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1"/>
    <p:sldMasterId id="2147484195" r:id="rId2"/>
  </p:sldMasterIdLst>
  <p:notesMasterIdLst>
    <p:notesMasterId r:id="rId36"/>
  </p:notesMasterIdLst>
  <p:sldIdLst>
    <p:sldId id="256" r:id="rId3"/>
    <p:sldId id="257" r:id="rId4"/>
    <p:sldId id="259" r:id="rId5"/>
    <p:sldId id="271" r:id="rId6"/>
    <p:sldId id="260" r:id="rId7"/>
    <p:sldId id="296" r:id="rId8"/>
    <p:sldId id="261" r:id="rId9"/>
    <p:sldId id="268" r:id="rId10"/>
    <p:sldId id="278" r:id="rId11"/>
    <p:sldId id="279" r:id="rId12"/>
    <p:sldId id="280" r:id="rId13"/>
    <p:sldId id="263" r:id="rId14"/>
    <p:sldId id="272" r:id="rId15"/>
    <p:sldId id="273" r:id="rId16"/>
    <p:sldId id="274" r:id="rId17"/>
    <p:sldId id="275" r:id="rId18"/>
    <p:sldId id="264" r:id="rId19"/>
    <p:sldId id="281" r:id="rId20"/>
    <p:sldId id="282" r:id="rId21"/>
    <p:sldId id="283" r:id="rId22"/>
    <p:sldId id="284" r:id="rId23"/>
    <p:sldId id="285" r:id="rId24"/>
    <p:sldId id="29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7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94660"/>
  </p:normalViewPr>
  <p:slideViewPr>
    <p:cSldViewPr>
      <p:cViewPr varScale="1">
        <p:scale>
          <a:sx n="68" d="100"/>
          <a:sy n="68" d="100"/>
        </p:scale>
        <p:origin x="14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A49898-C9B6-4B65-89BD-79951E6EDF12}" type="doc">
      <dgm:prSet loTypeId="urn:microsoft.com/office/officeart/2009/3/layout/DescendingProcess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887F56-DDF3-46EE-BCB1-D0FB3AAFB5FE}">
      <dgm:prSet phldrT="[Texto]" custT="1"/>
      <dgm:spPr/>
      <dgm:t>
        <a:bodyPr/>
        <a:lstStyle/>
        <a:p>
          <a:pPr algn="ctr"/>
          <a:r>
            <a:rPr lang="es-ES" sz="1800" dirty="0"/>
            <a:t>Lanzamiento</a:t>
          </a:r>
        </a:p>
        <a:p>
          <a:pPr algn="ctr"/>
          <a:r>
            <a:rPr lang="es-ES" sz="1800" dirty="0"/>
            <a:t>Desde</a:t>
          </a:r>
        </a:p>
        <a:p>
          <a:pPr algn="ctr"/>
          <a:r>
            <a:rPr lang="es-ES" sz="1800" dirty="0"/>
            <a:t>       La Tierra	</a:t>
          </a:r>
        </a:p>
      </dgm:t>
    </dgm:pt>
    <dgm:pt modelId="{FE1D5347-D175-44D0-B267-D98A0A59F7F8}" type="parTrans" cxnId="{551ED41A-AF7A-4CC7-AF8F-6345D21ABBB7}">
      <dgm:prSet/>
      <dgm:spPr/>
      <dgm:t>
        <a:bodyPr/>
        <a:lstStyle/>
        <a:p>
          <a:endParaRPr lang="es-ES" sz="1200"/>
        </a:p>
      </dgm:t>
    </dgm:pt>
    <dgm:pt modelId="{2B66C2DE-DB03-472A-92CF-C9B232F88FE0}" type="sibTrans" cxnId="{551ED41A-AF7A-4CC7-AF8F-6345D21ABBB7}">
      <dgm:prSet/>
      <dgm:spPr/>
      <dgm:t>
        <a:bodyPr/>
        <a:lstStyle/>
        <a:p>
          <a:endParaRPr lang="es-ES" sz="1200"/>
        </a:p>
      </dgm:t>
    </dgm:pt>
    <dgm:pt modelId="{057407C0-23CE-41B1-B2B6-27C88C679572}">
      <dgm:prSet phldrT="[Texto]" custT="1"/>
      <dgm:spPr/>
      <dgm:t>
        <a:bodyPr/>
        <a:lstStyle/>
        <a:p>
          <a:r>
            <a:rPr lang="es-ES" sz="1800" dirty="0"/>
            <a:t>Viaje</a:t>
          </a:r>
        </a:p>
        <a:p>
          <a:r>
            <a:rPr lang="es-ES" sz="1800" dirty="0"/>
            <a:t>Espacial</a:t>
          </a:r>
        </a:p>
      </dgm:t>
    </dgm:pt>
    <dgm:pt modelId="{33F5772A-8D92-465F-A5FB-AFC23E57F1FA}" type="parTrans" cxnId="{F0E93238-DFFE-404B-ACCF-3A831DA1E9C3}">
      <dgm:prSet/>
      <dgm:spPr/>
      <dgm:t>
        <a:bodyPr/>
        <a:lstStyle/>
        <a:p>
          <a:endParaRPr lang="es-ES" sz="1200"/>
        </a:p>
      </dgm:t>
    </dgm:pt>
    <dgm:pt modelId="{746A41EF-E6DA-4818-BD81-576BCA18D363}" type="sibTrans" cxnId="{F0E93238-DFFE-404B-ACCF-3A831DA1E9C3}">
      <dgm:prSet/>
      <dgm:spPr/>
      <dgm:t>
        <a:bodyPr/>
        <a:lstStyle/>
        <a:p>
          <a:endParaRPr lang="es-ES" sz="1800"/>
        </a:p>
      </dgm:t>
    </dgm:pt>
    <dgm:pt modelId="{9A72655B-DD22-4C0D-B055-B29CB2F91F3D}">
      <dgm:prSet phldrT="[Texto]" custT="1"/>
      <dgm:spPr/>
      <dgm:t>
        <a:bodyPr/>
        <a:lstStyle/>
        <a:p>
          <a:r>
            <a:rPr lang="es-ES" sz="1800" dirty="0"/>
            <a:t>Entrada atmosférica</a:t>
          </a:r>
        </a:p>
      </dgm:t>
    </dgm:pt>
    <dgm:pt modelId="{A98BC9EA-229D-47AF-9DC0-69E60835FE74}" type="parTrans" cxnId="{A44176F6-FF1D-428A-BB44-F169E6E87BC3}">
      <dgm:prSet/>
      <dgm:spPr/>
      <dgm:t>
        <a:bodyPr/>
        <a:lstStyle/>
        <a:p>
          <a:endParaRPr lang="es-ES" sz="1200"/>
        </a:p>
      </dgm:t>
    </dgm:pt>
    <dgm:pt modelId="{2D51EE63-539B-44B5-B023-AFD3A2AA58D7}" type="sibTrans" cxnId="{A44176F6-FF1D-428A-BB44-F169E6E87BC3}">
      <dgm:prSet/>
      <dgm:spPr/>
      <dgm:t>
        <a:bodyPr/>
        <a:lstStyle/>
        <a:p>
          <a:endParaRPr lang="es-ES" sz="1800"/>
        </a:p>
      </dgm:t>
    </dgm:pt>
    <dgm:pt modelId="{BA039618-CAED-48B4-BD73-9EC066EE49DC}">
      <dgm:prSet phldrT="[Texto]" custT="1"/>
      <dgm:spPr/>
      <dgm:t>
        <a:bodyPr/>
        <a:lstStyle/>
        <a:p>
          <a:r>
            <a:rPr lang="es-ES" sz="1800" dirty="0"/>
            <a:t>Despliegue en Titán</a:t>
          </a:r>
        </a:p>
      </dgm:t>
    </dgm:pt>
    <dgm:pt modelId="{713707A4-8365-4188-B6A4-A1E6D34DBBD2}" type="parTrans" cxnId="{2A524BD5-18D2-4ED0-BCEA-6583AAC4634C}">
      <dgm:prSet/>
      <dgm:spPr/>
      <dgm:t>
        <a:bodyPr/>
        <a:lstStyle/>
        <a:p>
          <a:endParaRPr lang="es-ES" sz="1200"/>
        </a:p>
      </dgm:t>
    </dgm:pt>
    <dgm:pt modelId="{0F851BB9-C130-4037-A370-60F9EE62152B}" type="sibTrans" cxnId="{2A524BD5-18D2-4ED0-BCEA-6583AAC4634C}">
      <dgm:prSet/>
      <dgm:spPr/>
      <dgm:t>
        <a:bodyPr/>
        <a:lstStyle/>
        <a:p>
          <a:endParaRPr lang="es-ES" sz="1200"/>
        </a:p>
      </dgm:t>
    </dgm:pt>
    <dgm:pt modelId="{05B6C2ED-DF78-4E6C-B365-5352402450A7}" type="pres">
      <dgm:prSet presAssocID="{97A49898-C9B6-4B65-89BD-79951E6EDF12}" presName="Name0" presStyleCnt="0">
        <dgm:presLayoutVars>
          <dgm:chMax val="7"/>
          <dgm:chPref val="5"/>
        </dgm:presLayoutVars>
      </dgm:prSet>
      <dgm:spPr/>
    </dgm:pt>
    <dgm:pt modelId="{2E5C5260-11AE-4F85-B8FC-7A8400724248}" type="pres">
      <dgm:prSet presAssocID="{97A49898-C9B6-4B65-89BD-79951E6EDF12}" presName="arrowNode" presStyleLbl="node1" presStyleIdx="0" presStyleCnt="1" custLinFactNeighborX="-1430"/>
      <dgm:spPr/>
    </dgm:pt>
    <dgm:pt modelId="{33150CDA-2AB1-4678-B018-A66E63B43827}" type="pres">
      <dgm:prSet presAssocID="{D3887F56-DDF3-46EE-BCB1-D0FB3AAFB5FE}" presName="txNode1" presStyleLbl="revTx" presStyleIdx="0" presStyleCnt="4">
        <dgm:presLayoutVars>
          <dgm:bulletEnabled val="1"/>
        </dgm:presLayoutVars>
      </dgm:prSet>
      <dgm:spPr/>
    </dgm:pt>
    <dgm:pt modelId="{C918AA68-2F33-4FFB-8DBB-004C11E3D5CF}" type="pres">
      <dgm:prSet presAssocID="{057407C0-23CE-41B1-B2B6-27C88C679572}" presName="txNode2" presStyleLbl="revTx" presStyleIdx="1" presStyleCnt="4">
        <dgm:presLayoutVars>
          <dgm:bulletEnabled val="1"/>
        </dgm:presLayoutVars>
      </dgm:prSet>
      <dgm:spPr/>
    </dgm:pt>
    <dgm:pt modelId="{643AC2BB-B5B7-481F-A221-EC1B21DC8056}" type="pres">
      <dgm:prSet presAssocID="{746A41EF-E6DA-4818-BD81-576BCA18D363}" presName="dotNode2" presStyleCnt="0"/>
      <dgm:spPr/>
    </dgm:pt>
    <dgm:pt modelId="{2DBD6742-372A-4C51-8373-0B73C4DBAB8E}" type="pres">
      <dgm:prSet presAssocID="{746A41EF-E6DA-4818-BD81-576BCA18D363}" presName="dotRepeatNode" presStyleLbl="fgShp" presStyleIdx="0" presStyleCnt="2"/>
      <dgm:spPr/>
    </dgm:pt>
    <dgm:pt modelId="{4518B338-E855-4689-B42D-6D128527D620}" type="pres">
      <dgm:prSet presAssocID="{9A72655B-DD22-4C0D-B055-B29CB2F91F3D}" presName="txNode3" presStyleLbl="revTx" presStyleIdx="2" presStyleCnt="4">
        <dgm:presLayoutVars>
          <dgm:bulletEnabled val="1"/>
        </dgm:presLayoutVars>
      </dgm:prSet>
      <dgm:spPr/>
    </dgm:pt>
    <dgm:pt modelId="{9E865458-C4C5-477B-A211-786EB866FE15}" type="pres">
      <dgm:prSet presAssocID="{2D51EE63-539B-44B5-B023-AFD3A2AA58D7}" presName="dotNode3" presStyleCnt="0"/>
      <dgm:spPr/>
    </dgm:pt>
    <dgm:pt modelId="{8B67BC9A-3D3B-4E6C-8AAA-3B3DB31E624B}" type="pres">
      <dgm:prSet presAssocID="{2D51EE63-539B-44B5-B023-AFD3A2AA58D7}" presName="dotRepeatNode" presStyleLbl="fgShp" presStyleIdx="1" presStyleCnt="2"/>
      <dgm:spPr/>
    </dgm:pt>
    <dgm:pt modelId="{45B85F5F-EA7F-449A-ACB7-E426D036480C}" type="pres">
      <dgm:prSet presAssocID="{BA039618-CAED-48B4-BD73-9EC066EE49DC}" presName="txNode4" presStyleLbl="revTx" presStyleIdx="3" presStyleCnt="4">
        <dgm:presLayoutVars>
          <dgm:bulletEnabled val="1"/>
        </dgm:presLayoutVars>
      </dgm:prSet>
      <dgm:spPr/>
    </dgm:pt>
  </dgm:ptLst>
  <dgm:cxnLst>
    <dgm:cxn modelId="{6D22C71A-6583-46AB-A218-07711EF29796}" type="presOf" srcId="{97A49898-C9B6-4B65-89BD-79951E6EDF12}" destId="{05B6C2ED-DF78-4E6C-B365-5352402450A7}" srcOrd="0" destOrd="0" presId="urn:microsoft.com/office/officeart/2009/3/layout/DescendingProcess"/>
    <dgm:cxn modelId="{551ED41A-AF7A-4CC7-AF8F-6345D21ABBB7}" srcId="{97A49898-C9B6-4B65-89BD-79951E6EDF12}" destId="{D3887F56-DDF3-46EE-BCB1-D0FB3AAFB5FE}" srcOrd="0" destOrd="0" parTransId="{FE1D5347-D175-44D0-B267-D98A0A59F7F8}" sibTransId="{2B66C2DE-DB03-472A-92CF-C9B232F88FE0}"/>
    <dgm:cxn modelId="{F0E93238-DFFE-404B-ACCF-3A831DA1E9C3}" srcId="{97A49898-C9B6-4B65-89BD-79951E6EDF12}" destId="{057407C0-23CE-41B1-B2B6-27C88C679572}" srcOrd="1" destOrd="0" parTransId="{33F5772A-8D92-465F-A5FB-AFC23E57F1FA}" sibTransId="{746A41EF-E6DA-4818-BD81-576BCA18D363}"/>
    <dgm:cxn modelId="{E7D23247-21DF-4151-973C-77CDF1DD6467}" type="presOf" srcId="{746A41EF-E6DA-4818-BD81-576BCA18D363}" destId="{2DBD6742-372A-4C51-8373-0B73C4DBAB8E}" srcOrd="0" destOrd="0" presId="urn:microsoft.com/office/officeart/2009/3/layout/DescendingProcess"/>
    <dgm:cxn modelId="{2D759686-FE38-47A5-A2DF-CADEA02F1272}" type="presOf" srcId="{057407C0-23CE-41B1-B2B6-27C88C679572}" destId="{C918AA68-2F33-4FFB-8DBB-004C11E3D5CF}" srcOrd="0" destOrd="0" presId="urn:microsoft.com/office/officeart/2009/3/layout/DescendingProcess"/>
    <dgm:cxn modelId="{C997429C-2D7B-4EB7-892F-80FABCAB8F24}" type="presOf" srcId="{2D51EE63-539B-44B5-B023-AFD3A2AA58D7}" destId="{8B67BC9A-3D3B-4E6C-8AAA-3B3DB31E624B}" srcOrd="0" destOrd="0" presId="urn:microsoft.com/office/officeart/2009/3/layout/DescendingProcess"/>
    <dgm:cxn modelId="{AB9727C2-92C3-44EA-ACA5-E35E7F7C5257}" type="presOf" srcId="{BA039618-CAED-48B4-BD73-9EC066EE49DC}" destId="{45B85F5F-EA7F-449A-ACB7-E426D036480C}" srcOrd="0" destOrd="0" presId="urn:microsoft.com/office/officeart/2009/3/layout/DescendingProcess"/>
    <dgm:cxn modelId="{416DF9CF-E1C4-4D15-B4CD-684246CAB661}" type="presOf" srcId="{D3887F56-DDF3-46EE-BCB1-D0FB3AAFB5FE}" destId="{33150CDA-2AB1-4678-B018-A66E63B43827}" srcOrd="0" destOrd="0" presId="urn:microsoft.com/office/officeart/2009/3/layout/DescendingProcess"/>
    <dgm:cxn modelId="{2A524BD5-18D2-4ED0-BCEA-6583AAC4634C}" srcId="{97A49898-C9B6-4B65-89BD-79951E6EDF12}" destId="{BA039618-CAED-48B4-BD73-9EC066EE49DC}" srcOrd="3" destOrd="0" parTransId="{713707A4-8365-4188-B6A4-A1E6D34DBBD2}" sibTransId="{0F851BB9-C130-4037-A370-60F9EE62152B}"/>
    <dgm:cxn modelId="{A44176F6-FF1D-428A-BB44-F169E6E87BC3}" srcId="{97A49898-C9B6-4B65-89BD-79951E6EDF12}" destId="{9A72655B-DD22-4C0D-B055-B29CB2F91F3D}" srcOrd="2" destOrd="0" parTransId="{A98BC9EA-229D-47AF-9DC0-69E60835FE74}" sibTransId="{2D51EE63-539B-44B5-B023-AFD3A2AA58D7}"/>
    <dgm:cxn modelId="{AEDD06FE-E75B-41CC-8E41-D2B747B42454}" type="presOf" srcId="{9A72655B-DD22-4C0D-B055-B29CB2F91F3D}" destId="{4518B338-E855-4689-B42D-6D128527D620}" srcOrd="0" destOrd="0" presId="urn:microsoft.com/office/officeart/2009/3/layout/DescendingProcess"/>
    <dgm:cxn modelId="{A08E27C1-E277-42AF-9405-C6C8260DCB21}" type="presParOf" srcId="{05B6C2ED-DF78-4E6C-B365-5352402450A7}" destId="{2E5C5260-11AE-4F85-B8FC-7A8400724248}" srcOrd="0" destOrd="0" presId="urn:microsoft.com/office/officeart/2009/3/layout/DescendingProcess"/>
    <dgm:cxn modelId="{A2AC81C3-BBBB-4E59-84CA-4A74A3AC298F}" type="presParOf" srcId="{05B6C2ED-DF78-4E6C-B365-5352402450A7}" destId="{33150CDA-2AB1-4678-B018-A66E63B43827}" srcOrd="1" destOrd="0" presId="urn:microsoft.com/office/officeart/2009/3/layout/DescendingProcess"/>
    <dgm:cxn modelId="{64EB6D96-EDFF-4BD2-9DEC-1AB3AA7A17E2}" type="presParOf" srcId="{05B6C2ED-DF78-4E6C-B365-5352402450A7}" destId="{C918AA68-2F33-4FFB-8DBB-004C11E3D5CF}" srcOrd="2" destOrd="0" presId="urn:microsoft.com/office/officeart/2009/3/layout/DescendingProcess"/>
    <dgm:cxn modelId="{A6EDD140-6331-47C2-A24E-82AC76535D6D}" type="presParOf" srcId="{05B6C2ED-DF78-4E6C-B365-5352402450A7}" destId="{643AC2BB-B5B7-481F-A221-EC1B21DC8056}" srcOrd="3" destOrd="0" presId="urn:microsoft.com/office/officeart/2009/3/layout/DescendingProcess"/>
    <dgm:cxn modelId="{EAD2097F-B69C-46F0-A792-66E4F7DAD972}" type="presParOf" srcId="{643AC2BB-B5B7-481F-A221-EC1B21DC8056}" destId="{2DBD6742-372A-4C51-8373-0B73C4DBAB8E}" srcOrd="0" destOrd="0" presId="urn:microsoft.com/office/officeart/2009/3/layout/DescendingProcess"/>
    <dgm:cxn modelId="{61EE9E47-8949-4AAC-9A85-4A6D1ABBFEA0}" type="presParOf" srcId="{05B6C2ED-DF78-4E6C-B365-5352402450A7}" destId="{4518B338-E855-4689-B42D-6D128527D620}" srcOrd="4" destOrd="0" presId="urn:microsoft.com/office/officeart/2009/3/layout/DescendingProcess"/>
    <dgm:cxn modelId="{F6F3E981-37A4-4544-822C-2DD9A9749888}" type="presParOf" srcId="{05B6C2ED-DF78-4E6C-B365-5352402450A7}" destId="{9E865458-C4C5-477B-A211-786EB866FE15}" srcOrd="5" destOrd="0" presId="urn:microsoft.com/office/officeart/2009/3/layout/DescendingProcess"/>
    <dgm:cxn modelId="{FA17E410-D98D-4F4C-AC0D-66A7672D8A9C}" type="presParOf" srcId="{9E865458-C4C5-477B-A211-786EB866FE15}" destId="{8B67BC9A-3D3B-4E6C-8AAA-3B3DB31E624B}" srcOrd="0" destOrd="0" presId="urn:microsoft.com/office/officeart/2009/3/layout/DescendingProcess"/>
    <dgm:cxn modelId="{A3AF9641-C347-4EC7-9FAB-4CF0AE9AA8B0}" type="presParOf" srcId="{05B6C2ED-DF78-4E6C-B365-5352402450A7}" destId="{45B85F5F-EA7F-449A-ACB7-E426D036480C}" srcOrd="6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5C5260-11AE-4F85-B8FC-7A8400724248}">
      <dsp:nvSpPr>
        <dsp:cNvPr id="0" name=""/>
        <dsp:cNvSpPr/>
      </dsp:nvSpPr>
      <dsp:spPr>
        <a:xfrm rot="4396374">
          <a:off x="199923" y="956821"/>
          <a:ext cx="3745930" cy="2612319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DBD6742-372A-4C51-8373-0B73C4DBAB8E}">
      <dsp:nvSpPr>
        <dsp:cNvPr id="0" name=""/>
        <dsp:cNvSpPr/>
      </dsp:nvSpPr>
      <dsp:spPr>
        <a:xfrm>
          <a:off x="1814256" y="1414216"/>
          <a:ext cx="94596" cy="94596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67BC9A-3D3B-4E6C-8AAA-3B3DB31E624B}">
      <dsp:nvSpPr>
        <dsp:cNvPr id="0" name=""/>
        <dsp:cNvSpPr/>
      </dsp:nvSpPr>
      <dsp:spPr>
        <a:xfrm>
          <a:off x="2638113" y="2217418"/>
          <a:ext cx="94596" cy="94596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50CDA-2AB1-4678-B018-A66E63B43827}">
      <dsp:nvSpPr>
        <dsp:cNvPr id="0" name=""/>
        <dsp:cNvSpPr/>
      </dsp:nvSpPr>
      <dsp:spPr>
        <a:xfrm>
          <a:off x="0" y="93337"/>
          <a:ext cx="1766089" cy="694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Lanzamiento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Desde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       La Tierra	</a:t>
          </a:r>
        </a:p>
      </dsp:txBody>
      <dsp:txXfrm>
        <a:off x="0" y="93337"/>
        <a:ext cx="1766089" cy="694285"/>
      </dsp:txXfrm>
    </dsp:sp>
    <dsp:sp modelId="{C918AA68-2F33-4FFB-8DBB-004C11E3D5CF}">
      <dsp:nvSpPr>
        <dsp:cNvPr id="0" name=""/>
        <dsp:cNvSpPr/>
      </dsp:nvSpPr>
      <dsp:spPr>
        <a:xfrm>
          <a:off x="2338875" y="1114372"/>
          <a:ext cx="2434340" cy="694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Viaje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Espacial</a:t>
          </a:r>
        </a:p>
      </dsp:txBody>
      <dsp:txXfrm>
        <a:off x="2338875" y="1114372"/>
        <a:ext cx="2434340" cy="694285"/>
      </dsp:txXfrm>
    </dsp:sp>
    <dsp:sp modelId="{4518B338-E855-4689-B42D-6D128527D620}">
      <dsp:nvSpPr>
        <dsp:cNvPr id="0" name=""/>
        <dsp:cNvSpPr/>
      </dsp:nvSpPr>
      <dsp:spPr>
        <a:xfrm>
          <a:off x="0" y="1917574"/>
          <a:ext cx="2386608" cy="694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Entrada atmosférica</a:t>
          </a:r>
        </a:p>
      </dsp:txBody>
      <dsp:txXfrm>
        <a:off x="0" y="1917574"/>
        <a:ext cx="2386608" cy="694285"/>
      </dsp:txXfrm>
    </dsp:sp>
    <dsp:sp modelId="{45B85F5F-EA7F-449A-ACB7-E426D036480C}">
      <dsp:nvSpPr>
        <dsp:cNvPr id="0" name=""/>
        <dsp:cNvSpPr/>
      </dsp:nvSpPr>
      <dsp:spPr>
        <a:xfrm>
          <a:off x="2386608" y="3738339"/>
          <a:ext cx="2386608" cy="694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Despliegue en Titán</a:t>
          </a:r>
        </a:p>
      </dsp:txBody>
      <dsp:txXfrm>
        <a:off x="2386608" y="3738339"/>
        <a:ext cx="2386608" cy="6942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A65C0-F445-4CA9-BD13-EDCA5FE2890D}" type="datetimeFigureOut">
              <a:rPr lang="es-ES" smtClean="0"/>
              <a:t>05/06/2018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24444-212B-461A-9714-F295A3D0E6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2557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DA47E-3EAA-43A0-B7D4-0351AFE77DFF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6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2841-0AA3-4DB6-91A2-9FFF8EF42FB1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03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17EE-CB22-4C11-8ABC-6600F906DDF3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763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535E6-C323-4947-A377-E640A61E93ED}" type="datetime1">
              <a:rPr lang="es-ES" smtClean="0"/>
              <a:t>05/06/2018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346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73BE-AF4B-4A1F-A78E-8D903581CFA6}" type="datetime1">
              <a:rPr lang="es-ES" smtClean="0"/>
              <a:t>05/06/2018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14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B27B8-FB6C-449B-A870-6BF2056BA158}" type="datetime1">
              <a:rPr lang="es-ES" smtClean="0"/>
              <a:t>05/06/2018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3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0A25B-C62A-478B-9A2E-DC8321BB21EC}" type="datetime1">
              <a:rPr lang="es-ES" smtClean="0"/>
              <a:t>05/06/2018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7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9F65-5216-4DAA-BC83-D926B53BC790}" type="datetime1">
              <a:rPr lang="es-ES" smtClean="0"/>
              <a:t>05/06/2018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514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544A-2C3F-42BA-8983-9BC5A2B00285}" type="datetime1">
              <a:rPr lang="es-ES" smtClean="0"/>
              <a:t>05/06/2018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9473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514CF-130C-4CB8-83EB-F1C4BF8773B0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95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4B442-F6C2-4280-B0D9-62AAE25872FC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622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2A56F-0BB3-4306-B2EA-BA17CB6C2B57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321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C635-AECF-4DCE-9056-A4A07ED9207A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90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C98-B896-4781-9448-A9B331C6FBA7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021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57FE-EC8D-40FB-9E1F-F64A6C6FA1B1}" type="datetime1">
              <a:rPr lang="es-ES" smtClean="0"/>
              <a:t>05/06/2018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6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BFAE-5F91-403E-BB50-84424308766C}" type="datetime1">
              <a:rPr lang="es-ES" smtClean="0"/>
              <a:t>05/06/2018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075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625B0-01EA-43E4-85D9-03E63B135922}" type="datetime1">
              <a:rPr lang="es-ES" smtClean="0"/>
              <a:t>05/06/2018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444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3D02-A17E-42FC-93EE-3021ED846BD1}" type="datetime1">
              <a:rPr lang="es-ES" smtClean="0"/>
              <a:t>05/06/2018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s-ES"/>
              <a:t>TFG-AVION PLANETARIO DE TRANSPORTE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178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89B2595-3DE0-49AE-8198-E6D575F27719}" type="datetime1">
              <a:rPr lang="es-ES" smtClean="0"/>
              <a:t>05/06/2018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TFG-AVION PLANETARIO DE TRANSPORTE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3599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066DF-25EA-41D7-9390-16A64F23C1AC}" type="datetime1">
              <a:rPr lang="es-ES" smtClean="0"/>
              <a:t>05/06/2018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9181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4B2A-A054-4634-816F-816A1F57EC09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9407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2918-CA06-47C7-9635-EF4ACC521D3A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902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0CE58E7-127E-4E1A-8FB6-2D6D80FF0091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84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0CE58E7-127E-4E1A-8FB6-2D6D80FF0091}" type="datetime1">
              <a:rPr lang="es-ES" smtClean="0"/>
              <a:t>05/06/2018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TFG-AVION PLANETARIO DE TRANSPORTE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14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etsid up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171" y="45933"/>
            <a:ext cx="3356558" cy="170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3240360"/>
          </a:xfrm>
        </p:spPr>
        <p:txBody>
          <a:bodyPr>
            <a:normAutofit/>
          </a:bodyPr>
          <a:lstStyle/>
          <a:p>
            <a:pPr algn="ctr"/>
            <a:r>
              <a:rPr lang="es-ES" sz="3600" dirty="0"/>
              <a:t>TRABAJO DE FIN DE GRADO</a:t>
            </a:r>
            <a:br>
              <a:rPr lang="es-ES" sz="3600" dirty="0"/>
            </a:br>
            <a:r>
              <a:rPr lang="es-ES" sz="3600" dirty="0"/>
              <a:t>Diseño de un Avión</a:t>
            </a:r>
            <a:br>
              <a:rPr lang="es-ES" sz="3600" dirty="0"/>
            </a:br>
            <a:r>
              <a:rPr lang="es-ES" sz="3600" dirty="0"/>
              <a:t>Planetario de Transporte</a:t>
            </a:r>
            <a:br>
              <a:rPr lang="es-ES" sz="3600" dirty="0"/>
            </a:br>
            <a:r>
              <a:rPr lang="es-ES" sz="2200" dirty="0"/>
              <a:t>Caso particular:</a:t>
            </a:r>
            <a:br>
              <a:rPr lang="es-ES" sz="2200" dirty="0"/>
            </a:br>
            <a:r>
              <a:rPr lang="es-ES" sz="3600" b="0" dirty="0"/>
              <a:t> </a:t>
            </a:r>
            <a:r>
              <a:rPr lang="es-ES" sz="2000" dirty="0"/>
              <a:t>Diseño de vehículo aéreo no tripulado cargado con equipamiento científico para la exploración de Titán </a:t>
            </a:r>
            <a:br>
              <a:rPr lang="es-ES" sz="2000" dirty="0"/>
            </a:br>
            <a:endParaRPr lang="es-ES" sz="2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8032" y="4437112"/>
            <a:ext cx="7772400" cy="187220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ES" sz="1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Grado Ingeniería Aeroespacial</a:t>
            </a:r>
          </a:p>
          <a:p>
            <a:pPr algn="ctr"/>
            <a:r>
              <a:rPr lang="es-ES" sz="1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César Jiménez Navarro</a:t>
            </a:r>
          </a:p>
          <a:p>
            <a:pPr algn="ctr"/>
            <a:r>
              <a:rPr lang="es-ES" sz="1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Tutores: </a:t>
            </a:r>
          </a:p>
          <a:p>
            <a:pPr algn="ctr"/>
            <a:r>
              <a:rPr lang="es-ES" sz="1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pedro martí Gómez-ALDAVARÍ</a:t>
            </a:r>
          </a:p>
          <a:p>
            <a:pPr algn="ctr"/>
            <a:r>
              <a:rPr lang="es-ES" sz="1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Luís miguel García-cuevas </a:t>
            </a:r>
            <a:r>
              <a:rPr lang="es-ES" sz="19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gonzález</a:t>
            </a:r>
            <a:endParaRPr lang="es-ES" sz="1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/>
              <a:t>TFG-AVION PLANETARIO DE TRANSPORTE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</a:t>
            </a:fld>
            <a:endParaRPr lang="es-ES"/>
          </a:p>
        </p:txBody>
      </p:sp>
      <p:pic>
        <p:nvPicPr>
          <p:cNvPr id="4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109"/>
            <a:ext cx="2768589" cy="978568"/>
          </a:xfrm>
          <a:prstGeom prst="rect">
            <a:avLst/>
          </a:prstGeom>
        </p:spPr>
      </p:pic>
      <p:pic>
        <p:nvPicPr>
          <p:cNvPr id="5" name="Picture 2" descr="C:\Users\pc\Google Drive\4º aero (Valencia - TFG)\TEXTO\Latex\TFG Cesar Jiménez\logos\logo_ingenieria_aeronautic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564" y="294407"/>
            <a:ext cx="1018484" cy="120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41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22959" y="2060848"/>
            <a:ext cx="7543801" cy="40233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/>
              <a:t>Motivación y objetivos del proyecto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Diseño de la aeronave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Aeronave y especificaciones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Integración de la planta propulsora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Simulación de misión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Conclusiones y viabilidad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Presupuesto</a:t>
            </a:r>
          </a:p>
          <a:p>
            <a:pPr marL="514350" indent="-514350">
              <a:buFont typeface="+mj-lt"/>
              <a:buAutoNum type="arabicPeriod"/>
            </a:pP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  <a:endParaRPr lang="es-ES" sz="1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1101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Motivación y objetivos del proyecto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420888"/>
            <a:ext cx="4032448" cy="2952328"/>
          </a:xfrm>
        </p:spPr>
        <p:txBody>
          <a:bodyPr>
            <a:normAutofit/>
          </a:bodyPr>
          <a:lstStyle/>
          <a:p>
            <a:r>
              <a:rPr lang="es-ES" b="1" dirty="0"/>
              <a:t>Exploración de Titán</a:t>
            </a:r>
          </a:p>
          <a:p>
            <a:pPr lvl="1"/>
            <a:r>
              <a:rPr lang="es-ES" dirty="0"/>
              <a:t>Fines científicos.</a:t>
            </a:r>
          </a:p>
          <a:p>
            <a:pPr lvl="1"/>
            <a:r>
              <a:rPr lang="es-ES" dirty="0"/>
              <a:t>Posibilidad de establecer una base.</a:t>
            </a:r>
          </a:p>
          <a:p>
            <a:r>
              <a:rPr lang="es-ES" b="1" dirty="0"/>
              <a:t>Aportación a la línea de investigación sobre aviones planetarios.</a:t>
            </a:r>
          </a:p>
          <a:p>
            <a:pPr lvl="1"/>
            <a:r>
              <a:rPr lang="es-ES" dirty="0"/>
              <a:t>Para misiones de exploración.</a:t>
            </a:r>
          </a:p>
          <a:p>
            <a:pPr lvl="1"/>
            <a:r>
              <a:rPr lang="es-ES" dirty="0"/>
              <a:t>Para misiones de transporte.</a:t>
            </a:r>
          </a:p>
          <a:p>
            <a:pPr lvl="1"/>
            <a:r>
              <a:rPr lang="es-ES" dirty="0"/>
              <a:t>Ventajas de un avión frente a un </a:t>
            </a:r>
            <a:r>
              <a:rPr lang="es-ES" dirty="0" err="1"/>
              <a:t>rover</a:t>
            </a:r>
            <a:r>
              <a:rPr lang="es-ES" dirty="0"/>
              <a:t>.</a:t>
            </a:r>
          </a:p>
          <a:p>
            <a:pPr lvl="1"/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</a:t>
            </a:fld>
            <a:endParaRPr lang="es-ES"/>
          </a:p>
        </p:txBody>
      </p:sp>
      <p:graphicFrame>
        <p:nvGraphicFramePr>
          <p:cNvPr id="6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072322"/>
              </p:ext>
            </p:extLst>
          </p:nvPr>
        </p:nvGraphicFramePr>
        <p:xfrm>
          <a:off x="4505103" y="1933823"/>
          <a:ext cx="477321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9635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90D45-F224-4B27-A177-A90B8D27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Comparación entre la Tierra y Titán</a:t>
            </a:r>
            <a:endParaRPr lang="en-GB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BE84B0-31A1-4A49-A8F6-4D7951AFE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34E2F5D-0135-4183-B5C8-EF9CEEDC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4</a:t>
            </a:fld>
            <a:endParaRPr lang="es-ES"/>
          </a:p>
        </p:txBody>
      </p:sp>
      <p:grpSp>
        <p:nvGrpSpPr>
          <p:cNvPr id="6" name="5 Grupo"/>
          <p:cNvGrpSpPr/>
          <p:nvPr/>
        </p:nvGrpSpPr>
        <p:grpSpPr>
          <a:xfrm>
            <a:off x="2555776" y="1857737"/>
            <a:ext cx="4163551" cy="1715279"/>
            <a:chOff x="1668970" y="1340768"/>
            <a:chExt cx="6317964" cy="2602843"/>
          </a:xfrm>
        </p:grpSpPr>
        <p:pic>
          <p:nvPicPr>
            <p:cNvPr id="1026" name="Picture 2" descr="Imagen de la NASA de un hemisferio terrestre.  WIKIPEDI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70" y="1340768"/>
              <a:ext cx="2602844" cy="2602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4901" y="1340768"/>
              <a:ext cx="2642033" cy="2602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Marcador de contenido 5">
                <a:extLst>
                  <a:ext uri="{FF2B5EF4-FFF2-40B4-BE49-F238E27FC236}">
                    <a16:creationId xmlns:a16="http://schemas.microsoft.com/office/drawing/2014/main" id="{50C84B64-8C10-4954-8862-F956911C4CEC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34081435"/>
                  </p:ext>
                </p:extLst>
              </p:nvPr>
            </p:nvGraphicFramePr>
            <p:xfrm>
              <a:off x="1112598" y="3646512"/>
              <a:ext cx="6987794" cy="2590800"/>
            </p:xfrm>
            <a:graphic>
              <a:graphicData uri="http://schemas.openxmlformats.org/drawingml/2006/table">
                <a:tbl>
                  <a:tblPr firstRow="1" bandRow="1">
                    <a:tableStyleId>{6E25E649-3F16-4E02-A733-19D2CDBF48F0}</a:tableStyleId>
                  </a:tblPr>
                  <a:tblGrid>
                    <a:gridCol w="2160240">
                      <a:extLst>
                        <a:ext uri="{9D8B030D-6E8A-4147-A177-3AD203B41FA5}">
                          <a16:colId xmlns:a16="http://schemas.microsoft.com/office/drawing/2014/main" val="301817366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3153936711"/>
                        </a:ext>
                      </a:extLst>
                    </a:gridCol>
                    <a:gridCol w="2451290">
                      <a:extLst>
                        <a:ext uri="{9D8B030D-6E8A-4147-A177-3AD203B41FA5}">
                          <a16:colId xmlns:a16="http://schemas.microsoft.com/office/drawing/2014/main" val="4049419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La Tierra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Titán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580226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Radio (km)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2575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3485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73840318"/>
                      </a:ext>
                    </a:extLst>
                  </a:tr>
                  <a:tr h="1804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Masa (kg)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1,34*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s-ES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p>
                              </m:sSup>
                            </m:oMath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dirty="0"/>
                            <a:t>5,97*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s-ES" smtClean="0">
                                      <a:latin typeface="Cambria Math" panose="02040503050406030204" pitchFamily="18" charset="0"/>
                                    </a:rPr>
                                    <m:t>24</m:t>
                                  </m:r>
                                </m:sup>
                              </m:sSup>
                            </m:oMath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282940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Gravedad (m/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s-ES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9,78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1,35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745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Temperatura (K)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288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93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88437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Densidad  (kg/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s-ES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1,225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5,133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055539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Presión (kPa)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101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160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092998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Marcador de contenido 5">
                <a:extLst>
                  <a:ext uri="{FF2B5EF4-FFF2-40B4-BE49-F238E27FC236}">
                    <a16:creationId xmlns:a16="http://schemas.microsoft.com/office/drawing/2014/main" id="{50C84B64-8C10-4954-8862-F956911C4CEC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34081435"/>
                  </p:ext>
                </p:extLst>
              </p:nvPr>
            </p:nvGraphicFramePr>
            <p:xfrm>
              <a:off x="1112598" y="3646512"/>
              <a:ext cx="6987794" cy="2599120"/>
            </p:xfrm>
            <a:graphic>
              <a:graphicData uri="http://schemas.openxmlformats.org/drawingml/2006/table">
                <a:tbl>
                  <a:tblPr firstRow="1" bandRow="1">
                    <a:tableStyleId>{6E25E649-3F16-4E02-A733-19D2CDBF48F0}</a:tableStyleId>
                  </a:tblPr>
                  <a:tblGrid>
                    <a:gridCol w="2160240">
                      <a:extLst>
                        <a:ext uri="{9D8B030D-6E8A-4147-A177-3AD203B41FA5}">
                          <a16:colId xmlns:a16="http://schemas.microsoft.com/office/drawing/2014/main" val="301817366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3153936711"/>
                        </a:ext>
                      </a:extLst>
                    </a:gridCol>
                    <a:gridCol w="2451290">
                      <a:extLst>
                        <a:ext uri="{9D8B030D-6E8A-4147-A177-3AD203B41FA5}">
                          <a16:colId xmlns:a16="http://schemas.microsoft.com/office/drawing/2014/main" val="4049419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La Tierra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Titán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580226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Radio (km)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2575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3485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73840318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Masa (kg)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91026" t="-208197" r="-10359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85323" t="-208197" r="-498" b="-4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8294081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t="-308197" r="-223662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9,78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1,35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745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Temperatura (K)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288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93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88437009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t="-508197" r="-223662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1,225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5,133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055539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Presión (kPa)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101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160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0929985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7491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7B89B74-BB14-4525-B554-26D251A62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6792"/>
            <a:ext cx="7629525" cy="44862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Diseño de la aeronave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5</a:t>
            </a:fld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3E68325-19B4-482E-9CB6-5B2A4139D116}"/>
              </a:ext>
            </a:extLst>
          </p:cNvPr>
          <p:cNvSpPr txBox="1"/>
          <p:nvPr/>
        </p:nvSpPr>
        <p:spPr>
          <a:xfrm>
            <a:off x="1898677" y="4734437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Presente Proyecto</a:t>
            </a:r>
            <a:endParaRPr lang="en-GB" dirty="0"/>
          </a:p>
        </p:txBody>
      </p:sp>
      <p:sp>
        <p:nvSpPr>
          <p:cNvPr id="13" name="Abrir llave 12">
            <a:extLst>
              <a:ext uri="{FF2B5EF4-FFF2-40B4-BE49-F238E27FC236}">
                <a16:creationId xmlns:a16="http://schemas.microsoft.com/office/drawing/2014/main" id="{60A31EC8-9A8B-4989-B0E0-AC745EC859BD}"/>
              </a:ext>
            </a:extLst>
          </p:cNvPr>
          <p:cNvSpPr/>
          <p:nvPr/>
        </p:nvSpPr>
        <p:spPr>
          <a:xfrm rot="16200000">
            <a:off x="2695146" y="2857582"/>
            <a:ext cx="297325" cy="3456384"/>
          </a:xfrm>
          <a:prstGeom prst="leftBrace">
            <a:avLst>
              <a:gd name="adj1" fmla="val 8333"/>
              <a:gd name="adj2" fmla="val 49249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301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E16E1CA-CC10-43F2-8BFF-E5FD83B409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47"/>
          <a:stretch/>
        </p:blipFill>
        <p:spPr>
          <a:xfrm>
            <a:off x="534928" y="1785042"/>
            <a:ext cx="7997512" cy="419500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Aeronave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8383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E16E1CA-CC10-43F2-8BFF-E5FD83B409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47"/>
          <a:stretch/>
        </p:blipFill>
        <p:spPr>
          <a:xfrm>
            <a:off x="534928" y="1785042"/>
            <a:ext cx="7997512" cy="419500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Aeronave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7</a:t>
            </a:fld>
            <a:endParaRPr lang="es-ES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0179DB5-6ADE-40DD-9812-250E5035D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633534"/>
              </p:ext>
            </p:extLst>
          </p:nvPr>
        </p:nvGraphicFramePr>
        <p:xfrm>
          <a:off x="631566" y="2039621"/>
          <a:ext cx="2362201" cy="14782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393508">
                  <a:extLst>
                    <a:ext uri="{9D8B030D-6E8A-4147-A177-3AD203B41FA5}">
                      <a16:colId xmlns:a16="http://schemas.microsoft.com/office/drawing/2014/main" val="32649807"/>
                    </a:ext>
                  </a:extLst>
                </a:gridCol>
                <a:gridCol w="968693">
                  <a:extLst>
                    <a:ext uri="{9D8B030D-6E8A-4147-A177-3AD203B41FA5}">
                      <a16:colId xmlns:a16="http://schemas.microsoft.com/office/drawing/2014/main" val="1141221889"/>
                    </a:ext>
                  </a:extLst>
                </a:gridCol>
              </a:tblGrid>
              <a:tr h="3276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Peso</a:t>
                      </a:r>
                      <a:endParaRPr lang="en-GB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/>
                        <a:t>5000 kg</a:t>
                      </a:r>
                      <a:endParaRPr lang="en-GB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52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Longitud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12,84 m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9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Envergadura</a:t>
                      </a:r>
                      <a:endParaRPr lang="en-GB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 m</a:t>
                      </a:r>
                      <a:endParaRPr lang="en-GB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71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Altura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2,89 m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382018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CAD33B25-E86F-4242-B358-C4A27742CD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560569"/>
              </p:ext>
            </p:extLst>
          </p:nvPr>
        </p:nvGraphicFramePr>
        <p:xfrm>
          <a:off x="6228184" y="3356992"/>
          <a:ext cx="2721622" cy="28041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93495">
                  <a:extLst>
                    <a:ext uri="{9D8B030D-6E8A-4147-A177-3AD203B41FA5}">
                      <a16:colId xmlns:a16="http://schemas.microsoft.com/office/drawing/2014/main" val="32649807"/>
                    </a:ext>
                  </a:extLst>
                </a:gridCol>
                <a:gridCol w="1428127">
                  <a:extLst>
                    <a:ext uri="{9D8B030D-6E8A-4147-A177-3AD203B41FA5}">
                      <a16:colId xmlns:a16="http://schemas.microsoft.com/office/drawing/2014/main" val="11412218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Velocidad</a:t>
                      </a:r>
                    </a:p>
                    <a:p>
                      <a:pPr algn="ctr"/>
                      <a:r>
                        <a:rPr lang="es-ES" sz="1600" b="1" dirty="0"/>
                        <a:t>de crucero</a:t>
                      </a:r>
                      <a:endParaRPr lang="en-GB" sz="1600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30 m/s</a:t>
                      </a:r>
                      <a:endParaRPr lang="en-GB" sz="1600" b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096746"/>
                  </a:ext>
                </a:extLst>
              </a:tr>
              <a:tr h="335191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Autonomía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1580 km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382018"/>
                  </a:ext>
                </a:extLst>
              </a:tr>
              <a:tr h="335191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Carrera</a:t>
                      </a:r>
                    </a:p>
                    <a:p>
                      <a:pPr algn="ctr"/>
                      <a:r>
                        <a:rPr lang="es-ES" sz="1600" b="1" dirty="0"/>
                        <a:t>de despegue</a:t>
                      </a:r>
                    </a:p>
                    <a:p>
                      <a:pPr algn="ctr"/>
                      <a:r>
                        <a:rPr lang="es-ES" sz="1600" b="1" dirty="0"/>
                        <a:t>máxima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600" b="0" dirty="0"/>
                    </a:p>
                    <a:p>
                      <a:pPr algn="ctr"/>
                      <a:r>
                        <a:rPr lang="es-ES" sz="1600" b="0" dirty="0"/>
                        <a:t>230-360 m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193508"/>
                  </a:ext>
                </a:extLst>
              </a:tr>
              <a:tr h="335191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Distancia</a:t>
                      </a:r>
                    </a:p>
                    <a:p>
                      <a:pPr algn="ctr"/>
                      <a:r>
                        <a:rPr lang="es-ES" sz="1600" b="1" dirty="0"/>
                        <a:t>Máxima</a:t>
                      </a:r>
                    </a:p>
                    <a:p>
                      <a:pPr algn="ctr"/>
                      <a:r>
                        <a:rPr lang="es-ES" sz="1600" b="1" dirty="0"/>
                        <a:t>De frenado</a:t>
                      </a:r>
                    </a:p>
                    <a:p>
                      <a:pPr algn="ctr"/>
                      <a:r>
                        <a:rPr lang="es-ES" sz="1600" b="1" dirty="0"/>
                        <a:t>En aterrizaje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600" b="0" dirty="0"/>
                    </a:p>
                    <a:p>
                      <a:pPr algn="ctr"/>
                      <a:r>
                        <a:rPr lang="es-ES" sz="1600" b="0" dirty="0"/>
                        <a:t>≈270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71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4589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Integración de la planta propulsora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A98ECD45-BB01-49C4-B566-185DA52AC6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23" y="2028573"/>
            <a:ext cx="7241274" cy="41400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399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Integración de la planta propulsora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9</a:t>
            </a:fld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153E81C-0B79-4BB8-A175-8C8FF58813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0" y="2008572"/>
            <a:ext cx="7200000" cy="418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97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Integración de la planta propulsora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10</a:t>
            </a:fld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CD01C9C-69CF-4FCA-825F-52C684938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0" y="2018297"/>
            <a:ext cx="7200000" cy="41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79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Integración de la planta propulsora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764639" y="6453336"/>
            <a:ext cx="3617103" cy="365125"/>
          </a:xfrm>
        </p:spPr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11</a:t>
            </a:fld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75E7B26-2386-4C91-ABFA-920AD7E4BD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2052441"/>
            <a:ext cx="7200000" cy="409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59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s-ES" dirty="0"/>
              <a:t>Simulación de misión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12</a:t>
            </a:fld>
            <a:endParaRPr lang="es-ES"/>
          </a:p>
        </p:txBody>
      </p:sp>
      <p:pic>
        <p:nvPicPr>
          <p:cNvPr id="2050" name="Picture 2" descr="C:\Users\pc\Google Drive\4º aero (Valencia - TFG)\TEXTO\Latex\TFG Cesar Jiménez\images\Mision_lag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7317840" cy="434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A0F82E5B-348C-421A-95CF-4BB3C1D38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800" y="3038073"/>
            <a:ext cx="1741105" cy="1715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321C5A60-E464-478D-93C9-87788D6C6A3E}"/>
              </a:ext>
            </a:extLst>
          </p:cNvPr>
          <p:cNvSpPr/>
          <p:nvPr/>
        </p:nvSpPr>
        <p:spPr>
          <a:xfrm>
            <a:off x="7740352" y="3284984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A63DCB76-8D28-40AE-88CF-12BCE918146E}"/>
              </a:ext>
            </a:extLst>
          </p:cNvPr>
          <p:cNvSpPr/>
          <p:nvPr/>
        </p:nvSpPr>
        <p:spPr>
          <a:xfrm rot="21011685">
            <a:off x="5652415" y="3520305"/>
            <a:ext cx="1931296" cy="155508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218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DE14F79-A3C0-487F-B888-BA21849E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292420"/>
            <a:ext cx="4752528" cy="258485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s-ES" dirty="0"/>
              <a:t>Simulación de misión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13</a:t>
            </a:fld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630784" y="1781691"/>
            <a:ext cx="170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Despegue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021716" y="4138166"/>
            <a:ext cx="241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Controles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AFE3E95-3073-4F9E-9898-F3FF49B708A2}"/>
              </a:ext>
            </a:extLst>
          </p:cNvPr>
          <p:cNvSpPr txBox="1"/>
          <p:nvPr/>
        </p:nvSpPr>
        <p:spPr>
          <a:xfrm>
            <a:off x="611560" y="2267580"/>
            <a:ext cx="500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Carrera de despegue sobre terreno rocoso (230 m). </a:t>
            </a:r>
            <a:endParaRPr lang="en-GB" dirty="0"/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80C7B5BC-4B3D-4E6C-940B-FEF6C35105E2}"/>
              </a:ext>
            </a:extLst>
          </p:cNvPr>
          <p:cNvSpPr txBox="1"/>
          <p:nvPr/>
        </p:nvSpPr>
        <p:spPr>
          <a:xfrm>
            <a:off x="683568" y="2708920"/>
            <a:ext cx="250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Ascenso tras la rotación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C1757CCF-EA17-46AD-A190-6706CA7E2747}"/>
              </a:ext>
            </a:extLst>
          </p:cNvPr>
          <p:cNvGrpSpPr/>
          <p:nvPr/>
        </p:nvGrpSpPr>
        <p:grpSpPr>
          <a:xfrm>
            <a:off x="5393762" y="1684341"/>
            <a:ext cx="3863549" cy="2293982"/>
            <a:chOff x="5380349" y="1222281"/>
            <a:chExt cx="3643710" cy="2163453"/>
          </a:xfrm>
        </p:grpSpPr>
        <p:pic>
          <p:nvPicPr>
            <p:cNvPr id="12" name="Picture 2" descr="C:\Users\pc\Google Drive\4º aero (Valencia - TFG)\TEXTO\Latex\TFG Cesar Jiménez\images\Mision_lagos.png">
              <a:extLst>
                <a:ext uri="{FF2B5EF4-FFF2-40B4-BE49-F238E27FC236}">
                  <a16:creationId xmlns:a16="http://schemas.microsoft.com/office/drawing/2014/main" id="{9B29AF7A-2B24-467B-BBE5-12BC78F62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0349" y="1222281"/>
              <a:ext cx="3643710" cy="2163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C97AF732-A5DD-4223-BFBE-07CE442AEDA9}"/>
                </a:ext>
              </a:extLst>
            </p:cNvPr>
            <p:cNvSpPr/>
            <p:nvPr/>
          </p:nvSpPr>
          <p:spPr>
            <a:xfrm>
              <a:off x="5796136" y="2714670"/>
              <a:ext cx="864096" cy="288032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470973"/>
              </p:ext>
            </p:extLst>
          </p:nvPr>
        </p:nvGraphicFramePr>
        <p:xfrm>
          <a:off x="3576350" y="4476720"/>
          <a:ext cx="1305113" cy="11125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54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endParaRPr lang="es-ES" sz="1600" b="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0,61</a:t>
                      </a:r>
                      <a:endParaRPr lang="es-ES" sz="1600" b="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s-E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-5,03</a:t>
                      </a:r>
                      <a:r>
                        <a:rPr lang="es-ES" sz="1600" dirty="0"/>
                        <a:t>°</a:t>
                      </a:r>
                      <a:endParaRPr lang="es-E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α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6,54</a:t>
                      </a:r>
                      <a:r>
                        <a:rPr lang="es-ES" sz="1600" dirty="0"/>
                        <a:t>°</a:t>
                      </a:r>
                      <a:endParaRPr lang="es-E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9A3E235E-F4ED-4C0A-BA15-C24B14007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460" y="4094880"/>
            <a:ext cx="4130787" cy="172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42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s-ES" dirty="0"/>
              <a:t>Simulación de misión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14</a:t>
            </a:fld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920287" y="1691516"/>
            <a:ext cx="368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Tramos rectilíneos - Vuelo en crucero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76407" y="313167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Giros horizontales a velocidad de crucero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909934"/>
              </p:ext>
            </p:extLst>
          </p:nvPr>
        </p:nvGraphicFramePr>
        <p:xfrm>
          <a:off x="832763" y="2060848"/>
          <a:ext cx="3863752" cy="11125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931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1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endParaRPr lang="es-ES" sz="1600" b="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0,19</a:t>
                      </a:r>
                      <a:endParaRPr lang="es-ES" sz="1600" b="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s-E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0,12</a:t>
                      </a:r>
                      <a:r>
                        <a:rPr lang="es-ES" sz="1600" dirty="0"/>
                        <a:t>°</a:t>
                      </a:r>
                      <a:endParaRPr lang="es-E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α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0,42</a:t>
                      </a:r>
                      <a:r>
                        <a:rPr lang="es-ES" sz="1600" dirty="0"/>
                        <a:t>°</a:t>
                      </a:r>
                      <a:endParaRPr lang="es-E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241410"/>
              </p:ext>
            </p:extLst>
          </p:nvPr>
        </p:nvGraphicFramePr>
        <p:xfrm>
          <a:off x="636092" y="3501008"/>
          <a:ext cx="4853241" cy="28041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31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0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Primer</a:t>
                      </a:r>
                      <a:r>
                        <a:rPr lang="es-ES" sz="1600" baseline="0" dirty="0">
                          <a:solidFill>
                            <a:schemeClr val="tx1"/>
                          </a:solidFill>
                        </a:rPr>
                        <a:t> giro </a:t>
                      </a:r>
                    </a:p>
                    <a:p>
                      <a:pPr algn="ctr"/>
                      <a:r>
                        <a:rPr lang="es-ES" sz="1600" baseline="0" dirty="0">
                          <a:solidFill>
                            <a:schemeClr val="tx1"/>
                          </a:solidFill>
                        </a:rPr>
                        <a:t>(hacia la derecha)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Segundo giro</a:t>
                      </a:r>
                      <a:r>
                        <a:rPr lang="es-E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s-ES" sz="1600" baseline="0" dirty="0">
                          <a:solidFill>
                            <a:schemeClr val="tx1"/>
                          </a:solidFill>
                        </a:rPr>
                        <a:t>(hacia la izquierda)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/>
                        <a:t>Radio</a:t>
                      </a:r>
                      <a:r>
                        <a:rPr lang="es-ES" sz="1600" b="0" baseline="0" dirty="0"/>
                        <a:t> de giro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66,56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53,34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0,194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0,195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0,13°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0,12°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1,43°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-1,78°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-6,57°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8,22°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α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0,42°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0,41°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5A006C3D-E9E4-49E8-BC1F-5C70B840B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760" y="1870660"/>
            <a:ext cx="3203288" cy="19630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1A11D9A-A819-4DFB-A7B6-5FBED9E5E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524" y="4110458"/>
            <a:ext cx="3321760" cy="191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73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F1490263-59B1-4E4D-BB3D-3941AD5A0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53" y="1723320"/>
            <a:ext cx="4401839" cy="228174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s-ES" dirty="0"/>
              <a:t>Simulación de misión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15</a:t>
            </a:fld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457200" y="1331476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Aproximación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600942"/>
              </p:ext>
            </p:extLst>
          </p:nvPr>
        </p:nvGraphicFramePr>
        <p:xfrm>
          <a:off x="3357747" y="2101998"/>
          <a:ext cx="1305113" cy="11125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54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endParaRPr lang="es-ES" sz="1600" b="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0,14</a:t>
                      </a:r>
                      <a:endParaRPr lang="es-ES" sz="1600" b="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δ</a:t>
                      </a:r>
                      <a:r>
                        <a:rPr lang="es-ES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s-E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-1,77</a:t>
                      </a:r>
                      <a:r>
                        <a:rPr lang="es-ES" sz="1600" dirty="0"/>
                        <a:t>°</a:t>
                      </a:r>
                      <a:endParaRPr lang="es-E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α</a:t>
                      </a:r>
                      <a:endParaRPr lang="es-E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2,95</a:t>
                      </a:r>
                      <a:r>
                        <a:rPr lang="es-ES" sz="1600" dirty="0"/>
                        <a:t>°</a:t>
                      </a:r>
                      <a:endParaRPr lang="es-E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550640" y="3923764"/>
            <a:ext cx="164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Redondeo</a:t>
            </a:r>
          </a:p>
        </p:txBody>
      </p:sp>
      <p:sp>
        <p:nvSpPr>
          <p:cNvPr id="6" name="5 Flecha derecha"/>
          <p:cNvSpPr/>
          <p:nvPr/>
        </p:nvSpPr>
        <p:spPr>
          <a:xfrm>
            <a:off x="4420908" y="5733256"/>
            <a:ext cx="144723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5723219" y="5557527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Frenado en pista </a:t>
            </a:r>
          </a:p>
          <a:p>
            <a:pPr algn="ctr"/>
            <a:r>
              <a:rPr lang="es-ES" dirty="0"/>
              <a:t>de arena (270 m).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774B260-EF68-4C8A-ADBB-7EC40BF3A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905" y="4268530"/>
            <a:ext cx="3278063" cy="2040790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8BA53A63-5092-4422-934A-FA74316B872C}"/>
              </a:ext>
            </a:extLst>
          </p:cNvPr>
          <p:cNvGrpSpPr/>
          <p:nvPr/>
        </p:nvGrpSpPr>
        <p:grpSpPr>
          <a:xfrm>
            <a:off x="4888223" y="1338637"/>
            <a:ext cx="3863549" cy="2293982"/>
            <a:chOff x="4919221" y="969745"/>
            <a:chExt cx="3643710" cy="2163453"/>
          </a:xfrm>
        </p:grpSpPr>
        <p:pic>
          <p:nvPicPr>
            <p:cNvPr id="15" name="Picture 2" descr="C:\Users\pc\Google Drive\4º aero (Valencia - TFG)\TEXTO\Latex\TFG Cesar Jiménez\images\Mision_lagos.png">
              <a:extLst>
                <a:ext uri="{FF2B5EF4-FFF2-40B4-BE49-F238E27FC236}">
                  <a16:creationId xmlns:a16="http://schemas.microsoft.com/office/drawing/2014/main" id="{E6460F29-FEC2-495A-97F6-69A3AE251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9221" y="969745"/>
              <a:ext cx="3643710" cy="2163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814BC3A3-DD4B-4F57-82F0-E5058FD7F138}"/>
                </a:ext>
              </a:extLst>
            </p:cNvPr>
            <p:cNvSpPr/>
            <p:nvPr/>
          </p:nvSpPr>
          <p:spPr>
            <a:xfrm>
              <a:off x="7296333" y="1982458"/>
              <a:ext cx="864096" cy="288032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9 CuadroTexto">
            <a:extLst>
              <a:ext uri="{FF2B5EF4-FFF2-40B4-BE49-F238E27FC236}">
                <a16:creationId xmlns:a16="http://schemas.microsoft.com/office/drawing/2014/main" id="{561D46E8-6EED-4B63-992F-0412525BEE09}"/>
              </a:ext>
            </a:extLst>
          </p:cNvPr>
          <p:cNvSpPr txBox="1"/>
          <p:nvPr/>
        </p:nvSpPr>
        <p:spPr>
          <a:xfrm>
            <a:off x="2803113" y="1812923"/>
            <a:ext cx="241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Controles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37335EA-A7A4-4503-92C8-94B7553E0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892" y="3828944"/>
            <a:ext cx="4130787" cy="172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56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s-ES" dirty="0"/>
              <a:t>Simulación de misión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16</a:t>
            </a:fld>
            <a:endParaRPr lang="es-ES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A05F0528-C4D4-4A6F-B58C-39DF9CCEBF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852067"/>
              </p:ext>
            </p:extLst>
          </p:nvPr>
        </p:nvGraphicFramePr>
        <p:xfrm>
          <a:off x="1524000" y="2132856"/>
          <a:ext cx="6203442" cy="33324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139442">
                  <a:extLst>
                    <a:ext uri="{9D8B030D-6E8A-4147-A177-3AD203B41FA5}">
                      <a16:colId xmlns:a16="http://schemas.microsoft.com/office/drawing/2014/main" val="40052372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6729631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34923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Fase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Distancia (km)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Tiempo (h)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90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1: Despegue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3,48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0,072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1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2: Vuelo rectilíneo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146,1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1,353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33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3: Giro a la derecha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111,55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1,033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5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4: Vuelo rectilíneo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2,037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8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5: Giro a la izquierda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106,7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0,987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3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6:Vuelo rectilíneo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70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0,648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18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7: Aterrizaje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3,67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0,071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069428"/>
                  </a:ext>
                </a:extLst>
              </a:tr>
              <a:tr h="14540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TOTAL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658,35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6,2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946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1321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Conclusiones y viabilidad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17</a:t>
            </a:fld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827584" y="2266414"/>
            <a:ext cx="763284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Titán se trata de un objetivo de estudio muy interesante dada su posición en el sistema solar exterior y por su atmósfera tan parecida a la de la Tierra.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El diseño preliminar de la aeronave se ha completado con éxito.</a:t>
            </a:r>
          </a:p>
          <a:p>
            <a:endParaRPr lang="es-E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El empleo de energía atómica es la opción de reabastecimiento mas fiable.</a:t>
            </a:r>
          </a:p>
          <a:p>
            <a:endParaRPr lang="es-E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El vuelo de aeronaves en régimen subsónico es muy viable en Titán.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Es muy posible en un horizonte cercano poder realizar el proyecto.</a:t>
            </a:r>
          </a:p>
          <a:p>
            <a:endParaRPr lang="es-ES" u="sng" dirty="0"/>
          </a:p>
        </p:txBody>
      </p:sp>
      <p:sp>
        <p:nvSpPr>
          <p:cNvPr id="6" name="5 CuadroTexto"/>
          <p:cNvSpPr txBox="1"/>
          <p:nvPr/>
        </p:nvSpPr>
        <p:spPr>
          <a:xfrm>
            <a:off x="1057328" y="1835532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/>
              <a:t>Conclusiones y viabilidad</a:t>
            </a:r>
          </a:p>
        </p:txBody>
      </p:sp>
    </p:spTree>
    <p:extLst>
      <p:ext uri="{BB962C8B-B14F-4D97-AF65-F5344CB8AC3E}">
        <p14:creationId xmlns:p14="http://schemas.microsoft.com/office/powerpoint/2010/main" val="1702285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5D285-5940-4421-96B1-376833F8D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Presupuesto</a:t>
            </a:r>
            <a:endParaRPr lang="en-GB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BBF97D94-EC5A-464A-83B7-757BF2168D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4628934"/>
              </p:ext>
            </p:extLst>
          </p:nvPr>
        </p:nvGraphicFramePr>
        <p:xfrm>
          <a:off x="830103" y="2316480"/>
          <a:ext cx="7649528" cy="2225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991678">
                  <a:extLst>
                    <a:ext uri="{9D8B030D-6E8A-4147-A177-3AD203B41FA5}">
                      <a16:colId xmlns:a16="http://schemas.microsoft.com/office/drawing/2014/main" val="3773013018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1218242106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126963110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1257121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Concepto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Importe (€)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IVA (21%)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Total (€)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48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Equipos y software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661,38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138,89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800,27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9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Personal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6347,1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1332,891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7679,99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48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Oficina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665,56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139,78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805,33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55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0" dirty="0"/>
                        <a:t>Beneficio neto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/>
                        <a:t>449,70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/>
                        <a:t>96,69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/>
                        <a:t>557,135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27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Coste Total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7944,64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1708,24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strike="noStrike" kern="1200" dirty="0"/>
                        <a:t> 9842,72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086901"/>
                  </a:ext>
                </a:extLst>
              </a:tr>
            </a:tbl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530EB1-46C9-411F-9E2F-8585F26F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E2ADCD-F041-41A8-B0C5-C88064E87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18</a:t>
            </a:fld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4DDC11-B8A9-4BEF-A313-70C7E4BB7EEC}"/>
              </a:ext>
            </a:extLst>
          </p:cNvPr>
          <p:cNvSpPr txBox="1"/>
          <p:nvPr/>
        </p:nvSpPr>
        <p:spPr>
          <a:xfrm>
            <a:off x="678079" y="5090192"/>
            <a:ext cx="8230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El coste total del presente proyecto asciende a la cantidad de</a:t>
            </a:r>
          </a:p>
          <a:p>
            <a:pPr algn="ctr"/>
            <a:r>
              <a:rPr lang="es-ES" b="1" dirty="0"/>
              <a:t>NUEVE MIL OCHOCIENTOS CUARENTA Y DOS EUROS CON SETENTA Y DOS CÉNTIMOS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33435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2B5539-A00F-4B21-B60D-0FD224A87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3213886"/>
            <a:ext cx="7543801" cy="935194"/>
          </a:xfrm>
        </p:spPr>
        <p:txBody>
          <a:bodyPr>
            <a:normAutofit/>
          </a:bodyPr>
          <a:lstStyle/>
          <a:p>
            <a:r>
              <a:rPr lang="es-ES" sz="6000" dirty="0"/>
              <a:t>Gracias por su atención</a:t>
            </a:r>
            <a:endParaRPr lang="en-GB" sz="60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51F44C-FE61-4E9F-8050-B4DA2809A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A5AE7C5-F43F-4202-80C6-DBE07E64D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326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sz="6000" dirty="0"/>
              <a:t>RESPALDO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1645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21</a:t>
            </a:fld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92288"/>
            <a:ext cx="7971819" cy="31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078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644B490-9DD3-41F7-A6B6-A863862326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7495" y="721483"/>
            <a:ext cx="6679858" cy="5415033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B92EAC8-2FE8-498E-BC15-4033DC7B8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CABD4A-B3FB-4BA2-A35F-18EC0EEA3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993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B92EAC8-2FE8-498E-BC15-4033DC7B8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CABD4A-B3FB-4BA2-A35F-18EC0EEA3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23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E81FF5A-8587-47BC-B5B2-356D12309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9" y="778094"/>
            <a:ext cx="8935742" cy="530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639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783D77F-2204-4B36-A719-4D2FB08C2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771268"/>
            <a:ext cx="6192688" cy="5315463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32CDE1-EF20-43ED-88AF-1AE3EBFB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7E5870-2435-412F-ADF4-3D12F6CA2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6411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33E8B380-52C6-4493-A197-7F17B5D88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132" y="957687"/>
            <a:ext cx="8047736" cy="4942626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C1A9DD1-5F45-4047-A444-F367A2C87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ECE152-256B-4E9E-91E8-9FB1A2B2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622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427B895-4ECB-4973-BC9D-81230E60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387F546-F759-4070-9ED5-7F496743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26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78F1D61-507B-441F-9F48-5C15F6C65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85" y="944524"/>
            <a:ext cx="8756830" cy="49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72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CB35E78-F6A0-429E-B01E-C86C4EBDA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1066305-2DD1-4013-853B-32CECDCF3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27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284921E-906C-4D36-9C29-B8964AC68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76" y="1004988"/>
            <a:ext cx="8473647" cy="484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29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D9FFD-EF4D-43BE-B16B-D6E4AD04A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Zonas de Aterrizaje</a:t>
            </a:r>
            <a:br>
              <a:rPr lang="es-ES" dirty="0"/>
            </a:br>
            <a:r>
              <a:rPr lang="es-ES" dirty="0"/>
              <a:t>Opción 1 – Terreno rocoso</a:t>
            </a:r>
            <a:endParaRPr lang="en-GB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283D57D-05D7-4984-9B54-EEF1DF43D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9977" y="2234308"/>
            <a:ext cx="4817386" cy="3604266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A5102B3-0773-49DB-A526-DE7A355A0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B21A67C-E6F2-4613-AD2A-C6D1921E1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28</a:t>
            </a:fld>
            <a:endParaRPr lang="es-ES"/>
          </a:p>
        </p:txBody>
      </p:sp>
      <p:sp>
        <p:nvSpPr>
          <p:cNvPr id="7" name="AutoShape 2" descr="A full-size model of Huygens at London's Science Museum.">
            <a:extLst>
              <a:ext uri="{FF2B5EF4-FFF2-40B4-BE49-F238E27FC236}">
                <a16:creationId xmlns:a16="http://schemas.microsoft.com/office/drawing/2014/main" id="{A676E3E0-555B-42BD-A8E2-E7871091C6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4D63C3D-EAFC-484F-A081-FEA6D2E0D23A}"/>
              </a:ext>
            </a:extLst>
          </p:cNvPr>
          <p:cNvSpPr txBox="1"/>
          <p:nvPr/>
        </p:nvSpPr>
        <p:spPr>
          <a:xfrm>
            <a:off x="3829977" y="4915244"/>
            <a:ext cx="230425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Sonda Huygens</a:t>
            </a:r>
          </a:p>
          <a:p>
            <a:pPr algn="ctr"/>
            <a:r>
              <a:rPr lang="es-ES" b="1" dirty="0"/>
              <a:t>Radio: 1,3 m</a:t>
            </a:r>
          </a:p>
          <a:p>
            <a:pPr algn="ctr"/>
            <a:r>
              <a:rPr lang="es-ES" b="1" dirty="0"/>
              <a:t>Altura: 0,5 m</a:t>
            </a:r>
            <a:endParaRPr lang="en-GB" b="1" dirty="0"/>
          </a:p>
        </p:txBody>
      </p:sp>
      <p:pic>
        <p:nvPicPr>
          <p:cNvPr id="1030" name="Picture 6" descr="https://photojournal.jpl.nasa.gov/jpegMod/PIA07232_modest.jpg">
            <a:extLst>
              <a:ext uri="{FF2B5EF4-FFF2-40B4-BE49-F238E27FC236}">
                <a16:creationId xmlns:a16="http://schemas.microsoft.com/office/drawing/2014/main" id="{366682CD-EFBE-40E7-9908-DD910452C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6" t="6698" r="21946" b="6698"/>
          <a:stretch/>
        </p:blipFill>
        <p:spPr bwMode="auto">
          <a:xfrm>
            <a:off x="1316847" y="1948878"/>
            <a:ext cx="2130675" cy="4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675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D9FFD-EF4D-43BE-B16B-D6E4AD04A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Zonas de Aterrizaje</a:t>
            </a:r>
            <a:br>
              <a:rPr lang="es-ES" dirty="0"/>
            </a:br>
            <a:r>
              <a:rPr lang="es-ES" dirty="0"/>
              <a:t>Opción 2 – Terreno arenoso</a:t>
            </a:r>
            <a:endParaRPr lang="en-GB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A5102B3-0773-49DB-A526-DE7A355A0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B21A67C-E6F2-4613-AD2A-C6D1921E1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29</a:t>
            </a:fld>
            <a:endParaRPr lang="es-ES"/>
          </a:p>
        </p:txBody>
      </p:sp>
      <p:sp>
        <p:nvSpPr>
          <p:cNvPr id="7" name="AutoShape 2" descr="A full-size model of Huygens at London's Science Museum.">
            <a:extLst>
              <a:ext uri="{FF2B5EF4-FFF2-40B4-BE49-F238E27FC236}">
                <a16:creationId xmlns:a16="http://schemas.microsoft.com/office/drawing/2014/main" id="{A676E3E0-555B-42BD-A8E2-E7871091C6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E61AF5C-FAC6-4FB2-8ED4-F06C0CED3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52" y="1844824"/>
            <a:ext cx="4750215" cy="378006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A1BDDC6-A3D1-48F1-B0DA-117708047B38}"/>
              </a:ext>
            </a:extLst>
          </p:cNvPr>
          <p:cNvSpPr txBox="1"/>
          <p:nvPr/>
        </p:nvSpPr>
        <p:spPr>
          <a:xfrm>
            <a:off x="323528" y="5827838"/>
            <a:ext cx="8849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Imagen tomada por el </a:t>
            </a:r>
            <a:r>
              <a:rPr lang="fr-FR" b="1" dirty="0" err="1"/>
              <a:t>Descent</a:t>
            </a:r>
            <a:r>
              <a:rPr lang="fr-FR" b="1" dirty="0"/>
              <a:t> Imager Spectral </a:t>
            </a:r>
            <a:r>
              <a:rPr lang="fr-FR" b="1" dirty="0" err="1"/>
              <a:t>Radiometer</a:t>
            </a:r>
            <a:r>
              <a:rPr lang="fr-FR" b="1" dirty="0"/>
              <a:t> (DISR) </a:t>
            </a:r>
            <a:r>
              <a:rPr lang="fr-FR" dirty="0" err="1"/>
              <a:t>equipado</a:t>
            </a:r>
            <a:r>
              <a:rPr lang="fr-FR" dirty="0"/>
              <a:t> en la Huygens.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06669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839FF-475F-4880-A1ED-C2E4295E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Aterrizaje con fallo de motor</a:t>
            </a:r>
            <a:br>
              <a:rPr lang="es-ES" dirty="0"/>
            </a:br>
            <a:r>
              <a:rPr lang="es-ES" dirty="0"/>
              <a:t>Despliegue inmediato</a:t>
            </a:r>
            <a:endParaRPr lang="en-GB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55F307-735C-4FE4-A660-3A0C3F609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DD8519-D0F5-4C4F-8843-C0212312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30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64A9B57-D7CB-4886-B3D7-D36C6DC66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2564904"/>
            <a:ext cx="5905500" cy="357187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285AC9D-E05C-447B-91B9-1B9978441871}"/>
              </a:ext>
            </a:extLst>
          </p:cNvPr>
          <p:cNvSpPr txBox="1"/>
          <p:nvPr/>
        </p:nvSpPr>
        <p:spPr>
          <a:xfrm>
            <a:off x="1203567" y="2187989"/>
            <a:ext cx="5770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Tendencia a estabilizarse en una senda de -6,75 grados con:</a:t>
            </a:r>
            <a:endParaRPr lang="en-GB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328099E-5D21-47B4-A86C-75CC6DE9B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378" y="1818236"/>
            <a:ext cx="188595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426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839FF-475F-4880-A1ED-C2E4295E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Aterrizaje con fallo de motor</a:t>
            </a:r>
            <a:br>
              <a:rPr lang="es-ES" dirty="0"/>
            </a:br>
            <a:r>
              <a:rPr lang="es-ES" dirty="0"/>
              <a:t>Despliegue progresivo</a:t>
            </a:r>
            <a:endParaRPr lang="en-GB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55F307-735C-4FE4-A660-3A0C3F609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DD8519-D0F5-4C4F-8843-C0212312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31</a:t>
            </a:fld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285AC9D-E05C-447B-91B9-1B9978441871}"/>
              </a:ext>
            </a:extLst>
          </p:cNvPr>
          <p:cNvSpPr txBox="1"/>
          <p:nvPr/>
        </p:nvSpPr>
        <p:spPr>
          <a:xfrm>
            <a:off x="1159143" y="2001614"/>
            <a:ext cx="68714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Se requieren leyes de control, fuera del objetivo del presente proyecto.</a:t>
            </a:r>
          </a:p>
          <a:p>
            <a:endParaRPr lang="es-ES" dirty="0"/>
          </a:p>
          <a:p>
            <a:r>
              <a:rPr lang="es-ES" dirty="0"/>
              <a:t>En su lugar, se proponen las siguientes,</a:t>
            </a:r>
            <a:endParaRPr lang="en-GB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BC63B7-C2EE-4103-9B19-703CA4DD2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2" y="3055323"/>
            <a:ext cx="4352925" cy="26479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1FA4C0-37B5-4A48-9D44-5FE7779F1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69435"/>
            <a:ext cx="44577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71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839FF-475F-4880-A1ED-C2E4295E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Aterrizaje con fallo de motor</a:t>
            </a:r>
            <a:br>
              <a:rPr lang="es-ES" dirty="0"/>
            </a:br>
            <a:r>
              <a:rPr lang="es-ES" dirty="0"/>
              <a:t>Despliegue progresivo</a:t>
            </a:r>
            <a:endParaRPr lang="en-GB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55F307-735C-4FE4-A660-3A0C3F609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TFG-AVION PLANETARIO DE TRANSPORTE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DD8519-D0F5-4C4F-8843-C0212312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32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672FBEA-6A39-4250-BCD5-C4C73F193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" y="1864510"/>
            <a:ext cx="882967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78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Trabajos futuros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/>
              <a:t>TFG-AVION PLANETARIO DE TRANSPORTE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33</a:t>
            </a:fld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827584" y="2449919"/>
            <a:ext cx="76328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Estudio CFD.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Estudio estructural y de vibraciones.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Estudios de flujos de calor.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/>
              <a:t>Reabastecimiento energético.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dirty="0" err="1"/>
              <a:t>Prototipado</a:t>
            </a:r>
            <a:r>
              <a:rPr lang="es-E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8488800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1187</TotalTime>
  <Words>851</Words>
  <Application>Microsoft Office PowerPoint</Application>
  <PresentationFormat>Presentación en pantalla (4:3)</PresentationFormat>
  <Paragraphs>296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Wingdings 2</vt:lpstr>
      <vt:lpstr>HDOfficeLightV0</vt:lpstr>
      <vt:lpstr>Retrospección</vt:lpstr>
      <vt:lpstr>TRABAJO DE FIN DE GRADO Diseño de un Avión Planetario de Transporte Caso particular:  Diseño de vehículo aéreo no tripulado cargado con equipamiento científico para la exploración de Titán  </vt:lpstr>
      <vt:lpstr>Índice</vt:lpstr>
      <vt:lpstr>Motivación y objetivos del proyecto</vt:lpstr>
      <vt:lpstr>Comparación entre la Tierra y Titán</vt:lpstr>
      <vt:lpstr>Diseño de la aeronave</vt:lpstr>
      <vt:lpstr>Aeronave</vt:lpstr>
      <vt:lpstr>Aeronave</vt:lpstr>
      <vt:lpstr>Integración de la planta propulsora</vt:lpstr>
      <vt:lpstr>Integración de la planta propulsora</vt:lpstr>
      <vt:lpstr>Integración de la planta propulsora</vt:lpstr>
      <vt:lpstr>Integración de la planta propulsora</vt:lpstr>
      <vt:lpstr>Simulación de misión</vt:lpstr>
      <vt:lpstr>Simulación de misión</vt:lpstr>
      <vt:lpstr>Simulación de misión</vt:lpstr>
      <vt:lpstr>Simulación de misión</vt:lpstr>
      <vt:lpstr>Simulación de misión</vt:lpstr>
      <vt:lpstr>Conclusiones y viabilidad</vt:lpstr>
      <vt:lpstr>Presupuesto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Zonas de Aterrizaje Opción 1 – Terreno rocoso</vt:lpstr>
      <vt:lpstr>Zonas de Aterrizaje Opción 2 – Terreno arenoso</vt:lpstr>
      <vt:lpstr>Aterrizaje con fallo de motor Despliegue inmediato</vt:lpstr>
      <vt:lpstr>Aterrizaje con fallo de motor Despliegue progresivo</vt:lpstr>
      <vt:lpstr>Aterrizaje con fallo de motor Despliegue progresivo</vt:lpstr>
      <vt:lpstr>Trabajos futuros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Accidente vuelo 574 de Adam Air</dc:title>
  <dc:creator>pc</dc:creator>
  <cp:lastModifiedBy>Cesar Jimenez</cp:lastModifiedBy>
  <cp:revision>117</cp:revision>
  <dcterms:created xsi:type="dcterms:W3CDTF">2018-04-11T09:40:52Z</dcterms:created>
  <dcterms:modified xsi:type="dcterms:W3CDTF">2018-06-05T10:09:52Z</dcterms:modified>
</cp:coreProperties>
</file>