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36.jp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1" r:id="rId2"/>
  </p:sldMasterIdLst>
  <p:notesMasterIdLst>
    <p:notesMasterId r:id="rId35"/>
  </p:notesMasterIdLst>
  <p:sldIdLst>
    <p:sldId id="261" r:id="rId3"/>
    <p:sldId id="260" r:id="rId4"/>
    <p:sldId id="263" r:id="rId5"/>
    <p:sldId id="262" r:id="rId6"/>
    <p:sldId id="264" r:id="rId7"/>
    <p:sldId id="266" r:id="rId8"/>
    <p:sldId id="267" r:id="rId9"/>
    <p:sldId id="268" r:id="rId10"/>
    <p:sldId id="283" r:id="rId11"/>
    <p:sldId id="290" r:id="rId12"/>
    <p:sldId id="269" r:id="rId13"/>
    <p:sldId id="285" r:id="rId14"/>
    <p:sldId id="270" r:id="rId15"/>
    <p:sldId id="272" r:id="rId16"/>
    <p:sldId id="289" r:id="rId17"/>
    <p:sldId id="273" r:id="rId18"/>
    <p:sldId id="274" r:id="rId19"/>
    <p:sldId id="291" r:id="rId20"/>
    <p:sldId id="292" r:id="rId21"/>
    <p:sldId id="293" r:id="rId22"/>
    <p:sldId id="294" r:id="rId23"/>
    <p:sldId id="295" r:id="rId24"/>
    <p:sldId id="276" r:id="rId25"/>
    <p:sldId id="275" r:id="rId26"/>
    <p:sldId id="277" r:id="rId27"/>
    <p:sldId id="278" r:id="rId28"/>
    <p:sldId id="279" r:id="rId29"/>
    <p:sldId id="280" r:id="rId30"/>
    <p:sldId id="296" r:id="rId31"/>
    <p:sldId id="297" r:id="rId32"/>
    <p:sldId id="298" r:id="rId33"/>
    <p:sldId id="281" r:id="rId3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4546A"/>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56" autoAdjust="0"/>
    <p:restoredTop sz="93715" autoAdjust="0"/>
  </p:normalViewPr>
  <p:slideViewPr>
    <p:cSldViewPr snapToGrid="0">
      <p:cViewPr varScale="1">
        <p:scale>
          <a:sx n="68" d="100"/>
          <a:sy n="68" d="100"/>
        </p:scale>
        <p:origin x="79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838CD2-BCAA-458F-9546-26811C804253}" type="datetimeFigureOut">
              <a:rPr lang="es-ES" smtClean="0"/>
              <a:t>20/06/2018</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050D2F-F08B-475D-A972-9E4503ED0B27}" type="slidenum">
              <a:rPr lang="es-ES" smtClean="0"/>
              <a:t>‹Nº›</a:t>
            </a:fld>
            <a:endParaRPr lang="es-ES"/>
          </a:p>
        </p:txBody>
      </p:sp>
    </p:spTree>
    <p:extLst>
      <p:ext uri="{BB962C8B-B14F-4D97-AF65-F5344CB8AC3E}">
        <p14:creationId xmlns:p14="http://schemas.microsoft.com/office/powerpoint/2010/main" val="857184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A050D2F-F08B-475D-A972-9E4503ED0B27}" type="slidenum">
              <a:rPr lang="es-ES" smtClean="0"/>
              <a:t>22</a:t>
            </a:fld>
            <a:endParaRPr lang="es-ES"/>
          </a:p>
        </p:txBody>
      </p:sp>
    </p:spTree>
    <p:extLst>
      <p:ext uri="{BB962C8B-B14F-4D97-AF65-F5344CB8AC3E}">
        <p14:creationId xmlns:p14="http://schemas.microsoft.com/office/powerpoint/2010/main" val="3223975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A050D2F-F08B-475D-A972-9E4503ED0B27}" type="slidenum">
              <a:rPr lang="es-ES" smtClean="0"/>
              <a:t>28</a:t>
            </a:fld>
            <a:endParaRPr lang="es-ES"/>
          </a:p>
        </p:txBody>
      </p:sp>
    </p:spTree>
    <p:extLst>
      <p:ext uri="{BB962C8B-B14F-4D97-AF65-F5344CB8AC3E}">
        <p14:creationId xmlns:p14="http://schemas.microsoft.com/office/powerpoint/2010/main" val="1566210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A050D2F-F08B-475D-A972-9E4503ED0B27}" type="slidenum">
              <a:rPr lang="es-ES" smtClean="0"/>
              <a:t>29</a:t>
            </a:fld>
            <a:endParaRPr lang="es-ES"/>
          </a:p>
        </p:txBody>
      </p:sp>
    </p:spTree>
    <p:extLst>
      <p:ext uri="{BB962C8B-B14F-4D97-AF65-F5344CB8AC3E}">
        <p14:creationId xmlns:p14="http://schemas.microsoft.com/office/powerpoint/2010/main" val="3828727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A050D2F-F08B-475D-A972-9E4503ED0B27}" type="slidenum">
              <a:rPr lang="es-ES" smtClean="0"/>
              <a:t>30</a:t>
            </a:fld>
            <a:endParaRPr lang="es-ES"/>
          </a:p>
        </p:txBody>
      </p:sp>
    </p:spTree>
    <p:extLst>
      <p:ext uri="{BB962C8B-B14F-4D97-AF65-F5344CB8AC3E}">
        <p14:creationId xmlns:p14="http://schemas.microsoft.com/office/powerpoint/2010/main" val="3415125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A050D2F-F08B-475D-A972-9E4503ED0B27}" type="slidenum">
              <a:rPr lang="es-ES" smtClean="0"/>
              <a:t>31</a:t>
            </a:fld>
            <a:endParaRPr lang="es-ES"/>
          </a:p>
        </p:txBody>
      </p:sp>
    </p:spTree>
    <p:extLst>
      <p:ext uri="{BB962C8B-B14F-4D97-AF65-F5344CB8AC3E}">
        <p14:creationId xmlns:p14="http://schemas.microsoft.com/office/powerpoint/2010/main" val="62442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mafurgas@etsid.upv.es"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7" name="Imagen 6" descr="Imagen que contiene interior, pared, techo, persona&#10;&#10;Descripción generada con confianza muy alta">
            <a:extLst>
              <a:ext uri="{FF2B5EF4-FFF2-40B4-BE49-F238E27FC236}">
                <a16:creationId xmlns:a16="http://schemas.microsoft.com/office/drawing/2014/main" id="{F39AEBD0-269F-44B0-B2B3-646FAD7ED7F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812" b="1813"/>
          <a:stretch/>
        </p:blipFill>
        <p:spPr>
          <a:xfrm>
            <a:off x="0" y="0"/>
            <a:ext cx="12192000" cy="6858001"/>
          </a:xfrm>
          <a:prstGeom prst="rect">
            <a:avLst/>
          </a:prstGeom>
        </p:spPr>
      </p:pic>
      <p:sp>
        <p:nvSpPr>
          <p:cNvPr id="8" name="Título 1">
            <a:extLst>
              <a:ext uri="{FF2B5EF4-FFF2-40B4-BE49-F238E27FC236}">
                <a16:creationId xmlns:a16="http://schemas.microsoft.com/office/drawing/2014/main" id="{C1095255-A653-4E45-8D3D-3CB9384F481B}"/>
              </a:ext>
            </a:extLst>
          </p:cNvPr>
          <p:cNvSpPr txBox="1">
            <a:spLocks/>
          </p:cNvSpPr>
          <p:nvPr userDrawn="1"/>
        </p:nvSpPr>
        <p:spPr>
          <a:xfrm>
            <a:off x="1357532" y="1981808"/>
            <a:ext cx="9073660" cy="2640992"/>
          </a:xfrm>
          <a:prstGeom prst="rect">
            <a:avLst/>
          </a:prstGeom>
          <a:solidFill>
            <a:srgbClr val="44546A">
              <a:alpha val="69804"/>
            </a:srgbClr>
          </a:solidFill>
          <a:ln>
            <a:solidFill>
              <a:srgbClr val="44546A">
                <a:alpha val="60000"/>
              </a:srgbClr>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4500" dirty="0">
                <a:solidFill>
                  <a:schemeClr val="bg1"/>
                </a:solidFill>
                <a:latin typeface="Microsoft YaHei Light" panose="020B0502040204020203" pitchFamily="34" charset="-122"/>
                <a:ea typeface="Microsoft YaHei Light" panose="020B0502040204020203" pitchFamily="34" charset="-122"/>
              </a:rPr>
              <a:t>Diseño y Validación de un Procedimiento de Aproximación empleando GNSS/SBAS para el Aeropuerto de Teruel</a:t>
            </a:r>
          </a:p>
        </p:txBody>
      </p:sp>
      <p:sp>
        <p:nvSpPr>
          <p:cNvPr id="9" name="Subtítulo 2">
            <a:extLst>
              <a:ext uri="{FF2B5EF4-FFF2-40B4-BE49-F238E27FC236}">
                <a16:creationId xmlns:a16="http://schemas.microsoft.com/office/drawing/2014/main" id="{491D5A5C-FB9B-4B45-84C0-56A39D3FD530}"/>
              </a:ext>
            </a:extLst>
          </p:cNvPr>
          <p:cNvSpPr txBox="1">
            <a:spLocks/>
          </p:cNvSpPr>
          <p:nvPr userDrawn="1"/>
        </p:nvSpPr>
        <p:spPr>
          <a:xfrm>
            <a:off x="5894362" y="5094313"/>
            <a:ext cx="6152269" cy="1036710"/>
          </a:xfrm>
          <a:prstGeom prst="rect">
            <a:avLst/>
          </a:prstGeom>
          <a:solidFill>
            <a:srgbClr val="44546A">
              <a:alpha val="69804"/>
            </a:srgb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ES" sz="1500" dirty="0">
                <a:solidFill>
                  <a:schemeClr val="bg1"/>
                </a:solidFill>
                <a:latin typeface="Microsoft YaHei Light" panose="020B0502040204020203" pitchFamily="34" charset="-122"/>
                <a:ea typeface="Microsoft YaHei Light" panose="020B0502040204020203" pitchFamily="34" charset="-122"/>
              </a:rPr>
              <a:t>Autora: María del Carmen </a:t>
            </a:r>
            <a:r>
              <a:rPr lang="es-ES" sz="1500" dirty="0" err="1">
                <a:solidFill>
                  <a:schemeClr val="bg1"/>
                </a:solidFill>
                <a:latin typeface="Microsoft YaHei Light" panose="020B0502040204020203" pitchFamily="34" charset="-122"/>
                <a:ea typeface="Microsoft YaHei Light" panose="020B0502040204020203" pitchFamily="34" charset="-122"/>
              </a:rPr>
              <a:t>Furquet</a:t>
            </a:r>
            <a:r>
              <a:rPr lang="es-ES" sz="1500" dirty="0">
                <a:solidFill>
                  <a:schemeClr val="bg1"/>
                </a:solidFill>
                <a:latin typeface="Microsoft YaHei Light" panose="020B0502040204020203" pitchFamily="34" charset="-122"/>
                <a:ea typeface="Microsoft YaHei Light" panose="020B0502040204020203" pitchFamily="34" charset="-122"/>
              </a:rPr>
              <a:t> Gascón -  </a:t>
            </a:r>
            <a:r>
              <a:rPr lang="es-ES" sz="1500" dirty="0">
                <a:solidFill>
                  <a:schemeClr val="bg1"/>
                </a:solidFill>
                <a:latin typeface="Microsoft YaHei Light" panose="020B0502040204020203" pitchFamily="34" charset="-122"/>
                <a:ea typeface="Microsoft YaHei Light" panose="020B0502040204020203" pitchFamily="34" charset="-122"/>
                <a:hlinkClick r:id="rId3"/>
              </a:rPr>
              <a:t>mafurgas@etsid.upv.es</a:t>
            </a:r>
            <a:endParaRPr lang="es-ES" sz="1500" dirty="0">
              <a:solidFill>
                <a:schemeClr val="bg1"/>
              </a:solidFill>
              <a:latin typeface="Microsoft YaHei Light" panose="020B0502040204020203" pitchFamily="34" charset="-122"/>
              <a:ea typeface="Microsoft YaHei Light" panose="020B0502040204020203" pitchFamily="34" charset="-122"/>
            </a:endParaRPr>
          </a:p>
          <a:p>
            <a:pPr marL="0" indent="0" algn="r">
              <a:buNone/>
            </a:pPr>
            <a:r>
              <a:rPr lang="es-ES" sz="1500" dirty="0">
                <a:solidFill>
                  <a:schemeClr val="bg1"/>
                </a:solidFill>
                <a:latin typeface="Microsoft YaHei Light" panose="020B0502040204020203" pitchFamily="34" charset="-122"/>
                <a:ea typeface="Microsoft YaHei Light" panose="020B0502040204020203" pitchFamily="34" charset="-122"/>
              </a:rPr>
              <a:t>Tutor: Israel Quintanilla García</a:t>
            </a:r>
          </a:p>
          <a:p>
            <a:pPr marL="0" indent="0" algn="r">
              <a:buNone/>
            </a:pPr>
            <a:r>
              <a:rPr lang="es-ES" sz="1500" dirty="0">
                <a:solidFill>
                  <a:schemeClr val="bg1"/>
                </a:solidFill>
                <a:latin typeface="Microsoft YaHei Light" panose="020B0502040204020203" pitchFamily="34" charset="-122"/>
                <a:ea typeface="Microsoft YaHei Light" panose="020B0502040204020203" pitchFamily="34" charset="-122"/>
              </a:rPr>
              <a:t>Cotutor: Pedro Yuste Pérez</a:t>
            </a:r>
          </a:p>
        </p:txBody>
      </p:sp>
    </p:spTree>
    <p:extLst>
      <p:ext uri="{BB962C8B-B14F-4D97-AF65-F5344CB8AC3E}">
        <p14:creationId xmlns:p14="http://schemas.microsoft.com/office/powerpoint/2010/main" val="260271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C0D81003-2EBD-4EE3-9A23-C05B4D0488A3}"/>
              </a:ext>
            </a:extLst>
          </p:cNvPr>
          <p:cNvSpPr txBox="1"/>
          <p:nvPr userDrawn="1"/>
        </p:nvSpPr>
        <p:spPr>
          <a:xfrm>
            <a:off x="1555023" y="2142307"/>
            <a:ext cx="9081953" cy="2169825"/>
          </a:xfrm>
          <a:prstGeom prst="rect">
            <a:avLst/>
          </a:prstGeom>
          <a:noFill/>
        </p:spPr>
        <p:txBody>
          <a:bodyPr wrap="square" rtlCol="0">
            <a:spAutoFit/>
          </a:bodyPr>
          <a:lstStyle/>
          <a:p>
            <a:pPr algn="ctr"/>
            <a:r>
              <a:rPr lang="es-ES" sz="4500" dirty="0">
                <a:solidFill>
                  <a:schemeClr val="bg1"/>
                </a:solidFill>
                <a:latin typeface="Microsoft YaHei Light" panose="020B0502040204020203" pitchFamily="34" charset="-122"/>
                <a:ea typeface="Microsoft YaHei Light" panose="020B0502040204020203" pitchFamily="34" charset="-122"/>
              </a:rPr>
              <a:t>Gracias por su atención</a:t>
            </a:r>
          </a:p>
          <a:p>
            <a:pPr algn="ctr"/>
            <a:endParaRPr lang="es-ES" sz="4500" dirty="0">
              <a:solidFill>
                <a:schemeClr val="bg1"/>
              </a:solidFill>
              <a:latin typeface="Microsoft YaHei Light" panose="020B0502040204020203" pitchFamily="34" charset="-122"/>
              <a:ea typeface="Microsoft YaHei Light" panose="020B0502040204020203" pitchFamily="34" charset="-122"/>
            </a:endParaRPr>
          </a:p>
          <a:p>
            <a:pPr algn="ctr"/>
            <a:r>
              <a:rPr lang="es-ES" sz="4500" dirty="0">
                <a:solidFill>
                  <a:schemeClr val="bg1"/>
                </a:solidFill>
                <a:latin typeface="Microsoft YaHei Light" panose="020B0502040204020203" pitchFamily="34" charset="-122"/>
                <a:ea typeface="Microsoft YaHei Light" panose="020B0502040204020203" pitchFamily="34" charset="-122"/>
              </a:rPr>
              <a:t>¿Preguntas?</a:t>
            </a:r>
          </a:p>
        </p:txBody>
      </p:sp>
    </p:spTree>
    <p:extLst>
      <p:ext uri="{BB962C8B-B14F-4D97-AF65-F5344CB8AC3E}">
        <p14:creationId xmlns:p14="http://schemas.microsoft.com/office/powerpoint/2010/main" val="41086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43B2C1-2AE0-4FA0-AB20-0B27910D8159}"/>
              </a:ext>
            </a:extLst>
          </p:cNvPr>
          <p:cNvSpPr>
            <a:spLocks noGrp="1"/>
          </p:cNvSpPr>
          <p:nvPr>
            <p:ph type="title"/>
          </p:nvPr>
        </p:nvSpPr>
        <p:spPr>
          <a:xfrm>
            <a:off x="838200" y="365125"/>
            <a:ext cx="10515600" cy="1325563"/>
          </a:xfrm>
          <a:prstGeom prst="rect">
            <a:avLst/>
          </a:prstGeom>
        </p:spPr>
        <p:txBody>
          <a:bodyPr/>
          <a:lstStyle>
            <a:lvl1pPr>
              <a:defRPr>
                <a:solidFill>
                  <a:srgbClr val="002060"/>
                </a:solidFill>
              </a:defRPr>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2AA343E-238D-4989-BC9E-6ACC05A613E9}"/>
              </a:ext>
            </a:extLst>
          </p:cNvPr>
          <p:cNvSpPr>
            <a:spLocks noGrp="1"/>
          </p:cNvSpPr>
          <p:nvPr>
            <p:ph idx="1"/>
          </p:nvPr>
        </p:nvSpPr>
        <p:spPr/>
        <p:txBody>
          <a:bodyPr/>
          <a:lstStyle/>
          <a:p>
            <a:pPr lvl="0"/>
            <a:r>
              <a:rPr lang="es-ES" dirty="0"/>
              <a:t>Editar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Marcador de fecha 3">
            <a:extLst>
              <a:ext uri="{FF2B5EF4-FFF2-40B4-BE49-F238E27FC236}">
                <a16:creationId xmlns:a16="http://schemas.microsoft.com/office/drawing/2014/main" id="{F28D60BA-5DE4-45AC-B1A9-A71EBB8F4BEA}"/>
              </a:ext>
            </a:extLst>
          </p:cNvPr>
          <p:cNvSpPr>
            <a:spLocks noGrp="1"/>
          </p:cNvSpPr>
          <p:nvPr>
            <p:ph type="dt" sz="half" idx="10"/>
          </p:nvPr>
        </p:nvSpPr>
        <p:spPr>
          <a:xfrm>
            <a:off x="511629" y="6356350"/>
            <a:ext cx="990600" cy="365125"/>
          </a:xfrm>
        </p:spPr>
        <p:txBody>
          <a:bodyPr/>
          <a:lstStyle>
            <a:lvl1pPr>
              <a:defRPr>
                <a:solidFill>
                  <a:srgbClr val="002060"/>
                </a:solidFill>
              </a:defRPr>
            </a:lvl1pPr>
          </a:lstStyle>
          <a:p>
            <a:fld id="{EBE56270-D1D1-470F-B65E-9EBC81F1B79D}" type="datetime1">
              <a:rPr lang="es-ES" smtClean="0"/>
              <a:pPr/>
              <a:t>20/06/2018</a:t>
            </a:fld>
            <a:endParaRPr lang="es-ES" dirty="0"/>
          </a:p>
        </p:txBody>
      </p:sp>
      <p:sp>
        <p:nvSpPr>
          <p:cNvPr id="5" name="Marcador de pie de página 4">
            <a:extLst>
              <a:ext uri="{FF2B5EF4-FFF2-40B4-BE49-F238E27FC236}">
                <a16:creationId xmlns:a16="http://schemas.microsoft.com/office/drawing/2014/main" id="{EFF984FD-916D-4A67-A078-55699E6639EA}"/>
              </a:ext>
            </a:extLst>
          </p:cNvPr>
          <p:cNvSpPr>
            <a:spLocks noGrp="1"/>
          </p:cNvSpPr>
          <p:nvPr>
            <p:ph type="ftr" sz="quarter" idx="11"/>
          </p:nvPr>
        </p:nvSpPr>
        <p:spPr>
          <a:xfrm>
            <a:off x="1698172" y="6356350"/>
            <a:ext cx="9144000" cy="365125"/>
          </a:xfrm>
        </p:spPr>
        <p:txBody>
          <a:bodyPr/>
          <a:lstStyle>
            <a:lvl1pPr>
              <a:defRPr sz="1300">
                <a:solidFill>
                  <a:srgbClr val="002060"/>
                </a:solidFill>
              </a:defRPr>
            </a:lvl1pPr>
          </a:lstStyle>
          <a:p>
            <a:r>
              <a:rPr lang="es-ES"/>
              <a:t>Diseño y Validación de un Procedimiento de Aproximación empleando GNSS/SBAS para el Aeropuerto de Teruel</a:t>
            </a:r>
          </a:p>
          <a:p>
            <a:endParaRPr lang="es-ES" dirty="0"/>
          </a:p>
        </p:txBody>
      </p:sp>
      <p:sp>
        <p:nvSpPr>
          <p:cNvPr id="6" name="Marcador de número de diapositiva 5">
            <a:extLst>
              <a:ext uri="{FF2B5EF4-FFF2-40B4-BE49-F238E27FC236}">
                <a16:creationId xmlns:a16="http://schemas.microsoft.com/office/drawing/2014/main" id="{B88CDA2D-25B3-412D-BBB7-13DEE440AD32}"/>
              </a:ext>
            </a:extLst>
          </p:cNvPr>
          <p:cNvSpPr>
            <a:spLocks noGrp="1"/>
          </p:cNvSpPr>
          <p:nvPr>
            <p:ph type="sldNum" sz="quarter" idx="12"/>
          </p:nvPr>
        </p:nvSpPr>
        <p:spPr>
          <a:xfrm>
            <a:off x="11680371" y="6474551"/>
            <a:ext cx="511629" cy="365125"/>
          </a:xfrm>
          <a:prstGeom prst="rect">
            <a:avLst/>
          </a:prstGeom>
          <a:solidFill>
            <a:srgbClr val="002060"/>
          </a:solidFill>
          <a:ln>
            <a:solidFill>
              <a:srgbClr val="002060"/>
            </a:solidFill>
          </a:ln>
        </p:spPr>
        <p:txBody>
          <a:bodyPr/>
          <a:lstStyle>
            <a:lvl1pPr algn="r">
              <a:defRPr>
                <a:solidFill>
                  <a:schemeClr val="bg1"/>
                </a:solidFill>
              </a:defRPr>
            </a:lvl1pPr>
          </a:lstStyle>
          <a:p>
            <a:fld id="{3297D43A-7848-4F1D-9949-03E118D39431}" type="slidenum">
              <a:rPr lang="es-ES" smtClean="0"/>
              <a:pPr/>
              <a:t>‹Nº›</a:t>
            </a:fld>
            <a:endParaRPr lang="es-ES" dirty="0"/>
          </a:p>
        </p:txBody>
      </p:sp>
    </p:spTree>
    <p:extLst>
      <p:ext uri="{BB962C8B-B14F-4D97-AF65-F5344CB8AC3E}">
        <p14:creationId xmlns:p14="http://schemas.microsoft.com/office/powerpoint/2010/main" val="4102796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10B9C6-2C4E-40FC-BE4F-B500E9CB799B}"/>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16159DA-789D-4B68-BC69-8CA063E8C3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D96704CC-7057-41CD-992F-9E5AD84BF617}"/>
              </a:ext>
            </a:extLst>
          </p:cNvPr>
          <p:cNvSpPr>
            <a:spLocks noGrp="1"/>
          </p:cNvSpPr>
          <p:nvPr>
            <p:ph type="dt" sz="half" idx="10"/>
          </p:nvPr>
        </p:nvSpPr>
        <p:spPr/>
        <p:txBody>
          <a:bodyPr/>
          <a:lstStyle/>
          <a:p>
            <a:fld id="{0EFE1DA8-5843-4C03-9368-55F47F4D9AD6}" type="datetime1">
              <a:rPr lang="es-ES" smtClean="0"/>
              <a:t>20/06/2018</a:t>
            </a:fld>
            <a:endParaRPr lang="es-ES"/>
          </a:p>
        </p:txBody>
      </p:sp>
      <p:sp>
        <p:nvSpPr>
          <p:cNvPr id="5" name="Marcador de pie de página 4">
            <a:extLst>
              <a:ext uri="{FF2B5EF4-FFF2-40B4-BE49-F238E27FC236}">
                <a16:creationId xmlns:a16="http://schemas.microsoft.com/office/drawing/2014/main" id="{9DD5C5A4-CDEC-45A5-8541-06F81E860350}"/>
              </a:ext>
            </a:extLst>
          </p:cNvPr>
          <p:cNvSpPr>
            <a:spLocks noGrp="1"/>
          </p:cNvSpPr>
          <p:nvPr>
            <p:ph type="ftr" sz="quarter" idx="11"/>
          </p:nvPr>
        </p:nvSpPr>
        <p:spPr/>
        <p:txBody>
          <a:bodyPr/>
          <a:lstStyle/>
          <a:p>
            <a:r>
              <a:rPr lang="es-ES"/>
              <a:t>Diseño y Validación de un Procedimiento de Aproximación empleando GNSS/SBAS para el Aeropuerto de Teruel </a:t>
            </a:r>
          </a:p>
        </p:txBody>
      </p:sp>
      <p:sp>
        <p:nvSpPr>
          <p:cNvPr id="6" name="Marcador de número de diapositiva 5">
            <a:extLst>
              <a:ext uri="{FF2B5EF4-FFF2-40B4-BE49-F238E27FC236}">
                <a16:creationId xmlns:a16="http://schemas.microsoft.com/office/drawing/2014/main" id="{67FC0AAC-6148-4688-BBC1-1CD9DC81658B}"/>
              </a:ext>
            </a:extLst>
          </p:cNvPr>
          <p:cNvSpPr>
            <a:spLocks noGrp="1"/>
          </p:cNvSpPr>
          <p:nvPr>
            <p:ph type="sldNum" sz="quarter" idx="12"/>
          </p:nvPr>
        </p:nvSpPr>
        <p:spPr>
          <a:xfrm>
            <a:off x="8610600" y="6356350"/>
            <a:ext cx="2743200" cy="365125"/>
          </a:xfrm>
          <a:prstGeom prst="rect">
            <a:avLst/>
          </a:prstGeom>
        </p:spPr>
        <p:txBody>
          <a:bodyPr/>
          <a:lstStyle/>
          <a:p>
            <a:fld id="{3297D43A-7848-4F1D-9949-03E118D39431}" type="slidenum">
              <a:rPr lang="es-ES" smtClean="0"/>
              <a:t>‹Nº›</a:t>
            </a:fld>
            <a:endParaRPr lang="es-ES"/>
          </a:p>
        </p:txBody>
      </p:sp>
    </p:spTree>
    <p:extLst>
      <p:ext uri="{BB962C8B-B14F-4D97-AF65-F5344CB8AC3E}">
        <p14:creationId xmlns:p14="http://schemas.microsoft.com/office/powerpoint/2010/main" val="1445429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EFB18C-5657-49DB-8EAB-8A1CA891D906}"/>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C148FA9-E5DB-40E0-8B00-8D67D5E88C46}"/>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A6AB394-2449-4072-9D11-571D2B691D70}"/>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9F2E1C68-6A8F-4ADF-8F6E-C76283280534}"/>
              </a:ext>
            </a:extLst>
          </p:cNvPr>
          <p:cNvSpPr>
            <a:spLocks noGrp="1"/>
          </p:cNvSpPr>
          <p:nvPr>
            <p:ph type="dt" sz="half" idx="10"/>
          </p:nvPr>
        </p:nvSpPr>
        <p:spPr/>
        <p:txBody>
          <a:bodyPr/>
          <a:lstStyle/>
          <a:p>
            <a:fld id="{453AAF6E-FAE8-4EA7-A256-160720937274}" type="datetime1">
              <a:rPr lang="es-ES" smtClean="0"/>
              <a:t>20/06/2018</a:t>
            </a:fld>
            <a:endParaRPr lang="es-ES"/>
          </a:p>
        </p:txBody>
      </p:sp>
      <p:sp>
        <p:nvSpPr>
          <p:cNvPr id="6" name="Marcador de pie de página 5">
            <a:extLst>
              <a:ext uri="{FF2B5EF4-FFF2-40B4-BE49-F238E27FC236}">
                <a16:creationId xmlns:a16="http://schemas.microsoft.com/office/drawing/2014/main" id="{80F0A3BE-BAE5-4E73-8536-09CDB59C9DE3}"/>
              </a:ext>
            </a:extLst>
          </p:cNvPr>
          <p:cNvSpPr>
            <a:spLocks noGrp="1"/>
          </p:cNvSpPr>
          <p:nvPr>
            <p:ph type="ftr" sz="quarter" idx="11"/>
          </p:nvPr>
        </p:nvSpPr>
        <p:spPr/>
        <p:txBody>
          <a:bodyPr/>
          <a:lstStyle/>
          <a:p>
            <a:r>
              <a:rPr lang="es-ES"/>
              <a:t>Diseño y Validación de un Procedimiento de Aproximación empleando GNSS/SBAS para el Aeropuerto de Teruel </a:t>
            </a:r>
          </a:p>
        </p:txBody>
      </p:sp>
      <p:sp>
        <p:nvSpPr>
          <p:cNvPr id="7" name="Marcador de número de diapositiva 6">
            <a:extLst>
              <a:ext uri="{FF2B5EF4-FFF2-40B4-BE49-F238E27FC236}">
                <a16:creationId xmlns:a16="http://schemas.microsoft.com/office/drawing/2014/main" id="{DB547F9D-EA80-46C1-95A6-CC3258CF231A}"/>
              </a:ext>
            </a:extLst>
          </p:cNvPr>
          <p:cNvSpPr>
            <a:spLocks noGrp="1"/>
          </p:cNvSpPr>
          <p:nvPr>
            <p:ph type="sldNum" sz="quarter" idx="12"/>
          </p:nvPr>
        </p:nvSpPr>
        <p:spPr>
          <a:xfrm>
            <a:off x="8610600" y="6356350"/>
            <a:ext cx="2743200" cy="365125"/>
          </a:xfrm>
          <a:prstGeom prst="rect">
            <a:avLst/>
          </a:prstGeom>
        </p:spPr>
        <p:txBody>
          <a:bodyPr/>
          <a:lstStyle/>
          <a:p>
            <a:fld id="{3297D43A-7848-4F1D-9949-03E118D39431}" type="slidenum">
              <a:rPr lang="es-ES" smtClean="0"/>
              <a:t>‹Nº›</a:t>
            </a:fld>
            <a:endParaRPr lang="es-ES"/>
          </a:p>
        </p:txBody>
      </p:sp>
    </p:spTree>
    <p:extLst>
      <p:ext uri="{BB962C8B-B14F-4D97-AF65-F5344CB8AC3E}">
        <p14:creationId xmlns:p14="http://schemas.microsoft.com/office/powerpoint/2010/main" val="231928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451308-F881-402C-853C-DF1EF08950D6}"/>
              </a:ext>
            </a:extLst>
          </p:cNvPr>
          <p:cNvSpPr>
            <a:spLocks noGrp="1"/>
          </p:cNvSpPr>
          <p:nvPr>
            <p:ph type="title"/>
          </p:nvPr>
        </p:nvSpPr>
        <p:spPr>
          <a:xfrm>
            <a:off x="839788" y="365125"/>
            <a:ext cx="10515600" cy="1325563"/>
          </a:xfrm>
          <a:prstGeom prst="rect">
            <a:avLst/>
          </a:prstGeo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5420162-C6CC-45A6-BB52-7B7615B0CF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67753FA9-375A-4A45-B900-D7D876C5A59F}"/>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9BA2ED94-08D3-4191-84B2-CEE8684BE7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03513052-B04B-4B11-814F-24E9742361F6}"/>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9725BC5-E7A0-4989-B29A-A3069B6A5EC9}"/>
              </a:ext>
            </a:extLst>
          </p:cNvPr>
          <p:cNvSpPr>
            <a:spLocks noGrp="1"/>
          </p:cNvSpPr>
          <p:nvPr>
            <p:ph type="dt" sz="half" idx="10"/>
          </p:nvPr>
        </p:nvSpPr>
        <p:spPr/>
        <p:txBody>
          <a:bodyPr/>
          <a:lstStyle/>
          <a:p>
            <a:fld id="{C6D46607-A3B2-4FAB-89BD-075F0A11FF75}" type="datetime1">
              <a:rPr lang="es-ES" smtClean="0"/>
              <a:t>20/06/2018</a:t>
            </a:fld>
            <a:endParaRPr lang="es-ES"/>
          </a:p>
        </p:txBody>
      </p:sp>
      <p:sp>
        <p:nvSpPr>
          <p:cNvPr id="8" name="Marcador de pie de página 7">
            <a:extLst>
              <a:ext uri="{FF2B5EF4-FFF2-40B4-BE49-F238E27FC236}">
                <a16:creationId xmlns:a16="http://schemas.microsoft.com/office/drawing/2014/main" id="{0395C32A-504D-4FB3-AD8B-08318421FF0C}"/>
              </a:ext>
            </a:extLst>
          </p:cNvPr>
          <p:cNvSpPr>
            <a:spLocks noGrp="1"/>
          </p:cNvSpPr>
          <p:nvPr>
            <p:ph type="ftr" sz="quarter" idx="11"/>
          </p:nvPr>
        </p:nvSpPr>
        <p:spPr/>
        <p:txBody>
          <a:bodyPr/>
          <a:lstStyle/>
          <a:p>
            <a:r>
              <a:rPr lang="es-ES"/>
              <a:t>Diseño y Validación de un Procedimiento de Aproximación empleando GNSS/SBAS para el Aeropuerto de Teruel </a:t>
            </a:r>
          </a:p>
        </p:txBody>
      </p:sp>
      <p:sp>
        <p:nvSpPr>
          <p:cNvPr id="9" name="Marcador de número de diapositiva 8">
            <a:extLst>
              <a:ext uri="{FF2B5EF4-FFF2-40B4-BE49-F238E27FC236}">
                <a16:creationId xmlns:a16="http://schemas.microsoft.com/office/drawing/2014/main" id="{A42F6E74-D768-43AA-A78E-7A9479575200}"/>
              </a:ext>
            </a:extLst>
          </p:cNvPr>
          <p:cNvSpPr>
            <a:spLocks noGrp="1"/>
          </p:cNvSpPr>
          <p:nvPr>
            <p:ph type="sldNum" sz="quarter" idx="12"/>
          </p:nvPr>
        </p:nvSpPr>
        <p:spPr>
          <a:xfrm>
            <a:off x="8610600" y="6356350"/>
            <a:ext cx="2743200" cy="365125"/>
          </a:xfrm>
          <a:prstGeom prst="rect">
            <a:avLst/>
          </a:prstGeom>
        </p:spPr>
        <p:txBody>
          <a:bodyPr/>
          <a:lstStyle/>
          <a:p>
            <a:fld id="{3297D43A-7848-4F1D-9949-03E118D39431}" type="slidenum">
              <a:rPr lang="es-ES" smtClean="0"/>
              <a:t>‹Nº›</a:t>
            </a:fld>
            <a:endParaRPr lang="es-ES"/>
          </a:p>
        </p:txBody>
      </p:sp>
    </p:spTree>
    <p:extLst>
      <p:ext uri="{BB962C8B-B14F-4D97-AF65-F5344CB8AC3E}">
        <p14:creationId xmlns:p14="http://schemas.microsoft.com/office/powerpoint/2010/main" val="1876856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53CA42-B52A-47CA-B41B-50D7374B97D4}"/>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EC3EB44-D1C6-4778-A3B1-489DCB6591B8}"/>
              </a:ext>
            </a:extLst>
          </p:cNvPr>
          <p:cNvSpPr>
            <a:spLocks noGrp="1"/>
          </p:cNvSpPr>
          <p:nvPr>
            <p:ph type="dt" sz="half" idx="10"/>
          </p:nvPr>
        </p:nvSpPr>
        <p:spPr/>
        <p:txBody>
          <a:bodyPr/>
          <a:lstStyle/>
          <a:p>
            <a:fld id="{2FED2E93-EE22-4DBC-8651-5BADA692B236}" type="datetime1">
              <a:rPr lang="es-ES" smtClean="0"/>
              <a:t>20/06/2018</a:t>
            </a:fld>
            <a:endParaRPr lang="es-ES"/>
          </a:p>
        </p:txBody>
      </p:sp>
      <p:sp>
        <p:nvSpPr>
          <p:cNvPr id="4" name="Marcador de pie de página 3">
            <a:extLst>
              <a:ext uri="{FF2B5EF4-FFF2-40B4-BE49-F238E27FC236}">
                <a16:creationId xmlns:a16="http://schemas.microsoft.com/office/drawing/2014/main" id="{1B402DA5-D751-4EE6-91B5-530E4B145177}"/>
              </a:ext>
            </a:extLst>
          </p:cNvPr>
          <p:cNvSpPr>
            <a:spLocks noGrp="1"/>
          </p:cNvSpPr>
          <p:nvPr>
            <p:ph type="ftr" sz="quarter" idx="11"/>
          </p:nvPr>
        </p:nvSpPr>
        <p:spPr/>
        <p:txBody>
          <a:bodyPr/>
          <a:lstStyle/>
          <a:p>
            <a:r>
              <a:rPr lang="es-ES"/>
              <a:t>Diseño y Validación de un Procedimiento de Aproximación empleando GNSS/SBAS para el Aeropuerto de Teruel </a:t>
            </a:r>
          </a:p>
        </p:txBody>
      </p:sp>
    </p:spTree>
    <p:extLst>
      <p:ext uri="{BB962C8B-B14F-4D97-AF65-F5344CB8AC3E}">
        <p14:creationId xmlns:p14="http://schemas.microsoft.com/office/powerpoint/2010/main" val="4071855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5E2DF62-EF60-4C6E-B9C5-B9C289F99967}"/>
              </a:ext>
            </a:extLst>
          </p:cNvPr>
          <p:cNvSpPr>
            <a:spLocks noGrp="1"/>
          </p:cNvSpPr>
          <p:nvPr>
            <p:ph type="dt" sz="half" idx="10"/>
          </p:nvPr>
        </p:nvSpPr>
        <p:spPr/>
        <p:txBody>
          <a:bodyPr/>
          <a:lstStyle/>
          <a:p>
            <a:fld id="{1FAF735A-23E0-451A-A31B-CD0702CF566D}" type="datetime1">
              <a:rPr lang="es-ES" smtClean="0"/>
              <a:t>20/06/2018</a:t>
            </a:fld>
            <a:endParaRPr lang="es-ES"/>
          </a:p>
        </p:txBody>
      </p:sp>
      <p:sp>
        <p:nvSpPr>
          <p:cNvPr id="3" name="Marcador de pie de página 2">
            <a:extLst>
              <a:ext uri="{FF2B5EF4-FFF2-40B4-BE49-F238E27FC236}">
                <a16:creationId xmlns:a16="http://schemas.microsoft.com/office/drawing/2014/main" id="{746DF7C6-3130-4BB1-B4B9-6E31915B5AB1}"/>
              </a:ext>
            </a:extLst>
          </p:cNvPr>
          <p:cNvSpPr>
            <a:spLocks noGrp="1"/>
          </p:cNvSpPr>
          <p:nvPr>
            <p:ph type="ftr" sz="quarter" idx="11"/>
          </p:nvPr>
        </p:nvSpPr>
        <p:spPr/>
        <p:txBody>
          <a:bodyPr/>
          <a:lstStyle/>
          <a:p>
            <a:r>
              <a:rPr lang="es-ES"/>
              <a:t>Diseño y Validación de un Procedimiento de Aproximación empleando GNSS/SBAS para el Aeropuerto de Teruel </a:t>
            </a:r>
          </a:p>
        </p:txBody>
      </p:sp>
      <p:sp>
        <p:nvSpPr>
          <p:cNvPr id="4" name="Marcador de número de diapositiva 3">
            <a:extLst>
              <a:ext uri="{FF2B5EF4-FFF2-40B4-BE49-F238E27FC236}">
                <a16:creationId xmlns:a16="http://schemas.microsoft.com/office/drawing/2014/main" id="{12BE4722-5493-45EB-B3D8-3986E3DA36E4}"/>
              </a:ext>
            </a:extLst>
          </p:cNvPr>
          <p:cNvSpPr>
            <a:spLocks noGrp="1"/>
          </p:cNvSpPr>
          <p:nvPr>
            <p:ph type="sldNum" sz="quarter" idx="12"/>
          </p:nvPr>
        </p:nvSpPr>
        <p:spPr>
          <a:xfrm>
            <a:off x="8610600" y="6356350"/>
            <a:ext cx="2743200" cy="365125"/>
          </a:xfrm>
          <a:prstGeom prst="rect">
            <a:avLst/>
          </a:prstGeom>
        </p:spPr>
        <p:txBody>
          <a:bodyPr/>
          <a:lstStyle/>
          <a:p>
            <a:fld id="{3297D43A-7848-4F1D-9949-03E118D39431}" type="slidenum">
              <a:rPr lang="es-ES" smtClean="0"/>
              <a:t>‹Nº›</a:t>
            </a:fld>
            <a:endParaRPr lang="es-ES"/>
          </a:p>
        </p:txBody>
      </p:sp>
    </p:spTree>
    <p:extLst>
      <p:ext uri="{BB962C8B-B14F-4D97-AF65-F5344CB8AC3E}">
        <p14:creationId xmlns:p14="http://schemas.microsoft.com/office/powerpoint/2010/main" val="3843566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04DCC3-5AFB-497F-B4A1-7DFC89EB5BE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91521D8-F45D-4B20-8B1F-B8A3DECB25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1DA49D61-8B37-438A-98F5-4FF54BF6C3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359DBECB-4DB6-4C27-ABBF-5C4E4DC90E8D}"/>
              </a:ext>
            </a:extLst>
          </p:cNvPr>
          <p:cNvSpPr>
            <a:spLocks noGrp="1"/>
          </p:cNvSpPr>
          <p:nvPr>
            <p:ph type="dt" sz="half" idx="10"/>
          </p:nvPr>
        </p:nvSpPr>
        <p:spPr/>
        <p:txBody>
          <a:bodyPr/>
          <a:lstStyle/>
          <a:p>
            <a:fld id="{6D7D360D-65D0-4A38-AF0A-26BF56AC73C7}" type="datetime1">
              <a:rPr lang="es-ES" smtClean="0"/>
              <a:t>20/06/2018</a:t>
            </a:fld>
            <a:endParaRPr lang="es-ES"/>
          </a:p>
        </p:txBody>
      </p:sp>
      <p:sp>
        <p:nvSpPr>
          <p:cNvPr id="6" name="Marcador de pie de página 5">
            <a:extLst>
              <a:ext uri="{FF2B5EF4-FFF2-40B4-BE49-F238E27FC236}">
                <a16:creationId xmlns:a16="http://schemas.microsoft.com/office/drawing/2014/main" id="{60F1E6C8-50AA-480F-96F7-FC0D7EE310BA}"/>
              </a:ext>
            </a:extLst>
          </p:cNvPr>
          <p:cNvSpPr>
            <a:spLocks noGrp="1"/>
          </p:cNvSpPr>
          <p:nvPr>
            <p:ph type="ftr" sz="quarter" idx="11"/>
          </p:nvPr>
        </p:nvSpPr>
        <p:spPr/>
        <p:txBody>
          <a:bodyPr/>
          <a:lstStyle/>
          <a:p>
            <a:r>
              <a:rPr lang="es-ES"/>
              <a:t>Diseño y Validación de un Procedimiento de Aproximación empleando GNSS/SBAS para el Aeropuerto de Teruel </a:t>
            </a:r>
          </a:p>
        </p:txBody>
      </p:sp>
      <p:sp>
        <p:nvSpPr>
          <p:cNvPr id="7" name="Marcador de número de diapositiva 6">
            <a:extLst>
              <a:ext uri="{FF2B5EF4-FFF2-40B4-BE49-F238E27FC236}">
                <a16:creationId xmlns:a16="http://schemas.microsoft.com/office/drawing/2014/main" id="{C16607A0-E000-41BE-B74D-47EA67087866}"/>
              </a:ext>
            </a:extLst>
          </p:cNvPr>
          <p:cNvSpPr>
            <a:spLocks noGrp="1"/>
          </p:cNvSpPr>
          <p:nvPr>
            <p:ph type="sldNum" sz="quarter" idx="12"/>
          </p:nvPr>
        </p:nvSpPr>
        <p:spPr>
          <a:xfrm>
            <a:off x="8610600" y="6356350"/>
            <a:ext cx="2743200" cy="365125"/>
          </a:xfrm>
          <a:prstGeom prst="rect">
            <a:avLst/>
          </a:prstGeom>
        </p:spPr>
        <p:txBody>
          <a:bodyPr/>
          <a:lstStyle/>
          <a:p>
            <a:fld id="{3297D43A-7848-4F1D-9949-03E118D39431}" type="slidenum">
              <a:rPr lang="es-ES" smtClean="0"/>
              <a:t>‹Nº›</a:t>
            </a:fld>
            <a:endParaRPr lang="es-ES"/>
          </a:p>
        </p:txBody>
      </p:sp>
    </p:spTree>
    <p:extLst>
      <p:ext uri="{BB962C8B-B14F-4D97-AF65-F5344CB8AC3E}">
        <p14:creationId xmlns:p14="http://schemas.microsoft.com/office/powerpoint/2010/main" val="1831343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84BACF-8A21-4BB2-BEA1-502FFE123FA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814571F-AC3E-47BF-A62A-87B1F5F82E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EA28E421-F4CE-4932-9DBB-5F9E2428E1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F375EE41-301E-4387-B5D0-8D0348CFEDCB}"/>
              </a:ext>
            </a:extLst>
          </p:cNvPr>
          <p:cNvSpPr>
            <a:spLocks noGrp="1"/>
          </p:cNvSpPr>
          <p:nvPr>
            <p:ph type="dt" sz="half" idx="10"/>
          </p:nvPr>
        </p:nvSpPr>
        <p:spPr/>
        <p:txBody>
          <a:bodyPr/>
          <a:lstStyle/>
          <a:p>
            <a:fld id="{7EAA726D-319B-4736-A1C7-4C9B1231A380}" type="datetime1">
              <a:rPr lang="es-ES" smtClean="0"/>
              <a:t>20/06/2018</a:t>
            </a:fld>
            <a:endParaRPr lang="es-ES"/>
          </a:p>
        </p:txBody>
      </p:sp>
      <p:sp>
        <p:nvSpPr>
          <p:cNvPr id="6" name="Marcador de pie de página 5">
            <a:extLst>
              <a:ext uri="{FF2B5EF4-FFF2-40B4-BE49-F238E27FC236}">
                <a16:creationId xmlns:a16="http://schemas.microsoft.com/office/drawing/2014/main" id="{CC0F1C64-E5E3-4461-87B1-B9464046AF0D}"/>
              </a:ext>
            </a:extLst>
          </p:cNvPr>
          <p:cNvSpPr>
            <a:spLocks noGrp="1"/>
          </p:cNvSpPr>
          <p:nvPr>
            <p:ph type="ftr" sz="quarter" idx="11"/>
          </p:nvPr>
        </p:nvSpPr>
        <p:spPr/>
        <p:txBody>
          <a:bodyPr/>
          <a:lstStyle/>
          <a:p>
            <a:r>
              <a:rPr lang="es-ES"/>
              <a:t>Diseño y Validación de un Procedimiento de Aproximación empleando GNSS/SBAS para el Aeropuerto de Teruel </a:t>
            </a:r>
          </a:p>
        </p:txBody>
      </p:sp>
      <p:sp>
        <p:nvSpPr>
          <p:cNvPr id="7" name="Marcador de número de diapositiva 6">
            <a:extLst>
              <a:ext uri="{FF2B5EF4-FFF2-40B4-BE49-F238E27FC236}">
                <a16:creationId xmlns:a16="http://schemas.microsoft.com/office/drawing/2014/main" id="{181975E8-4571-45D9-9496-8E32E480C8B6}"/>
              </a:ext>
            </a:extLst>
          </p:cNvPr>
          <p:cNvSpPr>
            <a:spLocks noGrp="1"/>
          </p:cNvSpPr>
          <p:nvPr>
            <p:ph type="sldNum" sz="quarter" idx="12"/>
          </p:nvPr>
        </p:nvSpPr>
        <p:spPr>
          <a:xfrm>
            <a:off x="8610600" y="6356350"/>
            <a:ext cx="2743200" cy="365125"/>
          </a:xfrm>
          <a:prstGeom prst="rect">
            <a:avLst/>
          </a:prstGeom>
        </p:spPr>
        <p:txBody>
          <a:bodyPr/>
          <a:lstStyle/>
          <a:p>
            <a:fld id="{3297D43A-7848-4F1D-9949-03E118D39431}" type="slidenum">
              <a:rPr lang="es-ES" smtClean="0"/>
              <a:t>‹Nº›</a:t>
            </a:fld>
            <a:endParaRPr lang="es-ES"/>
          </a:p>
        </p:txBody>
      </p:sp>
    </p:spTree>
    <p:extLst>
      <p:ext uri="{BB962C8B-B14F-4D97-AF65-F5344CB8AC3E}">
        <p14:creationId xmlns:p14="http://schemas.microsoft.com/office/powerpoint/2010/main" val="1706866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BFCE82-0F57-4E33-98F1-37B6F4E71B4A}"/>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EC196CE-4345-4B3B-8C21-5D68CCCEAF8A}"/>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7C112A3-4752-426D-962E-D33C00CC22B0}"/>
              </a:ext>
            </a:extLst>
          </p:cNvPr>
          <p:cNvSpPr>
            <a:spLocks noGrp="1"/>
          </p:cNvSpPr>
          <p:nvPr>
            <p:ph type="dt" sz="half" idx="10"/>
          </p:nvPr>
        </p:nvSpPr>
        <p:spPr/>
        <p:txBody>
          <a:bodyPr/>
          <a:lstStyle/>
          <a:p>
            <a:fld id="{C7A72DA5-3969-4CAF-997E-2953D5440925}" type="datetime1">
              <a:rPr lang="es-ES" smtClean="0"/>
              <a:t>20/06/2018</a:t>
            </a:fld>
            <a:endParaRPr lang="es-ES"/>
          </a:p>
        </p:txBody>
      </p:sp>
      <p:sp>
        <p:nvSpPr>
          <p:cNvPr id="5" name="Marcador de pie de página 4">
            <a:extLst>
              <a:ext uri="{FF2B5EF4-FFF2-40B4-BE49-F238E27FC236}">
                <a16:creationId xmlns:a16="http://schemas.microsoft.com/office/drawing/2014/main" id="{288DDB08-B45B-49B2-80CF-5CB2D3CB63D8}"/>
              </a:ext>
            </a:extLst>
          </p:cNvPr>
          <p:cNvSpPr>
            <a:spLocks noGrp="1"/>
          </p:cNvSpPr>
          <p:nvPr>
            <p:ph type="ftr" sz="quarter" idx="11"/>
          </p:nvPr>
        </p:nvSpPr>
        <p:spPr/>
        <p:txBody>
          <a:bodyPr/>
          <a:lstStyle/>
          <a:p>
            <a:r>
              <a:rPr lang="es-ES"/>
              <a:t>Diseño y Validación de un Procedimiento de Aproximación empleando GNSS/SBAS para el Aeropuerto de Teruel </a:t>
            </a:r>
          </a:p>
        </p:txBody>
      </p:sp>
      <p:sp>
        <p:nvSpPr>
          <p:cNvPr id="6" name="Marcador de número de diapositiva 5">
            <a:extLst>
              <a:ext uri="{FF2B5EF4-FFF2-40B4-BE49-F238E27FC236}">
                <a16:creationId xmlns:a16="http://schemas.microsoft.com/office/drawing/2014/main" id="{3D9E487D-53B5-43D6-9D3B-79C31AF86C38}"/>
              </a:ext>
            </a:extLst>
          </p:cNvPr>
          <p:cNvSpPr>
            <a:spLocks noGrp="1"/>
          </p:cNvSpPr>
          <p:nvPr>
            <p:ph type="sldNum" sz="quarter" idx="12"/>
          </p:nvPr>
        </p:nvSpPr>
        <p:spPr>
          <a:xfrm>
            <a:off x="8610600" y="6356350"/>
            <a:ext cx="2743200" cy="365125"/>
          </a:xfrm>
          <a:prstGeom prst="rect">
            <a:avLst/>
          </a:prstGeom>
        </p:spPr>
        <p:txBody>
          <a:bodyPr/>
          <a:lstStyle/>
          <a:p>
            <a:fld id="{3297D43A-7848-4F1D-9949-03E118D39431}" type="slidenum">
              <a:rPr lang="es-ES" smtClean="0"/>
              <a:t>‹Nº›</a:t>
            </a:fld>
            <a:endParaRPr lang="es-ES"/>
          </a:p>
        </p:txBody>
      </p:sp>
    </p:spTree>
    <p:extLst>
      <p:ext uri="{BB962C8B-B14F-4D97-AF65-F5344CB8AC3E}">
        <p14:creationId xmlns:p14="http://schemas.microsoft.com/office/powerpoint/2010/main" val="15002648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E297C8B-67E9-42C1-A5EB-A2C73EE63072}"/>
              </a:ext>
            </a:extLst>
          </p:cNvPr>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74724A6-420E-4F6B-8074-C97D93B36D03}"/>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035ABF8-09A6-4188-BF75-B45167EE4A8D}"/>
              </a:ext>
            </a:extLst>
          </p:cNvPr>
          <p:cNvSpPr>
            <a:spLocks noGrp="1"/>
          </p:cNvSpPr>
          <p:nvPr>
            <p:ph type="dt" sz="half" idx="10"/>
          </p:nvPr>
        </p:nvSpPr>
        <p:spPr/>
        <p:txBody>
          <a:bodyPr/>
          <a:lstStyle/>
          <a:p>
            <a:fld id="{FF9BBFE6-0407-44D5-B270-80191B996F00}" type="datetime1">
              <a:rPr lang="es-ES" smtClean="0"/>
              <a:t>20/06/2018</a:t>
            </a:fld>
            <a:endParaRPr lang="es-ES"/>
          </a:p>
        </p:txBody>
      </p:sp>
      <p:sp>
        <p:nvSpPr>
          <p:cNvPr id="5" name="Marcador de pie de página 4">
            <a:extLst>
              <a:ext uri="{FF2B5EF4-FFF2-40B4-BE49-F238E27FC236}">
                <a16:creationId xmlns:a16="http://schemas.microsoft.com/office/drawing/2014/main" id="{FDC9391E-A3F5-47D3-86D2-BCC608963A9D}"/>
              </a:ext>
            </a:extLst>
          </p:cNvPr>
          <p:cNvSpPr>
            <a:spLocks noGrp="1"/>
          </p:cNvSpPr>
          <p:nvPr>
            <p:ph type="ftr" sz="quarter" idx="11"/>
          </p:nvPr>
        </p:nvSpPr>
        <p:spPr/>
        <p:txBody>
          <a:bodyPr/>
          <a:lstStyle/>
          <a:p>
            <a:r>
              <a:rPr lang="es-ES"/>
              <a:t>Diseño y Validación de un Procedimiento de Aproximación empleando GNSS/SBAS para el Aeropuerto de Teruel </a:t>
            </a:r>
          </a:p>
        </p:txBody>
      </p:sp>
      <p:sp>
        <p:nvSpPr>
          <p:cNvPr id="6" name="Marcador de número de diapositiva 5">
            <a:extLst>
              <a:ext uri="{FF2B5EF4-FFF2-40B4-BE49-F238E27FC236}">
                <a16:creationId xmlns:a16="http://schemas.microsoft.com/office/drawing/2014/main" id="{85D979A8-F4F9-4687-A53E-1987B61FFCD3}"/>
              </a:ext>
            </a:extLst>
          </p:cNvPr>
          <p:cNvSpPr>
            <a:spLocks noGrp="1"/>
          </p:cNvSpPr>
          <p:nvPr>
            <p:ph type="sldNum" sz="quarter" idx="12"/>
          </p:nvPr>
        </p:nvSpPr>
        <p:spPr>
          <a:xfrm>
            <a:off x="8610600" y="6356350"/>
            <a:ext cx="2743200" cy="365125"/>
          </a:xfrm>
          <a:prstGeom prst="rect">
            <a:avLst/>
          </a:prstGeom>
        </p:spPr>
        <p:txBody>
          <a:bodyPr/>
          <a:lstStyle/>
          <a:p>
            <a:fld id="{3297D43A-7848-4F1D-9949-03E118D39431}" type="slidenum">
              <a:rPr lang="es-ES" smtClean="0"/>
              <a:t>‹Nº›</a:t>
            </a:fld>
            <a:endParaRPr lang="es-ES"/>
          </a:p>
        </p:txBody>
      </p:sp>
    </p:spTree>
    <p:extLst>
      <p:ext uri="{BB962C8B-B14F-4D97-AF65-F5344CB8AC3E}">
        <p14:creationId xmlns:p14="http://schemas.microsoft.com/office/powerpoint/2010/main" val="1402817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theme" Target="../theme/theme1.xml"/><Relationship Id="rId7" Type="http://schemas.openxmlformats.org/officeDocument/2006/relationships/hyperlink" Target="https://2010.igem.org/Team:Valencia/Universities"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hyperlink" Target="http://2015.igem.org/Team:Valencia_UPV/Modeling/Conclusions" TargetMode="External"/><Relationship Id="rId5" Type="http://schemas.openxmlformats.org/officeDocument/2006/relationships/image" Target="../media/image2.png"/><Relationship Id="rId10" Type="http://schemas.microsoft.com/office/2007/relationships/hdphoto" Target="../media/hdphoto2.wdp"/><Relationship Id="rId4" Type="http://schemas.openxmlformats.org/officeDocument/2006/relationships/image" Target="../media/image1.jpg"/><Relationship Id="rId9"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theme" Target="../theme/theme2.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n 7" descr="Imagen que contiene interior, pared, techo, persona&#10;&#10;Descripción generada con confianza muy alta">
            <a:extLst>
              <a:ext uri="{FF2B5EF4-FFF2-40B4-BE49-F238E27FC236}">
                <a16:creationId xmlns:a16="http://schemas.microsoft.com/office/drawing/2014/main" id="{6662122C-71F3-46E5-9D8B-3121C9F7487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15812" b="1813"/>
          <a:stretch/>
        </p:blipFill>
        <p:spPr>
          <a:xfrm>
            <a:off x="0" y="0"/>
            <a:ext cx="12192000" cy="6858001"/>
          </a:xfrm>
          <a:prstGeom prst="rect">
            <a:avLst/>
          </a:prstGeom>
        </p:spPr>
      </p:pic>
      <p:sp>
        <p:nvSpPr>
          <p:cNvPr id="9" name="Título 1">
            <a:extLst>
              <a:ext uri="{FF2B5EF4-FFF2-40B4-BE49-F238E27FC236}">
                <a16:creationId xmlns:a16="http://schemas.microsoft.com/office/drawing/2014/main" id="{5BECAAAD-5530-4D58-A992-8EFE230D25A1}"/>
              </a:ext>
            </a:extLst>
          </p:cNvPr>
          <p:cNvSpPr txBox="1">
            <a:spLocks/>
          </p:cNvSpPr>
          <p:nvPr userDrawn="1"/>
        </p:nvSpPr>
        <p:spPr>
          <a:xfrm>
            <a:off x="1357532" y="1981808"/>
            <a:ext cx="9073660" cy="2640992"/>
          </a:xfrm>
          <a:prstGeom prst="rect">
            <a:avLst/>
          </a:prstGeom>
          <a:solidFill>
            <a:srgbClr val="44546A">
              <a:alpha val="69804"/>
            </a:srgbClr>
          </a:solidFill>
          <a:ln>
            <a:solidFill>
              <a:srgbClr val="44546A">
                <a:alpha val="60000"/>
              </a:srgbClr>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s-ES" sz="4500" dirty="0">
              <a:solidFill>
                <a:schemeClr val="bg1"/>
              </a:solidFill>
              <a:latin typeface="Moon 2.0" panose="00000500000000000000" pitchFamily="50" charset="0"/>
              <a:ea typeface="Moon 2.0" panose="00000500000000000000" pitchFamily="50" charset="0"/>
            </a:endParaRPr>
          </a:p>
        </p:txBody>
      </p:sp>
      <p:pic>
        <p:nvPicPr>
          <p:cNvPr id="11" name="Imagen 10">
            <a:extLst>
              <a:ext uri="{FF2B5EF4-FFF2-40B4-BE49-F238E27FC236}">
                <a16:creationId xmlns:a16="http://schemas.microsoft.com/office/drawing/2014/main" id="{95ACFFFE-BBA1-4025-AFDF-56CB645DFC63}"/>
              </a:ext>
            </a:extLst>
          </p:cNvPr>
          <p:cNvPicPr>
            <a:picLocks noChangeAspect="1"/>
          </p:cNvPicPr>
          <p:nvPr userDrawn="1"/>
        </p:nvPicPr>
        <p:blipFill>
          <a:blip r:embed="rId5">
            <a:duotone>
              <a:prstClr val="black"/>
              <a:schemeClr val="bg1">
                <a:tint val="45000"/>
                <a:satMod val="400000"/>
              </a:schemeClr>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82419" y="831347"/>
            <a:ext cx="873587" cy="1150461"/>
          </a:xfrm>
          <a:prstGeom prst="rect">
            <a:avLst/>
          </a:prstGeom>
        </p:spPr>
      </p:pic>
      <p:pic>
        <p:nvPicPr>
          <p:cNvPr id="12" name="Imagen 11">
            <a:extLst>
              <a:ext uri="{FF2B5EF4-FFF2-40B4-BE49-F238E27FC236}">
                <a16:creationId xmlns:a16="http://schemas.microsoft.com/office/drawing/2014/main" id="{B1169459-7C66-4195-8CA8-A3D53077B49F}"/>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417790" y="683299"/>
            <a:ext cx="1051617" cy="1143062"/>
          </a:xfrm>
          <a:prstGeom prst="rect">
            <a:avLst/>
          </a:prstGeom>
        </p:spPr>
      </p:pic>
      <p:pic>
        <p:nvPicPr>
          <p:cNvPr id="13" name="Imagen 12">
            <a:extLst>
              <a:ext uri="{FF2B5EF4-FFF2-40B4-BE49-F238E27FC236}">
                <a16:creationId xmlns:a16="http://schemas.microsoft.com/office/drawing/2014/main" id="{7A060604-D94C-47DE-AEB3-30722F20E94B}"/>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10000" b="90000" l="2213" r="98033">
                        <a14:foregroundMark x1="20492" y1="43043" x2="20492" y2="43043"/>
                        <a14:foregroundMark x1="32992" y1="49710" x2="32992" y2="49710"/>
                        <a14:foregroundMark x1="41680" y1="46377" x2="41680" y2="46377"/>
                        <a14:foregroundMark x1="50943" y1="49710" x2="50943" y2="49710"/>
                        <a14:foregroundMark x1="58689" y1="46957" x2="58689" y2="46957"/>
                        <a14:foregroundMark x1="67787" y1="43043" x2="67787" y2="43043"/>
                        <a14:foregroundMark x1="2336" y1="71159" x2="2705" y2="71159"/>
                        <a14:foregroundMark x1="7459" y1="80435" x2="7049" y2="78406"/>
                        <a14:foregroundMark x1="8626" y1="81739" x2="8975" y2="83768"/>
                        <a14:foregroundMark x1="8402" y1="80435" x2="8626" y2="81739"/>
                        <a14:foregroundMark x1="13320" y1="84493" x2="13320" y2="84493"/>
                        <a14:foregroundMark x1="18811" y1="72464" x2="18811" y2="72464"/>
                        <a14:foregroundMark x1="21434" y1="71159" x2="21434" y2="71159"/>
                        <a14:foregroundMark x1="27500" y1="71159" x2="27500" y2="71159"/>
                        <a14:foregroundMark x1="27664" y1="79130" x2="27664" y2="79130"/>
                        <a14:foregroundMark x1="25984" y1="77826" x2="25984" y2="77826"/>
                        <a14:foregroundMark x1="24262" y1="77826" x2="24262" y2="77826"/>
                        <a14:foregroundMark x1="15574" y1="77101" x2="15574" y2="77101"/>
                        <a14:foregroundMark x1="29959" y1="80435" x2="29959" y2="80435"/>
                        <a14:foregroundMark x1="35041" y1="71739" x2="35041" y2="71739"/>
                        <a14:foregroundMark x1="31844" y1="77101" x2="31844" y2="77101"/>
                        <a14:foregroundMark x1="22008" y1="78406" x2="22008" y2="78406"/>
                        <a14:foregroundMark x1="5000" y1="77826" x2="5000" y2="77826"/>
                        <a14:foregroundMark x1="12172" y1="83768" x2="12172" y2="83768"/>
                        <a14:foregroundMark x1="11967" y1="77101" x2="11967" y2="77101"/>
                        <a14:foregroundMark x1="32049" y1="85797" x2="32049" y2="85797"/>
                        <a14:foregroundMark x1="38484" y1="79130" x2="38484" y2="79130"/>
                        <a14:foregroundMark x1="40164" y1="77101" x2="40164" y2="77101"/>
                        <a14:foregroundMark x1="43402" y1="81739" x2="43402" y2="81739"/>
                        <a14:foregroundMark x1="44344" y1="81739" x2="44344" y2="81739"/>
                        <a14:foregroundMark x1="45656" y1="85217" x2="45656" y2="85217"/>
                        <a14:foregroundMark x1="45656" y1="71159" x2="45656" y2="71159"/>
                        <a14:foregroundMark x1="48115" y1="78406" x2="48115" y2="78406"/>
                        <a14:foregroundMark x1="49631" y1="82464" x2="49631" y2="82464"/>
                        <a14:foregroundMark x1="53238" y1="79855" x2="53238" y2="79855"/>
                        <a14:foregroundMark x1="55861" y1="81159" x2="55861" y2="81159"/>
                        <a14:foregroundMark x1="57951" y1="71739" x2="57951" y2="71739"/>
                        <a14:foregroundMark x1="74221" y1="70435" x2="74221" y2="70435"/>
                        <a14:foregroundMark x1="68730" y1="71739" x2="68730" y2="71739"/>
                        <a14:foregroundMark x1="68934" y1="83768" x2="68934" y2="83768"/>
                        <a14:foregroundMark x1="73852" y1="83188" x2="73852" y2="83188"/>
                        <a14:foregroundMark x1="67992" y1="79855" x2="67992" y2="79855"/>
                        <a14:foregroundMark x1="72336" y1="79855" x2="72336" y2="79855"/>
                        <a14:foregroundMark x1="62869" y1="79130" x2="62869" y2="79130"/>
                        <a14:foregroundMark x1="60615" y1="79855" x2="60615" y2="79855"/>
                        <a14:foregroundMark x1="61721" y1="76522" x2="61721" y2="76522"/>
                        <a14:foregroundMark x1="65328" y1="81159" x2="65328" y2="81159"/>
                        <a14:foregroundMark x1="62295" y1="77826" x2="62295" y2="77826"/>
                        <a14:foregroundMark x1="65533" y1="82464" x2="65533" y2="82464"/>
                        <a14:foregroundMark x1="64180" y1="81739" x2="64180" y2="81739"/>
                        <a14:foregroundMark x1="64016" y1="77101" x2="64016" y2="77101"/>
                        <a14:foregroundMark x1="61557" y1="81739" x2="61557" y2="81739"/>
                        <a14:foregroundMark x1="76107" y1="77101" x2="76107" y2="77101"/>
                        <a14:foregroundMark x1="71557" y1="80435" x2="71557" y2="80435"/>
                        <a14:foregroundMark x1="76311" y1="82464" x2="76311" y2="82464"/>
                        <a14:foregroundMark x1="74959" y1="82464" x2="74959" y2="82464"/>
                        <a14:foregroundMark x1="79877" y1="78406" x2="79877" y2="78406"/>
                        <a14:foregroundMark x1="83689" y1="83768" x2="83689" y2="83768"/>
                        <a14:foregroundMark x1="81025" y1="84493" x2="81025" y2="84493"/>
                        <a14:foregroundMark x1="86516" y1="71739" x2="86516" y2="71739"/>
                        <a14:foregroundMark x1="74959" y1="87826" x2="74959" y2="87826"/>
                        <a14:foregroundMark x1="88607" y1="72464" x2="88607" y2="72464"/>
                        <a14:foregroundMark x1="88975" y1="81159" x2="88975" y2="81159"/>
                        <a14:foregroundMark x1="90287" y1="82464" x2="90287" y2="82464"/>
                        <a14:foregroundMark x1="93525" y1="81739" x2="93525" y2="81739"/>
                        <a14:foregroundMark x1="98033" y1="79130" x2="98033" y2="79130"/>
                        <a14:foregroundMark x1="95779" y1="80435" x2="95779" y2="80435"/>
                        <a14:foregroundMark x1="95041" y1="71159" x2="95041" y2="71159"/>
                        <a14:foregroundMark x1="21803" y1="87826" x2="21803" y2="87826"/>
                        <a14:foregroundMark x1="11967" y1="79855" x2="11967" y2="79855"/>
                        <a14:foregroundMark x1="41680" y1="84493" x2="41680" y2="84493"/>
                        <a14:foregroundMark x1="92172" y1="81159" x2="92172" y2="81159"/>
                        <a14:backgroundMark x1="86680" y1="78406" x2="86680" y2="78406"/>
                        <a14:backgroundMark x1="9139" y1="84493" x2="9139" y2="84493"/>
                        <a14:backgroundMark x1="8975" y1="83768" x2="8975" y2="83768"/>
                        <a14:backgroundMark x1="8975" y1="81739" x2="8975" y2="81739"/>
                        <a14:backgroundMark x1="8975" y1="85217" x2="8975" y2="81159"/>
                        <a14:backgroundMark x1="15000" y1="85797" x2="15000" y2="85797"/>
                        <a14:backgroundMark x1="21270" y1="81159" x2="21270" y2="81159"/>
                        <a14:backgroundMark x1="31844" y1="85797" x2="31844" y2="85797"/>
                        <a14:backgroundMark x1="11803" y1="79130" x2="11803" y2="79130"/>
                        <a14:backgroundMark x1="11598" y1="85797" x2="11598" y2="85797"/>
                        <a14:backgroundMark x1="40369" y1="83768" x2="40369" y2="83768"/>
                        <a14:backgroundMark x1="42418" y1="80435" x2="42418" y2="80435"/>
                        <a14:backgroundMark x1="47541" y1="83188" x2="47541" y2="83188"/>
                        <a14:backgroundMark x1="52664" y1="85217" x2="52664" y2="85217"/>
                        <a14:backgroundMark x1="55123" y1="80435" x2="55123" y2="80435"/>
                        <a14:backgroundMark x1="61926" y1="81159" x2="61926" y2="81159"/>
                        <a14:backgroundMark x1="64549" y1="79855" x2="64549" y2="79855"/>
                        <a14:backgroundMark x1="70820" y1="81159" x2="70820" y2="81159"/>
                        <a14:backgroundMark x1="75738" y1="86522" x2="75738" y2="86522"/>
                        <a14:backgroundMark x1="74795" y1="83188" x2="74795" y2="83188"/>
                        <a14:backgroundMark x1="79303" y1="85797" x2="79303" y2="85797"/>
                        <a14:backgroundMark x1="81762" y1="81739" x2="81762" y2="81739"/>
                        <a14:backgroundMark x1="62295" y1="85797" x2="62295" y2="85797"/>
                        <a14:backgroundMark x1="70820" y1="85797" x2="70820" y2="85797"/>
                        <a14:backgroundMark x1="75738" y1="80435" x2="75738" y2="80435"/>
                        <a14:backgroundMark x1="71926" y1="82464" x2="71926" y2="82464"/>
                        <a14:backgroundMark x1="21434" y1="85797" x2="21434" y2="85797"/>
                        <a14:backgroundMark x1="31270" y1="85217" x2="31270" y2="85217"/>
                        <a14:backgroundMark x1="11434" y1="80435" x2="11434" y2="80435"/>
                        <a14:backgroundMark x1="41311" y1="83768" x2="41311" y2="83768"/>
                        <a14:backgroundMark x1="64959" y1="86522" x2="64959" y2="86522"/>
                        <a14:backgroundMark x1="66066" y1="81159" x2="66066" y2="81159"/>
                        <a14:backgroundMark x1="80451" y1="85217" x2="80451" y2="85217"/>
                        <a14:backgroundMark x1="92746" y1="81159" x2="92746" y2="81159"/>
                        <a14:backgroundMark x1="97869" y1="81159" x2="97869" y2="81159"/>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9783523" y="929869"/>
            <a:ext cx="2298275" cy="649922"/>
          </a:xfrm>
          <a:prstGeom prst="rect">
            <a:avLst/>
          </a:prstGeom>
        </p:spPr>
      </p:pic>
    </p:spTree>
    <p:extLst>
      <p:ext uri="{BB962C8B-B14F-4D97-AF65-F5344CB8AC3E}">
        <p14:creationId xmlns:p14="http://schemas.microsoft.com/office/powerpoint/2010/main" val="3622829562"/>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94EE661-EC1E-48B4-A2F0-32B32E49C2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Marcador de texto 2">
            <a:extLst>
              <a:ext uri="{FF2B5EF4-FFF2-40B4-BE49-F238E27FC236}">
                <a16:creationId xmlns:a16="http://schemas.microsoft.com/office/drawing/2014/main" id="{197D766A-946F-4986-B2E8-6A9655EE77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Editar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Marcador de fecha 3">
            <a:extLst>
              <a:ext uri="{FF2B5EF4-FFF2-40B4-BE49-F238E27FC236}">
                <a16:creationId xmlns:a16="http://schemas.microsoft.com/office/drawing/2014/main" id="{4F287105-ACB5-4E59-A1DF-8E1BC500F188}"/>
              </a:ext>
            </a:extLst>
          </p:cNvPr>
          <p:cNvSpPr>
            <a:spLocks noGrp="1"/>
          </p:cNvSpPr>
          <p:nvPr>
            <p:ph type="dt" sz="half" idx="2"/>
          </p:nvPr>
        </p:nvSpPr>
        <p:spPr>
          <a:xfrm>
            <a:off x="838200" y="6356350"/>
            <a:ext cx="1029789" cy="365125"/>
          </a:xfrm>
          <a:prstGeom prst="rect">
            <a:avLst/>
          </a:prstGeom>
        </p:spPr>
        <p:txBody>
          <a:bodyPr vert="horz" lIns="91440" tIns="45720" rIns="91440" bIns="45720" rtlCol="0" anchor="ctr"/>
          <a:lstStyle>
            <a:lvl1pPr algn="l">
              <a:defRPr sz="1200">
                <a:solidFill>
                  <a:srgbClr val="002060"/>
                </a:solidFill>
                <a:latin typeface="Microsoft YaHei Light" panose="020B0502040204020203" pitchFamily="34" charset="-122"/>
                <a:ea typeface="Microsoft YaHei Light" panose="020B0502040204020203" pitchFamily="34" charset="-122"/>
              </a:defRPr>
            </a:lvl1pPr>
          </a:lstStyle>
          <a:p>
            <a:fld id="{706958BF-F739-4406-8698-B4FDC0673309}" type="datetime1">
              <a:rPr lang="es-ES" smtClean="0"/>
              <a:pPr/>
              <a:t>20/06/2018</a:t>
            </a:fld>
            <a:endParaRPr lang="es-ES"/>
          </a:p>
        </p:txBody>
      </p:sp>
      <p:sp>
        <p:nvSpPr>
          <p:cNvPr id="5" name="Marcador de pie de página 4">
            <a:extLst>
              <a:ext uri="{FF2B5EF4-FFF2-40B4-BE49-F238E27FC236}">
                <a16:creationId xmlns:a16="http://schemas.microsoft.com/office/drawing/2014/main" id="{D35E7958-281F-4607-81D2-5AD370E11CA3}"/>
              </a:ext>
            </a:extLst>
          </p:cNvPr>
          <p:cNvSpPr>
            <a:spLocks noGrp="1"/>
          </p:cNvSpPr>
          <p:nvPr>
            <p:ph type="ftr" sz="quarter" idx="3"/>
          </p:nvPr>
        </p:nvSpPr>
        <p:spPr>
          <a:xfrm>
            <a:off x="2048693" y="6356350"/>
            <a:ext cx="9305108" cy="365125"/>
          </a:xfrm>
          <a:prstGeom prst="rect">
            <a:avLst/>
          </a:prstGeom>
        </p:spPr>
        <p:txBody>
          <a:bodyPr vert="horz" lIns="91440" tIns="45720" rIns="91440" bIns="45720" rtlCol="0" anchor="ctr"/>
          <a:lstStyle>
            <a:lvl1pPr algn="ctr">
              <a:defRPr sz="1300">
                <a:solidFill>
                  <a:srgbClr val="002060"/>
                </a:solidFill>
                <a:latin typeface="Microsoft YaHei Light" panose="020B0502040204020203" pitchFamily="34" charset="-122"/>
                <a:ea typeface="Microsoft YaHei Light" panose="020B0502040204020203" pitchFamily="34" charset="-122"/>
              </a:defRPr>
            </a:lvl1pPr>
          </a:lstStyle>
          <a:p>
            <a:r>
              <a:rPr lang="es-ES"/>
              <a:t>Diseño y Validación de un Procedimiento de Aproximación empleando GNSS/SBAS para el Aeropuerto de Teruel </a:t>
            </a:r>
            <a:endParaRPr lang="es-ES" dirty="0"/>
          </a:p>
        </p:txBody>
      </p:sp>
      <p:sp>
        <p:nvSpPr>
          <p:cNvPr id="7" name="Rectángulo 6">
            <a:extLst>
              <a:ext uri="{FF2B5EF4-FFF2-40B4-BE49-F238E27FC236}">
                <a16:creationId xmlns:a16="http://schemas.microsoft.com/office/drawing/2014/main" id="{6381D44E-DEBB-4DFA-A0DD-93F20A5BA091}"/>
              </a:ext>
            </a:extLst>
          </p:cNvPr>
          <p:cNvSpPr/>
          <p:nvPr userDrawn="1"/>
        </p:nvSpPr>
        <p:spPr>
          <a:xfrm>
            <a:off x="11861074" y="0"/>
            <a:ext cx="330926" cy="6858000"/>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Marcador de número de diapositiva 5">
            <a:extLst>
              <a:ext uri="{FF2B5EF4-FFF2-40B4-BE49-F238E27FC236}">
                <a16:creationId xmlns:a16="http://schemas.microsoft.com/office/drawing/2014/main" id="{06172AD3-E122-437A-B96F-2E2618A8BB10}"/>
              </a:ext>
            </a:extLst>
          </p:cNvPr>
          <p:cNvSpPr txBox="1">
            <a:spLocks/>
          </p:cNvSpPr>
          <p:nvPr userDrawn="1"/>
        </p:nvSpPr>
        <p:spPr>
          <a:xfrm>
            <a:off x="11680371" y="6474551"/>
            <a:ext cx="511629" cy="365125"/>
          </a:xfrm>
          <a:prstGeom prst="rect">
            <a:avLst/>
          </a:prstGeom>
          <a:solidFill>
            <a:srgbClr val="002060"/>
          </a:solidFill>
          <a:ln>
            <a:solidFill>
              <a:srgbClr val="002060"/>
            </a:solidFill>
          </a:ln>
        </p:spPr>
        <p:txBody>
          <a:bodyPr/>
          <a:lstStyle>
            <a:defPPr>
              <a:defRPr lang="es-ES"/>
            </a:defPPr>
            <a:lvl1pPr marL="0" algn="r"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97D43A-7848-4F1D-9949-03E118D39431}" type="slidenum">
              <a:rPr lang="es-ES" smtClean="0"/>
              <a:pPr/>
              <a:t>‹Nº›</a:t>
            </a:fld>
            <a:endParaRPr lang="es-ES" dirty="0"/>
          </a:p>
        </p:txBody>
      </p:sp>
    </p:spTree>
    <p:extLst>
      <p:ext uri="{BB962C8B-B14F-4D97-AF65-F5344CB8AC3E}">
        <p14:creationId xmlns:p14="http://schemas.microsoft.com/office/powerpoint/2010/main" val="2563848982"/>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Lst>
  <p:hf hdr="0"/>
  <p:txStyles>
    <p:titleStyle>
      <a:lvl1pPr algn="l" defTabSz="914400" rtl="0" eaLnBrk="1" latinLnBrk="0" hangingPunct="1">
        <a:lnSpc>
          <a:spcPct val="90000"/>
        </a:lnSpc>
        <a:spcBef>
          <a:spcPct val="0"/>
        </a:spcBef>
        <a:buNone/>
        <a:defRPr sz="4400" kern="1200">
          <a:solidFill>
            <a:srgbClr val="002060"/>
          </a:solidFill>
          <a:latin typeface="Microsoft YaHei Light" panose="020B0502040204020203" pitchFamily="34" charset="-122"/>
          <a:ea typeface="Microsoft YaHei Light" panose="020B0502040204020203"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YaHei Light" panose="020B0502040204020203" pitchFamily="34" charset="-122"/>
          <a:ea typeface="Microsoft YaHei Light" panose="020B0502040204020203"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YaHei Light" panose="020B0502040204020203" pitchFamily="34" charset="-122"/>
          <a:ea typeface="Microsoft YaHei Light" panose="020B0502040204020203"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YaHei Light" panose="020B0502040204020203" pitchFamily="34" charset="-122"/>
          <a:ea typeface="Microsoft YaHei Light" panose="020B0502040204020203"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YaHei Light" panose="020B0502040204020203" pitchFamily="34" charset="-122"/>
          <a:ea typeface="Microsoft YaHei Light" panose="020B0502040204020203"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YaHei Light" panose="020B0502040204020203" pitchFamily="34" charset="-122"/>
          <a:ea typeface="Microsoft YaHei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jpg"/><Relationship Id="rId5" Type="http://schemas.openxmlformats.org/officeDocument/2006/relationships/image" Target="../media/image26.sv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6.svg"/></Relationships>
</file>

<file path=ppt/slides/_rels/slide1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hyperlink" Target="http://commons.wikimedia.org/wiki/File:01_UE_EU.png" TargetMode="External"/><Relationship Id="rId13" Type="http://schemas.openxmlformats.org/officeDocument/2006/relationships/image" Target="../media/image42.png"/><Relationship Id="rId3" Type="http://schemas.openxmlformats.org/officeDocument/2006/relationships/image" Target="../media/image35.svg"/><Relationship Id="rId7" Type="http://schemas.openxmlformats.org/officeDocument/2006/relationships/image" Target="../media/image39.png"/><Relationship Id="rId12" Type="http://schemas.openxmlformats.org/officeDocument/2006/relationships/hyperlink" Target="http://fundacionio.org/viajar/paises/asia/india%20malaria.html" TargetMode="External"/><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41.png"/><Relationship Id="rId5" Type="http://schemas.openxmlformats.org/officeDocument/2006/relationships/image" Target="../media/image37.png"/><Relationship Id="rId10" Type="http://schemas.openxmlformats.org/officeDocument/2006/relationships/hyperlink" Target="http://www.pngall.com/china-flag-png" TargetMode="External"/><Relationship Id="rId4" Type="http://schemas.openxmlformats.org/officeDocument/2006/relationships/image" Target="../media/image36.jpg"/><Relationship Id="rId9" Type="http://schemas.openxmlformats.org/officeDocument/2006/relationships/image" Target="../media/image40.png"/><Relationship Id="rId14" Type="http://schemas.openxmlformats.org/officeDocument/2006/relationships/hyperlink" Target="http://www.pngall.com/japan-flag-png"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fundacionio.org/viajar/paises/asia/india%20malaria.html" TargetMode="External"/><Relationship Id="rId3" Type="http://schemas.openxmlformats.org/officeDocument/2006/relationships/image" Target="../media/image35.svg"/><Relationship Id="rId7"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hyperlink" Target="http://commons.wikimedia.org/wiki/File:01_UE_EU.png" TargetMode="External"/><Relationship Id="rId11" Type="http://schemas.openxmlformats.org/officeDocument/2006/relationships/image" Target="../media/image43.JPG"/><Relationship Id="rId5" Type="http://schemas.openxmlformats.org/officeDocument/2006/relationships/image" Target="../media/image39.png"/><Relationship Id="rId10" Type="http://schemas.openxmlformats.org/officeDocument/2006/relationships/hyperlink" Target="http://www.pngall.com/japan-flag-png" TargetMode="External"/><Relationship Id="rId4" Type="http://schemas.openxmlformats.org/officeDocument/2006/relationships/image" Target="../media/image37.png"/><Relationship Id="rId9"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hyperlink" Target="http://agendainmobiliariatv.blogspot.com/2016/01/un-nuevo-ano-oportunidad-para.html" TargetMode="External"/><Relationship Id="rId5" Type="http://schemas.microsoft.com/office/2007/relationships/hdphoto" Target="../media/hdphoto3.wdp"/><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7.jpg"/><Relationship Id="rId7" Type="http://schemas.openxmlformats.org/officeDocument/2006/relationships/image" Target="../media/image52.png"/><Relationship Id="rId2" Type="http://schemas.openxmlformats.org/officeDocument/2006/relationships/image" Target="../media/image56.jpg"/><Relationship Id="rId1" Type="http://schemas.openxmlformats.org/officeDocument/2006/relationships/slideLayout" Target="../slideLayouts/slideLayout7.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3.png"/><Relationship Id="rId4" Type="http://schemas.openxmlformats.org/officeDocument/2006/relationships/image" Target="../media/image51.svg"/></Relationships>
</file>

<file path=ppt/slides/_rels/slide23.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hyperlink" Target="http://www.rusadas.com/2016/03/el-aeropuerto-rusode-teruel.html" TargetMode="External"/><Relationship Id="rId13" Type="http://schemas.openxmlformats.org/officeDocument/2006/relationships/hyperlink" Target="https://en.wikipedia.org/wiki/Boeing%20747-8" TargetMode="External"/><Relationship Id="rId18" Type="http://schemas.openxmlformats.org/officeDocument/2006/relationships/hyperlink" Target="https://www.eurocontrol.int/eec/public/standard_page/EEC_News_2008_1_GBAS.html" TargetMode="External"/><Relationship Id="rId3" Type="http://schemas.openxmlformats.org/officeDocument/2006/relationships/image" Target="../media/image63.png"/><Relationship Id="rId7" Type="http://schemas.openxmlformats.org/officeDocument/2006/relationships/hyperlink" Target="http://www.elperiodicodearagon.com/noticias/aragon/aeropuertoteruel-estrena-aterrizaje-primer-boeing-747%20874284.html" TargetMode="External"/><Relationship Id="rId12" Type="http://schemas.openxmlformats.org/officeDocument/2006/relationships/hyperlink" Target="http://www.boeing.com/resources/boeingdotcom/commercial/airports/acaps/747%204.pdf" TargetMode="External"/><Relationship Id="rId17" Type="http://schemas.openxmlformats.org/officeDocument/2006/relationships/hyperlink" Target="https://ais.enaire.es/AIP/AIPS/AMDT_296_2017_AIRAC_13_2017/AIP.html" TargetMode="External"/><Relationship Id="rId2" Type="http://schemas.openxmlformats.org/officeDocument/2006/relationships/notesSlide" Target="../notesSlides/notesSlide2.xml"/><Relationship Id="rId16" Type="http://schemas.openxmlformats.org/officeDocument/2006/relationships/hyperlink" Target="http://www.satavirtual.org/fleet/A320LIMITATIONS.PDF" TargetMode="External"/><Relationship Id="rId1" Type="http://schemas.openxmlformats.org/officeDocument/2006/relationships/slideLayout" Target="../slideLayouts/slideLayout7.xml"/><Relationship Id="rId6" Type="http://schemas.openxmlformats.org/officeDocument/2006/relationships/hyperlink" Target="http://turoliense.blogspot.com.es/2014/07/aerodromo-de-caudeteruel-1937.html" TargetMode="External"/><Relationship Id="rId11" Type="http://schemas.openxmlformats.org/officeDocument/2006/relationships/hyperlink" Target="http://www.transponder1200.com/cuantos-boeing-747-400-continuan-volando/" TargetMode="External"/><Relationship Id="rId5" Type="http://schemas.openxmlformats.org/officeDocument/2006/relationships/hyperlink" Target="http://www.aeropuertodeteruel.com/" TargetMode="External"/><Relationship Id="rId15" Type="http://schemas.openxmlformats.org/officeDocument/2006/relationships/hyperlink" Target="http://www.boeing.com/assets/pdf/commercial/airports/faqs/arcandapproachspeeds.pdf" TargetMode="External"/><Relationship Id="rId10" Type="http://schemas.openxmlformats.org/officeDocument/2006/relationships/hyperlink" Target="https://es.wikipedia.org/wiki/Teruel" TargetMode="External"/><Relationship Id="rId19" Type="http://schemas.openxmlformats.org/officeDocument/2006/relationships/hyperlink" Target="https://www.eurocontrol.int/sites/default/files/field_tabs/content/documents/events/Presentations/120925-2nd-cns-4d-trajectory-management-dds.pdf" TargetMode="External"/><Relationship Id="rId4" Type="http://schemas.openxmlformats.org/officeDocument/2006/relationships/image" Target="../media/image64.svg"/><Relationship Id="rId9" Type="http://schemas.openxmlformats.org/officeDocument/2006/relationships/hyperlink" Target="http://www.aeropuertodeteruel.com/en/news?start=27" TargetMode="External"/><Relationship Id="rId14" Type="http://schemas.openxmlformats.org/officeDocument/2006/relationships/hyperlink" Target="https://en.wikipedia.org/wiki/Airbus_A320_family"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www.navipedia.net/index.php/GPS" TargetMode="External"/><Relationship Id="rId13" Type="http://schemas.openxmlformats.org/officeDocument/2006/relationships/hyperlink" Target="https://elpais.com/economia/2017/09/05/actualidad/1504611345_266687.html" TargetMode="External"/><Relationship Id="rId18" Type="http://schemas.openxmlformats.org/officeDocument/2006/relationships/hyperlink" Target="http://www.navipedia.net/index.php/QZSS" TargetMode="External"/><Relationship Id="rId3" Type="http://schemas.openxmlformats.org/officeDocument/2006/relationships/image" Target="../media/image63.png"/><Relationship Id="rId7" Type="http://schemas.openxmlformats.org/officeDocument/2006/relationships/hyperlink" Target="https://www.researchgate.net/publication/311935462_An_Approach_to_Compute_and_Modelize_Multipath_Errors_for_GNSS_Positioning_in_urban_environment/figures?lo=1" TargetMode="External"/><Relationship Id="rId12" Type="http://schemas.openxmlformats.org/officeDocument/2006/relationships/hyperlink" Target="http://www.navipedia.net/index.php/Galileo_General_Introduction" TargetMode="External"/><Relationship Id="rId17" Type="http://schemas.openxmlformats.org/officeDocument/2006/relationships/hyperlink" Target="http://www.navipedia.net/index.php/NAVIC" TargetMode="External"/><Relationship Id="rId2" Type="http://schemas.openxmlformats.org/officeDocument/2006/relationships/notesSlide" Target="../notesSlides/notesSlide3.xml"/><Relationship Id="rId16" Type="http://schemas.openxmlformats.org/officeDocument/2006/relationships/hyperlink" Target="https://www.geospatialworld.net/news/isro-add-one-satellite-navicsconstellation-april/" TargetMode="External"/><Relationship Id="rId1" Type="http://schemas.openxmlformats.org/officeDocument/2006/relationships/slideLayout" Target="../slideLayouts/slideLayout7.xml"/><Relationship Id="rId6" Type="http://schemas.openxmlformats.org/officeDocument/2006/relationships/hyperlink" Target="https://www.eurocontrol.int/pegasus" TargetMode="External"/><Relationship Id="rId11" Type="http://schemas.openxmlformats.org/officeDocument/2006/relationships/hyperlink" Target="http://www.navipedia.net/index.php/GLONASS_General_Introduction" TargetMode="External"/><Relationship Id="rId5" Type="http://schemas.openxmlformats.org/officeDocument/2006/relationships/hyperlink" Target="http://www.eurocontrol.int/navigation-activities" TargetMode="External"/><Relationship Id="rId15" Type="http://schemas.openxmlformats.org/officeDocument/2006/relationships/hyperlink" Target="http://www.navipedia.net/index.php/BeiDou_General_Introduction" TargetMode="External"/><Relationship Id="rId10" Type="http://schemas.openxmlformats.org/officeDocument/2006/relationships/hyperlink" Target="https://www.researchgate.net/publication/281619903_Tracking_of_satellites_by_using_Phased_Array_Antenna/figures?lo=1utm_source=googleutm_medium=organic" TargetMode="External"/><Relationship Id="rId19" Type="http://schemas.openxmlformats.org/officeDocument/2006/relationships/hyperlink" Target="https://www.adslzone.net/2017/08/21/quasi-zenith-qzss-gps-japon/" TargetMode="External"/><Relationship Id="rId4" Type="http://schemas.openxmlformats.org/officeDocument/2006/relationships/image" Target="../media/image64.svg"/><Relationship Id="rId9" Type="http://schemas.openxmlformats.org/officeDocument/2006/relationships/hyperlink" Target="https://www.gps.gov/systems/gps/modernization/civilsignals/" TargetMode="External"/><Relationship Id="rId14" Type="http://schemas.openxmlformats.org/officeDocument/2006/relationships/hyperlink" Target="http://www.infoespacial.com/mundo/2016/06/16/noticia-china-lanza-satelitenumero-navegacion-beidou.html"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www.navipedia.net/index.php/Ground-Based_Augmentation_System_GBAS" TargetMode="External"/><Relationship Id="rId13" Type="http://schemas.openxmlformats.org/officeDocument/2006/relationships/hyperlink" Target="http://www.navipedia.net/index.php/MSAS_Architecture" TargetMode="External"/><Relationship Id="rId18" Type="http://schemas.openxmlformats.org/officeDocument/2006/relationships/hyperlink" Target="http://www.navipedia.net/index.php/EGNOS_General_Introduction" TargetMode="External"/><Relationship Id="rId3" Type="http://schemas.openxmlformats.org/officeDocument/2006/relationships/image" Target="../media/image63.png"/><Relationship Id="rId21" Type="http://schemas.openxmlformats.org/officeDocument/2006/relationships/hyperlink" Target="http://www.navipedia.net/index.php/File:EGNOS_architecture.JPG" TargetMode="External"/><Relationship Id="rId7" Type="http://schemas.openxmlformats.org/officeDocument/2006/relationships/hyperlink" Target="http://www.navipedia.net/index.php/GBAS_Fundamentals" TargetMode="External"/><Relationship Id="rId12" Type="http://schemas.openxmlformats.org/officeDocument/2006/relationships/hyperlink" Target="https://www.faa.gov/about/office_org/headquarters_offces/ato/service_units/techops/navservices/gnss/waas/" TargetMode="External"/><Relationship Id="rId17" Type="http://schemas.openxmlformats.org/officeDocument/2006/relationships/hyperlink" Target="https://m.esa.int/Our_Activities/Navigation/EGNOS/What_is_EGNOS" TargetMode="External"/><Relationship Id="rId2" Type="http://schemas.openxmlformats.org/officeDocument/2006/relationships/notesSlide" Target="../notesSlides/notesSlide4.xml"/><Relationship Id="rId16" Type="http://schemas.openxmlformats.org/officeDocument/2006/relationships/hyperlink" Target="https://www.gsa.europa.eu/egnos/what-egnos" TargetMode="External"/><Relationship Id="rId20" Type="http://schemas.openxmlformats.org/officeDocument/2006/relationships/hyperlink" Target="http://www.navipedia.net/index.php/File:RIMS_sites.JPG" TargetMode="External"/><Relationship Id="rId1" Type="http://schemas.openxmlformats.org/officeDocument/2006/relationships/slideLayout" Target="../slideLayouts/slideLayout7.xml"/><Relationship Id="rId6" Type="http://schemas.openxmlformats.org/officeDocument/2006/relationships/hyperlink" Target="http://www.navipedia.net/index.php/Aircraft-Based_Augmentation_System" TargetMode="External"/><Relationship Id="rId11" Type="http://schemas.openxmlformats.org/officeDocument/2006/relationships/hyperlink" Target="http://www.navipedia.net/index.php/WAAS_General_Introduction" TargetMode="External"/><Relationship Id="rId5" Type="http://schemas.openxmlformats.org/officeDocument/2006/relationships/hyperlink" Target="https://www.gps.gov/systems/augmentations/" TargetMode="External"/><Relationship Id="rId15" Type="http://schemas.openxmlformats.org/officeDocument/2006/relationships/hyperlink" Target="http://www.navipedia.net/index.php/GAGAN" TargetMode="External"/><Relationship Id="rId10" Type="http://schemas.openxmlformats.org/officeDocument/2006/relationships/hyperlink" Target="https://www.gsa.europa.eu/european-gnss/what-gnss/what-sbas" TargetMode="External"/><Relationship Id="rId19" Type="http://schemas.openxmlformats.org/officeDocument/2006/relationships/hyperlink" Target="https://egnos-user-support.esspsas.eu/new_egnos_ops/index.php" TargetMode="External"/><Relationship Id="rId4" Type="http://schemas.openxmlformats.org/officeDocument/2006/relationships/image" Target="../media/image64.svg"/><Relationship Id="rId9" Type="http://schemas.openxmlformats.org/officeDocument/2006/relationships/hyperlink" Target="http://www.navipedia.net/index.php/SBAS_Fundamentals" TargetMode="External"/><Relationship Id="rId14" Type="http://schemas.openxmlformats.org/officeDocument/2006/relationships/hyperlink" Target="https://www.isro.gov.in/applications/step-towards-initial-satellite-basednavigation-services-india-gagan-irnss" TargetMode="External"/><Relationship Id="rId22" Type="http://schemas.openxmlformats.org/officeDocument/2006/relationships/hyperlink" Target="https://www.seguridadaerea.gob.es/lang_castellano/navegacion/programas/navegacion_area/conceptos.aspx"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egnos-user-support.esspsas.eu/new_egnos_ops/resources-tools/lpv-procedures-map" TargetMode="External"/><Relationship Id="rId13" Type="http://schemas.openxmlformats.org/officeDocument/2006/relationships/hyperlink" Target="https://www.unavco.org/software/data-processing/teqc/teqc.html" TargetMode="External"/><Relationship Id="rId3" Type="http://schemas.openxmlformats.org/officeDocument/2006/relationships/image" Target="../media/image63.png"/><Relationship Id="rId7" Type="http://schemas.openxmlformats.org/officeDocument/2006/relationships/hyperlink" Target="https://egnos-user-support.esspsas.eu/new_egnos_ops/services/safety-life-service/real-time-performance/airportsavailability" TargetMode="External"/><Relationship Id="rId12" Type="http://schemas.openxmlformats.org/officeDocument/2006/relationships/hyperlink" Target="ftp://ftp.geodesia.ign.es/utilidades/PAG/" TargetMode="External"/><Relationship Id="rId2" Type="http://schemas.openxmlformats.org/officeDocument/2006/relationships/notesSlide" Target="../notesSlides/notesSlide5.xml"/><Relationship Id="rId16" Type="http://schemas.openxmlformats.org/officeDocument/2006/relationships/hyperlink" Target="https://navcen.uscg.gov/?Do=gpsArchivespath=ALMANACS/YUMAyear=2018" TargetMode="External"/><Relationship Id="rId1" Type="http://schemas.openxmlformats.org/officeDocument/2006/relationships/slideLayout" Target="../slideLayouts/slideLayout7.xml"/><Relationship Id="rId6" Type="http://schemas.openxmlformats.org/officeDocument/2006/relationships/hyperlink" Target="https://www.faa.gov/about/office_org/headquarters_offices/ato/service_units/techops/navservices/gnss/approaches/" TargetMode="External"/><Relationship Id="rId11" Type="http://schemas.openxmlformats.org/officeDocument/2006/relationships/hyperlink" Target="ftp://ftp.geodesia.ign.es/ERGNSS/horario_1s/" TargetMode="External"/><Relationship Id="rId5" Type="http://schemas.openxmlformats.org/officeDocument/2006/relationships/hyperlink" Target="https://greatbustardsflight.blogspot.com.es/2015/03/aproximaciones-rnp-rnpapch-y-sus.html" TargetMode="External"/><Relationship Id="rId15" Type="http://schemas.openxmlformats.org/officeDocument/2006/relationships/hyperlink" Target="https://egnos-user-support.essp-sas.eu/new_egnos_ops/services/edasservice/downloads" TargetMode="External"/><Relationship Id="rId10" Type="http://schemas.openxmlformats.org/officeDocument/2006/relationships/hyperlink" Target="http://www.scielo.org.ar/scielo.php?script=sci_arttextpid=S1852-77442014000100014" TargetMode="External"/><Relationship Id="rId4" Type="http://schemas.openxmlformats.org/officeDocument/2006/relationships/image" Target="../media/image64.svg"/><Relationship Id="rId9" Type="http://schemas.openxmlformats.org/officeDocument/2006/relationships/hyperlink" Target="http://www.navipedia.net/index.php/RTK_Standards" TargetMode="External"/><Relationship Id="rId14" Type="http://schemas.openxmlformats.org/officeDocument/2006/relationships/hyperlink" Target="http://www.ign.es/web/ign/portal/inicio"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7693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EE04F2-7192-4114-B234-DE9723833F02}"/>
              </a:ext>
            </a:extLst>
          </p:cNvPr>
          <p:cNvSpPr>
            <a:spLocks noGrp="1"/>
          </p:cNvSpPr>
          <p:nvPr>
            <p:ph type="title"/>
          </p:nvPr>
        </p:nvSpPr>
        <p:spPr/>
        <p:txBody>
          <a:bodyPr/>
          <a:lstStyle/>
          <a:p>
            <a:r>
              <a:rPr lang="es-ES" dirty="0">
                <a:solidFill>
                  <a:srgbClr val="002060"/>
                </a:solidFill>
              </a:rPr>
              <a:t>Índice</a:t>
            </a:r>
          </a:p>
        </p:txBody>
      </p:sp>
      <p:sp>
        <p:nvSpPr>
          <p:cNvPr id="3" name="Marcador de contenido 2">
            <a:extLst>
              <a:ext uri="{FF2B5EF4-FFF2-40B4-BE49-F238E27FC236}">
                <a16:creationId xmlns:a16="http://schemas.microsoft.com/office/drawing/2014/main" id="{B1724B03-DB92-4569-A638-690896B9E125}"/>
              </a:ext>
            </a:extLst>
          </p:cNvPr>
          <p:cNvSpPr txBox="1">
            <a:spLocks/>
          </p:cNvSpPr>
          <p:nvPr/>
        </p:nvSpPr>
        <p:spPr>
          <a:xfrm>
            <a:off x="838200" y="1459865"/>
            <a:ext cx="10515600" cy="4631446"/>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on 2.0" panose="00000500000000000000" pitchFamily="50" charset="0"/>
                <a:ea typeface="Moon 2.0" panose="00000500000000000000"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on 2.0" panose="00000500000000000000" pitchFamily="50" charset="0"/>
                <a:ea typeface="Moon 2.0" panose="00000500000000000000"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on 2.0" panose="00000500000000000000" pitchFamily="50" charset="0"/>
                <a:ea typeface="Moon 2.0" panose="00000500000000000000"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on 2.0" panose="00000500000000000000" pitchFamily="50" charset="0"/>
                <a:ea typeface="Moon 2.0" panose="00000500000000000000"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on 2.0" panose="00000500000000000000" pitchFamily="50" charset="0"/>
                <a:ea typeface="Moon 2.0" panose="00000500000000000000"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000" dirty="0">
                <a:latin typeface="Microsoft YaHei Light" panose="020B0502040204020203" pitchFamily="34" charset="-122"/>
                <a:ea typeface="Microsoft YaHei Light" panose="020B0502040204020203" pitchFamily="34" charset="-122"/>
              </a:rPr>
              <a:t>Resumen</a:t>
            </a:r>
          </a:p>
          <a:p>
            <a:pPr marL="0" indent="0">
              <a:buNone/>
            </a:pPr>
            <a:r>
              <a:rPr lang="es-ES" sz="2000" dirty="0">
                <a:latin typeface="Microsoft YaHei Light" panose="020B0502040204020203" pitchFamily="34" charset="-122"/>
                <a:ea typeface="Microsoft YaHei Light" panose="020B0502040204020203" pitchFamily="34" charset="-122"/>
              </a:rPr>
              <a:t>Parte I: Diseño</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Aeropuerto de Teruel</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Aeronave de referencia</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Navegación PBN y LPV-200</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Aproximación a la pista 18/36</a:t>
            </a:r>
          </a:p>
          <a:p>
            <a:pPr marL="0" indent="0">
              <a:buNone/>
            </a:pPr>
            <a:r>
              <a:rPr lang="es-ES" sz="2000" dirty="0">
                <a:latin typeface="Microsoft YaHei Light" panose="020B0502040204020203" pitchFamily="34" charset="-122"/>
                <a:ea typeface="Microsoft YaHei Light" panose="020B0502040204020203" pitchFamily="34" charset="-122"/>
              </a:rPr>
              <a:t>Parte II: Validación</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Sistemas GNSS y de aumentación</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Requerimientos y procedimiento de validación</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Procedimiento de análisis</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Resultados</a:t>
            </a:r>
          </a:p>
          <a:p>
            <a:pPr marL="0" indent="0">
              <a:buNone/>
            </a:pPr>
            <a:r>
              <a:rPr lang="es-ES" sz="2000" dirty="0">
                <a:latin typeface="Microsoft YaHei Light" panose="020B0502040204020203" pitchFamily="34" charset="-122"/>
                <a:ea typeface="Microsoft YaHei Light" panose="020B0502040204020203" pitchFamily="34" charset="-122"/>
              </a:rPr>
              <a:t>Conclusiones</a:t>
            </a:r>
          </a:p>
          <a:p>
            <a:pPr marL="0" indent="0">
              <a:buNone/>
            </a:pPr>
            <a:r>
              <a:rPr lang="es-ES" sz="2000" dirty="0">
                <a:latin typeface="Microsoft YaHei Light" panose="020B0502040204020203" pitchFamily="34" charset="-122"/>
                <a:ea typeface="Microsoft YaHei Light" panose="020B0502040204020203" pitchFamily="34" charset="-122"/>
              </a:rPr>
              <a:t>Bibliografía</a:t>
            </a:r>
          </a:p>
          <a:p>
            <a:pPr marL="971550" lvl="1" indent="-514350">
              <a:buFont typeface="+mj-lt"/>
              <a:buAutoNum type="arabicPeriod"/>
            </a:pPr>
            <a:endParaRPr lang="es-ES" sz="2000" dirty="0">
              <a:latin typeface="Microsoft YaHei Light" panose="020B0502040204020203" pitchFamily="34" charset="-122"/>
              <a:ea typeface="Microsoft YaHei Light" panose="020B0502040204020203" pitchFamily="34" charset="-122"/>
            </a:endParaRPr>
          </a:p>
        </p:txBody>
      </p:sp>
      <p:sp>
        <p:nvSpPr>
          <p:cNvPr id="4" name="Marcador de fecha 3">
            <a:extLst>
              <a:ext uri="{FF2B5EF4-FFF2-40B4-BE49-F238E27FC236}">
                <a16:creationId xmlns:a16="http://schemas.microsoft.com/office/drawing/2014/main" id="{BCA738E5-5B83-45AF-A962-E51E672B3E8A}"/>
              </a:ext>
            </a:extLst>
          </p:cNvPr>
          <p:cNvSpPr>
            <a:spLocks noGrp="1"/>
          </p:cNvSpPr>
          <p:nvPr>
            <p:ph type="dt" sz="half" idx="10"/>
          </p:nvPr>
        </p:nvSpPr>
        <p:spPr>
          <a:xfrm>
            <a:off x="838199" y="6310312"/>
            <a:ext cx="1029789" cy="365125"/>
          </a:xfrm>
        </p:spPr>
        <p:txBody>
          <a:bodyPr/>
          <a:lstStyle/>
          <a:p>
            <a:fld id="{9C87126A-1928-49EE-8289-D44256F9D586}" type="datetime1">
              <a:rPr lang="es-ES" smtClean="0">
                <a:latin typeface="Microsoft YaHei Light" panose="020B0502040204020203" pitchFamily="34" charset="-122"/>
                <a:ea typeface="Microsoft YaHei Light" panose="020B0502040204020203" pitchFamily="34" charset="-122"/>
              </a:rPr>
              <a:t>20/06/2018</a:t>
            </a:fld>
            <a:endParaRPr lang="es-ES" dirty="0">
              <a:latin typeface="Microsoft YaHei Light" panose="020B0502040204020203" pitchFamily="34" charset="-122"/>
              <a:ea typeface="Microsoft YaHei Light" panose="020B0502040204020203" pitchFamily="34" charset="-122"/>
            </a:endParaRPr>
          </a:p>
        </p:txBody>
      </p:sp>
      <p:sp>
        <p:nvSpPr>
          <p:cNvPr id="5" name="Marcador de pie de página 4">
            <a:extLst>
              <a:ext uri="{FF2B5EF4-FFF2-40B4-BE49-F238E27FC236}">
                <a16:creationId xmlns:a16="http://schemas.microsoft.com/office/drawing/2014/main" id="{23A57515-89DB-4692-AC43-365AD68E2BB2}"/>
              </a:ext>
            </a:extLst>
          </p:cNvPr>
          <p:cNvSpPr>
            <a:spLocks noGrp="1"/>
          </p:cNvSpPr>
          <p:nvPr>
            <p:ph type="ftr" sz="quarter" idx="11"/>
          </p:nvPr>
        </p:nvSpPr>
        <p:spPr/>
        <p:txBody>
          <a:bodyPr/>
          <a:lstStyle/>
          <a:p>
            <a:r>
              <a:rPr lang="es-ES" dirty="0">
                <a:latin typeface="Microsoft YaHei Light" panose="020B0502040204020203" pitchFamily="34" charset="-122"/>
                <a:ea typeface="Microsoft YaHei Light" panose="020B0502040204020203" pitchFamily="34" charset="-122"/>
              </a:rPr>
              <a:t>Diseño y Validación de un Procedimiento de Aproximación empleando GNSS/SBAS para el Aeropuerto de Teruel </a:t>
            </a:r>
          </a:p>
        </p:txBody>
      </p:sp>
      <p:grpSp>
        <p:nvGrpSpPr>
          <p:cNvPr id="8" name="Grupo 7">
            <a:extLst>
              <a:ext uri="{FF2B5EF4-FFF2-40B4-BE49-F238E27FC236}">
                <a16:creationId xmlns:a16="http://schemas.microsoft.com/office/drawing/2014/main" id="{E1CF212B-22FA-4355-93EA-44FC700EC060}"/>
              </a:ext>
            </a:extLst>
          </p:cNvPr>
          <p:cNvGrpSpPr/>
          <p:nvPr/>
        </p:nvGrpSpPr>
        <p:grpSpPr>
          <a:xfrm>
            <a:off x="8610600" y="1246180"/>
            <a:ext cx="3240000" cy="3240000"/>
            <a:chOff x="8610600" y="1246180"/>
            <a:chExt cx="3240000" cy="3240000"/>
          </a:xfrm>
        </p:grpSpPr>
        <p:sp>
          <p:nvSpPr>
            <p:cNvPr id="9" name="Elipse 8">
              <a:extLst>
                <a:ext uri="{FF2B5EF4-FFF2-40B4-BE49-F238E27FC236}">
                  <a16:creationId xmlns:a16="http://schemas.microsoft.com/office/drawing/2014/main" id="{C97DE7E0-CB71-4410-98E9-85A720EC0F92}"/>
                </a:ext>
              </a:extLst>
            </p:cNvPr>
            <p:cNvSpPr/>
            <p:nvPr/>
          </p:nvSpPr>
          <p:spPr>
            <a:xfrm>
              <a:off x="8610600" y="1246180"/>
              <a:ext cx="3240000" cy="3240000"/>
            </a:xfrm>
            <a:prstGeom prst="ellipse">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0" name="Gráfico 9" descr="Lista de comprobación">
              <a:extLst>
                <a:ext uri="{FF2B5EF4-FFF2-40B4-BE49-F238E27FC236}">
                  <a16:creationId xmlns:a16="http://schemas.microsoft.com/office/drawing/2014/main" id="{41844DC3-E296-419B-95F8-30A05682BD5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22301" y="2263995"/>
              <a:ext cx="1213322" cy="1213322"/>
            </a:xfrm>
            <a:prstGeom prst="rect">
              <a:avLst/>
            </a:prstGeom>
          </p:spPr>
        </p:pic>
      </p:grpSp>
    </p:spTree>
    <p:extLst>
      <p:ext uri="{BB962C8B-B14F-4D97-AF65-F5344CB8AC3E}">
        <p14:creationId xmlns:p14="http://schemas.microsoft.com/office/powerpoint/2010/main" val="1292385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EE04F2-7192-4114-B234-DE9723833F02}"/>
              </a:ext>
            </a:extLst>
          </p:cNvPr>
          <p:cNvSpPr>
            <a:spLocks noGrp="1"/>
          </p:cNvSpPr>
          <p:nvPr>
            <p:ph type="title"/>
          </p:nvPr>
        </p:nvSpPr>
        <p:spPr/>
        <p:txBody>
          <a:bodyPr/>
          <a:lstStyle/>
          <a:p>
            <a:r>
              <a:rPr lang="es-ES" dirty="0"/>
              <a:t>Índice</a:t>
            </a:r>
          </a:p>
        </p:txBody>
      </p:sp>
      <p:sp>
        <p:nvSpPr>
          <p:cNvPr id="4" name="Marcador de fecha 3">
            <a:extLst>
              <a:ext uri="{FF2B5EF4-FFF2-40B4-BE49-F238E27FC236}">
                <a16:creationId xmlns:a16="http://schemas.microsoft.com/office/drawing/2014/main" id="{BCA738E5-5B83-45AF-A962-E51E672B3E8A}"/>
              </a:ext>
            </a:extLst>
          </p:cNvPr>
          <p:cNvSpPr>
            <a:spLocks noGrp="1"/>
          </p:cNvSpPr>
          <p:nvPr>
            <p:ph type="dt" sz="half" idx="10"/>
          </p:nvPr>
        </p:nvSpPr>
        <p:spPr/>
        <p:txBody>
          <a:bodyPr/>
          <a:lstStyle/>
          <a:p>
            <a:fld id="{9C87126A-1928-49EE-8289-D44256F9D586}" type="datetime1">
              <a:rPr lang="es-ES" smtClean="0"/>
              <a:t>20/06/2018</a:t>
            </a:fld>
            <a:endParaRPr lang="es-ES" dirty="0"/>
          </a:p>
        </p:txBody>
      </p:sp>
      <p:sp>
        <p:nvSpPr>
          <p:cNvPr id="5" name="Marcador de pie de página 4">
            <a:extLst>
              <a:ext uri="{FF2B5EF4-FFF2-40B4-BE49-F238E27FC236}">
                <a16:creationId xmlns:a16="http://schemas.microsoft.com/office/drawing/2014/main" id="{23A57515-89DB-4692-AC43-365AD68E2BB2}"/>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8" name="Elipse 7">
            <a:extLst>
              <a:ext uri="{FF2B5EF4-FFF2-40B4-BE49-F238E27FC236}">
                <a16:creationId xmlns:a16="http://schemas.microsoft.com/office/drawing/2014/main" id="{2755C42B-91DD-4049-8624-4E4457F4AEDB}"/>
              </a:ext>
            </a:extLst>
          </p:cNvPr>
          <p:cNvSpPr/>
          <p:nvPr/>
        </p:nvSpPr>
        <p:spPr>
          <a:xfrm>
            <a:off x="8610600" y="1246180"/>
            <a:ext cx="3240000" cy="3240000"/>
          </a:xfrm>
          <a:prstGeom prst="ellipse">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Marcador de contenido 2">
            <a:extLst>
              <a:ext uri="{FF2B5EF4-FFF2-40B4-BE49-F238E27FC236}">
                <a16:creationId xmlns:a16="http://schemas.microsoft.com/office/drawing/2014/main" id="{8B34B52B-057B-44FC-A128-178E360E0F9E}"/>
              </a:ext>
            </a:extLst>
          </p:cNvPr>
          <p:cNvSpPr txBox="1">
            <a:spLocks/>
          </p:cNvSpPr>
          <p:nvPr/>
        </p:nvSpPr>
        <p:spPr>
          <a:xfrm>
            <a:off x="838200" y="1459865"/>
            <a:ext cx="10515600" cy="4631446"/>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on 2.0" panose="00000500000000000000" pitchFamily="50" charset="0"/>
                <a:ea typeface="Moon 2.0" panose="00000500000000000000"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on 2.0" panose="00000500000000000000" pitchFamily="50" charset="0"/>
                <a:ea typeface="Moon 2.0" panose="00000500000000000000"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on 2.0" panose="00000500000000000000" pitchFamily="50" charset="0"/>
                <a:ea typeface="Moon 2.0" panose="00000500000000000000"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on 2.0" panose="00000500000000000000" pitchFamily="50" charset="0"/>
                <a:ea typeface="Moon 2.0" panose="00000500000000000000"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on 2.0" panose="00000500000000000000" pitchFamily="50" charset="0"/>
                <a:ea typeface="Moon 2.0" panose="00000500000000000000"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000" dirty="0">
                <a:latin typeface="Microsoft YaHei Light" panose="020B0502040204020203" pitchFamily="34" charset="-122"/>
                <a:ea typeface="Microsoft YaHei Light" panose="020B0502040204020203" pitchFamily="34" charset="-122"/>
              </a:rPr>
              <a:t>Resumen</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Parte I: Diseño</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Aeropuerto de Teruel</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Aeronave de referencia</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Navegación PBN y LPV-200</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Aproximación a la pista 18/36</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Parte II: Validación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Sistemas GNSS y de aumentación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Requerimientos y procedimiento de validación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Procedimiento de análisis</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Resultados</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Conclusiones</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Bibliografía</a:t>
            </a:r>
          </a:p>
          <a:p>
            <a:pPr marL="971550" lvl="1" indent="-514350">
              <a:buFont typeface="+mj-lt"/>
              <a:buAutoNum type="arabicPeriod"/>
            </a:pPr>
            <a:endParaRPr lang="es-ES" sz="2000" dirty="0">
              <a:latin typeface="Microsoft YaHei Light" panose="020B0502040204020203" pitchFamily="34" charset="-122"/>
              <a:ea typeface="Microsoft YaHei Light" panose="020B0502040204020203" pitchFamily="34" charset="-122"/>
            </a:endParaRPr>
          </a:p>
        </p:txBody>
      </p:sp>
      <p:pic>
        <p:nvPicPr>
          <p:cNvPr id="12" name="Gráfico 11" descr="Clip">
            <a:extLst>
              <a:ext uri="{FF2B5EF4-FFF2-40B4-BE49-F238E27FC236}">
                <a16:creationId xmlns:a16="http://schemas.microsoft.com/office/drawing/2014/main" id="{5859DCC6-7340-47C0-B50B-A8B0C2F0A55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43728" y="2279308"/>
            <a:ext cx="1173744" cy="1173744"/>
          </a:xfrm>
          <a:prstGeom prst="rect">
            <a:avLst/>
          </a:prstGeom>
        </p:spPr>
      </p:pic>
    </p:spTree>
    <p:extLst>
      <p:ext uri="{BB962C8B-B14F-4D97-AF65-F5344CB8AC3E}">
        <p14:creationId xmlns:p14="http://schemas.microsoft.com/office/powerpoint/2010/main" val="2092014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62F367-69B1-4B24-B3A7-065BC1791D7E}"/>
              </a:ext>
            </a:extLst>
          </p:cNvPr>
          <p:cNvSpPr>
            <a:spLocks noGrp="1"/>
          </p:cNvSpPr>
          <p:nvPr>
            <p:ph type="title"/>
          </p:nvPr>
        </p:nvSpPr>
        <p:spPr/>
        <p:txBody>
          <a:bodyPr/>
          <a:lstStyle/>
          <a:p>
            <a:pPr algn="ctr"/>
            <a:r>
              <a:rPr lang="es-ES" dirty="0"/>
              <a:t>Resumen  </a:t>
            </a:r>
          </a:p>
        </p:txBody>
      </p:sp>
      <p:sp>
        <p:nvSpPr>
          <p:cNvPr id="3" name="Marcador de fecha 2">
            <a:extLst>
              <a:ext uri="{FF2B5EF4-FFF2-40B4-BE49-F238E27FC236}">
                <a16:creationId xmlns:a16="http://schemas.microsoft.com/office/drawing/2014/main" id="{30F7228D-C4B0-41B3-97FD-4711195FF503}"/>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D76F25E3-C270-4821-8571-EEFB5F7C054E}"/>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grpSp>
        <p:nvGrpSpPr>
          <p:cNvPr id="12" name="Grupo 11">
            <a:extLst>
              <a:ext uri="{FF2B5EF4-FFF2-40B4-BE49-F238E27FC236}">
                <a16:creationId xmlns:a16="http://schemas.microsoft.com/office/drawing/2014/main" id="{E5DFD8EA-163A-4FAB-B0B5-612433FC7AB5}"/>
              </a:ext>
            </a:extLst>
          </p:cNvPr>
          <p:cNvGrpSpPr/>
          <p:nvPr/>
        </p:nvGrpSpPr>
        <p:grpSpPr>
          <a:xfrm>
            <a:off x="10424160" y="107755"/>
            <a:ext cx="1440000" cy="1440000"/>
            <a:chOff x="6583680" y="136525"/>
            <a:chExt cx="1440000" cy="1440000"/>
          </a:xfrm>
        </p:grpSpPr>
        <p:sp>
          <p:nvSpPr>
            <p:cNvPr id="11" name="Elipse 10">
              <a:extLst>
                <a:ext uri="{FF2B5EF4-FFF2-40B4-BE49-F238E27FC236}">
                  <a16:creationId xmlns:a16="http://schemas.microsoft.com/office/drawing/2014/main" id="{69AAC87B-23B1-4918-A10A-B9BCBAC2D3CD}"/>
                </a:ext>
              </a:extLst>
            </p:cNvPr>
            <p:cNvSpPr/>
            <p:nvPr/>
          </p:nvSpPr>
          <p:spPr>
            <a:xfrm>
              <a:off x="6583680" y="13652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0" name="Gráfico 9" descr="Clip">
              <a:extLst>
                <a:ext uri="{FF2B5EF4-FFF2-40B4-BE49-F238E27FC236}">
                  <a16:creationId xmlns:a16="http://schemas.microsoft.com/office/drawing/2014/main" id="{F86B7982-73F4-4E6A-9E52-B56183A132F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76124" y="528969"/>
              <a:ext cx="655112" cy="655112"/>
            </a:xfrm>
            <a:prstGeom prst="rect">
              <a:avLst/>
            </a:prstGeom>
          </p:spPr>
        </p:pic>
      </p:grpSp>
      <p:sp>
        <p:nvSpPr>
          <p:cNvPr id="5" name="CuadroTexto 4">
            <a:extLst>
              <a:ext uri="{FF2B5EF4-FFF2-40B4-BE49-F238E27FC236}">
                <a16:creationId xmlns:a16="http://schemas.microsoft.com/office/drawing/2014/main" id="{138598FC-2446-42F3-A7BE-A1817E1235B0}"/>
              </a:ext>
            </a:extLst>
          </p:cNvPr>
          <p:cNvSpPr txBox="1"/>
          <p:nvPr/>
        </p:nvSpPr>
        <p:spPr>
          <a:xfrm>
            <a:off x="675249" y="2369735"/>
            <a:ext cx="10841502" cy="2118529"/>
          </a:xfrm>
          <a:prstGeom prst="rect">
            <a:avLst/>
          </a:prstGeom>
          <a:noFill/>
        </p:spPr>
        <p:txBody>
          <a:bodyPr wrap="square" rtlCol="0">
            <a:spAutoFit/>
          </a:bodyPr>
          <a:lstStyle/>
          <a:p>
            <a:pPr algn="ctr">
              <a:lnSpc>
                <a:spcPct val="150000"/>
              </a:lnSpc>
            </a:pPr>
            <a:r>
              <a:rPr lang="es-ES" dirty="0">
                <a:latin typeface="Arial" panose="020B0604020202020204" pitchFamily="34" charset="0"/>
                <a:cs typeface="Arial" panose="020B0604020202020204" pitchFamily="34" charset="0"/>
              </a:rPr>
              <a:t>Diseño y validación de un procedimiento de aproximación basado en GNSS/SBAS para el aeropuerto de Teruel. Para ello, se dividirá el trabajo en dos partes diferenciadas. En la primera de ellas, se realizará una breve descripción del emplazamiento, de la aeronave tomada como referencia y de los sistemas empleados, finalizando con el resultado del diseño. La segunda, incluye la descripción de los sistemas GNSS y los requerimientos de la operación, mostrando al final los resultados y conclusiones.</a:t>
            </a:r>
          </a:p>
        </p:txBody>
      </p:sp>
    </p:spTree>
    <p:extLst>
      <p:ext uri="{BB962C8B-B14F-4D97-AF65-F5344CB8AC3E}">
        <p14:creationId xmlns:p14="http://schemas.microsoft.com/office/powerpoint/2010/main" val="827991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EE04F2-7192-4114-B234-DE9723833F02}"/>
              </a:ext>
            </a:extLst>
          </p:cNvPr>
          <p:cNvSpPr>
            <a:spLocks noGrp="1"/>
          </p:cNvSpPr>
          <p:nvPr>
            <p:ph type="title"/>
          </p:nvPr>
        </p:nvSpPr>
        <p:spPr/>
        <p:txBody>
          <a:bodyPr/>
          <a:lstStyle/>
          <a:p>
            <a:r>
              <a:rPr lang="es-ES" dirty="0"/>
              <a:t>Índice</a:t>
            </a:r>
          </a:p>
        </p:txBody>
      </p:sp>
      <p:sp>
        <p:nvSpPr>
          <p:cNvPr id="4" name="Marcador de fecha 3">
            <a:extLst>
              <a:ext uri="{FF2B5EF4-FFF2-40B4-BE49-F238E27FC236}">
                <a16:creationId xmlns:a16="http://schemas.microsoft.com/office/drawing/2014/main" id="{BCA738E5-5B83-45AF-A962-E51E672B3E8A}"/>
              </a:ext>
            </a:extLst>
          </p:cNvPr>
          <p:cNvSpPr>
            <a:spLocks noGrp="1"/>
          </p:cNvSpPr>
          <p:nvPr>
            <p:ph type="dt" sz="half" idx="10"/>
          </p:nvPr>
        </p:nvSpPr>
        <p:spPr/>
        <p:txBody>
          <a:bodyPr/>
          <a:lstStyle/>
          <a:p>
            <a:fld id="{9C87126A-1928-49EE-8289-D44256F9D586}" type="datetime1">
              <a:rPr lang="es-ES" smtClean="0"/>
              <a:t>20/06/2018</a:t>
            </a:fld>
            <a:endParaRPr lang="es-ES" dirty="0"/>
          </a:p>
        </p:txBody>
      </p:sp>
      <p:sp>
        <p:nvSpPr>
          <p:cNvPr id="5" name="Marcador de pie de página 4">
            <a:extLst>
              <a:ext uri="{FF2B5EF4-FFF2-40B4-BE49-F238E27FC236}">
                <a16:creationId xmlns:a16="http://schemas.microsoft.com/office/drawing/2014/main" id="{23A57515-89DB-4692-AC43-365AD68E2BB2}"/>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8" name="Elipse 7">
            <a:extLst>
              <a:ext uri="{FF2B5EF4-FFF2-40B4-BE49-F238E27FC236}">
                <a16:creationId xmlns:a16="http://schemas.microsoft.com/office/drawing/2014/main" id="{2755C42B-91DD-4049-8624-4E4457F4AEDB}"/>
              </a:ext>
            </a:extLst>
          </p:cNvPr>
          <p:cNvSpPr/>
          <p:nvPr/>
        </p:nvSpPr>
        <p:spPr>
          <a:xfrm>
            <a:off x="8610600" y="1246180"/>
            <a:ext cx="3240000" cy="3240000"/>
          </a:xfrm>
          <a:prstGeom prst="ellipse">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Marcador de contenido 2">
            <a:extLst>
              <a:ext uri="{FF2B5EF4-FFF2-40B4-BE49-F238E27FC236}">
                <a16:creationId xmlns:a16="http://schemas.microsoft.com/office/drawing/2014/main" id="{F3CCC9BD-499B-4E4E-A446-AD16DB9E8F8D}"/>
              </a:ext>
            </a:extLst>
          </p:cNvPr>
          <p:cNvSpPr txBox="1">
            <a:spLocks/>
          </p:cNvSpPr>
          <p:nvPr/>
        </p:nvSpPr>
        <p:spPr>
          <a:xfrm>
            <a:off x="838200" y="1459865"/>
            <a:ext cx="10515600" cy="4631446"/>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on 2.0" panose="00000500000000000000" pitchFamily="50" charset="0"/>
                <a:ea typeface="Moon 2.0" panose="00000500000000000000"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on 2.0" panose="00000500000000000000" pitchFamily="50" charset="0"/>
                <a:ea typeface="Moon 2.0" panose="00000500000000000000"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on 2.0" panose="00000500000000000000" pitchFamily="50" charset="0"/>
                <a:ea typeface="Moon 2.0" panose="00000500000000000000"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on 2.0" panose="00000500000000000000" pitchFamily="50" charset="0"/>
                <a:ea typeface="Moon 2.0" panose="00000500000000000000"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on 2.0" panose="00000500000000000000" pitchFamily="50" charset="0"/>
                <a:ea typeface="Moon 2.0" panose="00000500000000000000"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Resumen</a:t>
            </a:r>
          </a:p>
          <a:p>
            <a:pPr marL="0" indent="0">
              <a:buNone/>
            </a:pPr>
            <a:r>
              <a:rPr lang="es-ES" sz="2000" dirty="0">
                <a:latin typeface="Microsoft YaHei Light" panose="020B0502040204020203" pitchFamily="34" charset="-122"/>
                <a:ea typeface="Microsoft YaHei Light" panose="020B0502040204020203" pitchFamily="34" charset="-122"/>
              </a:rPr>
              <a:t>Parte I: Diseño</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Aeropuerto de Teruel</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Aeronave de referencia</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Navegación PBN y LPV-200</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Aproximación a la pista 18/36</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Parte II: Validación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Sistemas GNSS y de aumentación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Requerimientos y procedimiento de validación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Procedimiento de análisis</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Resultados</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Conclusiones</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Bibliografía</a:t>
            </a:r>
          </a:p>
          <a:p>
            <a:pPr marL="971550" lvl="1" indent="-514350">
              <a:buFont typeface="+mj-lt"/>
              <a:buAutoNum type="arabicPeriod"/>
            </a:pPr>
            <a:endParaRPr lang="es-ES" sz="2000" dirty="0">
              <a:latin typeface="Microsoft YaHei Light" panose="020B0502040204020203" pitchFamily="34" charset="-122"/>
              <a:ea typeface="Microsoft YaHei Light" panose="020B0502040204020203" pitchFamily="34" charset="-122"/>
            </a:endParaRPr>
          </a:p>
        </p:txBody>
      </p:sp>
      <p:pic>
        <p:nvPicPr>
          <p:cNvPr id="12" name="Gráfico 11" descr="Lápiz">
            <a:extLst>
              <a:ext uri="{FF2B5EF4-FFF2-40B4-BE49-F238E27FC236}">
                <a16:creationId xmlns:a16="http://schemas.microsoft.com/office/drawing/2014/main" id="{2F2FBA4E-102E-4F9E-ACC9-76D20FAA459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03415" y="2238995"/>
            <a:ext cx="1254369" cy="1254369"/>
          </a:xfrm>
          <a:prstGeom prst="rect">
            <a:avLst/>
          </a:prstGeom>
        </p:spPr>
      </p:pic>
    </p:spTree>
    <p:extLst>
      <p:ext uri="{BB962C8B-B14F-4D97-AF65-F5344CB8AC3E}">
        <p14:creationId xmlns:p14="http://schemas.microsoft.com/office/powerpoint/2010/main" val="3190315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Imagen que contiene mapa, texto, edificio, exterior&#10;&#10;Descripción generada con confianza muy alta">
            <a:extLst>
              <a:ext uri="{FF2B5EF4-FFF2-40B4-BE49-F238E27FC236}">
                <a16:creationId xmlns:a16="http://schemas.microsoft.com/office/drawing/2014/main" id="{C2040A12-4CDE-4073-8B51-351EABCA34D3}"/>
              </a:ext>
            </a:extLst>
          </p:cNvPr>
          <p:cNvPicPr>
            <a:picLocks noChangeAspect="1"/>
          </p:cNvPicPr>
          <p:nvPr/>
        </p:nvPicPr>
        <p:blipFill rotWithShape="1">
          <a:blip r:embed="rId2">
            <a:extLst>
              <a:ext uri="{28A0092B-C50C-407E-A947-70E740481C1C}">
                <a14:useLocalDpi xmlns:a14="http://schemas.microsoft.com/office/drawing/2010/main" val="0"/>
              </a:ext>
            </a:extLst>
          </a:blip>
          <a:srcRect l="11958" r="38174"/>
          <a:stretch/>
        </p:blipFill>
        <p:spPr>
          <a:xfrm>
            <a:off x="7750822" y="1258884"/>
            <a:ext cx="3406141" cy="4791744"/>
          </a:xfrm>
          <a:prstGeom prst="rect">
            <a:avLst/>
          </a:prstGeom>
          <a:ln>
            <a:noFill/>
          </a:ln>
          <a:effectLst>
            <a:softEdge rad="112500"/>
          </a:effectLst>
        </p:spPr>
      </p:pic>
      <p:sp>
        <p:nvSpPr>
          <p:cNvPr id="2" name="Título 1">
            <a:extLst>
              <a:ext uri="{FF2B5EF4-FFF2-40B4-BE49-F238E27FC236}">
                <a16:creationId xmlns:a16="http://schemas.microsoft.com/office/drawing/2014/main" id="{95A30980-7A6A-4405-9278-7A7D21097788}"/>
              </a:ext>
            </a:extLst>
          </p:cNvPr>
          <p:cNvSpPr>
            <a:spLocks noGrp="1"/>
          </p:cNvSpPr>
          <p:nvPr>
            <p:ph type="title"/>
          </p:nvPr>
        </p:nvSpPr>
        <p:spPr/>
        <p:txBody>
          <a:bodyPr/>
          <a:lstStyle/>
          <a:p>
            <a:r>
              <a:rPr lang="es-ES" dirty="0"/>
              <a:t>1. Aeropuerto de Teruel</a:t>
            </a:r>
          </a:p>
        </p:txBody>
      </p:sp>
      <p:sp>
        <p:nvSpPr>
          <p:cNvPr id="3" name="Marcador de fecha 2">
            <a:extLst>
              <a:ext uri="{FF2B5EF4-FFF2-40B4-BE49-F238E27FC236}">
                <a16:creationId xmlns:a16="http://schemas.microsoft.com/office/drawing/2014/main" id="{AC4CBC57-7595-4577-9FE8-484BC46A3460}"/>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EAFD0FCF-A26B-4F15-8EA6-2B55C296C7FD}"/>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6" name="Elipse 5">
            <a:extLst>
              <a:ext uri="{FF2B5EF4-FFF2-40B4-BE49-F238E27FC236}">
                <a16:creationId xmlns:a16="http://schemas.microsoft.com/office/drawing/2014/main" id="{4957CD80-602A-417C-A019-B673334B687C}"/>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8" name="Gráfico 7" descr="Marcador">
            <a:extLst>
              <a:ext uri="{FF2B5EF4-FFF2-40B4-BE49-F238E27FC236}">
                <a16:creationId xmlns:a16="http://schemas.microsoft.com/office/drawing/2014/main" id="{1B6D4FF5-B94C-4748-AFD4-D1D9B9405B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52742" y="436337"/>
            <a:ext cx="782836" cy="782836"/>
          </a:xfrm>
          <a:prstGeom prst="rect">
            <a:avLst/>
          </a:prstGeom>
        </p:spPr>
      </p:pic>
      <p:sp>
        <p:nvSpPr>
          <p:cNvPr id="7" name="CuadroTexto 6">
            <a:extLst>
              <a:ext uri="{FF2B5EF4-FFF2-40B4-BE49-F238E27FC236}">
                <a16:creationId xmlns:a16="http://schemas.microsoft.com/office/drawing/2014/main" id="{3D8423AE-DE89-44CA-AD37-3828FE712C86}"/>
              </a:ext>
            </a:extLst>
          </p:cNvPr>
          <p:cNvSpPr txBox="1"/>
          <p:nvPr/>
        </p:nvSpPr>
        <p:spPr>
          <a:xfrm>
            <a:off x="1035037" y="1898730"/>
            <a:ext cx="6097172" cy="3512052"/>
          </a:xfrm>
          <a:prstGeom prst="rect">
            <a:avLst/>
          </a:prstGeom>
          <a:noFill/>
        </p:spPr>
        <p:txBody>
          <a:bodyPr wrap="square" rtlCol="0">
            <a:spAutoFit/>
          </a:bodyPr>
          <a:lstStyle/>
          <a:p>
            <a:pPr marL="285750" indent="-285750" algn="just">
              <a:lnSpc>
                <a:spcPct val="150000"/>
              </a:lnSpc>
              <a:buClr>
                <a:srgbClr val="002060"/>
              </a:buClr>
              <a:buFont typeface="Wingdings" panose="05000000000000000000" pitchFamily="2" charset="2"/>
              <a:buChar char="ü"/>
            </a:pPr>
            <a:r>
              <a:rPr lang="es-ES" sz="1500" dirty="0">
                <a:latin typeface="Arial" panose="020B0604020202020204" pitchFamily="34" charset="0"/>
                <a:cs typeface="Arial" panose="020B0604020202020204" pitchFamily="34" charset="0"/>
              </a:rPr>
              <a:t>Emplazado sobre el antiguo aeródromo militar de </a:t>
            </a:r>
            <a:r>
              <a:rPr lang="es-ES" sz="1500" dirty="0" err="1">
                <a:latin typeface="Arial" panose="020B0604020202020204" pitchFamily="34" charset="0"/>
                <a:cs typeface="Arial" panose="020B0604020202020204" pitchFamily="34" charset="0"/>
              </a:rPr>
              <a:t>Caudé</a:t>
            </a:r>
            <a:r>
              <a:rPr lang="es-ES" sz="1500" dirty="0">
                <a:latin typeface="Arial" panose="020B0604020202020204" pitchFamily="34" charset="0"/>
                <a:cs typeface="Arial" panose="020B0604020202020204" pitchFamily="34" charset="0"/>
              </a:rPr>
              <a:t>, abre al tráfico en febrero de 2013.</a:t>
            </a:r>
          </a:p>
          <a:p>
            <a:pPr marL="285750" indent="-285750" algn="just">
              <a:lnSpc>
                <a:spcPct val="150000"/>
              </a:lnSpc>
              <a:buClr>
                <a:srgbClr val="002060"/>
              </a:buClr>
              <a:buFont typeface="Wingdings" panose="05000000000000000000" pitchFamily="2" charset="2"/>
              <a:buChar char="ü"/>
            </a:pPr>
            <a:r>
              <a:rPr lang="es-ES" sz="1500" dirty="0">
                <a:latin typeface="Arial" panose="020B0604020202020204" pitchFamily="34" charset="0"/>
                <a:cs typeface="Arial" panose="020B0604020202020204" pitchFamily="34" charset="0"/>
              </a:rPr>
              <a:t>Hub industrial aeronáutico cerca de Toulouse y de ciudades importantes como Madrid, Barcelona, Valencia, Zaragoza o Bilbao.</a:t>
            </a:r>
          </a:p>
          <a:p>
            <a:pPr marL="285750" indent="-285750" algn="just">
              <a:lnSpc>
                <a:spcPct val="150000"/>
              </a:lnSpc>
              <a:buClr>
                <a:srgbClr val="002060"/>
              </a:buClr>
              <a:buFont typeface="Wingdings" panose="05000000000000000000" pitchFamily="2" charset="2"/>
              <a:buChar char="ü"/>
            </a:pPr>
            <a:r>
              <a:rPr lang="es-ES" sz="1500" dirty="0">
                <a:latin typeface="Arial" panose="020B0604020202020204" pitchFamily="34" charset="0"/>
                <a:cs typeface="Arial" panose="020B0604020202020204" pitchFamily="34" charset="0"/>
              </a:rPr>
              <a:t>Pertenece al consorcio formado por el Gobierno de Aragón y el Ayto. de Teruel, no está gestionado por AENA.</a:t>
            </a:r>
          </a:p>
          <a:p>
            <a:pPr marL="285750" indent="-285750" algn="just">
              <a:lnSpc>
                <a:spcPct val="150000"/>
              </a:lnSpc>
              <a:buClr>
                <a:srgbClr val="002060"/>
              </a:buClr>
              <a:buFont typeface="Wingdings" panose="05000000000000000000" pitchFamily="2" charset="2"/>
              <a:buChar char="ü"/>
            </a:pPr>
            <a:r>
              <a:rPr lang="es-ES" sz="1500" dirty="0">
                <a:latin typeface="Arial" panose="020B0604020202020204" pitchFamily="34" charset="0"/>
                <a:cs typeface="Arial" panose="020B0604020202020204" pitchFamily="34" charset="0"/>
              </a:rPr>
              <a:t>Actualmente se dedica al mantenimiento, almacenaje y reciclaje de aeronaves, con un espacio reservado a la investigación.</a:t>
            </a:r>
          </a:p>
          <a:p>
            <a:pPr marL="285750" indent="-285750" algn="just">
              <a:lnSpc>
                <a:spcPct val="150000"/>
              </a:lnSpc>
              <a:buClr>
                <a:srgbClr val="002060"/>
              </a:buClr>
              <a:buFont typeface="Wingdings" panose="05000000000000000000" pitchFamily="2" charset="2"/>
              <a:buChar char="ü"/>
            </a:pPr>
            <a:r>
              <a:rPr lang="es-ES" sz="1500" dirty="0">
                <a:latin typeface="Arial" panose="020B0604020202020204" pitchFamily="34" charset="0"/>
                <a:cs typeface="Arial" panose="020B0604020202020204" pitchFamily="34" charset="0"/>
              </a:rPr>
              <a:t>Única pista de 2825 x 45 m con 2 cabeceras: 18/36.</a:t>
            </a:r>
          </a:p>
        </p:txBody>
      </p:sp>
      <p:sp>
        <p:nvSpPr>
          <p:cNvPr id="5" name="Rectángulo: esquinas redondeadas 4">
            <a:extLst>
              <a:ext uri="{FF2B5EF4-FFF2-40B4-BE49-F238E27FC236}">
                <a16:creationId xmlns:a16="http://schemas.microsoft.com/office/drawing/2014/main" id="{1F1A99F6-A136-40FA-BF73-B676D89D8937}"/>
              </a:ext>
            </a:extLst>
          </p:cNvPr>
          <p:cNvSpPr/>
          <p:nvPr/>
        </p:nvSpPr>
        <p:spPr>
          <a:xfrm>
            <a:off x="7856435" y="1385586"/>
            <a:ext cx="1440000" cy="689626"/>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IATA: TEV</a:t>
            </a:r>
          </a:p>
          <a:p>
            <a:pPr algn="ctr"/>
            <a:r>
              <a:rPr lang="es-ES" dirty="0"/>
              <a:t>OACI: LETL</a:t>
            </a:r>
          </a:p>
        </p:txBody>
      </p:sp>
    </p:spTree>
    <p:extLst>
      <p:ext uri="{BB962C8B-B14F-4D97-AF65-F5344CB8AC3E}">
        <p14:creationId xmlns:p14="http://schemas.microsoft.com/office/powerpoint/2010/main" val="752119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cielo, exterior, plano, nuboso&#10;&#10;Descripción generada con confianza muy alta">
            <a:extLst>
              <a:ext uri="{FF2B5EF4-FFF2-40B4-BE49-F238E27FC236}">
                <a16:creationId xmlns:a16="http://schemas.microsoft.com/office/drawing/2014/main" id="{C6955FC2-73B8-4679-A1C1-11093707E3DD}"/>
              </a:ext>
            </a:extLst>
          </p:cNvPr>
          <p:cNvPicPr>
            <a:picLocks noChangeAspect="1"/>
          </p:cNvPicPr>
          <p:nvPr/>
        </p:nvPicPr>
        <p:blipFill rotWithShape="1">
          <a:blip r:embed="rId2">
            <a:extLst>
              <a:ext uri="{28A0092B-C50C-407E-A947-70E740481C1C}">
                <a14:useLocalDpi xmlns:a14="http://schemas.microsoft.com/office/drawing/2010/main" val="0"/>
              </a:ext>
            </a:extLst>
          </a:blip>
          <a:srcRect t="17687" b="22000"/>
          <a:stretch/>
        </p:blipFill>
        <p:spPr>
          <a:xfrm>
            <a:off x="6492130" y="1283669"/>
            <a:ext cx="5372030" cy="2160000"/>
          </a:xfrm>
          <a:prstGeom prst="rect">
            <a:avLst/>
          </a:prstGeom>
          <a:ln>
            <a:noFill/>
          </a:ln>
          <a:effectLst>
            <a:softEdge rad="112500"/>
          </a:effectLst>
        </p:spPr>
      </p:pic>
      <p:sp>
        <p:nvSpPr>
          <p:cNvPr id="2" name="Título 1">
            <a:extLst>
              <a:ext uri="{FF2B5EF4-FFF2-40B4-BE49-F238E27FC236}">
                <a16:creationId xmlns:a16="http://schemas.microsoft.com/office/drawing/2014/main" id="{8EAE2CDE-5733-4BB1-8322-2853E8C1CC4D}"/>
              </a:ext>
            </a:extLst>
          </p:cNvPr>
          <p:cNvSpPr>
            <a:spLocks noGrp="1"/>
          </p:cNvSpPr>
          <p:nvPr>
            <p:ph type="title"/>
          </p:nvPr>
        </p:nvSpPr>
        <p:spPr/>
        <p:txBody>
          <a:bodyPr/>
          <a:lstStyle/>
          <a:p>
            <a:r>
              <a:rPr lang="es-ES" dirty="0"/>
              <a:t>2. Aeronave de referencia</a:t>
            </a:r>
          </a:p>
        </p:txBody>
      </p:sp>
      <p:sp>
        <p:nvSpPr>
          <p:cNvPr id="3" name="Marcador de fecha 2">
            <a:extLst>
              <a:ext uri="{FF2B5EF4-FFF2-40B4-BE49-F238E27FC236}">
                <a16:creationId xmlns:a16="http://schemas.microsoft.com/office/drawing/2014/main" id="{74B91667-7824-4063-ACB5-879485186072}"/>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05C90948-93C3-4168-A631-ACCAC71B7711}"/>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6" name="Elipse 5">
            <a:extLst>
              <a:ext uri="{FF2B5EF4-FFF2-40B4-BE49-F238E27FC236}">
                <a16:creationId xmlns:a16="http://schemas.microsoft.com/office/drawing/2014/main" id="{7F5A1018-693D-4E27-826C-DF9191FC8D66}"/>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8" name="Gráfico 7" descr="Avión">
            <a:extLst>
              <a:ext uri="{FF2B5EF4-FFF2-40B4-BE49-F238E27FC236}">
                <a16:creationId xmlns:a16="http://schemas.microsoft.com/office/drawing/2014/main" id="{86EC3700-E2EE-4C4F-8807-99373787D5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55540" y="435777"/>
            <a:ext cx="777240" cy="777240"/>
          </a:xfrm>
          <a:prstGeom prst="rect">
            <a:avLst/>
          </a:prstGeom>
        </p:spPr>
      </p:pic>
      <p:sp>
        <p:nvSpPr>
          <p:cNvPr id="9" name="CuadroTexto 8">
            <a:extLst>
              <a:ext uri="{FF2B5EF4-FFF2-40B4-BE49-F238E27FC236}">
                <a16:creationId xmlns:a16="http://schemas.microsoft.com/office/drawing/2014/main" id="{9A45A4EE-7FB5-4880-8454-BCA1FCB35D05}"/>
              </a:ext>
            </a:extLst>
          </p:cNvPr>
          <p:cNvSpPr txBox="1"/>
          <p:nvPr/>
        </p:nvSpPr>
        <p:spPr>
          <a:xfrm>
            <a:off x="574310" y="1397366"/>
            <a:ext cx="5917820" cy="1703030"/>
          </a:xfrm>
          <a:prstGeom prst="rect">
            <a:avLst/>
          </a:prstGeom>
          <a:noFill/>
        </p:spPr>
        <p:txBody>
          <a:bodyPr wrap="square" rtlCol="0">
            <a:spAutoFit/>
          </a:bodyPr>
          <a:lstStyle/>
          <a:p>
            <a:pPr marL="285750" indent="-285750" algn="just">
              <a:lnSpc>
                <a:spcPct val="150000"/>
              </a:lnSpc>
              <a:buClr>
                <a:srgbClr val="002060"/>
              </a:buClr>
              <a:buFont typeface="Wingdings" panose="05000000000000000000" pitchFamily="2" charset="2"/>
              <a:buChar char="ü"/>
            </a:pPr>
            <a:r>
              <a:rPr lang="es-ES" b="1" dirty="0">
                <a:latin typeface="Arial" panose="020B0604020202020204" pitchFamily="34" charset="0"/>
                <a:cs typeface="Arial" panose="020B0604020202020204" pitchFamily="34" charset="0"/>
              </a:rPr>
              <a:t>Boeing 747-800.</a:t>
            </a:r>
          </a:p>
          <a:p>
            <a:pPr marL="285750" indent="-285750" algn="just">
              <a:lnSpc>
                <a:spcPct val="150000"/>
              </a:lnSpc>
              <a:buClr>
                <a:srgbClr val="002060"/>
              </a:buClr>
              <a:buFont typeface="Wingdings" panose="05000000000000000000" pitchFamily="2" charset="2"/>
              <a:buChar char="ü"/>
            </a:pPr>
            <a:r>
              <a:rPr lang="es-ES" dirty="0">
                <a:latin typeface="Arial" panose="020B0604020202020204" pitchFamily="34" charset="0"/>
                <a:cs typeface="Arial" panose="020B0604020202020204" pitchFamily="34" charset="0"/>
              </a:rPr>
              <a:t>Aeronave cuatrimotor de categoría F (dimensiones).</a:t>
            </a:r>
          </a:p>
          <a:p>
            <a:pPr marL="285750" indent="-285750" algn="just">
              <a:lnSpc>
                <a:spcPct val="150000"/>
              </a:lnSpc>
              <a:buClr>
                <a:srgbClr val="002060"/>
              </a:buClr>
              <a:buFont typeface="Wingdings" panose="05000000000000000000" pitchFamily="2" charset="2"/>
              <a:buChar char="ü"/>
            </a:pPr>
            <a:r>
              <a:rPr lang="es-ES" b="1" dirty="0">
                <a:latin typeface="Arial" panose="020B0604020202020204" pitchFamily="34" charset="0"/>
                <a:cs typeface="Arial" panose="020B0604020202020204" pitchFamily="34" charset="0"/>
              </a:rPr>
              <a:t>Categoría D</a:t>
            </a:r>
            <a:r>
              <a:rPr lang="es-ES" dirty="0">
                <a:latin typeface="Arial" panose="020B0604020202020204" pitchFamily="34" charset="0"/>
                <a:cs typeface="Arial" panose="020B0604020202020204" pitchFamily="34" charset="0"/>
              </a:rPr>
              <a:t> según velocidad de aproximación.</a:t>
            </a:r>
          </a:p>
          <a:p>
            <a:pPr marL="285750" indent="-285750" algn="just">
              <a:lnSpc>
                <a:spcPct val="150000"/>
              </a:lnSpc>
              <a:buClr>
                <a:srgbClr val="002060"/>
              </a:buClr>
              <a:buFont typeface="Wingdings" panose="05000000000000000000" pitchFamily="2" charset="2"/>
              <a:buChar char="ü"/>
            </a:pPr>
            <a:r>
              <a:rPr lang="es-ES" dirty="0">
                <a:latin typeface="Arial" panose="020B0604020202020204" pitchFamily="34" charset="0"/>
                <a:cs typeface="Arial" panose="020B0604020202020204" pitchFamily="34" charset="0"/>
              </a:rPr>
              <a:t>Equipada con receptores SBAS.</a:t>
            </a:r>
          </a:p>
        </p:txBody>
      </p:sp>
      <p:graphicFrame>
        <p:nvGraphicFramePr>
          <p:cNvPr id="10" name="Tabla 9">
            <a:extLst>
              <a:ext uri="{FF2B5EF4-FFF2-40B4-BE49-F238E27FC236}">
                <a16:creationId xmlns:a16="http://schemas.microsoft.com/office/drawing/2014/main" id="{1EB4EA62-F7A1-488F-8D13-7A3900F8FE98}"/>
              </a:ext>
            </a:extLst>
          </p:cNvPr>
          <p:cNvGraphicFramePr>
            <a:graphicFrameLocks noGrp="1"/>
          </p:cNvGraphicFramePr>
          <p:nvPr>
            <p:extLst>
              <p:ext uri="{D42A27DB-BD31-4B8C-83A1-F6EECF244321}">
                <p14:modId xmlns:p14="http://schemas.microsoft.com/office/powerpoint/2010/main" val="1012355401"/>
              </p:ext>
            </p:extLst>
          </p:nvPr>
        </p:nvGraphicFramePr>
        <p:xfrm>
          <a:off x="617254" y="3218852"/>
          <a:ext cx="5478746" cy="2926080"/>
        </p:xfrm>
        <a:graphic>
          <a:graphicData uri="http://schemas.openxmlformats.org/drawingml/2006/table">
            <a:tbl>
              <a:tblPr firstRow="1" bandRow="1">
                <a:tableStyleId>{5C22544A-7EE6-4342-B048-85BDC9FD1C3A}</a:tableStyleId>
              </a:tblPr>
              <a:tblGrid>
                <a:gridCol w="3343635">
                  <a:extLst>
                    <a:ext uri="{9D8B030D-6E8A-4147-A177-3AD203B41FA5}">
                      <a16:colId xmlns:a16="http://schemas.microsoft.com/office/drawing/2014/main" val="2517081017"/>
                    </a:ext>
                  </a:extLst>
                </a:gridCol>
                <a:gridCol w="2135111">
                  <a:extLst>
                    <a:ext uri="{9D8B030D-6E8A-4147-A177-3AD203B41FA5}">
                      <a16:colId xmlns:a16="http://schemas.microsoft.com/office/drawing/2014/main" val="1726429941"/>
                    </a:ext>
                  </a:extLst>
                </a:gridCol>
              </a:tblGrid>
              <a:tr h="360114">
                <a:tc gridSpan="2">
                  <a:txBody>
                    <a:bodyPr/>
                    <a:lstStyle/>
                    <a:p>
                      <a:pPr algn="ctr"/>
                      <a:r>
                        <a:rPr lang="es-ES" dirty="0"/>
                        <a:t>Características Generales</a:t>
                      </a:r>
                    </a:p>
                  </a:txBody>
                  <a:tcPr>
                    <a:solidFill>
                      <a:srgbClr val="002060"/>
                    </a:solidFill>
                  </a:tcPr>
                </a:tc>
                <a:tc hMerge="1">
                  <a:txBody>
                    <a:bodyPr/>
                    <a:lstStyle/>
                    <a:p>
                      <a:endParaRPr lang="es-ES" dirty="0"/>
                    </a:p>
                  </a:txBody>
                  <a:tcPr/>
                </a:tc>
                <a:extLst>
                  <a:ext uri="{0D108BD9-81ED-4DB2-BD59-A6C34878D82A}">
                    <a16:rowId xmlns:a16="http://schemas.microsoft.com/office/drawing/2014/main" val="3405052028"/>
                  </a:ext>
                </a:extLst>
              </a:tr>
              <a:tr h="365115">
                <a:tc>
                  <a:txBody>
                    <a:bodyPr/>
                    <a:lstStyle/>
                    <a:p>
                      <a:r>
                        <a:rPr lang="es-ES" dirty="0"/>
                        <a:t>Capacidad (pasajeros)</a:t>
                      </a:r>
                    </a:p>
                  </a:txBody>
                  <a:tcPr/>
                </a:tc>
                <a:tc>
                  <a:txBody>
                    <a:bodyPr/>
                    <a:lstStyle/>
                    <a:p>
                      <a:r>
                        <a:rPr lang="es-ES" dirty="0"/>
                        <a:t>467</a:t>
                      </a:r>
                    </a:p>
                  </a:txBody>
                  <a:tcPr/>
                </a:tc>
                <a:extLst>
                  <a:ext uri="{0D108BD9-81ED-4DB2-BD59-A6C34878D82A}">
                    <a16:rowId xmlns:a16="http://schemas.microsoft.com/office/drawing/2014/main" val="364801943"/>
                  </a:ext>
                </a:extLst>
              </a:tr>
              <a:tr h="365115">
                <a:tc>
                  <a:txBody>
                    <a:bodyPr/>
                    <a:lstStyle/>
                    <a:p>
                      <a:r>
                        <a:rPr lang="es-ES" dirty="0"/>
                        <a:t>Capacidad de carga (kg)</a:t>
                      </a:r>
                    </a:p>
                  </a:txBody>
                  <a:tcPr/>
                </a:tc>
                <a:tc>
                  <a:txBody>
                    <a:bodyPr/>
                    <a:lstStyle/>
                    <a:p>
                      <a:r>
                        <a:rPr lang="es-ES" dirty="0"/>
                        <a:t>873,70</a:t>
                      </a:r>
                    </a:p>
                  </a:txBody>
                  <a:tcPr/>
                </a:tc>
                <a:extLst>
                  <a:ext uri="{0D108BD9-81ED-4DB2-BD59-A6C34878D82A}">
                    <a16:rowId xmlns:a16="http://schemas.microsoft.com/office/drawing/2014/main" val="624889356"/>
                  </a:ext>
                </a:extLst>
              </a:tr>
              <a:tr h="365115">
                <a:tc>
                  <a:txBody>
                    <a:bodyPr/>
                    <a:lstStyle/>
                    <a:p>
                      <a:r>
                        <a:rPr lang="es-ES" dirty="0"/>
                        <a:t>Longitud (m)</a:t>
                      </a:r>
                    </a:p>
                  </a:txBody>
                  <a:tcPr/>
                </a:tc>
                <a:tc>
                  <a:txBody>
                    <a:bodyPr/>
                    <a:lstStyle/>
                    <a:p>
                      <a:r>
                        <a:rPr lang="es-ES" dirty="0"/>
                        <a:t>76,25</a:t>
                      </a:r>
                    </a:p>
                  </a:txBody>
                  <a:tcPr/>
                </a:tc>
                <a:extLst>
                  <a:ext uri="{0D108BD9-81ED-4DB2-BD59-A6C34878D82A}">
                    <a16:rowId xmlns:a16="http://schemas.microsoft.com/office/drawing/2014/main" val="350269928"/>
                  </a:ext>
                </a:extLst>
              </a:tr>
              <a:tr h="365115">
                <a:tc>
                  <a:txBody>
                    <a:bodyPr/>
                    <a:lstStyle/>
                    <a:p>
                      <a:r>
                        <a:rPr lang="es-ES" dirty="0"/>
                        <a:t>Envergadura (m)</a:t>
                      </a:r>
                    </a:p>
                  </a:txBody>
                  <a:tcPr/>
                </a:tc>
                <a:tc>
                  <a:txBody>
                    <a:bodyPr/>
                    <a:lstStyle/>
                    <a:p>
                      <a:r>
                        <a:rPr lang="es-ES" dirty="0"/>
                        <a:t>68,40</a:t>
                      </a:r>
                    </a:p>
                  </a:txBody>
                  <a:tcPr/>
                </a:tc>
                <a:extLst>
                  <a:ext uri="{0D108BD9-81ED-4DB2-BD59-A6C34878D82A}">
                    <a16:rowId xmlns:a16="http://schemas.microsoft.com/office/drawing/2014/main" val="915382621"/>
                  </a:ext>
                </a:extLst>
              </a:tr>
              <a:tr h="365115">
                <a:tc>
                  <a:txBody>
                    <a:bodyPr/>
                    <a:lstStyle/>
                    <a:p>
                      <a:r>
                        <a:rPr lang="es-ES" dirty="0"/>
                        <a:t>Anchura (m)</a:t>
                      </a:r>
                    </a:p>
                  </a:txBody>
                  <a:tcPr/>
                </a:tc>
                <a:tc>
                  <a:txBody>
                    <a:bodyPr/>
                    <a:lstStyle/>
                    <a:p>
                      <a:r>
                        <a:rPr lang="es-ES" dirty="0"/>
                        <a:t>6,50</a:t>
                      </a:r>
                    </a:p>
                  </a:txBody>
                  <a:tcPr/>
                </a:tc>
                <a:extLst>
                  <a:ext uri="{0D108BD9-81ED-4DB2-BD59-A6C34878D82A}">
                    <a16:rowId xmlns:a16="http://schemas.microsoft.com/office/drawing/2014/main" val="1304382055"/>
                  </a:ext>
                </a:extLst>
              </a:tr>
              <a:tr h="365115">
                <a:tc>
                  <a:txBody>
                    <a:bodyPr/>
                    <a:lstStyle/>
                    <a:p>
                      <a:r>
                        <a:rPr lang="es-ES" dirty="0"/>
                        <a:t>Altura (m)</a:t>
                      </a:r>
                    </a:p>
                  </a:txBody>
                  <a:tcPr/>
                </a:tc>
                <a:tc>
                  <a:txBody>
                    <a:bodyPr/>
                    <a:lstStyle/>
                    <a:p>
                      <a:r>
                        <a:rPr lang="es-ES" dirty="0"/>
                        <a:t>19,51</a:t>
                      </a:r>
                    </a:p>
                  </a:txBody>
                  <a:tcPr/>
                </a:tc>
                <a:extLst>
                  <a:ext uri="{0D108BD9-81ED-4DB2-BD59-A6C34878D82A}">
                    <a16:rowId xmlns:a16="http://schemas.microsoft.com/office/drawing/2014/main" val="3863518211"/>
                  </a:ext>
                </a:extLst>
              </a:tr>
              <a:tr h="365115">
                <a:tc>
                  <a:txBody>
                    <a:bodyPr/>
                    <a:lstStyle/>
                    <a:p>
                      <a:r>
                        <a:rPr lang="es-ES" dirty="0"/>
                        <a:t>Máximo Peso en Despegue (kg)</a:t>
                      </a:r>
                    </a:p>
                  </a:txBody>
                  <a:tcPr/>
                </a:tc>
                <a:tc>
                  <a:txBody>
                    <a:bodyPr/>
                    <a:lstStyle/>
                    <a:p>
                      <a:r>
                        <a:rPr lang="es-ES" dirty="0"/>
                        <a:t>447696</a:t>
                      </a:r>
                    </a:p>
                  </a:txBody>
                  <a:tcPr/>
                </a:tc>
                <a:extLst>
                  <a:ext uri="{0D108BD9-81ED-4DB2-BD59-A6C34878D82A}">
                    <a16:rowId xmlns:a16="http://schemas.microsoft.com/office/drawing/2014/main" val="850906489"/>
                  </a:ext>
                </a:extLst>
              </a:tr>
            </a:tbl>
          </a:graphicData>
        </a:graphic>
      </p:graphicFrame>
      <p:graphicFrame>
        <p:nvGraphicFramePr>
          <p:cNvPr id="12" name="Tabla 11">
            <a:extLst>
              <a:ext uri="{FF2B5EF4-FFF2-40B4-BE49-F238E27FC236}">
                <a16:creationId xmlns:a16="http://schemas.microsoft.com/office/drawing/2014/main" id="{F9795C01-2AA7-4DB5-8DB7-7488EA73A824}"/>
              </a:ext>
            </a:extLst>
          </p:cNvPr>
          <p:cNvGraphicFramePr>
            <a:graphicFrameLocks noGrp="1"/>
          </p:cNvGraphicFramePr>
          <p:nvPr>
            <p:extLst>
              <p:ext uri="{D42A27DB-BD31-4B8C-83A1-F6EECF244321}">
                <p14:modId xmlns:p14="http://schemas.microsoft.com/office/powerpoint/2010/main" val="490000907"/>
              </p:ext>
            </p:extLst>
          </p:nvPr>
        </p:nvGraphicFramePr>
        <p:xfrm>
          <a:off x="6236677" y="4111291"/>
          <a:ext cx="5478746" cy="2103120"/>
        </p:xfrm>
        <a:graphic>
          <a:graphicData uri="http://schemas.openxmlformats.org/drawingml/2006/table">
            <a:tbl>
              <a:tblPr firstRow="1" bandRow="1">
                <a:tableStyleId>{5C22544A-7EE6-4342-B048-85BDC9FD1C3A}</a:tableStyleId>
              </a:tblPr>
              <a:tblGrid>
                <a:gridCol w="3343635">
                  <a:extLst>
                    <a:ext uri="{9D8B030D-6E8A-4147-A177-3AD203B41FA5}">
                      <a16:colId xmlns:a16="http://schemas.microsoft.com/office/drawing/2014/main" val="2517081017"/>
                    </a:ext>
                  </a:extLst>
                </a:gridCol>
                <a:gridCol w="2135111">
                  <a:extLst>
                    <a:ext uri="{9D8B030D-6E8A-4147-A177-3AD203B41FA5}">
                      <a16:colId xmlns:a16="http://schemas.microsoft.com/office/drawing/2014/main" val="1726429941"/>
                    </a:ext>
                  </a:extLst>
                </a:gridCol>
              </a:tblGrid>
              <a:tr h="360114">
                <a:tc gridSpan="2">
                  <a:txBody>
                    <a:bodyPr/>
                    <a:lstStyle/>
                    <a:p>
                      <a:pPr algn="ctr"/>
                      <a:r>
                        <a:rPr lang="es-ES" dirty="0"/>
                        <a:t>Performance</a:t>
                      </a:r>
                    </a:p>
                  </a:txBody>
                  <a:tcPr>
                    <a:solidFill>
                      <a:srgbClr val="002060"/>
                    </a:solidFill>
                  </a:tcPr>
                </a:tc>
                <a:tc hMerge="1">
                  <a:txBody>
                    <a:bodyPr/>
                    <a:lstStyle/>
                    <a:p>
                      <a:endParaRPr lang="es-ES" dirty="0"/>
                    </a:p>
                  </a:txBody>
                  <a:tcPr/>
                </a:tc>
                <a:extLst>
                  <a:ext uri="{0D108BD9-81ED-4DB2-BD59-A6C34878D82A}">
                    <a16:rowId xmlns:a16="http://schemas.microsoft.com/office/drawing/2014/main" val="3405052028"/>
                  </a:ext>
                </a:extLst>
              </a:tr>
              <a:tr h="365115">
                <a:tc>
                  <a:txBody>
                    <a:bodyPr/>
                    <a:lstStyle/>
                    <a:p>
                      <a:r>
                        <a:rPr lang="es-ES" dirty="0"/>
                        <a:t>Velocidad de crucero (km/h)</a:t>
                      </a:r>
                    </a:p>
                  </a:txBody>
                  <a:tcPr/>
                </a:tc>
                <a:tc>
                  <a:txBody>
                    <a:bodyPr/>
                    <a:lstStyle/>
                    <a:p>
                      <a:r>
                        <a:rPr lang="es-ES" dirty="0"/>
                        <a:t>917</a:t>
                      </a:r>
                    </a:p>
                  </a:txBody>
                  <a:tcPr/>
                </a:tc>
                <a:extLst>
                  <a:ext uri="{0D108BD9-81ED-4DB2-BD59-A6C34878D82A}">
                    <a16:rowId xmlns:a16="http://schemas.microsoft.com/office/drawing/2014/main" val="364801943"/>
                  </a:ext>
                </a:extLst>
              </a:tr>
              <a:tr h="365115">
                <a:tc>
                  <a:txBody>
                    <a:bodyPr/>
                    <a:lstStyle/>
                    <a:p>
                      <a:r>
                        <a:rPr lang="es-ES" dirty="0"/>
                        <a:t>Velocidad de aproximación (km/h)</a:t>
                      </a:r>
                    </a:p>
                  </a:txBody>
                  <a:tcPr/>
                </a:tc>
                <a:tc>
                  <a:txBody>
                    <a:bodyPr/>
                    <a:lstStyle/>
                    <a:p>
                      <a:r>
                        <a:rPr lang="es-ES" dirty="0"/>
                        <a:t>298</a:t>
                      </a:r>
                    </a:p>
                  </a:txBody>
                  <a:tcPr anchor="ctr"/>
                </a:tc>
                <a:extLst>
                  <a:ext uri="{0D108BD9-81ED-4DB2-BD59-A6C34878D82A}">
                    <a16:rowId xmlns:a16="http://schemas.microsoft.com/office/drawing/2014/main" val="2076051371"/>
                  </a:ext>
                </a:extLst>
              </a:tr>
              <a:tr h="365115">
                <a:tc>
                  <a:txBody>
                    <a:bodyPr/>
                    <a:lstStyle/>
                    <a:p>
                      <a:r>
                        <a:rPr lang="es-ES" dirty="0"/>
                        <a:t>Alcance (km)</a:t>
                      </a:r>
                    </a:p>
                  </a:txBody>
                  <a:tcPr/>
                </a:tc>
                <a:tc>
                  <a:txBody>
                    <a:bodyPr/>
                    <a:lstStyle/>
                    <a:p>
                      <a:r>
                        <a:rPr lang="es-ES" dirty="0"/>
                        <a:t>15000</a:t>
                      </a:r>
                    </a:p>
                  </a:txBody>
                  <a:tcPr/>
                </a:tc>
                <a:extLst>
                  <a:ext uri="{0D108BD9-81ED-4DB2-BD59-A6C34878D82A}">
                    <a16:rowId xmlns:a16="http://schemas.microsoft.com/office/drawing/2014/main" val="624889356"/>
                  </a:ext>
                </a:extLst>
              </a:tr>
              <a:tr h="365115">
                <a:tc>
                  <a:txBody>
                    <a:bodyPr/>
                    <a:lstStyle/>
                    <a:p>
                      <a:r>
                        <a:rPr lang="es-ES" dirty="0"/>
                        <a:t>Techo de servicio (m)</a:t>
                      </a:r>
                    </a:p>
                  </a:txBody>
                  <a:tcPr/>
                </a:tc>
                <a:tc>
                  <a:txBody>
                    <a:bodyPr/>
                    <a:lstStyle/>
                    <a:p>
                      <a:r>
                        <a:rPr lang="es-ES" dirty="0"/>
                        <a:t>13000</a:t>
                      </a:r>
                    </a:p>
                  </a:txBody>
                  <a:tcPr/>
                </a:tc>
                <a:extLst>
                  <a:ext uri="{0D108BD9-81ED-4DB2-BD59-A6C34878D82A}">
                    <a16:rowId xmlns:a16="http://schemas.microsoft.com/office/drawing/2014/main" val="350269928"/>
                  </a:ext>
                </a:extLst>
              </a:tr>
            </a:tbl>
          </a:graphicData>
        </a:graphic>
      </p:graphicFrame>
    </p:spTree>
    <p:extLst>
      <p:ext uri="{BB962C8B-B14F-4D97-AF65-F5344CB8AC3E}">
        <p14:creationId xmlns:p14="http://schemas.microsoft.com/office/powerpoint/2010/main" val="3995102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DA5FC2-FA41-4018-84FF-B5971BD22FE6}"/>
              </a:ext>
            </a:extLst>
          </p:cNvPr>
          <p:cNvSpPr>
            <a:spLocks noGrp="1"/>
          </p:cNvSpPr>
          <p:nvPr>
            <p:ph type="title"/>
          </p:nvPr>
        </p:nvSpPr>
        <p:spPr/>
        <p:txBody>
          <a:bodyPr/>
          <a:lstStyle/>
          <a:p>
            <a:r>
              <a:rPr lang="es-ES" dirty="0"/>
              <a:t>3. Navegación PBN y LPV-200</a:t>
            </a:r>
          </a:p>
        </p:txBody>
      </p:sp>
      <p:sp>
        <p:nvSpPr>
          <p:cNvPr id="3" name="Marcador de fecha 2">
            <a:extLst>
              <a:ext uri="{FF2B5EF4-FFF2-40B4-BE49-F238E27FC236}">
                <a16:creationId xmlns:a16="http://schemas.microsoft.com/office/drawing/2014/main" id="{3E586C19-1CC6-4DB3-9ABB-8D3A15A77284}"/>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24F6534F-61D1-4E1F-9C8B-55773A434E4D}"/>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6" name="Elipse 5">
            <a:extLst>
              <a:ext uri="{FF2B5EF4-FFF2-40B4-BE49-F238E27FC236}">
                <a16:creationId xmlns:a16="http://schemas.microsoft.com/office/drawing/2014/main" id="{3A5F0CB0-F445-4CC4-859A-0FBA5E3A3175}"/>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Gráfico 11" descr="Globo terrestre, Europa y África">
            <a:extLst>
              <a:ext uri="{FF2B5EF4-FFF2-40B4-BE49-F238E27FC236}">
                <a16:creationId xmlns:a16="http://schemas.microsoft.com/office/drawing/2014/main" id="{120B2BAC-2066-4D3D-AFA3-A2B10D0713A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12852" y="396447"/>
            <a:ext cx="862615" cy="862615"/>
          </a:xfrm>
          <a:prstGeom prst="rect">
            <a:avLst/>
          </a:prstGeom>
        </p:spPr>
      </p:pic>
      <p:sp>
        <p:nvSpPr>
          <p:cNvPr id="5" name="CuadroTexto 4">
            <a:extLst>
              <a:ext uri="{FF2B5EF4-FFF2-40B4-BE49-F238E27FC236}">
                <a16:creationId xmlns:a16="http://schemas.microsoft.com/office/drawing/2014/main" id="{546B2BB8-BFA6-46EB-82A9-D489D79A1C01}"/>
              </a:ext>
            </a:extLst>
          </p:cNvPr>
          <p:cNvSpPr txBox="1"/>
          <p:nvPr/>
        </p:nvSpPr>
        <p:spPr>
          <a:xfrm>
            <a:off x="3524250" y="1760855"/>
            <a:ext cx="5143500" cy="430887"/>
          </a:xfrm>
          <a:prstGeom prst="rect">
            <a:avLst/>
          </a:prstGeom>
          <a:solidFill>
            <a:schemeClr val="accent5">
              <a:lumMod val="20000"/>
              <a:lumOff val="80000"/>
            </a:schemeClr>
          </a:solidFill>
          <a:ln>
            <a:solidFill>
              <a:srgbClr val="002060"/>
            </a:solidFill>
          </a:ln>
        </p:spPr>
        <p:txBody>
          <a:bodyPr wrap="square" rtlCol="0">
            <a:spAutoFit/>
          </a:bodyPr>
          <a:lstStyle/>
          <a:p>
            <a:pPr algn="ctr"/>
            <a:r>
              <a:rPr lang="es-ES" sz="2200" b="1" dirty="0">
                <a:latin typeface="Microsoft YaHei Light" panose="020B0502040204020203" pitchFamily="34" charset="-122"/>
                <a:ea typeface="Microsoft YaHei Light" panose="020B0502040204020203" pitchFamily="34" charset="-122"/>
              </a:rPr>
              <a:t>PERFORMANCE BASED NAVIGATION</a:t>
            </a:r>
          </a:p>
        </p:txBody>
      </p:sp>
      <p:sp>
        <p:nvSpPr>
          <p:cNvPr id="8" name="CuadroTexto 7">
            <a:extLst>
              <a:ext uri="{FF2B5EF4-FFF2-40B4-BE49-F238E27FC236}">
                <a16:creationId xmlns:a16="http://schemas.microsoft.com/office/drawing/2014/main" id="{E0AA521F-DC96-4453-BFC8-FE193D07CDDE}"/>
              </a:ext>
            </a:extLst>
          </p:cNvPr>
          <p:cNvSpPr txBox="1"/>
          <p:nvPr/>
        </p:nvSpPr>
        <p:spPr>
          <a:xfrm>
            <a:off x="2048693" y="2998113"/>
            <a:ext cx="1475557" cy="430887"/>
          </a:xfrm>
          <a:prstGeom prst="rect">
            <a:avLst/>
          </a:prstGeom>
          <a:solidFill>
            <a:schemeClr val="accent5">
              <a:lumMod val="20000"/>
              <a:lumOff val="80000"/>
            </a:schemeClr>
          </a:solidFill>
          <a:ln>
            <a:solidFill>
              <a:srgbClr val="002060"/>
            </a:solidFill>
          </a:ln>
        </p:spPr>
        <p:txBody>
          <a:bodyPr wrap="square" rtlCol="0">
            <a:spAutoFit/>
          </a:bodyPr>
          <a:lstStyle/>
          <a:p>
            <a:pPr algn="ctr"/>
            <a:r>
              <a:rPr lang="es-ES" sz="2200" b="1" dirty="0">
                <a:latin typeface="Microsoft YaHei Light" panose="020B0502040204020203" pitchFamily="34" charset="-122"/>
                <a:ea typeface="Microsoft YaHei Light" panose="020B0502040204020203" pitchFamily="34" charset="-122"/>
              </a:rPr>
              <a:t>RNAV</a:t>
            </a:r>
          </a:p>
        </p:txBody>
      </p:sp>
      <p:sp>
        <p:nvSpPr>
          <p:cNvPr id="9" name="CuadroTexto 8">
            <a:extLst>
              <a:ext uri="{FF2B5EF4-FFF2-40B4-BE49-F238E27FC236}">
                <a16:creationId xmlns:a16="http://schemas.microsoft.com/office/drawing/2014/main" id="{E70F0F1D-9E33-4D68-AC67-29E0C1D87743}"/>
              </a:ext>
            </a:extLst>
          </p:cNvPr>
          <p:cNvSpPr txBox="1"/>
          <p:nvPr/>
        </p:nvSpPr>
        <p:spPr>
          <a:xfrm>
            <a:off x="8667750" y="2998112"/>
            <a:ext cx="1475557" cy="430887"/>
          </a:xfrm>
          <a:prstGeom prst="rect">
            <a:avLst/>
          </a:prstGeom>
          <a:solidFill>
            <a:schemeClr val="accent5">
              <a:lumMod val="20000"/>
              <a:lumOff val="80000"/>
            </a:schemeClr>
          </a:solidFill>
          <a:ln>
            <a:solidFill>
              <a:srgbClr val="002060"/>
            </a:solidFill>
          </a:ln>
        </p:spPr>
        <p:txBody>
          <a:bodyPr wrap="square" rtlCol="0">
            <a:spAutoFit/>
          </a:bodyPr>
          <a:lstStyle/>
          <a:p>
            <a:pPr algn="ctr"/>
            <a:r>
              <a:rPr lang="es-ES" sz="2200" b="1" dirty="0">
                <a:latin typeface="Microsoft YaHei Light" panose="020B0502040204020203" pitchFamily="34" charset="-122"/>
                <a:ea typeface="Microsoft YaHei Light" panose="020B0502040204020203" pitchFamily="34" charset="-122"/>
              </a:rPr>
              <a:t>RNP</a:t>
            </a:r>
          </a:p>
        </p:txBody>
      </p:sp>
      <p:sp>
        <p:nvSpPr>
          <p:cNvPr id="7" name="CuadroTexto 6">
            <a:extLst>
              <a:ext uri="{FF2B5EF4-FFF2-40B4-BE49-F238E27FC236}">
                <a16:creationId xmlns:a16="http://schemas.microsoft.com/office/drawing/2014/main" id="{BC670300-24EE-4441-A5FF-18E959252C06}"/>
              </a:ext>
            </a:extLst>
          </p:cNvPr>
          <p:cNvSpPr txBox="1"/>
          <p:nvPr/>
        </p:nvSpPr>
        <p:spPr>
          <a:xfrm>
            <a:off x="710701" y="3626575"/>
            <a:ext cx="4151539" cy="1477328"/>
          </a:xfrm>
          <a:prstGeom prst="rect">
            <a:avLst/>
          </a:prstGeom>
          <a:noFill/>
          <a:ln>
            <a:solidFill>
              <a:srgbClr val="002060"/>
            </a:solidFill>
          </a:ln>
        </p:spPr>
        <p:txBody>
          <a:bodyPr wrap="square" rtlCol="0">
            <a:spAutoFit/>
          </a:bodyPr>
          <a:lstStyle/>
          <a:p>
            <a:pPr marL="285750" indent="-285750" algn="just">
              <a:buClr>
                <a:srgbClr val="002060"/>
              </a:buClr>
              <a:buFont typeface="Wingdings" panose="05000000000000000000" pitchFamily="2" charset="2"/>
              <a:buChar char="ü"/>
            </a:pPr>
            <a:r>
              <a:rPr lang="es-ES" dirty="0"/>
              <a:t>No incluye vigilancia ni alerta del rendimiento a bordo.</a:t>
            </a:r>
          </a:p>
          <a:p>
            <a:pPr marL="285750" indent="-285750">
              <a:buClr>
                <a:srgbClr val="002060"/>
              </a:buClr>
              <a:buFont typeface="Wingdings" panose="05000000000000000000" pitchFamily="2" charset="2"/>
              <a:buChar char="ü"/>
            </a:pPr>
            <a:r>
              <a:rPr lang="es-ES" dirty="0"/>
              <a:t>RNAV + precisión lateral en NM.</a:t>
            </a:r>
          </a:p>
          <a:p>
            <a:pPr marL="285750" indent="-285750">
              <a:buClr>
                <a:srgbClr val="002060"/>
              </a:buClr>
              <a:buFont typeface="Wingdings" panose="05000000000000000000" pitchFamily="2" charset="2"/>
              <a:buChar char="ü"/>
            </a:pPr>
            <a:r>
              <a:rPr lang="es-ES" dirty="0"/>
              <a:t>Elección de cualquier ruta dentro de una red de balizas.</a:t>
            </a:r>
          </a:p>
        </p:txBody>
      </p:sp>
      <p:cxnSp>
        <p:nvCxnSpPr>
          <p:cNvPr id="11" name="Conector recto de flecha 10">
            <a:extLst>
              <a:ext uri="{FF2B5EF4-FFF2-40B4-BE49-F238E27FC236}">
                <a16:creationId xmlns:a16="http://schemas.microsoft.com/office/drawing/2014/main" id="{0ABA93C0-C756-4139-ACF4-9085E48D6953}"/>
              </a:ext>
            </a:extLst>
          </p:cNvPr>
          <p:cNvCxnSpPr>
            <a:stCxn id="5" idx="1"/>
            <a:endCxn id="8" idx="0"/>
          </p:cNvCxnSpPr>
          <p:nvPr/>
        </p:nvCxnSpPr>
        <p:spPr>
          <a:xfrm flipH="1">
            <a:off x="2786472" y="1976299"/>
            <a:ext cx="737778" cy="1021814"/>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a:extLst>
              <a:ext uri="{FF2B5EF4-FFF2-40B4-BE49-F238E27FC236}">
                <a16:creationId xmlns:a16="http://schemas.microsoft.com/office/drawing/2014/main" id="{8E58DB05-085B-4294-8525-A5C634488D15}"/>
              </a:ext>
            </a:extLst>
          </p:cNvPr>
          <p:cNvCxnSpPr>
            <a:stCxn id="5" idx="3"/>
          </p:cNvCxnSpPr>
          <p:nvPr/>
        </p:nvCxnSpPr>
        <p:spPr>
          <a:xfrm>
            <a:off x="8667750" y="1976299"/>
            <a:ext cx="737778" cy="1021813"/>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6" name="CuadroTexto 15">
            <a:extLst>
              <a:ext uri="{FF2B5EF4-FFF2-40B4-BE49-F238E27FC236}">
                <a16:creationId xmlns:a16="http://schemas.microsoft.com/office/drawing/2014/main" id="{17639C6A-C794-40D7-8D6A-2B827A7A3AD0}"/>
              </a:ext>
            </a:extLst>
          </p:cNvPr>
          <p:cNvSpPr txBox="1"/>
          <p:nvPr/>
        </p:nvSpPr>
        <p:spPr>
          <a:xfrm>
            <a:off x="7329762" y="3626575"/>
            <a:ext cx="4151539" cy="923330"/>
          </a:xfrm>
          <a:prstGeom prst="rect">
            <a:avLst/>
          </a:prstGeom>
          <a:noFill/>
          <a:ln>
            <a:solidFill>
              <a:srgbClr val="002060"/>
            </a:solidFill>
          </a:ln>
        </p:spPr>
        <p:txBody>
          <a:bodyPr wrap="square" rtlCol="0">
            <a:spAutoFit/>
          </a:bodyPr>
          <a:lstStyle/>
          <a:p>
            <a:pPr marL="285750" indent="-285750" algn="just">
              <a:buClr>
                <a:srgbClr val="002060"/>
              </a:buClr>
              <a:buFont typeface="Wingdings" panose="05000000000000000000" pitchFamily="2" charset="2"/>
              <a:buChar char="ü"/>
            </a:pPr>
            <a:r>
              <a:rPr lang="es-ES" dirty="0"/>
              <a:t>Incluye vigilancia y alerta del rendimiento a bordo.</a:t>
            </a:r>
          </a:p>
          <a:p>
            <a:pPr marL="285750" indent="-285750" algn="just">
              <a:buClr>
                <a:srgbClr val="002060"/>
              </a:buClr>
              <a:buFont typeface="Wingdings" panose="05000000000000000000" pitchFamily="2" charset="2"/>
              <a:buChar char="ü"/>
            </a:pPr>
            <a:r>
              <a:rPr lang="es-ES" dirty="0"/>
              <a:t>RNP + precisión lateral en NM.</a:t>
            </a:r>
          </a:p>
        </p:txBody>
      </p:sp>
    </p:spTree>
    <p:extLst>
      <p:ext uri="{BB962C8B-B14F-4D97-AF65-F5344CB8AC3E}">
        <p14:creationId xmlns:p14="http://schemas.microsoft.com/office/powerpoint/2010/main" val="3499114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DA5FC2-FA41-4018-84FF-B5971BD22FE6}"/>
              </a:ext>
            </a:extLst>
          </p:cNvPr>
          <p:cNvSpPr>
            <a:spLocks noGrp="1"/>
          </p:cNvSpPr>
          <p:nvPr>
            <p:ph type="title"/>
          </p:nvPr>
        </p:nvSpPr>
        <p:spPr/>
        <p:txBody>
          <a:bodyPr/>
          <a:lstStyle/>
          <a:p>
            <a:r>
              <a:rPr lang="es-ES" dirty="0"/>
              <a:t>3. Navegación PBN y LPV-200</a:t>
            </a:r>
          </a:p>
        </p:txBody>
      </p:sp>
      <p:sp>
        <p:nvSpPr>
          <p:cNvPr id="3" name="Marcador de fecha 2">
            <a:extLst>
              <a:ext uri="{FF2B5EF4-FFF2-40B4-BE49-F238E27FC236}">
                <a16:creationId xmlns:a16="http://schemas.microsoft.com/office/drawing/2014/main" id="{3E586C19-1CC6-4DB3-9ABB-8D3A15A77284}"/>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24F6534F-61D1-4E1F-9C8B-55773A434E4D}"/>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6" name="Elipse 5">
            <a:extLst>
              <a:ext uri="{FF2B5EF4-FFF2-40B4-BE49-F238E27FC236}">
                <a16:creationId xmlns:a16="http://schemas.microsoft.com/office/drawing/2014/main" id="{3A5F0CB0-F445-4CC4-859A-0FBA5E3A3175}"/>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Gráfico 11" descr="Globo terrestre, Europa y África">
            <a:extLst>
              <a:ext uri="{FF2B5EF4-FFF2-40B4-BE49-F238E27FC236}">
                <a16:creationId xmlns:a16="http://schemas.microsoft.com/office/drawing/2014/main" id="{120B2BAC-2066-4D3D-AFA3-A2B10D0713A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12852" y="396447"/>
            <a:ext cx="862615" cy="862615"/>
          </a:xfrm>
          <a:prstGeom prst="rect">
            <a:avLst/>
          </a:prstGeom>
        </p:spPr>
      </p:pic>
      <p:pic>
        <p:nvPicPr>
          <p:cNvPr id="15" name="Imagen 14" descr="Imagen que contiene captura de pantalla&#10;&#10;Descripción generada con confianza muy alta">
            <a:extLst>
              <a:ext uri="{FF2B5EF4-FFF2-40B4-BE49-F238E27FC236}">
                <a16:creationId xmlns:a16="http://schemas.microsoft.com/office/drawing/2014/main" id="{8D35FEC7-183D-4AA6-8B81-106101376E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6013" y="1547755"/>
            <a:ext cx="8496480" cy="4705796"/>
          </a:xfrm>
          <a:prstGeom prst="rect">
            <a:avLst/>
          </a:prstGeom>
        </p:spPr>
      </p:pic>
      <p:sp>
        <p:nvSpPr>
          <p:cNvPr id="24" name="CuadroTexto 23">
            <a:extLst>
              <a:ext uri="{FF2B5EF4-FFF2-40B4-BE49-F238E27FC236}">
                <a16:creationId xmlns:a16="http://schemas.microsoft.com/office/drawing/2014/main" id="{CEAD6E97-0444-4E73-8A41-B6DC7C455E1E}"/>
              </a:ext>
            </a:extLst>
          </p:cNvPr>
          <p:cNvSpPr txBox="1"/>
          <p:nvPr/>
        </p:nvSpPr>
        <p:spPr>
          <a:xfrm>
            <a:off x="2397015" y="5062794"/>
            <a:ext cx="1582322" cy="430887"/>
          </a:xfrm>
          <a:prstGeom prst="rect">
            <a:avLst/>
          </a:prstGeom>
          <a:solidFill>
            <a:schemeClr val="accent5">
              <a:lumMod val="20000"/>
              <a:lumOff val="80000"/>
            </a:schemeClr>
          </a:solidFill>
          <a:ln>
            <a:solidFill>
              <a:srgbClr val="002060"/>
            </a:solidFill>
          </a:ln>
        </p:spPr>
        <p:txBody>
          <a:bodyPr wrap="square" rtlCol="0">
            <a:spAutoFit/>
          </a:bodyPr>
          <a:lstStyle/>
          <a:p>
            <a:pPr algn="ctr"/>
            <a:r>
              <a:rPr lang="es-ES" sz="2200" b="1" dirty="0">
                <a:latin typeface="Microsoft YaHei Light" panose="020B0502040204020203" pitchFamily="34" charset="-122"/>
                <a:ea typeface="Microsoft YaHei Light" panose="020B0502040204020203" pitchFamily="34" charset="-122"/>
              </a:rPr>
              <a:t>LPV-200</a:t>
            </a:r>
          </a:p>
        </p:txBody>
      </p:sp>
      <p:cxnSp>
        <p:nvCxnSpPr>
          <p:cNvPr id="26" name="Conector recto de flecha 25">
            <a:extLst>
              <a:ext uri="{FF2B5EF4-FFF2-40B4-BE49-F238E27FC236}">
                <a16:creationId xmlns:a16="http://schemas.microsoft.com/office/drawing/2014/main" id="{173FF0E4-FB47-4BCA-ACA8-1E3A7E63BBF1}"/>
              </a:ext>
            </a:extLst>
          </p:cNvPr>
          <p:cNvCxnSpPr>
            <a:cxnSpLocks/>
            <a:endCxn id="24" idx="3"/>
          </p:cNvCxnSpPr>
          <p:nvPr/>
        </p:nvCxnSpPr>
        <p:spPr>
          <a:xfrm flipH="1" flipV="1">
            <a:off x="3979337" y="5278238"/>
            <a:ext cx="1974916" cy="215443"/>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1" name="CuadroTexto 30">
            <a:extLst>
              <a:ext uri="{FF2B5EF4-FFF2-40B4-BE49-F238E27FC236}">
                <a16:creationId xmlns:a16="http://schemas.microsoft.com/office/drawing/2014/main" id="{E8A0CB56-65D5-4D8A-BB90-D82F2A300900}"/>
              </a:ext>
            </a:extLst>
          </p:cNvPr>
          <p:cNvSpPr txBox="1"/>
          <p:nvPr/>
        </p:nvSpPr>
        <p:spPr>
          <a:xfrm>
            <a:off x="244074" y="5062794"/>
            <a:ext cx="2088773" cy="1292662"/>
          </a:xfrm>
          <a:prstGeom prst="rect">
            <a:avLst/>
          </a:prstGeom>
          <a:noFill/>
          <a:ln>
            <a:solidFill>
              <a:srgbClr val="002060"/>
            </a:solidFill>
          </a:ln>
        </p:spPr>
        <p:txBody>
          <a:bodyPr wrap="square" rtlCol="0">
            <a:spAutoFit/>
          </a:bodyPr>
          <a:lstStyle/>
          <a:p>
            <a:pPr marL="285750" indent="-285750" algn="just">
              <a:buClr>
                <a:srgbClr val="002060"/>
              </a:buClr>
              <a:buFont typeface="Wingdings" panose="05000000000000000000" pitchFamily="2" charset="2"/>
              <a:buChar char="ü"/>
            </a:pPr>
            <a:r>
              <a:rPr lang="es-ES" sz="1300" dirty="0"/>
              <a:t>Uso de SBAS.</a:t>
            </a:r>
          </a:p>
          <a:p>
            <a:pPr marL="285750" indent="-285750" algn="just">
              <a:buClr>
                <a:srgbClr val="002060"/>
              </a:buClr>
              <a:buFont typeface="Wingdings" panose="05000000000000000000" pitchFamily="2" charset="2"/>
              <a:buChar char="ü"/>
            </a:pPr>
            <a:r>
              <a:rPr lang="es-ES" sz="1300" dirty="0"/>
              <a:t>Altura de Decisión de 200 ft.</a:t>
            </a:r>
          </a:p>
          <a:p>
            <a:pPr marL="285750" indent="-285750" algn="just">
              <a:buClr>
                <a:srgbClr val="002060"/>
              </a:buClr>
              <a:buFont typeface="Wingdings" panose="05000000000000000000" pitchFamily="2" charset="2"/>
              <a:buChar char="ü"/>
            </a:pPr>
            <a:r>
              <a:rPr lang="es-ES" sz="1300" dirty="0"/>
              <a:t>Guiado vertical y horizontal.</a:t>
            </a:r>
          </a:p>
          <a:p>
            <a:pPr marL="285750" indent="-285750" algn="just">
              <a:buClr>
                <a:srgbClr val="002060"/>
              </a:buClr>
              <a:buFont typeface="Wingdings" panose="05000000000000000000" pitchFamily="2" charset="2"/>
              <a:buChar char="ü"/>
            </a:pPr>
            <a:r>
              <a:rPr lang="es-ES" sz="1300" dirty="0"/>
              <a:t>Equivalente a ILS CAT I.</a:t>
            </a:r>
          </a:p>
        </p:txBody>
      </p:sp>
    </p:spTree>
    <p:extLst>
      <p:ext uri="{BB962C8B-B14F-4D97-AF65-F5344CB8AC3E}">
        <p14:creationId xmlns:p14="http://schemas.microsoft.com/office/powerpoint/2010/main" val="2560874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DA5FC2-FA41-4018-84FF-B5971BD22FE6}"/>
              </a:ext>
            </a:extLst>
          </p:cNvPr>
          <p:cNvSpPr>
            <a:spLocks noGrp="1"/>
          </p:cNvSpPr>
          <p:nvPr>
            <p:ph type="title"/>
          </p:nvPr>
        </p:nvSpPr>
        <p:spPr/>
        <p:txBody>
          <a:bodyPr/>
          <a:lstStyle/>
          <a:p>
            <a:r>
              <a:rPr lang="es-ES" dirty="0"/>
              <a:t>3. Navegación PBN y LPV-200</a:t>
            </a:r>
          </a:p>
        </p:txBody>
      </p:sp>
      <p:sp>
        <p:nvSpPr>
          <p:cNvPr id="3" name="Marcador de fecha 2">
            <a:extLst>
              <a:ext uri="{FF2B5EF4-FFF2-40B4-BE49-F238E27FC236}">
                <a16:creationId xmlns:a16="http://schemas.microsoft.com/office/drawing/2014/main" id="{3E586C19-1CC6-4DB3-9ABB-8D3A15A77284}"/>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24F6534F-61D1-4E1F-9C8B-55773A434E4D}"/>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6" name="Elipse 5">
            <a:extLst>
              <a:ext uri="{FF2B5EF4-FFF2-40B4-BE49-F238E27FC236}">
                <a16:creationId xmlns:a16="http://schemas.microsoft.com/office/drawing/2014/main" id="{3A5F0CB0-F445-4CC4-859A-0FBA5E3A3175}"/>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Gráfico 11" descr="Globo terrestre, Europa y África">
            <a:extLst>
              <a:ext uri="{FF2B5EF4-FFF2-40B4-BE49-F238E27FC236}">
                <a16:creationId xmlns:a16="http://schemas.microsoft.com/office/drawing/2014/main" id="{120B2BAC-2066-4D3D-AFA3-A2B10D0713A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12852" y="396447"/>
            <a:ext cx="862615" cy="862615"/>
          </a:xfrm>
          <a:prstGeom prst="rect">
            <a:avLst/>
          </a:prstGeom>
        </p:spPr>
      </p:pic>
      <p:pic>
        <p:nvPicPr>
          <p:cNvPr id="7" name="Imagen 6" descr="Imagen que contiene texto, mapa&#10;&#10;Descripción generada con confianza muy alta">
            <a:extLst>
              <a:ext uri="{FF2B5EF4-FFF2-40B4-BE49-F238E27FC236}">
                <a16:creationId xmlns:a16="http://schemas.microsoft.com/office/drawing/2014/main" id="{4EA418E8-1913-40B9-A64F-59D59BD7EE19}"/>
              </a:ext>
            </a:extLst>
          </p:cNvPr>
          <p:cNvPicPr>
            <a:picLocks noChangeAspect="1"/>
          </p:cNvPicPr>
          <p:nvPr/>
        </p:nvPicPr>
        <p:blipFill rotWithShape="1">
          <a:blip r:embed="rId4">
            <a:extLst>
              <a:ext uri="{28A0092B-C50C-407E-A947-70E740481C1C}">
                <a14:useLocalDpi xmlns:a14="http://schemas.microsoft.com/office/drawing/2010/main" val="0"/>
              </a:ext>
            </a:extLst>
          </a:blip>
          <a:srcRect l="16129" b="5008"/>
          <a:stretch/>
        </p:blipFill>
        <p:spPr>
          <a:xfrm>
            <a:off x="327840" y="1547755"/>
            <a:ext cx="4384797" cy="3497179"/>
          </a:xfrm>
          <a:prstGeom prst="rect">
            <a:avLst/>
          </a:prstGeom>
        </p:spPr>
      </p:pic>
      <p:grpSp>
        <p:nvGrpSpPr>
          <p:cNvPr id="19" name="Grupo 18">
            <a:extLst>
              <a:ext uri="{FF2B5EF4-FFF2-40B4-BE49-F238E27FC236}">
                <a16:creationId xmlns:a16="http://schemas.microsoft.com/office/drawing/2014/main" id="{D961C55D-8239-4355-973F-34677E942785}"/>
              </a:ext>
            </a:extLst>
          </p:cNvPr>
          <p:cNvGrpSpPr/>
          <p:nvPr/>
        </p:nvGrpSpPr>
        <p:grpSpPr>
          <a:xfrm>
            <a:off x="4032715" y="3041014"/>
            <a:ext cx="4148759" cy="3315336"/>
            <a:chOff x="4032715" y="3041014"/>
            <a:chExt cx="4148759" cy="3315336"/>
          </a:xfrm>
        </p:grpSpPr>
        <p:pic>
          <p:nvPicPr>
            <p:cNvPr id="9" name="Imagen 8" descr="Imagen que contiene texto, mapa&#10;&#10;Descripción generada con confianza muy alta">
              <a:extLst>
                <a:ext uri="{FF2B5EF4-FFF2-40B4-BE49-F238E27FC236}">
                  <a16:creationId xmlns:a16="http://schemas.microsoft.com/office/drawing/2014/main" id="{0C1F9862-AB79-494A-B582-B187B9772AC8}"/>
                </a:ext>
              </a:extLst>
            </p:cNvPr>
            <p:cNvPicPr>
              <a:picLocks noChangeAspect="1"/>
            </p:cNvPicPr>
            <p:nvPr/>
          </p:nvPicPr>
          <p:blipFill rotWithShape="1">
            <a:blip r:embed="rId5">
              <a:extLst>
                <a:ext uri="{28A0092B-C50C-407E-A947-70E740481C1C}">
                  <a14:useLocalDpi xmlns:a14="http://schemas.microsoft.com/office/drawing/2010/main" val="0"/>
                </a:ext>
              </a:extLst>
            </a:blip>
            <a:srcRect l="4471" t="2245" r="20966" b="3247"/>
            <a:stretch/>
          </p:blipFill>
          <p:spPr>
            <a:xfrm>
              <a:off x="4413709" y="3041014"/>
              <a:ext cx="3767765" cy="3315336"/>
            </a:xfrm>
            <a:prstGeom prst="rect">
              <a:avLst/>
            </a:prstGeom>
          </p:spPr>
        </p:pic>
        <p:sp>
          <p:nvSpPr>
            <p:cNvPr id="18" name="Flecha: a la derecha 17">
              <a:extLst>
                <a:ext uri="{FF2B5EF4-FFF2-40B4-BE49-F238E27FC236}">
                  <a16:creationId xmlns:a16="http://schemas.microsoft.com/office/drawing/2014/main" id="{2547132D-00E9-4907-8BCD-41680B455DB7}"/>
                </a:ext>
              </a:extLst>
            </p:cNvPr>
            <p:cNvSpPr/>
            <p:nvPr/>
          </p:nvSpPr>
          <p:spPr>
            <a:xfrm rot="2152030">
              <a:off x="4032715" y="3917091"/>
              <a:ext cx="1235242" cy="202993"/>
            </a:xfrm>
            <a:prstGeom prst="right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grpSp>
        <p:nvGrpSpPr>
          <p:cNvPr id="20" name="Grupo 19">
            <a:extLst>
              <a:ext uri="{FF2B5EF4-FFF2-40B4-BE49-F238E27FC236}">
                <a16:creationId xmlns:a16="http://schemas.microsoft.com/office/drawing/2014/main" id="{E33A8485-5C3B-439C-A2A9-2FD1DE55B8FB}"/>
              </a:ext>
            </a:extLst>
          </p:cNvPr>
          <p:cNvGrpSpPr/>
          <p:nvPr/>
        </p:nvGrpSpPr>
        <p:grpSpPr>
          <a:xfrm>
            <a:off x="7849278" y="2118832"/>
            <a:ext cx="3479870" cy="3789948"/>
            <a:chOff x="7849278" y="2118832"/>
            <a:chExt cx="3479870" cy="3789948"/>
          </a:xfrm>
        </p:grpSpPr>
        <p:pic>
          <p:nvPicPr>
            <p:cNvPr id="14" name="Imagen 13" descr="Imagen que contiene texto, mapa&#10;&#10;Descripción generada con confianza muy alta">
              <a:extLst>
                <a:ext uri="{FF2B5EF4-FFF2-40B4-BE49-F238E27FC236}">
                  <a16:creationId xmlns:a16="http://schemas.microsoft.com/office/drawing/2014/main" id="{8A9855BA-C333-463B-9331-3098B72659FF}"/>
                </a:ext>
              </a:extLst>
            </p:cNvPr>
            <p:cNvPicPr>
              <a:picLocks noChangeAspect="1"/>
            </p:cNvPicPr>
            <p:nvPr/>
          </p:nvPicPr>
          <p:blipFill rotWithShape="1">
            <a:blip r:embed="rId6">
              <a:extLst>
                <a:ext uri="{28A0092B-C50C-407E-A947-70E740481C1C}">
                  <a14:useLocalDpi xmlns:a14="http://schemas.microsoft.com/office/drawing/2010/main" val="0"/>
                </a:ext>
              </a:extLst>
            </a:blip>
            <a:srcRect l="21835" t="10861" r="15204" b="13760"/>
            <a:stretch/>
          </p:blipFill>
          <p:spPr>
            <a:xfrm>
              <a:off x="7849278" y="2118832"/>
              <a:ext cx="3479870" cy="2835923"/>
            </a:xfrm>
            <a:prstGeom prst="rect">
              <a:avLst/>
            </a:prstGeom>
          </p:spPr>
        </p:pic>
        <p:sp>
          <p:nvSpPr>
            <p:cNvPr id="23" name="Flecha: a la derecha 22">
              <a:extLst>
                <a:ext uri="{FF2B5EF4-FFF2-40B4-BE49-F238E27FC236}">
                  <a16:creationId xmlns:a16="http://schemas.microsoft.com/office/drawing/2014/main" id="{99A798C4-3838-4D07-850E-C5F05A93C5F5}"/>
                </a:ext>
              </a:extLst>
            </p:cNvPr>
            <p:cNvSpPr/>
            <p:nvPr/>
          </p:nvSpPr>
          <p:spPr>
            <a:xfrm rot="18586893">
              <a:off x="7682735" y="5069823"/>
              <a:ext cx="1437629" cy="240286"/>
            </a:xfrm>
            <a:prstGeom prst="right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5" name="CuadroTexto 24">
            <a:extLst>
              <a:ext uri="{FF2B5EF4-FFF2-40B4-BE49-F238E27FC236}">
                <a16:creationId xmlns:a16="http://schemas.microsoft.com/office/drawing/2014/main" id="{1F3D4E8B-A8BD-46CC-BCCF-5F91281AFA1C}"/>
              </a:ext>
            </a:extLst>
          </p:cNvPr>
          <p:cNvSpPr txBox="1"/>
          <p:nvPr/>
        </p:nvSpPr>
        <p:spPr>
          <a:xfrm>
            <a:off x="4783878" y="1776680"/>
            <a:ext cx="3027425" cy="769441"/>
          </a:xfrm>
          <a:prstGeom prst="rect">
            <a:avLst/>
          </a:prstGeom>
          <a:noFill/>
        </p:spPr>
        <p:txBody>
          <a:bodyPr wrap="square" rtlCol="0">
            <a:spAutoFit/>
          </a:bodyPr>
          <a:lstStyle/>
          <a:p>
            <a:pPr algn="ctr">
              <a:buClr>
                <a:srgbClr val="002060"/>
              </a:buClr>
            </a:pPr>
            <a:r>
              <a:rPr lang="es-ES" sz="2200" dirty="0">
                <a:latin typeface="Microsoft YaHei Light" panose="020B0502040204020203" pitchFamily="34" charset="-122"/>
                <a:ea typeface="Microsoft YaHei Light" panose="020B0502040204020203" pitchFamily="34" charset="-122"/>
              </a:rPr>
              <a:t>Proyecto en fase de desarrollo</a:t>
            </a:r>
          </a:p>
        </p:txBody>
      </p:sp>
      <p:sp>
        <p:nvSpPr>
          <p:cNvPr id="27" name="CuadroTexto 26">
            <a:extLst>
              <a:ext uri="{FF2B5EF4-FFF2-40B4-BE49-F238E27FC236}">
                <a16:creationId xmlns:a16="http://schemas.microsoft.com/office/drawing/2014/main" id="{CF052871-13D0-4A87-A3ED-654D3DF2151D}"/>
              </a:ext>
            </a:extLst>
          </p:cNvPr>
          <p:cNvSpPr txBox="1"/>
          <p:nvPr/>
        </p:nvSpPr>
        <p:spPr>
          <a:xfrm>
            <a:off x="8326375" y="5156021"/>
            <a:ext cx="3027425" cy="1200329"/>
          </a:xfrm>
          <a:prstGeom prst="rect">
            <a:avLst/>
          </a:prstGeom>
          <a:noFill/>
        </p:spPr>
        <p:txBody>
          <a:bodyPr wrap="square" rtlCol="0">
            <a:spAutoFit/>
          </a:bodyPr>
          <a:lstStyle/>
          <a:p>
            <a:pPr algn="ctr">
              <a:buClr>
                <a:srgbClr val="002060"/>
              </a:buClr>
            </a:pPr>
            <a:r>
              <a:rPr lang="es-ES" dirty="0">
                <a:latin typeface="Microsoft YaHei Light" panose="020B0502040204020203" pitchFamily="34" charset="-122"/>
                <a:ea typeface="Microsoft YaHei Light" panose="020B0502040204020203" pitchFamily="34" charset="-122"/>
              </a:rPr>
              <a:t>Santander</a:t>
            </a:r>
          </a:p>
          <a:p>
            <a:pPr algn="ctr">
              <a:buClr>
                <a:srgbClr val="002060"/>
              </a:buClr>
            </a:pPr>
            <a:r>
              <a:rPr lang="es-ES" dirty="0">
                <a:latin typeface="Microsoft YaHei Light" panose="020B0502040204020203" pitchFamily="34" charset="-122"/>
                <a:ea typeface="Microsoft YaHei Light" panose="020B0502040204020203" pitchFamily="34" charset="-122"/>
              </a:rPr>
              <a:t>Almería</a:t>
            </a:r>
          </a:p>
          <a:p>
            <a:pPr algn="ctr">
              <a:buClr>
                <a:srgbClr val="002060"/>
              </a:buClr>
            </a:pPr>
            <a:r>
              <a:rPr lang="es-ES" dirty="0">
                <a:latin typeface="Microsoft YaHei Light" panose="020B0502040204020203" pitchFamily="34" charset="-122"/>
                <a:ea typeface="Microsoft YaHei Light" panose="020B0502040204020203" pitchFamily="34" charset="-122"/>
              </a:rPr>
              <a:t>Palma de Mallorca</a:t>
            </a:r>
          </a:p>
          <a:p>
            <a:pPr algn="ctr">
              <a:buClr>
                <a:srgbClr val="002060"/>
              </a:buClr>
            </a:pPr>
            <a:r>
              <a:rPr lang="es-ES" dirty="0">
                <a:latin typeface="Microsoft YaHei Light" panose="020B0502040204020203" pitchFamily="34" charset="-122"/>
                <a:ea typeface="Microsoft YaHei Light" panose="020B0502040204020203" pitchFamily="34" charset="-122"/>
              </a:rPr>
              <a:t>Valencia</a:t>
            </a:r>
          </a:p>
        </p:txBody>
      </p:sp>
    </p:spTree>
    <p:extLst>
      <p:ext uri="{BB962C8B-B14F-4D97-AF65-F5344CB8AC3E}">
        <p14:creationId xmlns:p14="http://schemas.microsoft.com/office/powerpoint/2010/main" val="277621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o 14">
            <a:extLst>
              <a:ext uri="{FF2B5EF4-FFF2-40B4-BE49-F238E27FC236}">
                <a16:creationId xmlns:a16="http://schemas.microsoft.com/office/drawing/2014/main" id="{0CCEDD4A-F3B9-4398-B4C7-EEB7D0470140}"/>
              </a:ext>
            </a:extLst>
          </p:cNvPr>
          <p:cNvGrpSpPr/>
          <p:nvPr/>
        </p:nvGrpSpPr>
        <p:grpSpPr>
          <a:xfrm>
            <a:off x="6782203" y="1782190"/>
            <a:ext cx="5113607" cy="985107"/>
            <a:chOff x="6782203" y="1782190"/>
            <a:chExt cx="5113607" cy="985107"/>
          </a:xfrm>
        </p:grpSpPr>
        <p:grpSp>
          <p:nvGrpSpPr>
            <p:cNvPr id="5" name="Grupo 4">
              <a:extLst>
                <a:ext uri="{FF2B5EF4-FFF2-40B4-BE49-F238E27FC236}">
                  <a16:creationId xmlns:a16="http://schemas.microsoft.com/office/drawing/2014/main" id="{5F9B529D-5E3C-4D46-ACFC-42E4830C599B}"/>
                </a:ext>
              </a:extLst>
            </p:cNvPr>
            <p:cNvGrpSpPr/>
            <p:nvPr/>
          </p:nvGrpSpPr>
          <p:grpSpPr>
            <a:xfrm>
              <a:off x="6782203" y="1782190"/>
              <a:ext cx="5040000" cy="985107"/>
              <a:chOff x="6782203" y="1782190"/>
              <a:chExt cx="5040000" cy="985107"/>
            </a:xfrm>
          </p:grpSpPr>
          <p:pic>
            <p:nvPicPr>
              <p:cNvPr id="7" name="Imagen 6" descr="Imagen que contiene captura de pantalla, cielo&#10;&#10;Descripción generada con confianza alta">
                <a:extLst>
                  <a:ext uri="{FF2B5EF4-FFF2-40B4-BE49-F238E27FC236}">
                    <a16:creationId xmlns:a16="http://schemas.microsoft.com/office/drawing/2014/main" id="{77BD1C81-7CC4-4B3C-A65D-9F88EF5BE6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2203" y="1797030"/>
                <a:ext cx="5040000" cy="970267"/>
              </a:xfrm>
              <a:prstGeom prst="rect">
                <a:avLst/>
              </a:prstGeom>
            </p:spPr>
          </p:pic>
          <p:sp>
            <p:nvSpPr>
              <p:cNvPr id="35" name="CuadroTexto 34">
                <a:extLst>
                  <a:ext uri="{FF2B5EF4-FFF2-40B4-BE49-F238E27FC236}">
                    <a16:creationId xmlns:a16="http://schemas.microsoft.com/office/drawing/2014/main" id="{BAA45139-B332-48C1-BF07-6621FAA98D4D}"/>
                  </a:ext>
                </a:extLst>
              </p:cNvPr>
              <p:cNvSpPr txBox="1"/>
              <p:nvPr/>
            </p:nvSpPr>
            <p:spPr>
              <a:xfrm>
                <a:off x="11302356" y="1782190"/>
                <a:ext cx="436289" cy="292388"/>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t>IAF</a:t>
                </a:r>
              </a:p>
            </p:txBody>
          </p:sp>
          <p:sp>
            <p:nvSpPr>
              <p:cNvPr id="36" name="CuadroTexto 35">
                <a:extLst>
                  <a:ext uri="{FF2B5EF4-FFF2-40B4-BE49-F238E27FC236}">
                    <a16:creationId xmlns:a16="http://schemas.microsoft.com/office/drawing/2014/main" id="{9C85E9EF-53FB-41B9-B804-2725CD583B10}"/>
                  </a:ext>
                </a:extLst>
              </p:cNvPr>
              <p:cNvSpPr txBox="1"/>
              <p:nvPr/>
            </p:nvSpPr>
            <p:spPr>
              <a:xfrm>
                <a:off x="8198330" y="2001830"/>
                <a:ext cx="436289" cy="292388"/>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t>FAP</a:t>
                </a:r>
              </a:p>
            </p:txBody>
          </p:sp>
          <p:sp>
            <p:nvSpPr>
              <p:cNvPr id="37" name="CuadroTexto 36">
                <a:extLst>
                  <a:ext uri="{FF2B5EF4-FFF2-40B4-BE49-F238E27FC236}">
                    <a16:creationId xmlns:a16="http://schemas.microsoft.com/office/drawing/2014/main" id="{FEC23B9E-387F-4D6D-8F5B-2E28DACF6FA5}"/>
                  </a:ext>
                </a:extLst>
              </p:cNvPr>
              <p:cNvSpPr txBox="1"/>
              <p:nvPr/>
            </p:nvSpPr>
            <p:spPr>
              <a:xfrm>
                <a:off x="10126227" y="1976376"/>
                <a:ext cx="436289" cy="292388"/>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t>IF</a:t>
                </a:r>
              </a:p>
            </p:txBody>
          </p:sp>
        </p:grpSp>
        <p:sp>
          <p:nvSpPr>
            <p:cNvPr id="38" name="CuadroTexto 37">
              <a:extLst>
                <a:ext uri="{FF2B5EF4-FFF2-40B4-BE49-F238E27FC236}">
                  <a16:creationId xmlns:a16="http://schemas.microsoft.com/office/drawing/2014/main" id="{18AED4AF-D75A-4018-9FC4-274358688488}"/>
                </a:ext>
              </a:extLst>
            </p:cNvPr>
            <p:cNvSpPr txBox="1"/>
            <p:nvPr/>
          </p:nvSpPr>
          <p:spPr>
            <a:xfrm>
              <a:off x="11122374" y="2130589"/>
              <a:ext cx="773436" cy="261610"/>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100" dirty="0"/>
                <a:t>1550 m</a:t>
              </a:r>
            </a:p>
          </p:txBody>
        </p:sp>
        <p:sp>
          <p:nvSpPr>
            <p:cNvPr id="39" name="CuadroTexto 38">
              <a:extLst>
                <a:ext uri="{FF2B5EF4-FFF2-40B4-BE49-F238E27FC236}">
                  <a16:creationId xmlns:a16="http://schemas.microsoft.com/office/drawing/2014/main" id="{4A80A7B1-F3F7-493F-ABF6-343369417955}"/>
                </a:ext>
              </a:extLst>
            </p:cNvPr>
            <p:cNvSpPr txBox="1"/>
            <p:nvPr/>
          </p:nvSpPr>
          <p:spPr>
            <a:xfrm>
              <a:off x="9957653" y="2368287"/>
              <a:ext cx="773436" cy="261610"/>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100" dirty="0"/>
                <a:t>1100 m</a:t>
              </a:r>
            </a:p>
          </p:txBody>
        </p:sp>
        <p:sp>
          <p:nvSpPr>
            <p:cNvPr id="40" name="CuadroTexto 39">
              <a:extLst>
                <a:ext uri="{FF2B5EF4-FFF2-40B4-BE49-F238E27FC236}">
                  <a16:creationId xmlns:a16="http://schemas.microsoft.com/office/drawing/2014/main" id="{9506E9A1-D46D-47F6-BD1D-F6B51F248B2B}"/>
                </a:ext>
              </a:extLst>
            </p:cNvPr>
            <p:cNvSpPr txBox="1"/>
            <p:nvPr/>
          </p:nvSpPr>
          <p:spPr>
            <a:xfrm>
              <a:off x="8096331" y="2460358"/>
              <a:ext cx="568252" cy="261610"/>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100" dirty="0"/>
                <a:t>600 m</a:t>
              </a:r>
            </a:p>
          </p:txBody>
        </p:sp>
      </p:grpSp>
      <p:pic>
        <p:nvPicPr>
          <p:cNvPr id="26" name="Imagen 25">
            <a:extLst>
              <a:ext uri="{FF2B5EF4-FFF2-40B4-BE49-F238E27FC236}">
                <a16:creationId xmlns:a16="http://schemas.microsoft.com/office/drawing/2014/main" id="{FCC67D12-95A8-4EEB-B9D7-60EA354F3029}"/>
              </a:ext>
            </a:extLst>
          </p:cNvPr>
          <p:cNvPicPr>
            <a:picLocks noChangeAspect="1"/>
          </p:cNvPicPr>
          <p:nvPr/>
        </p:nvPicPr>
        <p:blipFill rotWithShape="1">
          <a:blip r:embed="rId3">
            <a:extLst>
              <a:ext uri="{28A0092B-C50C-407E-A947-70E740481C1C}">
                <a14:useLocalDpi xmlns:a14="http://schemas.microsoft.com/office/drawing/2010/main" val="0"/>
              </a:ext>
            </a:extLst>
          </a:blip>
          <a:srcRect l="15321" t="3487" r="17651" b="7315"/>
          <a:stretch/>
        </p:blipFill>
        <p:spPr>
          <a:xfrm>
            <a:off x="671499" y="1508001"/>
            <a:ext cx="5897378" cy="4414497"/>
          </a:xfrm>
          <a:prstGeom prst="rect">
            <a:avLst/>
          </a:prstGeom>
          <a:ln>
            <a:solidFill>
              <a:srgbClr val="FFFFFF"/>
            </a:solidFill>
          </a:ln>
        </p:spPr>
      </p:pic>
      <p:sp>
        <p:nvSpPr>
          <p:cNvPr id="2" name="Título 1">
            <a:extLst>
              <a:ext uri="{FF2B5EF4-FFF2-40B4-BE49-F238E27FC236}">
                <a16:creationId xmlns:a16="http://schemas.microsoft.com/office/drawing/2014/main" id="{CFAD7AC2-5D4C-47B8-8E7B-C60AC724EEA6}"/>
              </a:ext>
            </a:extLst>
          </p:cNvPr>
          <p:cNvSpPr>
            <a:spLocks noGrp="1"/>
          </p:cNvSpPr>
          <p:nvPr>
            <p:ph type="title"/>
          </p:nvPr>
        </p:nvSpPr>
        <p:spPr/>
        <p:txBody>
          <a:bodyPr/>
          <a:lstStyle/>
          <a:p>
            <a:r>
              <a:rPr lang="es-ES" dirty="0"/>
              <a:t>4. Aproximación a la pista 18/36</a:t>
            </a:r>
          </a:p>
        </p:txBody>
      </p:sp>
      <p:sp>
        <p:nvSpPr>
          <p:cNvPr id="3" name="Marcador de fecha 2">
            <a:extLst>
              <a:ext uri="{FF2B5EF4-FFF2-40B4-BE49-F238E27FC236}">
                <a16:creationId xmlns:a16="http://schemas.microsoft.com/office/drawing/2014/main" id="{71BE3543-8A38-4EF3-89EF-FCD5DBA6907F}"/>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8755255B-0827-490A-A367-0E464A82E7B7}"/>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6" name="Elipse 5">
            <a:extLst>
              <a:ext uri="{FF2B5EF4-FFF2-40B4-BE49-F238E27FC236}">
                <a16:creationId xmlns:a16="http://schemas.microsoft.com/office/drawing/2014/main" id="{3ECB6470-0489-45A3-8B96-C7C663D29866}"/>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8" name="Gráfico 7" descr="Dirección">
            <a:extLst>
              <a:ext uri="{FF2B5EF4-FFF2-40B4-BE49-F238E27FC236}">
                <a16:creationId xmlns:a16="http://schemas.microsoft.com/office/drawing/2014/main" id="{B718F1DA-B5B1-417D-A495-2294B34BE63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8294" y="491889"/>
            <a:ext cx="671732" cy="671732"/>
          </a:xfrm>
          <a:prstGeom prst="rect">
            <a:avLst/>
          </a:prstGeom>
        </p:spPr>
      </p:pic>
      <p:sp>
        <p:nvSpPr>
          <p:cNvPr id="9" name="Cerrar llave 8">
            <a:extLst>
              <a:ext uri="{FF2B5EF4-FFF2-40B4-BE49-F238E27FC236}">
                <a16:creationId xmlns:a16="http://schemas.microsoft.com/office/drawing/2014/main" id="{BB9CB8CF-B347-44DF-BF3D-EE9F7B2DA28B}"/>
              </a:ext>
            </a:extLst>
          </p:cNvPr>
          <p:cNvSpPr/>
          <p:nvPr/>
        </p:nvSpPr>
        <p:spPr>
          <a:xfrm rot="18995485">
            <a:off x="5539588" y="1830371"/>
            <a:ext cx="478301" cy="904920"/>
          </a:xfrm>
          <a:prstGeom prst="rightBrace">
            <a:avLst>
              <a:gd name="adj1" fmla="val 62503"/>
              <a:gd name="adj2" fmla="val 48959"/>
            </a:avLst>
          </a:prstGeom>
          <a:ln w="28575">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0" name="Cerrar llave 9">
            <a:extLst>
              <a:ext uri="{FF2B5EF4-FFF2-40B4-BE49-F238E27FC236}">
                <a16:creationId xmlns:a16="http://schemas.microsoft.com/office/drawing/2014/main" id="{4C99C1D2-B6C8-452B-80F1-B6D423020213}"/>
              </a:ext>
            </a:extLst>
          </p:cNvPr>
          <p:cNvSpPr/>
          <p:nvPr/>
        </p:nvSpPr>
        <p:spPr>
          <a:xfrm rot="3144501">
            <a:off x="5175724" y="2755478"/>
            <a:ext cx="478301" cy="1440420"/>
          </a:xfrm>
          <a:prstGeom prst="rightBrace">
            <a:avLst>
              <a:gd name="adj1" fmla="val 71111"/>
              <a:gd name="adj2" fmla="val 50000"/>
            </a:avLst>
          </a:prstGeom>
          <a:ln w="28575">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1" name="CuadroTexto 10">
            <a:extLst>
              <a:ext uri="{FF2B5EF4-FFF2-40B4-BE49-F238E27FC236}">
                <a16:creationId xmlns:a16="http://schemas.microsoft.com/office/drawing/2014/main" id="{AE7CE459-FDC4-4CA8-B13F-3620BAF8EDAD}"/>
              </a:ext>
            </a:extLst>
          </p:cNvPr>
          <p:cNvSpPr txBox="1"/>
          <p:nvPr/>
        </p:nvSpPr>
        <p:spPr>
          <a:xfrm>
            <a:off x="3981152" y="4696770"/>
            <a:ext cx="1467731" cy="292388"/>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t>Aproximación Final</a:t>
            </a:r>
          </a:p>
        </p:txBody>
      </p:sp>
      <p:sp>
        <p:nvSpPr>
          <p:cNvPr id="12" name="CuadroTexto 11">
            <a:extLst>
              <a:ext uri="{FF2B5EF4-FFF2-40B4-BE49-F238E27FC236}">
                <a16:creationId xmlns:a16="http://schemas.microsoft.com/office/drawing/2014/main" id="{003C4D01-DE1C-4E23-A66B-2D4CE43BAB29}"/>
              </a:ext>
            </a:extLst>
          </p:cNvPr>
          <p:cNvSpPr txBox="1"/>
          <p:nvPr/>
        </p:nvSpPr>
        <p:spPr>
          <a:xfrm>
            <a:off x="5101146" y="3827537"/>
            <a:ext cx="1467731" cy="492443"/>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t>Aproximación Intermedia</a:t>
            </a:r>
          </a:p>
        </p:txBody>
      </p:sp>
      <p:sp>
        <p:nvSpPr>
          <p:cNvPr id="13" name="Cerrar llave 12">
            <a:extLst>
              <a:ext uri="{FF2B5EF4-FFF2-40B4-BE49-F238E27FC236}">
                <a16:creationId xmlns:a16="http://schemas.microsoft.com/office/drawing/2014/main" id="{F40EECCC-83FB-45B3-9EB5-12E34C492474}"/>
              </a:ext>
            </a:extLst>
          </p:cNvPr>
          <p:cNvSpPr/>
          <p:nvPr/>
        </p:nvSpPr>
        <p:spPr>
          <a:xfrm rot="3280372">
            <a:off x="4044997" y="3721035"/>
            <a:ext cx="478301" cy="1265935"/>
          </a:xfrm>
          <a:prstGeom prst="rightBrace">
            <a:avLst>
              <a:gd name="adj1" fmla="val 30479"/>
              <a:gd name="adj2" fmla="val 48362"/>
            </a:avLst>
          </a:prstGeom>
          <a:ln w="28575">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4" name="CuadroTexto 13">
            <a:extLst>
              <a:ext uri="{FF2B5EF4-FFF2-40B4-BE49-F238E27FC236}">
                <a16:creationId xmlns:a16="http://schemas.microsoft.com/office/drawing/2014/main" id="{E9DAB91D-34D5-42F0-B4A2-F6EEEB5EDF94}"/>
              </a:ext>
            </a:extLst>
          </p:cNvPr>
          <p:cNvSpPr txBox="1"/>
          <p:nvPr/>
        </p:nvSpPr>
        <p:spPr>
          <a:xfrm>
            <a:off x="6125527" y="1807182"/>
            <a:ext cx="1192174" cy="492443"/>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t>Aproximación Inicial</a:t>
            </a:r>
          </a:p>
        </p:txBody>
      </p:sp>
      <p:sp>
        <p:nvSpPr>
          <p:cNvPr id="19" name="Cerrar llave 18">
            <a:extLst>
              <a:ext uri="{FF2B5EF4-FFF2-40B4-BE49-F238E27FC236}">
                <a16:creationId xmlns:a16="http://schemas.microsoft.com/office/drawing/2014/main" id="{B565B561-AD92-43BE-9253-BE0AC7030017}"/>
              </a:ext>
            </a:extLst>
          </p:cNvPr>
          <p:cNvSpPr/>
          <p:nvPr/>
        </p:nvSpPr>
        <p:spPr>
          <a:xfrm rot="3393803">
            <a:off x="2529892" y="4206638"/>
            <a:ext cx="479695" cy="2280683"/>
          </a:xfrm>
          <a:prstGeom prst="rightBrace">
            <a:avLst>
              <a:gd name="adj1" fmla="val 35593"/>
              <a:gd name="adj2" fmla="val 47753"/>
            </a:avLst>
          </a:prstGeom>
          <a:ln w="28575">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0" name="CuadroTexto 19">
            <a:extLst>
              <a:ext uri="{FF2B5EF4-FFF2-40B4-BE49-F238E27FC236}">
                <a16:creationId xmlns:a16="http://schemas.microsoft.com/office/drawing/2014/main" id="{B2A693C3-C285-4A88-B2D9-EE7B442467F9}"/>
              </a:ext>
            </a:extLst>
          </p:cNvPr>
          <p:cNvSpPr txBox="1"/>
          <p:nvPr/>
        </p:nvSpPr>
        <p:spPr>
          <a:xfrm>
            <a:off x="2291428" y="5725903"/>
            <a:ext cx="1745990" cy="492443"/>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t>Aproximación Frustrada Intermedia</a:t>
            </a:r>
          </a:p>
        </p:txBody>
      </p:sp>
      <p:sp>
        <p:nvSpPr>
          <p:cNvPr id="16" name="Cerrar llave 15">
            <a:extLst>
              <a:ext uri="{FF2B5EF4-FFF2-40B4-BE49-F238E27FC236}">
                <a16:creationId xmlns:a16="http://schemas.microsoft.com/office/drawing/2014/main" id="{7840E670-3D02-4B8A-A222-C69FEF8685B7}"/>
              </a:ext>
            </a:extLst>
          </p:cNvPr>
          <p:cNvSpPr/>
          <p:nvPr/>
        </p:nvSpPr>
        <p:spPr>
          <a:xfrm rot="14160000">
            <a:off x="2756997" y="860200"/>
            <a:ext cx="479695" cy="4950252"/>
          </a:xfrm>
          <a:prstGeom prst="rightBrace">
            <a:avLst>
              <a:gd name="adj1" fmla="val 35593"/>
              <a:gd name="adj2" fmla="val 47753"/>
            </a:avLst>
          </a:prstGeom>
          <a:ln w="28575">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7" name="CuadroTexto 16">
            <a:extLst>
              <a:ext uri="{FF2B5EF4-FFF2-40B4-BE49-F238E27FC236}">
                <a16:creationId xmlns:a16="http://schemas.microsoft.com/office/drawing/2014/main" id="{1A46DB93-C0E6-4398-9914-72C31EA0EEF7}"/>
              </a:ext>
            </a:extLst>
          </p:cNvPr>
          <p:cNvSpPr txBox="1"/>
          <p:nvPr/>
        </p:nvSpPr>
        <p:spPr>
          <a:xfrm rot="19591140">
            <a:off x="1676943" y="2600618"/>
            <a:ext cx="1745990" cy="492443"/>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t>Aproximación Frustrada Final</a:t>
            </a:r>
          </a:p>
        </p:txBody>
      </p:sp>
      <p:sp>
        <p:nvSpPr>
          <p:cNvPr id="18" name="CuadroTexto 17">
            <a:extLst>
              <a:ext uri="{FF2B5EF4-FFF2-40B4-BE49-F238E27FC236}">
                <a16:creationId xmlns:a16="http://schemas.microsoft.com/office/drawing/2014/main" id="{2919801E-1A31-4C63-A22B-B8B1DE65CDFA}"/>
              </a:ext>
            </a:extLst>
          </p:cNvPr>
          <p:cNvSpPr txBox="1"/>
          <p:nvPr/>
        </p:nvSpPr>
        <p:spPr>
          <a:xfrm rot="21600000">
            <a:off x="810751" y="1606216"/>
            <a:ext cx="815506" cy="292388"/>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latin typeface="Microsoft YaHei Light" panose="020B0502040204020203" pitchFamily="34" charset="-122"/>
                <a:ea typeface="Microsoft YaHei Light" panose="020B0502040204020203" pitchFamily="34" charset="-122"/>
              </a:rPr>
              <a:t>PISTA 18</a:t>
            </a:r>
          </a:p>
        </p:txBody>
      </p:sp>
      <p:sp>
        <p:nvSpPr>
          <p:cNvPr id="21" name="CuadroTexto 20">
            <a:extLst>
              <a:ext uri="{FF2B5EF4-FFF2-40B4-BE49-F238E27FC236}">
                <a16:creationId xmlns:a16="http://schemas.microsoft.com/office/drawing/2014/main" id="{603D1915-857C-400C-B956-4629867D45CA}"/>
              </a:ext>
            </a:extLst>
          </p:cNvPr>
          <p:cNvSpPr txBox="1"/>
          <p:nvPr/>
        </p:nvSpPr>
        <p:spPr>
          <a:xfrm>
            <a:off x="7974674" y="1293023"/>
            <a:ext cx="2655058" cy="492443"/>
          </a:xfrm>
          <a:prstGeom prst="rect">
            <a:avLst/>
          </a:prstGeom>
          <a:noFill/>
          <a:ln>
            <a:noFill/>
          </a:ln>
        </p:spPr>
        <p:txBody>
          <a:bodyPr wrap="square" rtlCol="0">
            <a:spAutoFit/>
          </a:bodyPr>
          <a:lstStyle/>
          <a:p>
            <a:pPr algn="ctr"/>
            <a:r>
              <a:rPr lang="es-ES" sz="1300" dirty="0">
                <a:latin typeface="Microsoft YaHei Light" panose="020B0502040204020203" pitchFamily="34" charset="-122"/>
                <a:ea typeface="Microsoft YaHei Light" panose="020B0502040204020203" pitchFamily="34" charset="-122"/>
              </a:rPr>
              <a:t>Perfil de elevación de la aproximación</a:t>
            </a:r>
          </a:p>
        </p:txBody>
      </p:sp>
      <p:sp>
        <p:nvSpPr>
          <p:cNvPr id="24" name="CuadroTexto 23">
            <a:extLst>
              <a:ext uri="{FF2B5EF4-FFF2-40B4-BE49-F238E27FC236}">
                <a16:creationId xmlns:a16="http://schemas.microsoft.com/office/drawing/2014/main" id="{B8D18E70-A950-46C2-80D9-76231A9C17AB}"/>
              </a:ext>
            </a:extLst>
          </p:cNvPr>
          <p:cNvSpPr txBox="1"/>
          <p:nvPr/>
        </p:nvSpPr>
        <p:spPr>
          <a:xfrm>
            <a:off x="7974674" y="2870528"/>
            <a:ext cx="2655058" cy="492443"/>
          </a:xfrm>
          <a:prstGeom prst="rect">
            <a:avLst/>
          </a:prstGeom>
          <a:noFill/>
          <a:ln>
            <a:noFill/>
          </a:ln>
        </p:spPr>
        <p:txBody>
          <a:bodyPr wrap="square" rtlCol="0">
            <a:spAutoFit/>
          </a:bodyPr>
          <a:lstStyle/>
          <a:p>
            <a:pPr algn="ctr"/>
            <a:r>
              <a:rPr lang="es-ES" sz="1300" dirty="0">
                <a:latin typeface="Microsoft YaHei Light" panose="020B0502040204020203" pitchFamily="34" charset="-122"/>
                <a:ea typeface="Microsoft YaHei Light" panose="020B0502040204020203" pitchFamily="34" charset="-122"/>
              </a:rPr>
              <a:t>Perfil de elevación de la aproximación frustrada</a:t>
            </a:r>
          </a:p>
        </p:txBody>
      </p:sp>
      <p:sp>
        <p:nvSpPr>
          <p:cNvPr id="28" name="CuadroTexto 27">
            <a:extLst>
              <a:ext uri="{FF2B5EF4-FFF2-40B4-BE49-F238E27FC236}">
                <a16:creationId xmlns:a16="http://schemas.microsoft.com/office/drawing/2014/main" id="{AC238C33-353A-4562-8503-2F55899A8A15}"/>
              </a:ext>
            </a:extLst>
          </p:cNvPr>
          <p:cNvSpPr txBox="1"/>
          <p:nvPr/>
        </p:nvSpPr>
        <p:spPr>
          <a:xfrm>
            <a:off x="3457790" y="1560960"/>
            <a:ext cx="1192174" cy="492443"/>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t>Hipódromo de espera</a:t>
            </a:r>
          </a:p>
        </p:txBody>
      </p:sp>
      <p:pic>
        <p:nvPicPr>
          <p:cNvPr id="29" name="Imagen 28" descr="Imagen que contiene árbol, hierba&#10;&#10;Descripción generada con confianza alta">
            <a:extLst>
              <a:ext uri="{FF2B5EF4-FFF2-40B4-BE49-F238E27FC236}">
                <a16:creationId xmlns:a16="http://schemas.microsoft.com/office/drawing/2014/main" id="{DEA129B2-868C-4B81-A39D-14FE4E67E94D}"/>
              </a:ext>
            </a:extLst>
          </p:cNvPr>
          <p:cNvPicPr>
            <a:picLocks noChangeAspect="1"/>
          </p:cNvPicPr>
          <p:nvPr/>
        </p:nvPicPr>
        <p:blipFill rotWithShape="1">
          <a:blip r:embed="rId6">
            <a:extLst>
              <a:ext uri="{28A0092B-C50C-407E-A947-70E740481C1C}">
                <a14:useLocalDpi xmlns:a14="http://schemas.microsoft.com/office/drawing/2010/main" val="0"/>
              </a:ext>
            </a:extLst>
          </a:blip>
          <a:srcRect t="33532" b="32548"/>
          <a:stretch/>
        </p:blipFill>
        <p:spPr>
          <a:xfrm>
            <a:off x="6782203" y="4929414"/>
            <a:ext cx="5040000" cy="961631"/>
          </a:xfrm>
          <a:prstGeom prst="rect">
            <a:avLst/>
          </a:prstGeom>
        </p:spPr>
      </p:pic>
      <p:sp>
        <p:nvSpPr>
          <p:cNvPr id="30" name="CuadroTexto 29">
            <a:extLst>
              <a:ext uri="{FF2B5EF4-FFF2-40B4-BE49-F238E27FC236}">
                <a16:creationId xmlns:a16="http://schemas.microsoft.com/office/drawing/2014/main" id="{BAC4E53F-B503-4EAA-B914-F4B75DED1113}"/>
              </a:ext>
            </a:extLst>
          </p:cNvPr>
          <p:cNvSpPr txBox="1"/>
          <p:nvPr/>
        </p:nvSpPr>
        <p:spPr>
          <a:xfrm>
            <a:off x="7974674" y="4527454"/>
            <a:ext cx="2655058" cy="292388"/>
          </a:xfrm>
          <a:prstGeom prst="rect">
            <a:avLst/>
          </a:prstGeom>
          <a:noFill/>
          <a:ln>
            <a:noFill/>
          </a:ln>
        </p:spPr>
        <p:txBody>
          <a:bodyPr wrap="square" rtlCol="0">
            <a:spAutoFit/>
          </a:bodyPr>
          <a:lstStyle/>
          <a:p>
            <a:pPr algn="ctr"/>
            <a:r>
              <a:rPr lang="es-ES" sz="1300" dirty="0">
                <a:latin typeface="Microsoft YaHei Light" panose="020B0502040204020203" pitchFamily="34" charset="-122"/>
                <a:ea typeface="Microsoft YaHei Light" panose="020B0502040204020203" pitchFamily="34" charset="-122"/>
              </a:rPr>
              <a:t>Superficies OAS</a:t>
            </a:r>
          </a:p>
        </p:txBody>
      </p:sp>
      <p:sp>
        <p:nvSpPr>
          <p:cNvPr id="31" name="CuadroTexto 30">
            <a:extLst>
              <a:ext uri="{FF2B5EF4-FFF2-40B4-BE49-F238E27FC236}">
                <a16:creationId xmlns:a16="http://schemas.microsoft.com/office/drawing/2014/main" id="{EF4BB527-9A2F-4AF1-9BB8-E6DCDBFB5428}"/>
              </a:ext>
            </a:extLst>
          </p:cNvPr>
          <p:cNvSpPr txBox="1"/>
          <p:nvPr/>
        </p:nvSpPr>
        <p:spPr>
          <a:xfrm>
            <a:off x="11353800" y="5264697"/>
            <a:ext cx="344828" cy="291064"/>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t>W</a:t>
            </a:r>
          </a:p>
        </p:txBody>
      </p:sp>
      <p:sp>
        <p:nvSpPr>
          <p:cNvPr id="32" name="CuadroTexto 31">
            <a:extLst>
              <a:ext uri="{FF2B5EF4-FFF2-40B4-BE49-F238E27FC236}">
                <a16:creationId xmlns:a16="http://schemas.microsoft.com/office/drawing/2014/main" id="{C898C09F-F1FC-4315-9142-FF313EDD78D6}"/>
              </a:ext>
            </a:extLst>
          </p:cNvPr>
          <p:cNvSpPr txBox="1"/>
          <p:nvPr/>
        </p:nvSpPr>
        <p:spPr>
          <a:xfrm>
            <a:off x="7289098" y="5205933"/>
            <a:ext cx="344828" cy="291064"/>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t>Z</a:t>
            </a:r>
          </a:p>
        </p:txBody>
      </p:sp>
      <p:sp>
        <p:nvSpPr>
          <p:cNvPr id="33" name="CuadroTexto 32">
            <a:extLst>
              <a:ext uri="{FF2B5EF4-FFF2-40B4-BE49-F238E27FC236}">
                <a16:creationId xmlns:a16="http://schemas.microsoft.com/office/drawing/2014/main" id="{459BD351-E169-45D9-97D3-EEF0889E8429}"/>
              </a:ext>
            </a:extLst>
          </p:cNvPr>
          <p:cNvSpPr txBox="1"/>
          <p:nvPr/>
        </p:nvSpPr>
        <p:spPr>
          <a:xfrm>
            <a:off x="10251746" y="5060401"/>
            <a:ext cx="344828" cy="291064"/>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t>X</a:t>
            </a:r>
          </a:p>
        </p:txBody>
      </p:sp>
      <p:sp>
        <p:nvSpPr>
          <p:cNvPr id="34" name="CuadroTexto 33">
            <a:extLst>
              <a:ext uri="{FF2B5EF4-FFF2-40B4-BE49-F238E27FC236}">
                <a16:creationId xmlns:a16="http://schemas.microsoft.com/office/drawing/2014/main" id="{ED79FBFE-65C7-4FFA-88FA-912B190F6713}"/>
              </a:ext>
            </a:extLst>
          </p:cNvPr>
          <p:cNvSpPr txBox="1"/>
          <p:nvPr/>
        </p:nvSpPr>
        <p:spPr>
          <a:xfrm>
            <a:off x="8598008" y="4989158"/>
            <a:ext cx="344828" cy="291064"/>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t>Y</a:t>
            </a:r>
          </a:p>
        </p:txBody>
      </p:sp>
      <p:grpSp>
        <p:nvGrpSpPr>
          <p:cNvPr id="23" name="Grupo 22">
            <a:extLst>
              <a:ext uri="{FF2B5EF4-FFF2-40B4-BE49-F238E27FC236}">
                <a16:creationId xmlns:a16="http://schemas.microsoft.com/office/drawing/2014/main" id="{911EBED9-7564-423E-B114-F04ACFAC8DC1}"/>
              </a:ext>
            </a:extLst>
          </p:cNvPr>
          <p:cNvGrpSpPr/>
          <p:nvPr/>
        </p:nvGrpSpPr>
        <p:grpSpPr>
          <a:xfrm>
            <a:off x="6701247" y="2808468"/>
            <a:ext cx="5127987" cy="1538112"/>
            <a:chOff x="6701247" y="2808468"/>
            <a:chExt cx="5127987" cy="1538112"/>
          </a:xfrm>
        </p:grpSpPr>
        <p:pic>
          <p:nvPicPr>
            <p:cNvPr id="22" name="Imagen 21" descr="Imagen que contiene cielo, camión&#10;&#10;Descripción generada con confianza alta">
              <a:extLst>
                <a:ext uri="{FF2B5EF4-FFF2-40B4-BE49-F238E27FC236}">
                  <a16:creationId xmlns:a16="http://schemas.microsoft.com/office/drawing/2014/main" id="{66073486-8732-4740-839D-6A4568F32D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82203" y="3384439"/>
              <a:ext cx="5040000" cy="962141"/>
            </a:xfrm>
            <a:prstGeom prst="rect">
              <a:avLst/>
            </a:prstGeom>
          </p:spPr>
        </p:pic>
        <p:sp>
          <p:nvSpPr>
            <p:cNvPr id="42" name="CuadroTexto 41">
              <a:extLst>
                <a:ext uri="{FF2B5EF4-FFF2-40B4-BE49-F238E27FC236}">
                  <a16:creationId xmlns:a16="http://schemas.microsoft.com/office/drawing/2014/main" id="{4181416A-31EC-4037-8E0A-D1A74BEAA78B}"/>
                </a:ext>
              </a:extLst>
            </p:cNvPr>
            <p:cNvSpPr txBox="1"/>
            <p:nvPr/>
          </p:nvSpPr>
          <p:spPr>
            <a:xfrm>
              <a:off x="8096331" y="3604671"/>
              <a:ext cx="568800" cy="261610"/>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100" dirty="0"/>
                <a:t>600 m</a:t>
              </a:r>
            </a:p>
          </p:txBody>
        </p:sp>
        <p:sp>
          <p:nvSpPr>
            <p:cNvPr id="43" name="CuadroTexto 42">
              <a:extLst>
                <a:ext uri="{FF2B5EF4-FFF2-40B4-BE49-F238E27FC236}">
                  <a16:creationId xmlns:a16="http://schemas.microsoft.com/office/drawing/2014/main" id="{C2405783-BB41-4048-A5EB-E6079EC874A0}"/>
                </a:ext>
              </a:extLst>
            </p:cNvPr>
            <p:cNvSpPr txBox="1"/>
            <p:nvPr/>
          </p:nvSpPr>
          <p:spPr>
            <a:xfrm>
              <a:off x="11188949" y="3150925"/>
              <a:ext cx="640285" cy="261610"/>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100" dirty="0"/>
                <a:t>1550 m</a:t>
              </a:r>
            </a:p>
          </p:txBody>
        </p:sp>
        <p:sp>
          <p:nvSpPr>
            <p:cNvPr id="44" name="CuadroTexto 43">
              <a:extLst>
                <a:ext uri="{FF2B5EF4-FFF2-40B4-BE49-F238E27FC236}">
                  <a16:creationId xmlns:a16="http://schemas.microsoft.com/office/drawing/2014/main" id="{38B27C76-6DCD-437B-8FC8-00EBE42500B7}"/>
                </a:ext>
              </a:extLst>
            </p:cNvPr>
            <p:cNvSpPr txBox="1"/>
            <p:nvPr/>
          </p:nvSpPr>
          <p:spPr>
            <a:xfrm>
              <a:off x="11302355" y="2808468"/>
              <a:ext cx="436289" cy="292388"/>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300" dirty="0"/>
                <a:t>IAF</a:t>
              </a:r>
            </a:p>
          </p:txBody>
        </p:sp>
        <p:sp>
          <p:nvSpPr>
            <p:cNvPr id="45" name="CuadroTexto 44">
              <a:extLst>
                <a:ext uri="{FF2B5EF4-FFF2-40B4-BE49-F238E27FC236}">
                  <a16:creationId xmlns:a16="http://schemas.microsoft.com/office/drawing/2014/main" id="{7C2D755A-15F8-4CD6-957C-28495F7211F8}"/>
                </a:ext>
              </a:extLst>
            </p:cNvPr>
            <p:cNvSpPr txBox="1"/>
            <p:nvPr/>
          </p:nvSpPr>
          <p:spPr>
            <a:xfrm>
              <a:off x="6701247" y="3829094"/>
              <a:ext cx="640285" cy="261610"/>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sz="1100" dirty="0"/>
                <a:t>SOC</a:t>
              </a:r>
            </a:p>
          </p:txBody>
        </p:sp>
      </p:grpSp>
    </p:spTree>
    <p:extLst>
      <p:ext uri="{BB962C8B-B14F-4D97-AF65-F5344CB8AC3E}">
        <p14:creationId xmlns:p14="http://schemas.microsoft.com/office/powerpoint/2010/main" val="220116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9" grpId="0" animBg="1"/>
      <p:bldP spid="20" grpId="0" animBg="1"/>
      <p:bldP spid="16" grpId="0" animBg="1"/>
      <p:bldP spid="17" grpId="0" animBg="1"/>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descr="Imagen que contiene papelería&#10;&#10;Descripción generada con confianza alta">
            <a:extLst>
              <a:ext uri="{FF2B5EF4-FFF2-40B4-BE49-F238E27FC236}">
                <a16:creationId xmlns:a16="http://schemas.microsoft.com/office/drawing/2014/main" id="{80813F0C-3CE6-4F15-B438-10D9007FDE6C}"/>
              </a:ext>
            </a:extLst>
          </p:cNvPr>
          <p:cNvPicPr>
            <a:picLocks noChangeAspect="1"/>
          </p:cNvPicPr>
          <p:nvPr/>
        </p:nvPicPr>
        <p:blipFill rotWithShape="1">
          <a:blip r:embed="rId2">
            <a:extLst>
              <a:ext uri="{28A0092B-C50C-407E-A947-70E740481C1C}">
                <a14:useLocalDpi xmlns:a14="http://schemas.microsoft.com/office/drawing/2010/main" val="0"/>
              </a:ext>
            </a:extLst>
          </a:blip>
          <a:srcRect l="6876" t="1990" r="20657" b="12639"/>
          <a:stretch/>
        </p:blipFill>
        <p:spPr>
          <a:xfrm>
            <a:off x="7083181" y="1798170"/>
            <a:ext cx="4680000" cy="3101235"/>
          </a:xfrm>
          <a:prstGeom prst="rect">
            <a:avLst/>
          </a:prstGeom>
        </p:spPr>
      </p:pic>
      <p:sp>
        <p:nvSpPr>
          <p:cNvPr id="2" name="Título 1">
            <a:extLst>
              <a:ext uri="{FF2B5EF4-FFF2-40B4-BE49-F238E27FC236}">
                <a16:creationId xmlns:a16="http://schemas.microsoft.com/office/drawing/2014/main" id="{CFAD7AC2-5D4C-47B8-8E7B-C60AC724EEA6}"/>
              </a:ext>
            </a:extLst>
          </p:cNvPr>
          <p:cNvSpPr>
            <a:spLocks noGrp="1"/>
          </p:cNvSpPr>
          <p:nvPr>
            <p:ph type="title"/>
          </p:nvPr>
        </p:nvSpPr>
        <p:spPr/>
        <p:txBody>
          <a:bodyPr/>
          <a:lstStyle/>
          <a:p>
            <a:r>
              <a:rPr lang="es-ES" dirty="0"/>
              <a:t>4. Aproximación a la pista 18/36</a:t>
            </a:r>
          </a:p>
        </p:txBody>
      </p:sp>
      <p:sp>
        <p:nvSpPr>
          <p:cNvPr id="3" name="Marcador de fecha 2">
            <a:extLst>
              <a:ext uri="{FF2B5EF4-FFF2-40B4-BE49-F238E27FC236}">
                <a16:creationId xmlns:a16="http://schemas.microsoft.com/office/drawing/2014/main" id="{71BE3543-8A38-4EF3-89EF-FCD5DBA6907F}"/>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8755255B-0827-490A-A367-0E464A82E7B7}"/>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6" name="Elipse 5">
            <a:extLst>
              <a:ext uri="{FF2B5EF4-FFF2-40B4-BE49-F238E27FC236}">
                <a16:creationId xmlns:a16="http://schemas.microsoft.com/office/drawing/2014/main" id="{3ECB6470-0489-45A3-8B96-C7C663D29866}"/>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8" name="Gráfico 7" descr="Dirección">
            <a:extLst>
              <a:ext uri="{FF2B5EF4-FFF2-40B4-BE49-F238E27FC236}">
                <a16:creationId xmlns:a16="http://schemas.microsoft.com/office/drawing/2014/main" id="{B718F1DA-B5B1-417D-A495-2294B34BE6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08294" y="491889"/>
            <a:ext cx="671732" cy="671732"/>
          </a:xfrm>
          <a:prstGeom prst="rect">
            <a:avLst/>
          </a:prstGeom>
        </p:spPr>
      </p:pic>
      <p:graphicFrame>
        <p:nvGraphicFramePr>
          <p:cNvPr id="5" name="Tabla 4">
            <a:extLst>
              <a:ext uri="{FF2B5EF4-FFF2-40B4-BE49-F238E27FC236}">
                <a16:creationId xmlns:a16="http://schemas.microsoft.com/office/drawing/2014/main" id="{405AC223-00C7-4D43-B479-00C589BDFF8B}"/>
              </a:ext>
            </a:extLst>
          </p:cNvPr>
          <p:cNvGraphicFramePr>
            <a:graphicFrameLocks noGrp="1"/>
          </p:cNvGraphicFramePr>
          <p:nvPr>
            <p:extLst>
              <p:ext uri="{D42A27DB-BD31-4B8C-83A1-F6EECF244321}">
                <p14:modId xmlns:p14="http://schemas.microsoft.com/office/powerpoint/2010/main" val="1257369533"/>
              </p:ext>
            </p:extLst>
          </p:nvPr>
        </p:nvGraphicFramePr>
        <p:xfrm>
          <a:off x="3397690" y="4933257"/>
          <a:ext cx="7609631" cy="1280160"/>
        </p:xfrm>
        <a:graphic>
          <a:graphicData uri="http://schemas.openxmlformats.org/drawingml/2006/table">
            <a:tbl>
              <a:tblPr firstRow="1" bandRow="1">
                <a:tableStyleId>{5C22544A-7EE6-4342-B048-85BDC9FD1C3A}</a:tableStyleId>
              </a:tblPr>
              <a:tblGrid>
                <a:gridCol w="1331685">
                  <a:extLst>
                    <a:ext uri="{9D8B030D-6E8A-4147-A177-3AD203B41FA5}">
                      <a16:colId xmlns:a16="http://schemas.microsoft.com/office/drawing/2014/main" val="413142716"/>
                    </a:ext>
                  </a:extLst>
                </a:gridCol>
                <a:gridCol w="755236">
                  <a:extLst>
                    <a:ext uri="{9D8B030D-6E8A-4147-A177-3AD203B41FA5}">
                      <a16:colId xmlns:a16="http://schemas.microsoft.com/office/drawing/2014/main" val="1381431200"/>
                    </a:ext>
                  </a:extLst>
                </a:gridCol>
                <a:gridCol w="1182842">
                  <a:extLst>
                    <a:ext uri="{9D8B030D-6E8A-4147-A177-3AD203B41FA5}">
                      <a16:colId xmlns:a16="http://schemas.microsoft.com/office/drawing/2014/main" val="2694918915"/>
                    </a:ext>
                  </a:extLst>
                </a:gridCol>
                <a:gridCol w="1129555">
                  <a:extLst>
                    <a:ext uri="{9D8B030D-6E8A-4147-A177-3AD203B41FA5}">
                      <a16:colId xmlns:a16="http://schemas.microsoft.com/office/drawing/2014/main" val="2359989368"/>
                    </a:ext>
                  </a:extLst>
                </a:gridCol>
                <a:gridCol w="1866737">
                  <a:extLst>
                    <a:ext uri="{9D8B030D-6E8A-4147-A177-3AD203B41FA5}">
                      <a16:colId xmlns:a16="http://schemas.microsoft.com/office/drawing/2014/main" val="2615388966"/>
                    </a:ext>
                  </a:extLst>
                </a:gridCol>
                <a:gridCol w="1343576">
                  <a:extLst>
                    <a:ext uri="{9D8B030D-6E8A-4147-A177-3AD203B41FA5}">
                      <a16:colId xmlns:a16="http://schemas.microsoft.com/office/drawing/2014/main" val="3082080293"/>
                    </a:ext>
                  </a:extLst>
                </a:gridCol>
              </a:tblGrid>
              <a:tr h="259740">
                <a:tc rowSpan="2">
                  <a:txBody>
                    <a:bodyPr/>
                    <a:lstStyle/>
                    <a:p>
                      <a:pPr algn="ctr"/>
                      <a:r>
                        <a:rPr lang="es-ES" sz="1500" dirty="0"/>
                        <a:t>Protección </a:t>
                      </a:r>
                    </a:p>
                  </a:txBody>
                  <a:tcPr anchor="ctr">
                    <a:solidFill>
                      <a:srgbClr val="002060"/>
                    </a:solidFill>
                  </a:tcPr>
                </a:tc>
                <a:tc gridSpan="5">
                  <a:txBody>
                    <a:bodyPr/>
                    <a:lstStyle/>
                    <a:p>
                      <a:pPr algn="ctr"/>
                      <a:r>
                        <a:rPr lang="es-ES" sz="1500" dirty="0"/>
                        <a:t>Fase de la aproximación</a:t>
                      </a:r>
                    </a:p>
                  </a:txBody>
                  <a:tcPr>
                    <a:solidFill>
                      <a:srgbClr val="002060"/>
                    </a:solidFill>
                  </a:tcPr>
                </a:tc>
                <a:tc hMerge="1">
                  <a:txBody>
                    <a:bodyPr/>
                    <a:lstStyle/>
                    <a:p>
                      <a:endParaRPr lang="es-ES" dirty="0"/>
                    </a:p>
                  </a:txBody>
                  <a:tcPr/>
                </a:tc>
                <a:tc hMerge="1">
                  <a:txBody>
                    <a:bodyPr/>
                    <a:lstStyle/>
                    <a:p>
                      <a:endParaRPr lang="es-ES" dirty="0"/>
                    </a:p>
                  </a:txBody>
                  <a:tcPr/>
                </a:tc>
                <a:tc hMerge="1">
                  <a:txBody>
                    <a:bodyPr/>
                    <a:lstStyle/>
                    <a:p>
                      <a:endParaRPr lang="es-ES" dirty="0"/>
                    </a:p>
                  </a:txBody>
                  <a:tcPr/>
                </a:tc>
                <a:tc hMerge="1">
                  <a:txBody>
                    <a:bodyPr/>
                    <a:lstStyle/>
                    <a:p>
                      <a:pPr algn="ctr"/>
                      <a:endParaRPr lang="es-ES" dirty="0"/>
                    </a:p>
                  </a:txBody>
                  <a:tcPr>
                    <a:solidFill>
                      <a:srgbClr val="002060"/>
                    </a:solidFill>
                  </a:tcPr>
                </a:tc>
                <a:extLst>
                  <a:ext uri="{0D108BD9-81ED-4DB2-BD59-A6C34878D82A}">
                    <a16:rowId xmlns:a16="http://schemas.microsoft.com/office/drawing/2014/main" val="3147318476"/>
                  </a:ext>
                </a:extLst>
              </a:tr>
              <a:tr h="259740">
                <a:tc vMerge="1">
                  <a:txBody>
                    <a:bodyPr/>
                    <a:lstStyle/>
                    <a:p>
                      <a:pPr algn="ctr"/>
                      <a:endParaRPr lang="es-ES" dirty="0"/>
                    </a:p>
                  </a:txBody>
                  <a:tcPr anchor="ctr"/>
                </a:tc>
                <a:tc>
                  <a:txBody>
                    <a:bodyPr/>
                    <a:lstStyle/>
                    <a:p>
                      <a:pPr algn="ctr"/>
                      <a:r>
                        <a:rPr lang="es-ES" sz="1500" dirty="0"/>
                        <a:t>Inicial</a:t>
                      </a:r>
                    </a:p>
                  </a:txBody>
                  <a:tcPr/>
                </a:tc>
                <a:tc>
                  <a:txBody>
                    <a:bodyPr/>
                    <a:lstStyle/>
                    <a:p>
                      <a:pPr algn="ctr"/>
                      <a:r>
                        <a:rPr lang="es-ES" sz="1500" dirty="0"/>
                        <a:t>Intermedia </a:t>
                      </a:r>
                    </a:p>
                  </a:txBody>
                  <a:tcPr/>
                </a:tc>
                <a:tc>
                  <a:txBody>
                    <a:bodyPr/>
                    <a:lstStyle/>
                    <a:p>
                      <a:pPr algn="ctr"/>
                      <a:r>
                        <a:rPr lang="es-ES" sz="1500" dirty="0"/>
                        <a:t>Final</a:t>
                      </a:r>
                    </a:p>
                  </a:txBody>
                  <a:tcPr/>
                </a:tc>
                <a:tc>
                  <a:txBody>
                    <a:bodyPr/>
                    <a:lstStyle/>
                    <a:p>
                      <a:pPr algn="ctr"/>
                      <a:r>
                        <a:rPr lang="es-ES" sz="1500" dirty="0"/>
                        <a:t>Frustrada intermedia</a:t>
                      </a:r>
                    </a:p>
                  </a:txBody>
                  <a:tcPr/>
                </a:tc>
                <a:tc>
                  <a:txBody>
                    <a:bodyPr/>
                    <a:lstStyle/>
                    <a:p>
                      <a:pPr algn="ctr"/>
                      <a:r>
                        <a:rPr lang="es-ES" sz="1500" dirty="0"/>
                        <a:t>Frustrada final</a:t>
                      </a:r>
                    </a:p>
                  </a:txBody>
                  <a:tcPr/>
                </a:tc>
                <a:extLst>
                  <a:ext uri="{0D108BD9-81ED-4DB2-BD59-A6C34878D82A}">
                    <a16:rowId xmlns:a16="http://schemas.microsoft.com/office/drawing/2014/main" val="1410825866"/>
                  </a:ext>
                </a:extLst>
              </a:tr>
              <a:tr h="259740">
                <a:tc>
                  <a:txBody>
                    <a:bodyPr/>
                    <a:lstStyle/>
                    <a:p>
                      <a:pPr algn="ctr"/>
                      <a:r>
                        <a:rPr lang="es-ES" sz="1500" dirty="0"/>
                        <a:t>Lateral</a:t>
                      </a:r>
                    </a:p>
                  </a:txBody>
                  <a:tcPr/>
                </a:tc>
                <a:tc>
                  <a:txBody>
                    <a:bodyPr/>
                    <a:lstStyle/>
                    <a:p>
                      <a:pPr algn="ctr"/>
                      <a:r>
                        <a:rPr lang="es-ES" sz="1500" dirty="0"/>
                        <a:t>1 NM</a:t>
                      </a:r>
                    </a:p>
                  </a:txBody>
                  <a:tcPr/>
                </a:tc>
                <a:tc>
                  <a:txBody>
                    <a:bodyPr/>
                    <a:lstStyle/>
                    <a:p>
                      <a:pPr algn="ctr"/>
                      <a:r>
                        <a:rPr lang="es-ES" sz="1500" dirty="0"/>
                        <a:t>1 NM</a:t>
                      </a:r>
                    </a:p>
                  </a:txBody>
                  <a:tcPr/>
                </a:tc>
                <a:tc>
                  <a:txBody>
                    <a:bodyPr/>
                    <a:lstStyle/>
                    <a:p>
                      <a:pPr algn="ctr"/>
                      <a:r>
                        <a:rPr lang="es-ES" sz="1500" dirty="0"/>
                        <a:t>1 NM</a:t>
                      </a:r>
                    </a:p>
                  </a:txBody>
                  <a:tcPr/>
                </a:tc>
                <a:tc>
                  <a:txBody>
                    <a:bodyPr/>
                    <a:lstStyle/>
                    <a:p>
                      <a:pPr algn="ctr"/>
                      <a:r>
                        <a:rPr lang="es-ES" sz="1500" dirty="0"/>
                        <a:t>2 NM</a:t>
                      </a:r>
                    </a:p>
                  </a:txBody>
                  <a:tcPr/>
                </a:tc>
                <a:tc>
                  <a:txBody>
                    <a:bodyPr/>
                    <a:lstStyle/>
                    <a:p>
                      <a:pPr algn="ctr"/>
                      <a:r>
                        <a:rPr lang="es-ES" sz="1500" dirty="0"/>
                        <a:t>2 NM</a:t>
                      </a:r>
                    </a:p>
                  </a:txBody>
                  <a:tcPr/>
                </a:tc>
                <a:extLst>
                  <a:ext uri="{0D108BD9-81ED-4DB2-BD59-A6C34878D82A}">
                    <a16:rowId xmlns:a16="http://schemas.microsoft.com/office/drawing/2014/main" val="1316365306"/>
                  </a:ext>
                </a:extLst>
              </a:tr>
              <a:tr h="259740">
                <a:tc>
                  <a:txBody>
                    <a:bodyPr/>
                    <a:lstStyle/>
                    <a:p>
                      <a:pPr algn="ctr"/>
                      <a:r>
                        <a:rPr lang="es-ES" sz="1500" dirty="0"/>
                        <a:t>Vertical (MOC)</a:t>
                      </a:r>
                    </a:p>
                  </a:txBody>
                  <a:tcPr/>
                </a:tc>
                <a:tc>
                  <a:txBody>
                    <a:bodyPr/>
                    <a:lstStyle/>
                    <a:p>
                      <a:pPr algn="ctr"/>
                      <a:r>
                        <a:rPr lang="es-ES" sz="1500" dirty="0"/>
                        <a:t>300 m</a:t>
                      </a:r>
                    </a:p>
                  </a:txBody>
                  <a:tcPr/>
                </a:tc>
                <a:tc>
                  <a:txBody>
                    <a:bodyPr/>
                    <a:lstStyle/>
                    <a:p>
                      <a:pPr algn="ctr"/>
                      <a:r>
                        <a:rPr lang="es-ES" sz="1500" dirty="0"/>
                        <a:t>150 m</a:t>
                      </a:r>
                    </a:p>
                  </a:txBody>
                  <a:tcPr/>
                </a:tc>
                <a:tc>
                  <a:txBody>
                    <a:bodyPr/>
                    <a:lstStyle/>
                    <a:p>
                      <a:pPr algn="ctr"/>
                      <a:r>
                        <a:rPr lang="es-ES" sz="1500" dirty="0"/>
                        <a:t>-</a:t>
                      </a:r>
                    </a:p>
                  </a:txBody>
                  <a:tcPr/>
                </a:tc>
                <a:tc>
                  <a:txBody>
                    <a:bodyPr/>
                    <a:lstStyle/>
                    <a:p>
                      <a:pPr algn="ctr"/>
                      <a:r>
                        <a:rPr lang="es-ES" sz="1500" dirty="0"/>
                        <a:t>30 m</a:t>
                      </a:r>
                    </a:p>
                  </a:txBody>
                  <a:tcPr/>
                </a:tc>
                <a:tc>
                  <a:txBody>
                    <a:bodyPr/>
                    <a:lstStyle/>
                    <a:p>
                      <a:pPr algn="ctr"/>
                      <a:r>
                        <a:rPr lang="es-ES" sz="1500" dirty="0"/>
                        <a:t>50 m</a:t>
                      </a:r>
                    </a:p>
                  </a:txBody>
                  <a:tcPr/>
                </a:tc>
                <a:extLst>
                  <a:ext uri="{0D108BD9-81ED-4DB2-BD59-A6C34878D82A}">
                    <a16:rowId xmlns:a16="http://schemas.microsoft.com/office/drawing/2014/main" val="1939092007"/>
                  </a:ext>
                </a:extLst>
              </a:tr>
            </a:tbl>
          </a:graphicData>
        </a:graphic>
      </p:graphicFrame>
      <p:pic>
        <p:nvPicPr>
          <p:cNvPr id="9" name="Imagen 8" descr="Imagen que contiene árbol&#10;&#10;Descripción generada con confianza alta">
            <a:extLst>
              <a:ext uri="{FF2B5EF4-FFF2-40B4-BE49-F238E27FC236}">
                <a16:creationId xmlns:a16="http://schemas.microsoft.com/office/drawing/2014/main" id="{46C2E450-B7CA-48CB-A169-9DF51153DCD6}"/>
              </a:ext>
            </a:extLst>
          </p:cNvPr>
          <p:cNvPicPr>
            <a:picLocks noChangeAspect="1"/>
          </p:cNvPicPr>
          <p:nvPr/>
        </p:nvPicPr>
        <p:blipFill rotWithShape="1">
          <a:blip r:embed="rId5">
            <a:extLst>
              <a:ext uri="{28A0092B-C50C-407E-A947-70E740481C1C}">
                <a14:useLocalDpi xmlns:a14="http://schemas.microsoft.com/office/drawing/2010/main" val="0"/>
              </a:ext>
            </a:extLst>
          </a:blip>
          <a:srcRect l="38684" r="33947"/>
          <a:stretch/>
        </p:blipFill>
        <p:spPr>
          <a:xfrm>
            <a:off x="838200" y="1392539"/>
            <a:ext cx="2415141" cy="4963811"/>
          </a:xfrm>
          <a:prstGeom prst="rect">
            <a:avLst/>
          </a:prstGeom>
        </p:spPr>
      </p:pic>
      <p:pic>
        <p:nvPicPr>
          <p:cNvPr id="13" name="Imagen 12">
            <a:extLst>
              <a:ext uri="{FF2B5EF4-FFF2-40B4-BE49-F238E27FC236}">
                <a16:creationId xmlns:a16="http://schemas.microsoft.com/office/drawing/2014/main" id="{EBB52017-B2DA-4416-8F49-8E6EEA5D9553}"/>
              </a:ext>
            </a:extLst>
          </p:cNvPr>
          <p:cNvPicPr>
            <a:picLocks noChangeAspect="1"/>
          </p:cNvPicPr>
          <p:nvPr/>
        </p:nvPicPr>
        <p:blipFill rotWithShape="1">
          <a:blip r:embed="rId6">
            <a:extLst>
              <a:ext uri="{28A0092B-C50C-407E-A947-70E740481C1C}">
                <a14:useLocalDpi xmlns:a14="http://schemas.microsoft.com/office/drawing/2010/main" val="0"/>
              </a:ext>
            </a:extLst>
          </a:blip>
          <a:srcRect l="3948" t="11228" r="11349" b="23041"/>
          <a:stretch/>
        </p:blipFill>
        <p:spPr>
          <a:xfrm>
            <a:off x="3298507" y="1392539"/>
            <a:ext cx="4665346" cy="2036461"/>
          </a:xfrm>
          <a:prstGeom prst="rect">
            <a:avLst/>
          </a:prstGeom>
        </p:spPr>
      </p:pic>
      <p:sp>
        <p:nvSpPr>
          <p:cNvPr id="16" name="CuadroTexto 15">
            <a:extLst>
              <a:ext uri="{FF2B5EF4-FFF2-40B4-BE49-F238E27FC236}">
                <a16:creationId xmlns:a16="http://schemas.microsoft.com/office/drawing/2014/main" id="{6CCE9982-7B7F-4080-A13B-505AAB50A167}"/>
              </a:ext>
            </a:extLst>
          </p:cNvPr>
          <p:cNvSpPr txBox="1"/>
          <p:nvPr/>
        </p:nvSpPr>
        <p:spPr>
          <a:xfrm>
            <a:off x="3845752" y="3881619"/>
            <a:ext cx="2855495" cy="646331"/>
          </a:xfrm>
          <a:prstGeom prst="rect">
            <a:avLst/>
          </a:prstGeom>
          <a:noFill/>
        </p:spPr>
        <p:txBody>
          <a:bodyPr wrap="square" rtlCol="0">
            <a:spAutoFit/>
          </a:bodyPr>
          <a:lstStyle/>
          <a:p>
            <a:pPr algn="ctr"/>
            <a:r>
              <a:rPr lang="es-ES" dirty="0">
                <a:latin typeface="Microsoft YaHei Light" panose="020B0502040204020203" pitchFamily="34" charset="-122"/>
                <a:ea typeface="Microsoft YaHei Light" panose="020B0502040204020203" pitchFamily="34" charset="-122"/>
              </a:rPr>
              <a:t>Protección Lateral de la Aproximación</a:t>
            </a:r>
          </a:p>
        </p:txBody>
      </p:sp>
    </p:spTree>
    <p:extLst>
      <p:ext uri="{BB962C8B-B14F-4D97-AF65-F5344CB8AC3E}">
        <p14:creationId xmlns:p14="http://schemas.microsoft.com/office/powerpoint/2010/main" val="3722392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EE04F2-7192-4114-B234-DE9723833F02}"/>
              </a:ext>
            </a:extLst>
          </p:cNvPr>
          <p:cNvSpPr>
            <a:spLocks noGrp="1"/>
          </p:cNvSpPr>
          <p:nvPr>
            <p:ph type="title"/>
          </p:nvPr>
        </p:nvSpPr>
        <p:spPr/>
        <p:txBody>
          <a:bodyPr/>
          <a:lstStyle/>
          <a:p>
            <a:r>
              <a:rPr lang="es-ES" dirty="0"/>
              <a:t>Índice</a:t>
            </a:r>
          </a:p>
        </p:txBody>
      </p:sp>
      <p:sp>
        <p:nvSpPr>
          <p:cNvPr id="4" name="Marcador de fecha 3">
            <a:extLst>
              <a:ext uri="{FF2B5EF4-FFF2-40B4-BE49-F238E27FC236}">
                <a16:creationId xmlns:a16="http://schemas.microsoft.com/office/drawing/2014/main" id="{BCA738E5-5B83-45AF-A962-E51E672B3E8A}"/>
              </a:ext>
            </a:extLst>
          </p:cNvPr>
          <p:cNvSpPr>
            <a:spLocks noGrp="1"/>
          </p:cNvSpPr>
          <p:nvPr>
            <p:ph type="dt" sz="half" idx="10"/>
          </p:nvPr>
        </p:nvSpPr>
        <p:spPr/>
        <p:txBody>
          <a:bodyPr/>
          <a:lstStyle/>
          <a:p>
            <a:fld id="{9C87126A-1928-49EE-8289-D44256F9D586}" type="datetime1">
              <a:rPr lang="es-ES" smtClean="0"/>
              <a:t>20/06/2018</a:t>
            </a:fld>
            <a:endParaRPr lang="es-ES" dirty="0"/>
          </a:p>
        </p:txBody>
      </p:sp>
      <p:sp>
        <p:nvSpPr>
          <p:cNvPr id="5" name="Marcador de pie de página 4">
            <a:extLst>
              <a:ext uri="{FF2B5EF4-FFF2-40B4-BE49-F238E27FC236}">
                <a16:creationId xmlns:a16="http://schemas.microsoft.com/office/drawing/2014/main" id="{23A57515-89DB-4692-AC43-365AD68E2BB2}"/>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8" name="Elipse 7">
            <a:extLst>
              <a:ext uri="{FF2B5EF4-FFF2-40B4-BE49-F238E27FC236}">
                <a16:creationId xmlns:a16="http://schemas.microsoft.com/office/drawing/2014/main" id="{2755C42B-91DD-4049-8624-4E4457F4AEDB}"/>
              </a:ext>
            </a:extLst>
          </p:cNvPr>
          <p:cNvSpPr/>
          <p:nvPr/>
        </p:nvSpPr>
        <p:spPr>
          <a:xfrm>
            <a:off x="8610600" y="1246180"/>
            <a:ext cx="3240000" cy="3240000"/>
          </a:xfrm>
          <a:prstGeom prst="ellipse">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Marcador de contenido 2">
            <a:extLst>
              <a:ext uri="{FF2B5EF4-FFF2-40B4-BE49-F238E27FC236}">
                <a16:creationId xmlns:a16="http://schemas.microsoft.com/office/drawing/2014/main" id="{F3CCC9BD-499B-4E4E-A446-AD16DB9E8F8D}"/>
              </a:ext>
            </a:extLst>
          </p:cNvPr>
          <p:cNvSpPr txBox="1">
            <a:spLocks/>
          </p:cNvSpPr>
          <p:nvPr/>
        </p:nvSpPr>
        <p:spPr>
          <a:xfrm>
            <a:off x="838200" y="1459865"/>
            <a:ext cx="10515600" cy="4631446"/>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on 2.0" panose="00000500000000000000" pitchFamily="50" charset="0"/>
                <a:ea typeface="Moon 2.0" panose="00000500000000000000"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on 2.0" panose="00000500000000000000" pitchFamily="50" charset="0"/>
                <a:ea typeface="Moon 2.0" panose="00000500000000000000"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on 2.0" panose="00000500000000000000" pitchFamily="50" charset="0"/>
                <a:ea typeface="Moon 2.0" panose="00000500000000000000"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on 2.0" panose="00000500000000000000" pitchFamily="50" charset="0"/>
                <a:ea typeface="Moon 2.0" panose="00000500000000000000"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on 2.0" panose="00000500000000000000" pitchFamily="50" charset="0"/>
                <a:ea typeface="Moon 2.0" panose="00000500000000000000"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Resumen</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Parte I: Diseño</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Aeropuerto de Teruel</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Aeronave de referencia</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Navegación PBN y LPV-200</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Aproximación a la pista 18/36</a:t>
            </a:r>
          </a:p>
          <a:p>
            <a:pPr marL="0" indent="0">
              <a:buNone/>
            </a:pPr>
            <a:r>
              <a:rPr lang="es-ES" sz="2000" dirty="0">
                <a:latin typeface="Microsoft YaHei Light" panose="020B0502040204020203" pitchFamily="34" charset="-122"/>
                <a:ea typeface="Microsoft YaHei Light" panose="020B0502040204020203" pitchFamily="34" charset="-122"/>
              </a:rPr>
              <a:t>Parte II: Validación</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Sistemas GNSS y de aumentación</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Requerimientos y procedimiento de validación</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Procedimiento de análisis</a:t>
            </a:r>
          </a:p>
          <a:p>
            <a:pPr marL="514350" indent="-514350">
              <a:buFont typeface="+mj-lt"/>
              <a:buAutoNum type="arabicPeriod"/>
            </a:pPr>
            <a:r>
              <a:rPr lang="es-ES" sz="2000" dirty="0">
                <a:latin typeface="Microsoft YaHei Light" panose="020B0502040204020203" pitchFamily="34" charset="-122"/>
                <a:ea typeface="Microsoft YaHei Light" panose="020B0502040204020203" pitchFamily="34" charset="-122"/>
              </a:rPr>
              <a:t>Resultados</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Conclusiones</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Bibliografía</a:t>
            </a:r>
          </a:p>
          <a:p>
            <a:pPr marL="971550" lvl="1" indent="-514350">
              <a:buFont typeface="+mj-lt"/>
              <a:buAutoNum type="arabicPeriod"/>
            </a:pPr>
            <a:endParaRPr lang="es-ES" sz="2000" dirty="0">
              <a:latin typeface="Microsoft YaHei Light" panose="020B0502040204020203" pitchFamily="34" charset="-122"/>
              <a:ea typeface="Microsoft YaHei Light" panose="020B0502040204020203" pitchFamily="34" charset="-122"/>
            </a:endParaRPr>
          </a:p>
        </p:txBody>
      </p:sp>
      <p:pic>
        <p:nvPicPr>
          <p:cNvPr id="9" name="Gráfico 8" descr="Marca de verificación">
            <a:extLst>
              <a:ext uri="{FF2B5EF4-FFF2-40B4-BE49-F238E27FC236}">
                <a16:creationId xmlns:a16="http://schemas.microsoft.com/office/drawing/2014/main" id="{68CBC8C9-4E2C-40A1-B068-5B5848CB506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67819" y="2103438"/>
            <a:ext cx="1325562" cy="1325562"/>
          </a:xfrm>
          <a:prstGeom prst="rect">
            <a:avLst/>
          </a:prstGeom>
        </p:spPr>
      </p:pic>
    </p:spTree>
    <p:extLst>
      <p:ext uri="{BB962C8B-B14F-4D97-AF65-F5344CB8AC3E}">
        <p14:creationId xmlns:p14="http://schemas.microsoft.com/office/powerpoint/2010/main" val="1903609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05BE59-7C13-4A13-B87A-8AD4171E2017}"/>
              </a:ext>
            </a:extLst>
          </p:cNvPr>
          <p:cNvSpPr>
            <a:spLocks noGrp="1"/>
          </p:cNvSpPr>
          <p:nvPr>
            <p:ph type="title"/>
          </p:nvPr>
        </p:nvSpPr>
        <p:spPr/>
        <p:txBody>
          <a:bodyPr>
            <a:normAutofit/>
          </a:bodyPr>
          <a:lstStyle/>
          <a:p>
            <a:r>
              <a:rPr lang="es-ES" sz="4200" dirty="0"/>
              <a:t>1. Sistemas GNSS y de aumentación</a:t>
            </a:r>
          </a:p>
        </p:txBody>
      </p:sp>
      <p:sp>
        <p:nvSpPr>
          <p:cNvPr id="3" name="Marcador de fecha 2">
            <a:extLst>
              <a:ext uri="{FF2B5EF4-FFF2-40B4-BE49-F238E27FC236}">
                <a16:creationId xmlns:a16="http://schemas.microsoft.com/office/drawing/2014/main" id="{4B702EC8-B626-441F-B766-9678F233CA9C}"/>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C13851CC-CFDF-4934-9927-E66308EBF309}"/>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6" name="Elipse 5">
            <a:extLst>
              <a:ext uri="{FF2B5EF4-FFF2-40B4-BE49-F238E27FC236}">
                <a16:creationId xmlns:a16="http://schemas.microsoft.com/office/drawing/2014/main" id="{AEB6D9E8-5618-4235-90DB-EF37D173F974}"/>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8" name="Gráfico 7" descr="Satélite">
            <a:extLst>
              <a:ext uri="{FF2B5EF4-FFF2-40B4-BE49-F238E27FC236}">
                <a16:creationId xmlns:a16="http://schemas.microsoft.com/office/drawing/2014/main" id="{ABC7EDAD-E2D0-4B5C-9305-3E42CF3883D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0194" y="453789"/>
            <a:ext cx="747932" cy="747932"/>
          </a:xfrm>
          <a:prstGeom prst="rect">
            <a:avLst/>
          </a:prstGeom>
        </p:spPr>
      </p:pic>
      <p:grpSp>
        <p:nvGrpSpPr>
          <p:cNvPr id="35" name="Grupo 34">
            <a:extLst>
              <a:ext uri="{FF2B5EF4-FFF2-40B4-BE49-F238E27FC236}">
                <a16:creationId xmlns:a16="http://schemas.microsoft.com/office/drawing/2014/main" id="{1652CE61-830C-49AC-B6CA-C3A518329AA3}"/>
              </a:ext>
            </a:extLst>
          </p:cNvPr>
          <p:cNvGrpSpPr/>
          <p:nvPr/>
        </p:nvGrpSpPr>
        <p:grpSpPr>
          <a:xfrm>
            <a:off x="327840" y="1506022"/>
            <a:ext cx="5905263" cy="4433822"/>
            <a:chOff x="327840" y="1506022"/>
            <a:chExt cx="5905263" cy="4433822"/>
          </a:xfrm>
        </p:grpSpPr>
        <p:pic>
          <p:nvPicPr>
            <p:cNvPr id="9" name="Imagen 8" descr="Imagen que contiene texto, mapa&#10;&#10;Descripción generada con confianza muy alta">
              <a:extLst>
                <a:ext uri="{FF2B5EF4-FFF2-40B4-BE49-F238E27FC236}">
                  <a16:creationId xmlns:a16="http://schemas.microsoft.com/office/drawing/2014/main" id="{195C23CD-BA08-4DCD-8699-2441861CE6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970" y="1948058"/>
              <a:ext cx="5790133" cy="3991786"/>
            </a:xfrm>
            <a:prstGeom prst="rect">
              <a:avLst/>
            </a:prstGeom>
          </p:spPr>
        </p:pic>
        <p:sp>
          <p:nvSpPr>
            <p:cNvPr id="10" name="CuadroTexto 9">
              <a:extLst>
                <a:ext uri="{FF2B5EF4-FFF2-40B4-BE49-F238E27FC236}">
                  <a16:creationId xmlns:a16="http://schemas.microsoft.com/office/drawing/2014/main" id="{E0BBA9D0-C375-49FE-B70C-B15F0B519888}"/>
                </a:ext>
              </a:extLst>
            </p:cNvPr>
            <p:cNvSpPr txBox="1"/>
            <p:nvPr/>
          </p:nvSpPr>
          <p:spPr>
            <a:xfrm>
              <a:off x="327840" y="1506022"/>
              <a:ext cx="2855495" cy="369332"/>
            </a:xfrm>
            <a:prstGeom prst="rect">
              <a:avLst/>
            </a:prstGeom>
            <a:noFill/>
          </p:spPr>
          <p:txBody>
            <a:bodyPr wrap="square" rtlCol="0">
              <a:spAutoFit/>
            </a:bodyPr>
            <a:lstStyle/>
            <a:p>
              <a:pPr algn="ctr"/>
              <a:r>
                <a:rPr lang="es-ES" dirty="0">
                  <a:latin typeface="Microsoft YaHei Light" panose="020B0502040204020203" pitchFamily="34" charset="-122"/>
                  <a:ea typeface="Microsoft YaHei Light" panose="020B0502040204020203" pitchFamily="34" charset="-122"/>
                </a:rPr>
                <a:t>Arquitectura GNSS</a:t>
              </a:r>
            </a:p>
          </p:txBody>
        </p:sp>
      </p:grpSp>
      <p:grpSp>
        <p:nvGrpSpPr>
          <p:cNvPr id="36" name="Grupo 35">
            <a:extLst>
              <a:ext uri="{FF2B5EF4-FFF2-40B4-BE49-F238E27FC236}">
                <a16:creationId xmlns:a16="http://schemas.microsoft.com/office/drawing/2014/main" id="{61A205EE-8F94-45A8-979E-142163CD1BD3}"/>
              </a:ext>
            </a:extLst>
          </p:cNvPr>
          <p:cNvGrpSpPr/>
          <p:nvPr/>
        </p:nvGrpSpPr>
        <p:grpSpPr>
          <a:xfrm>
            <a:off x="5401452" y="1682010"/>
            <a:ext cx="2097764" cy="898731"/>
            <a:chOff x="5401452" y="1682010"/>
            <a:chExt cx="2097764" cy="898731"/>
          </a:xfrm>
        </p:grpSpPr>
        <p:sp>
          <p:nvSpPr>
            <p:cNvPr id="11" name="CuadroTexto 10">
              <a:extLst>
                <a:ext uri="{FF2B5EF4-FFF2-40B4-BE49-F238E27FC236}">
                  <a16:creationId xmlns:a16="http://schemas.microsoft.com/office/drawing/2014/main" id="{7F2389C1-B128-4E52-A8C8-73B48F961344}"/>
                </a:ext>
              </a:extLst>
            </p:cNvPr>
            <p:cNvSpPr txBox="1"/>
            <p:nvPr/>
          </p:nvSpPr>
          <p:spPr>
            <a:xfrm>
              <a:off x="5401452" y="1737862"/>
              <a:ext cx="1528353"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icrosoft YaHei Light" panose="020B0502040204020203" pitchFamily="34" charset="-122"/>
                  <a:ea typeface="Microsoft YaHei Light" panose="020B0502040204020203" pitchFamily="34" charset="-122"/>
                </a:rPr>
                <a:t>GPS</a:t>
              </a:r>
            </a:p>
          </p:txBody>
        </p:sp>
        <p:pic>
          <p:nvPicPr>
            <p:cNvPr id="13" name="Imagen 12">
              <a:extLst>
                <a:ext uri="{FF2B5EF4-FFF2-40B4-BE49-F238E27FC236}">
                  <a16:creationId xmlns:a16="http://schemas.microsoft.com/office/drawing/2014/main" id="{8D99D0DB-F02A-4AA6-91AC-E65D2E86CE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0485" y="1682010"/>
              <a:ext cx="898731" cy="898731"/>
            </a:xfrm>
            <a:prstGeom prst="rect">
              <a:avLst/>
            </a:prstGeom>
          </p:spPr>
        </p:pic>
      </p:grpSp>
      <p:grpSp>
        <p:nvGrpSpPr>
          <p:cNvPr id="37" name="Grupo 36">
            <a:extLst>
              <a:ext uri="{FF2B5EF4-FFF2-40B4-BE49-F238E27FC236}">
                <a16:creationId xmlns:a16="http://schemas.microsoft.com/office/drawing/2014/main" id="{FC8AC700-CE37-439E-9891-F968C8E4EE1C}"/>
              </a:ext>
            </a:extLst>
          </p:cNvPr>
          <p:cNvGrpSpPr/>
          <p:nvPr/>
        </p:nvGrpSpPr>
        <p:grpSpPr>
          <a:xfrm>
            <a:off x="8238302" y="1143181"/>
            <a:ext cx="2531273" cy="1552074"/>
            <a:chOff x="8238302" y="1143181"/>
            <a:chExt cx="2531273" cy="1552074"/>
          </a:xfrm>
        </p:grpSpPr>
        <p:sp>
          <p:nvSpPr>
            <p:cNvPr id="14" name="CuadroTexto 13">
              <a:extLst>
                <a:ext uri="{FF2B5EF4-FFF2-40B4-BE49-F238E27FC236}">
                  <a16:creationId xmlns:a16="http://schemas.microsoft.com/office/drawing/2014/main" id="{4F484185-9638-47A5-80DD-D930BF6DCCF1}"/>
                </a:ext>
              </a:extLst>
            </p:cNvPr>
            <p:cNvSpPr txBox="1"/>
            <p:nvPr/>
          </p:nvSpPr>
          <p:spPr>
            <a:xfrm>
              <a:off x="8238302" y="1506022"/>
              <a:ext cx="1528353"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icrosoft YaHei Light" panose="020B0502040204020203" pitchFamily="34" charset="-122"/>
                  <a:ea typeface="Microsoft YaHei Light" panose="020B0502040204020203" pitchFamily="34" charset="-122"/>
                </a:rPr>
                <a:t>GLONASS</a:t>
              </a:r>
            </a:p>
          </p:txBody>
        </p:sp>
        <p:pic>
          <p:nvPicPr>
            <p:cNvPr id="16" name="Imagen 15">
              <a:extLst>
                <a:ext uri="{FF2B5EF4-FFF2-40B4-BE49-F238E27FC236}">
                  <a16:creationId xmlns:a16="http://schemas.microsoft.com/office/drawing/2014/main" id="{40CF7154-D4CD-48A2-AFBE-B0E225690F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17501" y="1143181"/>
              <a:ext cx="1552074" cy="1552074"/>
            </a:xfrm>
            <a:prstGeom prst="rect">
              <a:avLst/>
            </a:prstGeom>
          </p:spPr>
        </p:pic>
      </p:grpSp>
      <p:grpSp>
        <p:nvGrpSpPr>
          <p:cNvPr id="38" name="Grupo 37">
            <a:extLst>
              <a:ext uri="{FF2B5EF4-FFF2-40B4-BE49-F238E27FC236}">
                <a16:creationId xmlns:a16="http://schemas.microsoft.com/office/drawing/2014/main" id="{1740AA79-109B-4FD6-B145-A1E16F152828}"/>
              </a:ext>
            </a:extLst>
          </p:cNvPr>
          <p:cNvGrpSpPr/>
          <p:nvPr/>
        </p:nvGrpSpPr>
        <p:grpSpPr>
          <a:xfrm>
            <a:off x="5937070" y="2973540"/>
            <a:ext cx="2217847" cy="897106"/>
            <a:chOff x="5937070" y="2973540"/>
            <a:chExt cx="2217847" cy="897106"/>
          </a:xfrm>
        </p:grpSpPr>
        <p:sp>
          <p:nvSpPr>
            <p:cNvPr id="17" name="CuadroTexto 16">
              <a:extLst>
                <a:ext uri="{FF2B5EF4-FFF2-40B4-BE49-F238E27FC236}">
                  <a16:creationId xmlns:a16="http://schemas.microsoft.com/office/drawing/2014/main" id="{7C8E1A51-23B6-4EBB-B31F-74E0DBA08594}"/>
                </a:ext>
              </a:extLst>
            </p:cNvPr>
            <p:cNvSpPr txBox="1"/>
            <p:nvPr/>
          </p:nvSpPr>
          <p:spPr>
            <a:xfrm>
              <a:off x="5937070" y="2973540"/>
              <a:ext cx="1528353"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icrosoft YaHei Light" panose="020B0502040204020203" pitchFamily="34" charset="-122"/>
                  <a:ea typeface="Microsoft YaHei Light" panose="020B0502040204020203" pitchFamily="34" charset="-122"/>
                </a:rPr>
                <a:t>GALILEO</a:t>
              </a:r>
            </a:p>
          </p:txBody>
        </p:sp>
        <p:pic>
          <p:nvPicPr>
            <p:cNvPr id="19" name="Imagen 18">
              <a:extLst>
                <a:ext uri="{FF2B5EF4-FFF2-40B4-BE49-F238E27FC236}">
                  <a16:creationId xmlns:a16="http://schemas.microsoft.com/office/drawing/2014/main" id="{D59F9ABE-680F-4DC9-BFFC-948B7C6EB5CA}"/>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7256186" y="2973691"/>
              <a:ext cx="898731" cy="896955"/>
            </a:xfrm>
            <a:prstGeom prst="rect">
              <a:avLst/>
            </a:prstGeom>
          </p:spPr>
        </p:pic>
      </p:grpSp>
      <p:grpSp>
        <p:nvGrpSpPr>
          <p:cNvPr id="39" name="Grupo 38">
            <a:extLst>
              <a:ext uri="{FF2B5EF4-FFF2-40B4-BE49-F238E27FC236}">
                <a16:creationId xmlns:a16="http://schemas.microsoft.com/office/drawing/2014/main" id="{4FB702CC-F59C-4074-A54E-2745FE77524B}"/>
              </a:ext>
            </a:extLst>
          </p:cNvPr>
          <p:cNvGrpSpPr/>
          <p:nvPr/>
        </p:nvGrpSpPr>
        <p:grpSpPr>
          <a:xfrm>
            <a:off x="8646151" y="2879168"/>
            <a:ext cx="2451980" cy="1010957"/>
            <a:chOff x="8646151" y="2879168"/>
            <a:chExt cx="2451980" cy="1010957"/>
          </a:xfrm>
        </p:grpSpPr>
        <p:sp>
          <p:nvSpPr>
            <p:cNvPr id="21" name="CuadroTexto 20">
              <a:extLst>
                <a:ext uri="{FF2B5EF4-FFF2-40B4-BE49-F238E27FC236}">
                  <a16:creationId xmlns:a16="http://schemas.microsoft.com/office/drawing/2014/main" id="{D83FF2EF-8F1D-4AA2-946B-EFE3925EE24F}"/>
                </a:ext>
              </a:extLst>
            </p:cNvPr>
            <p:cNvSpPr txBox="1"/>
            <p:nvPr/>
          </p:nvSpPr>
          <p:spPr>
            <a:xfrm>
              <a:off x="8646151" y="3052836"/>
              <a:ext cx="1528353"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icrosoft YaHei Light" panose="020B0502040204020203" pitchFamily="34" charset="-122"/>
                  <a:ea typeface="Microsoft YaHei Light" panose="020B0502040204020203" pitchFamily="34" charset="-122"/>
                </a:rPr>
                <a:t>BEIDOU</a:t>
              </a:r>
            </a:p>
          </p:txBody>
        </p:sp>
        <p:pic>
          <p:nvPicPr>
            <p:cNvPr id="23" name="Imagen 22" descr="Imagen que contiene objeto&#10;&#10;Descripción generada con confianza alta">
              <a:extLst>
                <a:ext uri="{FF2B5EF4-FFF2-40B4-BE49-F238E27FC236}">
                  <a16:creationId xmlns:a16="http://schemas.microsoft.com/office/drawing/2014/main" id="{3FE0508E-7388-46B3-B7FD-1DA0907B775D}"/>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9750188" y="2879168"/>
              <a:ext cx="1347943" cy="1010957"/>
            </a:xfrm>
            <a:prstGeom prst="rect">
              <a:avLst/>
            </a:prstGeom>
          </p:spPr>
        </p:pic>
      </p:grpSp>
      <p:grpSp>
        <p:nvGrpSpPr>
          <p:cNvPr id="41" name="Grupo 40">
            <a:extLst>
              <a:ext uri="{FF2B5EF4-FFF2-40B4-BE49-F238E27FC236}">
                <a16:creationId xmlns:a16="http://schemas.microsoft.com/office/drawing/2014/main" id="{C83D3FF4-3305-43AA-8C4A-935E0CD68B71}"/>
              </a:ext>
            </a:extLst>
          </p:cNvPr>
          <p:cNvGrpSpPr/>
          <p:nvPr/>
        </p:nvGrpSpPr>
        <p:grpSpPr>
          <a:xfrm>
            <a:off x="9002478" y="4481937"/>
            <a:ext cx="2256007" cy="1083981"/>
            <a:chOff x="9002478" y="4481937"/>
            <a:chExt cx="2256007" cy="1083981"/>
          </a:xfrm>
        </p:grpSpPr>
        <p:sp>
          <p:nvSpPr>
            <p:cNvPr id="25" name="CuadroTexto 24">
              <a:extLst>
                <a:ext uri="{FF2B5EF4-FFF2-40B4-BE49-F238E27FC236}">
                  <a16:creationId xmlns:a16="http://schemas.microsoft.com/office/drawing/2014/main" id="{FAAFAE78-7F69-4E43-920B-28B6E37240F0}"/>
                </a:ext>
              </a:extLst>
            </p:cNvPr>
            <p:cNvSpPr txBox="1"/>
            <p:nvPr/>
          </p:nvSpPr>
          <p:spPr>
            <a:xfrm>
              <a:off x="9002478" y="4519500"/>
              <a:ext cx="1528353"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icrosoft YaHei Light" panose="020B0502040204020203" pitchFamily="34" charset="-122"/>
                  <a:ea typeface="Microsoft YaHei Light" panose="020B0502040204020203" pitchFamily="34" charset="-122"/>
                </a:rPr>
                <a:t>NAVIC</a:t>
              </a:r>
            </a:p>
          </p:txBody>
        </p:sp>
        <p:pic>
          <p:nvPicPr>
            <p:cNvPr id="29" name="Imagen 28">
              <a:extLst>
                <a:ext uri="{FF2B5EF4-FFF2-40B4-BE49-F238E27FC236}">
                  <a16:creationId xmlns:a16="http://schemas.microsoft.com/office/drawing/2014/main" id="{369BFEE1-5562-4DF8-93BC-564055AF61F7}"/>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10174504" y="4481937"/>
              <a:ext cx="1083981" cy="1083981"/>
            </a:xfrm>
            <a:prstGeom prst="rect">
              <a:avLst/>
            </a:prstGeom>
          </p:spPr>
        </p:pic>
      </p:grpSp>
      <p:grpSp>
        <p:nvGrpSpPr>
          <p:cNvPr id="40" name="Grupo 39">
            <a:extLst>
              <a:ext uri="{FF2B5EF4-FFF2-40B4-BE49-F238E27FC236}">
                <a16:creationId xmlns:a16="http://schemas.microsoft.com/office/drawing/2014/main" id="{F5E005F1-5287-434D-9DE7-4A158898DA13}"/>
              </a:ext>
            </a:extLst>
          </p:cNvPr>
          <p:cNvGrpSpPr/>
          <p:nvPr/>
        </p:nvGrpSpPr>
        <p:grpSpPr>
          <a:xfrm>
            <a:off x="6271695" y="4283192"/>
            <a:ext cx="2467344" cy="1146265"/>
            <a:chOff x="6271695" y="4283192"/>
            <a:chExt cx="2467344" cy="1146265"/>
          </a:xfrm>
        </p:grpSpPr>
        <p:sp>
          <p:nvSpPr>
            <p:cNvPr id="31" name="CuadroTexto 30">
              <a:extLst>
                <a:ext uri="{FF2B5EF4-FFF2-40B4-BE49-F238E27FC236}">
                  <a16:creationId xmlns:a16="http://schemas.microsoft.com/office/drawing/2014/main" id="{56C1CE1B-834E-43D8-8EE5-2E47363A60F2}"/>
                </a:ext>
              </a:extLst>
            </p:cNvPr>
            <p:cNvSpPr txBox="1"/>
            <p:nvPr/>
          </p:nvSpPr>
          <p:spPr>
            <a:xfrm>
              <a:off x="6271695" y="4482877"/>
              <a:ext cx="1528353"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icrosoft YaHei Light" panose="020B0502040204020203" pitchFamily="34" charset="-122"/>
                  <a:ea typeface="Microsoft YaHei Light" panose="020B0502040204020203" pitchFamily="34" charset="-122"/>
                </a:rPr>
                <a:t>QZSS</a:t>
              </a:r>
            </a:p>
          </p:txBody>
        </p:sp>
        <p:pic>
          <p:nvPicPr>
            <p:cNvPr id="33" name="Imagen 32" descr="Imagen que contiene bola de billar&#10;&#10;Descripción generada con confianza alta">
              <a:extLst>
                <a:ext uri="{FF2B5EF4-FFF2-40B4-BE49-F238E27FC236}">
                  <a16:creationId xmlns:a16="http://schemas.microsoft.com/office/drawing/2014/main" id="{2DD9C81E-AE18-4275-8D1A-58A8813978B4}"/>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7210686" y="4283192"/>
              <a:ext cx="1528353" cy="1146265"/>
            </a:xfrm>
            <a:prstGeom prst="rect">
              <a:avLst/>
            </a:prstGeom>
          </p:spPr>
        </p:pic>
      </p:grpSp>
    </p:spTree>
    <p:extLst>
      <p:ext uri="{BB962C8B-B14F-4D97-AF65-F5344CB8AC3E}">
        <p14:creationId xmlns:p14="http://schemas.microsoft.com/office/powerpoint/2010/main" val="2334295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05BE59-7C13-4A13-B87A-8AD4171E2017}"/>
              </a:ext>
            </a:extLst>
          </p:cNvPr>
          <p:cNvSpPr>
            <a:spLocks noGrp="1"/>
          </p:cNvSpPr>
          <p:nvPr>
            <p:ph type="title"/>
          </p:nvPr>
        </p:nvSpPr>
        <p:spPr/>
        <p:txBody>
          <a:bodyPr>
            <a:normAutofit/>
          </a:bodyPr>
          <a:lstStyle/>
          <a:p>
            <a:r>
              <a:rPr lang="es-ES" sz="4200" dirty="0"/>
              <a:t>1. Sistemas GNSS y de aumentación</a:t>
            </a:r>
          </a:p>
        </p:txBody>
      </p:sp>
      <p:sp>
        <p:nvSpPr>
          <p:cNvPr id="3" name="Marcador de fecha 2">
            <a:extLst>
              <a:ext uri="{FF2B5EF4-FFF2-40B4-BE49-F238E27FC236}">
                <a16:creationId xmlns:a16="http://schemas.microsoft.com/office/drawing/2014/main" id="{4B702EC8-B626-441F-B766-9678F233CA9C}"/>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C13851CC-CFDF-4934-9927-E66308EBF309}"/>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6" name="Elipse 5">
            <a:extLst>
              <a:ext uri="{FF2B5EF4-FFF2-40B4-BE49-F238E27FC236}">
                <a16:creationId xmlns:a16="http://schemas.microsoft.com/office/drawing/2014/main" id="{AEB6D9E8-5618-4235-90DB-EF37D173F974}"/>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8" name="Gráfico 7" descr="Satélite">
            <a:extLst>
              <a:ext uri="{FF2B5EF4-FFF2-40B4-BE49-F238E27FC236}">
                <a16:creationId xmlns:a16="http://schemas.microsoft.com/office/drawing/2014/main" id="{ABC7EDAD-E2D0-4B5C-9305-3E42CF3883D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0194" y="453789"/>
            <a:ext cx="747932" cy="747932"/>
          </a:xfrm>
          <a:prstGeom prst="rect">
            <a:avLst/>
          </a:prstGeom>
        </p:spPr>
      </p:pic>
      <p:grpSp>
        <p:nvGrpSpPr>
          <p:cNvPr id="15" name="Grupo 14">
            <a:extLst>
              <a:ext uri="{FF2B5EF4-FFF2-40B4-BE49-F238E27FC236}">
                <a16:creationId xmlns:a16="http://schemas.microsoft.com/office/drawing/2014/main" id="{24C0BBEE-4AAA-471D-BA58-9EBEF45774B6}"/>
              </a:ext>
            </a:extLst>
          </p:cNvPr>
          <p:cNvGrpSpPr/>
          <p:nvPr/>
        </p:nvGrpSpPr>
        <p:grpSpPr>
          <a:xfrm>
            <a:off x="5401452" y="1682010"/>
            <a:ext cx="2097764" cy="898731"/>
            <a:chOff x="5401452" y="1682010"/>
            <a:chExt cx="2097764" cy="898731"/>
          </a:xfrm>
        </p:grpSpPr>
        <p:sp>
          <p:nvSpPr>
            <p:cNvPr id="11" name="CuadroTexto 10">
              <a:extLst>
                <a:ext uri="{FF2B5EF4-FFF2-40B4-BE49-F238E27FC236}">
                  <a16:creationId xmlns:a16="http://schemas.microsoft.com/office/drawing/2014/main" id="{7F2389C1-B128-4E52-A8C8-73B48F961344}"/>
                </a:ext>
              </a:extLst>
            </p:cNvPr>
            <p:cNvSpPr txBox="1"/>
            <p:nvPr/>
          </p:nvSpPr>
          <p:spPr>
            <a:xfrm>
              <a:off x="5401452" y="1737862"/>
              <a:ext cx="1528353"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icrosoft YaHei Light" panose="020B0502040204020203" pitchFamily="34" charset="-122"/>
                  <a:ea typeface="Microsoft YaHei Light" panose="020B0502040204020203" pitchFamily="34" charset="-122"/>
                </a:rPr>
                <a:t>WAAS</a:t>
              </a:r>
            </a:p>
          </p:txBody>
        </p:sp>
        <p:pic>
          <p:nvPicPr>
            <p:cNvPr id="13" name="Imagen 12">
              <a:extLst>
                <a:ext uri="{FF2B5EF4-FFF2-40B4-BE49-F238E27FC236}">
                  <a16:creationId xmlns:a16="http://schemas.microsoft.com/office/drawing/2014/main" id="{8D99D0DB-F02A-4AA6-91AC-E65D2E86CE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0485" y="1682010"/>
              <a:ext cx="898731" cy="898731"/>
            </a:xfrm>
            <a:prstGeom prst="rect">
              <a:avLst/>
            </a:prstGeom>
          </p:spPr>
        </p:pic>
      </p:grpSp>
      <p:grpSp>
        <p:nvGrpSpPr>
          <p:cNvPr id="22" name="Grupo 21">
            <a:extLst>
              <a:ext uri="{FF2B5EF4-FFF2-40B4-BE49-F238E27FC236}">
                <a16:creationId xmlns:a16="http://schemas.microsoft.com/office/drawing/2014/main" id="{7E94075A-D410-4E36-84B2-16D2222F4207}"/>
              </a:ext>
            </a:extLst>
          </p:cNvPr>
          <p:cNvGrpSpPr/>
          <p:nvPr/>
        </p:nvGrpSpPr>
        <p:grpSpPr>
          <a:xfrm>
            <a:off x="6577033" y="2811525"/>
            <a:ext cx="2145774" cy="896955"/>
            <a:chOff x="6368472" y="3617736"/>
            <a:chExt cx="2145774" cy="896955"/>
          </a:xfrm>
        </p:grpSpPr>
        <p:sp>
          <p:nvSpPr>
            <p:cNvPr id="17" name="CuadroTexto 16">
              <a:extLst>
                <a:ext uri="{FF2B5EF4-FFF2-40B4-BE49-F238E27FC236}">
                  <a16:creationId xmlns:a16="http://schemas.microsoft.com/office/drawing/2014/main" id="{7C8E1A51-23B6-4EBB-B31F-74E0DBA08594}"/>
                </a:ext>
              </a:extLst>
            </p:cNvPr>
            <p:cNvSpPr txBox="1"/>
            <p:nvPr/>
          </p:nvSpPr>
          <p:spPr>
            <a:xfrm>
              <a:off x="6368472" y="3715942"/>
              <a:ext cx="1528353"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icrosoft YaHei Light" panose="020B0502040204020203" pitchFamily="34" charset="-122"/>
                  <a:ea typeface="Microsoft YaHei Light" panose="020B0502040204020203" pitchFamily="34" charset="-122"/>
                </a:rPr>
                <a:t>EGNOS</a:t>
              </a:r>
            </a:p>
          </p:txBody>
        </p:sp>
        <p:pic>
          <p:nvPicPr>
            <p:cNvPr id="19" name="Imagen 18">
              <a:extLst>
                <a:ext uri="{FF2B5EF4-FFF2-40B4-BE49-F238E27FC236}">
                  <a16:creationId xmlns:a16="http://schemas.microsoft.com/office/drawing/2014/main" id="{D59F9ABE-680F-4DC9-BFFC-948B7C6EB5CA}"/>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615515" y="3617736"/>
              <a:ext cx="898731" cy="896955"/>
            </a:xfrm>
            <a:prstGeom prst="rect">
              <a:avLst/>
            </a:prstGeom>
          </p:spPr>
        </p:pic>
      </p:grpSp>
      <p:grpSp>
        <p:nvGrpSpPr>
          <p:cNvPr id="20" name="Grupo 19">
            <a:extLst>
              <a:ext uri="{FF2B5EF4-FFF2-40B4-BE49-F238E27FC236}">
                <a16:creationId xmlns:a16="http://schemas.microsoft.com/office/drawing/2014/main" id="{CEF7DD3B-3E54-4509-9956-2BEDF6F91F77}"/>
              </a:ext>
            </a:extLst>
          </p:cNvPr>
          <p:cNvGrpSpPr/>
          <p:nvPr/>
        </p:nvGrpSpPr>
        <p:grpSpPr>
          <a:xfrm>
            <a:off x="9385831" y="2718013"/>
            <a:ext cx="2191377" cy="1083981"/>
            <a:chOff x="9385831" y="2718013"/>
            <a:chExt cx="2191377" cy="1083981"/>
          </a:xfrm>
        </p:grpSpPr>
        <p:sp>
          <p:nvSpPr>
            <p:cNvPr id="25" name="CuadroTexto 24">
              <a:extLst>
                <a:ext uri="{FF2B5EF4-FFF2-40B4-BE49-F238E27FC236}">
                  <a16:creationId xmlns:a16="http://schemas.microsoft.com/office/drawing/2014/main" id="{FAAFAE78-7F69-4E43-920B-28B6E37240F0}"/>
                </a:ext>
              </a:extLst>
            </p:cNvPr>
            <p:cNvSpPr txBox="1"/>
            <p:nvPr/>
          </p:nvSpPr>
          <p:spPr>
            <a:xfrm>
              <a:off x="9385831" y="2755993"/>
              <a:ext cx="1528353"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icrosoft YaHei Light" panose="020B0502040204020203" pitchFamily="34" charset="-122"/>
                  <a:ea typeface="Microsoft YaHei Light" panose="020B0502040204020203" pitchFamily="34" charset="-122"/>
                </a:rPr>
                <a:t>GAGAN</a:t>
              </a:r>
            </a:p>
          </p:txBody>
        </p:sp>
        <p:pic>
          <p:nvPicPr>
            <p:cNvPr id="29" name="Imagen 28">
              <a:extLst>
                <a:ext uri="{FF2B5EF4-FFF2-40B4-BE49-F238E27FC236}">
                  <a16:creationId xmlns:a16="http://schemas.microsoft.com/office/drawing/2014/main" id="{369BFEE1-5562-4DF8-93BC-564055AF61F7}"/>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0493227" y="2718013"/>
              <a:ext cx="1083981" cy="1083981"/>
            </a:xfrm>
            <a:prstGeom prst="rect">
              <a:avLst/>
            </a:prstGeom>
          </p:spPr>
        </p:pic>
      </p:grpSp>
      <p:grpSp>
        <p:nvGrpSpPr>
          <p:cNvPr id="18" name="Grupo 17">
            <a:extLst>
              <a:ext uri="{FF2B5EF4-FFF2-40B4-BE49-F238E27FC236}">
                <a16:creationId xmlns:a16="http://schemas.microsoft.com/office/drawing/2014/main" id="{E0A2B969-1FB7-45A7-A334-AF9087EFD910}"/>
              </a:ext>
            </a:extLst>
          </p:cNvPr>
          <p:cNvGrpSpPr/>
          <p:nvPr/>
        </p:nvGrpSpPr>
        <p:grpSpPr>
          <a:xfrm>
            <a:off x="8064881" y="1547909"/>
            <a:ext cx="2359279" cy="1146265"/>
            <a:chOff x="8909187" y="1472096"/>
            <a:chExt cx="2359279" cy="1146265"/>
          </a:xfrm>
        </p:grpSpPr>
        <p:sp>
          <p:nvSpPr>
            <p:cNvPr id="31" name="CuadroTexto 30">
              <a:extLst>
                <a:ext uri="{FF2B5EF4-FFF2-40B4-BE49-F238E27FC236}">
                  <a16:creationId xmlns:a16="http://schemas.microsoft.com/office/drawing/2014/main" id="{56C1CE1B-834E-43D8-8EE5-2E47363A60F2}"/>
                </a:ext>
              </a:extLst>
            </p:cNvPr>
            <p:cNvSpPr txBox="1"/>
            <p:nvPr/>
          </p:nvSpPr>
          <p:spPr>
            <a:xfrm>
              <a:off x="8909187" y="1615569"/>
              <a:ext cx="1451759"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icrosoft YaHei Light" panose="020B0502040204020203" pitchFamily="34" charset="-122"/>
                  <a:ea typeface="Microsoft YaHei Light" panose="020B0502040204020203" pitchFamily="34" charset="-122"/>
                </a:rPr>
                <a:t>MSAS</a:t>
              </a:r>
            </a:p>
          </p:txBody>
        </p:sp>
        <p:pic>
          <p:nvPicPr>
            <p:cNvPr id="33" name="Imagen 32" descr="Imagen que contiene bola de billar&#10;&#10;Descripción generada con confianza alta">
              <a:extLst>
                <a:ext uri="{FF2B5EF4-FFF2-40B4-BE49-F238E27FC236}">
                  <a16:creationId xmlns:a16="http://schemas.microsoft.com/office/drawing/2014/main" id="{2DD9C81E-AE18-4275-8D1A-58A8813978B4}"/>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9740113" y="1472096"/>
              <a:ext cx="1528353" cy="1146265"/>
            </a:xfrm>
            <a:prstGeom prst="rect">
              <a:avLst/>
            </a:prstGeom>
          </p:spPr>
        </p:pic>
      </p:grpSp>
      <p:grpSp>
        <p:nvGrpSpPr>
          <p:cNvPr id="24" name="Grupo 23">
            <a:extLst>
              <a:ext uri="{FF2B5EF4-FFF2-40B4-BE49-F238E27FC236}">
                <a16:creationId xmlns:a16="http://schemas.microsoft.com/office/drawing/2014/main" id="{CB7F7D6F-56AF-4A13-9323-591643458891}"/>
              </a:ext>
            </a:extLst>
          </p:cNvPr>
          <p:cNvGrpSpPr/>
          <p:nvPr/>
        </p:nvGrpSpPr>
        <p:grpSpPr>
          <a:xfrm>
            <a:off x="327840" y="1409770"/>
            <a:ext cx="4791880" cy="1244810"/>
            <a:chOff x="327840" y="1409770"/>
            <a:chExt cx="4791880" cy="1244810"/>
          </a:xfrm>
        </p:grpSpPr>
        <p:sp>
          <p:nvSpPr>
            <p:cNvPr id="10" name="CuadroTexto 9">
              <a:extLst>
                <a:ext uri="{FF2B5EF4-FFF2-40B4-BE49-F238E27FC236}">
                  <a16:creationId xmlns:a16="http://schemas.microsoft.com/office/drawing/2014/main" id="{E0BBA9D0-C375-49FE-B70C-B15F0B519888}"/>
                </a:ext>
              </a:extLst>
            </p:cNvPr>
            <p:cNvSpPr txBox="1"/>
            <p:nvPr/>
          </p:nvSpPr>
          <p:spPr>
            <a:xfrm>
              <a:off x="327840" y="1409770"/>
              <a:ext cx="3625859" cy="369332"/>
            </a:xfrm>
            <a:prstGeom prst="rect">
              <a:avLst/>
            </a:prstGeom>
            <a:noFill/>
          </p:spPr>
          <p:txBody>
            <a:bodyPr wrap="square" rtlCol="0">
              <a:spAutoFit/>
            </a:bodyPr>
            <a:lstStyle/>
            <a:p>
              <a:pPr algn="ctr"/>
              <a:r>
                <a:rPr lang="es-ES" dirty="0">
                  <a:latin typeface="Microsoft YaHei Light" panose="020B0502040204020203" pitchFamily="34" charset="-122"/>
                  <a:ea typeface="Microsoft YaHei Light" panose="020B0502040204020203" pitchFamily="34" charset="-122"/>
                </a:rPr>
                <a:t>Sistemas de aumentación</a:t>
              </a:r>
            </a:p>
          </p:txBody>
        </p:sp>
        <p:sp>
          <p:nvSpPr>
            <p:cNvPr id="5" name="CuadroTexto 4">
              <a:extLst>
                <a:ext uri="{FF2B5EF4-FFF2-40B4-BE49-F238E27FC236}">
                  <a16:creationId xmlns:a16="http://schemas.microsoft.com/office/drawing/2014/main" id="{D546B27F-0ACD-4501-8394-FB280FA3F6DC}"/>
                </a:ext>
              </a:extLst>
            </p:cNvPr>
            <p:cNvSpPr txBox="1"/>
            <p:nvPr/>
          </p:nvSpPr>
          <p:spPr>
            <a:xfrm>
              <a:off x="419383" y="1731250"/>
              <a:ext cx="4700337" cy="923330"/>
            </a:xfrm>
            <a:prstGeom prst="rect">
              <a:avLst/>
            </a:prstGeom>
            <a:noFill/>
          </p:spPr>
          <p:txBody>
            <a:bodyPr wrap="square" rtlCol="0">
              <a:spAutoFit/>
            </a:bodyPr>
            <a:lstStyle/>
            <a:p>
              <a:pPr marL="285750" indent="-285750">
                <a:buClr>
                  <a:srgbClr val="002060"/>
                </a:buClr>
                <a:buFont typeface="Wingdings" panose="05000000000000000000" pitchFamily="2" charset="2"/>
                <a:buChar char="ü"/>
              </a:pPr>
              <a:r>
                <a:rPr lang="es-ES" dirty="0"/>
                <a:t>GBAS: </a:t>
              </a:r>
              <a:r>
                <a:rPr lang="es-ES" i="1" dirty="0" err="1"/>
                <a:t>Ground</a:t>
              </a:r>
              <a:r>
                <a:rPr lang="es-ES" i="1" dirty="0"/>
                <a:t> </a:t>
              </a:r>
              <a:r>
                <a:rPr lang="es-ES" i="1" dirty="0" err="1"/>
                <a:t>Based</a:t>
              </a:r>
              <a:r>
                <a:rPr lang="es-ES" i="1" dirty="0"/>
                <a:t> </a:t>
              </a:r>
              <a:r>
                <a:rPr lang="es-ES" i="1" dirty="0" err="1"/>
                <a:t>Augmentation</a:t>
              </a:r>
              <a:r>
                <a:rPr lang="es-ES" i="1" dirty="0"/>
                <a:t> </a:t>
              </a:r>
              <a:r>
                <a:rPr lang="es-ES" i="1" dirty="0" err="1"/>
                <a:t>System</a:t>
              </a:r>
              <a:r>
                <a:rPr lang="es-ES" i="1" dirty="0"/>
                <a:t>.</a:t>
              </a:r>
            </a:p>
            <a:p>
              <a:pPr marL="285750" indent="-285750">
                <a:buClr>
                  <a:srgbClr val="002060"/>
                </a:buClr>
                <a:buFont typeface="Wingdings" panose="05000000000000000000" pitchFamily="2" charset="2"/>
                <a:buChar char="ü"/>
              </a:pPr>
              <a:r>
                <a:rPr lang="es-ES" dirty="0"/>
                <a:t>ABAS: </a:t>
              </a:r>
              <a:r>
                <a:rPr lang="es-ES" i="1" dirty="0" err="1"/>
                <a:t>Aircraft</a:t>
              </a:r>
              <a:r>
                <a:rPr lang="es-ES" i="1" dirty="0"/>
                <a:t> </a:t>
              </a:r>
              <a:r>
                <a:rPr lang="es-ES" i="1" dirty="0" err="1"/>
                <a:t>Based</a:t>
              </a:r>
              <a:r>
                <a:rPr lang="es-ES" i="1" dirty="0"/>
                <a:t>  </a:t>
              </a:r>
              <a:r>
                <a:rPr lang="es-ES" i="1" dirty="0" err="1"/>
                <a:t>Augmentation</a:t>
              </a:r>
              <a:r>
                <a:rPr lang="es-ES" i="1" dirty="0"/>
                <a:t> </a:t>
              </a:r>
              <a:r>
                <a:rPr lang="es-ES" i="1" dirty="0" err="1"/>
                <a:t>System</a:t>
              </a:r>
              <a:r>
                <a:rPr lang="es-ES" i="1" dirty="0"/>
                <a:t>.</a:t>
              </a:r>
            </a:p>
            <a:p>
              <a:pPr marL="285750" indent="-285750">
                <a:buClr>
                  <a:srgbClr val="002060"/>
                </a:buClr>
                <a:buFont typeface="Wingdings" panose="05000000000000000000" pitchFamily="2" charset="2"/>
                <a:buChar char="ü"/>
              </a:pPr>
              <a:r>
                <a:rPr lang="es-ES" b="1" dirty="0"/>
                <a:t>SBAS: </a:t>
              </a:r>
              <a:r>
                <a:rPr lang="es-ES" b="1" i="1" dirty="0" err="1"/>
                <a:t>Satellite</a:t>
              </a:r>
              <a:r>
                <a:rPr lang="es-ES" b="1" i="1" dirty="0"/>
                <a:t> </a:t>
              </a:r>
              <a:r>
                <a:rPr lang="es-ES" b="1" i="1" dirty="0" err="1"/>
                <a:t>Based</a:t>
              </a:r>
              <a:r>
                <a:rPr lang="es-ES" b="1" i="1" dirty="0"/>
                <a:t> </a:t>
              </a:r>
              <a:r>
                <a:rPr lang="es-ES" b="1" i="1" dirty="0" err="1"/>
                <a:t>Augmentation</a:t>
              </a:r>
              <a:r>
                <a:rPr lang="es-ES" b="1" i="1" dirty="0"/>
                <a:t> </a:t>
              </a:r>
              <a:r>
                <a:rPr lang="es-ES" b="1" i="1" dirty="0" err="1"/>
                <a:t>System</a:t>
              </a:r>
              <a:r>
                <a:rPr lang="es-ES" b="1" i="1" dirty="0"/>
                <a:t>.</a:t>
              </a:r>
              <a:endParaRPr lang="es-ES" b="1" dirty="0"/>
            </a:p>
          </p:txBody>
        </p:sp>
      </p:grpSp>
      <p:pic>
        <p:nvPicPr>
          <p:cNvPr id="12" name="Imagen 11" descr="Imagen que contiene mapa&#10;&#10;Descripción generada con confianza alta">
            <a:extLst>
              <a:ext uri="{FF2B5EF4-FFF2-40B4-BE49-F238E27FC236}">
                <a16:creationId xmlns:a16="http://schemas.microsoft.com/office/drawing/2014/main" id="{E90A2B7C-36A3-4272-9FFE-826CD0CD76C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6693" y="2603520"/>
            <a:ext cx="4733731" cy="3803891"/>
          </a:xfrm>
          <a:prstGeom prst="rect">
            <a:avLst/>
          </a:prstGeom>
        </p:spPr>
      </p:pic>
      <p:sp>
        <p:nvSpPr>
          <p:cNvPr id="26" name="CuadroTexto 25">
            <a:extLst>
              <a:ext uri="{FF2B5EF4-FFF2-40B4-BE49-F238E27FC236}">
                <a16:creationId xmlns:a16="http://schemas.microsoft.com/office/drawing/2014/main" id="{16C90428-C280-498C-B73E-F0F1765A1119}"/>
              </a:ext>
            </a:extLst>
          </p:cNvPr>
          <p:cNvSpPr txBox="1"/>
          <p:nvPr/>
        </p:nvSpPr>
        <p:spPr>
          <a:xfrm>
            <a:off x="5447734" y="3799785"/>
            <a:ext cx="6416425" cy="2585323"/>
          </a:xfrm>
          <a:prstGeom prst="rect">
            <a:avLst/>
          </a:prstGeom>
          <a:noFill/>
        </p:spPr>
        <p:txBody>
          <a:bodyPr wrap="square" rtlCol="0">
            <a:spAutoFit/>
          </a:bodyPr>
          <a:lstStyle/>
          <a:p>
            <a:pPr marL="285750" indent="-285750">
              <a:buClr>
                <a:srgbClr val="002060"/>
              </a:buClr>
              <a:buFont typeface="Wingdings" panose="05000000000000000000" pitchFamily="2" charset="2"/>
              <a:buChar char="ü"/>
            </a:pPr>
            <a:r>
              <a:rPr lang="es-ES" dirty="0"/>
              <a:t>Segmento terrestre:</a:t>
            </a:r>
          </a:p>
          <a:p>
            <a:pPr marL="742950" lvl="1" indent="-285750">
              <a:buClr>
                <a:srgbClr val="002060"/>
              </a:buClr>
              <a:buFont typeface="Wingdings" panose="05000000000000000000" pitchFamily="2" charset="2"/>
              <a:buChar char="ü"/>
            </a:pPr>
            <a:r>
              <a:rPr lang="es-ES" dirty="0"/>
              <a:t>RIMS: </a:t>
            </a:r>
            <a:r>
              <a:rPr lang="es-ES" i="1" dirty="0" err="1"/>
              <a:t>Ranging</a:t>
            </a:r>
            <a:r>
              <a:rPr lang="es-ES" i="1" dirty="0"/>
              <a:t> &amp; </a:t>
            </a:r>
            <a:r>
              <a:rPr lang="es-ES" i="1" dirty="0" err="1"/>
              <a:t>Integrity</a:t>
            </a:r>
            <a:r>
              <a:rPr lang="es-ES" i="1" dirty="0"/>
              <a:t> </a:t>
            </a:r>
            <a:r>
              <a:rPr lang="es-ES" i="1" dirty="0" err="1"/>
              <a:t>Monitoring</a:t>
            </a:r>
            <a:r>
              <a:rPr lang="es-ES" i="1" dirty="0"/>
              <a:t> </a:t>
            </a:r>
            <a:r>
              <a:rPr lang="es-ES" i="1" dirty="0" err="1"/>
              <a:t>Stations</a:t>
            </a:r>
            <a:r>
              <a:rPr lang="es-ES" i="1" dirty="0"/>
              <a:t>.</a:t>
            </a:r>
            <a:endParaRPr lang="es-ES" dirty="0"/>
          </a:p>
          <a:p>
            <a:pPr marL="742950" lvl="1" indent="-285750">
              <a:buClr>
                <a:srgbClr val="002060"/>
              </a:buClr>
              <a:buFont typeface="Wingdings" panose="05000000000000000000" pitchFamily="2" charset="2"/>
              <a:buChar char="ü"/>
            </a:pPr>
            <a:r>
              <a:rPr lang="es-ES" dirty="0"/>
              <a:t>MCC: </a:t>
            </a:r>
            <a:r>
              <a:rPr lang="es-ES" i="1" dirty="0" err="1"/>
              <a:t>Mission</a:t>
            </a:r>
            <a:r>
              <a:rPr lang="es-ES" i="1" dirty="0"/>
              <a:t> Control Centres.</a:t>
            </a:r>
            <a:endParaRPr lang="es-ES" dirty="0"/>
          </a:p>
          <a:p>
            <a:pPr marL="742950" lvl="1" indent="-285750">
              <a:buClr>
                <a:srgbClr val="002060"/>
              </a:buClr>
              <a:buFont typeface="Wingdings" panose="05000000000000000000" pitchFamily="2" charset="2"/>
              <a:buChar char="ü"/>
            </a:pPr>
            <a:r>
              <a:rPr lang="es-ES" dirty="0"/>
              <a:t>NLES: </a:t>
            </a:r>
            <a:r>
              <a:rPr lang="es-ES" i="1" dirty="0" err="1"/>
              <a:t>Navigation</a:t>
            </a:r>
            <a:r>
              <a:rPr lang="es-ES" i="1" dirty="0"/>
              <a:t> </a:t>
            </a:r>
            <a:r>
              <a:rPr lang="es-ES" i="1" dirty="0" err="1"/>
              <a:t>Land</a:t>
            </a:r>
            <a:r>
              <a:rPr lang="es-ES" i="1" dirty="0"/>
              <a:t> </a:t>
            </a:r>
            <a:r>
              <a:rPr lang="es-ES" i="1" dirty="0" err="1"/>
              <a:t>Earth</a:t>
            </a:r>
            <a:r>
              <a:rPr lang="es-ES" i="1" dirty="0"/>
              <a:t> </a:t>
            </a:r>
            <a:r>
              <a:rPr lang="es-ES" i="1" dirty="0" err="1"/>
              <a:t>Stations</a:t>
            </a:r>
            <a:r>
              <a:rPr lang="es-ES" i="1" dirty="0"/>
              <a:t>.</a:t>
            </a:r>
            <a:endParaRPr lang="es-ES" dirty="0"/>
          </a:p>
          <a:p>
            <a:pPr marL="742950" lvl="1" indent="-285750">
              <a:buClr>
                <a:srgbClr val="002060"/>
              </a:buClr>
              <a:buFont typeface="Wingdings" panose="05000000000000000000" pitchFamily="2" charset="2"/>
              <a:buChar char="ü"/>
            </a:pPr>
            <a:r>
              <a:rPr lang="es-ES" dirty="0"/>
              <a:t>PACF/ASQF: </a:t>
            </a:r>
            <a:r>
              <a:rPr lang="es-ES" i="1" dirty="0"/>
              <a:t>Performance </a:t>
            </a:r>
            <a:r>
              <a:rPr lang="es-ES" i="1" dirty="0" err="1"/>
              <a:t>Assessment</a:t>
            </a:r>
            <a:r>
              <a:rPr lang="es-ES" i="1" dirty="0"/>
              <a:t> and </a:t>
            </a:r>
            <a:r>
              <a:rPr lang="es-ES" i="1" dirty="0" err="1"/>
              <a:t>Check-out</a:t>
            </a:r>
            <a:r>
              <a:rPr lang="es-ES" i="1" dirty="0"/>
              <a:t> </a:t>
            </a:r>
            <a:r>
              <a:rPr lang="es-ES" i="1" dirty="0" err="1"/>
              <a:t>Facility</a:t>
            </a:r>
            <a:r>
              <a:rPr lang="es-ES" i="1" dirty="0"/>
              <a:t>/ </a:t>
            </a:r>
            <a:r>
              <a:rPr lang="es-ES" i="1" dirty="0" err="1"/>
              <a:t>Application</a:t>
            </a:r>
            <a:r>
              <a:rPr lang="es-ES" i="1" dirty="0"/>
              <a:t> </a:t>
            </a:r>
            <a:r>
              <a:rPr lang="es-ES" i="1" dirty="0" err="1"/>
              <a:t>Specific</a:t>
            </a:r>
            <a:r>
              <a:rPr lang="es-ES" i="1" dirty="0"/>
              <a:t> </a:t>
            </a:r>
            <a:r>
              <a:rPr lang="es-ES" i="1" dirty="0" err="1"/>
              <a:t>Qualification</a:t>
            </a:r>
            <a:r>
              <a:rPr lang="es-ES" i="1" dirty="0"/>
              <a:t> </a:t>
            </a:r>
            <a:r>
              <a:rPr lang="es-ES" i="1" dirty="0" err="1"/>
              <a:t>Facility</a:t>
            </a:r>
            <a:r>
              <a:rPr lang="es-ES" i="1" dirty="0"/>
              <a:t>.</a:t>
            </a:r>
            <a:endParaRPr lang="es-ES" dirty="0"/>
          </a:p>
          <a:p>
            <a:pPr marL="285750" indent="-285750">
              <a:buClr>
                <a:srgbClr val="002060"/>
              </a:buClr>
              <a:buFont typeface="Wingdings" panose="05000000000000000000" pitchFamily="2" charset="2"/>
              <a:buChar char="ü"/>
            </a:pPr>
            <a:r>
              <a:rPr lang="es-ES" dirty="0"/>
              <a:t>Segmento espacial: 2 satélites operativos (PRN 120 y 123) y uno en fase de pruebas (PRN 136).</a:t>
            </a:r>
          </a:p>
          <a:p>
            <a:pPr marL="285750" indent="-285750">
              <a:buClr>
                <a:srgbClr val="002060"/>
              </a:buClr>
              <a:buFont typeface="Wingdings" panose="05000000000000000000" pitchFamily="2" charset="2"/>
              <a:buChar char="ü"/>
            </a:pPr>
            <a:r>
              <a:rPr lang="es-ES" dirty="0"/>
              <a:t>Segmento usuario.</a:t>
            </a:r>
          </a:p>
        </p:txBody>
      </p:sp>
    </p:spTree>
    <p:extLst>
      <p:ext uri="{BB962C8B-B14F-4D97-AF65-F5344CB8AC3E}">
        <p14:creationId xmlns:p14="http://schemas.microsoft.com/office/powerpoint/2010/main" val="3011782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nodeType="withEffect">
                                  <p:stCondLst>
                                    <p:cond delay="0"/>
                                  </p:stCondLst>
                                  <p:childTnLst>
                                    <p:set>
                                      <p:cBhvr>
                                        <p:cTn id="34" dur="1" fill="hold">
                                          <p:stCondLst>
                                            <p:cond delay="0"/>
                                          </p:stCondLst>
                                        </p:cTn>
                                        <p:tgtEl>
                                          <p:spTgt spid="26">
                                            <p:txEl>
                                              <p:pRg st="0" end="0"/>
                                            </p:txEl>
                                          </p:spTgt>
                                        </p:tgtEl>
                                        <p:attrNameLst>
                                          <p:attrName>style.visibility</p:attrName>
                                        </p:attrNameLst>
                                      </p:cBhvr>
                                      <p:to>
                                        <p:strVal val="visible"/>
                                      </p:to>
                                    </p:set>
                                    <p:animEffect transition="in" filter="fade">
                                      <p:cBhvr>
                                        <p:cTn id="35" dur="500"/>
                                        <p:tgtEl>
                                          <p:spTgt spid="26">
                                            <p:txEl>
                                              <p:pRg st="0" end="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6">
                                            <p:txEl>
                                              <p:pRg st="1" end="1"/>
                                            </p:txEl>
                                          </p:spTgt>
                                        </p:tgtEl>
                                        <p:attrNameLst>
                                          <p:attrName>style.visibility</p:attrName>
                                        </p:attrNameLst>
                                      </p:cBhvr>
                                      <p:to>
                                        <p:strVal val="visible"/>
                                      </p:to>
                                    </p:set>
                                    <p:animEffect transition="in" filter="fade">
                                      <p:cBhvr>
                                        <p:cTn id="38" dur="500"/>
                                        <p:tgtEl>
                                          <p:spTgt spid="26">
                                            <p:txEl>
                                              <p:pRg st="1" end="1"/>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6">
                                            <p:txEl>
                                              <p:pRg st="2" end="2"/>
                                            </p:txEl>
                                          </p:spTgt>
                                        </p:tgtEl>
                                        <p:attrNameLst>
                                          <p:attrName>style.visibility</p:attrName>
                                        </p:attrNameLst>
                                      </p:cBhvr>
                                      <p:to>
                                        <p:strVal val="visible"/>
                                      </p:to>
                                    </p:set>
                                    <p:animEffect transition="in" filter="fade">
                                      <p:cBhvr>
                                        <p:cTn id="41" dur="500"/>
                                        <p:tgtEl>
                                          <p:spTgt spid="26">
                                            <p:txEl>
                                              <p:pRg st="2" end="2"/>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26">
                                            <p:txEl>
                                              <p:pRg st="3" end="3"/>
                                            </p:txEl>
                                          </p:spTgt>
                                        </p:tgtEl>
                                        <p:attrNameLst>
                                          <p:attrName>style.visibility</p:attrName>
                                        </p:attrNameLst>
                                      </p:cBhvr>
                                      <p:to>
                                        <p:strVal val="visible"/>
                                      </p:to>
                                    </p:set>
                                    <p:animEffect transition="in" filter="fade">
                                      <p:cBhvr>
                                        <p:cTn id="44" dur="500"/>
                                        <p:tgtEl>
                                          <p:spTgt spid="26">
                                            <p:txEl>
                                              <p:pRg st="3" end="3"/>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26">
                                            <p:txEl>
                                              <p:pRg st="4" end="4"/>
                                            </p:txEl>
                                          </p:spTgt>
                                        </p:tgtEl>
                                        <p:attrNameLst>
                                          <p:attrName>style.visibility</p:attrName>
                                        </p:attrNameLst>
                                      </p:cBhvr>
                                      <p:to>
                                        <p:strVal val="visible"/>
                                      </p:to>
                                    </p:set>
                                    <p:animEffect transition="in" filter="fade">
                                      <p:cBhvr>
                                        <p:cTn id="47" dur="500"/>
                                        <p:tgtEl>
                                          <p:spTgt spid="26">
                                            <p:txEl>
                                              <p:pRg st="4" end="4"/>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26">
                                            <p:txEl>
                                              <p:pRg st="5" end="5"/>
                                            </p:txEl>
                                          </p:spTgt>
                                        </p:tgtEl>
                                        <p:attrNameLst>
                                          <p:attrName>style.visibility</p:attrName>
                                        </p:attrNameLst>
                                      </p:cBhvr>
                                      <p:to>
                                        <p:strVal val="visible"/>
                                      </p:to>
                                    </p:set>
                                    <p:animEffect transition="in" filter="fade">
                                      <p:cBhvr>
                                        <p:cTn id="50" dur="500"/>
                                        <p:tgtEl>
                                          <p:spTgt spid="26">
                                            <p:txEl>
                                              <p:pRg st="5" end="5"/>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26">
                                            <p:txEl>
                                              <p:pRg st="6" end="6"/>
                                            </p:txEl>
                                          </p:spTgt>
                                        </p:tgtEl>
                                        <p:attrNameLst>
                                          <p:attrName>style.visibility</p:attrName>
                                        </p:attrNameLst>
                                      </p:cBhvr>
                                      <p:to>
                                        <p:strVal val="visible"/>
                                      </p:to>
                                    </p:set>
                                    <p:animEffect transition="in" filter="fade">
                                      <p:cBhvr>
                                        <p:cTn id="53" dur="500"/>
                                        <p:tgtEl>
                                          <p:spTgt spid="2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3B74CF-C06D-4616-96B8-8B80508DE876}"/>
              </a:ext>
            </a:extLst>
          </p:cNvPr>
          <p:cNvSpPr>
            <a:spLocks noGrp="1"/>
          </p:cNvSpPr>
          <p:nvPr>
            <p:ph type="title"/>
          </p:nvPr>
        </p:nvSpPr>
        <p:spPr>
          <a:xfrm>
            <a:off x="838200" y="365125"/>
            <a:ext cx="9733547" cy="1325563"/>
          </a:xfrm>
        </p:spPr>
        <p:txBody>
          <a:bodyPr/>
          <a:lstStyle/>
          <a:p>
            <a:r>
              <a:rPr lang="es-ES" dirty="0"/>
              <a:t>2. Requerimientos y procedimiento de validación</a:t>
            </a:r>
          </a:p>
        </p:txBody>
      </p:sp>
      <p:sp>
        <p:nvSpPr>
          <p:cNvPr id="3" name="Marcador de fecha 2">
            <a:extLst>
              <a:ext uri="{FF2B5EF4-FFF2-40B4-BE49-F238E27FC236}">
                <a16:creationId xmlns:a16="http://schemas.microsoft.com/office/drawing/2014/main" id="{132999DD-E338-4C7B-A47E-8831C10F0BA6}"/>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E17A6420-AB7E-49EF-9A20-807816638393}"/>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5" name="Elipse 4">
            <a:extLst>
              <a:ext uri="{FF2B5EF4-FFF2-40B4-BE49-F238E27FC236}">
                <a16:creationId xmlns:a16="http://schemas.microsoft.com/office/drawing/2014/main" id="{C9E3FB21-947D-4788-81DB-E31F0BA86E62}"/>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Diana">
            <a:extLst>
              <a:ext uri="{FF2B5EF4-FFF2-40B4-BE49-F238E27FC236}">
                <a16:creationId xmlns:a16="http://schemas.microsoft.com/office/drawing/2014/main" id="{A5E9DDDA-AB3F-4327-9302-D3688359D4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41472" y="425067"/>
            <a:ext cx="805375" cy="805375"/>
          </a:xfrm>
          <a:prstGeom prst="rect">
            <a:avLst/>
          </a:prstGeom>
        </p:spPr>
      </p:pic>
      <p:pic>
        <p:nvPicPr>
          <p:cNvPr id="14" name="Imagen 13" descr="Imagen que contiene texto&#10;&#10;Descripción generada con confianza muy alta">
            <a:extLst>
              <a:ext uri="{FF2B5EF4-FFF2-40B4-BE49-F238E27FC236}">
                <a16:creationId xmlns:a16="http://schemas.microsoft.com/office/drawing/2014/main" id="{E59A7B0F-D2DC-448C-B64D-05EABCFF06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909" y="1718752"/>
            <a:ext cx="4489877" cy="4506173"/>
          </a:xfrm>
          <a:prstGeom prst="rect">
            <a:avLst/>
          </a:prstGeom>
        </p:spPr>
      </p:pic>
      <p:sp>
        <p:nvSpPr>
          <p:cNvPr id="15" name="CuadroTexto 14">
            <a:extLst>
              <a:ext uri="{FF2B5EF4-FFF2-40B4-BE49-F238E27FC236}">
                <a16:creationId xmlns:a16="http://schemas.microsoft.com/office/drawing/2014/main" id="{A7DAD956-654F-4A6B-8E2D-7586405B190A}"/>
              </a:ext>
            </a:extLst>
          </p:cNvPr>
          <p:cNvSpPr txBox="1"/>
          <p:nvPr/>
        </p:nvSpPr>
        <p:spPr>
          <a:xfrm>
            <a:off x="463801" y="2048335"/>
            <a:ext cx="1312322"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&lt; Nivel de protección</a:t>
            </a:r>
          </a:p>
        </p:txBody>
      </p:sp>
      <p:sp>
        <p:nvSpPr>
          <p:cNvPr id="16" name="CuadroTexto 15">
            <a:extLst>
              <a:ext uri="{FF2B5EF4-FFF2-40B4-BE49-F238E27FC236}">
                <a16:creationId xmlns:a16="http://schemas.microsoft.com/office/drawing/2014/main" id="{60A00218-7916-4E27-9C7F-363CB21867E0}"/>
              </a:ext>
            </a:extLst>
          </p:cNvPr>
          <p:cNvSpPr txBox="1"/>
          <p:nvPr/>
        </p:nvSpPr>
        <p:spPr>
          <a:xfrm>
            <a:off x="4177773" y="5376844"/>
            <a:ext cx="1312322"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&gt; Nivel de protección</a:t>
            </a:r>
          </a:p>
        </p:txBody>
      </p:sp>
      <p:sp>
        <p:nvSpPr>
          <p:cNvPr id="17" name="CuadroTexto 16">
            <a:extLst>
              <a:ext uri="{FF2B5EF4-FFF2-40B4-BE49-F238E27FC236}">
                <a16:creationId xmlns:a16="http://schemas.microsoft.com/office/drawing/2014/main" id="{AA5FE31F-3B08-4BDF-A007-2956F34D85C2}"/>
              </a:ext>
            </a:extLst>
          </p:cNvPr>
          <p:cNvSpPr txBox="1"/>
          <p:nvPr/>
        </p:nvSpPr>
        <p:spPr>
          <a:xfrm>
            <a:off x="182039" y="4652864"/>
            <a:ext cx="1312322"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Óptimo</a:t>
            </a:r>
          </a:p>
        </p:txBody>
      </p:sp>
      <p:sp>
        <p:nvSpPr>
          <p:cNvPr id="18" name="CuadroTexto 17">
            <a:extLst>
              <a:ext uri="{FF2B5EF4-FFF2-40B4-BE49-F238E27FC236}">
                <a16:creationId xmlns:a16="http://schemas.microsoft.com/office/drawing/2014/main" id="{C0D92DAC-5E1C-4D71-886C-491B089485B0}"/>
              </a:ext>
            </a:extLst>
          </p:cNvPr>
          <p:cNvSpPr txBox="1"/>
          <p:nvPr/>
        </p:nvSpPr>
        <p:spPr>
          <a:xfrm>
            <a:off x="5130422" y="3322731"/>
            <a:ext cx="6416425" cy="2031325"/>
          </a:xfrm>
          <a:prstGeom prst="rect">
            <a:avLst/>
          </a:prstGeom>
          <a:noFill/>
        </p:spPr>
        <p:txBody>
          <a:bodyPr wrap="square" rtlCol="0">
            <a:spAutoFit/>
          </a:bodyPr>
          <a:lstStyle/>
          <a:p>
            <a:pPr>
              <a:buClr>
                <a:srgbClr val="002060"/>
              </a:buClr>
            </a:pPr>
            <a:r>
              <a:rPr lang="es-ES" dirty="0">
                <a:latin typeface="Microsoft YaHei Light" panose="020B0502040204020203" pitchFamily="34" charset="-122"/>
                <a:ea typeface="Microsoft YaHei Light" panose="020B0502040204020203" pitchFamily="34" charset="-122"/>
              </a:rPr>
              <a:t>Etapas del procedimiento de validación</a:t>
            </a:r>
          </a:p>
          <a:p>
            <a:pPr>
              <a:buClr>
                <a:srgbClr val="002060"/>
              </a:buClr>
            </a:pPr>
            <a:endParaRPr lang="es-ES" dirty="0">
              <a:latin typeface="Moon 2.0" panose="00000500000000000000" pitchFamily="50" charset="0"/>
              <a:ea typeface="Moon 2.0" panose="00000500000000000000" pitchFamily="50" charset="0"/>
            </a:endParaRPr>
          </a:p>
          <a:p>
            <a:pPr marL="285750" indent="-285750">
              <a:buClr>
                <a:srgbClr val="002060"/>
              </a:buClr>
              <a:buFont typeface="Wingdings" panose="05000000000000000000" pitchFamily="2" charset="2"/>
              <a:buChar char="ü"/>
            </a:pPr>
            <a:r>
              <a:rPr lang="es-ES" dirty="0"/>
              <a:t>Campaña de toma de datos a largo plazo. Duración de 6 meses (Noviembre de 2017 a Abril de 2018).</a:t>
            </a:r>
          </a:p>
          <a:p>
            <a:pPr marL="285750" indent="-285750">
              <a:buClr>
                <a:srgbClr val="002060"/>
              </a:buClr>
              <a:buFont typeface="Wingdings" panose="05000000000000000000" pitchFamily="2" charset="2"/>
              <a:buChar char="ü"/>
            </a:pPr>
            <a:r>
              <a:rPr lang="es-ES" dirty="0"/>
              <a:t>Campaña sobre el terreno. Duración de 5 días (1 al 5 de mayo de 2018).</a:t>
            </a:r>
          </a:p>
          <a:p>
            <a:pPr marL="285750" indent="-285750">
              <a:buClr>
                <a:srgbClr val="002060"/>
              </a:buClr>
              <a:buFont typeface="Wingdings" panose="05000000000000000000" pitchFamily="2" charset="2"/>
              <a:buChar char="ü"/>
            </a:pPr>
            <a:r>
              <a:rPr lang="es-ES" dirty="0"/>
              <a:t>Ensayos de vuelo.</a:t>
            </a:r>
          </a:p>
        </p:txBody>
      </p:sp>
      <p:sp>
        <p:nvSpPr>
          <p:cNvPr id="6" name="CuadroTexto 5">
            <a:extLst>
              <a:ext uri="{FF2B5EF4-FFF2-40B4-BE49-F238E27FC236}">
                <a16:creationId xmlns:a16="http://schemas.microsoft.com/office/drawing/2014/main" id="{7FE7ABA6-6726-433E-9B09-84BD04803FBC}"/>
              </a:ext>
            </a:extLst>
          </p:cNvPr>
          <p:cNvSpPr txBox="1"/>
          <p:nvPr/>
        </p:nvSpPr>
        <p:spPr>
          <a:xfrm>
            <a:off x="5130422" y="1879856"/>
            <a:ext cx="4608866" cy="769441"/>
          </a:xfrm>
          <a:prstGeom prst="rect">
            <a:avLst/>
          </a:prstGeom>
          <a:noFill/>
        </p:spPr>
        <p:txBody>
          <a:bodyPr wrap="square" numCol="2" rtlCol="0">
            <a:spAutoFit/>
          </a:bodyPr>
          <a:lstStyle/>
          <a:p>
            <a:pPr marL="285750" indent="-285750">
              <a:buClr>
                <a:srgbClr val="002060"/>
              </a:buClr>
              <a:buFont typeface="Wingdings" panose="05000000000000000000" pitchFamily="2" charset="2"/>
              <a:buChar char="ü"/>
            </a:pPr>
            <a:r>
              <a:rPr lang="es-ES" sz="2200" dirty="0"/>
              <a:t>Precisión</a:t>
            </a:r>
          </a:p>
          <a:p>
            <a:pPr marL="285750" indent="-285750">
              <a:buClr>
                <a:srgbClr val="002060"/>
              </a:buClr>
              <a:buFont typeface="Wingdings" panose="05000000000000000000" pitchFamily="2" charset="2"/>
              <a:buChar char="ü"/>
            </a:pPr>
            <a:r>
              <a:rPr lang="es-ES" sz="2200" dirty="0"/>
              <a:t>Integridad</a:t>
            </a:r>
          </a:p>
          <a:p>
            <a:pPr marL="285750" indent="-285750">
              <a:buClr>
                <a:srgbClr val="002060"/>
              </a:buClr>
              <a:buFont typeface="Wingdings" panose="05000000000000000000" pitchFamily="2" charset="2"/>
              <a:buChar char="ü"/>
            </a:pPr>
            <a:r>
              <a:rPr lang="es-ES" sz="2200" dirty="0"/>
              <a:t>Continuidad</a:t>
            </a:r>
          </a:p>
          <a:p>
            <a:pPr marL="285750" indent="-285750">
              <a:buClr>
                <a:srgbClr val="002060"/>
              </a:buClr>
              <a:buFont typeface="Wingdings" panose="05000000000000000000" pitchFamily="2" charset="2"/>
              <a:buChar char="ü"/>
            </a:pPr>
            <a:r>
              <a:rPr lang="es-ES" sz="2200" dirty="0"/>
              <a:t>Disponibilidad</a:t>
            </a:r>
          </a:p>
        </p:txBody>
      </p:sp>
    </p:spTree>
    <p:extLst>
      <p:ext uri="{BB962C8B-B14F-4D97-AF65-F5344CB8AC3E}">
        <p14:creationId xmlns:p14="http://schemas.microsoft.com/office/powerpoint/2010/main" val="54169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500"/>
                                        <p:tgtEl>
                                          <p:spTgt spid="6">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Effect transition="in" filter="fade">
                                      <p:cBhvr>
                                        <p:cTn id="33" dur="500"/>
                                        <p:tgtEl>
                                          <p:spTgt spid="6">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8">
                                            <p:txEl>
                                              <p:pRg st="0" end="0"/>
                                            </p:txEl>
                                          </p:spTgt>
                                        </p:tgtEl>
                                        <p:attrNameLst>
                                          <p:attrName>style.visibility</p:attrName>
                                        </p:attrNameLst>
                                      </p:cBhvr>
                                      <p:to>
                                        <p:strVal val="visible"/>
                                      </p:to>
                                    </p:set>
                                    <p:animEffect transition="in" filter="fade">
                                      <p:cBhvr>
                                        <p:cTn id="38" dur="500"/>
                                        <p:tgtEl>
                                          <p:spTgt spid="18">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8">
                                            <p:txEl>
                                              <p:pRg st="2" end="2"/>
                                            </p:txEl>
                                          </p:spTgt>
                                        </p:tgtEl>
                                        <p:attrNameLst>
                                          <p:attrName>style.visibility</p:attrName>
                                        </p:attrNameLst>
                                      </p:cBhvr>
                                      <p:to>
                                        <p:strVal val="visible"/>
                                      </p:to>
                                    </p:set>
                                    <p:animEffect transition="in" filter="fade">
                                      <p:cBhvr>
                                        <p:cTn id="43" dur="500"/>
                                        <p:tgtEl>
                                          <p:spTgt spid="18">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8">
                                            <p:txEl>
                                              <p:pRg st="3" end="3"/>
                                            </p:txEl>
                                          </p:spTgt>
                                        </p:tgtEl>
                                        <p:attrNameLst>
                                          <p:attrName>style.visibility</p:attrName>
                                        </p:attrNameLst>
                                      </p:cBhvr>
                                      <p:to>
                                        <p:strVal val="visible"/>
                                      </p:to>
                                    </p:set>
                                    <p:animEffect transition="in" filter="fade">
                                      <p:cBhvr>
                                        <p:cTn id="48" dur="500"/>
                                        <p:tgtEl>
                                          <p:spTgt spid="18">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8">
                                            <p:txEl>
                                              <p:pRg st="4" end="4"/>
                                            </p:txEl>
                                          </p:spTgt>
                                        </p:tgtEl>
                                        <p:attrNameLst>
                                          <p:attrName>style.visibility</p:attrName>
                                        </p:attrNameLst>
                                      </p:cBhvr>
                                      <p:to>
                                        <p:strVal val="visible"/>
                                      </p:to>
                                    </p:set>
                                    <p:animEffect transition="in" filter="fade">
                                      <p:cBhvr>
                                        <p:cTn id="53" dur="5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985AD6-FF8A-41EF-AAF3-400D1C03D79E}"/>
              </a:ext>
            </a:extLst>
          </p:cNvPr>
          <p:cNvSpPr>
            <a:spLocks noGrp="1"/>
          </p:cNvSpPr>
          <p:nvPr>
            <p:ph type="title"/>
          </p:nvPr>
        </p:nvSpPr>
        <p:spPr>
          <a:xfrm>
            <a:off x="838201" y="365125"/>
            <a:ext cx="8404274" cy="1325563"/>
          </a:xfrm>
        </p:spPr>
        <p:txBody>
          <a:bodyPr/>
          <a:lstStyle/>
          <a:p>
            <a:r>
              <a:rPr lang="es-ES" dirty="0"/>
              <a:t>3. Procedimiento de análisis</a:t>
            </a:r>
          </a:p>
        </p:txBody>
      </p:sp>
      <p:sp>
        <p:nvSpPr>
          <p:cNvPr id="3" name="Marcador de fecha 2">
            <a:extLst>
              <a:ext uri="{FF2B5EF4-FFF2-40B4-BE49-F238E27FC236}">
                <a16:creationId xmlns:a16="http://schemas.microsoft.com/office/drawing/2014/main" id="{958A426D-A9CF-4E93-B367-691339ECC88B}"/>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6F67875B-BB4F-4502-9C9F-083D793E4ACF}"/>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7" name="CuadroTexto 6">
            <a:extLst>
              <a:ext uri="{FF2B5EF4-FFF2-40B4-BE49-F238E27FC236}">
                <a16:creationId xmlns:a16="http://schemas.microsoft.com/office/drawing/2014/main" id="{012A5730-F9DC-4FA9-B9E2-1CBE1BF9D42E}"/>
              </a:ext>
            </a:extLst>
          </p:cNvPr>
          <p:cNvSpPr txBox="1"/>
          <p:nvPr/>
        </p:nvSpPr>
        <p:spPr>
          <a:xfrm>
            <a:off x="221009" y="2494182"/>
            <a:ext cx="1599515"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RINEX 2.10</a:t>
            </a:r>
          </a:p>
          <a:p>
            <a:pPr algn="ctr"/>
            <a:r>
              <a:rPr lang="es-ES" dirty="0">
                <a:latin typeface="+mj-lt"/>
                <a:ea typeface="Moon 2.0" panose="00000500000000000000" pitchFamily="50" charset="0"/>
              </a:rPr>
              <a:t>Estación TERU</a:t>
            </a:r>
          </a:p>
        </p:txBody>
      </p:sp>
      <p:grpSp>
        <p:nvGrpSpPr>
          <p:cNvPr id="13" name="Grupo 12">
            <a:extLst>
              <a:ext uri="{FF2B5EF4-FFF2-40B4-BE49-F238E27FC236}">
                <a16:creationId xmlns:a16="http://schemas.microsoft.com/office/drawing/2014/main" id="{A27EB749-BA75-4176-9B1D-785F0E61FF8D}"/>
              </a:ext>
            </a:extLst>
          </p:cNvPr>
          <p:cNvGrpSpPr/>
          <p:nvPr/>
        </p:nvGrpSpPr>
        <p:grpSpPr>
          <a:xfrm>
            <a:off x="1020767" y="1457243"/>
            <a:ext cx="2849621" cy="1036939"/>
            <a:chOff x="1020767" y="1457243"/>
            <a:chExt cx="2849621" cy="1036939"/>
          </a:xfrm>
        </p:grpSpPr>
        <p:sp>
          <p:nvSpPr>
            <p:cNvPr id="8" name="CuadroTexto 7">
              <a:extLst>
                <a:ext uri="{FF2B5EF4-FFF2-40B4-BE49-F238E27FC236}">
                  <a16:creationId xmlns:a16="http://schemas.microsoft.com/office/drawing/2014/main" id="{5BDAD4FD-32AF-442F-A6E8-E8CC951EEAE0}"/>
                </a:ext>
              </a:extLst>
            </p:cNvPr>
            <p:cNvSpPr txBox="1"/>
            <p:nvPr/>
          </p:nvSpPr>
          <p:spPr>
            <a:xfrm>
              <a:off x="2048693" y="1457243"/>
              <a:ext cx="1821695" cy="923330"/>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120 ficheros de observación comprimidos (.S)</a:t>
              </a:r>
            </a:p>
          </p:txBody>
        </p:sp>
        <p:cxnSp>
          <p:nvCxnSpPr>
            <p:cNvPr id="11" name="Conector recto de flecha 10">
              <a:extLst>
                <a:ext uri="{FF2B5EF4-FFF2-40B4-BE49-F238E27FC236}">
                  <a16:creationId xmlns:a16="http://schemas.microsoft.com/office/drawing/2014/main" id="{DD258AFF-F7EE-440A-98D9-60F725C0B9F8}"/>
                </a:ext>
              </a:extLst>
            </p:cNvPr>
            <p:cNvCxnSpPr>
              <a:cxnSpLocks/>
              <a:stCxn id="7" idx="0"/>
              <a:endCxn id="8" idx="1"/>
            </p:cNvCxnSpPr>
            <p:nvPr/>
          </p:nvCxnSpPr>
          <p:spPr>
            <a:xfrm flipV="1">
              <a:off x="1020767" y="1918908"/>
              <a:ext cx="1027926" cy="575274"/>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2" name="CuadroTexto 11">
              <a:extLst>
                <a:ext uri="{FF2B5EF4-FFF2-40B4-BE49-F238E27FC236}">
                  <a16:creationId xmlns:a16="http://schemas.microsoft.com/office/drawing/2014/main" id="{1C6C65E9-2611-4140-8F42-61FC08C4AF06}"/>
                </a:ext>
              </a:extLst>
            </p:cNvPr>
            <p:cNvSpPr txBox="1"/>
            <p:nvPr/>
          </p:nvSpPr>
          <p:spPr>
            <a:xfrm rot="19777923">
              <a:off x="1120376" y="1867061"/>
              <a:ext cx="601706" cy="369332"/>
            </a:xfrm>
            <a:prstGeom prst="rect">
              <a:avLst/>
            </a:prstGeom>
            <a:noFill/>
            <a:ln>
              <a:noFill/>
            </a:ln>
          </p:spPr>
          <p:txBody>
            <a:bodyPr wrap="square" rtlCol="0">
              <a:spAutoFit/>
            </a:bodyPr>
            <a:lstStyle/>
            <a:p>
              <a:pPr algn="ctr"/>
              <a:r>
                <a:rPr lang="es-ES" dirty="0">
                  <a:latin typeface="+mj-lt"/>
                  <a:ea typeface="Moon 2.0" panose="00000500000000000000" pitchFamily="50" charset="0"/>
                </a:rPr>
                <a:t>PAG</a:t>
              </a:r>
            </a:p>
          </p:txBody>
        </p:sp>
      </p:grpSp>
      <p:grpSp>
        <p:nvGrpSpPr>
          <p:cNvPr id="17" name="Grupo 16">
            <a:extLst>
              <a:ext uri="{FF2B5EF4-FFF2-40B4-BE49-F238E27FC236}">
                <a16:creationId xmlns:a16="http://schemas.microsoft.com/office/drawing/2014/main" id="{512A2A7C-4A6F-4A90-BA1D-C672F2F41C4E}"/>
              </a:ext>
            </a:extLst>
          </p:cNvPr>
          <p:cNvGrpSpPr/>
          <p:nvPr/>
        </p:nvGrpSpPr>
        <p:grpSpPr>
          <a:xfrm>
            <a:off x="1020767" y="3140513"/>
            <a:ext cx="2849620" cy="910117"/>
            <a:chOff x="1020767" y="3140513"/>
            <a:chExt cx="2849620" cy="910117"/>
          </a:xfrm>
        </p:grpSpPr>
        <p:sp>
          <p:nvSpPr>
            <p:cNvPr id="10" name="CuadroTexto 9">
              <a:extLst>
                <a:ext uri="{FF2B5EF4-FFF2-40B4-BE49-F238E27FC236}">
                  <a16:creationId xmlns:a16="http://schemas.microsoft.com/office/drawing/2014/main" id="{F171CB87-DBEE-4C58-9DE0-AFFA8CBC0D6B}"/>
                </a:ext>
              </a:extLst>
            </p:cNvPr>
            <p:cNvSpPr txBox="1"/>
            <p:nvPr/>
          </p:nvSpPr>
          <p:spPr>
            <a:xfrm>
              <a:off x="2048692" y="3404299"/>
              <a:ext cx="1821695"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120 ficheros de navegación (.N)</a:t>
              </a:r>
            </a:p>
          </p:txBody>
        </p:sp>
        <p:cxnSp>
          <p:nvCxnSpPr>
            <p:cNvPr id="15" name="Conector recto de flecha 14">
              <a:extLst>
                <a:ext uri="{FF2B5EF4-FFF2-40B4-BE49-F238E27FC236}">
                  <a16:creationId xmlns:a16="http://schemas.microsoft.com/office/drawing/2014/main" id="{09C58577-8A3A-4AB2-AEAA-AFF6F57E21E1}"/>
                </a:ext>
              </a:extLst>
            </p:cNvPr>
            <p:cNvCxnSpPr>
              <a:stCxn id="7" idx="2"/>
              <a:endCxn id="10" idx="1"/>
            </p:cNvCxnSpPr>
            <p:nvPr/>
          </p:nvCxnSpPr>
          <p:spPr>
            <a:xfrm>
              <a:off x="1020767" y="3140513"/>
              <a:ext cx="1027925" cy="586952"/>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6" name="CuadroTexto 15">
              <a:extLst>
                <a:ext uri="{FF2B5EF4-FFF2-40B4-BE49-F238E27FC236}">
                  <a16:creationId xmlns:a16="http://schemas.microsoft.com/office/drawing/2014/main" id="{0E722A6B-E0E9-4124-BC89-61FEBA141C15}"/>
                </a:ext>
              </a:extLst>
            </p:cNvPr>
            <p:cNvSpPr txBox="1"/>
            <p:nvPr/>
          </p:nvSpPr>
          <p:spPr>
            <a:xfrm rot="12696099">
              <a:off x="1166664" y="3442501"/>
              <a:ext cx="601706" cy="369332"/>
            </a:xfrm>
            <a:prstGeom prst="rect">
              <a:avLst/>
            </a:prstGeom>
            <a:noFill/>
            <a:ln>
              <a:noFill/>
            </a:ln>
          </p:spPr>
          <p:txBody>
            <a:bodyPr wrap="square" rtlCol="0">
              <a:spAutoFit/>
            </a:bodyPr>
            <a:lstStyle/>
            <a:p>
              <a:pPr algn="ctr"/>
              <a:r>
                <a:rPr lang="es-ES" dirty="0">
                  <a:latin typeface="+mj-lt"/>
                  <a:ea typeface="Moon 2.0" panose="00000500000000000000" pitchFamily="50" charset="0"/>
                </a:rPr>
                <a:t>PAG</a:t>
              </a:r>
            </a:p>
          </p:txBody>
        </p:sp>
      </p:grpSp>
      <p:grpSp>
        <p:nvGrpSpPr>
          <p:cNvPr id="25" name="Grupo 24">
            <a:extLst>
              <a:ext uri="{FF2B5EF4-FFF2-40B4-BE49-F238E27FC236}">
                <a16:creationId xmlns:a16="http://schemas.microsoft.com/office/drawing/2014/main" id="{18FDE66C-0209-4CD2-9DB9-654D4432D738}"/>
              </a:ext>
            </a:extLst>
          </p:cNvPr>
          <p:cNvGrpSpPr/>
          <p:nvPr/>
        </p:nvGrpSpPr>
        <p:grpSpPr>
          <a:xfrm>
            <a:off x="3870387" y="1469787"/>
            <a:ext cx="3144214" cy="769929"/>
            <a:chOff x="3870387" y="1469787"/>
            <a:chExt cx="3144214" cy="769929"/>
          </a:xfrm>
        </p:grpSpPr>
        <p:sp>
          <p:nvSpPr>
            <p:cNvPr id="18" name="CuadroTexto 17">
              <a:extLst>
                <a:ext uri="{FF2B5EF4-FFF2-40B4-BE49-F238E27FC236}">
                  <a16:creationId xmlns:a16="http://schemas.microsoft.com/office/drawing/2014/main" id="{EE982776-06A7-4E05-8E18-272DF62AA5EA}"/>
                </a:ext>
              </a:extLst>
            </p:cNvPr>
            <p:cNvSpPr txBox="1"/>
            <p:nvPr/>
          </p:nvSpPr>
          <p:spPr>
            <a:xfrm>
              <a:off x="5192906" y="1593385"/>
              <a:ext cx="1821695"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120 ficheros de observación (.O)</a:t>
              </a:r>
            </a:p>
          </p:txBody>
        </p:sp>
        <p:cxnSp>
          <p:nvCxnSpPr>
            <p:cNvPr id="23" name="Conector recto de flecha 22">
              <a:extLst>
                <a:ext uri="{FF2B5EF4-FFF2-40B4-BE49-F238E27FC236}">
                  <a16:creationId xmlns:a16="http://schemas.microsoft.com/office/drawing/2014/main" id="{98015815-5BAF-4C80-9E21-B7BC20A8C798}"/>
                </a:ext>
              </a:extLst>
            </p:cNvPr>
            <p:cNvCxnSpPr>
              <a:stCxn id="8" idx="3"/>
              <a:endCxn id="18" idx="1"/>
            </p:cNvCxnSpPr>
            <p:nvPr/>
          </p:nvCxnSpPr>
          <p:spPr>
            <a:xfrm flipV="1">
              <a:off x="3870388" y="1916551"/>
              <a:ext cx="1322518" cy="2357"/>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4" name="CuadroTexto 23">
              <a:extLst>
                <a:ext uri="{FF2B5EF4-FFF2-40B4-BE49-F238E27FC236}">
                  <a16:creationId xmlns:a16="http://schemas.microsoft.com/office/drawing/2014/main" id="{487F7F8E-0C2B-4187-83F4-89D438EACD2B}"/>
                </a:ext>
              </a:extLst>
            </p:cNvPr>
            <p:cNvSpPr txBox="1"/>
            <p:nvPr/>
          </p:nvSpPr>
          <p:spPr>
            <a:xfrm>
              <a:off x="3870387" y="1469787"/>
              <a:ext cx="1314765" cy="369332"/>
            </a:xfrm>
            <a:prstGeom prst="rect">
              <a:avLst/>
            </a:prstGeom>
            <a:noFill/>
            <a:ln>
              <a:noFill/>
            </a:ln>
          </p:spPr>
          <p:txBody>
            <a:bodyPr wrap="square" rtlCol="0">
              <a:spAutoFit/>
            </a:bodyPr>
            <a:lstStyle/>
            <a:p>
              <a:pPr algn="ctr"/>
              <a:r>
                <a:rPr lang="es-ES" dirty="0" err="1">
                  <a:latin typeface="+mj-lt"/>
                  <a:ea typeface="Moon 2.0" panose="00000500000000000000" pitchFamily="50" charset="0"/>
                </a:rPr>
                <a:t>Hatanaka</a:t>
              </a:r>
              <a:endParaRPr lang="es-ES" dirty="0">
                <a:latin typeface="+mj-lt"/>
                <a:ea typeface="Moon 2.0" panose="00000500000000000000" pitchFamily="50" charset="0"/>
              </a:endParaRPr>
            </a:p>
          </p:txBody>
        </p:sp>
      </p:grpSp>
      <p:grpSp>
        <p:nvGrpSpPr>
          <p:cNvPr id="35" name="Grupo 34">
            <a:extLst>
              <a:ext uri="{FF2B5EF4-FFF2-40B4-BE49-F238E27FC236}">
                <a16:creationId xmlns:a16="http://schemas.microsoft.com/office/drawing/2014/main" id="{CEDABBF0-5553-492C-B0F0-6D2902CEE21E}"/>
              </a:ext>
            </a:extLst>
          </p:cNvPr>
          <p:cNvGrpSpPr/>
          <p:nvPr/>
        </p:nvGrpSpPr>
        <p:grpSpPr>
          <a:xfrm>
            <a:off x="6669864" y="1532430"/>
            <a:ext cx="2917349" cy="692498"/>
            <a:chOff x="6652742" y="1549575"/>
            <a:chExt cx="2917349" cy="692498"/>
          </a:xfrm>
        </p:grpSpPr>
        <p:sp>
          <p:nvSpPr>
            <p:cNvPr id="26" name="CuadroTexto 25">
              <a:extLst>
                <a:ext uri="{FF2B5EF4-FFF2-40B4-BE49-F238E27FC236}">
                  <a16:creationId xmlns:a16="http://schemas.microsoft.com/office/drawing/2014/main" id="{35A30760-6AA9-431F-9743-2E5851F00E3F}"/>
                </a:ext>
              </a:extLst>
            </p:cNvPr>
            <p:cNvSpPr txBox="1"/>
            <p:nvPr/>
          </p:nvSpPr>
          <p:spPr>
            <a:xfrm>
              <a:off x="7748396" y="1595742"/>
              <a:ext cx="1821695"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5 ficheros de observación (.O)</a:t>
              </a:r>
            </a:p>
          </p:txBody>
        </p:sp>
        <p:cxnSp>
          <p:nvCxnSpPr>
            <p:cNvPr id="30" name="Conector recto de flecha 29">
              <a:extLst>
                <a:ext uri="{FF2B5EF4-FFF2-40B4-BE49-F238E27FC236}">
                  <a16:creationId xmlns:a16="http://schemas.microsoft.com/office/drawing/2014/main" id="{FA1B798D-2AF9-4816-8BEF-52B0F4F2EA24}"/>
                </a:ext>
              </a:extLst>
            </p:cNvPr>
            <p:cNvCxnSpPr>
              <a:stCxn id="18" idx="3"/>
              <a:endCxn id="26" idx="1"/>
            </p:cNvCxnSpPr>
            <p:nvPr/>
          </p:nvCxnSpPr>
          <p:spPr>
            <a:xfrm>
              <a:off x="7014601" y="1916551"/>
              <a:ext cx="733795" cy="2357"/>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4" name="CuadroTexto 33">
              <a:extLst>
                <a:ext uri="{FF2B5EF4-FFF2-40B4-BE49-F238E27FC236}">
                  <a16:creationId xmlns:a16="http://schemas.microsoft.com/office/drawing/2014/main" id="{025D2662-43E2-4482-BD20-CE63FB6B3296}"/>
                </a:ext>
              </a:extLst>
            </p:cNvPr>
            <p:cNvSpPr txBox="1"/>
            <p:nvPr/>
          </p:nvSpPr>
          <p:spPr>
            <a:xfrm>
              <a:off x="6652742" y="1549575"/>
              <a:ext cx="1314765" cy="369332"/>
            </a:xfrm>
            <a:prstGeom prst="rect">
              <a:avLst/>
            </a:prstGeom>
            <a:noFill/>
            <a:ln>
              <a:noFill/>
            </a:ln>
          </p:spPr>
          <p:txBody>
            <a:bodyPr wrap="square" rtlCol="0">
              <a:spAutoFit/>
            </a:bodyPr>
            <a:lstStyle/>
            <a:p>
              <a:pPr algn="ctr"/>
              <a:r>
                <a:rPr lang="es-ES" dirty="0" err="1">
                  <a:latin typeface="+mj-lt"/>
                  <a:ea typeface="Moon 2.0" panose="00000500000000000000" pitchFamily="50" charset="0"/>
                </a:rPr>
                <a:t>teqc</a:t>
              </a:r>
              <a:endParaRPr lang="es-ES" dirty="0">
                <a:latin typeface="+mj-lt"/>
                <a:ea typeface="Moon 2.0" panose="00000500000000000000" pitchFamily="50" charset="0"/>
              </a:endParaRPr>
            </a:p>
          </p:txBody>
        </p:sp>
      </p:grpSp>
      <p:grpSp>
        <p:nvGrpSpPr>
          <p:cNvPr id="42" name="Grupo 41">
            <a:extLst>
              <a:ext uri="{FF2B5EF4-FFF2-40B4-BE49-F238E27FC236}">
                <a16:creationId xmlns:a16="http://schemas.microsoft.com/office/drawing/2014/main" id="{131198D0-7AAF-4FBB-96D0-88A46FA37ED2}"/>
              </a:ext>
            </a:extLst>
          </p:cNvPr>
          <p:cNvGrpSpPr/>
          <p:nvPr/>
        </p:nvGrpSpPr>
        <p:grpSpPr>
          <a:xfrm>
            <a:off x="3870387" y="3312235"/>
            <a:ext cx="5699703" cy="754436"/>
            <a:chOff x="3870387" y="3312235"/>
            <a:chExt cx="5699703" cy="754436"/>
          </a:xfrm>
        </p:grpSpPr>
        <p:sp>
          <p:nvSpPr>
            <p:cNvPr id="38" name="CuadroTexto 37">
              <a:extLst>
                <a:ext uri="{FF2B5EF4-FFF2-40B4-BE49-F238E27FC236}">
                  <a16:creationId xmlns:a16="http://schemas.microsoft.com/office/drawing/2014/main" id="{014D5475-56F0-4F57-9BAA-F71BDF982537}"/>
                </a:ext>
              </a:extLst>
            </p:cNvPr>
            <p:cNvSpPr txBox="1"/>
            <p:nvPr/>
          </p:nvSpPr>
          <p:spPr>
            <a:xfrm>
              <a:off x="7748395" y="3420340"/>
              <a:ext cx="1821695"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5 ficheros de navegación (.N)</a:t>
              </a:r>
            </a:p>
          </p:txBody>
        </p:sp>
        <p:cxnSp>
          <p:nvCxnSpPr>
            <p:cNvPr id="40" name="Conector recto de flecha 39">
              <a:extLst>
                <a:ext uri="{FF2B5EF4-FFF2-40B4-BE49-F238E27FC236}">
                  <a16:creationId xmlns:a16="http://schemas.microsoft.com/office/drawing/2014/main" id="{4C7ACF18-D94B-4C53-B2BD-762F51B4B800}"/>
                </a:ext>
              </a:extLst>
            </p:cNvPr>
            <p:cNvCxnSpPr>
              <a:stCxn id="10" idx="3"/>
              <a:endCxn id="38" idx="1"/>
            </p:cNvCxnSpPr>
            <p:nvPr/>
          </p:nvCxnSpPr>
          <p:spPr>
            <a:xfrm>
              <a:off x="3870387" y="3727465"/>
              <a:ext cx="3878008" cy="16041"/>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1" name="CuadroTexto 40">
              <a:extLst>
                <a:ext uri="{FF2B5EF4-FFF2-40B4-BE49-F238E27FC236}">
                  <a16:creationId xmlns:a16="http://schemas.microsoft.com/office/drawing/2014/main" id="{D184493B-1AF4-499C-B61A-EDFAD03E2919}"/>
                </a:ext>
              </a:extLst>
            </p:cNvPr>
            <p:cNvSpPr txBox="1"/>
            <p:nvPr/>
          </p:nvSpPr>
          <p:spPr>
            <a:xfrm>
              <a:off x="4960186" y="3312235"/>
              <a:ext cx="1314765" cy="369332"/>
            </a:xfrm>
            <a:prstGeom prst="rect">
              <a:avLst/>
            </a:prstGeom>
            <a:noFill/>
            <a:ln>
              <a:noFill/>
            </a:ln>
          </p:spPr>
          <p:txBody>
            <a:bodyPr wrap="square" rtlCol="0">
              <a:spAutoFit/>
            </a:bodyPr>
            <a:lstStyle/>
            <a:p>
              <a:pPr algn="ctr"/>
              <a:r>
                <a:rPr lang="es-ES" dirty="0" err="1">
                  <a:latin typeface="+mj-lt"/>
                  <a:ea typeface="Moon 2.0" panose="00000500000000000000" pitchFamily="50" charset="0"/>
                </a:rPr>
                <a:t>teqc</a:t>
              </a:r>
              <a:endParaRPr lang="es-ES" dirty="0">
                <a:latin typeface="+mj-lt"/>
                <a:ea typeface="Moon 2.0" panose="00000500000000000000" pitchFamily="50" charset="0"/>
              </a:endParaRPr>
            </a:p>
          </p:txBody>
        </p:sp>
      </p:grpSp>
      <p:grpSp>
        <p:nvGrpSpPr>
          <p:cNvPr id="47" name="Grupo 46">
            <a:extLst>
              <a:ext uri="{FF2B5EF4-FFF2-40B4-BE49-F238E27FC236}">
                <a16:creationId xmlns:a16="http://schemas.microsoft.com/office/drawing/2014/main" id="{97D12018-A0A3-4CFE-8659-C4D7A4B96860}"/>
              </a:ext>
            </a:extLst>
          </p:cNvPr>
          <p:cNvGrpSpPr/>
          <p:nvPr/>
        </p:nvGrpSpPr>
        <p:grpSpPr>
          <a:xfrm>
            <a:off x="1820524" y="2511243"/>
            <a:ext cx="7749566" cy="655069"/>
            <a:chOff x="1820524" y="2511243"/>
            <a:chExt cx="7749566" cy="655069"/>
          </a:xfrm>
        </p:grpSpPr>
        <p:sp>
          <p:nvSpPr>
            <p:cNvPr id="43" name="CuadroTexto 42">
              <a:extLst>
                <a:ext uri="{FF2B5EF4-FFF2-40B4-BE49-F238E27FC236}">
                  <a16:creationId xmlns:a16="http://schemas.microsoft.com/office/drawing/2014/main" id="{CF57E113-C54C-4515-9122-2D1196EC23BA}"/>
                </a:ext>
              </a:extLst>
            </p:cNvPr>
            <p:cNvSpPr txBox="1"/>
            <p:nvPr/>
          </p:nvSpPr>
          <p:spPr>
            <a:xfrm>
              <a:off x="7748395" y="2519981"/>
              <a:ext cx="1821695"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5 ficheros SBAS (.B)</a:t>
              </a:r>
            </a:p>
          </p:txBody>
        </p:sp>
        <p:cxnSp>
          <p:nvCxnSpPr>
            <p:cNvPr id="45" name="Conector recto de flecha 44">
              <a:extLst>
                <a:ext uri="{FF2B5EF4-FFF2-40B4-BE49-F238E27FC236}">
                  <a16:creationId xmlns:a16="http://schemas.microsoft.com/office/drawing/2014/main" id="{8B19FC7B-9E23-4E4B-8D02-EE967D3754B1}"/>
                </a:ext>
              </a:extLst>
            </p:cNvPr>
            <p:cNvCxnSpPr>
              <a:stCxn id="7" idx="3"/>
              <a:endCxn id="43" idx="1"/>
            </p:cNvCxnSpPr>
            <p:nvPr/>
          </p:nvCxnSpPr>
          <p:spPr>
            <a:xfrm>
              <a:off x="1820524" y="2817348"/>
              <a:ext cx="5927871" cy="2579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6" name="CuadroTexto 45">
              <a:extLst>
                <a:ext uri="{FF2B5EF4-FFF2-40B4-BE49-F238E27FC236}">
                  <a16:creationId xmlns:a16="http://schemas.microsoft.com/office/drawing/2014/main" id="{5981D334-D400-4048-931B-F1DB92D910CD}"/>
                </a:ext>
              </a:extLst>
            </p:cNvPr>
            <p:cNvSpPr txBox="1"/>
            <p:nvPr/>
          </p:nvSpPr>
          <p:spPr>
            <a:xfrm>
              <a:off x="4060457" y="2511243"/>
              <a:ext cx="1314765" cy="369332"/>
            </a:xfrm>
            <a:prstGeom prst="rect">
              <a:avLst/>
            </a:prstGeom>
            <a:noFill/>
            <a:ln>
              <a:noFill/>
            </a:ln>
          </p:spPr>
          <p:txBody>
            <a:bodyPr wrap="square" rtlCol="0">
              <a:spAutoFit/>
            </a:bodyPr>
            <a:lstStyle/>
            <a:p>
              <a:pPr algn="ctr"/>
              <a:r>
                <a:rPr lang="es-ES" dirty="0">
                  <a:latin typeface="+mj-lt"/>
                  <a:ea typeface="Moon 2.0" panose="00000500000000000000" pitchFamily="50" charset="0"/>
                </a:rPr>
                <a:t>FTP EDAS</a:t>
              </a:r>
            </a:p>
          </p:txBody>
        </p:sp>
      </p:grpSp>
      <p:grpSp>
        <p:nvGrpSpPr>
          <p:cNvPr id="51" name="Grupo 50">
            <a:extLst>
              <a:ext uri="{FF2B5EF4-FFF2-40B4-BE49-F238E27FC236}">
                <a16:creationId xmlns:a16="http://schemas.microsoft.com/office/drawing/2014/main" id="{B338A747-59E4-4021-AA31-2B20875CAD0D}"/>
              </a:ext>
            </a:extLst>
          </p:cNvPr>
          <p:cNvGrpSpPr/>
          <p:nvPr/>
        </p:nvGrpSpPr>
        <p:grpSpPr>
          <a:xfrm>
            <a:off x="9721516" y="1595742"/>
            <a:ext cx="1384123" cy="2470929"/>
            <a:chOff x="9721516" y="1595742"/>
            <a:chExt cx="1384123" cy="2679475"/>
          </a:xfrm>
        </p:grpSpPr>
        <p:sp>
          <p:nvSpPr>
            <p:cNvPr id="49" name="Cerrar llave 48">
              <a:extLst>
                <a:ext uri="{FF2B5EF4-FFF2-40B4-BE49-F238E27FC236}">
                  <a16:creationId xmlns:a16="http://schemas.microsoft.com/office/drawing/2014/main" id="{5EE604E1-7B23-4E2C-837C-AEE4671FC378}"/>
                </a:ext>
              </a:extLst>
            </p:cNvPr>
            <p:cNvSpPr/>
            <p:nvPr/>
          </p:nvSpPr>
          <p:spPr>
            <a:xfrm>
              <a:off x="9721516" y="1595742"/>
              <a:ext cx="702644" cy="2679475"/>
            </a:xfrm>
            <a:prstGeom prst="rightBrace">
              <a:avLst>
                <a:gd name="adj1" fmla="val 42579"/>
                <a:gd name="adj2"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50" name="CuadroTexto 49">
              <a:extLst>
                <a:ext uri="{FF2B5EF4-FFF2-40B4-BE49-F238E27FC236}">
                  <a16:creationId xmlns:a16="http://schemas.microsoft.com/office/drawing/2014/main" id="{A5FA11C2-C7A8-4DC0-B5D1-D3358700847B}"/>
                </a:ext>
              </a:extLst>
            </p:cNvPr>
            <p:cNvSpPr txBox="1"/>
            <p:nvPr/>
          </p:nvSpPr>
          <p:spPr>
            <a:xfrm rot="5400000">
              <a:off x="10010125" y="2750813"/>
              <a:ext cx="1821695"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PEGASUS</a:t>
              </a:r>
            </a:p>
          </p:txBody>
        </p:sp>
      </p:grpSp>
      <p:grpSp>
        <p:nvGrpSpPr>
          <p:cNvPr id="56" name="Grupo 55">
            <a:extLst>
              <a:ext uri="{FF2B5EF4-FFF2-40B4-BE49-F238E27FC236}">
                <a16:creationId xmlns:a16="http://schemas.microsoft.com/office/drawing/2014/main" id="{31366014-C763-4C60-BB82-47E384051AF1}"/>
              </a:ext>
            </a:extLst>
          </p:cNvPr>
          <p:cNvGrpSpPr/>
          <p:nvPr/>
        </p:nvGrpSpPr>
        <p:grpSpPr>
          <a:xfrm>
            <a:off x="9283944" y="2831207"/>
            <a:ext cx="1834395" cy="2832134"/>
            <a:chOff x="9283944" y="2831207"/>
            <a:chExt cx="1834395" cy="2832134"/>
          </a:xfrm>
        </p:grpSpPr>
        <p:sp>
          <p:nvSpPr>
            <p:cNvPr id="52" name="CuadroTexto 51">
              <a:extLst>
                <a:ext uri="{FF2B5EF4-FFF2-40B4-BE49-F238E27FC236}">
                  <a16:creationId xmlns:a16="http://schemas.microsoft.com/office/drawing/2014/main" id="{C587A7CC-57AF-4FB2-8CEF-677B419D3B7B}"/>
                </a:ext>
              </a:extLst>
            </p:cNvPr>
            <p:cNvSpPr txBox="1"/>
            <p:nvPr/>
          </p:nvSpPr>
          <p:spPr>
            <a:xfrm>
              <a:off x="9283944" y="5017010"/>
              <a:ext cx="1821695"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Módulo </a:t>
              </a:r>
              <a:r>
                <a:rPr lang="es-ES" dirty="0" err="1">
                  <a:latin typeface="+mj-lt"/>
                  <a:ea typeface="Moon 2.0" panose="00000500000000000000" pitchFamily="50" charset="0"/>
                </a:rPr>
                <a:t>Convertor</a:t>
              </a:r>
              <a:endParaRPr lang="es-ES" dirty="0">
                <a:latin typeface="+mj-lt"/>
                <a:ea typeface="Moon 2.0" panose="00000500000000000000" pitchFamily="50" charset="0"/>
              </a:endParaRPr>
            </a:p>
          </p:txBody>
        </p:sp>
        <p:cxnSp>
          <p:nvCxnSpPr>
            <p:cNvPr id="54" name="Conector: angular 53">
              <a:extLst>
                <a:ext uri="{FF2B5EF4-FFF2-40B4-BE49-F238E27FC236}">
                  <a16:creationId xmlns:a16="http://schemas.microsoft.com/office/drawing/2014/main" id="{F79AFE0C-8D6D-4504-9D28-454C18F0E1FE}"/>
                </a:ext>
              </a:extLst>
            </p:cNvPr>
            <p:cNvCxnSpPr>
              <a:stCxn id="50" idx="0"/>
              <a:endCxn id="52" idx="3"/>
            </p:cNvCxnSpPr>
            <p:nvPr/>
          </p:nvCxnSpPr>
          <p:spPr>
            <a:xfrm>
              <a:off x="11105639" y="2831207"/>
              <a:ext cx="12700" cy="2508969"/>
            </a:xfrm>
            <a:prstGeom prst="bentConnector3">
              <a:avLst>
                <a:gd name="adj1" fmla="val 3928173"/>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0" name="Grupo 59">
            <a:extLst>
              <a:ext uri="{FF2B5EF4-FFF2-40B4-BE49-F238E27FC236}">
                <a16:creationId xmlns:a16="http://schemas.microsoft.com/office/drawing/2014/main" id="{4FC6F249-FABC-40B0-A3A1-8E0F8A89C3D0}"/>
              </a:ext>
            </a:extLst>
          </p:cNvPr>
          <p:cNvGrpSpPr/>
          <p:nvPr/>
        </p:nvGrpSpPr>
        <p:grpSpPr>
          <a:xfrm>
            <a:off x="7056659" y="5020533"/>
            <a:ext cx="2227285" cy="646331"/>
            <a:chOff x="7056659" y="5020533"/>
            <a:chExt cx="2227285" cy="646331"/>
          </a:xfrm>
        </p:grpSpPr>
        <p:sp>
          <p:nvSpPr>
            <p:cNvPr id="57" name="CuadroTexto 56">
              <a:extLst>
                <a:ext uri="{FF2B5EF4-FFF2-40B4-BE49-F238E27FC236}">
                  <a16:creationId xmlns:a16="http://schemas.microsoft.com/office/drawing/2014/main" id="{FC8DC501-F527-480D-8BDD-4469A95767B7}"/>
                </a:ext>
              </a:extLst>
            </p:cNvPr>
            <p:cNvSpPr txBox="1"/>
            <p:nvPr/>
          </p:nvSpPr>
          <p:spPr>
            <a:xfrm>
              <a:off x="7056659" y="5020533"/>
              <a:ext cx="1821695"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Módulo GNSS </a:t>
              </a:r>
              <a:r>
                <a:rPr lang="es-ES" dirty="0" err="1">
                  <a:latin typeface="+mj-lt"/>
                  <a:ea typeface="Moon 2.0" panose="00000500000000000000" pitchFamily="50" charset="0"/>
                </a:rPr>
                <a:t>Solution</a:t>
              </a:r>
              <a:endParaRPr lang="es-ES" dirty="0">
                <a:latin typeface="+mj-lt"/>
                <a:ea typeface="Moon 2.0" panose="00000500000000000000" pitchFamily="50" charset="0"/>
              </a:endParaRPr>
            </a:p>
          </p:txBody>
        </p:sp>
        <p:cxnSp>
          <p:nvCxnSpPr>
            <p:cNvPr id="59" name="Conector recto de flecha 58">
              <a:extLst>
                <a:ext uri="{FF2B5EF4-FFF2-40B4-BE49-F238E27FC236}">
                  <a16:creationId xmlns:a16="http://schemas.microsoft.com/office/drawing/2014/main" id="{AF6D35E9-DB29-45F2-A8DF-F9B8E1745569}"/>
                </a:ext>
              </a:extLst>
            </p:cNvPr>
            <p:cNvCxnSpPr>
              <a:stCxn id="52" idx="1"/>
              <a:endCxn id="57" idx="3"/>
            </p:cNvCxnSpPr>
            <p:nvPr/>
          </p:nvCxnSpPr>
          <p:spPr>
            <a:xfrm flipH="1">
              <a:off x="8878354" y="5340176"/>
              <a:ext cx="405590" cy="3523"/>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4" name="Grupo 63">
            <a:extLst>
              <a:ext uri="{FF2B5EF4-FFF2-40B4-BE49-F238E27FC236}">
                <a16:creationId xmlns:a16="http://schemas.microsoft.com/office/drawing/2014/main" id="{81B6791E-626C-414F-B855-32A8AE6D6927}"/>
              </a:ext>
            </a:extLst>
          </p:cNvPr>
          <p:cNvGrpSpPr/>
          <p:nvPr/>
        </p:nvGrpSpPr>
        <p:grpSpPr>
          <a:xfrm>
            <a:off x="4706720" y="4028179"/>
            <a:ext cx="2349939" cy="1315520"/>
            <a:chOff x="4706720" y="4028179"/>
            <a:chExt cx="2349939" cy="1315520"/>
          </a:xfrm>
        </p:grpSpPr>
        <p:sp>
          <p:nvSpPr>
            <p:cNvPr id="61" name="CuadroTexto 60">
              <a:extLst>
                <a:ext uri="{FF2B5EF4-FFF2-40B4-BE49-F238E27FC236}">
                  <a16:creationId xmlns:a16="http://schemas.microsoft.com/office/drawing/2014/main" id="{5BF4BCB3-4936-42EF-9242-513F47A38A4F}"/>
                </a:ext>
              </a:extLst>
            </p:cNvPr>
            <p:cNvSpPr txBox="1"/>
            <p:nvPr/>
          </p:nvSpPr>
          <p:spPr>
            <a:xfrm>
              <a:off x="4706720" y="4028179"/>
              <a:ext cx="1821695"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Módulo </a:t>
              </a:r>
              <a:r>
                <a:rPr lang="es-ES" dirty="0" err="1">
                  <a:latin typeface="+mj-lt"/>
                  <a:ea typeface="Moon 2.0" panose="00000500000000000000" pitchFamily="50" charset="0"/>
                </a:rPr>
                <a:t>Mfile</a:t>
              </a:r>
              <a:r>
                <a:rPr lang="es-ES" dirty="0">
                  <a:latin typeface="+mj-lt"/>
                  <a:ea typeface="Moon 2.0" panose="00000500000000000000" pitchFamily="50" charset="0"/>
                </a:rPr>
                <a:t> Runner</a:t>
              </a:r>
            </a:p>
          </p:txBody>
        </p:sp>
        <p:cxnSp>
          <p:nvCxnSpPr>
            <p:cNvPr id="63" name="Conector recto de flecha 62">
              <a:extLst>
                <a:ext uri="{FF2B5EF4-FFF2-40B4-BE49-F238E27FC236}">
                  <a16:creationId xmlns:a16="http://schemas.microsoft.com/office/drawing/2014/main" id="{6CAC1500-A46D-471F-AC82-B4299A467CEF}"/>
                </a:ext>
              </a:extLst>
            </p:cNvPr>
            <p:cNvCxnSpPr>
              <a:stCxn id="57" idx="1"/>
              <a:endCxn id="61" idx="3"/>
            </p:cNvCxnSpPr>
            <p:nvPr/>
          </p:nvCxnSpPr>
          <p:spPr>
            <a:xfrm flipH="1" flipV="1">
              <a:off x="6528415" y="4351345"/>
              <a:ext cx="528244" cy="992354"/>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5" name="Grupo 84">
            <a:extLst>
              <a:ext uri="{FF2B5EF4-FFF2-40B4-BE49-F238E27FC236}">
                <a16:creationId xmlns:a16="http://schemas.microsoft.com/office/drawing/2014/main" id="{99B1E02A-37B6-4916-9D41-4D961013EF41}"/>
              </a:ext>
            </a:extLst>
          </p:cNvPr>
          <p:cNvGrpSpPr/>
          <p:nvPr/>
        </p:nvGrpSpPr>
        <p:grpSpPr>
          <a:xfrm>
            <a:off x="2356780" y="4232585"/>
            <a:ext cx="2349940" cy="862913"/>
            <a:chOff x="2356780" y="4232585"/>
            <a:chExt cx="2349940" cy="862913"/>
          </a:xfrm>
        </p:grpSpPr>
        <p:grpSp>
          <p:nvGrpSpPr>
            <p:cNvPr id="78" name="Grupo 77">
              <a:extLst>
                <a:ext uri="{FF2B5EF4-FFF2-40B4-BE49-F238E27FC236}">
                  <a16:creationId xmlns:a16="http://schemas.microsoft.com/office/drawing/2014/main" id="{70ADEB5D-012F-4610-BE1E-BF3E58E354AD}"/>
                </a:ext>
              </a:extLst>
            </p:cNvPr>
            <p:cNvGrpSpPr/>
            <p:nvPr/>
          </p:nvGrpSpPr>
          <p:grpSpPr>
            <a:xfrm>
              <a:off x="2356781" y="4232585"/>
              <a:ext cx="2349939" cy="369332"/>
              <a:chOff x="2356781" y="4232585"/>
              <a:chExt cx="2349939" cy="369332"/>
            </a:xfrm>
          </p:grpSpPr>
          <p:sp>
            <p:nvSpPr>
              <p:cNvPr id="65" name="CuadroTexto 64">
                <a:extLst>
                  <a:ext uri="{FF2B5EF4-FFF2-40B4-BE49-F238E27FC236}">
                    <a16:creationId xmlns:a16="http://schemas.microsoft.com/office/drawing/2014/main" id="{12995E8C-F17F-47C1-B779-3560C12BF8AD}"/>
                  </a:ext>
                </a:extLst>
              </p:cNvPr>
              <p:cNvSpPr txBox="1"/>
              <p:nvPr/>
            </p:nvSpPr>
            <p:spPr>
              <a:xfrm>
                <a:off x="2356781" y="4232585"/>
                <a:ext cx="1821695"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err="1">
                    <a:latin typeface="+mj-lt"/>
                    <a:ea typeface="Moon 2.0" panose="00000500000000000000" pitchFamily="50" charset="0"/>
                  </a:rPr>
                  <a:t>Analyze</a:t>
                </a:r>
                <a:r>
                  <a:rPr lang="es-ES" dirty="0">
                    <a:latin typeface="+mj-lt"/>
                    <a:ea typeface="Moon 2.0" panose="00000500000000000000" pitchFamily="50" charset="0"/>
                  </a:rPr>
                  <a:t> Position</a:t>
                </a:r>
              </a:p>
            </p:txBody>
          </p:sp>
          <p:cxnSp>
            <p:nvCxnSpPr>
              <p:cNvPr id="77" name="Conector recto de flecha 76">
                <a:extLst>
                  <a:ext uri="{FF2B5EF4-FFF2-40B4-BE49-F238E27FC236}">
                    <a16:creationId xmlns:a16="http://schemas.microsoft.com/office/drawing/2014/main" id="{24A6C7FA-3C14-4EDA-B951-980C8ECE7FF4}"/>
                  </a:ext>
                </a:extLst>
              </p:cNvPr>
              <p:cNvCxnSpPr>
                <a:stCxn id="61" idx="1"/>
                <a:endCxn id="65" idx="3"/>
              </p:cNvCxnSpPr>
              <p:nvPr/>
            </p:nvCxnSpPr>
            <p:spPr>
              <a:xfrm flipH="1">
                <a:off x="4178476" y="4351345"/>
                <a:ext cx="528244" cy="65906"/>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4" name="Grupo 83">
              <a:extLst>
                <a:ext uri="{FF2B5EF4-FFF2-40B4-BE49-F238E27FC236}">
                  <a16:creationId xmlns:a16="http://schemas.microsoft.com/office/drawing/2014/main" id="{1E8D1123-A370-4BAD-8853-27C5C4576C90}"/>
                </a:ext>
              </a:extLst>
            </p:cNvPr>
            <p:cNvGrpSpPr/>
            <p:nvPr/>
          </p:nvGrpSpPr>
          <p:grpSpPr>
            <a:xfrm>
              <a:off x="2356780" y="4351345"/>
              <a:ext cx="2349940" cy="744153"/>
              <a:chOff x="2356780" y="4351345"/>
              <a:chExt cx="2349940" cy="744153"/>
            </a:xfrm>
          </p:grpSpPr>
          <p:sp>
            <p:nvSpPr>
              <p:cNvPr id="79" name="CuadroTexto 78">
                <a:extLst>
                  <a:ext uri="{FF2B5EF4-FFF2-40B4-BE49-F238E27FC236}">
                    <a16:creationId xmlns:a16="http://schemas.microsoft.com/office/drawing/2014/main" id="{FF01C494-5FCD-4CFC-9005-DFEF8EC30CD2}"/>
                  </a:ext>
                </a:extLst>
              </p:cNvPr>
              <p:cNvSpPr txBox="1"/>
              <p:nvPr/>
            </p:nvSpPr>
            <p:spPr>
              <a:xfrm>
                <a:off x="2356780" y="4726166"/>
                <a:ext cx="1821695"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SBAS </a:t>
                </a:r>
                <a:r>
                  <a:rPr lang="es-ES" dirty="0" err="1">
                    <a:latin typeface="+mj-lt"/>
                    <a:ea typeface="Moon 2.0" panose="00000500000000000000" pitchFamily="50" charset="0"/>
                  </a:rPr>
                  <a:t>Accuracy</a:t>
                </a:r>
                <a:endParaRPr lang="es-ES" dirty="0">
                  <a:latin typeface="+mj-lt"/>
                  <a:ea typeface="Moon 2.0" panose="00000500000000000000" pitchFamily="50" charset="0"/>
                </a:endParaRPr>
              </a:p>
            </p:txBody>
          </p:sp>
          <p:cxnSp>
            <p:nvCxnSpPr>
              <p:cNvPr id="83" name="Conector recto de flecha 82">
                <a:extLst>
                  <a:ext uri="{FF2B5EF4-FFF2-40B4-BE49-F238E27FC236}">
                    <a16:creationId xmlns:a16="http://schemas.microsoft.com/office/drawing/2014/main" id="{022106A0-EAA1-432B-851A-4E552D84EE66}"/>
                  </a:ext>
                </a:extLst>
              </p:cNvPr>
              <p:cNvCxnSpPr>
                <a:stCxn id="61" idx="1"/>
                <a:endCxn id="79" idx="3"/>
              </p:cNvCxnSpPr>
              <p:nvPr/>
            </p:nvCxnSpPr>
            <p:spPr>
              <a:xfrm flipH="1">
                <a:off x="4178475" y="4351345"/>
                <a:ext cx="528245" cy="559487"/>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95" name="Grupo 94">
            <a:extLst>
              <a:ext uri="{FF2B5EF4-FFF2-40B4-BE49-F238E27FC236}">
                <a16:creationId xmlns:a16="http://schemas.microsoft.com/office/drawing/2014/main" id="{B0F85D2C-3C61-4102-A794-10C6B79934F4}"/>
              </a:ext>
            </a:extLst>
          </p:cNvPr>
          <p:cNvGrpSpPr/>
          <p:nvPr/>
        </p:nvGrpSpPr>
        <p:grpSpPr>
          <a:xfrm>
            <a:off x="433031" y="3846327"/>
            <a:ext cx="1923750" cy="1464729"/>
            <a:chOff x="433031" y="3846327"/>
            <a:chExt cx="1923750" cy="1464729"/>
          </a:xfrm>
        </p:grpSpPr>
        <p:grpSp>
          <p:nvGrpSpPr>
            <p:cNvPr id="90" name="Grupo 89">
              <a:extLst>
                <a:ext uri="{FF2B5EF4-FFF2-40B4-BE49-F238E27FC236}">
                  <a16:creationId xmlns:a16="http://schemas.microsoft.com/office/drawing/2014/main" id="{E65F06A4-A875-40BD-8B50-2C6018F77877}"/>
                </a:ext>
              </a:extLst>
            </p:cNvPr>
            <p:cNvGrpSpPr/>
            <p:nvPr/>
          </p:nvGrpSpPr>
          <p:grpSpPr>
            <a:xfrm>
              <a:off x="433031" y="3846327"/>
              <a:ext cx="1923750" cy="646331"/>
              <a:chOff x="433031" y="3846327"/>
              <a:chExt cx="1923750" cy="646331"/>
            </a:xfrm>
          </p:grpSpPr>
          <p:sp>
            <p:nvSpPr>
              <p:cNvPr id="86" name="CuadroTexto 85">
                <a:extLst>
                  <a:ext uri="{FF2B5EF4-FFF2-40B4-BE49-F238E27FC236}">
                    <a16:creationId xmlns:a16="http://schemas.microsoft.com/office/drawing/2014/main" id="{71DA64B3-B170-4ED1-BEC1-F00D4790FDBF}"/>
                  </a:ext>
                </a:extLst>
              </p:cNvPr>
              <p:cNvSpPr txBox="1"/>
              <p:nvPr/>
            </p:nvSpPr>
            <p:spPr>
              <a:xfrm>
                <a:off x="433031" y="3846327"/>
                <a:ext cx="1364158"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Stanford</a:t>
                </a:r>
              </a:p>
              <a:p>
                <a:pPr algn="ctr"/>
                <a:r>
                  <a:rPr lang="es-ES" dirty="0">
                    <a:latin typeface="+mj-lt"/>
                    <a:ea typeface="Moon 2.0" panose="00000500000000000000" pitchFamily="50" charset="0"/>
                  </a:rPr>
                  <a:t>HPE/VPE</a:t>
                </a:r>
              </a:p>
            </p:txBody>
          </p:sp>
          <p:cxnSp>
            <p:nvCxnSpPr>
              <p:cNvPr id="88" name="Conector recto de flecha 87">
                <a:extLst>
                  <a:ext uri="{FF2B5EF4-FFF2-40B4-BE49-F238E27FC236}">
                    <a16:creationId xmlns:a16="http://schemas.microsoft.com/office/drawing/2014/main" id="{51886AA3-46DF-4252-8C2D-96FFF7B600F5}"/>
                  </a:ext>
                </a:extLst>
              </p:cNvPr>
              <p:cNvCxnSpPr>
                <a:cxnSpLocks/>
                <a:stCxn id="65" idx="1"/>
                <a:endCxn id="86" idx="3"/>
              </p:cNvCxnSpPr>
              <p:nvPr/>
            </p:nvCxnSpPr>
            <p:spPr>
              <a:xfrm flipH="1" flipV="1">
                <a:off x="1797189" y="4169493"/>
                <a:ext cx="559592" cy="247758"/>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4" name="Grupo 93">
              <a:extLst>
                <a:ext uri="{FF2B5EF4-FFF2-40B4-BE49-F238E27FC236}">
                  <a16:creationId xmlns:a16="http://schemas.microsoft.com/office/drawing/2014/main" id="{0BDC0299-E3D5-4A78-BC27-35386C839CFC}"/>
                </a:ext>
              </a:extLst>
            </p:cNvPr>
            <p:cNvGrpSpPr/>
            <p:nvPr/>
          </p:nvGrpSpPr>
          <p:grpSpPr>
            <a:xfrm>
              <a:off x="433031" y="4664725"/>
              <a:ext cx="1923749" cy="646331"/>
              <a:chOff x="433031" y="4664725"/>
              <a:chExt cx="1923749" cy="646331"/>
            </a:xfrm>
          </p:grpSpPr>
          <p:sp>
            <p:nvSpPr>
              <p:cNvPr id="91" name="CuadroTexto 90">
                <a:extLst>
                  <a:ext uri="{FF2B5EF4-FFF2-40B4-BE49-F238E27FC236}">
                    <a16:creationId xmlns:a16="http://schemas.microsoft.com/office/drawing/2014/main" id="{73B18897-09E0-4462-A40A-4D8DD3DA283A}"/>
                  </a:ext>
                </a:extLst>
              </p:cNvPr>
              <p:cNvSpPr txBox="1"/>
              <p:nvPr/>
            </p:nvSpPr>
            <p:spPr>
              <a:xfrm>
                <a:off x="433031" y="4664725"/>
                <a:ext cx="1364158"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HNSE/VNSE</a:t>
                </a:r>
              </a:p>
              <a:p>
                <a:pPr algn="ctr"/>
                <a:r>
                  <a:rPr lang="es-ES" dirty="0">
                    <a:latin typeface="+mj-lt"/>
                    <a:ea typeface="Moon 2.0" panose="00000500000000000000" pitchFamily="50" charset="0"/>
                  </a:rPr>
                  <a:t>HSI/VSI</a:t>
                </a:r>
              </a:p>
            </p:txBody>
          </p:sp>
          <p:cxnSp>
            <p:nvCxnSpPr>
              <p:cNvPr id="93" name="Conector recto de flecha 92">
                <a:extLst>
                  <a:ext uri="{FF2B5EF4-FFF2-40B4-BE49-F238E27FC236}">
                    <a16:creationId xmlns:a16="http://schemas.microsoft.com/office/drawing/2014/main" id="{F94F4DD9-F897-406A-83F5-01B261A90693}"/>
                  </a:ext>
                </a:extLst>
              </p:cNvPr>
              <p:cNvCxnSpPr>
                <a:stCxn id="79" idx="1"/>
                <a:endCxn id="91" idx="3"/>
              </p:cNvCxnSpPr>
              <p:nvPr/>
            </p:nvCxnSpPr>
            <p:spPr>
              <a:xfrm flipH="1">
                <a:off x="1797189" y="4910832"/>
                <a:ext cx="559591" cy="7705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99" name="Grupo 98">
            <a:extLst>
              <a:ext uri="{FF2B5EF4-FFF2-40B4-BE49-F238E27FC236}">
                <a16:creationId xmlns:a16="http://schemas.microsoft.com/office/drawing/2014/main" id="{5106350F-2E60-42AD-838E-1B9F641EADE5}"/>
              </a:ext>
            </a:extLst>
          </p:cNvPr>
          <p:cNvGrpSpPr/>
          <p:nvPr/>
        </p:nvGrpSpPr>
        <p:grpSpPr>
          <a:xfrm>
            <a:off x="4717839" y="5095498"/>
            <a:ext cx="2338820" cy="646331"/>
            <a:chOff x="4717839" y="5095498"/>
            <a:chExt cx="2338820" cy="646331"/>
          </a:xfrm>
        </p:grpSpPr>
        <p:sp>
          <p:nvSpPr>
            <p:cNvPr id="96" name="CuadroTexto 95">
              <a:extLst>
                <a:ext uri="{FF2B5EF4-FFF2-40B4-BE49-F238E27FC236}">
                  <a16:creationId xmlns:a16="http://schemas.microsoft.com/office/drawing/2014/main" id="{1928892A-3CCA-459C-8F1E-647C4FC222CA}"/>
                </a:ext>
              </a:extLst>
            </p:cNvPr>
            <p:cNvSpPr txBox="1"/>
            <p:nvPr/>
          </p:nvSpPr>
          <p:spPr>
            <a:xfrm>
              <a:off x="4717839" y="5095498"/>
              <a:ext cx="1821695"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Módulo XPL </a:t>
              </a:r>
              <a:r>
                <a:rPr lang="es-ES" dirty="0" err="1">
                  <a:latin typeface="+mj-lt"/>
                  <a:ea typeface="Moon 2.0" panose="00000500000000000000" pitchFamily="50" charset="0"/>
                </a:rPr>
                <a:t>Estimation</a:t>
              </a:r>
              <a:endParaRPr lang="es-ES" dirty="0">
                <a:latin typeface="+mj-lt"/>
                <a:ea typeface="Moon 2.0" panose="00000500000000000000" pitchFamily="50" charset="0"/>
              </a:endParaRPr>
            </a:p>
          </p:txBody>
        </p:sp>
        <p:cxnSp>
          <p:nvCxnSpPr>
            <p:cNvPr id="98" name="Conector recto de flecha 97">
              <a:extLst>
                <a:ext uri="{FF2B5EF4-FFF2-40B4-BE49-F238E27FC236}">
                  <a16:creationId xmlns:a16="http://schemas.microsoft.com/office/drawing/2014/main" id="{85CC2DAE-B9F7-4089-BE57-F26DD03A518E}"/>
                </a:ext>
              </a:extLst>
            </p:cNvPr>
            <p:cNvCxnSpPr>
              <a:stCxn id="57" idx="1"/>
              <a:endCxn id="96" idx="3"/>
            </p:cNvCxnSpPr>
            <p:nvPr/>
          </p:nvCxnSpPr>
          <p:spPr>
            <a:xfrm flipH="1">
              <a:off x="6539534" y="5343699"/>
              <a:ext cx="517125" cy="74965"/>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sp>
        <p:nvSpPr>
          <p:cNvPr id="100" name="CuadroTexto 99">
            <a:extLst>
              <a:ext uri="{FF2B5EF4-FFF2-40B4-BE49-F238E27FC236}">
                <a16:creationId xmlns:a16="http://schemas.microsoft.com/office/drawing/2014/main" id="{59DD16C1-297C-4C65-BFBD-F5DD252879F0}"/>
              </a:ext>
            </a:extLst>
          </p:cNvPr>
          <p:cNvSpPr txBox="1"/>
          <p:nvPr/>
        </p:nvSpPr>
        <p:spPr>
          <a:xfrm>
            <a:off x="4706719" y="5923483"/>
            <a:ext cx="1821695" cy="369332"/>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Almanaque GPS</a:t>
            </a:r>
          </a:p>
        </p:txBody>
      </p:sp>
      <p:grpSp>
        <p:nvGrpSpPr>
          <p:cNvPr id="103" name="Grupo 102">
            <a:extLst>
              <a:ext uri="{FF2B5EF4-FFF2-40B4-BE49-F238E27FC236}">
                <a16:creationId xmlns:a16="http://schemas.microsoft.com/office/drawing/2014/main" id="{3FD842FB-9F55-431A-BB93-66425E78B033}"/>
              </a:ext>
            </a:extLst>
          </p:cNvPr>
          <p:cNvGrpSpPr/>
          <p:nvPr/>
        </p:nvGrpSpPr>
        <p:grpSpPr>
          <a:xfrm>
            <a:off x="2122639" y="5106737"/>
            <a:ext cx="2584080" cy="1186078"/>
            <a:chOff x="2122639" y="5106737"/>
            <a:chExt cx="2584080" cy="1186078"/>
          </a:xfrm>
        </p:grpSpPr>
        <p:sp>
          <p:nvSpPr>
            <p:cNvPr id="101" name="Abrir llave 100">
              <a:extLst>
                <a:ext uri="{FF2B5EF4-FFF2-40B4-BE49-F238E27FC236}">
                  <a16:creationId xmlns:a16="http://schemas.microsoft.com/office/drawing/2014/main" id="{E74F40FC-1268-41C6-B2F6-82ECF893E59C}"/>
                </a:ext>
              </a:extLst>
            </p:cNvPr>
            <p:cNvSpPr/>
            <p:nvPr/>
          </p:nvSpPr>
          <p:spPr>
            <a:xfrm>
              <a:off x="4147129" y="5106737"/>
              <a:ext cx="559590" cy="1186078"/>
            </a:xfrm>
            <a:prstGeom prst="leftBrace">
              <a:avLst>
                <a:gd name="adj1" fmla="val 28400"/>
                <a:gd name="adj2"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02" name="CuadroTexto 101">
              <a:extLst>
                <a:ext uri="{FF2B5EF4-FFF2-40B4-BE49-F238E27FC236}">
                  <a16:creationId xmlns:a16="http://schemas.microsoft.com/office/drawing/2014/main" id="{147AF27F-D313-42CB-8E42-9FB1CF63DD49}"/>
                </a:ext>
              </a:extLst>
            </p:cNvPr>
            <p:cNvSpPr txBox="1"/>
            <p:nvPr/>
          </p:nvSpPr>
          <p:spPr>
            <a:xfrm>
              <a:off x="2122639" y="5376610"/>
              <a:ext cx="1821695" cy="646331"/>
            </a:xfrm>
            <a:prstGeom prst="rect">
              <a:avLst/>
            </a:prstGeom>
            <a:solidFill>
              <a:schemeClr val="accent1">
                <a:lumMod val="20000"/>
                <a:lumOff val="80000"/>
              </a:schemeClr>
            </a:solidFill>
            <a:ln>
              <a:solidFill>
                <a:srgbClr val="002060"/>
              </a:solidFill>
            </a:ln>
          </p:spPr>
          <p:txBody>
            <a:bodyPr wrap="square" rtlCol="0">
              <a:spAutoFit/>
            </a:bodyPr>
            <a:lstStyle/>
            <a:p>
              <a:pPr algn="ctr"/>
              <a:r>
                <a:rPr lang="es-ES" dirty="0">
                  <a:latin typeface="+mj-lt"/>
                  <a:ea typeface="Moon 2.0" panose="00000500000000000000" pitchFamily="50" charset="0"/>
                </a:rPr>
                <a:t>Continuidad</a:t>
              </a:r>
            </a:p>
            <a:p>
              <a:pPr algn="ctr"/>
              <a:r>
                <a:rPr lang="es-ES" dirty="0">
                  <a:latin typeface="+mj-lt"/>
                  <a:ea typeface="Moon 2.0" panose="00000500000000000000" pitchFamily="50" charset="0"/>
                </a:rPr>
                <a:t>Disponibilidad</a:t>
              </a:r>
            </a:p>
          </p:txBody>
        </p:sp>
      </p:grpSp>
      <p:grpSp>
        <p:nvGrpSpPr>
          <p:cNvPr id="108" name="Grupo 107">
            <a:extLst>
              <a:ext uri="{FF2B5EF4-FFF2-40B4-BE49-F238E27FC236}">
                <a16:creationId xmlns:a16="http://schemas.microsoft.com/office/drawing/2014/main" id="{5AF2F7E2-D00F-4407-A2AC-28DF270940E8}"/>
              </a:ext>
            </a:extLst>
          </p:cNvPr>
          <p:cNvGrpSpPr/>
          <p:nvPr/>
        </p:nvGrpSpPr>
        <p:grpSpPr>
          <a:xfrm>
            <a:off x="10424160" y="107755"/>
            <a:ext cx="1440000" cy="1440000"/>
            <a:chOff x="10424160" y="107755"/>
            <a:chExt cx="1440000" cy="1440000"/>
          </a:xfrm>
        </p:grpSpPr>
        <p:sp>
          <p:nvSpPr>
            <p:cNvPr id="5" name="Elipse 4">
              <a:extLst>
                <a:ext uri="{FF2B5EF4-FFF2-40B4-BE49-F238E27FC236}">
                  <a16:creationId xmlns:a16="http://schemas.microsoft.com/office/drawing/2014/main" id="{E36A123A-D834-4ECB-B3EF-FF3040B1291F}"/>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07" name="Gráfico 106" descr="Jerarquía">
              <a:extLst>
                <a:ext uri="{FF2B5EF4-FFF2-40B4-BE49-F238E27FC236}">
                  <a16:creationId xmlns:a16="http://schemas.microsoft.com/office/drawing/2014/main" id="{373D0949-D522-4B09-BDBC-77ABDAEF5C3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03002" y="337738"/>
              <a:ext cx="914400" cy="914400"/>
            </a:xfrm>
            <a:prstGeom prst="rect">
              <a:avLst/>
            </a:prstGeom>
          </p:spPr>
        </p:pic>
      </p:grpSp>
      <p:pic>
        <p:nvPicPr>
          <p:cNvPr id="9" name="Imagen 8">
            <a:extLst>
              <a:ext uri="{FF2B5EF4-FFF2-40B4-BE49-F238E27FC236}">
                <a16:creationId xmlns:a16="http://schemas.microsoft.com/office/drawing/2014/main" id="{20B51343-0F05-479E-9567-A8EA105B4ED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400" b="93400" l="6200" r="96200">
                        <a14:foregroundMark x1="92800" y1="55400" x2="92800" y2="55400"/>
                        <a14:foregroundMark x1="96200" y1="53400" x2="96200" y2="53400"/>
                        <a14:foregroundMark x1="68600" y1="9600" x2="71400" y2="9800"/>
                        <a14:foregroundMark x1="73400" y1="9400" x2="75000" y2="9400"/>
                        <a14:foregroundMark x1="22600" y1="82200" x2="15000" y2="84000"/>
                        <a14:foregroundMark x1="15000" y1="84000" x2="17800" y2="91400"/>
                        <a14:foregroundMark x1="17800" y1="91400" x2="34200" y2="93400"/>
                        <a14:foregroundMark x1="34200" y1="93400" x2="26800" y2="89200"/>
                        <a14:foregroundMark x1="26800" y1="89200" x2="22000" y2="83400"/>
                        <a14:foregroundMark x1="22000" y1="83400" x2="22000" y2="83000"/>
                        <a14:foregroundMark x1="9800" y1="20600" x2="11200" y2="19800"/>
                        <a14:foregroundMark x1="6200" y1="26000" x2="7400" y2="27800"/>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35454" y="5296966"/>
            <a:ext cx="995849" cy="995849"/>
          </a:xfrm>
          <a:prstGeom prst="rect">
            <a:avLst/>
          </a:prstGeom>
        </p:spPr>
      </p:pic>
    </p:spTree>
    <p:extLst>
      <p:ext uri="{BB962C8B-B14F-4D97-AF65-F5344CB8AC3E}">
        <p14:creationId xmlns:p14="http://schemas.microsoft.com/office/powerpoint/2010/main" val="21207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par>
                                <p:cTn id="28" presetID="10" presetClass="entr" presetSubtype="0"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500"/>
                                        <p:tgtEl>
                                          <p:spTgt spid="42"/>
                                        </p:tgtEl>
                                      </p:cBhvr>
                                    </p:animEffect>
                                  </p:childTnLst>
                                </p:cTn>
                              </p:par>
                              <p:par>
                                <p:cTn id="31" presetID="10" presetClass="entr" presetSubtype="0"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fade">
                                      <p:cBhvr>
                                        <p:cTn id="33" dur="500"/>
                                        <p:tgtEl>
                                          <p:spTgt spid="4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fade">
                                      <p:cBhvr>
                                        <p:cTn id="38" dur="500"/>
                                        <p:tgtEl>
                                          <p:spTgt spid="5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500"/>
                                        <p:tgtEl>
                                          <p:spTgt spid="5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500"/>
                                        <p:tgtEl>
                                          <p:spTgt spid="6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500"/>
                                        <p:tgtEl>
                                          <p:spTgt spid="6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fade">
                                      <p:cBhvr>
                                        <p:cTn id="63" dur="500"/>
                                        <p:tgtEl>
                                          <p:spTgt spid="9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00"/>
                                        </p:tgtEl>
                                        <p:attrNameLst>
                                          <p:attrName>style.visibility</p:attrName>
                                        </p:attrNameLst>
                                      </p:cBhvr>
                                      <p:to>
                                        <p:strVal val="visible"/>
                                      </p:to>
                                    </p:set>
                                    <p:animEffect transition="in" filter="fade">
                                      <p:cBhvr>
                                        <p:cTn id="71" dur="500"/>
                                        <p:tgtEl>
                                          <p:spTgt spid="10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103"/>
                                        </p:tgtEl>
                                        <p:attrNameLst>
                                          <p:attrName>style.visibility</p:attrName>
                                        </p:attrNameLst>
                                      </p:cBhvr>
                                      <p:to>
                                        <p:strVal val="visible"/>
                                      </p:to>
                                    </p:set>
                                    <p:animEffect transition="in" filter="fade">
                                      <p:cBhvr>
                                        <p:cTn id="76" dur="500"/>
                                        <p:tgtEl>
                                          <p:spTgt spid="103"/>
                                        </p:tgtEl>
                                      </p:cBhvr>
                                    </p:animEffect>
                                  </p:childTnLst>
                                </p:cTn>
                              </p:par>
                              <p:par>
                                <p:cTn id="77" presetID="10" presetClass="entr" presetSubtype="0" fill="hold" nodeType="with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fade">
                                      <p:cBhvr>
                                        <p:cTn id="7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esquinas redondeadas 5">
            <a:extLst>
              <a:ext uri="{FF2B5EF4-FFF2-40B4-BE49-F238E27FC236}">
                <a16:creationId xmlns:a16="http://schemas.microsoft.com/office/drawing/2014/main" id="{7F26532A-F40A-4774-8044-4681CED2FA90}"/>
              </a:ext>
            </a:extLst>
          </p:cNvPr>
          <p:cNvSpPr/>
          <p:nvPr/>
        </p:nvSpPr>
        <p:spPr>
          <a:xfrm>
            <a:off x="8245631" y="1253036"/>
            <a:ext cx="1993687" cy="721980"/>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HNSE &lt; 16m</a:t>
            </a:r>
          </a:p>
          <a:p>
            <a:pPr algn="ctr"/>
            <a:r>
              <a:rPr lang="es-ES" dirty="0"/>
              <a:t>VNSE &lt; 4 a 6 m</a:t>
            </a:r>
          </a:p>
        </p:txBody>
      </p:sp>
      <p:sp>
        <p:nvSpPr>
          <p:cNvPr id="2" name="Título 1">
            <a:extLst>
              <a:ext uri="{FF2B5EF4-FFF2-40B4-BE49-F238E27FC236}">
                <a16:creationId xmlns:a16="http://schemas.microsoft.com/office/drawing/2014/main" id="{F4985AD6-FF8A-41EF-AAF3-400D1C03D79E}"/>
              </a:ext>
            </a:extLst>
          </p:cNvPr>
          <p:cNvSpPr>
            <a:spLocks noGrp="1"/>
          </p:cNvSpPr>
          <p:nvPr>
            <p:ph type="title"/>
          </p:nvPr>
        </p:nvSpPr>
        <p:spPr>
          <a:xfrm>
            <a:off x="838201" y="365125"/>
            <a:ext cx="8404274" cy="1325563"/>
          </a:xfrm>
        </p:spPr>
        <p:txBody>
          <a:bodyPr/>
          <a:lstStyle/>
          <a:p>
            <a:r>
              <a:rPr lang="es-ES" dirty="0"/>
              <a:t>4. Resultados</a:t>
            </a:r>
          </a:p>
        </p:txBody>
      </p:sp>
      <p:sp>
        <p:nvSpPr>
          <p:cNvPr id="3" name="Marcador de fecha 2">
            <a:extLst>
              <a:ext uri="{FF2B5EF4-FFF2-40B4-BE49-F238E27FC236}">
                <a16:creationId xmlns:a16="http://schemas.microsoft.com/office/drawing/2014/main" id="{958A426D-A9CF-4E93-B367-691339ECC88B}"/>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6F67875B-BB4F-4502-9C9F-083D793E4ACF}"/>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5" name="Elipse 4">
            <a:extLst>
              <a:ext uri="{FF2B5EF4-FFF2-40B4-BE49-F238E27FC236}">
                <a16:creationId xmlns:a16="http://schemas.microsoft.com/office/drawing/2014/main" id="{E36A123A-D834-4ECB-B3EF-FF3040B1291F}"/>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Gráfico 8" descr="Gráfico de barras">
            <a:extLst>
              <a:ext uri="{FF2B5EF4-FFF2-40B4-BE49-F238E27FC236}">
                <a16:creationId xmlns:a16="http://schemas.microsoft.com/office/drawing/2014/main" id="{FF978FCE-7E36-4334-A818-DC7305FD353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62574" y="446169"/>
            <a:ext cx="763172" cy="763172"/>
          </a:xfrm>
          <a:prstGeom prst="rect">
            <a:avLst/>
          </a:prstGeom>
        </p:spPr>
      </p:pic>
      <p:graphicFrame>
        <p:nvGraphicFramePr>
          <p:cNvPr id="7" name="2 Tabla">
            <a:extLst>
              <a:ext uri="{FF2B5EF4-FFF2-40B4-BE49-F238E27FC236}">
                <a16:creationId xmlns:a16="http://schemas.microsoft.com/office/drawing/2014/main" id="{5CF807F8-D1F3-4A9B-A23C-2B2DE4CC184D}"/>
              </a:ext>
            </a:extLst>
          </p:cNvPr>
          <p:cNvGraphicFramePr>
            <a:graphicFrameLocks noGrp="1"/>
          </p:cNvGraphicFramePr>
          <p:nvPr>
            <p:extLst>
              <p:ext uri="{D42A27DB-BD31-4B8C-83A1-F6EECF244321}">
                <p14:modId xmlns:p14="http://schemas.microsoft.com/office/powerpoint/2010/main" val="549264731"/>
              </p:ext>
            </p:extLst>
          </p:nvPr>
        </p:nvGraphicFramePr>
        <p:xfrm>
          <a:off x="889545" y="2074850"/>
          <a:ext cx="9873029" cy="1132639"/>
        </p:xfrm>
        <a:graphic>
          <a:graphicData uri="http://schemas.openxmlformats.org/drawingml/2006/table">
            <a:tbl>
              <a:tblPr firstRow="1" firstCol="1" bandRow="1">
                <a:tableStyleId>{5C22544A-7EE6-4342-B048-85BDC9FD1C3A}</a:tableStyleId>
              </a:tblPr>
              <a:tblGrid>
                <a:gridCol w="1605835">
                  <a:extLst>
                    <a:ext uri="{9D8B030D-6E8A-4147-A177-3AD203B41FA5}">
                      <a16:colId xmlns:a16="http://schemas.microsoft.com/office/drawing/2014/main" val="20000"/>
                    </a:ext>
                  </a:extLst>
                </a:gridCol>
                <a:gridCol w="1215029">
                  <a:extLst>
                    <a:ext uri="{9D8B030D-6E8A-4147-A177-3AD203B41FA5}">
                      <a16:colId xmlns:a16="http://schemas.microsoft.com/office/drawing/2014/main" val="20001"/>
                    </a:ext>
                  </a:extLst>
                </a:gridCol>
                <a:gridCol w="1410433">
                  <a:extLst>
                    <a:ext uri="{9D8B030D-6E8A-4147-A177-3AD203B41FA5}">
                      <a16:colId xmlns:a16="http://schemas.microsoft.com/office/drawing/2014/main" val="20002"/>
                    </a:ext>
                  </a:extLst>
                </a:gridCol>
                <a:gridCol w="1410433">
                  <a:extLst>
                    <a:ext uri="{9D8B030D-6E8A-4147-A177-3AD203B41FA5}">
                      <a16:colId xmlns:a16="http://schemas.microsoft.com/office/drawing/2014/main" val="20003"/>
                    </a:ext>
                  </a:extLst>
                </a:gridCol>
                <a:gridCol w="1410433">
                  <a:extLst>
                    <a:ext uri="{9D8B030D-6E8A-4147-A177-3AD203B41FA5}">
                      <a16:colId xmlns:a16="http://schemas.microsoft.com/office/drawing/2014/main" val="20004"/>
                    </a:ext>
                  </a:extLst>
                </a:gridCol>
                <a:gridCol w="1410433">
                  <a:extLst>
                    <a:ext uri="{9D8B030D-6E8A-4147-A177-3AD203B41FA5}">
                      <a16:colId xmlns:a16="http://schemas.microsoft.com/office/drawing/2014/main" val="20005"/>
                    </a:ext>
                  </a:extLst>
                </a:gridCol>
                <a:gridCol w="1410433">
                  <a:extLst>
                    <a:ext uri="{9D8B030D-6E8A-4147-A177-3AD203B41FA5}">
                      <a16:colId xmlns:a16="http://schemas.microsoft.com/office/drawing/2014/main" val="20006"/>
                    </a:ext>
                  </a:extLst>
                </a:gridCol>
              </a:tblGrid>
              <a:tr h="362582">
                <a:tc>
                  <a:txBody>
                    <a:bodyPr/>
                    <a:lstStyle/>
                    <a:p>
                      <a:pPr algn="ctr">
                        <a:lnSpc>
                          <a:spcPct val="115000"/>
                        </a:lnSpc>
                      </a:pPr>
                      <a:r>
                        <a:rPr lang="es-ES" sz="1500" dirty="0">
                          <a:effectLst/>
                          <a:latin typeface="Calibri"/>
                        </a:rPr>
                        <a:t>Precisión </a:t>
                      </a:r>
                    </a:p>
                  </a:txBody>
                  <a:tcPr marL="44450" marR="44450" marT="0" marB="0" anchor="ctr">
                    <a:solidFill>
                      <a:srgbClr val="002060"/>
                    </a:solidFill>
                  </a:tcPr>
                </a:tc>
                <a:tc>
                  <a:txBody>
                    <a:bodyPr/>
                    <a:lstStyle/>
                    <a:p>
                      <a:pPr algn="ctr">
                        <a:lnSpc>
                          <a:spcPct val="115000"/>
                        </a:lnSpc>
                        <a:spcAft>
                          <a:spcPts val="0"/>
                        </a:spcAft>
                      </a:pPr>
                      <a:r>
                        <a:rPr lang="es-ES" sz="1500" dirty="0">
                          <a:effectLst/>
                        </a:rPr>
                        <a:t>nov-17</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dic-17</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ene-18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feb-18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mar-18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abr-18</a:t>
                      </a:r>
                      <a:endParaRPr lang="es-ES" sz="1500" dirty="0">
                        <a:effectLst/>
                        <a:latin typeface="Calibri"/>
                        <a:ea typeface="Calibri"/>
                        <a:cs typeface="Times New Roman"/>
                      </a:endParaRPr>
                    </a:p>
                  </a:txBody>
                  <a:tcPr marL="44450" marR="44450" marT="0" marB="0" anchor="ctr">
                    <a:solidFill>
                      <a:srgbClr val="002060"/>
                    </a:solidFill>
                  </a:tcPr>
                </a:tc>
                <a:extLst>
                  <a:ext uri="{0D108BD9-81ED-4DB2-BD59-A6C34878D82A}">
                    <a16:rowId xmlns:a16="http://schemas.microsoft.com/office/drawing/2014/main" val="10000"/>
                  </a:ext>
                </a:extLst>
              </a:tr>
              <a:tr h="345317">
                <a:tc>
                  <a:txBody>
                    <a:bodyPr/>
                    <a:lstStyle/>
                    <a:p>
                      <a:pPr algn="ctr">
                        <a:lnSpc>
                          <a:spcPct val="115000"/>
                        </a:lnSpc>
                        <a:spcAft>
                          <a:spcPts val="0"/>
                        </a:spcAft>
                      </a:pPr>
                      <a:r>
                        <a:rPr lang="es-ES" sz="1500" dirty="0">
                          <a:effectLst/>
                        </a:rPr>
                        <a:t>HNSE (m)</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1.0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1.0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1.1</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1.1</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1.0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1.2</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1"/>
                  </a:ext>
                </a:extLst>
              </a:tr>
              <a:tr h="424740">
                <a:tc>
                  <a:txBody>
                    <a:bodyPr/>
                    <a:lstStyle/>
                    <a:p>
                      <a:pPr algn="ctr">
                        <a:lnSpc>
                          <a:spcPct val="115000"/>
                        </a:lnSpc>
                        <a:spcAft>
                          <a:spcPts val="0"/>
                        </a:spcAft>
                      </a:pPr>
                      <a:r>
                        <a:rPr lang="es-ES" sz="1500" dirty="0">
                          <a:effectLst/>
                        </a:rPr>
                        <a:t>VNSE (m)</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2.0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1.9</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2.0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2.4</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2.5</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2.3</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2"/>
                  </a:ext>
                </a:extLst>
              </a:tr>
            </a:tbl>
          </a:graphicData>
        </a:graphic>
      </p:graphicFrame>
      <p:graphicFrame>
        <p:nvGraphicFramePr>
          <p:cNvPr id="8" name="6 Tabla">
            <a:extLst>
              <a:ext uri="{FF2B5EF4-FFF2-40B4-BE49-F238E27FC236}">
                <a16:creationId xmlns:a16="http://schemas.microsoft.com/office/drawing/2014/main" id="{101C2C5F-5705-47CB-85CF-8FAACA3D44A0}"/>
              </a:ext>
            </a:extLst>
          </p:cNvPr>
          <p:cNvGraphicFramePr>
            <a:graphicFrameLocks noGrp="1"/>
          </p:cNvGraphicFramePr>
          <p:nvPr>
            <p:extLst>
              <p:ext uri="{D42A27DB-BD31-4B8C-83A1-F6EECF244321}">
                <p14:modId xmlns:p14="http://schemas.microsoft.com/office/powerpoint/2010/main" val="854879090"/>
              </p:ext>
            </p:extLst>
          </p:nvPr>
        </p:nvGraphicFramePr>
        <p:xfrm>
          <a:off x="889543" y="3491817"/>
          <a:ext cx="9873031" cy="933478"/>
        </p:xfrm>
        <a:graphic>
          <a:graphicData uri="http://schemas.openxmlformats.org/drawingml/2006/table">
            <a:tbl>
              <a:tblPr firstRow="1" firstCol="1" bandRow="1">
                <a:tableStyleId>{5C22544A-7EE6-4342-B048-85BDC9FD1C3A}</a:tableStyleId>
              </a:tblPr>
              <a:tblGrid>
                <a:gridCol w="1410433">
                  <a:extLst>
                    <a:ext uri="{9D8B030D-6E8A-4147-A177-3AD203B41FA5}">
                      <a16:colId xmlns:a16="http://schemas.microsoft.com/office/drawing/2014/main" val="20000"/>
                    </a:ext>
                  </a:extLst>
                </a:gridCol>
                <a:gridCol w="1410433">
                  <a:extLst>
                    <a:ext uri="{9D8B030D-6E8A-4147-A177-3AD203B41FA5}">
                      <a16:colId xmlns:a16="http://schemas.microsoft.com/office/drawing/2014/main" val="20001"/>
                    </a:ext>
                  </a:extLst>
                </a:gridCol>
                <a:gridCol w="1410433">
                  <a:extLst>
                    <a:ext uri="{9D8B030D-6E8A-4147-A177-3AD203B41FA5}">
                      <a16:colId xmlns:a16="http://schemas.microsoft.com/office/drawing/2014/main" val="20002"/>
                    </a:ext>
                  </a:extLst>
                </a:gridCol>
                <a:gridCol w="1410433">
                  <a:extLst>
                    <a:ext uri="{9D8B030D-6E8A-4147-A177-3AD203B41FA5}">
                      <a16:colId xmlns:a16="http://schemas.microsoft.com/office/drawing/2014/main" val="20003"/>
                    </a:ext>
                  </a:extLst>
                </a:gridCol>
                <a:gridCol w="1410433">
                  <a:extLst>
                    <a:ext uri="{9D8B030D-6E8A-4147-A177-3AD203B41FA5}">
                      <a16:colId xmlns:a16="http://schemas.microsoft.com/office/drawing/2014/main" val="20004"/>
                    </a:ext>
                  </a:extLst>
                </a:gridCol>
                <a:gridCol w="1410433">
                  <a:extLst>
                    <a:ext uri="{9D8B030D-6E8A-4147-A177-3AD203B41FA5}">
                      <a16:colId xmlns:a16="http://schemas.microsoft.com/office/drawing/2014/main" val="20005"/>
                    </a:ext>
                  </a:extLst>
                </a:gridCol>
                <a:gridCol w="1410433">
                  <a:extLst>
                    <a:ext uri="{9D8B030D-6E8A-4147-A177-3AD203B41FA5}">
                      <a16:colId xmlns:a16="http://schemas.microsoft.com/office/drawing/2014/main" val="20006"/>
                    </a:ext>
                  </a:extLst>
                </a:gridCol>
              </a:tblGrid>
              <a:tr h="165265">
                <a:tc>
                  <a:txBody>
                    <a:bodyPr/>
                    <a:lstStyle/>
                    <a:p>
                      <a:pPr algn="ctr">
                        <a:lnSpc>
                          <a:spcPct val="115000"/>
                        </a:lnSpc>
                      </a:pPr>
                      <a:r>
                        <a:rPr lang="es-ES" sz="1500" dirty="0">
                          <a:effectLst/>
                          <a:latin typeface="Calibri"/>
                        </a:rPr>
                        <a:t>Integridad</a:t>
                      </a:r>
                    </a:p>
                  </a:txBody>
                  <a:tcPr marL="44450" marR="44450" marT="0" marB="0" anchor="ctr">
                    <a:solidFill>
                      <a:srgbClr val="002060"/>
                    </a:solidFill>
                  </a:tcPr>
                </a:tc>
                <a:tc>
                  <a:txBody>
                    <a:bodyPr/>
                    <a:lstStyle/>
                    <a:p>
                      <a:pPr algn="ctr">
                        <a:lnSpc>
                          <a:spcPct val="115000"/>
                        </a:lnSpc>
                        <a:spcAft>
                          <a:spcPts val="0"/>
                        </a:spcAft>
                      </a:pPr>
                      <a:r>
                        <a:rPr lang="es-ES" sz="1500" dirty="0">
                          <a:effectLst/>
                        </a:rPr>
                        <a:t>nov-17</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dic-17</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ene-18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feb-18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mar-18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abr-18</a:t>
                      </a:r>
                      <a:endParaRPr lang="es-ES" sz="1500" dirty="0">
                        <a:effectLst/>
                        <a:latin typeface="Calibri"/>
                        <a:ea typeface="Calibri"/>
                        <a:cs typeface="Times New Roman"/>
                      </a:endParaRPr>
                    </a:p>
                  </a:txBody>
                  <a:tcPr marL="44450" marR="44450" marT="0" marB="0" anchor="ctr">
                    <a:solidFill>
                      <a:srgbClr val="002060"/>
                    </a:solidFill>
                  </a:tcPr>
                </a:tc>
                <a:extLst>
                  <a:ext uri="{0D108BD9-81ED-4DB2-BD59-A6C34878D82A}">
                    <a16:rowId xmlns:a16="http://schemas.microsoft.com/office/drawing/2014/main" val="10000"/>
                  </a:ext>
                </a:extLst>
              </a:tr>
              <a:tr h="334643">
                <a:tc>
                  <a:txBody>
                    <a:bodyPr/>
                    <a:lstStyle/>
                    <a:p>
                      <a:pPr algn="ctr">
                        <a:lnSpc>
                          <a:spcPct val="115000"/>
                        </a:lnSpc>
                        <a:spcAft>
                          <a:spcPts val="0"/>
                        </a:spcAft>
                      </a:pPr>
                      <a:r>
                        <a:rPr lang="es-ES" sz="1500" dirty="0">
                          <a:effectLst/>
                        </a:rPr>
                        <a:t>HSI (-)</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0.25</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0.29</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0.22</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0.30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0.26</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0.27</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1"/>
                  </a:ext>
                </a:extLst>
              </a:tr>
              <a:tr h="351375">
                <a:tc>
                  <a:txBody>
                    <a:bodyPr/>
                    <a:lstStyle/>
                    <a:p>
                      <a:pPr algn="ctr">
                        <a:lnSpc>
                          <a:spcPct val="115000"/>
                        </a:lnSpc>
                        <a:spcAft>
                          <a:spcPts val="0"/>
                        </a:spcAft>
                      </a:pPr>
                      <a:r>
                        <a:rPr lang="es-ES" sz="1500" dirty="0">
                          <a:effectLst/>
                        </a:rPr>
                        <a:t>VSI (-)</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0.32</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0.31</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0.33</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0.35</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0.32</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0.32</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2"/>
                  </a:ext>
                </a:extLst>
              </a:tr>
            </a:tbl>
          </a:graphicData>
        </a:graphic>
      </p:graphicFrame>
      <p:sp>
        <p:nvSpPr>
          <p:cNvPr id="10" name="CuadroTexto 9">
            <a:extLst>
              <a:ext uri="{FF2B5EF4-FFF2-40B4-BE49-F238E27FC236}">
                <a16:creationId xmlns:a16="http://schemas.microsoft.com/office/drawing/2014/main" id="{4D54C203-8AD4-4913-9E42-28A92573A87E}"/>
              </a:ext>
            </a:extLst>
          </p:cNvPr>
          <p:cNvSpPr txBox="1"/>
          <p:nvPr/>
        </p:nvSpPr>
        <p:spPr>
          <a:xfrm>
            <a:off x="327840" y="1331267"/>
            <a:ext cx="6441928" cy="430887"/>
          </a:xfrm>
          <a:prstGeom prst="rect">
            <a:avLst/>
          </a:prstGeom>
          <a:noFill/>
        </p:spPr>
        <p:txBody>
          <a:bodyPr wrap="square" rtlCol="0">
            <a:spAutoFit/>
          </a:bodyPr>
          <a:lstStyle/>
          <a:p>
            <a:pPr algn="ctr"/>
            <a:r>
              <a:rPr lang="es-ES" sz="2200" dirty="0">
                <a:latin typeface="Microsoft YaHei Light" panose="020B0502040204020203" pitchFamily="34" charset="-122"/>
                <a:ea typeface="Microsoft YaHei Light" panose="020B0502040204020203" pitchFamily="34" charset="-122"/>
              </a:rPr>
              <a:t>Campaña de toma de datos a largo plazo</a:t>
            </a:r>
          </a:p>
        </p:txBody>
      </p:sp>
      <p:pic>
        <p:nvPicPr>
          <p:cNvPr id="11" name="Imagen 10" descr="Imagen que contiene planta&#10;&#10;Descripción generada con confianza alta">
            <a:extLst>
              <a:ext uri="{FF2B5EF4-FFF2-40B4-BE49-F238E27FC236}">
                <a16:creationId xmlns:a16="http://schemas.microsoft.com/office/drawing/2014/main" id="{AFF6FB73-B82A-4F91-8384-A07F6A8FA3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71306" y="2209162"/>
            <a:ext cx="672854" cy="770076"/>
          </a:xfrm>
          <a:prstGeom prst="rect">
            <a:avLst/>
          </a:prstGeom>
        </p:spPr>
      </p:pic>
      <p:pic>
        <p:nvPicPr>
          <p:cNvPr id="12" name="Imagen 11" descr="Imagen que contiene planta&#10;&#10;Descripción generada con confianza alta">
            <a:extLst>
              <a:ext uri="{FF2B5EF4-FFF2-40B4-BE49-F238E27FC236}">
                <a16:creationId xmlns:a16="http://schemas.microsoft.com/office/drawing/2014/main" id="{F62895B4-4264-4B08-8A21-66137A5A43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24069" y="3289124"/>
            <a:ext cx="672854" cy="770076"/>
          </a:xfrm>
          <a:prstGeom prst="rect">
            <a:avLst/>
          </a:prstGeom>
        </p:spPr>
      </p:pic>
      <p:graphicFrame>
        <p:nvGraphicFramePr>
          <p:cNvPr id="13" name="6 Tabla">
            <a:extLst>
              <a:ext uri="{FF2B5EF4-FFF2-40B4-BE49-F238E27FC236}">
                <a16:creationId xmlns:a16="http://schemas.microsoft.com/office/drawing/2014/main" id="{6489A2B4-37B9-4B0C-A821-E1D0DB101AED}"/>
              </a:ext>
            </a:extLst>
          </p:cNvPr>
          <p:cNvGraphicFramePr>
            <a:graphicFrameLocks noGrp="1"/>
          </p:cNvGraphicFramePr>
          <p:nvPr>
            <p:extLst>
              <p:ext uri="{D42A27DB-BD31-4B8C-83A1-F6EECF244321}">
                <p14:modId xmlns:p14="http://schemas.microsoft.com/office/powerpoint/2010/main" val="2724372458"/>
              </p:ext>
            </p:extLst>
          </p:nvPr>
        </p:nvGraphicFramePr>
        <p:xfrm>
          <a:off x="889543" y="4679285"/>
          <a:ext cx="9873026" cy="879617"/>
        </p:xfrm>
        <a:graphic>
          <a:graphicData uri="http://schemas.openxmlformats.org/drawingml/2006/table">
            <a:tbl>
              <a:tblPr firstRow="1" firstCol="1" bandRow="1">
                <a:tableStyleId>{5C22544A-7EE6-4342-B048-85BDC9FD1C3A}</a:tableStyleId>
              </a:tblPr>
              <a:tblGrid>
                <a:gridCol w="2146310">
                  <a:extLst>
                    <a:ext uri="{9D8B030D-6E8A-4147-A177-3AD203B41FA5}">
                      <a16:colId xmlns:a16="http://schemas.microsoft.com/office/drawing/2014/main" val="20000"/>
                    </a:ext>
                  </a:extLst>
                </a:gridCol>
                <a:gridCol w="1287786">
                  <a:extLst>
                    <a:ext uri="{9D8B030D-6E8A-4147-A177-3AD203B41FA5}">
                      <a16:colId xmlns:a16="http://schemas.microsoft.com/office/drawing/2014/main" val="20001"/>
                    </a:ext>
                  </a:extLst>
                </a:gridCol>
                <a:gridCol w="1287786">
                  <a:extLst>
                    <a:ext uri="{9D8B030D-6E8A-4147-A177-3AD203B41FA5}">
                      <a16:colId xmlns:a16="http://schemas.microsoft.com/office/drawing/2014/main" val="20002"/>
                    </a:ext>
                  </a:extLst>
                </a:gridCol>
                <a:gridCol w="1287786">
                  <a:extLst>
                    <a:ext uri="{9D8B030D-6E8A-4147-A177-3AD203B41FA5}">
                      <a16:colId xmlns:a16="http://schemas.microsoft.com/office/drawing/2014/main" val="20003"/>
                    </a:ext>
                  </a:extLst>
                </a:gridCol>
                <a:gridCol w="1287786">
                  <a:extLst>
                    <a:ext uri="{9D8B030D-6E8A-4147-A177-3AD203B41FA5}">
                      <a16:colId xmlns:a16="http://schemas.microsoft.com/office/drawing/2014/main" val="20004"/>
                    </a:ext>
                  </a:extLst>
                </a:gridCol>
                <a:gridCol w="1287786">
                  <a:extLst>
                    <a:ext uri="{9D8B030D-6E8A-4147-A177-3AD203B41FA5}">
                      <a16:colId xmlns:a16="http://schemas.microsoft.com/office/drawing/2014/main" val="20005"/>
                    </a:ext>
                  </a:extLst>
                </a:gridCol>
                <a:gridCol w="1287786">
                  <a:extLst>
                    <a:ext uri="{9D8B030D-6E8A-4147-A177-3AD203B41FA5}">
                      <a16:colId xmlns:a16="http://schemas.microsoft.com/office/drawing/2014/main" val="20006"/>
                    </a:ext>
                  </a:extLst>
                </a:gridCol>
              </a:tblGrid>
              <a:tr h="287235">
                <a:tc>
                  <a:txBody>
                    <a:bodyPr/>
                    <a:lstStyle/>
                    <a:p>
                      <a:pPr>
                        <a:lnSpc>
                          <a:spcPct val="115000"/>
                        </a:lnSpc>
                      </a:pPr>
                      <a:endParaRPr lang="es-ES" sz="1500" dirty="0">
                        <a:effectLst/>
                        <a:latin typeface="Calibri"/>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nov-17</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dic-17</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ene-18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feb-18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mar-18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abr-18</a:t>
                      </a:r>
                      <a:endParaRPr lang="es-ES" sz="1500" dirty="0">
                        <a:effectLst/>
                        <a:latin typeface="Calibri"/>
                        <a:ea typeface="Calibri"/>
                        <a:cs typeface="Times New Roman"/>
                      </a:endParaRPr>
                    </a:p>
                  </a:txBody>
                  <a:tcPr marL="44450" marR="44450" marT="0" marB="0" anchor="ctr">
                    <a:solidFill>
                      <a:srgbClr val="002060"/>
                    </a:solidFill>
                  </a:tcPr>
                </a:tc>
                <a:extLst>
                  <a:ext uri="{0D108BD9-81ED-4DB2-BD59-A6C34878D82A}">
                    <a16:rowId xmlns:a16="http://schemas.microsoft.com/office/drawing/2014/main" val="10000"/>
                  </a:ext>
                </a:extLst>
              </a:tr>
              <a:tr h="592382">
                <a:tc>
                  <a:txBody>
                    <a:bodyPr/>
                    <a:lstStyle/>
                    <a:p>
                      <a:pPr algn="ctr">
                        <a:lnSpc>
                          <a:spcPct val="115000"/>
                        </a:lnSpc>
                        <a:spcAft>
                          <a:spcPts val="0"/>
                        </a:spcAft>
                      </a:pPr>
                      <a:r>
                        <a:rPr lang="es-ES" sz="1500" dirty="0">
                          <a:effectLst/>
                        </a:rPr>
                        <a:t>Continuidad (1/15 s)</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&lt;0.00001</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&lt;0.00001</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&lt;0.0001</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&lt;0.0001</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&lt;0.0001</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&lt;0.0001</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1"/>
                  </a:ext>
                </a:extLst>
              </a:tr>
            </a:tbl>
          </a:graphicData>
        </a:graphic>
      </p:graphicFrame>
      <p:pic>
        <p:nvPicPr>
          <p:cNvPr id="16" name="Imagen 15" descr="Imagen que contiene objeto&#10;&#10;Descripción generada con confianza alta">
            <a:extLst>
              <a:ext uri="{FF2B5EF4-FFF2-40B4-BE49-F238E27FC236}">
                <a16:creationId xmlns:a16="http://schemas.microsoft.com/office/drawing/2014/main" id="{4C6236CE-689C-48A7-934F-1E0CFA99BA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6708" y="5048855"/>
            <a:ext cx="520091" cy="445792"/>
          </a:xfrm>
          <a:prstGeom prst="rect">
            <a:avLst/>
          </a:prstGeom>
        </p:spPr>
      </p:pic>
      <p:sp>
        <p:nvSpPr>
          <p:cNvPr id="17" name="Rectángulo: esquinas redondeadas 16">
            <a:extLst>
              <a:ext uri="{FF2B5EF4-FFF2-40B4-BE49-F238E27FC236}">
                <a16:creationId xmlns:a16="http://schemas.microsoft.com/office/drawing/2014/main" id="{09C36D98-21A1-46CD-A1DA-986E59F04F1A}"/>
              </a:ext>
            </a:extLst>
          </p:cNvPr>
          <p:cNvSpPr/>
          <p:nvPr/>
        </p:nvSpPr>
        <p:spPr>
          <a:xfrm>
            <a:off x="10471306" y="4135492"/>
            <a:ext cx="1440000" cy="527946"/>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HSI, VSI &lt; 1</a:t>
            </a:r>
          </a:p>
        </p:txBody>
      </p:sp>
      <p:sp>
        <p:nvSpPr>
          <p:cNvPr id="18" name="Rectángulo: esquinas redondeadas 17">
            <a:extLst>
              <a:ext uri="{FF2B5EF4-FFF2-40B4-BE49-F238E27FC236}">
                <a16:creationId xmlns:a16="http://schemas.microsoft.com/office/drawing/2014/main" id="{972AA036-F6D1-4EBA-B2B4-40A628BA962F}"/>
              </a:ext>
            </a:extLst>
          </p:cNvPr>
          <p:cNvSpPr/>
          <p:nvPr/>
        </p:nvSpPr>
        <p:spPr>
          <a:xfrm>
            <a:off x="8644574" y="5454875"/>
            <a:ext cx="1594744" cy="716033"/>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1 – 8x10</a:t>
            </a:r>
            <a:r>
              <a:rPr lang="es-ES" baseline="30000" dirty="0"/>
              <a:t>-6</a:t>
            </a:r>
            <a:r>
              <a:rPr lang="es-ES" dirty="0"/>
              <a:t> por 15 s</a:t>
            </a:r>
          </a:p>
        </p:txBody>
      </p:sp>
    </p:spTree>
    <p:extLst>
      <p:ext uri="{BB962C8B-B14F-4D97-AF65-F5344CB8AC3E}">
        <p14:creationId xmlns:p14="http://schemas.microsoft.com/office/powerpoint/2010/main" val="2377743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985AD6-FF8A-41EF-AAF3-400D1C03D79E}"/>
              </a:ext>
            </a:extLst>
          </p:cNvPr>
          <p:cNvSpPr>
            <a:spLocks noGrp="1"/>
          </p:cNvSpPr>
          <p:nvPr>
            <p:ph type="title"/>
          </p:nvPr>
        </p:nvSpPr>
        <p:spPr>
          <a:xfrm>
            <a:off x="838201" y="365125"/>
            <a:ext cx="8404274" cy="1325563"/>
          </a:xfrm>
        </p:spPr>
        <p:txBody>
          <a:bodyPr/>
          <a:lstStyle/>
          <a:p>
            <a:r>
              <a:rPr lang="es-ES" dirty="0"/>
              <a:t>4. Resultados</a:t>
            </a:r>
          </a:p>
        </p:txBody>
      </p:sp>
      <p:sp>
        <p:nvSpPr>
          <p:cNvPr id="3" name="Marcador de fecha 2">
            <a:extLst>
              <a:ext uri="{FF2B5EF4-FFF2-40B4-BE49-F238E27FC236}">
                <a16:creationId xmlns:a16="http://schemas.microsoft.com/office/drawing/2014/main" id="{958A426D-A9CF-4E93-B367-691339ECC88B}"/>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6F67875B-BB4F-4502-9C9F-083D793E4ACF}"/>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5" name="Elipse 4">
            <a:extLst>
              <a:ext uri="{FF2B5EF4-FFF2-40B4-BE49-F238E27FC236}">
                <a16:creationId xmlns:a16="http://schemas.microsoft.com/office/drawing/2014/main" id="{E36A123A-D834-4ECB-B3EF-FF3040B1291F}"/>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Gráfico 8" descr="Gráfico de barras">
            <a:extLst>
              <a:ext uri="{FF2B5EF4-FFF2-40B4-BE49-F238E27FC236}">
                <a16:creationId xmlns:a16="http://schemas.microsoft.com/office/drawing/2014/main" id="{FF978FCE-7E36-4334-A818-DC7305FD353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62574" y="446169"/>
            <a:ext cx="763172" cy="763172"/>
          </a:xfrm>
          <a:prstGeom prst="rect">
            <a:avLst/>
          </a:prstGeom>
        </p:spPr>
      </p:pic>
      <p:graphicFrame>
        <p:nvGraphicFramePr>
          <p:cNvPr id="11" name="6 Tabla">
            <a:extLst>
              <a:ext uri="{FF2B5EF4-FFF2-40B4-BE49-F238E27FC236}">
                <a16:creationId xmlns:a16="http://schemas.microsoft.com/office/drawing/2014/main" id="{04315B22-80BC-446D-9BD3-002B57ECB44E}"/>
              </a:ext>
            </a:extLst>
          </p:cNvPr>
          <p:cNvGraphicFramePr>
            <a:graphicFrameLocks noGrp="1"/>
          </p:cNvGraphicFramePr>
          <p:nvPr>
            <p:extLst>
              <p:ext uri="{D42A27DB-BD31-4B8C-83A1-F6EECF244321}">
                <p14:modId xmlns:p14="http://schemas.microsoft.com/office/powerpoint/2010/main" val="2072055332"/>
              </p:ext>
            </p:extLst>
          </p:nvPr>
        </p:nvGraphicFramePr>
        <p:xfrm>
          <a:off x="579477" y="2292099"/>
          <a:ext cx="10489578" cy="1448301"/>
        </p:xfrm>
        <a:graphic>
          <a:graphicData uri="http://schemas.openxmlformats.org/drawingml/2006/table">
            <a:tbl>
              <a:tblPr firstRow="1" firstCol="1" bandRow="1">
                <a:tableStyleId>{5C22544A-7EE6-4342-B048-85BDC9FD1C3A}</a:tableStyleId>
              </a:tblPr>
              <a:tblGrid>
                <a:gridCol w="2280342">
                  <a:extLst>
                    <a:ext uri="{9D8B030D-6E8A-4147-A177-3AD203B41FA5}">
                      <a16:colId xmlns:a16="http://schemas.microsoft.com/office/drawing/2014/main" val="20000"/>
                    </a:ext>
                  </a:extLst>
                </a:gridCol>
                <a:gridCol w="1368206">
                  <a:extLst>
                    <a:ext uri="{9D8B030D-6E8A-4147-A177-3AD203B41FA5}">
                      <a16:colId xmlns:a16="http://schemas.microsoft.com/office/drawing/2014/main" val="20001"/>
                    </a:ext>
                  </a:extLst>
                </a:gridCol>
                <a:gridCol w="1368206">
                  <a:extLst>
                    <a:ext uri="{9D8B030D-6E8A-4147-A177-3AD203B41FA5}">
                      <a16:colId xmlns:a16="http://schemas.microsoft.com/office/drawing/2014/main" val="20002"/>
                    </a:ext>
                  </a:extLst>
                </a:gridCol>
                <a:gridCol w="1368206">
                  <a:extLst>
                    <a:ext uri="{9D8B030D-6E8A-4147-A177-3AD203B41FA5}">
                      <a16:colId xmlns:a16="http://schemas.microsoft.com/office/drawing/2014/main" val="20003"/>
                    </a:ext>
                  </a:extLst>
                </a:gridCol>
                <a:gridCol w="1368206">
                  <a:extLst>
                    <a:ext uri="{9D8B030D-6E8A-4147-A177-3AD203B41FA5}">
                      <a16:colId xmlns:a16="http://schemas.microsoft.com/office/drawing/2014/main" val="20004"/>
                    </a:ext>
                  </a:extLst>
                </a:gridCol>
                <a:gridCol w="1368206">
                  <a:extLst>
                    <a:ext uri="{9D8B030D-6E8A-4147-A177-3AD203B41FA5}">
                      <a16:colId xmlns:a16="http://schemas.microsoft.com/office/drawing/2014/main" val="20005"/>
                    </a:ext>
                  </a:extLst>
                </a:gridCol>
                <a:gridCol w="1368206">
                  <a:extLst>
                    <a:ext uri="{9D8B030D-6E8A-4147-A177-3AD203B41FA5}">
                      <a16:colId xmlns:a16="http://schemas.microsoft.com/office/drawing/2014/main" val="20006"/>
                    </a:ext>
                  </a:extLst>
                </a:gridCol>
              </a:tblGrid>
              <a:tr h="311329">
                <a:tc>
                  <a:txBody>
                    <a:bodyPr/>
                    <a:lstStyle/>
                    <a:p>
                      <a:pPr algn="ctr">
                        <a:lnSpc>
                          <a:spcPct val="115000"/>
                        </a:lnSpc>
                      </a:pPr>
                      <a:r>
                        <a:rPr lang="es-ES" sz="1500" dirty="0">
                          <a:effectLst/>
                          <a:latin typeface="Calibri"/>
                        </a:rPr>
                        <a:t>Disponibilidad</a:t>
                      </a:r>
                    </a:p>
                  </a:txBody>
                  <a:tcPr marL="44450" marR="44450" marT="0" marB="0" anchor="ctr">
                    <a:solidFill>
                      <a:srgbClr val="002060"/>
                    </a:solidFill>
                  </a:tcPr>
                </a:tc>
                <a:tc>
                  <a:txBody>
                    <a:bodyPr/>
                    <a:lstStyle/>
                    <a:p>
                      <a:pPr algn="ctr">
                        <a:lnSpc>
                          <a:spcPct val="115000"/>
                        </a:lnSpc>
                        <a:spcAft>
                          <a:spcPts val="0"/>
                        </a:spcAft>
                      </a:pPr>
                      <a:r>
                        <a:rPr lang="es-ES" sz="1500" dirty="0">
                          <a:effectLst/>
                        </a:rPr>
                        <a:t>nov-17</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dic-17</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ene-18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feb-18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mar-18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abr-18</a:t>
                      </a:r>
                      <a:endParaRPr lang="es-ES" sz="1500" dirty="0">
                        <a:effectLst/>
                        <a:latin typeface="Calibri"/>
                        <a:ea typeface="Calibri"/>
                        <a:cs typeface="Times New Roman"/>
                      </a:endParaRPr>
                    </a:p>
                  </a:txBody>
                  <a:tcPr marL="44450" marR="44450" marT="0" marB="0" anchor="ctr">
                    <a:solidFill>
                      <a:srgbClr val="002060"/>
                    </a:solidFill>
                  </a:tcPr>
                </a:tc>
                <a:extLst>
                  <a:ext uri="{0D108BD9-81ED-4DB2-BD59-A6C34878D82A}">
                    <a16:rowId xmlns:a16="http://schemas.microsoft.com/office/drawing/2014/main" val="10000"/>
                  </a:ext>
                </a:extLst>
              </a:tr>
              <a:tr h="296504">
                <a:tc>
                  <a:txBody>
                    <a:bodyPr/>
                    <a:lstStyle/>
                    <a:p>
                      <a:pPr algn="ctr">
                        <a:lnSpc>
                          <a:spcPct val="115000"/>
                        </a:lnSpc>
                        <a:spcAft>
                          <a:spcPts val="0"/>
                        </a:spcAft>
                      </a:pPr>
                      <a:r>
                        <a:rPr lang="es-ES" sz="1500" dirty="0">
                          <a:effectLst/>
                        </a:rPr>
                        <a:t>PRN 120 y 123(%)</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99.90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99.97</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99.89</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99.98</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99.89</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99.84</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1"/>
                  </a:ext>
                </a:extLst>
              </a:tr>
              <a:tr h="296504">
                <a:tc>
                  <a:txBody>
                    <a:bodyPr/>
                    <a:lstStyle/>
                    <a:p>
                      <a:pPr algn="ctr">
                        <a:lnSpc>
                          <a:spcPct val="115000"/>
                        </a:lnSpc>
                        <a:spcAft>
                          <a:spcPts val="0"/>
                        </a:spcAft>
                      </a:pPr>
                      <a:r>
                        <a:rPr lang="es-ES" sz="1500" dirty="0">
                          <a:effectLst/>
                        </a:rPr>
                        <a:t>PRN 120 o 123 (%)</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100.00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100.00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100.00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100.00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100.00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100.00</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2"/>
                  </a:ext>
                </a:extLst>
              </a:tr>
              <a:tr h="296504">
                <a:tc>
                  <a:txBody>
                    <a:bodyPr/>
                    <a:lstStyle/>
                    <a:p>
                      <a:pPr algn="ctr">
                        <a:lnSpc>
                          <a:spcPct val="115000"/>
                        </a:lnSpc>
                        <a:spcAft>
                          <a:spcPts val="0"/>
                        </a:spcAft>
                      </a:pPr>
                      <a:r>
                        <a:rPr lang="es-ES" sz="1500" dirty="0">
                          <a:effectLst/>
                        </a:rPr>
                        <a:t>PRN 120 (%)</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99.90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99.97</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99.89</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99.98</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99.95</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99.94</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3"/>
                  </a:ext>
                </a:extLst>
              </a:tr>
              <a:tr h="209381">
                <a:tc>
                  <a:txBody>
                    <a:bodyPr/>
                    <a:lstStyle/>
                    <a:p>
                      <a:pPr algn="ctr">
                        <a:lnSpc>
                          <a:spcPct val="115000"/>
                        </a:lnSpc>
                        <a:spcAft>
                          <a:spcPts val="0"/>
                        </a:spcAft>
                      </a:pPr>
                      <a:r>
                        <a:rPr lang="es-ES" sz="1500" dirty="0">
                          <a:effectLst/>
                        </a:rPr>
                        <a:t>PRN123 (%)</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99.99</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99.99</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99.99</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99.99</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99.94</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99.90</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4"/>
                  </a:ext>
                </a:extLst>
              </a:tr>
            </a:tbl>
          </a:graphicData>
        </a:graphic>
      </p:graphicFrame>
      <p:graphicFrame>
        <p:nvGraphicFramePr>
          <p:cNvPr id="12" name="8 Tabla">
            <a:extLst>
              <a:ext uri="{FF2B5EF4-FFF2-40B4-BE49-F238E27FC236}">
                <a16:creationId xmlns:a16="http://schemas.microsoft.com/office/drawing/2014/main" id="{6592C36B-D747-4A4F-A985-92E2E9E27275}"/>
              </a:ext>
            </a:extLst>
          </p:cNvPr>
          <p:cNvGraphicFramePr>
            <a:graphicFrameLocks noGrp="1"/>
          </p:cNvGraphicFramePr>
          <p:nvPr>
            <p:extLst>
              <p:ext uri="{D42A27DB-BD31-4B8C-83A1-F6EECF244321}">
                <p14:modId xmlns:p14="http://schemas.microsoft.com/office/powerpoint/2010/main" val="2769133717"/>
              </p:ext>
            </p:extLst>
          </p:nvPr>
        </p:nvGraphicFramePr>
        <p:xfrm>
          <a:off x="579480" y="4163705"/>
          <a:ext cx="10489575" cy="985812"/>
        </p:xfrm>
        <a:graphic>
          <a:graphicData uri="http://schemas.openxmlformats.org/drawingml/2006/table">
            <a:tbl>
              <a:tblPr firstRow="1" firstCol="1" bandRow="1">
                <a:tableStyleId>{5C22544A-7EE6-4342-B048-85BDC9FD1C3A}</a:tableStyleId>
              </a:tblPr>
              <a:tblGrid>
                <a:gridCol w="2772868">
                  <a:extLst>
                    <a:ext uri="{9D8B030D-6E8A-4147-A177-3AD203B41FA5}">
                      <a16:colId xmlns:a16="http://schemas.microsoft.com/office/drawing/2014/main" val="20000"/>
                    </a:ext>
                  </a:extLst>
                </a:gridCol>
                <a:gridCol w="1174352">
                  <a:extLst>
                    <a:ext uri="{9D8B030D-6E8A-4147-A177-3AD203B41FA5}">
                      <a16:colId xmlns:a16="http://schemas.microsoft.com/office/drawing/2014/main" val="20001"/>
                    </a:ext>
                  </a:extLst>
                </a:gridCol>
                <a:gridCol w="1308471">
                  <a:extLst>
                    <a:ext uri="{9D8B030D-6E8A-4147-A177-3AD203B41FA5}">
                      <a16:colId xmlns:a16="http://schemas.microsoft.com/office/drawing/2014/main" val="20002"/>
                    </a:ext>
                  </a:extLst>
                </a:gridCol>
                <a:gridCol w="1308471">
                  <a:extLst>
                    <a:ext uri="{9D8B030D-6E8A-4147-A177-3AD203B41FA5}">
                      <a16:colId xmlns:a16="http://schemas.microsoft.com/office/drawing/2014/main" val="20003"/>
                    </a:ext>
                  </a:extLst>
                </a:gridCol>
                <a:gridCol w="1308471">
                  <a:extLst>
                    <a:ext uri="{9D8B030D-6E8A-4147-A177-3AD203B41FA5}">
                      <a16:colId xmlns:a16="http://schemas.microsoft.com/office/drawing/2014/main" val="20004"/>
                    </a:ext>
                  </a:extLst>
                </a:gridCol>
                <a:gridCol w="1308471">
                  <a:extLst>
                    <a:ext uri="{9D8B030D-6E8A-4147-A177-3AD203B41FA5}">
                      <a16:colId xmlns:a16="http://schemas.microsoft.com/office/drawing/2014/main" val="20005"/>
                    </a:ext>
                  </a:extLst>
                </a:gridCol>
                <a:gridCol w="1308471">
                  <a:extLst>
                    <a:ext uri="{9D8B030D-6E8A-4147-A177-3AD203B41FA5}">
                      <a16:colId xmlns:a16="http://schemas.microsoft.com/office/drawing/2014/main" val="20006"/>
                    </a:ext>
                  </a:extLst>
                </a:gridCol>
              </a:tblGrid>
              <a:tr h="492906">
                <a:tc>
                  <a:txBody>
                    <a:bodyPr/>
                    <a:lstStyle/>
                    <a:p>
                      <a:pPr>
                        <a:lnSpc>
                          <a:spcPct val="115000"/>
                        </a:lnSpc>
                      </a:pPr>
                      <a:endParaRPr lang="es-ES" sz="1500" dirty="0">
                        <a:effectLst/>
                        <a:latin typeface="Calibri"/>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nov-17</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dic-17</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ene-18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feb-18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mar-18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abr-18</a:t>
                      </a:r>
                      <a:endParaRPr lang="es-ES" sz="1500" dirty="0">
                        <a:effectLst/>
                        <a:latin typeface="Calibri"/>
                        <a:ea typeface="Calibri"/>
                        <a:cs typeface="Times New Roman"/>
                      </a:endParaRPr>
                    </a:p>
                  </a:txBody>
                  <a:tcPr marL="44450" marR="44450" marT="0" marB="0" anchor="ctr">
                    <a:solidFill>
                      <a:srgbClr val="002060"/>
                    </a:solidFill>
                  </a:tcPr>
                </a:tc>
                <a:extLst>
                  <a:ext uri="{0D108BD9-81ED-4DB2-BD59-A6C34878D82A}">
                    <a16:rowId xmlns:a16="http://schemas.microsoft.com/office/drawing/2014/main" val="10000"/>
                  </a:ext>
                </a:extLst>
              </a:tr>
              <a:tr h="492906">
                <a:tc>
                  <a:txBody>
                    <a:bodyPr/>
                    <a:lstStyle/>
                    <a:p>
                      <a:pPr algn="ctr">
                        <a:lnSpc>
                          <a:spcPct val="115000"/>
                        </a:lnSpc>
                        <a:spcAft>
                          <a:spcPts val="0"/>
                        </a:spcAft>
                      </a:pPr>
                      <a:r>
                        <a:rPr lang="es-ES" sz="1500" dirty="0">
                          <a:effectLst/>
                        </a:rPr>
                        <a:t>HPL &lt; 40 m y VPL 10-35 m</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a:effectLst/>
                        </a:rPr>
                        <a:t>&gt;99.9%</a:t>
                      </a:r>
                      <a:endParaRPr lang="es-ES" sz="15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a:effectLst/>
                        </a:rPr>
                        <a:t>&gt;99.9%</a:t>
                      </a:r>
                      <a:endParaRPr lang="es-ES" sz="15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a:effectLst/>
                        </a:rPr>
                        <a:t>&gt;99.9%</a:t>
                      </a:r>
                      <a:endParaRPr lang="es-ES" sz="15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a:effectLst/>
                        </a:rPr>
                        <a:t>&gt;99.9%</a:t>
                      </a:r>
                      <a:endParaRPr lang="es-ES" sz="15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a:effectLst/>
                        </a:rPr>
                        <a:t>&gt;99.9%</a:t>
                      </a:r>
                      <a:endParaRPr lang="es-ES" sz="15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&gt;99.9%</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1"/>
                  </a:ext>
                </a:extLst>
              </a:tr>
            </a:tbl>
          </a:graphicData>
        </a:graphic>
      </p:graphicFrame>
      <p:sp>
        <p:nvSpPr>
          <p:cNvPr id="13" name="CuadroTexto 12">
            <a:extLst>
              <a:ext uri="{FF2B5EF4-FFF2-40B4-BE49-F238E27FC236}">
                <a16:creationId xmlns:a16="http://schemas.microsoft.com/office/drawing/2014/main" id="{0294450F-6D39-4D9C-97CF-ABF585D7FA69}"/>
              </a:ext>
            </a:extLst>
          </p:cNvPr>
          <p:cNvSpPr txBox="1"/>
          <p:nvPr/>
        </p:nvSpPr>
        <p:spPr>
          <a:xfrm>
            <a:off x="579477" y="1475244"/>
            <a:ext cx="6441928" cy="430887"/>
          </a:xfrm>
          <a:prstGeom prst="rect">
            <a:avLst/>
          </a:prstGeom>
          <a:noFill/>
        </p:spPr>
        <p:txBody>
          <a:bodyPr wrap="square" rtlCol="0">
            <a:spAutoFit/>
          </a:bodyPr>
          <a:lstStyle/>
          <a:p>
            <a:pPr algn="ctr"/>
            <a:r>
              <a:rPr lang="es-ES" sz="2200" dirty="0">
                <a:latin typeface="Microsoft YaHei Light" panose="020B0502040204020203" pitchFamily="34" charset="-122"/>
                <a:ea typeface="Microsoft YaHei Light" panose="020B0502040204020203" pitchFamily="34" charset="-122"/>
              </a:rPr>
              <a:t>Campaña de toma de datos a largo plazo</a:t>
            </a:r>
          </a:p>
        </p:txBody>
      </p:sp>
      <p:pic>
        <p:nvPicPr>
          <p:cNvPr id="14" name="Imagen 13" descr="Imagen que contiene planta&#10;&#10;Descripción generada con confianza alta">
            <a:extLst>
              <a:ext uri="{FF2B5EF4-FFF2-40B4-BE49-F238E27FC236}">
                <a16:creationId xmlns:a16="http://schemas.microsoft.com/office/drawing/2014/main" id="{998EB189-7A6E-42F2-BB43-113F225219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892" y="3356292"/>
            <a:ext cx="672854" cy="770076"/>
          </a:xfrm>
          <a:prstGeom prst="rect">
            <a:avLst/>
          </a:prstGeom>
        </p:spPr>
      </p:pic>
      <p:sp>
        <p:nvSpPr>
          <p:cNvPr id="16" name="Rectángulo: esquinas redondeadas 15">
            <a:extLst>
              <a:ext uri="{FF2B5EF4-FFF2-40B4-BE49-F238E27FC236}">
                <a16:creationId xmlns:a16="http://schemas.microsoft.com/office/drawing/2014/main" id="{A3CA5DFB-67CA-444B-ABBB-7D366329CD57}"/>
              </a:ext>
            </a:extLst>
          </p:cNvPr>
          <p:cNvSpPr/>
          <p:nvPr/>
        </p:nvSpPr>
        <p:spPr>
          <a:xfrm>
            <a:off x="7647731" y="1330666"/>
            <a:ext cx="1594744" cy="716033"/>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99 a 99.99%</a:t>
            </a:r>
          </a:p>
        </p:txBody>
      </p:sp>
    </p:spTree>
    <p:extLst>
      <p:ext uri="{BB962C8B-B14F-4D97-AF65-F5344CB8AC3E}">
        <p14:creationId xmlns:p14="http://schemas.microsoft.com/office/powerpoint/2010/main" val="811132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985AD6-FF8A-41EF-AAF3-400D1C03D79E}"/>
              </a:ext>
            </a:extLst>
          </p:cNvPr>
          <p:cNvSpPr>
            <a:spLocks noGrp="1"/>
          </p:cNvSpPr>
          <p:nvPr>
            <p:ph type="title"/>
          </p:nvPr>
        </p:nvSpPr>
        <p:spPr>
          <a:xfrm>
            <a:off x="838201" y="365125"/>
            <a:ext cx="8404274" cy="1325563"/>
          </a:xfrm>
        </p:spPr>
        <p:txBody>
          <a:bodyPr/>
          <a:lstStyle/>
          <a:p>
            <a:r>
              <a:rPr lang="es-ES" dirty="0"/>
              <a:t>4. Resultados</a:t>
            </a:r>
          </a:p>
        </p:txBody>
      </p:sp>
      <p:sp>
        <p:nvSpPr>
          <p:cNvPr id="3" name="Marcador de fecha 2">
            <a:extLst>
              <a:ext uri="{FF2B5EF4-FFF2-40B4-BE49-F238E27FC236}">
                <a16:creationId xmlns:a16="http://schemas.microsoft.com/office/drawing/2014/main" id="{958A426D-A9CF-4E93-B367-691339ECC88B}"/>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6F67875B-BB4F-4502-9C9F-083D793E4ACF}"/>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5" name="Elipse 4">
            <a:extLst>
              <a:ext uri="{FF2B5EF4-FFF2-40B4-BE49-F238E27FC236}">
                <a16:creationId xmlns:a16="http://schemas.microsoft.com/office/drawing/2014/main" id="{E36A123A-D834-4ECB-B3EF-FF3040B1291F}"/>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Gráfico 8" descr="Gráfico de barras">
            <a:extLst>
              <a:ext uri="{FF2B5EF4-FFF2-40B4-BE49-F238E27FC236}">
                <a16:creationId xmlns:a16="http://schemas.microsoft.com/office/drawing/2014/main" id="{FF978FCE-7E36-4334-A818-DC7305FD353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62574" y="446169"/>
            <a:ext cx="763172" cy="763172"/>
          </a:xfrm>
          <a:prstGeom prst="rect">
            <a:avLst/>
          </a:prstGeom>
        </p:spPr>
      </p:pic>
      <p:sp>
        <p:nvSpPr>
          <p:cNvPr id="13" name="CuadroTexto 12">
            <a:extLst>
              <a:ext uri="{FF2B5EF4-FFF2-40B4-BE49-F238E27FC236}">
                <a16:creationId xmlns:a16="http://schemas.microsoft.com/office/drawing/2014/main" id="{23A27A0A-5578-46BC-9B8A-8D2D2AD3FB57}"/>
              </a:ext>
            </a:extLst>
          </p:cNvPr>
          <p:cNvSpPr txBox="1"/>
          <p:nvPr/>
        </p:nvSpPr>
        <p:spPr>
          <a:xfrm>
            <a:off x="579477" y="1475244"/>
            <a:ext cx="6441928" cy="430887"/>
          </a:xfrm>
          <a:prstGeom prst="rect">
            <a:avLst/>
          </a:prstGeom>
          <a:noFill/>
        </p:spPr>
        <p:txBody>
          <a:bodyPr wrap="square" rtlCol="0">
            <a:spAutoFit/>
          </a:bodyPr>
          <a:lstStyle/>
          <a:p>
            <a:r>
              <a:rPr lang="es-ES" sz="2200" dirty="0">
                <a:latin typeface="Microsoft YaHei Light" panose="020B0502040204020203" pitchFamily="34" charset="-122"/>
                <a:ea typeface="Microsoft YaHei Light" panose="020B0502040204020203" pitchFamily="34" charset="-122"/>
              </a:rPr>
              <a:t>Campaña sobre el terreno</a:t>
            </a:r>
          </a:p>
        </p:txBody>
      </p:sp>
      <p:graphicFrame>
        <p:nvGraphicFramePr>
          <p:cNvPr id="14" name="2 Tabla">
            <a:extLst>
              <a:ext uri="{FF2B5EF4-FFF2-40B4-BE49-F238E27FC236}">
                <a16:creationId xmlns:a16="http://schemas.microsoft.com/office/drawing/2014/main" id="{2A9194EA-1E51-4A17-BEA0-3C1C0AC4A837}"/>
              </a:ext>
            </a:extLst>
          </p:cNvPr>
          <p:cNvGraphicFramePr>
            <a:graphicFrameLocks noGrp="1"/>
          </p:cNvGraphicFramePr>
          <p:nvPr>
            <p:extLst>
              <p:ext uri="{D42A27DB-BD31-4B8C-83A1-F6EECF244321}">
                <p14:modId xmlns:p14="http://schemas.microsoft.com/office/powerpoint/2010/main" val="571870520"/>
              </p:ext>
            </p:extLst>
          </p:nvPr>
        </p:nvGraphicFramePr>
        <p:xfrm>
          <a:off x="1251284" y="2027880"/>
          <a:ext cx="9079300" cy="1132639"/>
        </p:xfrm>
        <a:graphic>
          <a:graphicData uri="http://schemas.openxmlformats.org/drawingml/2006/table">
            <a:tbl>
              <a:tblPr firstRow="1" firstCol="1" bandRow="1">
                <a:tableStyleId>{5C22544A-7EE6-4342-B048-85BDC9FD1C3A}</a:tableStyleId>
              </a:tblPr>
              <a:tblGrid>
                <a:gridCol w="1722859">
                  <a:extLst>
                    <a:ext uri="{9D8B030D-6E8A-4147-A177-3AD203B41FA5}">
                      <a16:colId xmlns:a16="http://schemas.microsoft.com/office/drawing/2014/main" val="20000"/>
                    </a:ext>
                  </a:extLst>
                </a:gridCol>
                <a:gridCol w="1303573">
                  <a:extLst>
                    <a:ext uri="{9D8B030D-6E8A-4147-A177-3AD203B41FA5}">
                      <a16:colId xmlns:a16="http://schemas.microsoft.com/office/drawing/2014/main" val="20001"/>
                    </a:ext>
                  </a:extLst>
                </a:gridCol>
                <a:gridCol w="1513217">
                  <a:extLst>
                    <a:ext uri="{9D8B030D-6E8A-4147-A177-3AD203B41FA5}">
                      <a16:colId xmlns:a16="http://schemas.microsoft.com/office/drawing/2014/main" val="20002"/>
                    </a:ext>
                  </a:extLst>
                </a:gridCol>
                <a:gridCol w="1513217">
                  <a:extLst>
                    <a:ext uri="{9D8B030D-6E8A-4147-A177-3AD203B41FA5}">
                      <a16:colId xmlns:a16="http://schemas.microsoft.com/office/drawing/2014/main" val="20003"/>
                    </a:ext>
                  </a:extLst>
                </a:gridCol>
                <a:gridCol w="1513217">
                  <a:extLst>
                    <a:ext uri="{9D8B030D-6E8A-4147-A177-3AD203B41FA5}">
                      <a16:colId xmlns:a16="http://schemas.microsoft.com/office/drawing/2014/main" val="20004"/>
                    </a:ext>
                  </a:extLst>
                </a:gridCol>
                <a:gridCol w="1513217">
                  <a:extLst>
                    <a:ext uri="{9D8B030D-6E8A-4147-A177-3AD203B41FA5}">
                      <a16:colId xmlns:a16="http://schemas.microsoft.com/office/drawing/2014/main" val="20005"/>
                    </a:ext>
                  </a:extLst>
                </a:gridCol>
              </a:tblGrid>
              <a:tr h="362582">
                <a:tc>
                  <a:txBody>
                    <a:bodyPr/>
                    <a:lstStyle/>
                    <a:p>
                      <a:pPr algn="ctr">
                        <a:lnSpc>
                          <a:spcPct val="115000"/>
                        </a:lnSpc>
                      </a:pPr>
                      <a:r>
                        <a:rPr lang="es-ES" sz="1500" dirty="0">
                          <a:effectLst/>
                          <a:latin typeface="Calibri"/>
                        </a:rPr>
                        <a:t>Precisión </a:t>
                      </a:r>
                    </a:p>
                  </a:txBody>
                  <a:tcPr marL="44450" marR="44450" marT="0" marB="0" anchor="ctr">
                    <a:solidFill>
                      <a:srgbClr val="002060"/>
                    </a:solidFill>
                  </a:tcPr>
                </a:tc>
                <a:tc>
                  <a:txBody>
                    <a:bodyPr/>
                    <a:lstStyle/>
                    <a:p>
                      <a:pPr algn="ctr">
                        <a:lnSpc>
                          <a:spcPct val="115000"/>
                        </a:lnSpc>
                        <a:spcAft>
                          <a:spcPts val="0"/>
                        </a:spcAft>
                      </a:pPr>
                      <a:r>
                        <a:rPr lang="es-ES" sz="1500" dirty="0">
                          <a:effectLst/>
                        </a:rPr>
                        <a:t>1 de mayo</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2 de mayo</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3 de mayo</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4 de mayo</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latin typeface="Calibri"/>
                          <a:ea typeface="Calibri"/>
                          <a:cs typeface="Times New Roman"/>
                        </a:rPr>
                        <a:t>5 de mayo</a:t>
                      </a:r>
                    </a:p>
                  </a:txBody>
                  <a:tcPr marL="44450" marR="44450" marT="0" marB="0" anchor="ctr">
                    <a:solidFill>
                      <a:srgbClr val="002060"/>
                    </a:solidFill>
                  </a:tcPr>
                </a:tc>
                <a:extLst>
                  <a:ext uri="{0D108BD9-81ED-4DB2-BD59-A6C34878D82A}">
                    <a16:rowId xmlns:a16="http://schemas.microsoft.com/office/drawing/2014/main" val="10000"/>
                  </a:ext>
                </a:extLst>
              </a:tr>
              <a:tr h="345317">
                <a:tc>
                  <a:txBody>
                    <a:bodyPr/>
                    <a:lstStyle/>
                    <a:p>
                      <a:pPr algn="ctr">
                        <a:lnSpc>
                          <a:spcPct val="115000"/>
                        </a:lnSpc>
                        <a:spcAft>
                          <a:spcPts val="0"/>
                        </a:spcAft>
                      </a:pPr>
                      <a:r>
                        <a:rPr lang="es-ES" sz="1500" dirty="0">
                          <a:effectLst/>
                        </a:rPr>
                        <a:t>HNSE (m)</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1.028</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0.997</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0.960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0.951</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0.992</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1"/>
                  </a:ext>
                </a:extLst>
              </a:tr>
              <a:tr h="424740">
                <a:tc>
                  <a:txBody>
                    <a:bodyPr/>
                    <a:lstStyle/>
                    <a:p>
                      <a:pPr algn="ctr">
                        <a:lnSpc>
                          <a:spcPct val="115000"/>
                        </a:lnSpc>
                        <a:spcAft>
                          <a:spcPts val="0"/>
                        </a:spcAft>
                      </a:pPr>
                      <a:r>
                        <a:rPr lang="es-ES" sz="1500" dirty="0">
                          <a:effectLst/>
                        </a:rPr>
                        <a:t>VNSE (m)</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0.411</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0.458</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0.456</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0.567</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0.556</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2"/>
                  </a:ext>
                </a:extLst>
              </a:tr>
            </a:tbl>
          </a:graphicData>
        </a:graphic>
      </p:graphicFrame>
      <p:pic>
        <p:nvPicPr>
          <p:cNvPr id="15" name="Imagen 14" descr="Imagen que contiene planta&#10;&#10;Descripción generada con confianza alta">
            <a:extLst>
              <a:ext uri="{FF2B5EF4-FFF2-40B4-BE49-F238E27FC236}">
                <a16:creationId xmlns:a16="http://schemas.microsoft.com/office/drawing/2014/main" id="{7565C1CB-E5A2-43CA-ABB1-4D6613B58C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2210" y="1906131"/>
            <a:ext cx="672854" cy="770076"/>
          </a:xfrm>
          <a:prstGeom prst="rect">
            <a:avLst/>
          </a:prstGeom>
        </p:spPr>
      </p:pic>
      <p:pic>
        <p:nvPicPr>
          <p:cNvPr id="7" name="Imagen 6">
            <a:extLst>
              <a:ext uri="{FF2B5EF4-FFF2-40B4-BE49-F238E27FC236}">
                <a16:creationId xmlns:a16="http://schemas.microsoft.com/office/drawing/2014/main" id="{B4E65C76-40D0-4A32-8D4E-EA7D43D2E1B2}"/>
              </a:ext>
            </a:extLst>
          </p:cNvPr>
          <p:cNvPicPr>
            <a:picLocks noChangeAspect="1"/>
          </p:cNvPicPr>
          <p:nvPr/>
        </p:nvPicPr>
        <p:blipFill rotWithShape="1">
          <a:blip r:embed="rId5">
            <a:extLst>
              <a:ext uri="{28A0092B-C50C-407E-A947-70E740481C1C}">
                <a14:useLocalDpi xmlns:a14="http://schemas.microsoft.com/office/drawing/2010/main" val="0"/>
              </a:ext>
            </a:extLst>
          </a:blip>
          <a:srcRect b="28649"/>
          <a:stretch/>
        </p:blipFill>
        <p:spPr>
          <a:xfrm>
            <a:off x="704303" y="4052522"/>
            <a:ext cx="3827577" cy="1330234"/>
          </a:xfrm>
          <a:prstGeom prst="rect">
            <a:avLst/>
          </a:prstGeom>
        </p:spPr>
      </p:pic>
      <p:pic>
        <p:nvPicPr>
          <p:cNvPr id="18" name="Imagen 17">
            <a:extLst>
              <a:ext uri="{FF2B5EF4-FFF2-40B4-BE49-F238E27FC236}">
                <a16:creationId xmlns:a16="http://schemas.microsoft.com/office/drawing/2014/main" id="{73441011-4B89-4B96-9FC5-EB37D94678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12196" y="3958940"/>
            <a:ext cx="3913291" cy="1517398"/>
          </a:xfrm>
          <a:prstGeom prst="rect">
            <a:avLst/>
          </a:prstGeom>
        </p:spPr>
      </p:pic>
      <p:sp>
        <p:nvSpPr>
          <p:cNvPr id="12" name="Rectángulo: esquinas redondeadas 11">
            <a:extLst>
              <a:ext uri="{FF2B5EF4-FFF2-40B4-BE49-F238E27FC236}">
                <a16:creationId xmlns:a16="http://schemas.microsoft.com/office/drawing/2014/main" id="{4ED70A0F-5036-4527-80F5-F970F320B7A7}"/>
              </a:ext>
            </a:extLst>
          </p:cNvPr>
          <p:cNvSpPr/>
          <p:nvPr/>
        </p:nvSpPr>
        <p:spPr>
          <a:xfrm>
            <a:off x="4925194" y="4179109"/>
            <a:ext cx="1993687" cy="721980"/>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HNSE &lt; 16m</a:t>
            </a:r>
          </a:p>
          <a:p>
            <a:pPr algn="ctr"/>
            <a:r>
              <a:rPr lang="es-ES" dirty="0"/>
              <a:t>VNSE &lt; 4 a 6 m</a:t>
            </a:r>
          </a:p>
        </p:txBody>
      </p:sp>
    </p:spTree>
    <p:extLst>
      <p:ext uri="{BB962C8B-B14F-4D97-AF65-F5344CB8AC3E}">
        <p14:creationId xmlns:p14="http://schemas.microsoft.com/office/powerpoint/2010/main" val="4003395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1D958834-B4BA-42D0-BD45-DEECD921AAEB}"/>
              </a:ext>
            </a:extLst>
          </p:cNvPr>
          <p:cNvGrpSpPr/>
          <p:nvPr/>
        </p:nvGrpSpPr>
        <p:grpSpPr>
          <a:xfrm>
            <a:off x="579477" y="2973250"/>
            <a:ext cx="11252527" cy="3264647"/>
            <a:chOff x="579477" y="2973250"/>
            <a:chExt cx="11252527" cy="3264647"/>
          </a:xfrm>
        </p:grpSpPr>
        <p:pic>
          <p:nvPicPr>
            <p:cNvPr id="18" name="Imagen 17" descr="Imagen que contiene mapa, texto&#10;&#10;Descripción generada con confianza muy alta">
              <a:extLst>
                <a:ext uri="{FF2B5EF4-FFF2-40B4-BE49-F238E27FC236}">
                  <a16:creationId xmlns:a16="http://schemas.microsoft.com/office/drawing/2014/main" id="{904B5C5F-D59C-40CE-9539-39590D3B16A8}"/>
                </a:ext>
              </a:extLst>
            </p:cNvPr>
            <p:cNvPicPr>
              <a:picLocks noChangeAspect="1"/>
            </p:cNvPicPr>
            <p:nvPr/>
          </p:nvPicPr>
          <p:blipFill rotWithShape="1">
            <a:blip r:embed="rId2">
              <a:extLst>
                <a:ext uri="{28A0092B-C50C-407E-A947-70E740481C1C}">
                  <a14:useLocalDpi xmlns:a14="http://schemas.microsoft.com/office/drawing/2010/main" val="0"/>
                </a:ext>
              </a:extLst>
            </a:blip>
            <a:srcRect r="4305"/>
            <a:stretch/>
          </p:blipFill>
          <p:spPr>
            <a:xfrm>
              <a:off x="7667697" y="2973250"/>
              <a:ext cx="4164307" cy="3264647"/>
            </a:xfrm>
            <a:prstGeom prst="rect">
              <a:avLst/>
            </a:prstGeom>
          </p:spPr>
        </p:pic>
        <p:pic>
          <p:nvPicPr>
            <p:cNvPr id="7" name="Imagen 6">
              <a:extLst>
                <a:ext uri="{FF2B5EF4-FFF2-40B4-BE49-F238E27FC236}">
                  <a16:creationId xmlns:a16="http://schemas.microsoft.com/office/drawing/2014/main" id="{6DBF8313-3910-4375-9EA6-CC99949FEB26}"/>
                </a:ext>
              </a:extLst>
            </p:cNvPr>
            <p:cNvPicPr>
              <a:picLocks noChangeAspect="1"/>
            </p:cNvPicPr>
            <p:nvPr/>
          </p:nvPicPr>
          <p:blipFill rotWithShape="1">
            <a:blip r:embed="rId3">
              <a:extLst>
                <a:ext uri="{28A0092B-C50C-407E-A947-70E740481C1C}">
                  <a14:useLocalDpi xmlns:a14="http://schemas.microsoft.com/office/drawing/2010/main" val="0"/>
                </a:ext>
              </a:extLst>
            </a:blip>
            <a:srcRect l="5677" r="5812"/>
            <a:stretch/>
          </p:blipFill>
          <p:spPr>
            <a:xfrm>
              <a:off x="579477" y="3161411"/>
              <a:ext cx="3406717" cy="2887454"/>
            </a:xfrm>
            <a:prstGeom prst="rect">
              <a:avLst/>
            </a:prstGeom>
          </p:spPr>
        </p:pic>
        <p:pic>
          <p:nvPicPr>
            <p:cNvPr id="16" name="Imagen 15">
              <a:extLst>
                <a:ext uri="{FF2B5EF4-FFF2-40B4-BE49-F238E27FC236}">
                  <a16:creationId xmlns:a16="http://schemas.microsoft.com/office/drawing/2014/main" id="{7920A4EA-A3FB-4029-9A50-5EF99B7AD474}"/>
                </a:ext>
              </a:extLst>
            </p:cNvPr>
            <p:cNvPicPr>
              <a:picLocks noChangeAspect="1"/>
            </p:cNvPicPr>
            <p:nvPr/>
          </p:nvPicPr>
          <p:blipFill rotWithShape="1">
            <a:blip r:embed="rId4">
              <a:extLst>
                <a:ext uri="{28A0092B-C50C-407E-A947-70E740481C1C}">
                  <a14:useLocalDpi xmlns:a14="http://schemas.microsoft.com/office/drawing/2010/main" val="0"/>
                </a:ext>
              </a:extLst>
            </a:blip>
            <a:srcRect r="5024"/>
            <a:stretch/>
          </p:blipFill>
          <p:spPr>
            <a:xfrm>
              <a:off x="3817850" y="3076027"/>
              <a:ext cx="3882003" cy="3067354"/>
            </a:xfrm>
            <a:prstGeom prst="rect">
              <a:avLst/>
            </a:prstGeom>
          </p:spPr>
        </p:pic>
      </p:grpSp>
      <p:sp>
        <p:nvSpPr>
          <p:cNvPr id="2" name="Título 1">
            <a:extLst>
              <a:ext uri="{FF2B5EF4-FFF2-40B4-BE49-F238E27FC236}">
                <a16:creationId xmlns:a16="http://schemas.microsoft.com/office/drawing/2014/main" id="{F4985AD6-FF8A-41EF-AAF3-400D1C03D79E}"/>
              </a:ext>
            </a:extLst>
          </p:cNvPr>
          <p:cNvSpPr>
            <a:spLocks noGrp="1"/>
          </p:cNvSpPr>
          <p:nvPr>
            <p:ph type="title"/>
          </p:nvPr>
        </p:nvSpPr>
        <p:spPr>
          <a:xfrm>
            <a:off x="838201" y="365125"/>
            <a:ext cx="8404274" cy="1325563"/>
          </a:xfrm>
        </p:spPr>
        <p:txBody>
          <a:bodyPr/>
          <a:lstStyle/>
          <a:p>
            <a:r>
              <a:rPr lang="es-ES" dirty="0"/>
              <a:t>4. Resultados</a:t>
            </a:r>
          </a:p>
        </p:txBody>
      </p:sp>
      <p:sp>
        <p:nvSpPr>
          <p:cNvPr id="3" name="Marcador de fecha 2">
            <a:extLst>
              <a:ext uri="{FF2B5EF4-FFF2-40B4-BE49-F238E27FC236}">
                <a16:creationId xmlns:a16="http://schemas.microsoft.com/office/drawing/2014/main" id="{958A426D-A9CF-4E93-B367-691339ECC88B}"/>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6F67875B-BB4F-4502-9C9F-083D793E4ACF}"/>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5" name="Elipse 4">
            <a:extLst>
              <a:ext uri="{FF2B5EF4-FFF2-40B4-BE49-F238E27FC236}">
                <a16:creationId xmlns:a16="http://schemas.microsoft.com/office/drawing/2014/main" id="{E36A123A-D834-4ECB-B3EF-FF3040B1291F}"/>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Gráfico 8" descr="Gráfico de barras">
            <a:extLst>
              <a:ext uri="{FF2B5EF4-FFF2-40B4-BE49-F238E27FC236}">
                <a16:creationId xmlns:a16="http://schemas.microsoft.com/office/drawing/2014/main" id="{FF978FCE-7E36-4334-A818-DC7305FD353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62574" y="446169"/>
            <a:ext cx="763172" cy="763172"/>
          </a:xfrm>
          <a:prstGeom prst="rect">
            <a:avLst/>
          </a:prstGeom>
        </p:spPr>
      </p:pic>
      <p:graphicFrame>
        <p:nvGraphicFramePr>
          <p:cNvPr id="13" name="6 Tabla">
            <a:extLst>
              <a:ext uri="{FF2B5EF4-FFF2-40B4-BE49-F238E27FC236}">
                <a16:creationId xmlns:a16="http://schemas.microsoft.com/office/drawing/2014/main" id="{DB93B12F-2EB6-46D8-8240-EC0C70E4575C}"/>
              </a:ext>
            </a:extLst>
          </p:cNvPr>
          <p:cNvGraphicFramePr>
            <a:graphicFrameLocks noGrp="1"/>
          </p:cNvGraphicFramePr>
          <p:nvPr>
            <p:extLst>
              <p:ext uri="{D42A27DB-BD31-4B8C-83A1-F6EECF244321}">
                <p14:modId xmlns:p14="http://schemas.microsoft.com/office/powerpoint/2010/main" val="3526318856"/>
              </p:ext>
            </p:extLst>
          </p:nvPr>
        </p:nvGraphicFramePr>
        <p:xfrm>
          <a:off x="721894" y="2109480"/>
          <a:ext cx="9079302" cy="933478"/>
        </p:xfrm>
        <a:graphic>
          <a:graphicData uri="http://schemas.openxmlformats.org/drawingml/2006/table">
            <a:tbl>
              <a:tblPr firstRow="1" firstCol="1" bandRow="1">
                <a:tableStyleId>{5C22544A-7EE6-4342-B048-85BDC9FD1C3A}</a:tableStyleId>
              </a:tblPr>
              <a:tblGrid>
                <a:gridCol w="1513217">
                  <a:extLst>
                    <a:ext uri="{9D8B030D-6E8A-4147-A177-3AD203B41FA5}">
                      <a16:colId xmlns:a16="http://schemas.microsoft.com/office/drawing/2014/main" val="20000"/>
                    </a:ext>
                  </a:extLst>
                </a:gridCol>
                <a:gridCol w="1513217">
                  <a:extLst>
                    <a:ext uri="{9D8B030D-6E8A-4147-A177-3AD203B41FA5}">
                      <a16:colId xmlns:a16="http://schemas.microsoft.com/office/drawing/2014/main" val="20001"/>
                    </a:ext>
                  </a:extLst>
                </a:gridCol>
                <a:gridCol w="1513217">
                  <a:extLst>
                    <a:ext uri="{9D8B030D-6E8A-4147-A177-3AD203B41FA5}">
                      <a16:colId xmlns:a16="http://schemas.microsoft.com/office/drawing/2014/main" val="20002"/>
                    </a:ext>
                  </a:extLst>
                </a:gridCol>
                <a:gridCol w="1513217">
                  <a:extLst>
                    <a:ext uri="{9D8B030D-6E8A-4147-A177-3AD203B41FA5}">
                      <a16:colId xmlns:a16="http://schemas.microsoft.com/office/drawing/2014/main" val="20003"/>
                    </a:ext>
                  </a:extLst>
                </a:gridCol>
                <a:gridCol w="1513217">
                  <a:extLst>
                    <a:ext uri="{9D8B030D-6E8A-4147-A177-3AD203B41FA5}">
                      <a16:colId xmlns:a16="http://schemas.microsoft.com/office/drawing/2014/main" val="20004"/>
                    </a:ext>
                  </a:extLst>
                </a:gridCol>
                <a:gridCol w="1513217">
                  <a:extLst>
                    <a:ext uri="{9D8B030D-6E8A-4147-A177-3AD203B41FA5}">
                      <a16:colId xmlns:a16="http://schemas.microsoft.com/office/drawing/2014/main" val="20005"/>
                    </a:ext>
                  </a:extLst>
                </a:gridCol>
              </a:tblGrid>
              <a:tr h="165265">
                <a:tc>
                  <a:txBody>
                    <a:bodyPr/>
                    <a:lstStyle/>
                    <a:p>
                      <a:pPr algn="ctr">
                        <a:lnSpc>
                          <a:spcPct val="115000"/>
                        </a:lnSpc>
                      </a:pPr>
                      <a:r>
                        <a:rPr lang="es-ES" sz="1500" dirty="0">
                          <a:effectLst/>
                          <a:latin typeface="Calibri"/>
                        </a:rPr>
                        <a:t>Integridad</a:t>
                      </a:r>
                    </a:p>
                  </a:txBody>
                  <a:tcPr marL="44450" marR="44450" marT="0" marB="0" anchor="ctr">
                    <a:solidFill>
                      <a:srgbClr val="002060"/>
                    </a:solidFill>
                  </a:tcPr>
                </a:tc>
                <a:tc>
                  <a:txBody>
                    <a:bodyPr/>
                    <a:lstStyle/>
                    <a:p>
                      <a:pPr algn="ctr">
                        <a:lnSpc>
                          <a:spcPct val="115000"/>
                        </a:lnSpc>
                        <a:spcAft>
                          <a:spcPts val="0"/>
                        </a:spcAft>
                      </a:pPr>
                      <a:r>
                        <a:rPr lang="es-ES" sz="1500" dirty="0">
                          <a:effectLst/>
                          <a:latin typeface="Calibri"/>
                          <a:ea typeface="Calibri"/>
                          <a:cs typeface="Times New Roman"/>
                        </a:rPr>
                        <a:t>1 de mayo</a:t>
                      </a:r>
                    </a:p>
                  </a:txBody>
                  <a:tcPr marL="44450" marR="44450" marT="0" marB="0" anchor="ctr">
                    <a:solidFill>
                      <a:srgbClr val="002060"/>
                    </a:solidFill>
                  </a:tcPr>
                </a:tc>
                <a:tc>
                  <a:txBody>
                    <a:bodyPr/>
                    <a:lstStyle/>
                    <a:p>
                      <a:pPr algn="ctr">
                        <a:lnSpc>
                          <a:spcPct val="115000"/>
                        </a:lnSpc>
                        <a:spcAft>
                          <a:spcPts val="0"/>
                        </a:spcAft>
                      </a:pPr>
                      <a:r>
                        <a:rPr lang="es-ES" sz="1500" dirty="0">
                          <a:effectLst/>
                        </a:rPr>
                        <a:t>2 de mayo</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3 de mayo</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4 de mayo</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5 de mayo</a:t>
                      </a:r>
                      <a:endParaRPr lang="es-ES" sz="1500" dirty="0">
                        <a:effectLst/>
                        <a:latin typeface="Calibri"/>
                        <a:ea typeface="Calibri"/>
                        <a:cs typeface="Times New Roman"/>
                      </a:endParaRPr>
                    </a:p>
                  </a:txBody>
                  <a:tcPr marL="44450" marR="44450" marT="0" marB="0" anchor="ctr">
                    <a:solidFill>
                      <a:srgbClr val="002060"/>
                    </a:solidFill>
                  </a:tcPr>
                </a:tc>
                <a:extLst>
                  <a:ext uri="{0D108BD9-81ED-4DB2-BD59-A6C34878D82A}">
                    <a16:rowId xmlns:a16="http://schemas.microsoft.com/office/drawing/2014/main" val="10000"/>
                  </a:ext>
                </a:extLst>
              </a:tr>
              <a:tr h="334643">
                <a:tc>
                  <a:txBody>
                    <a:bodyPr/>
                    <a:lstStyle/>
                    <a:p>
                      <a:pPr algn="ctr">
                        <a:lnSpc>
                          <a:spcPct val="115000"/>
                        </a:lnSpc>
                        <a:spcAft>
                          <a:spcPts val="0"/>
                        </a:spcAft>
                      </a:pPr>
                      <a:r>
                        <a:rPr lang="es-ES" sz="1500" dirty="0">
                          <a:effectLst/>
                        </a:rPr>
                        <a:t>HSI (-)</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0.122</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0.119</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0.114</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0.114</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0.118</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1"/>
                  </a:ext>
                </a:extLst>
              </a:tr>
              <a:tr h="351375">
                <a:tc>
                  <a:txBody>
                    <a:bodyPr/>
                    <a:lstStyle/>
                    <a:p>
                      <a:pPr algn="ctr">
                        <a:lnSpc>
                          <a:spcPct val="115000"/>
                        </a:lnSpc>
                        <a:spcAft>
                          <a:spcPts val="0"/>
                        </a:spcAft>
                      </a:pPr>
                      <a:r>
                        <a:rPr lang="es-ES" sz="1500" dirty="0">
                          <a:effectLst/>
                        </a:rPr>
                        <a:t>VSI (-)</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0.030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0.034</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0.033</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0.042</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0.041</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2"/>
                  </a:ext>
                </a:extLst>
              </a:tr>
            </a:tbl>
          </a:graphicData>
        </a:graphic>
      </p:graphicFrame>
      <p:pic>
        <p:nvPicPr>
          <p:cNvPr id="14" name="Imagen 13" descr="Imagen que contiene planta&#10;&#10;Descripción generada con confianza alta">
            <a:extLst>
              <a:ext uri="{FF2B5EF4-FFF2-40B4-BE49-F238E27FC236}">
                <a16:creationId xmlns:a16="http://schemas.microsoft.com/office/drawing/2014/main" id="{5D213E74-03AE-4F9D-91A5-687FB34CC7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18154" y="2030731"/>
            <a:ext cx="672854" cy="770076"/>
          </a:xfrm>
          <a:prstGeom prst="rect">
            <a:avLst/>
          </a:prstGeom>
        </p:spPr>
      </p:pic>
      <p:sp>
        <p:nvSpPr>
          <p:cNvPr id="15" name="CuadroTexto 14">
            <a:extLst>
              <a:ext uri="{FF2B5EF4-FFF2-40B4-BE49-F238E27FC236}">
                <a16:creationId xmlns:a16="http://schemas.microsoft.com/office/drawing/2014/main" id="{AB6ABF8F-B5C0-4512-BC95-71879B368B83}"/>
              </a:ext>
            </a:extLst>
          </p:cNvPr>
          <p:cNvSpPr txBox="1"/>
          <p:nvPr/>
        </p:nvSpPr>
        <p:spPr>
          <a:xfrm>
            <a:off x="579477" y="1475244"/>
            <a:ext cx="6441928" cy="430887"/>
          </a:xfrm>
          <a:prstGeom prst="rect">
            <a:avLst/>
          </a:prstGeom>
          <a:noFill/>
        </p:spPr>
        <p:txBody>
          <a:bodyPr wrap="square" rtlCol="0">
            <a:spAutoFit/>
          </a:bodyPr>
          <a:lstStyle/>
          <a:p>
            <a:r>
              <a:rPr lang="es-ES" sz="2200" dirty="0">
                <a:latin typeface="Microsoft YaHei Light" panose="020B0502040204020203" pitchFamily="34" charset="-122"/>
                <a:ea typeface="Microsoft YaHei Light" panose="020B0502040204020203" pitchFamily="34" charset="-122"/>
              </a:rPr>
              <a:t>Campaña sobre el terreno</a:t>
            </a:r>
          </a:p>
        </p:txBody>
      </p:sp>
      <p:sp>
        <p:nvSpPr>
          <p:cNvPr id="17" name="Rectángulo: esquinas redondeadas 16">
            <a:extLst>
              <a:ext uri="{FF2B5EF4-FFF2-40B4-BE49-F238E27FC236}">
                <a16:creationId xmlns:a16="http://schemas.microsoft.com/office/drawing/2014/main" id="{2DB7C364-1E9F-4F68-BBEF-D0E1B28D1CEA}"/>
              </a:ext>
            </a:extLst>
          </p:cNvPr>
          <p:cNvSpPr/>
          <p:nvPr/>
        </p:nvSpPr>
        <p:spPr>
          <a:xfrm>
            <a:off x="8999043" y="1406401"/>
            <a:ext cx="1440000" cy="527946"/>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HSI, VSI &lt; 1</a:t>
            </a:r>
          </a:p>
        </p:txBody>
      </p:sp>
    </p:spTree>
    <p:extLst>
      <p:ext uri="{BB962C8B-B14F-4D97-AF65-F5344CB8AC3E}">
        <p14:creationId xmlns:p14="http://schemas.microsoft.com/office/powerpoint/2010/main" val="2361167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985AD6-FF8A-41EF-AAF3-400D1C03D79E}"/>
              </a:ext>
            </a:extLst>
          </p:cNvPr>
          <p:cNvSpPr>
            <a:spLocks noGrp="1"/>
          </p:cNvSpPr>
          <p:nvPr>
            <p:ph type="title"/>
          </p:nvPr>
        </p:nvSpPr>
        <p:spPr>
          <a:xfrm>
            <a:off x="838201" y="365125"/>
            <a:ext cx="8404274" cy="1325563"/>
          </a:xfrm>
        </p:spPr>
        <p:txBody>
          <a:bodyPr/>
          <a:lstStyle/>
          <a:p>
            <a:r>
              <a:rPr lang="es-ES" dirty="0"/>
              <a:t>4. Resultados</a:t>
            </a:r>
          </a:p>
        </p:txBody>
      </p:sp>
      <p:sp>
        <p:nvSpPr>
          <p:cNvPr id="3" name="Marcador de fecha 2">
            <a:extLst>
              <a:ext uri="{FF2B5EF4-FFF2-40B4-BE49-F238E27FC236}">
                <a16:creationId xmlns:a16="http://schemas.microsoft.com/office/drawing/2014/main" id="{958A426D-A9CF-4E93-B367-691339ECC88B}"/>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6F67875B-BB4F-4502-9C9F-083D793E4ACF}"/>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5" name="Elipse 4">
            <a:extLst>
              <a:ext uri="{FF2B5EF4-FFF2-40B4-BE49-F238E27FC236}">
                <a16:creationId xmlns:a16="http://schemas.microsoft.com/office/drawing/2014/main" id="{E36A123A-D834-4ECB-B3EF-FF3040B1291F}"/>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Gráfico 8" descr="Gráfico de barras">
            <a:extLst>
              <a:ext uri="{FF2B5EF4-FFF2-40B4-BE49-F238E27FC236}">
                <a16:creationId xmlns:a16="http://schemas.microsoft.com/office/drawing/2014/main" id="{FF978FCE-7E36-4334-A818-DC7305FD35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62574" y="446169"/>
            <a:ext cx="763172" cy="763172"/>
          </a:xfrm>
          <a:prstGeom prst="rect">
            <a:avLst/>
          </a:prstGeom>
        </p:spPr>
      </p:pic>
      <p:sp>
        <p:nvSpPr>
          <p:cNvPr id="15" name="CuadroTexto 14">
            <a:extLst>
              <a:ext uri="{FF2B5EF4-FFF2-40B4-BE49-F238E27FC236}">
                <a16:creationId xmlns:a16="http://schemas.microsoft.com/office/drawing/2014/main" id="{AB6ABF8F-B5C0-4512-BC95-71879B368B83}"/>
              </a:ext>
            </a:extLst>
          </p:cNvPr>
          <p:cNvSpPr txBox="1"/>
          <p:nvPr/>
        </p:nvSpPr>
        <p:spPr>
          <a:xfrm>
            <a:off x="579477" y="1475244"/>
            <a:ext cx="6441928" cy="430887"/>
          </a:xfrm>
          <a:prstGeom prst="rect">
            <a:avLst/>
          </a:prstGeom>
          <a:noFill/>
        </p:spPr>
        <p:txBody>
          <a:bodyPr wrap="square" rtlCol="0">
            <a:spAutoFit/>
          </a:bodyPr>
          <a:lstStyle/>
          <a:p>
            <a:r>
              <a:rPr lang="es-ES" sz="2200" dirty="0">
                <a:latin typeface="Microsoft YaHei Light" panose="020B0502040204020203" pitchFamily="34" charset="-122"/>
                <a:ea typeface="Microsoft YaHei Light" panose="020B0502040204020203" pitchFamily="34" charset="-122"/>
              </a:rPr>
              <a:t>Campaña sobre el terreno</a:t>
            </a:r>
          </a:p>
        </p:txBody>
      </p:sp>
      <p:graphicFrame>
        <p:nvGraphicFramePr>
          <p:cNvPr id="17" name="6 Tabla">
            <a:extLst>
              <a:ext uri="{FF2B5EF4-FFF2-40B4-BE49-F238E27FC236}">
                <a16:creationId xmlns:a16="http://schemas.microsoft.com/office/drawing/2014/main" id="{07DF357C-D0D0-49EE-B1A4-F60CEAA78BC7}"/>
              </a:ext>
            </a:extLst>
          </p:cNvPr>
          <p:cNvGraphicFramePr>
            <a:graphicFrameLocks noGrp="1"/>
          </p:cNvGraphicFramePr>
          <p:nvPr>
            <p:extLst>
              <p:ext uri="{D42A27DB-BD31-4B8C-83A1-F6EECF244321}">
                <p14:modId xmlns:p14="http://schemas.microsoft.com/office/powerpoint/2010/main" val="2632469470"/>
              </p:ext>
            </p:extLst>
          </p:nvPr>
        </p:nvGraphicFramePr>
        <p:xfrm>
          <a:off x="838199" y="2136633"/>
          <a:ext cx="10515600" cy="879617"/>
        </p:xfrm>
        <a:graphic>
          <a:graphicData uri="http://schemas.openxmlformats.org/drawingml/2006/table">
            <a:tbl>
              <a:tblPr firstRow="1" firstCol="1" bandRow="1">
                <a:tableStyleId>{5C22544A-7EE6-4342-B048-85BDC9FD1C3A}</a:tableStyleId>
              </a:tblPr>
              <a:tblGrid>
                <a:gridCol w="22860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gridCol w="1371600">
                  <a:extLst>
                    <a:ext uri="{9D8B030D-6E8A-4147-A177-3AD203B41FA5}">
                      <a16:colId xmlns:a16="http://schemas.microsoft.com/office/drawing/2014/main" val="20006"/>
                    </a:ext>
                  </a:extLst>
                </a:gridCol>
              </a:tblGrid>
              <a:tr h="287235">
                <a:tc>
                  <a:txBody>
                    <a:bodyPr/>
                    <a:lstStyle/>
                    <a:p>
                      <a:pPr>
                        <a:lnSpc>
                          <a:spcPct val="115000"/>
                        </a:lnSpc>
                      </a:pPr>
                      <a:endParaRPr lang="es-ES" sz="1500" dirty="0">
                        <a:effectLst/>
                        <a:latin typeface="Calibri"/>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nov-17</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dic-17</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ene-18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feb-18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mar-18</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abr-18</a:t>
                      </a:r>
                      <a:endParaRPr lang="es-ES" sz="1500" dirty="0">
                        <a:effectLst/>
                        <a:latin typeface="Calibri"/>
                        <a:ea typeface="Calibri"/>
                        <a:cs typeface="Times New Roman"/>
                      </a:endParaRPr>
                    </a:p>
                  </a:txBody>
                  <a:tcPr marL="44450" marR="44450" marT="0" marB="0" anchor="ctr">
                    <a:solidFill>
                      <a:srgbClr val="002060"/>
                    </a:solidFill>
                  </a:tcPr>
                </a:tc>
                <a:extLst>
                  <a:ext uri="{0D108BD9-81ED-4DB2-BD59-A6C34878D82A}">
                    <a16:rowId xmlns:a16="http://schemas.microsoft.com/office/drawing/2014/main" val="10000"/>
                  </a:ext>
                </a:extLst>
              </a:tr>
              <a:tr h="592382">
                <a:tc>
                  <a:txBody>
                    <a:bodyPr/>
                    <a:lstStyle/>
                    <a:p>
                      <a:pPr algn="ctr">
                        <a:lnSpc>
                          <a:spcPct val="115000"/>
                        </a:lnSpc>
                        <a:spcAft>
                          <a:spcPts val="0"/>
                        </a:spcAft>
                      </a:pPr>
                      <a:r>
                        <a:rPr lang="es-ES" sz="1500" dirty="0">
                          <a:effectLst/>
                        </a:rPr>
                        <a:t>Continuidad (1/15 s)</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err="1">
                          <a:effectLst/>
                          <a:latin typeface="Calibri"/>
                          <a:ea typeface="Calibri"/>
                          <a:cs typeface="Times New Roman"/>
                        </a:rPr>
                        <a:t>NaN</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err="1">
                          <a:effectLst/>
                          <a:latin typeface="+mn-lt"/>
                          <a:ea typeface="Calibri"/>
                          <a:cs typeface="Times New Roman"/>
                        </a:rPr>
                        <a:t>NaN</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err="1">
                          <a:effectLst/>
                          <a:latin typeface="+mn-lt"/>
                          <a:ea typeface="Calibri"/>
                          <a:cs typeface="Times New Roman"/>
                        </a:rPr>
                        <a:t>NaN</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err="1">
                          <a:effectLst/>
                          <a:latin typeface="+mn-lt"/>
                          <a:ea typeface="Calibri"/>
                          <a:cs typeface="Times New Roman"/>
                        </a:rPr>
                        <a:t>NaN</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err="1">
                          <a:effectLst/>
                          <a:latin typeface="+mn-lt"/>
                          <a:ea typeface="Calibri"/>
                          <a:cs typeface="Times New Roman"/>
                        </a:rPr>
                        <a:t>NaN</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err="1">
                          <a:effectLst/>
                          <a:latin typeface="+mn-lt"/>
                          <a:ea typeface="Calibri"/>
                          <a:cs typeface="Times New Roman"/>
                        </a:rPr>
                        <a:t>NaN</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1"/>
                  </a:ext>
                </a:extLst>
              </a:tr>
            </a:tbl>
          </a:graphicData>
        </a:graphic>
      </p:graphicFrame>
      <p:pic>
        <p:nvPicPr>
          <p:cNvPr id="20" name="Imagen 19" descr="Imagen que contiene objeto&#10;&#10;Descripción generada con confianza alta">
            <a:extLst>
              <a:ext uri="{FF2B5EF4-FFF2-40B4-BE49-F238E27FC236}">
                <a16:creationId xmlns:a16="http://schemas.microsoft.com/office/drawing/2014/main" id="{C9B77F32-604D-4838-9921-9CC80495DB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93753" y="2680998"/>
            <a:ext cx="520091" cy="445792"/>
          </a:xfrm>
          <a:prstGeom prst="rect">
            <a:avLst/>
          </a:prstGeom>
        </p:spPr>
      </p:pic>
      <p:graphicFrame>
        <p:nvGraphicFramePr>
          <p:cNvPr id="21" name="6 Tabla">
            <a:extLst>
              <a:ext uri="{FF2B5EF4-FFF2-40B4-BE49-F238E27FC236}">
                <a16:creationId xmlns:a16="http://schemas.microsoft.com/office/drawing/2014/main" id="{98CC1543-9170-493C-9AB3-9D11A68D5207}"/>
              </a:ext>
            </a:extLst>
          </p:cNvPr>
          <p:cNvGraphicFramePr>
            <a:graphicFrameLocks noGrp="1"/>
          </p:cNvGraphicFramePr>
          <p:nvPr>
            <p:extLst>
              <p:ext uri="{D42A27DB-BD31-4B8C-83A1-F6EECF244321}">
                <p14:modId xmlns:p14="http://schemas.microsoft.com/office/powerpoint/2010/main" val="4176794165"/>
              </p:ext>
            </p:extLst>
          </p:nvPr>
        </p:nvGraphicFramePr>
        <p:xfrm>
          <a:off x="838200" y="3719346"/>
          <a:ext cx="10489580" cy="1414687"/>
        </p:xfrm>
        <a:graphic>
          <a:graphicData uri="http://schemas.openxmlformats.org/drawingml/2006/table">
            <a:tbl>
              <a:tblPr firstRow="1" firstCol="1" bandRow="1">
                <a:tableStyleId>{5C22544A-7EE6-4342-B048-85BDC9FD1C3A}</a:tableStyleId>
              </a:tblPr>
              <a:tblGrid>
                <a:gridCol w="2161674">
                  <a:extLst>
                    <a:ext uri="{9D8B030D-6E8A-4147-A177-3AD203B41FA5}">
                      <a16:colId xmlns:a16="http://schemas.microsoft.com/office/drawing/2014/main" val="20000"/>
                    </a:ext>
                  </a:extLst>
                </a:gridCol>
                <a:gridCol w="753979">
                  <a:extLst>
                    <a:ext uri="{9D8B030D-6E8A-4147-A177-3AD203B41FA5}">
                      <a16:colId xmlns:a16="http://schemas.microsoft.com/office/drawing/2014/main" val="20001"/>
                    </a:ext>
                  </a:extLst>
                </a:gridCol>
                <a:gridCol w="898358">
                  <a:extLst>
                    <a:ext uri="{9D8B030D-6E8A-4147-A177-3AD203B41FA5}">
                      <a16:colId xmlns:a16="http://schemas.microsoft.com/office/drawing/2014/main" val="20002"/>
                    </a:ext>
                  </a:extLst>
                </a:gridCol>
                <a:gridCol w="818147">
                  <a:extLst>
                    <a:ext uri="{9D8B030D-6E8A-4147-A177-3AD203B41FA5}">
                      <a16:colId xmlns:a16="http://schemas.microsoft.com/office/drawing/2014/main" val="20003"/>
                    </a:ext>
                  </a:extLst>
                </a:gridCol>
                <a:gridCol w="930442">
                  <a:extLst>
                    <a:ext uri="{9D8B030D-6E8A-4147-A177-3AD203B41FA5}">
                      <a16:colId xmlns:a16="http://schemas.microsoft.com/office/drawing/2014/main" val="20004"/>
                    </a:ext>
                  </a:extLst>
                </a:gridCol>
                <a:gridCol w="786063">
                  <a:extLst>
                    <a:ext uri="{9D8B030D-6E8A-4147-A177-3AD203B41FA5}">
                      <a16:colId xmlns:a16="http://schemas.microsoft.com/office/drawing/2014/main" val="20005"/>
                    </a:ext>
                  </a:extLst>
                </a:gridCol>
                <a:gridCol w="882316">
                  <a:extLst>
                    <a:ext uri="{9D8B030D-6E8A-4147-A177-3AD203B41FA5}">
                      <a16:colId xmlns:a16="http://schemas.microsoft.com/office/drawing/2014/main" val="20006"/>
                    </a:ext>
                  </a:extLst>
                </a:gridCol>
                <a:gridCol w="818147">
                  <a:extLst>
                    <a:ext uri="{9D8B030D-6E8A-4147-A177-3AD203B41FA5}">
                      <a16:colId xmlns:a16="http://schemas.microsoft.com/office/drawing/2014/main" val="3057566968"/>
                    </a:ext>
                  </a:extLst>
                </a:gridCol>
                <a:gridCol w="882316">
                  <a:extLst>
                    <a:ext uri="{9D8B030D-6E8A-4147-A177-3AD203B41FA5}">
                      <a16:colId xmlns:a16="http://schemas.microsoft.com/office/drawing/2014/main" val="1915845174"/>
                    </a:ext>
                  </a:extLst>
                </a:gridCol>
                <a:gridCol w="786063">
                  <a:extLst>
                    <a:ext uri="{9D8B030D-6E8A-4147-A177-3AD203B41FA5}">
                      <a16:colId xmlns:a16="http://schemas.microsoft.com/office/drawing/2014/main" val="3424790791"/>
                    </a:ext>
                  </a:extLst>
                </a:gridCol>
                <a:gridCol w="772075">
                  <a:extLst>
                    <a:ext uri="{9D8B030D-6E8A-4147-A177-3AD203B41FA5}">
                      <a16:colId xmlns:a16="http://schemas.microsoft.com/office/drawing/2014/main" val="3634083331"/>
                    </a:ext>
                  </a:extLst>
                </a:gridCol>
              </a:tblGrid>
              <a:tr h="311329">
                <a:tc rowSpan="2">
                  <a:txBody>
                    <a:bodyPr/>
                    <a:lstStyle/>
                    <a:p>
                      <a:pPr algn="ctr">
                        <a:lnSpc>
                          <a:spcPct val="115000"/>
                        </a:lnSpc>
                      </a:pPr>
                      <a:r>
                        <a:rPr lang="es-ES" sz="1500" dirty="0">
                          <a:effectLst/>
                          <a:latin typeface="Calibri"/>
                        </a:rPr>
                        <a:t>Disponibilidad HPL &lt; 40 m y VPL 10-35 m</a:t>
                      </a:r>
                    </a:p>
                  </a:txBody>
                  <a:tcPr marL="44450" marR="44450" marT="0" marB="0" anchor="ctr">
                    <a:solidFill>
                      <a:srgbClr val="002060"/>
                    </a:solidFill>
                  </a:tcPr>
                </a:tc>
                <a:tc gridSpan="2">
                  <a:txBody>
                    <a:bodyPr/>
                    <a:lstStyle/>
                    <a:p>
                      <a:pPr algn="ctr">
                        <a:lnSpc>
                          <a:spcPct val="115000"/>
                        </a:lnSpc>
                        <a:spcAft>
                          <a:spcPts val="0"/>
                        </a:spcAft>
                      </a:pPr>
                      <a:r>
                        <a:rPr lang="es-ES" sz="1500" dirty="0">
                          <a:effectLst/>
                        </a:rPr>
                        <a:t>1 de mayo</a:t>
                      </a:r>
                      <a:endParaRPr lang="es-ES" sz="1500" dirty="0">
                        <a:effectLst/>
                        <a:latin typeface="Calibri"/>
                        <a:ea typeface="Calibri"/>
                        <a:cs typeface="Times New Roman"/>
                      </a:endParaRPr>
                    </a:p>
                  </a:txBody>
                  <a:tcPr marL="44450" marR="44450" marT="0" marB="0" anchor="ctr">
                    <a:solidFill>
                      <a:srgbClr val="002060"/>
                    </a:solidFill>
                  </a:tcPr>
                </a:tc>
                <a:tc hMerge="1">
                  <a:txBody>
                    <a:bodyPr/>
                    <a:lstStyle/>
                    <a:p>
                      <a:pPr algn="ctr">
                        <a:lnSpc>
                          <a:spcPct val="115000"/>
                        </a:lnSpc>
                        <a:spcAft>
                          <a:spcPts val="0"/>
                        </a:spcAft>
                      </a:pPr>
                      <a:endParaRPr lang="es-ES" sz="1500" dirty="0">
                        <a:effectLst/>
                        <a:latin typeface="Calibri"/>
                        <a:ea typeface="Calibri"/>
                        <a:cs typeface="Times New Roman"/>
                      </a:endParaRPr>
                    </a:p>
                  </a:txBody>
                  <a:tcPr marL="44450" marR="44450" marT="0" marB="0" anchor="ctr">
                    <a:solidFill>
                      <a:srgbClr val="002060"/>
                    </a:solidFill>
                  </a:tcPr>
                </a:tc>
                <a:tc gridSpan="2">
                  <a:txBody>
                    <a:bodyPr/>
                    <a:lstStyle/>
                    <a:p>
                      <a:pPr algn="ctr">
                        <a:lnSpc>
                          <a:spcPct val="115000"/>
                        </a:lnSpc>
                        <a:spcAft>
                          <a:spcPts val="0"/>
                        </a:spcAft>
                      </a:pPr>
                      <a:r>
                        <a:rPr lang="es-ES" sz="1500" dirty="0">
                          <a:effectLst/>
                          <a:latin typeface="Calibri"/>
                          <a:ea typeface="Calibri"/>
                          <a:cs typeface="Times New Roman"/>
                        </a:rPr>
                        <a:t>2 de mayo</a:t>
                      </a:r>
                    </a:p>
                  </a:txBody>
                  <a:tcPr marL="44450" marR="44450" marT="0" marB="0" anchor="ctr">
                    <a:solidFill>
                      <a:srgbClr val="002060"/>
                    </a:solidFill>
                  </a:tcPr>
                </a:tc>
                <a:tc hMerge="1">
                  <a:txBody>
                    <a:bodyPr/>
                    <a:lstStyle/>
                    <a:p>
                      <a:pPr algn="ctr">
                        <a:lnSpc>
                          <a:spcPct val="115000"/>
                        </a:lnSpc>
                        <a:spcAft>
                          <a:spcPts val="0"/>
                        </a:spcAft>
                      </a:pPr>
                      <a:endParaRPr lang="es-ES" sz="1500" dirty="0">
                        <a:effectLst/>
                        <a:latin typeface="Calibri"/>
                        <a:ea typeface="Calibri"/>
                        <a:cs typeface="Times New Roman"/>
                      </a:endParaRPr>
                    </a:p>
                  </a:txBody>
                  <a:tcPr marL="44450" marR="44450" marT="0" marB="0" anchor="ctr">
                    <a:solidFill>
                      <a:srgbClr val="002060"/>
                    </a:solidFill>
                  </a:tcPr>
                </a:tc>
                <a:tc gridSpan="2">
                  <a:txBody>
                    <a:bodyPr/>
                    <a:lstStyle/>
                    <a:p>
                      <a:pPr algn="ctr">
                        <a:lnSpc>
                          <a:spcPct val="115000"/>
                        </a:lnSpc>
                        <a:spcAft>
                          <a:spcPts val="0"/>
                        </a:spcAft>
                      </a:pPr>
                      <a:r>
                        <a:rPr lang="es-ES" sz="1500" dirty="0">
                          <a:effectLst/>
                          <a:latin typeface="Calibri"/>
                          <a:ea typeface="Calibri"/>
                          <a:cs typeface="Times New Roman"/>
                        </a:rPr>
                        <a:t>3 de mayo</a:t>
                      </a:r>
                    </a:p>
                  </a:txBody>
                  <a:tcPr marL="44450" marR="44450" marT="0" marB="0" anchor="ctr">
                    <a:solidFill>
                      <a:srgbClr val="002060"/>
                    </a:solidFill>
                  </a:tcPr>
                </a:tc>
                <a:tc hMerge="1">
                  <a:txBody>
                    <a:bodyPr/>
                    <a:lstStyle/>
                    <a:p>
                      <a:pPr algn="ctr">
                        <a:lnSpc>
                          <a:spcPct val="115000"/>
                        </a:lnSpc>
                        <a:spcAft>
                          <a:spcPts val="0"/>
                        </a:spcAft>
                      </a:pPr>
                      <a:endParaRPr lang="es-ES" sz="1500" dirty="0">
                        <a:effectLst/>
                        <a:latin typeface="Calibri"/>
                        <a:ea typeface="Calibri"/>
                        <a:cs typeface="Times New Roman"/>
                      </a:endParaRPr>
                    </a:p>
                  </a:txBody>
                  <a:tcPr marL="44450" marR="44450" marT="0" marB="0" anchor="ctr">
                    <a:solidFill>
                      <a:srgbClr val="002060"/>
                    </a:solidFill>
                  </a:tcPr>
                </a:tc>
                <a:tc gridSpan="2">
                  <a:txBody>
                    <a:bodyPr/>
                    <a:lstStyle/>
                    <a:p>
                      <a:pPr algn="ctr">
                        <a:lnSpc>
                          <a:spcPct val="115000"/>
                        </a:lnSpc>
                        <a:spcAft>
                          <a:spcPts val="0"/>
                        </a:spcAft>
                      </a:pPr>
                      <a:r>
                        <a:rPr lang="es-ES" sz="1500" dirty="0">
                          <a:effectLst/>
                          <a:latin typeface="Calibri"/>
                          <a:ea typeface="Calibri"/>
                          <a:cs typeface="Times New Roman"/>
                        </a:rPr>
                        <a:t>4 de mayo</a:t>
                      </a:r>
                    </a:p>
                  </a:txBody>
                  <a:tcPr marL="44450" marR="44450" marT="0" marB="0" anchor="ctr">
                    <a:solidFill>
                      <a:srgbClr val="002060"/>
                    </a:solidFill>
                  </a:tcPr>
                </a:tc>
                <a:tc hMerge="1">
                  <a:txBody>
                    <a:bodyPr/>
                    <a:lstStyle/>
                    <a:p>
                      <a:pPr algn="ctr">
                        <a:lnSpc>
                          <a:spcPct val="115000"/>
                        </a:lnSpc>
                        <a:spcAft>
                          <a:spcPts val="0"/>
                        </a:spcAft>
                      </a:pPr>
                      <a:endParaRPr lang="es-ES" sz="1500" dirty="0">
                        <a:effectLst/>
                        <a:latin typeface="Calibri"/>
                        <a:ea typeface="Calibri"/>
                        <a:cs typeface="Times New Roman"/>
                      </a:endParaRPr>
                    </a:p>
                  </a:txBody>
                  <a:tcPr marL="44450" marR="44450" marT="0" marB="0" anchor="ctr">
                    <a:solidFill>
                      <a:srgbClr val="002060"/>
                    </a:solidFill>
                  </a:tcPr>
                </a:tc>
                <a:tc gridSpan="2">
                  <a:txBody>
                    <a:bodyPr/>
                    <a:lstStyle/>
                    <a:p>
                      <a:pPr algn="ctr">
                        <a:lnSpc>
                          <a:spcPct val="115000"/>
                        </a:lnSpc>
                        <a:spcAft>
                          <a:spcPts val="0"/>
                        </a:spcAft>
                      </a:pPr>
                      <a:r>
                        <a:rPr lang="es-ES" sz="1500" dirty="0">
                          <a:effectLst/>
                          <a:latin typeface="Calibri"/>
                          <a:ea typeface="Calibri"/>
                          <a:cs typeface="Times New Roman"/>
                        </a:rPr>
                        <a:t>5 de mayo</a:t>
                      </a:r>
                    </a:p>
                  </a:txBody>
                  <a:tcPr marL="44450" marR="44450" marT="0" marB="0" anchor="ctr">
                    <a:solidFill>
                      <a:srgbClr val="002060"/>
                    </a:solidFill>
                  </a:tcPr>
                </a:tc>
                <a:tc hMerge="1">
                  <a:txBody>
                    <a:bodyPr/>
                    <a:lstStyle/>
                    <a:p>
                      <a:pPr algn="ctr">
                        <a:lnSpc>
                          <a:spcPct val="115000"/>
                        </a:lnSpc>
                        <a:spcAft>
                          <a:spcPts val="0"/>
                        </a:spcAft>
                      </a:pPr>
                      <a:endParaRPr lang="es-ES" sz="1500" dirty="0">
                        <a:effectLst/>
                        <a:latin typeface="Calibri"/>
                        <a:ea typeface="Calibri"/>
                        <a:cs typeface="Times New Roman"/>
                      </a:endParaRPr>
                    </a:p>
                  </a:txBody>
                  <a:tcPr marL="44450" marR="44450" marT="0" marB="0" anchor="ctr">
                    <a:solidFill>
                      <a:srgbClr val="002060"/>
                    </a:solidFill>
                  </a:tcPr>
                </a:tc>
                <a:extLst>
                  <a:ext uri="{0D108BD9-81ED-4DB2-BD59-A6C34878D82A}">
                    <a16:rowId xmlns:a16="http://schemas.microsoft.com/office/drawing/2014/main" val="10000"/>
                  </a:ext>
                </a:extLst>
              </a:tr>
              <a:tr h="296504">
                <a:tc vMerge="1">
                  <a:txBody>
                    <a:bodyPr/>
                    <a:lstStyle/>
                    <a:p>
                      <a:pPr algn="ctr">
                        <a:lnSpc>
                          <a:spcPct val="115000"/>
                        </a:lnSpc>
                        <a:spcAft>
                          <a:spcPts val="0"/>
                        </a:spcAft>
                      </a:pP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err="1">
                          <a:effectLst/>
                          <a:latin typeface="Calibri"/>
                          <a:ea typeface="Calibri"/>
                          <a:cs typeface="Times New Roman"/>
                        </a:rPr>
                        <a:t>Valid</a:t>
                      </a:r>
                      <a:r>
                        <a:rPr lang="es-ES" sz="1500" dirty="0">
                          <a:effectLst/>
                          <a:latin typeface="Calibri"/>
                          <a:ea typeface="Calibri"/>
                          <a:cs typeface="Times New Roman"/>
                        </a:rPr>
                        <a:t> LPV-200</a:t>
                      </a:r>
                    </a:p>
                  </a:txBody>
                  <a:tcPr marL="44450" marR="44450" marT="0" marB="0" anchor="ctr"/>
                </a:tc>
                <a:tc>
                  <a:txBody>
                    <a:bodyPr/>
                    <a:lstStyle/>
                    <a:p>
                      <a:pPr algn="ctr">
                        <a:lnSpc>
                          <a:spcPct val="115000"/>
                        </a:lnSpc>
                        <a:spcAft>
                          <a:spcPts val="0"/>
                        </a:spcAft>
                      </a:pPr>
                      <a:r>
                        <a:rPr lang="es-ES" sz="1500" dirty="0">
                          <a:effectLst/>
                        </a:rPr>
                        <a:t>Disp. (%)</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err="1">
                          <a:effectLst/>
                          <a:latin typeface="Calibri"/>
                          <a:ea typeface="Calibri"/>
                          <a:cs typeface="Times New Roman"/>
                        </a:rPr>
                        <a:t>Valid</a:t>
                      </a:r>
                      <a:r>
                        <a:rPr lang="es-ES" sz="1500" dirty="0">
                          <a:effectLst/>
                          <a:latin typeface="Calibri"/>
                          <a:ea typeface="Calibri"/>
                          <a:cs typeface="Times New Roman"/>
                        </a:rPr>
                        <a:t> LPV-200</a:t>
                      </a:r>
                    </a:p>
                  </a:txBody>
                  <a:tcPr marL="44450" marR="44450" marT="0" marB="0" anchor="ctr"/>
                </a:tc>
                <a:tc>
                  <a:txBody>
                    <a:bodyPr/>
                    <a:lstStyle/>
                    <a:p>
                      <a:pPr algn="ctr">
                        <a:lnSpc>
                          <a:spcPct val="115000"/>
                        </a:lnSpc>
                        <a:spcAft>
                          <a:spcPts val="0"/>
                        </a:spcAft>
                      </a:pPr>
                      <a:r>
                        <a:rPr lang="es-ES" sz="1500" dirty="0">
                          <a:effectLst/>
                        </a:rPr>
                        <a:t>Disp. (%)</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err="1">
                          <a:effectLst/>
                        </a:rPr>
                        <a:t>Valid</a:t>
                      </a:r>
                      <a:r>
                        <a:rPr lang="es-ES" sz="1500" dirty="0">
                          <a:effectLst/>
                        </a:rPr>
                        <a:t> LPV-200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Disp. (%)</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err="1">
                          <a:effectLst/>
                        </a:rPr>
                        <a:t>Valid</a:t>
                      </a:r>
                      <a:r>
                        <a:rPr lang="es-ES" sz="1500" dirty="0">
                          <a:effectLst/>
                        </a:rPr>
                        <a:t> LPV-200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Disp. (%)</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err="1">
                          <a:effectLst/>
                        </a:rPr>
                        <a:t>Valid</a:t>
                      </a:r>
                      <a:r>
                        <a:rPr lang="es-ES" sz="1500" dirty="0">
                          <a:effectLst/>
                        </a:rPr>
                        <a:t> LPV-200</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Disp. (%)</a:t>
                      </a:r>
                      <a:endParaRPr lang="es-ES" sz="15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1"/>
                  </a:ext>
                </a:extLst>
              </a:tr>
              <a:tr h="296504">
                <a:tc>
                  <a:txBody>
                    <a:bodyPr/>
                    <a:lstStyle/>
                    <a:p>
                      <a:pPr algn="ctr">
                        <a:lnSpc>
                          <a:spcPct val="115000"/>
                        </a:lnSpc>
                        <a:spcAft>
                          <a:spcPts val="0"/>
                        </a:spcAft>
                      </a:pPr>
                      <a:r>
                        <a:rPr lang="es-ES" sz="1500" dirty="0">
                          <a:effectLst/>
                        </a:rPr>
                        <a:t>PRN 120</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85901</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99.42</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85946</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99.48</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86218</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99.79</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latin typeface="Calibri"/>
                          <a:ea typeface="Calibri"/>
                          <a:cs typeface="Times New Roman"/>
                        </a:rPr>
                        <a:t>84831</a:t>
                      </a:r>
                    </a:p>
                  </a:txBody>
                  <a:tcPr marL="44450" marR="44450" marT="0" marB="0" anchor="ctr"/>
                </a:tc>
                <a:tc>
                  <a:txBody>
                    <a:bodyPr/>
                    <a:lstStyle/>
                    <a:p>
                      <a:pPr algn="ctr">
                        <a:lnSpc>
                          <a:spcPct val="115000"/>
                        </a:lnSpc>
                        <a:spcAft>
                          <a:spcPts val="0"/>
                        </a:spcAft>
                      </a:pPr>
                      <a:r>
                        <a:rPr lang="es-ES" sz="1500" dirty="0">
                          <a:effectLst/>
                          <a:latin typeface="Calibri"/>
                          <a:ea typeface="Calibri"/>
                          <a:cs typeface="Times New Roman"/>
                        </a:rPr>
                        <a:t>98.19</a:t>
                      </a:r>
                    </a:p>
                  </a:txBody>
                  <a:tcPr marL="44450" marR="44450" marT="0" marB="0" anchor="ctr"/>
                </a:tc>
                <a:tc>
                  <a:txBody>
                    <a:bodyPr/>
                    <a:lstStyle/>
                    <a:p>
                      <a:pPr algn="ctr">
                        <a:lnSpc>
                          <a:spcPct val="115000"/>
                        </a:lnSpc>
                        <a:spcAft>
                          <a:spcPts val="0"/>
                        </a:spcAft>
                      </a:pPr>
                      <a:r>
                        <a:rPr lang="es-ES" sz="1500" dirty="0">
                          <a:effectLst/>
                          <a:latin typeface="Calibri"/>
                          <a:ea typeface="Calibri"/>
                          <a:cs typeface="Times New Roman"/>
                        </a:rPr>
                        <a:t>86290</a:t>
                      </a:r>
                    </a:p>
                  </a:txBody>
                  <a:tcPr marL="44450" marR="44450" marT="0" marB="0" anchor="ctr"/>
                </a:tc>
                <a:tc>
                  <a:txBody>
                    <a:bodyPr/>
                    <a:lstStyle/>
                    <a:p>
                      <a:pPr algn="ctr">
                        <a:lnSpc>
                          <a:spcPct val="115000"/>
                        </a:lnSpc>
                        <a:spcAft>
                          <a:spcPts val="0"/>
                        </a:spcAft>
                      </a:pPr>
                      <a:r>
                        <a:rPr lang="es-ES" sz="1500" dirty="0">
                          <a:effectLst/>
                          <a:latin typeface="Calibri"/>
                          <a:ea typeface="Calibri"/>
                          <a:cs typeface="Times New Roman"/>
                        </a:rPr>
                        <a:t>99.87</a:t>
                      </a:r>
                    </a:p>
                  </a:txBody>
                  <a:tcPr marL="44450" marR="44450" marT="0" marB="0" anchor="ctr"/>
                </a:tc>
                <a:extLst>
                  <a:ext uri="{0D108BD9-81ED-4DB2-BD59-A6C34878D82A}">
                    <a16:rowId xmlns:a16="http://schemas.microsoft.com/office/drawing/2014/main" val="10002"/>
                  </a:ext>
                </a:extLst>
              </a:tr>
              <a:tr h="296504">
                <a:tc>
                  <a:txBody>
                    <a:bodyPr/>
                    <a:lstStyle/>
                    <a:p>
                      <a:pPr algn="ctr">
                        <a:lnSpc>
                          <a:spcPct val="115000"/>
                        </a:lnSpc>
                        <a:spcAft>
                          <a:spcPts val="0"/>
                        </a:spcAft>
                      </a:pPr>
                      <a:r>
                        <a:rPr lang="es-ES" sz="1500" dirty="0">
                          <a:effectLst/>
                        </a:rPr>
                        <a:t>PRN 123</a:t>
                      </a:r>
                      <a:endParaRPr lang="es-ES" sz="1500" dirty="0">
                        <a:effectLst/>
                        <a:latin typeface="Calibri"/>
                        <a:ea typeface="Calibri"/>
                        <a:cs typeface="Times New Roman"/>
                      </a:endParaRPr>
                    </a:p>
                  </a:txBody>
                  <a:tcPr marL="44450" marR="44450" marT="0" marB="0" anchor="ctr">
                    <a:solidFill>
                      <a:srgbClr val="002060"/>
                    </a:solidFill>
                  </a:tcPr>
                </a:tc>
                <a:tc>
                  <a:txBody>
                    <a:bodyPr/>
                    <a:lstStyle/>
                    <a:p>
                      <a:pPr algn="ctr">
                        <a:lnSpc>
                          <a:spcPct val="115000"/>
                        </a:lnSpc>
                        <a:spcAft>
                          <a:spcPts val="0"/>
                        </a:spcAft>
                      </a:pPr>
                      <a:r>
                        <a:rPr lang="es-ES" sz="1500" dirty="0">
                          <a:effectLst/>
                        </a:rPr>
                        <a:t>86302</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99.89</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86246</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99.82</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84314</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rPr>
                        <a:t>97.59</a:t>
                      </a:r>
                      <a:endParaRPr lang="es-ES" sz="15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500" dirty="0">
                          <a:effectLst/>
                          <a:latin typeface="Calibri"/>
                          <a:ea typeface="Calibri"/>
                          <a:cs typeface="Times New Roman"/>
                        </a:rPr>
                        <a:t>85138</a:t>
                      </a:r>
                    </a:p>
                  </a:txBody>
                  <a:tcPr marL="44450" marR="44450" marT="0" marB="0" anchor="ctr"/>
                </a:tc>
                <a:tc>
                  <a:txBody>
                    <a:bodyPr/>
                    <a:lstStyle/>
                    <a:p>
                      <a:pPr algn="ctr">
                        <a:lnSpc>
                          <a:spcPct val="115000"/>
                        </a:lnSpc>
                        <a:spcAft>
                          <a:spcPts val="0"/>
                        </a:spcAft>
                      </a:pPr>
                      <a:r>
                        <a:rPr lang="es-ES" sz="1500" dirty="0">
                          <a:effectLst/>
                          <a:latin typeface="Calibri"/>
                          <a:ea typeface="Calibri"/>
                          <a:cs typeface="Times New Roman"/>
                        </a:rPr>
                        <a:t>98.54</a:t>
                      </a:r>
                    </a:p>
                  </a:txBody>
                  <a:tcPr marL="44450" marR="44450" marT="0" marB="0" anchor="ctr"/>
                </a:tc>
                <a:tc>
                  <a:txBody>
                    <a:bodyPr/>
                    <a:lstStyle/>
                    <a:p>
                      <a:pPr algn="ctr">
                        <a:lnSpc>
                          <a:spcPct val="115000"/>
                        </a:lnSpc>
                        <a:spcAft>
                          <a:spcPts val="0"/>
                        </a:spcAft>
                      </a:pPr>
                      <a:r>
                        <a:rPr lang="es-ES" sz="1500" dirty="0">
                          <a:effectLst/>
                          <a:latin typeface="Calibri"/>
                          <a:ea typeface="Calibri"/>
                          <a:cs typeface="Times New Roman"/>
                        </a:rPr>
                        <a:t>86208</a:t>
                      </a:r>
                    </a:p>
                  </a:txBody>
                  <a:tcPr marL="44450" marR="44450" marT="0" marB="0" anchor="ctr"/>
                </a:tc>
                <a:tc>
                  <a:txBody>
                    <a:bodyPr/>
                    <a:lstStyle/>
                    <a:p>
                      <a:pPr algn="ctr">
                        <a:lnSpc>
                          <a:spcPct val="115000"/>
                        </a:lnSpc>
                        <a:spcAft>
                          <a:spcPts val="0"/>
                        </a:spcAft>
                      </a:pPr>
                      <a:r>
                        <a:rPr lang="es-ES" sz="1500" dirty="0">
                          <a:effectLst/>
                          <a:latin typeface="Calibri"/>
                          <a:ea typeface="Calibri"/>
                          <a:cs typeface="Times New Roman"/>
                        </a:rPr>
                        <a:t>99.78</a:t>
                      </a:r>
                    </a:p>
                  </a:txBody>
                  <a:tcPr marL="44450" marR="44450" marT="0" marB="0" anchor="ctr"/>
                </a:tc>
                <a:extLst>
                  <a:ext uri="{0D108BD9-81ED-4DB2-BD59-A6C34878D82A}">
                    <a16:rowId xmlns:a16="http://schemas.microsoft.com/office/drawing/2014/main" val="10003"/>
                  </a:ext>
                </a:extLst>
              </a:tr>
            </a:tbl>
          </a:graphicData>
        </a:graphic>
      </p:graphicFrame>
      <p:pic>
        <p:nvPicPr>
          <p:cNvPr id="22" name="Imagen 21" descr="Imagen que contiene planta&#10;&#10;Descripción generada con confianza alta">
            <a:extLst>
              <a:ext uri="{FF2B5EF4-FFF2-40B4-BE49-F238E27FC236}">
                <a16:creationId xmlns:a16="http://schemas.microsoft.com/office/drawing/2014/main" id="{3CE0DB7D-AE7F-4D61-8A6F-A672BF0BB1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44160" y="4777315"/>
            <a:ext cx="672854" cy="770076"/>
          </a:xfrm>
          <a:prstGeom prst="rect">
            <a:avLst/>
          </a:prstGeom>
        </p:spPr>
      </p:pic>
      <p:sp>
        <p:nvSpPr>
          <p:cNvPr id="12" name="Rectángulo: esquinas redondeadas 11">
            <a:extLst>
              <a:ext uri="{FF2B5EF4-FFF2-40B4-BE49-F238E27FC236}">
                <a16:creationId xmlns:a16="http://schemas.microsoft.com/office/drawing/2014/main" id="{8956A8F7-31DC-4C56-B7A7-AEE810CDEAE7}"/>
              </a:ext>
            </a:extLst>
          </p:cNvPr>
          <p:cNvSpPr/>
          <p:nvPr/>
        </p:nvSpPr>
        <p:spPr>
          <a:xfrm>
            <a:off x="8829416" y="1277667"/>
            <a:ext cx="1594744" cy="716033"/>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1 – 8x10</a:t>
            </a:r>
            <a:r>
              <a:rPr lang="es-ES" baseline="30000" dirty="0"/>
              <a:t>-6</a:t>
            </a:r>
            <a:r>
              <a:rPr lang="es-ES" dirty="0"/>
              <a:t> por 15 s</a:t>
            </a:r>
          </a:p>
        </p:txBody>
      </p:sp>
      <p:sp>
        <p:nvSpPr>
          <p:cNvPr id="13" name="Rectángulo: esquinas redondeadas 12">
            <a:extLst>
              <a:ext uri="{FF2B5EF4-FFF2-40B4-BE49-F238E27FC236}">
                <a16:creationId xmlns:a16="http://schemas.microsoft.com/office/drawing/2014/main" id="{A03EF0E1-8509-493A-B917-C33071CF8FDC}"/>
              </a:ext>
            </a:extLst>
          </p:cNvPr>
          <p:cNvSpPr/>
          <p:nvPr/>
        </p:nvSpPr>
        <p:spPr>
          <a:xfrm>
            <a:off x="838199" y="5189374"/>
            <a:ext cx="1594744" cy="716033"/>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99 a 99.99%</a:t>
            </a:r>
          </a:p>
        </p:txBody>
      </p:sp>
    </p:spTree>
    <p:extLst>
      <p:ext uri="{BB962C8B-B14F-4D97-AF65-F5344CB8AC3E}">
        <p14:creationId xmlns:p14="http://schemas.microsoft.com/office/powerpoint/2010/main" val="3844762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EE04F2-7192-4114-B234-DE9723833F02}"/>
              </a:ext>
            </a:extLst>
          </p:cNvPr>
          <p:cNvSpPr>
            <a:spLocks noGrp="1"/>
          </p:cNvSpPr>
          <p:nvPr>
            <p:ph type="title"/>
          </p:nvPr>
        </p:nvSpPr>
        <p:spPr/>
        <p:txBody>
          <a:bodyPr/>
          <a:lstStyle/>
          <a:p>
            <a:r>
              <a:rPr lang="es-ES" dirty="0"/>
              <a:t>Índice</a:t>
            </a:r>
          </a:p>
        </p:txBody>
      </p:sp>
      <p:sp>
        <p:nvSpPr>
          <p:cNvPr id="4" name="Marcador de fecha 3">
            <a:extLst>
              <a:ext uri="{FF2B5EF4-FFF2-40B4-BE49-F238E27FC236}">
                <a16:creationId xmlns:a16="http://schemas.microsoft.com/office/drawing/2014/main" id="{BCA738E5-5B83-45AF-A962-E51E672B3E8A}"/>
              </a:ext>
            </a:extLst>
          </p:cNvPr>
          <p:cNvSpPr>
            <a:spLocks noGrp="1"/>
          </p:cNvSpPr>
          <p:nvPr>
            <p:ph type="dt" sz="half" idx="10"/>
          </p:nvPr>
        </p:nvSpPr>
        <p:spPr/>
        <p:txBody>
          <a:bodyPr/>
          <a:lstStyle/>
          <a:p>
            <a:fld id="{9C87126A-1928-49EE-8289-D44256F9D586}" type="datetime1">
              <a:rPr lang="es-ES" smtClean="0"/>
              <a:t>20/06/2018</a:t>
            </a:fld>
            <a:endParaRPr lang="es-ES" dirty="0"/>
          </a:p>
        </p:txBody>
      </p:sp>
      <p:sp>
        <p:nvSpPr>
          <p:cNvPr id="5" name="Marcador de pie de página 4">
            <a:extLst>
              <a:ext uri="{FF2B5EF4-FFF2-40B4-BE49-F238E27FC236}">
                <a16:creationId xmlns:a16="http://schemas.microsoft.com/office/drawing/2014/main" id="{23A57515-89DB-4692-AC43-365AD68E2BB2}"/>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8" name="Elipse 7">
            <a:extLst>
              <a:ext uri="{FF2B5EF4-FFF2-40B4-BE49-F238E27FC236}">
                <a16:creationId xmlns:a16="http://schemas.microsoft.com/office/drawing/2014/main" id="{2755C42B-91DD-4049-8624-4E4457F4AEDB}"/>
              </a:ext>
            </a:extLst>
          </p:cNvPr>
          <p:cNvSpPr/>
          <p:nvPr/>
        </p:nvSpPr>
        <p:spPr>
          <a:xfrm>
            <a:off x="8610600" y="1246180"/>
            <a:ext cx="3240000" cy="3240000"/>
          </a:xfrm>
          <a:prstGeom prst="ellipse">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Marcador de contenido 2">
            <a:extLst>
              <a:ext uri="{FF2B5EF4-FFF2-40B4-BE49-F238E27FC236}">
                <a16:creationId xmlns:a16="http://schemas.microsoft.com/office/drawing/2014/main" id="{F3CCC9BD-499B-4E4E-A446-AD16DB9E8F8D}"/>
              </a:ext>
            </a:extLst>
          </p:cNvPr>
          <p:cNvSpPr txBox="1">
            <a:spLocks/>
          </p:cNvSpPr>
          <p:nvPr/>
        </p:nvSpPr>
        <p:spPr>
          <a:xfrm>
            <a:off x="838200" y="1459865"/>
            <a:ext cx="10515600" cy="4631446"/>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on 2.0" panose="00000500000000000000" pitchFamily="50" charset="0"/>
                <a:ea typeface="Moon 2.0" panose="00000500000000000000"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on 2.0" panose="00000500000000000000" pitchFamily="50" charset="0"/>
                <a:ea typeface="Moon 2.0" panose="00000500000000000000"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on 2.0" panose="00000500000000000000" pitchFamily="50" charset="0"/>
                <a:ea typeface="Moon 2.0" panose="00000500000000000000"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on 2.0" panose="00000500000000000000" pitchFamily="50" charset="0"/>
                <a:ea typeface="Moon 2.0" panose="00000500000000000000"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on 2.0" panose="00000500000000000000" pitchFamily="50" charset="0"/>
                <a:ea typeface="Moon 2.0" panose="00000500000000000000"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Resumen</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Parte I: Diseño</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Aeropuerto de Teruel</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Aeronave de referencia</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Navegación PBN y LPV-200</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Aproximación a la pista 18/36</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Parte II: Validación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Sistemas GNSS y de aumentación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Requerimientos y procedimiento de validación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Procedimiento de análisis</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Resultados</a:t>
            </a:r>
          </a:p>
          <a:p>
            <a:pPr marL="0" indent="0">
              <a:buNone/>
            </a:pPr>
            <a:r>
              <a:rPr lang="es-ES" sz="2000" dirty="0">
                <a:latin typeface="Microsoft YaHei Light" panose="020B0502040204020203" pitchFamily="34" charset="-122"/>
                <a:ea typeface="Microsoft YaHei Light" panose="020B0502040204020203" pitchFamily="34" charset="-122"/>
              </a:rPr>
              <a:t>Conclusiones</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Bibliografía</a:t>
            </a:r>
          </a:p>
          <a:p>
            <a:pPr marL="971550" lvl="1" indent="-514350">
              <a:buFont typeface="+mj-lt"/>
              <a:buAutoNum type="arabicPeriod"/>
            </a:pPr>
            <a:endParaRPr lang="es-ES" sz="2000" dirty="0">
              <a:latin typeface="Microsoft YaHei Light" panose="020B0502040204020203" pitchFamily="34" charset="-122"/>
              <a:ea typeface="Microsoft YaHei Light" panose="020B0502040204020203" pitchFamily="34" charset="-122"/>
            </a:endParaRPr>
          </a:p>
        </p:txBody>
      </p:sp>
      <p:pic>
        <p:nvPicPr>
          <p:cNvPr id="9" name="Gráfico 8" descr="Cabeza con engranajes">
            <a:extLst>
              <a:ext uri="{FF2B5EF4-FFF2-40B4-BE49-F238E27FC236}">
                <a16:creationId xmlns:a16="http://schemas.microsoft.com/office/drawing/2014/main" id="{7459A88B-EF7B-4B61-A983-26A291249F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18028" y="2153608"/>
            <a:ext cx="1425143" cy="1425143"/>
          </a:xfrm>
          <a:prstGeom prst="rect">
            <a:avLst/>
          </a:prstGeom>
        </p:spPr>
      </p:pic>
    </p:spTree>
    <p:extLst>
      <p:ext uri="{BB962C8B-B14F-4D97-AF65-F5344CB8AC3E}">
        <p14:creationId xmlns:p14="http://schemas.microsoft.com/office/powerpoint/2010/main" val="969531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985AD6-FF8A-41EF-AAF3-400D1C03D79E}"/>
              </a:ext>
            </a:extLst>
          </p:cNvPr>
          <p:cNvSpPr>
            <a:spLocks noGrp="1"/>
          </p:cNvSpPr>
          <p:nvPr>
            <p:ph type="title"/>
          </p:nvPr>
        </p:nvSpPr>
        <p:spPr>
          <a:xfrm>
            <a:off x="838201" y="365125"/>
            <a:ext cx="8404274" cy="1325563"/>
          </a:xfrm>
        </p:spPr>
        <p:txBody>
          <a:bodyPr/>
          <a:lstStyle/>
          <a:p>
            <a:r>
              <a:rPr lang="es-ES" dirty="0"/>
              <a:t>Conclusiones</a:t>
            </a:r>
          </a:p>
        </p:txBody>
      </p:sp>
      <p:sp>
        <p:nvSpPr>
          <p:cNvPr id="3" name="Marcador de fecha 2">
            <a:extLst>
              <a:ext uri="{FF2B5EF4-FFF2-40B4-BE49-F238E27FC236}">
                <a16:creationId xmlns:a16="http://schemas.microsoft.com/office/drawing/2014/main" id="{958A426D-A9CF-4E93-B367-691339ECC88B}"/>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6F67875B-BB4F-4502-9C9F-083D793E4ACF}"/>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5" name="Elipse 4">
            <a:extLst>
              <a:ext uri="{FF2B5EF4-FFF2-40B4-BE49-F238E27FC236}">
                <a16:creationId xmlns:a16="http://schemas.microsoft.com/office/drawing/2014/main" id="{E36A123A-D834-4ECB-B3EF-FF3040B1291F}"/>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8" name="Gráfico 7" descr="Cabeza con engranajes">
            <a:extLst>
              <a:ext uri="{FF2B5EF4-FFF2-40B4-BE49-F238E27FC236}">
                <a16:creationId xmlns:a16="http://schemas.microsoft.com/office/drawing/2014/main" id="{4363F331-C0D0-4153-A59E-0D5CA6989E0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0371" y="403966"/>
            <a:ext cx="847578" cy="847578"/>
          </a:xfrm>
          <a:prstGeom prst="rect">
            <a:avLst/>
          </a:prstGeom>
        </p:spPr>
      </p:pic>
      <p:sp>
        <p:nvSpPr>
          <p:cNvPr id="6" name="CuadroTexto 5">
            <a:extLst>
              <a:ext uri="{FF2B5EF4-FFF2-40B4-BE49-F238E27FC236}">
                <a16:creationId xmlns:a16="http://schemas.microsoft.com/office/drawing/2014/main" id="{C538C22F-8D1B-4A2F-8804-CD629872DE31}"/>
              </a:ext>
            </a:extLst>
          </p:cNvPr>
          <p:cNvSpPr txBox="1"/>
          <p:nvPr/>
        </p:nvSpPr>
        <p:spPr>
          <a:xfrm>
            <a:off x="1154914" y="1578455"/>
            <a:ext cx="9882171" cy="4204356"/>
          </a:xfrm>
          <a:prstGeom prst="rect">
            <a:avLst/>
          </a:prstGeom>
          <a:noFill/>
        </p:spPr>
        <p:txBody>
          <a:bodyPr wrap="square" rtlCol="0">
            <a:spAutoFit/>
          </a:bodyPr>
          <a:lstStyle/>
          <a:p>
            <a:pPr marL="342900" indent="-342900">
              <a:lnSpc>
                <a:spcPct val="150000"/>
              </a:lnSpc>
              <a:buClr>
                <a:srgbClr val="002060"/>
              </a:buClr>
              <a:buFont typeface="Wingdings" panose="05000000000000000000" pitchFamily="2" charset="2"/>
              <a:buChar char="ü"/>
            </a:pPr>
            <a:r>
              <a:rPr lang="es-ES" dirty="0"/>
              <a:t>Diseño </a:t>
            </a:r>
            <a:r>
              <a:rPr lang="es-ES" b="1" dirty="0"/>
              <a:t>coherente y exitoso </a:t>
            </a:r>
            <a:r>
              <a:rPr lang="es-ES" dirty="0"/>
              <a:t>de la aproximación a ambas cabeceras.</a:t>
            </a:r>
          </a:p>
          <a:p>
            <a:pPr marL="342900" indent="-342900">
              <a:lnSpc>
                <a:spcPct val="150000"/>
              </a:lnSpc>
              <a:buClr>
                <a:srgbClr val="002060"/>
              </a:buClr>
              <a:buFont typeface="Wingdings" panose="05000000000000000000" pitchFamily="2" charset="2"/>
              <a:buChar char="ü"/>
            </a:pPr>
            <a:r>
              <a:rPr lang="es-ES" dirty="0"/>
              <a:t>Aproximación que permite un uso más </a:t>
            </a:r>
            <a:r>
              <a:rPr lang="es-ES" b="1" dirty="0"/>
              <a:t>eficiente</a:t>
            </a:r>
            <a:r>
              <a:rPr lang="es-ES" dirty="0"/>
              <a:t> del espacio aéreo, </a:t>
            </a:r>
            <a:r>
              <a:rPr lang="es-ES" b="1" dirty="0"/>
              <a:t>reduce tiempo de vuelo </a:t>
            </a:r>
            <a:r>
              <a:rPr lang="es-ES" dirty="0"/>
              <a:t>y </a:t>
            </a:r>
            <a:r>
              <a:rPr lang="es-ES" b="1" dirty="0"/>
              <a:t>disminuye las emisiones de CO2</a:t>
            </a:r>
            <a:r>
              <a:rPr lang="es-ES" dirty="0"/>
              <a:t>.</a:t>
            </a:r>
          </a:p>
          <a:p>
            <a:pPr marL="342900" indent="-342900">
              <a:lnSpc>
                <a:spcPct val="150000"/>
              </a:lnSpc>
              <a:buClr>
                <a:srgbClr val="002060"/>
              </a:buClr>
              <a:buFont typeface="Wingdings" panose="05000000000000000000" pitchFamily="2" charset="2"/>
              <a:buChar char="ü"/>
            </a:pPr>
            <a:r>
              <a:rPr lang="es-ES" dirty="0"/>
              <a:t>Resultados </a:t>
            </a:r>
            <a:r>
              <a:rPr lang="es-ES" b="1" dirty="0"/>
              <a:t>satisfactorios</a:t>
            </a:r>
            <a:r>
              <a:rPr lang="es-ES" dirty="0"/>
              <a:t> en ambas etapas del proceso de validación, permitiendo la consecución de las siguientes.</a:t>
            </a:r>
          </a:p>
          <a:p>
            <a:pPr marL="342900" indent="-342900">
              <a:lnSpc>
                <a:spcPct val="150000"/>
              </a:lnSpc>
              <a:buClr>
                <a:srgbClr val="002060"/>
              </a:buClr>
              <a:buFont typeface="Wingdings" panose="05000000000000000000" pitchFamily="2" charset="2"/>
              <a:buChar char="ü"/>
            </a:pPr>
            <a:r>
              <a:rPr lang="es-ES" dirty="0"/>
              <a:t>Fallos de disponibilidad debidos a posibles degradaciones puntuales de la señal.</a:t>
            </a:r>
          </a:p>
          <a:p>
            <a:pPr marL="342900" indent="-342900">
              <a:lnSpc>
                <a:spcPct val="150000"/>
              </a:lnSpc>
              <a:buClr>
                <a:srgbClr val="002060"/>
              </a:buClr>
              <a:buFont typeface="Wingdings" panose="05000000000000000000" pitchFamily="2" charset="2"/>
              <a:buChar char="ü"/>
            </a:pPr>
            <a:r>
              <a:rPr lang="es-ES" dirty="0"/>
              <a:t>Importancia de la </a:t>
            </a:r>
            <a:r>
              <a:rPr lang="es-ES" b="1" dirty="0"/>
              <a:t>modernización</a:t>
            </a:r>
            <a:r>
              <a:rPr lang="es-ES" dirty="0"/>
              <a:t> del aeropuerto de Teruel, donde aún no existen aproximaciones </a:t>
            </a:r>
            <a:r>
              <a:rPr lang="es-ES" b="1" dirty="0"/>
              <a:t>instrumentales</a:t>
            </a:r>
            <a:r>
              <a:rPr lang="es-ES" dirty="0"/>
              <a:t>.</a:t>
            </a:r>
          </a:p>
          <a:p>
            <a:pPr marL="342900" indent="-342900">
              <a:lnSpc>
                <a:spcPct val="150000"/>
              </a:lnSpc>
              <a:buClr>
                <a:srgbClr val="002060"/>
              </a:buClr>
              <a:buFont typeface="Wingdings" panose="05000000000000000000" pitchFamily="2" charset="2"/>
              <a:buChar char="ü"/>
            </a:pPr>
            <a:r>
              <a:rPr lang="es-ES" dirty="0"/>
              <a:t>LPV-200 permite aproximaciones instrumentales sin despliegue de </a:t>
            </a:r>
            <a:r>
              <a:rPr lang="es-ES" b="1" dirty="0"/>
              <a:t>infraestructuras terrestres.</a:t>
            </a:r>
            <a:endParaRPr lang="es-ES" dirty="0"/>
          </a:p>
          <a:p>
            <a:pPr marL="342900" indent="-342900">
              <a:lnSpc>
                <a:spcPct val="150000"/>
              </a:lnSpc>
              <a:buClr>
                <a:srgbClr val="002060"/>
              </a:buClr>
              <a:buFont typeface="Wingdings" panose="05000000000000000000" pitchFamily="2" charset="2"/>
              <a:buChar char="ü"/>
            </a:pPr>
            <a:r>
              <a:rPr lang="es-ES" b="1" dirty="0"/>
              <a:t>Futuro desarrollo</a:t>
            </a:r>
            <a:r>
              <a:rPr lang="es-ES" dirty="0"/>
              <a:t>: finalización del proceso de validación y simulación de vuelo de la aproximación.</a:t>
            </a:r>
            <a:endParaRPr lang="es-ES" b="1" dirty="0"/>
          </a:p>
        </p:txBody>
      </p:sp>
    </p:spTree>
    <p:extLst>
      <p:ext uri="{BB962C8B-B14F-4D97-AF65-F5344CB8AC3E}">
        <p14:creationId xmlns:p14="http://schemas.microsoft.com/office/powerpoint/2010/main" val="1029881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EE04F2-7192-4114-B234-DE9723833F02}"/>
              </a:ext>
            </a:extLst>
          </p:cNvPr>
          <p:cNvSpPr>
            <a:spLocks noGrp="1"/>
          </p:cNvSpPr>
          <p:nvPr>
            <p:ph type="title"/>
          </p:nvPr>
        </p:nvSpPr>
        <p:spPr/>
        <p:txBody>
          <a:bodyPr/>
          <a:lstStyle/>
          <a:p>
            <a:r>
              <a:rPr lang="es-ES" dirty="0"/>
              <a:t>Índice</a:t>
            </a:r>
          </a:p>
        </p:txBody>
      </p:sp>
      <p:sp>
        <p:nvSpPr>
          <p:cNvPr id="4" name="Marcador de fecha 3">
            <a:extLst>
              <a:ext uri="{FF2B5EF4-FFF2-40B4-BE49-F238E27FC236}">
                <a16:creationId xmlns:a16="http://schemas.microsoft.com/office/drawing/2014/main" id="{BCA738E5-5B83-45AF-A962-E51E672B3E8A}"/>
              </a:ext>
            </a:extLst>
          </p:cNvPr>
          <p:cNvSpPr>
            <a:spLocks noGrp="1"/>
          </p:cNvSpPr>
          <p:nvPr>
            <p:ph type="dt" sz="half" idx="10"/>
          </p:nvPr>
        </p:nvSpPr>
        <p:spPr/>
        <p:txBody>
          <a:bodyPr/>
          <a:lstStyle/>
          <a:p>
            <a:fld id="{9C87126A-1928-49EE-8289-D44256F9D586}" type="datetime1">
              <a:rPr lang="es-ES" smtClean="0"/>
              <a:t>20/06/2018</a:t>
            </a:fld>
            <a:endParaRPr lang="es-ES" dirty="0"/>
          </a:p>
        </p:txBody>
      </p:sp>
      <p:sp>
        <p:nvSpPr>
          <p:cNvPr id="5" name="Marcador de pie de página 4">
            <a:extLst>
              <a:ext uri="{FF2B5EF4-FFF2-40B4-BE49-F238E27FC236}">
                <a16:creationId xmlns:a16="http://schemas.microsoft.com/office/drawing/2014/main" id="{23A57515-89DB-4692-AC43-365AD68E2BB2}"/>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8" name="Elipse 7">
            <a:extLst>
              <a:ext uri="{FF2B5EF4-FFF2-40B4-BE49-F238E27FC236}">
                <a16:creationId xmlns:a16="http://schemas.microsoft.com/office/drawing/2014/main" id="{2755C42B-91DD-4049-8624-4E4457F4AEDB}"/>
              </a:ext>
            </a:extLst>
          </p:cNvPr>
          <p:cNvSpPr/>
          <p:nvPr/>
        </p:nvSpPr>
        <p:spPr>
          <a:xfrm>
            <a:off x="8610600" y="1246180"/>
            <a:ext cx="3240000" cy="3240000"/>
          </a:xfrm>
          <a:prstGeom prst="ellipse">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Marcador de contenido 2">
            <a:extLst>
              <a:ext uri="{FF2B5EF4-FFF2-40B4-BE49-F238E27FC236}">
                <a16:creationId xmlns:a16="http://schemas.microsoft.com/office/drawing/2014/main" id="{F3CCC9BD-499B-4E4E-A446-AD16DB9E8F8D}"/>
              </a:ext>
            </a:extLst>
          </p:cNvPr>
          <p:cNvSpPr txBox="1">
            <a:spLocks/>
          </p:cNvSpPr>
          <p:nvPr/>
        </p:nvSpPr>
        <p:spPr>
          <a:xfrm>
            <a:off x="838200" y="1459865"/>
            <a:ext cx="10515600" cy="4631446"/>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on 2.0" panose="00000500000000000000" pitchFamily="50" charset="0"/>
                <a:ea typeface="Moon 2.0" panose="00000500000000000000"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on 2.0" panose="00000500000000000000" pitchFamily="50" charset="0"/>
                <a:ea typeface="Moon 2.0" panose="00000500000000000000"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on 2.0" panose="00000500000000000000" pitchFamily="50" charset="0"/>
                <a:ea typeface="Moon 2.0" panose="00000500000000000000"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on 2.0" panose="00000500000000000000" pitchFamily="50" charset="0"/>
                <a:ea typeface="Moon 2.0" panose="00000500000000000000"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on 2.0" panose="00000500000000000000" pitchFamily="50" charset="0"/>
                <a:ea typeface="Moon 2.0" panose="00000500000000000000"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Resumen</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Parte I: Diseño</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Aeropuerto de Teruel</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Aeronave de referencia</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Navegación PBN y LPV-200</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Aproximación a la pista 18/36</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Parte II: Validación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Sistemas GNSS y de aumentación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Requerimientos y procedimiento de validación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Procedimiento de análisis</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Resultados</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Conclusiones</a:t>
            </a:r>
          </a:p>
          <a:p>
            <a:pPr marL="0" indent="0">
              <a:buNone/>
            </a:pPr>
            <a:r>
              <a:rPr lang="es-ES" sz="2000" dirty="0">
                <a:latin typeface="Microsoft YaHei Light" panose="020B0502040204020203" pitchFamily="34" charset="-122"/>
                <a:ea typeface="Microsoft YaHei Light" panose="020B0502040204020203" pitchFamily="34" charset="-122"/>
              </a:rPr>
              <a:t>Presupuesto</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Bibliografía</a:t>
            </a:r>
          </a:p>
          <a:p>
            <a:pPr marL="971550" lvl="1" indent="-514350">
              <a:buFont typeface="+mj-lt"/>
              <a:buAutoNum type="arabicPeriod"/>
            </a:pPr>
            <a:endParaRPr lang="es-ES" sz="2000" dirty="0">
              <a:latin typeface="Microsoft YaHei Light" panose="020B0502040204020203" pitchFamily="34" charset="-122"/>
              <a:ea typeface="Microsoft YaHei Light" panose="020B0502040204020203" pitchFamily="34" charset="-122"/>
            </a:endParaRPr>
          </a:p>
        </p:txBody>
      </p:sp>
      <p:pic>
        <p:nvPicPr>
          <p:cNvPr id="9" name="Gráfico 8" descr="Monedas">
            <a:extLst>
              <a:ext uri="{FF2B5EF4-FFF2-40B4-BE49-F238E27FC236}">
                <a16:creationId xmlns:a16="http://schemas.microsoft.com/office/drawing/2014/main" id="{94E673BF-54F3-49EC-8880-E87696324FF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68028" y="2103608"/>
            <a:ext cx="1525144" cy="1525144"/>
          </a:xfrm>
          <a:prstGeom prst="rect">
            <a:avLst/>
          </a:prstGeom>
        </p:spPr>
      </p:pic>
    </p:spTree>
    <p:extLst>
      <p:ext uri="{BB962C8B-B14F-4D97-AF65-F5344CB8AC3E}">
        <p14:creationId xmlns:p14="http://schemas.microsoft.com/office/powerpoint/2010/main" val="1659617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42D6AF-E0B6-4BAB-9543-33F41BB8295A}"/>
              </a:ext>
            </a:extLst>
          </p:cNvPr>
          <p:cNvSpPr>
            <a:spLocks noGrp="1"/>
          </p:cNvSpPr>
          <p:nvPr>
            <p:ph type="title"/>
          </p:nvPr>
        </p:nvSpPr>
        <p:spPr/>
        <p:txBody>
          <a:bodyPr/>
          <a:lstStyle/>
          <a:p>
            <a:r>
              <a:rPr lang="es-ES" dirty="0"/>
              <a:t>Presupuesto</a:t>
            </a:r>
          </a:p>
        </p:txBody>
      </p:sp>
      <p:sp>
        <p:nvSpPr>
          <p:cNvPr id="3" name="Marcador de fecha 2">
            <a:extLst>
              <a:ext uri="{FF2B5EF4-FFF2-40B4-BE49-F238E27FC236}">
                <a16:creationId xmlns:a16="http://schemas.microsoft.com/office/drawing/2014/main" id="{5306756F-05B9-4D3B-AF47-ED5B5EF472AE}"/>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4820DC78-CF46-4332-A86C-86D1CC9337F7}"/>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5" name="Elipse 4">
            <a:extLst>
              <a:ext uri="{FF2B5EF4-FFF2-40B4-BE49-F238E27FC236}">
                <a16:creationId xmlns:a16="http://schemas.microsoft.com/office/drawing/2014/main" id="{991EF027-090A-4528-B892-F6D2376E1746}"/>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onedas">
            <a:extLst>
              <a:ext uri="{FF2B5EF4-FFF2-40B4-BE49-F238E27FC236}">
                <a16:creationId xmlns:a16="http://schemas.microsoft.com/office/drawing/2014/main" id="{25E55333-096E-43BC-9291-6F908646EE3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46988" y="430583"/>
            <a:ext cx="794344" cy="794344"/>
          </a:xfrm>
          <a:prstGeom prst="rect">
            <a:avLst/>
          </a:prstGeom>
        </p:spPr>
      </p:pic>
      <p:graphicFrame>
        <p:nvGraphicFramePr>
          <p:cNvPr id="6" name="Tabla 5">
            <a:extLst>
              <a:ext uri="{FF2B5EF4-FFF2-40B4-BE49-F238E27FC236}">
                <a16:creationId xmlns:a16="http://schemas.microsoft.com/office/drawing/2014/main" id="{418FC63E-D19A-4CEB-B1AC-FBC7DA7FA935}"/>
              </a:ext>
            </a:extLst>
          </p:cNvPr>
          <p:cNvGraphicFramePr>
            <a:graphicFrameLocks noGrp="1"/>
          </p:cNvGraphicFramePr>
          <p:nvPr>
            <p:extLst>
              <p:ext uri="{D42A27DB-BD31-4B8C-83A1-F6EECF244321}">
                <p14:modId xmlns:p14="http://schemas.microsoft.com/office/powerpoint/2010/main" val="1163894039"/>
              </p:ext>
            </p:extLst>
          </p:nvPr>
        </p:nvGraphicFramePr>
        <p:xfrm>
          <a:off x="2032000" y="1727013"/>
          <a:ext cx="8128000" cy="14833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207563453"/>
                    </a:ext>
                  </a:extLst>
                </a:gridCol>
                <a:gridCol w="4064000">
                  <a:extLst>
                    <a:ext uri="{9D8B030D-6E8A-4147-A177-3AD203B41FA5}">
                      <a16:colId xmlns:a16="http://schemas.microsoft.com/office/drawing/2014/main" val="4067651148"/>
                    </a:ext>
                  </a:extLst>
                </a:gridCol>
              </a:tblGrid>
              <a:tr h="370840">
                <a:tc>
                  <a:txBody>
                    <a:bodyPr/>
                    <a:lstStyle/>
                    <a:p>
                      <a:pPr algn="ctr"/>
                      <a:r>
                        <a:rPr lang="es-ES" dirty="0"/>
                        <a:t>Especie</a:t>
                      </a:r>
                    </a:p>
                  </a:txBody>
                  <a:tcPr>
                    <a:solidFill>
                      <a:srgbClr val="002060"/>
                    </a:solidFill>
                  </a:tcPr>
                </a:tc>
                <a:tc>
                  <a:txBody>
                    <a:bodyPr/>
                    <a:lstStyle/>
                    <a:p>
                      <a:pPr algn="ctr"/>
                      <a:r>
                        <a:rPr lang="es-ES" dirty="0"/>
                        <a:t>Subtotal (€)</a:t>
                      </a:r>
                    </a:p>
                  </a:txBody>
                  <a:tcPr>
                    <a:solidFill>
                      <a:srgbClr val="002060"/>
                    </a:solidFill>
                  </a:tcPr>
                </a:tc>
                <a:extLst>
                  <a:ext uri="{0D108BD9-81ED-4DB2-BD59-A6C34878D82A}">
                    <a16:rowId xmlns:a16="http://schemas.microsoft.com/office/drawing/2014/main" val="1777106725"/>
                  </a:ext>
                </a:extLst>
              </a:tr>
              <a:tr h="370840">
                <a:tc>
                  <a:txBody>
                    <a:bodyPr/>
                    <a:lstStyle/>
                    <a:p>
                      <a:pPr algn="ctr"/>
                      <a:r>
                        <a:rPr lang="es-ES" dirty="0"/>
                        <a:t>Coste de material y software</a:t>
                      </a:r>
                    </a:p>
                  </a:txBody>
                  <a:tcPr/>
                </a:tc>
                <a:tc>
                  <a:txBody>
                    <a:bodyPr/>
                    <a:lstStyle/>
                    <a:p>
                      <a:pPr algn="ctr"/>
                      <a:r>
                        <a:rPr lang="es-ES" dirty="0"/>
                        <a:t>130.75</a:t>
                      </a:r>
                    </a:p>
                  </a:txBody>
                  <a:tcPr/>
                </a:tc>
                <a:extLst>
                  <a:ext uri="{0D108BD9-81ED-4DB2-BD59-A6C34878D82A}">
                    <a16:rowId xmlns:a16="http://schemas.microsoft.com/office/drawing/2014/main" val="3941909705"/>
                  </a:ext>
                </a:extLst>
              </a:tr>
              <a:tr h="370840">
                <a:tc>
                  <a:txBody>
                    <a:bodyPr/>
                    <a:lstStyle/>
                    <a:p>
                      <a:pPr algn="ctr"/>
                      <a:r>
                        <a:rPr lang="es-ES" dirty="0"/>
                        <a:t>Coste de personal cualificado</a:t>
                      </a:r>
                    </a:p>
                  </a:txBody>
                  <a:tcPr/>
                </a:tc>
                <a:tc>
                  <a:txBody>
                    <a:bodyPr/>
                    <a:lstStyle/>
                    <a:p>
                      <a:pPr algn="ctr"/>
                      <a:r>
                        <a:rPr lang="es-ES" dirty="0"/>
                        <a:t>14460.72</a:t>
                      </a:r>
                    </a:p>
                  </a:txBody>
                  <a:tcPr/>
                </a:tc>
                <a:extLst>
                  <a:ext uri="{0D108BD9-81ED-4DB2-BD59-A6C34878D82A}">
                    <a16:rowId xmlns:a16="http://schemas.microsoft.com/office/drawing/2014/main" val="3306981706"/>
                  </a:ext>
                </a:extLst>
              </a:tr>
              <a:tr h="370840">
                <a:tc>
                  <a:txBody>
                    <a:bodyPr/>
                    <a:lstStyle/>
                    <a:p>
                      <a:pPr algn="ctr"/>
                      <a:r>
                        <a:rPr lang="es-ES" dirty="0"/>
                        <a:t>Coste total del proyecto</a:t>
                      </a:r>
                    </a:p>
                  </a:txBody>
                  <a:tcPr/>
                </a:tc>
                <a:tc>
                  <a:txBody>
                    <a:bodyPr/>
                    <a:lstStyle/>
                    <a:p>
                      <a:pPr algn="ctr"/>
                      <a:r>
                        <a:rPr lang="es-ES" dirty="0"/>
                        <a:t>14591.50</a:t>
                      </a:r>
                    </a:p>
                  </a:txBody>
                  <a:tcPr/>
                </a:tc>
                <a:extLst>
                  <a:ext uri="{0D108BD9-81ED-4DB2-BD59-A6C34878D82A}">
                    <a16:rowId xmlns:a16="http://schemas.microsoft.com/office/drawing/2014/main" val="849712641"/>
                  </a:ext>
                </a:extLst>
              </a:tr>
            </a:tbl>
          </a:graphicData>
        </a:graphic>
      </p:graphicFrame>
      <p:sp>
        <p:nvSpPr>
          <p:cNvPr id="8" name="Rectángulo: esquinas redondeadas 7">
            <a:extLst>
              <a:ext uri="{FF2B5EF4-FFF2-40B4-BE49-F238E27FC236}">
                <a16:creationId xmlns:a16="http://schemas.microsoft.com/office/drawing/2014/main" id="{DD70A62B-0F7A-45EC-A1E5-85F8DA07960F}"/>
              </a:ext>
            </a:extLst>
          </p:cNvPr>
          <p:cNvSpPr/>
          <p:nvPr/>
        </p:nvSpPr>
        <p:spPr>
          <a:xfrm>
            <a:off x="622300" y="3647628"/>
            <a:ext cx="2819400" cy="1874520"/>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Ordenador Portátil, Licencias Microsoft Office, Matlab, Google </a:t>
            </a:r>
            <a:r>
              <a:rPr lang="es-ES" dirty="0" err="1"/>
              <a:t>Earth</a:t>
            </a:r>
            <a:r>
              <a:rPr lang="es-ES" dirty="0"/>
              <a:t>, LaTeX, PEGASUS 4.8.4, </a:t>
            </a:r>
            <a:r>
              <a:rPr lang="es-ES" dirty="0" err="1"/>
              <a:t>Hatanaka</a:t>
            </a:r>
            <a:r>
              <a:rPr lang="es-ES" dirty="0"/>
              <a:t>, TEQC, </a:t>
            </a:r>
            <a:r>
              <a:rPr lang="es-ES" dirty="0" err="1"/>
              <a:t>WinsSCP</a:t>
            </a:r>
            <a:r>
              <a:rPr lang="es-ES" dirty="0"/>
              <a:t>…</a:t>
            </a:r>
          </a:p>
        </p:txBody>
      </p:sp>
      <p:cxnSp>
        <p:nvCxnSpPr>
          <p:cNvPr id="10" name="Conector: angular 9">
            <a:extLst>
              <a:ext uri="{FF2B5EF4-FFF2-40B4-BE49-F238E27FC236}">
                <a16:creationId xmlns:a16="http://schemas.microsoft.com/office/drawing/2014/main" id="{78FB622B-FA1A-44A2-8DE8-842F8ACABF9E}"/>
              </a:ext>
            </a:extLst>
          </p:cNvPr>
          <p:cNvCxnSpPr>
            <a:cxnSpLocks/>
          </p:cNvCxnSpPr>
          <p:nvPr/>
        </p:nvCxnSpPr>
        <p:spPr>
          <a:xfrm rot="5400000">
            <a:off x="663807" y="2353096"/>
            <a:ext cx="1468927" cy="1120140"/>
          </a:xfrm>
          <a:prstGeom prst="bentConnector3">
            <a:avLst>
              <a:gd name="adj1" fmla="val 200"/>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3" name="Rectángulo: esquinas redondeadas 12">
            <a:extLst>
              <a:ext uri="{FF2B5EF4-FFF2-40B4-BE49-F238E27FC236}">
                <a16:creationId xmlns:a16="http://schemas.microsoft.com/office/drawing/2014/main" id="{655A47BC-B0E8-4B21-A8F1-CA84097DDD47}"/>
              </a:ext>
            </a:extLst>
          </p:cNvPr>
          <p:cNvSpPr/>
          <p:nvPr/>
        </p:nvSpPr>
        <p:spPr>
          <a:xfrm>
            <a:off x="4203700" y="4145252"/>
            <a:ext cx="2242820" cy="879271"/>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Profesores titulares, Ingeniero Superior.</a:t>
            </a:r>
          </a:p>
        </p:txBody>
      </p:sp>
      <p:cxnSp>
        <p:nvCxnSpPr>
          <p:cNvPr id="15" name="Conector recto de flecha 14">
            <a:extLst>
              <a:ext uri="{FF2B5EF4-FFF2-40B4-BE49-F238E27FC236}">
                <a16:creationId xmlns:a16="http://schemas.microsoft.com/office/drawing/2014/main" id="{3A9287E0-3FA8-4594-B9D6-4DD35833A055}"/>
              </a:ext>
            </a:extLst>
          </p:cNvPr>
          <p:cNvCxnSpPr/>
          <p:nvPr/>
        </p:nvCxnSpPr>
        <p:spPr>
          <a:xfrm>
            <a:off x="5760720" y="2524890"/>
            <a:ext cx="0" cy="1519685"/>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6" name="Rectángulo: esquinas redondeadas 15">
            <a:extLst>
              <a:ext uri="{FF2B5EF4-FFF2-40B4-BE49-F238E27FC236}">
                <a16:creationId xmlns:a16="http://schemas.microsoft.com/office/drawing/2014/main" id="{1860A9DA-D0D4-4F5D-BE60-60163EF37D8E}"/>
              </a:ext>
            </a:extLst>
          </p:cNvPr>
          <p:cNvSpPr/>
          <p:nvPr/>
        </p:nvSpPr>
        <p:spPr>
          <a:xfrm>
            <a:off x="8197975" y="3922105"/>
            <a:ext cx="2582932" cy="1325563"/>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Horas invertidas (aproximadamente): 700</a:t>
            </a:r>
          </a:p>
        </p:txBody>
      </p:sp>
    </p:spTree>
    <p:extLst>
      <p:ext uri="{BB962C8B-B14F-4D97-AF65-F5344CB8AC3E}">
        <p14:creationId xmlns:p14="http://schemas.microsoft.com/office/powerpoint/2010/main" val="1659877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EE04F2-7192-4114-B234-DE9723833F02}"/>
              </a:ext>
            </a:extLst>
          </p:cNvPr>
          <p:cNvSpPr>
            <a:spLocks noGrp="1"/>
          </p:cNvSpPr>
          <p:nvPr>
            <p:ph type="title"/>
          </p:nvPr>
        </p:nvSpPr>
        <p:spPr/>
        <p:txBody>
          <a:bodyPr/>
          <a:lstStyle/>
          <a:p>
            <a:r>
              <a:rPr lang="es-ES" dirty="0"/>
              <a:t>Índice</a:t>
            </a:r>
          </a:p>
        </p:txBody>
      </p:sp>
      <p:sp>
        <p:nvSpPr>
          <p:cNvPr id="4" name="Marcador de fecha 3">
            <a:extLst>
              <a:ext uri="{FF2B5EF4-FFF2-40B4-BE49-F238E27FC236}">
                <a16:creationId xmlns:a16="http://schemas.microsoft.com/office/drawing/2014/main" id="{BCA738E5-5B83-45AF-A962-E51E672B3E8A}"/>
              </a:ext>
            </a:extLst>
          </p:cNvPr>
          <p:cNvSpPr>
            <a:spLocks noGrp="1"/>
          </p:cNvSpPr>
          <p:nvPr>
            <p:ph type="dt" sz="half" idx="10"/>
          </p:nvPr>
        </p:nvSpPr>
        <p:spPr/>
        <p:txBody>
          <a:bodyPr/>
          <a:lstStyle/>
          <a:p>
            <a:fld id="{9C87126A-1928-49EE-8289-D44256F9D586}" type="datetime1">
              <a:rPr lang="es-ES" smtClean="0"/>
              <a:t>20/06/2018</a:t>
            </a:fld>
            <a:endParaRPr lang="es-ES" dirty="0"/>
          </a:p>
        </p:txBody>
      </p:sp>
      <p:sp>
        <p:nvSpPr>
          <p:cNvPr id="5" name="Marcador de pie de página 4">
            <a:extLst>
              <a:ext uri="{FF2B5EF4-FFF2-40B4-BE49-F238E27FC236}">
                <a16:creationId xmlns:a16="http://schemas.microsoft.com/office/drawing/2014/main" id="{23A57515-89DB-4692-AC43-365AD68E2BB2}"/>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8" name="Elipse 7">
            <a:extLst>
              <a:ext uri="{FF2B5EF4-FFF2-40B4-BE49-F238E27FC236}">
                <a16:creationId xmlns:a16="http://schemas.microsoft.com/office/drawing/2014/main" id="{2755C42B-91DD-4049-8624-4E4457F4AEDB}"/>
              </a:ext>
            </a:extLst>
          </p:cNvPr>
          <p:cNvSpPr/>
          <p:nvPr/>
        </p:nvSpPr>
        <p:spPr>
          <a:xfrm>
            <a:off x="8610600" y="1246180"/>
            <a:ext cx="3240000" cy="3240000"/>
          </a:xfrm>
          <a:prstGeom prst="ellipse">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Marcador de contenido 2">
            <a:extLst>
              <a:ext uri="{FF2B5EF4-FFF2-40B4-BE49-F238E27FC236}">
                <a16:creationId xmlns:a16="http://schemas.microsoft.com/office/drawing/2014/main" id="{F3CCC9BD-499B-4E4E-A446-AD16DB9E8F8D}"/>
              </a:ext>
            </a:extLst>
          </p:cNvPr>
          <p:cNvSpPr txBox="1">
            <a:spLocks/>
          </p:cNvSpPr>
          <p:nvPr/>
        </p:nvSpPr>
        <p:spPr>
          <a:xfrm>
            <a:off x="838200" y="1459865"/>
            <a:ext cx="10515600" cy="4631446"/>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on 2.0" panose="00000500000000000000" pitchFamily="50" charset="0"/>
                <a:ea typeface="Moon 2.0" panose="00000500000000000000"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on 2.0" panose="00000500000000000000" pitchFamily="50" charset="0"/>
                <a:ea typeface="Moon 2.0" panose="00000500000000000000"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on 2.0" panose="00000500000000000000" pitchFamily="50" charset="0"/>
                <a:ea typeface="Moon 2.0" panose="00000500000000000000"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on 2.0" panose="00000500000000000000" pitchFamily="50" charset="0"/>
                <a:ea typeface="Moon 2.0" panose="00000500000000000000"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on 2.0" panose="00000500000000000000" pitchFamily="50" charset="0"/>
                <a:ea typeface="Moon 2.0" panose="00000500000000000000"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Resumen</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Parte I: Diseño</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Aeropuerto de Teruel</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Aeronave de referencia</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Navegación PBN y LPV-200</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Aproximación a la pista 18/36</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Parte II: Validación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Sistemas GNSS y de aumentación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Requerimientos y procedimiento de validación</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Procedimiento de análisis</a:t>
            </a:r>
          </a:p>
          <a:p>
            <a:pPr marL="514350" indent="-514350">
              <a:buFont typeface="+mj-lt"/>
              <a:buAutoNum type="arabicPeriod"/>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Resultados</a:t>
            </a:r>
          </a:p>
          <a:p>
            <a:pPr marL="0" indent="0">
              <a:buNone/>
            </a:pPr>
            <a:r>
              <a:rPr lang="es-ES" sz="2000" dirty="0">
                <a:solidFill>
                  <a:schemeClr val="accent1">
                    <a:lumMod val="40000"/>
                    <a:lumOff val="60000"/>
                  </a:schemeClr>
                </a:solidFill>
                <a:latin typeface="Microsoft YaHei Light" panose="020B0502040204020203" pitchFamily="34" charset="-122"/>
                <a:ea typeface="Microsoft YaHei Light" panose="020B0502040204020203" pitchFamily="34" charset="-122"/>
              </a:rPr>
              <a:t>Conclusiones</a:t>
            </a:r>
          </a:p>
          <a:p>
            <a:pPr marL="0" indent="0">
              <a:buNone/>
            </a:pPr>
            <a:r>
              <a:rPr lang="es-ES" sz="2000" dirty="0">
                <a:latin typeface="Microsoft YaHei Light" panose="020B0502040204020203" pitchFamily="34" charset="-122"/>
                <a:ea typeface="Microsoft YaHei Light" panose="020B0502040204020203" pitchFamily="34" charset="-122"/>
              </a:rPr>
              <a:t>Bibliografía</a:t>
            </a:r>
          </a:p>
          <a:p>
            <a:pPr marL="971550" lvl="1" indent="-514350">
              <a:buFont typeface="+mj-lt"/>
              <a:buAutoNum type="arabicPeriod"/>
            </a:pPr>
            <a:endParaRPr lang="es-ES" sz="2000" dirty="0">
              <a:latin typeface="Microsoft YaHei Light" panose="020B0502040204020203" pitchFamily="34" charset="-122"/>
              <a:ea typeface="Microsoft YaHei Light" panose="020B0502040204020203" pitchFamily="34" charset="-122"/>
            </a:endParaRPr>
          </a:p>
        </p:txBody>
      </p:sp>
      <p:pic>
        <p:nvPicPr>
          <p:cNvPr id="9" name="Gráfico 8" descr="Libros">
            <a:extLst>
              <a:ext uri="{FF2B5EF4-FFF2-40B4-BE49-F238E27FC236}">
                <a16:creationId xmlns:a16="http://schemas.microsoft.com/office/drawing/2014/main" id="{E633078B-FFDB-4B4D-BF60-00162D859CF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39519" y="2275099"/>
            <a:ext cx="1182161" cy="1182161"/>
          </a:xfrm>
          <a:prstGeom prst="rect">
            <a:avLst/>
          </a:prstGeom>
        </p:spPr>
      </p:pic>
    </p:spTree>
    <p:extLst>
      <p:ext uri="{BB962C8B-B14F-4D97-AF65-F5344CB8AC3E}">
        <p14:creationId xmlns:p14="http://schemas.microsoft.com/office/powerpoint/2010/main" val="2547391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9E6AAB-32F4-4344-BF81-C5D59B15046E}"/>
              </a:ext>
            </a:extLst>
          </p:cNvPr>
          <p:cNvSpPr>
            <a:spLocks noGrp="1"/>
          </p:cNvSpPr>
          <p:nvPr>
            <p:ph type="title"/>
          </p:nvPr>
        </p:nvSpPr>
        <p:spPr/>
        <p:txBody>
          <a:bodyPr/>
          <a:lstStyle/>
          <a:p>
            <a:r>
              <a:rPr lang="es-ES" dirty="0"/>
              <a:t>Bibliografía</a:t>
            </a:r>
          </a:p>
        </p:txBody>
      </p:sp>
      <p:sp>
        <p:nvSpPr>
          <p:cNvPr id="3" name="Marcador de fecha 2">
            <a:extLst>
              <a:ext uri="{FF2B5EF4-FFF2-40B4-BE49-F238E27FC236}">
                <a16:creationId xmlns:a16="http://schemas.microsoft.com/office/drawing/2014/main" id="{EA89943A-3D1C-4508-B49C-44BDDCE03191}"/>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FB2C0A95-715D-4B17-8B18-B0B196AABB66}"/>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5" name="Elipse 4">
            <a:extLst>
              <a:ext uri="{FF2B5EF4-FFF2-40B4-BE49-F238E27FC236}">
                <a16:creationId xmlns:a16="http://schemas.microsoft.com/office/drawing/2014/main" id="{A6A2864C-7117-4E3A-BCD1-F7D2E0ACBEEF}"/>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Libros">
            <a:extLst>
              <a:ext uri="{FF2B5EF4-FFF2-40B4-BE49-F238E27FC236}">
                <a16:creationId xmlns:a16="http://schemas.microsoft.com/office/drawing/2014/main" id="{10E37231-E130-4418-9F7F-DEC70266DD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90797" y="474392"/>
            <a:ext cx="706725" cy="706725"/>
          </a:xfrm>
          <a:prstGeom prst="rect">
            <a:avLst/>
          </a:prstGeom>
        </p:spPr>
      </p:pic>
      <p:sp>
        <p:nvSpPr>
          <p:cNvPr id="8" name="Marcador de contenido 2">
            <a:extLst>
              <a:ext uri="{FF2B5EF4-FFF2-40B4-BE49-F238E27FC236}">
                <a16:creationId xmlns:a16="http://schemas.microsoft.com/office/drawing/2014/main" id="{1C686FCB-0BA2-4961-BB48-B751C8E7B947}"/>
              </a:ext>
            </a:extLst>
          </p:cNvPr>
          <p:cNvSpPr txBox="1">
            <a:spLocks/>
          </p:cNvSpPr>
          <p:nvPr/>
        </p:nvSpPr>
        <p:spPr>
          <a:xfrm>
            <a:off x="952744" y="1485799"/>
            <a:ext cx="10544778" cy="4897809"/>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Aft>
                <a:spcPts val="600"/>
              </a:spcAft>
              <a:buNone/>
            </a:pPr>
            <a:r>
              <a:rPr lang="de-DE" sz="1200" dirty="0">
                <a:latin typeface="Adobe Caslon Pro" panose="0205050205050A020403" pitchFamily="18" charset="0"/>
              </a:rPr>
              <a:t>[1]	</a:t>
            </a:r>
            <a:r>
              <a:rPr lang="en-US" sz="1200" dirty="0" err="1">
                <a:latin typeface="Adobe Caslon Pro" panose="0205050205050A020403" pitchFamily="18" charset="0"/>
              </a:rPr>
              <a:t>Aeropuerto</a:t>
            </a:r>
            <a:r>
              <a:rPr lang="en-US" sz="1200" dirty="0">
                <a:latin typeface="Adobe Caslon Pro" panose="0205050205050A020403" pitchFamily="18" charset="0"/>
              </a:rPr>
              <a:t> de </a:t>
            </a:r>
            <a:r>
              <a:rPr lang="en-US" sz="1200" dirty="0" err="1">
                <a:latin typeface="Adobe Caslon Pro" panose="0205050205050A020403" pitchFamily="18" charset="0"/>
              </a:rPr>
              <a:t>Teruel</a:t>
            </a:r>
            <a:r>
              <a:rPr lang="en-US" sz="1200" dirty="0">
                <a:latin typeface="Adobe Caslon Pro" panose="0205050205050A020403" pitchFamily="18" charset="0"/>
              </a:rPr>
              <a:t>: </a:t>
            </a:r>
            <a:r>
              <a:rPr lang="en-US" sz="1200" dirty="0">
                <a:latin typeface="Adobe Caslon Pro" panose="0205050205050A020403" pitchFamily="18" charset="0"/>
                <a:hlinkClick r:id="rId5"/>
              </a:rPr>
              <a:t>http://www.aeropuertodeteruel.com</a:t>
            </a:r>
            <a:endParaRPr lang="en-US" sz="1200" dirty="0">
              <a:latin typeface="Adobe Caslon Pro" panose="0205050205050A020403" pitchFamily="18" charset="0"/>
            </a:endParaRPr>
          </a:p>
          <a:p>
            <a:pPr marL="0" indent="0" algn="just">
              <a:spcAft>
                <a:spcPts val="600"/>
              </a:spcAft>
              <a:buNone/>
            </a:pPr>
            <a:r>
              <a:rPr lang="es-ES" sz="1200" dirty="0">
                <a:latin typeface="Adobe Caslon Pro" panose="0205050205050A020403" pitchFamily="18" charset="0"/>
              </a:rPr>
              <a:t>[2]	</a:t>
            </a:r>
            <a:r>
              <a:rPr lang="pt-BR" sz="1200" dirty="0">
                <a:latin typeface="Adobe Caslon Pro" panose="0205050205050A020403" pitchFamily="18" charset="0"/>
              </a:rPr>
              <a:t>Aeródromo de </a:t>
            </a:r>
            <a:r>
              <a:rPr lang="pt-BR" sz="1200" dirty="0" err="1">
                <a:latin typeface="Adobe Caslon Pro" panose="0205050205050A020403" pitchFamily="18" charset="0"/>
              </a:rPr>
              <a:t>Caudé</a:t>
            </a:r>
            <a:r>
              <a:rPr lang="pt-BR" sz="1200" dirty="0">
                <a:latin typeface="Adobe Caslon Pro" panose="0205050205050A020403" pitchFamily="18" charset="0"/>
              </a:rPr>
              <a:t>: </a:t>
            </a:r>
            <a:r>
              <a:rPr lang="pt-BR" sz="1200" dirty="0">
                <a:latin typeface="Adobe Caslon Pro" panose="0205050205050A020403" pitchFamily="18" charset="0"/>
                <a:hlinkClick r:id="rId6"/>
              </a:rPr>
              <a:t>http://turoliense.blogspot.com.es/2014/07/aerodromo-de-caudeteruel-1937.html</a:t>
            </a:r>
            <a:endParaRPr lang="pt-BR"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[3]	</a:t>
            </a:r>
            <a:r>
              <a:rPr lang="es-ES" sz="1200" dirty="0">
                <a:latin typeface="Adobe Caslon Pro" panose="0205050205050A020403" pitchFamily="18" charset="0"/>
              </a:rPr>
              <a:t>Noticias del Boeing 747: </a:t>
            </a:r>
            <a:r>
              <a:rPr lang="es-ES" sz="1200" dirty="0">
                <a:latin typeface="Adobe Caslon Pro" panose="0205050205050A020403" pitchFamily="18" charset="0"/>
                <a:hlinkClick r:id="rId7"/>
              </a:rPr>
              <a:t>http://www.elperiodicodearagon.com/noticias/aragon/aeropuertoteruel-estrena-aterrizaje-primer-boeing-747 874284.html</a:t>
            </a:r>
            <a:endParaRPr lang="es-ES"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[4]	Historia del aeropuerto de Teruel: </a:t>
            </a:r>
            <a:r>
              <a:rPr lang="de-DE" sz="1200" dirty="0">
                <a:latin typeface="Adobe Caslon Pro" panose="0205050205050A020403" pitchFamily="18" charset="0"/>
                <a:hlinkClick r:id="rId8"/>
              </a:rPr>
              <a:t>http://www.rusadas.com/2016/03/el-aeropuerto-rusode-teruel.html</a:t>
            </a:r>
            <a:endParaRPr lang="de-DE"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[5]	Noticias del Airbus 330: </a:t>
            </a:r>
            <a:r>
              <a:rPr lang="de-DE" sz="1200" dirty="0">
                <a:latin typeface="Adobe Caslon Pro" panose="0205050205050A020403" pitchFamily="18" charset="0"/>
                <a:hlinkClick r:id="rId9"/>
              </a:rPr>
              <a:t>http://www.aeropuertodeteruel.com/en/news?start=27</a:t>
            </a:r>
            <a:endParaRPr lang="de-DE"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[6]	</a:t>
            </a:r>
            <a:r>
              <a:rPr lang="en-US" sz="1200" dirty="0" err="1">
                <a:latin typeface="Adobe Caslon Pro" panose="0205050205050A020403" pitchFamily="18" charset="0"/>
              </a:rPr>
              <a:t>Geografía</a:t>
            </a:r>
            <a:r>
              <a:rPr lang="en-US" sz="1200" dirty="0">
                <a:latin typeface="Adobe Caslon Pro" panose="0205050205050A020403" pitchFamily="18" charset="0"/>
              </a:rPr>
              <a:t> y </a:t>
            </a:r>
            <a:r>
              <a:rPr lang="en-US" sz="1200" dirty="0" err="1">
                <a:latin typeface="Adobe Caslon Pro" panose="0205050205050A020403" pitchFamily="18" charset="0"/>
              </a:rPr>
              <a:t>clima</a:t>
            </a:r>
            <a:r>
              <a:rPr lang="en-US" sz="1200" dirty="0">
                <a:latin typeface="Adobe Caslon Pro" panose="0205050205050A020403" pitchFamily="18" charset="0"/>
              </a:rPr>
              <a:t> de </a:t>
            </a:r>
            <a:r>
              <a:rPr lang="en-US" sz="1200" dirty="0" err="1">
                <a:latin typeface="Adobe Caslon Pro" panose="0205050205050A020403" pitchFamily="18" charset="0"/>
              </a:rPr>
              <a:t>Teruel</a:t>
            </a:r>
            <a:r>
              <a:rPr lang="en-US" sz="1200" dirty="0">
                <a:latin typeface="Adobe Caslon Pro" panose="0205050205050A020403" pitchFamily="18" charset="0"/>
              </a:rPr>
              <a:t>: </a:t>
            </a:r>
            <a:r>
              <a:rPr lang="en-US" sz="1200" dirty="0">
                <a:latin typeface="Adobe Caslon Pro" panose="0205050205050A020403" pitchFamily="18" charset="0"/>
                <a:hlinkClick r:id="rId10"/>
              </a:rPr>
              <a:t>https://es.wikipedia.org/wiki/Teruel</a:t>
            </a:r>
            <a:endParaRPr lang="en-US"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[7]	Imagen del Boeing 747: </a:t>
            </a:r>
            <a:r>
              <a:rPr lang="de-DE" sz="1200" dirty="0">
                <a:latin typeface="Adobe Caslon Pro" panose="0205050205050A020403" pitchFamily="18" charset="0"/>
                <a:hlinkClick r:id="rId11"/>
              </a:rPr>
              <a:t>http://www.transponder1200.com/cuantos-boeing-747-400-continuan-volando/</a:t>
            </a:r>
            <a:endParaRPr lang="de-DE"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[8]	Manual </a:t>
            </a:r>
            <a:r>
              <a:rPr lang="de-DE" sz="1200" i="1" dirty="0">
                <a:latin typeface="Adobe Caslon Pro" panose="0205050205050A020403" pitchFamily="18" charset="0"/>
              </a:rPr>
              <a:t>Airport Planning </a:t>
            </a:r>
            <a:r>
              <a:rPr lang="de-DE" sz="1200" dirty="0">
                <a:latin typeface="Adobe Caslon Pro" panose="0205050205050A020403" pitchFamily="18" charset="0"/>
              </a:rPr>
              <a:t>para el Boeing 747: </a:t>
            </a:r>
            <a:r>
              <a:rPr lang="da-DK" sz="1200" dirty="0">
                <a:latin typeface="Adobe Caslon Pro" panose="0205050205050A020403" pitchFamily="18" charset="0"/>
                <a:hlinkClick r:id="rId12"/>
              </a:rPr>
              <a:t>http://www.boeing.com/resources/boeingdotcom/commercial/airports/acaps/747 4.pdf</a:t>
            </a:r>
            <a:endParaRPr lang="da-DK"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[9]	 </a:t>
            </a:r>
            <a:r>
              <a:rPr lang="en-US" sz="1200" dirty="0" err="1">
                <a:latin typeface="Adobe Caslon Pro" panose="0205050205050A020403" pitchFamily="18" charset="0"/>
              </a:rPr>
              <a:t>Características</a:t>
            </a:r>
            <a:r>
              <a:rPr lang="en-US" sz="1200" dirty="0">
                <a:latin typeface="Adobe Caslon Pro" panose="0205050205050A020403" pitchFamily="18" charset="0"/>
              </a:rPr>
              <a:t> del Boeing 747-800: </a:t>
            </a:r>
            <a:r>
              <a:rPr lang="en-US" sz="1200" dirty="0">
                <a:latin typeface="Adobe Caslon Pro" panose="0205050205050A020403" pitchFamily="18" charset="0"/>
                <a:hlinkClick r:id="rId13"/>
              </a:rPr>
              <a:t>https://en.wikipedia.org/wiki/Boeing 747-8</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[10]	 Manual </a:t>
            </a:r>
            <a:r>
              <a:rPr lang="en-US" sz="1200" i="1" dirty="0">
                <a:latin typeface="Adobe Caslon Pro" panose="0205050205050A020403" pitchFamily="18" charset="0"/>
              </a:rPr>
              <a:t>Airport Planning</a:t>
            </a:r>
            <a:r>
              <a:rPr lang="en-US" sz="1200" dirty="0">
                <a:latin typeface="Adobe Caslon Pro" panose="0205050205050A020403" pitchFamily="18" charset="0"/>
              </a:rPr>
              <a:t> del Airbus A320: </a:t>
            </a:r>
            <a:r>
              <a:rPr lang="en-US" sz="1200" i="1" dirty="0">
                <a:latin typeface="Adobe Caslon Pro" panose="0205050205050A020403" pitchFamily="18" charset="0"/>
              </a:rPr>
              <a:t>Aircraft Characteristics airport and maintenance planning</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[11]	</a:t>
            </a:r>
            <a:r>
              <a:rPr lang="en-US" sz="1200" dirty="0" err="1">
                <a:latin typeface="Adobe Caslon Pro" panose="0205050205050A020403" pitchFamily="18" charset="0"/>
              </a:rPr>
              <a:t>Características</a:t>
            </a:r>
            <a:r>
              <a:rPr lang="en-US" sz="1200" dirty="0">
                <a:latin typeface="Adobe Caslon Pro" panose="0205050205050A020403" pitchFamily="18" charset="0"/>
              </a:rPr>
              <a:t> del Airbus 320: </a:t>
            </a:r>
            <a:r>
              <a:rPr lang="en-US" sz="1200" dirty="0">
                <a:latin typeface="Adobe Caslon Pro" panose="0205050205050A020403" pitchFamily="18" charset="0"/>
                <a:hlinkClick r:id="rId14"/>
              </a:rPr>
              <a:t>https://en.wikipedia.org/wiki/Airbus_A320_family</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[12]	</a:t>
            </a:r>
            <a:r>
              <a:rPr lang="en-US" sz="1200" dirty="0" err="1">
                <a:latin typeface="Adobe Caslon Pro" panose="0205050205050A020403" pitchFamily="18" charset="0"/>
              </a:rPr>
              <a:t>Velocidades</a:t>
            </a:r>
            <a:r>
              <a:rPr lang="en-US" sz="1200" dirty="0">
                <a:latin typeface="Adobe Caslon Pro" panose="0205050205050A020403" pitchFamily="18" charset="0"/>
              </a:rPr>
              <a:t> de </a:t>
            </a:r>
            <a:r>
              <a:rPr lang="en-US" sz="1200" dirty="0" err="1">
                <a:latin typeface="Adobe Caslon Pro" panose="0205050205050A020403" pitchFamily="18" charset="0"/>
              </a:rPr>
              <a:t>aeronaves</a:t>
            </a:r>
            <a:r>
              <a:rPr lang="en-US" sz="1200" dirty="0">
                <a:latin typeface="Adobe Caslon Pro" panose="0205050205050A020403" pitchFamily="18" charset="0"/>
              </a:rPr>
              <a:t> Boeing: </a:t>
            </a:r>
            <a:r>
              <a:rPr lang="en-US" sz="1200" dirty="0">
                <a:latin typeface="Adobe Caslon Pro" panose="0205050205050A020403" pitchFamily="18" charset="0"/>
                <a:hlinkClick r:id="rId15"/>
              </a:rPr>
              <a:t>http://www.boeing.com/assets/pdf/commercial/airports/faqs/arcandapproachspeeds.pdf</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[13]	</a:t>
            </a:r>
            <a:r>
              <a:rPr lang="en-US" sz="1200" dirty="0" err="1">
                <a:latin typeface="Adobe Caslon Pro" panose="0205050205050A020403" pitchFamily="18" charset="0"/>
              </a:rPr>
              <a:t>Limitaciones</a:t>
            </a:r>
            <a:r>
              <a:rPr lang="en-US" sz="1200" dirty="0">
                <a:latin typeface="Adobe Caslon Pro" panose="0205050205050A020403" pitchFamily="18" charset="0"/>
              </a:rPr>
              <a:t> del Airbus 320: </a:t>
            </a:r>
            <a:r>
              <a:rPr lang="en-US" sz="1200" dirty="0">
                <a:latin typeface="Adobe Caslon Pro" panose="0205050205050A020403" pitchFamily="18" charset="0"/>
                <a:hlinkClick r:id="rId16"/>
              </a:rPr>
              <a:t>http://www.satavirtual.org/fleet/A320LIMITATIONS.PDF</a:t>
            </a:r>
            <a:endParaRPr lang="en-US"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[14]	Cartas del aeropuerto: </a:t>
            </a:r>
            <a:r>
              <a:rPr lang="en-US" sz="1200" dirty="0">
                <a:latin typeface="Adobe Caslon Pro" panose="0205050205050A020403" pitchFamily="18" charset="0"/>
                <a:hlinkClick r:id="rId17"/>
              </a:rPr>
              <a:t>https://ais.enaire.es/AIP/AIPS/AMDT_296_2017_AIRAC_13_2017/AIP.html</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[15]	</a:t>
            </a:r>
            <a:r>
              <a:rPr lang="en-US" sz="1200" dirty="0" err="1">
                <a:latin typeface="Adobe Caslon Pro" panose="0205050205050A020403" pitchFamily="18" charset="0"/>
              </a:rPr>
              <a:t>Ensayos</a:t>
            </a:r>
            <a:r>
              <a:rPr lang="en-US" sz="1200" dirty="0">
                <a:latin typeface="Adobe Caslon Pro" panose="0205050205050A020403" pitchFamily="18" charset="0"/>
              </a:rPr>
              <a:t> de </a:t>
            </a:r>
            <a:r>
              <a:rPr lang="en-US" sz="1200" dirty="0" err="1">
                <a:latin typeface="Adobe Caslon Pro" panose="0205050205050A020403" pitchFamily="18" charset="0"/>
              </a:rPr>
              <a:t>vuelo</a:t>
            </a:r>
            <a:r>
              <a:rPr lang="en-US" sz="1200" dirty="0">
                <a:latin typeface="Adobe Caslon Pro" panose="0205050205050A020403" pitchFamily="18" charset="0"/>
              </a:rPr>
              <a:t> para GBAS: </a:t>
            </a:r>
            <a:r>
              <a:rPr lang="en-US" sz="1200" dirty="0">
                <a:latin typeface="Adobe Caslon Pro" panose="0205050205050A020403" pitchFamily="18" charset="0"/>
                <a:hlinkClick r:id="rId18"/>
              </a:rPr>
              <a:t>https://www.eurocontrol.int/eec/public/standard_page/EEC_News_2008_1_GBAS.html</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[16]	</a:t>
            </a:r>
            <a:r>
              <a:rPr lang="en-US" sz="1200" dirty="0" err="1">
                <a:latin typeface="Adobe Caslon Pro" panose="0205050205050A020403" pitchFamily="18" charset="0"/>
              </a:rPr>
              <a:t>Trayectorias</a:t>
            </a:r>
            <a:r>
              <a:rPr lang="en-US" sz="1200" dirty="0">
                <a:latin typeface="Adobe Caslon Pro" panose="0205050205050A020403" pitchFamily="18" charset="0"/>
              </a:rPr>
              <a:t> </a:t>
            </a:r>
            <a:r>
              <a:rPr lang="en-US" sz="1200" dirty="0" err="1">
                <a:latin typeface="Adobe Caslon Pro" panose="0205050205050A020403" pitchFamily="18" charset="0"/>
              </a:rPr>
              <a:t>en</a:t>
            </a:r>
            <a:r>
              <a:rPr lang="en-US" sz="1200" dirty="0">
                <a:latin typeface="Adobe Caslon Pro" panose="0205050205050A020403" pitchFamily="18" charset="0"/>
              </a:rPr>
              <a:t> 4D: </a:t>
            </a:r>
            <a:r>
              <a:rPr lang="en-US" sz="1200" dirty="0">
                <a:latin typeface="Adobe Caslon Pro" panose="0205050205050A020403" pitchFamily="18" charset="0"/>
                <a:hlinkClick r:id="rId19"/>
              </a:rPr>
              <a:t>https://www.eurocontrol.int/sites/default/files/field_tabs/content/documents/events/Presentations/120925-2nd-cns-4d-trajectory-management-dds.pdf</a:t>
            </a:r>
            <a:endParaRPr lang="en-US" sz="1200" dirty="0">
              <a:latin typeface="Adobe Caslon Pro" panose="0205050205050A020403" pitchFamily="18" charset="0"/>
            </a:endParaRPr>
          </a:p>
        </p:txBody>
      </p:sp>
    </p:spTree>
    <p:extLst>
      <p:ext uri="{BB962C8B-B14F-4D97-AF65-F5344CB8AC3E}">
        <p14:creationId xmlns:p14="http://schemas.microsoft.com/office/powerpoint/2010/main" val="400215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9E6AAB-32F4-4344-BF81-C5D59B15046E}"/>
              </a:ext>
            </a:extLst>
          </p:cNvPr>
          <p:cNvSpPr>
            <a:spLocks noGrp="1"/>
          </p:cNvSpPr>
          <p:nvPr>
            <p:ph type="title"/>
          </p:nvPr>
        </p:nvSpPr>
        <p:spPr/>
        <p:txBody>
          <a:bodyPr/>
          <a:lstStyle/>
          <a:p>
            <a:r>
              <a:rPr lang="es-ES" dirty="0"/>
              <a:t>Bibliografía</a:t>
            </a:r>
          </a:p>
        </p:txBody>
      </p:sp>
      <p:sp>
        <p:nvSpPr>
          <p:cNvPr id="3" name="Marcador de fecha 2">
            <a:extLst>
              <a:ext uri="{FF2B5EF4-FFF2-40B4-BE49-F238E27FC236}">
                <a16:creationId xmlns:a16="http://schemas.microsoft.com/office/drawing/2014/main" id="{EA89943A-3D1C-4508-B49C-44BDDCE03191}"/>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FB2C0A95-715D-4B17-8B18-B0B196AABB66}"/>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5" name="Elipse 4">
            <a:extLst>
              <a:ext uri="{FF2B5EF4-FFF2-40B4-BE49-F238E27FC236}">
                <a16:creationId xmlns:a16="http://schemas.microsoft.com/office/drawing/2014/main" id="{A6A2864C-7117-4E3A-BCD1-F7D2E0ACBEEF}"/>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Libros">
            <a:extLst>
              <a:ext uri="{FF2B5EF4-FFF2-40B4-BE49-F238E27FC236}">
                <a16:creationId xmlns:a16="http://schemas.microsoft.com/office/drawing/2014/main" id="{10E37231-E130-4418-9F7F-DEC70266DD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90797" y="474392"/>
            <a:ext cx="706725" cy="706725"/>
          </a:xfrm>
          <a:prstGeom prst="rect">
            <a:avLst/>
          </a:prstGeom>
        </p:spPr>
      </p:pic>
      <p:sp>
        <p:nvSpPr>
          <p:cNvPr id="8" name="Marcador de contenido 2">
            <a:extLst>
              <a:ext uri="{FF2B5EF4-FFF2-40B4-BE49-F238E27FC236}">
                <a16:creationId xmlns:a16="http://schemas.microsoft.com/office/drawing/2014/main" id="{1C686FCB-0BA2-4961-BB48-B751C8E7B947}"/>
              </a:ext>
            </a:extLst>
          </p:cNvPr>
          <p:cNvSpPr txBox="1">
            <a:spLocks/>
          </p:cNvSpPr>
          <p:nvPr/>
        </p:nvSpPr>
        <p:spPr>
          <a:xfrm>
            <a:off x="952744" y="1485799"/>
            <a:ext cx="10544778" cy="4897809"/>
          </a:xfrm>
          <a:prstGeom prst="rect">
            <a:avLst/>
          </a:prstGeom>
        </p:spPr>
        <p:txBody>
          <a:bodyPr>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Aft>
                <a:spcPts val="600"/>
              </a:spcAft>
              <a:buNone/>
            </a:pPr>
            <a:r>
              <a:rPr lang="de-DE" sz="1200" dirty="0">
                <a:latin typeface="Adobe Caslon Pro" panose="0205050205050A020403" pitchFamily="18" charset="0"/>
              </a:rPr>
              <a:t>[17]	</a:t>
            </a:r>
            <a:r>
              <a:rPr lang="en-US" sz="1200" i="1" dirty="0">
                <a:latin typeface="Adobe Caslon Pro" panose="0205050205050A020403" pitchFamily="18" charset="0"/>
              </a:rPr>
              <a:t>Navigation Activities</a:t>
            </a:r>
            <a:r>
              <a:rPr lang="en-US" sz="1200" dirty="0">
                <a:latin typeface="Adobe Caslon Pro" panose="0205050205050A020403" pitchFamily="18" charset="0"/>
              </a:rPr>
              <a:t>: </a:t>
            </a:r>
            <a:r>
              <a:rPr lang="en-US" sz="1200" dirty="0">
                <a:latin typeface="Adobe Caslon Pro" panose="0205050205050A020403" pitchFamily="18" charset="0"/>
                <a:hlinkClick r:id="rId5"/>
              </a:rPr>
              <a:t>http://www.eurocontrol.int/navigation-activities</a:t>
            </a:r>
            <a:endParaRPr lang="en-US" sz="1200" dirty="0">
              <a:latin typeface="Adobe Caslon Pro" panose="0205050205050A020403" pitchFamily="18" charset="0"/>
            </a:endParaRPr>
          </a:p>
          <a:p>
            <a:pPr marL="0" indent="0" algn="just">
              <a:spcAft>
                <a:spcPts val="600"/>
              </a:spcAft>
              <a:buNone/>
            </a:pPr>
            <a:r>
              <a:rPr lang="es-ES" sz="1200" dirty="0">
                <a:latin typeface="Adobe Caslon Pro" panose="0205050205050A020403" pitchFamily="18" charset="0"/>
              </a:rPr>
              <a:t>[18]	Diseño de la aproximación PBN: OACI Doc. 8168, Operación de aeronaves.</a:t>
            </a:r>
            <a:endParaRPr lang="pt-BR"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[19]	</a:t>
            </a:r>
            <a:r>
              <a:rPr lang="es-ES" sz="1200" dirty="0">
                <a:latin typeface="Adobe Caslon Pro" panose="0205050205050A020403" pitchFamily="18" charset="0"/>
              </a:rPr>
              <a:t>Diseño de la aproximación PBN: OACI Doc. 9613, </a:t>
            </a:r>
            <a:r>
              <a:rPr lang="es-ES" sz="1200" i="1" dirty="0">
                <a:latin typeface="Adobe Caslon Pro" panose="0205050205050A020403" pitchFamily="18" charset="0"/>
              </a:rPr>
              <a:t>Performance </a:t>
            </a:r>
            <a:r>
              <a:rPr lang="es-ES" sz="1200" i="1" dirty="0" err="1">
                <a:latin typeface="Adobe Caslon Pro" panose="0205050205050A020403" pitchFamily="18" charset="0"/>
              </a:rPr>
              <a:t>Based</a:t>
            </a:r>
            <a:r>
              <a:rPr lang="es-ES" sz="1200" i="1" dirty="0">
                <a:latin typeface="Adobe Caslon Pro" panose="0205050205050A020403" pitchFamily="18" charset="0"/>
              </a:rPr>
              <a:t> </a:t>
            </a:r>
            <a:r>
              <a:rPr lang="es-ES" sz="1200" i="1" dirty="0" err="1">
                <a:latin typeface="Adobe Caslon Pro" panose="0205050205050A020403" pitchFamily="18" charset="0"/>
              </a:rPr>
              <a:t>Navigation</a:t>
            </a:r>
            <a:r>
              <a:rPr lang="es-ES" sz="1200" i="1" dirty="0">
                <a:latin typeface="Adobe Caslon Pro" panose="0205050205050A020403" pitchFamily="18" charset="0"/>
              </a:rPr>
              <a:t> Manual </a:t>
            </a:r>
            <a:r>
              <a:rPr lang="es-ES" sz="1200" dirty="0">
                <a:latin typeface="Adobe Caslon Pro" panose="0205050205050A020403" pitchFamily="18" charset="0"/>
              </a:rPr>
              <a:t>(PBN).</a:t>
            </a:r>
          </a:p>
          <a:p>
            <a:pPr marL="0" indent="0" algn="just">
              <a:spcAft>
                <a:spcPts val="600"/>
              </a:spcAft>
              <a:buNone/>
            </a:pPr>
            <a:r>
              <a:rPr lang="de-DE" sz="1200" dirty="0">
                <a:latin typeface="Adobe Caslon Pro" panose="0205050205050A020403" pitchFamily="18" charset="0"/>
              </a:rPr>
              <a:t>[20]	</a:t>
            </a:r>
            <a:r>
              <a:rPr lang="es-ES" sz="1200" dirty="0">
                <a:latin typeface="Adobe Caslon Pro" panose="0205050205050A020403" pitchFamily="18" charset="0"/>
              </a:rPr>
              <a:t>Diseño de la aproximación PBN: OACI, Anexo 14, Aeródromos.</a:t>
            </a:r>
            <a:endParaRPr lang="de-DE"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[21]	PEGASUS: </a:t>
            </a:r>
            <a:r>
              <a:rPr lang="de-DE" sz="1200" dirty="0">
                <a:latin typeface="Adobe Caslon Pro" panose="0205050205050A020403" pitchFamily="18" charset="0"/>
                <a:hlinkClick r:id="rId6"/>
              </a:rPr>
              <a:t>https://www.eurocontrol.int/pegasus</a:t>
            </a:r>
            <a:endParaRPr lang="de-DE"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[22]	</a:t>
            </a:r>
            <a:r>
              <a:rPr lang="en-US" sz="1200" dirty="0">
                <a:latin typeface="Adobe Caslon Pro" panose="0205050205050A020403" pitchFamily="18" charset="0"/>
              </a:rPr>
              <a:t> Imagen de la </a:t>
            </a:r>
            <a:r>
              <a:rPr lang="en-US" sz="1200" dirty="0" err="1">
                <a:latin typeface="Adobe Caslon Pro" panose="0205050205050A020403" pitchFamily="18" charset="0"/>
              </a:rPr>
              <a:t>arquitectura</a:t>
            </a:r>
            <a:r>
              <a:rPr lang="en-US" sz="1200" dirty="0">
                <a:latin typeface="Adobe Caslon Pro" panose="0205050205050A020403" pitchFamily="18" charset="0"/>
              </a:rPr>
              <a:t> GNSS: </a:t>
            </a:r>
            <a:r>
              <a:rPr lang="en-US" sz="1200" dirty="0">
                <a:latin typeface="Adobe Caslon Pro" panose="0205050205050A020403" pitchFamily="18" charset="0"/>
                <a:hlinkClick r:id="rId7"/>
              </a:rPr>
              <a:t>https://www.researchgate.net/publication/311935462_An_Approach_to_Compute_and_Modelize_Multipath_Errors_for_GNSS_Positioning_in_urban_environment/figures?lo=1</a:t>
            </a:r>
            <a:endParaRPr lang="en-US"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[23]	Información acerca de GPS: </a:t>
            </a:r>
            <a:r>
              <a:rPr lang="de-DE" sz="1200" dirty="0">
                <a:latin typeface="Adobe Caslon Pro" panose="0205050205050A020403" pitchFamily="18" charset="0"/>
                <a:hlinkClick r:id="rId8"/>
              </a:rPr>
              <a:t>http://www.navipedia.net/index.php/GPS</a:t>
            </a:r>
            <a:endParaRPr lang="de-DE"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[24]	Señal GPS: </a:t>
            </a:r>
            <a:r>
              <a:rPr lang="de-DE" sz="1200" dirty="0">
                <a:latin typeface="Adobe Caslon Pro" panose="0205050205050A020403" pitchFamily="18" charset="0"/>
                <a:hlinkClick r:id="rId9"/>
              </a:rPr>
              <a:t>https://www.gps.gov/systems/gps/modernization/civilsignals/</a:t>
            </a:r>
            <a:endParaRPr lang="de-DE"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[25]	Imagen del Sistema GPS: </a:t>
            </a:r>
            <a:r>
              <a:rPr lang="en-US" sz="1200" dirty="0">
                <a:latin typeface="Adobe Caslon Pro" panose="0205050205050A020403" pitchFamily="18" charset="0"/>
                <a:hlinkClick r:id="rId10"/>
              </a:rPr>
              <a:t>https://www.researchgate.net/publication/281619903_Tracking_of_satellites_by_using_Phased_Array_Antenna/figures?lo=1utm_source=googleutm_medium=organic</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[26]	GLONASS: </a:t>
            </a:r>
            <a:r>
              <a:rPr lang="en-US" sz="1200" dirty="0">
                <a:latin typeface="Adobe Caslon Pro" panose="0205050205050A020403" pitchFamily="18" charset="0"/>
                <a:hlinkClick r:id="rId11"/>
              </a:rPr>
              <a:t>http://www.navipedia.net/index.php/GLONASS_General_Introduction</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[27]	Galileo: </a:t>
            </a:r>
            <a:r>
              <a:rPr lang="en-US" sz="1200" dirty="0">
                <a:latin typeface="Adobe Caslon Pro" panose="0205050205050A020403" pitchFamily="18" charset="0"/>
                <a:hlinkClick r:id="rId12"/>
              </a:rPr>
              <a:t>http://www.navipedia.net/index.php/Galileo_General_Introduction</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[28]	Galileo: </a:t>
            </a:r>
            <a:r>
              <a:rPr lang="en-US" sz="1200" dirty="0">
                <a:latin typeface="Adobe Caslon Pro" panose="0205050205050A020403" pitchFamily="18" charset="0"/>
                <a:hlinkClick r:id="rId13"/>
              </a:rPr>
              <a:t>https://elpais.com/economia/2017/09/05/actualidad/1504611345_266687.html</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[29]	</a:t>
            </a:r>
            <a:r>
              <a:rPr lang="en-US" sz="1200" dirty="0" err="1">
                <a:latin typeface="Adobe Caslon Pro" panose="0205050205050A020403" pitchFamily="18" charset="0"/>
              </a:rPr>
              <a:t>Beidou</a:t>
            </a:r>
            <a:r>
              <a:rPr lang="en-US" sz="1200" dirty="0">
                <a:latin typeface="Adobe Caslon Pro" panose="0205050205050A020403" pitchFamily="18" charset="0"/>
              </a:rPr>
              <a:t>: </a:t>
            </a:r>
            <a:r>
              <a:rPr lang="en-US" sz="1200" dirty="0">
                <a:latin typeface="Adobe Caslon Pro" panose="0205050205050A020403" pitchFamily="18" charset="0"/>
                <a:hlinkClick r:id="rId14"/>
              </a:rPr>
              <a:t>http://www.infoespacial.com/mundo/2016/06/16/noticia-china-lanza-satelitenumero-navegacion-beidou.html</a:t>
            </a:r>
            <a:endParaRPr lang="en-US"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[30]	</a:t>
            </a:r>
            <a:r>
              <a:rPr lang="es-ES" sz="1200" dirty="0" err="1">
                <a:latin typeface="Adobe Caslon Pro" panose="0205050205050A020403" pitchFamily="18" charset="0"/>
              </a:rPr>
              <a:t>Beidou</a:t>
            </a:r>
            <a:r>
              <a:rPr lang="es-ES" sz="1200" dirty="0">
                <a:latin typeface="Adobe Caslon Pro" panose="0205050205050A020403" pitchFamily="18" charset="0"/>
              </a:rPr>
              <a:t>: </a:t>
            </a:r>
            <a:r>
              <a:rPr lang="en-US" sz="1200" dirty="0">
                <a:latin typeface="Adobe Caslon Pro" panose="0205050205050A020403" pitchFamily="18" charset="0"/>
                <a:hlinkClick r:id="rId15"/>
              </a:rPr>
              <a:t>http://www.navipedia.net/index.php/BeiDou_General_Introduction</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[31]	NAVIC: </a:t>
            </a:r>
            <a:r>
              <a:rPr lang="en-US" sz="1200" dirty="0">
                <a:latin typeface="Adobe Caslon Pro" panose="0205050205050A020403" pitchFamily="18" charset="0"/>
                <a:hlinkClick r:id="rId16"/>
              </a:rPr>
              <a:t>https://www.geospatialworld.net/news/isro-add-one-satellite-navicsconstellation-april/</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[32]	NAVIC: </a:t>
            </a:r>
            <a:r>
              <a:rPr lang="en-US" sz="1200" dirty="0">
                <a:latin typeface="Adobe Caslon Pro" panose="0205050205050A020403" pitchFamily="18" charset="0"/>
                <a:hlinkClick r:id="rId17"/>
              </a:rPr>
              <a:t>http://www.navipedia.net/index.php/NAVIC</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[33]	QZSS: </a:t>
            </a:r>
            <a:r>
              <a:rPr lang="en-US" sz="1200" dirty="0">
                <a:latin typeface="Adobe Caslon Pro" panose="0205050205050A020403" pitchFamily="18" charset="0"/>
                <a:hlinkClick r:id="rId18"/>
              </a:rPr>
              <a:t>http://www.navipedia.net/index.php/QZSS</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[34]	QZSS: </a:t>
            </a:r>
            <a:r>
              <a:rPr lang="en-US" sz="1200" dirty="0">
                <a:latin typeface="Adobe Caslon Pro" panose="0205050205050A020403" pitchFamily="18" charset="0"/>
                <a:hlinkClick r:id="rId19"/>
              </a:rPr>
              <a:t>https://www.adslzone.net/2017/08/21/quasi-zenith-qzss-gps-japon/</a:t>
            </a:r>
            <a:endParaRPr lang="en-US" sz="1200" dirty="0">
              <a:latin typeface="Adobe Caslon Pro" panose="0205050205050A020403" pitchFamily="18" charset="0"/>
            </a:endParaRPr>
          </a:p>
        </p:txBody>
      </p:sp>
    </p:spTree>
    <p:extLst>
      <p:ext uri="{BB962C8B-B14F-4D97-AF65-F5344CB8AC3E}">
        <p14:creationId xmlns:p14="http://schemas.microsoft.com/office/powerpoint/2010/main" val="1173504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9E6AAB-32F4-4344-BF81-C5D59B15046E}"/>
              </a:ext>
            </a:extLst>
          </p:cNvPr>
          <p:cNvSpPr>
            <a:spLocks noGrp="1"/>
          </p:cNvSpPr>
          <p:nvPr>
            <p:ph type="title"/>
          </p:nvPr>
        </p:nvSpPr>
        <p:spPr/>
        <p:txBody>
          <a:bodyPr/>
          <a:lstStyle/>
          <a:p>
            <a:r>
              <a:rPr lang="es-ES" dirty="0"/>
              <a:t>Bibliografía</a:t>
            </a:r>
          </a:p>
        </p:txBody>
      </p:sp>
      <p:sp>
        <p:nvSpPr>
          <p:cNvPr id="3" name="Marcador de fecha 2">
            <a:extLst>
              <a:ext uri="{FF2B5EF4-FFF2-40B4-BE49-F238E27FC236}">
                <a16:creationId xmlns:a16="http://schemas.microsoft.com/office/drawing/2014/main" id="{EA89943A-3D1C-4508-B49C-44BDDCE03191}"/>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FB2C0A95-715D-4B17-8B18-B0B196AABB66}"/>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5" name="Elipse 4">
            <a:extLst>
              <a:ext uri="{FF2B5EF4-FFF2-40B4-BE49-F238E27FC236}">
                <a16:creationId xmlns:a16="http://schemas.microsoft.com/office/drawing/2014/main" id="{A6A2864C-7117-4E3A-BCD1-F7D2E0ACBEEF}"/>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Libros">
            <a:extLst>
              <a:ext uri="{FF2B5EF4-FFF2-40B4-BE49-F238E27FC236}">
                <a16:creationId xmlns:a16="http://schemas.microsoft.com/office/drawing/2014/main" id="{10E37231-E130-4418-9F7F-DEC70266DD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90797" y="474392"/>
            <a:ext cx="706725" cy="706725"/>
          </a:xfrm>
          <a:prstGeom prst="rect">
            <a:avLst/>
          </a:prstGeom>
        </p:spPr>
      </p:pic>
      <p:sp>
        <p:nvSpPr>
          <p:cNvPr id="8" name="Marcador de contenido 2">
            <a:extLst>
              <a:ext uri="{FF2B5EF4-FFF2-40B4-BE49-F238E27FC236}">
                <a16:creationId xmlns:a16="http://schemas.microsoft.com/office/drawing/2014/main" id="{1C686FCB-0BA2-4961-BB48-B751C8E7B947}"/>
              </a:ext>
            </a:extLst>
          </p:cNvPr>
          <p:cNvSpPr txBox="1">
            <a:spLocks/>
          </p:cNvSpPr>
          <p:nvPr/>
        </p:nvSpPr>
        <p:spPr>
          <a:xfrm>
            <a:off x="952744" y="1485799"/>
            <a:ext cx="10544778" cy="4897809"/>
          </a:xfrm>
          <a:prstGeom prst="rect">
            <a:avLst/>
          </a:prstGeom>
        </p:spPr>
        <p:txBody>
          <a:bodyPr>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Aft>
                <a:spcPts val="600"/>
              </a:spcAft>
              <a:buNone/>
            </a:pPr>
            <a:r>
              <a:rPr lang="de-DE" sz="1200" dirty="0">
                <a:latin typeface="Adobe Caslon Pro" panose="0205050205050A020403" pitchFamily="18" charset="0"/>
              </a:rPr>
              <a:t>[35]	</a:t>
            </a:r>
            <a:r>
              <a:rPr lang="en-US" sz="1200" dirty="0" err="1">
                <a:latin typeface="Adobe Caslon Pro" panose="0205050205050A020403" pitchFamily="18" charset="0"/>
              </a:rPr>
              <a:t>Sistemas</a:t>
            </a:r>
            <a:r>
              <a:rPr lang="en-US" sz="1200" dirty="0">
                <a:latin typeface="Adobe Caslon Pro" panose="0205050205050A020403" pitchFamily="18" charset="0"/>
              </a:rPr>
              <a:t> de </a:t>
            </a:r>
            <a:r>
              <a:rPr lang="en-US" sz="1200" dirty="0" err="1">
                <a:latin typeface="Adobe Caslon Pro" panose="0205050205050A020403" pitchFamily="18" charset="0"/>
              </a:rPr>
              <a:t>Aumentación</a:t>
            </a:r>
            <a:r>
              <a:rPr lang="en-US" sz="1200" dirty="0">
                <a:latin typeface="Adobe Caslon Pro" panose="0205050205050A020403" pitchFamily="18" charset="0"/>
              </a:rPr>
              <a:t>: </a:t>
            </a:r>
            <a:r>
              <a:rPr lang="en-US" sz="1200" dirty="0">
                <a:latin typeface="Adobe Caslon Pro" panose="0205050205050A020403" pitchFamily="18" charset="0"/>
                <a:hlinkClick r:id="rId5"/>
              </a:rPr>
              <a:t>https://www.gps.gov/systems/augmentations/</a:t>
            </a:r>
            <a:endParaRPr lang="en-US" sz="1200" dirty="0">
              <a:latin typeface="Adobe Caslon Pro" panose="0205050205050A020403" pitchFamily="18" charset="0"/>
            </a:endParaRPr>
          </a:p>
          <a:p>
            <a:pPr marL="0" indent="0" algn="just">
              <a:spcAft>
                <a:spcPts val="600"/>
              </a:spcAft>
              <a:buNone/>
            </a:pPr>
            <a:r>
              <a:rPr lang="es-ES" sz="1200" dirty="0">
                <a:latin typeface="Adobe Caslon Pro" panose="0205050205050A020403" pitchFamily="18" charset="0"/>
              </a:rPr>
              <a:t>[36]	ABAS: </a:t>
            </a:r>
            <a:r>
              <a:rPr lang="fr-FR" sz="1200" dirty="0">
                <a:latin typeface="Adobe Caslon Pro" panose="0205050205050A020403" pitchFamily="18" charset="0"/>
                <a:hlinkClick r:id="rId6"/>
              </a:rPr>
              <a:t>http://www.navipedia.net/index.php/Aircraft-Based_Augmentation_System</a:t>
            </a:r>
            <a:endParaRPr lang="fr-FR"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[37]	</a:t>
            </a:r>
            <a:r>
              <a:rPr lang="es-ES" sz="1200" dirty="0">
                <a:latin typeface="Adobe Caslon Pro" panose="0205050205050A020403" pitchFamily="18" charset="0"/>
              </a:rPr>
              <a:t>Fundamentos GBAS: </a:t>
            </a:r>
            <a:r>
              <a:rPr lang="pt-BR" sz="1200" dirty="0">
                <a:latin typeface="Adobe Caslon Pro" panose="0205050205050A020403" pitchFamily="18" charset="0"/>
                <a:hlinkClick r:id="rId7"/>
              </a:rPr>
              <a:t>http://www.navipedia.net/index.php/GBAS_Fundamentals</a:t>
            </a:r>
            <a:endParaRPr lang="pt-BR"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[38]	</a:t>
            </a:r>
            <a:r>
              <a:rPr lang="es-ES" sz="1200" dirty="0">
                <a:latin typeface="Adobe Caslon Pro" panose="0205050205050A020403" pitchFamily="18" charset="0"/>
              </a:rPr>
              <a:t>GBAS: </a:t>
            </a:r>
            <a:r>
              <a:rPr lang="fr-FR" sz="1200" dirty="0">
                <a:latin typeface="Adobe Caslon Pro" panose="0205050205050A020403" pitchFamily="18" charset="0"/>
                <a:hlinkClick r:id="rId8"/>
              </a:rPr>
              <a:t>http://www.navipedia.net/index.php/Ground-Based_Augmentation_System_GBAS</a:t>
            </a:r>
            <a:r>
              <a:rPr lang="fr-FR" sz="1200" dirty="0">
                <a:latin typeface="Adobe Caslon Pro" panose="0205050205050A020403" pitchFamily="18" charset="0"/>
              </a:rPr>
              <a:t>)</a:t>
            </a:r>
          </a:p>
          <a:p>
            <a:pPr marL="0" indent="0" algn="just">
              <a:spcAft>
                <a:spcPts val="600"/>
              </a:spcAft>
              <a:buNone/>
            </a:pPr>
            <a:r>
              <a:rPr lang="de-DE" sz="1200" dirty="0">
                <a:latin typeface="Adobe Caslon Pro" panose="0205050205050A020403" pitchFamily="18" charset="0"/>
              </a:rPr>
              <a:t>[39]	Principios fundamentales SBAS: </a:t>
            </a:r>
            <a:r>
              <a:rPr lang="pt-BR" sz="1200" dirty="0">
                <a:latin typeface="Adobe Caslon Pro" panose="0205050205050A020403" pitchFamily="18" charset="0"/>
                <a:hlinkClick r:id="rId9"/>
              </a:rPr>
              <a:t>http://www.navipedia.net/index.php/SBAS_Fundamentals</a:t>
            </a:r>
            <a:endParaRPr lang="pt-BR"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[40]	</a:t>
            </a:r>
            <a:r>
              <a:rPr lang="en-US" sz="1200" dirty="0">
                <a:latin typeface="Adobe Caslon Pro" panose="0205050205050A020403" pitchFamily="18" charset="0"/>
              </a:rPr>
              <a:t> </a:t>
            </a:r>
            <a:r>
              <a:rPr lang="en-US" sz="1200" dirty="0" err="1">
                <a:latin typeface="Adobe Caslon Pro" panose="0205050205050A020403" pitchFamily="18" charset="0"/>
              </a:rPr>
              <a:t>Qué</a:t>
            </a:r>
            <a:r>
              <a:rPr lang="en-US" sz="1200" dirty="0">
                <a:latin typeface="Adobe Caslon Pro" panose="0205050205050A020403" pitchFamily="18" charset="0"/>
              </a:rPr>
              <a:t> es SBAS: </a:t>
            </a:r>
            <a:r>
              <a:rPr lang="en-US" sz="1200" dirty="0">
                <a:latin typeface="Adobe Caslon Pro" panose="0205050205050A020403" pitchFamily="18" charset="0"/>
                <a:hlinkClick r:id="rId10"/>
              </a:rPr>
              <a:t>https://www.gsa.europa.eu/european-gnss/what-gnss/what-sbas</a:t>
            </a:r>
            <a:endParaRPr lang="en-US"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[41]	WAAS: </a:t>
            </a:r>
            <a:r>
              <a:rPr lang="en-US" sz="1200" dirty="0">
                <a:latin typeface="Adobe Caslon Pro" panose="0205050205050A020403" pitchFamily="18" charset="0"/>
                <a:hlinkClick r:id="rId11"/>
              </a:rPr>
              <a:t>http://www.navipedia.net/index.php/WAAS_General_Introduction</a:t>
            </a:r>
            <a:endParaRPr lang="en-US"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[42]	WAAS según la FAA: </a:t>
            </a:r>
            <a:r>
              <a:rPr lang="en-US" sz="1200" dirty="0">
                <a:latin typeface="Adobe Caslon Pro" panose="0205050205050A020403" pitchFamily="18" charset="0"/>
                <a:hlinkClick r:id="rId12"/>
              </a:rPr>
              <a:t>https://www.faa.gov/about/office_org/headquarters_offices/ato/service_units/techops/navservices/gnss/waas/</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[43]	MSAS: </a:t>
            </a:r>
            <a:r>
              <a:rPr lang="en-US" sz="1200" dirty="0">
                <a:latin typeface="Adobe Caslon Pro" panose="0205050205050A020403" pitchFamily="18" charset="0"/>
                <a:hlinkClick r:id="rId13"/>
              </a:rPr>
              <a:t>http://www.navipedia.net/index.php/MSAS_Architecture</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[44]	GAGAN: </a:t>
            </a:r>
            <a:r>
              <a:rPr lang="en-US" sz="1200" dirty="0">
                <a:latin typeface="Adobe Caslon Pro" panose="0205050205050A020403" pitchFamily="18" charset="0"/>
                <a:hlinkClick r:id="rId14"/>
              </a:rPr>
              <a:t>https://www.isro.gov.in/applications/step-towards-initial-satellite-basednavigation-services-india-gagan-irnss</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[45]	GAGAN: </a:t>
            </a:r>
            <a:r>
              <a:rPr lang="en-US" sz="1200" dirty="0">
                <a:latin typeface="Adobe Caslon Pro" panose="0205050205050A020403" pitchFamily="18" charset="0"/>
                <a:hlinkClick r:id="rId15"/>
              </a:rPr>
              <a:t>http://www.navipedia.net/index.php/GAGAN</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[46]	</a:t>
            </a:r>
            <a:r>
              <a:rPr lang="en-US" sz="1200" dirty="0" err="1">
                <a:latin typeface="Adobe Caslon Pro" panose="0205050205050A020403" pitchFamily="18" charset="0"/>
              </a:rPr>
              <a:t>Agencia</a:t>
            </a:r>
            <a:r>
              <a:rPr lang="en-US" sz="1200" dirty="0">
                <a:latin typeface="Adobe Caslon Pro" panose="0205050205050A020403" pitchFamily="18" charset="0"/>
              </a:rPr>
              <a:t> GNSS EGNOS: </a:t>
            </a:r>
            <a:r>
              <a:rPr lang="en-US" sz="1200" dirty="0">
                <a:latin typeface="Adobe Caslon Pro" panose="0205050205050A020403" pitchFamily="18" charset="0"/>
                <a:hlinkClick r:id="rId16"/>
              </a:rPr>
              <a:t>https://www.gsa.europa.eu/egnos/what-egnos</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[47]	EGNOS </a:t>
            </a:r>
            <a:r>
              <a:rPr lang="en-US" sz="1200" dirty="0" err="1">
                <a:latin typeface="Adobe Caslon Pro" panose="0205050205050A020403" pitchFamily="18" charset="0"/>
              </a:rPr>
              <a:t>según</a:t>
            </a:r>
            <a:r>
              <a:rPr lang="en-US" sz="1200" dirty="0">
                <a:latin typeface="Adobe Caslon Pro" panose="0205050205050A020403" pitchFamily="18" charset="0"/>
              </a:rPr>
              <a:t> ESA: </a:t>
            </a:r>
            <a:r>
              <a:rPr lang="en-US" sz="1200" dirty="0">
                <a:latin typeface="Adobe Caslon Pro" panose="0205050205050A020403" pitchFamily="18" charset="0"/>
                <a:hlinkClick r:id="rId17"/>
              </a:rPr>
              <a:t>https://m.esa.int/Our_Activities/Navigation/EGNOS/What_is_EGNOS</a:t>
            </a:r>
            <a:endParaRPr lang="en-US"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[48]	</a:t>
            </a:r>
            <a:r>
              <a:rPr lang="es-ES" sz="1200" dirty="0">
                <a:latin typeface="Adobe Caslon Pro" panose="0205050205050A020403" pitchFamily="18" charset="0"/>
              </a:rPr>
              <a:t>EGNOS según </a:t>
            </a:r>
            <a:r>
              <a:rPr lang="es-ES" sz="1200" dirty="0" err="1">
                <a:latin typeface="Adobe Caslon Pro" panose="0205050205050A020403" pitchFamily="18" charset="0"/>
              </a:rPr>
              <a:t>Navipedia</a:t>
            </a:r>
            <a:r>
              <a:rPr lang="es-ES" sz="1200" dirty="0">
                <a:latin typeface="Adobe Caslon Pro" panose="0205050205050A020403" pitchFamily="18" charset="0"/>
              </a:rPr>
              <a:t>: </a:t>
            </a:r>
            <a:r>
              <a:rPr lang="en-US" sz="1200" dirty="0">
                <a:latin typeface="Adobe Caslon Pro" panose="0205050205050A020403" pitchFamily="18" charset="0"/>
                <a:hlinkClick r:id="rId18"/>
              </a:rPr>
              <a:t>http://www.navipedia.net/index.php/EGNOS_General_Introduction</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[49]	EGNOS </a:t>
            </a:r>
            <a:r>
              <a:rPr lang="en-US" sz="1200" i="1" dirty="0">
                <a:latin typeface="Adobe Caslon Pro" panose="0205050205050A020403" pitchFamily="18" charset="0"/>
              </a:rPr>
              <a:t> user support</a:t>
            </a:r>
            <a:r>
              <a:rPr lang="en-US" sz="1200" dirty="0">
                <a:latin typeface="Adobe Caslon Pro" panose="0205050205050A020403" pitchFamily="18" charset="0"/>
              </a:rPr>
              <a:t>: </a:t>
            </a:r>
            <a:r>
              <a:rPr lang="en-US" sz="1200" dirty="0">
                <a:latin typeface="Adobe Caslon Pro" panose="0205050205050A020403" pitchFamily="18" charset="0"/>
                <a:hlinkClick r:id="rId19"/>
              </a:rPr>
              <a:t>https://egnos-user-support.esspsas.eu/new_egnos_ops/index.php</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[50]	</a:t>
            </a:r>
            <a:r>
              <a:rPr lang="en-US" sz="1200" dirty="0" err="1">
                <a:latin typeface="Adobe Caslon Pro" panose="0205050205050A020403" pitchFamily="18" charset="0"/>
              </a:rPr>
              <a:t>Segmento</a:t>
            </a:r>
            <a:r>
              <a:rPr lang="en-US" sz="1200" dirty="0">
                <a:latin typeface="Adobe Caslon Pro" panose="0205050205050A020403" pitchFamily="18" charset="0"/>
              </a:rPr>
              <a:t> tierra de EGNOS: </a:t>
            </a:r>
            <a:r>
              <a:rPr lang="en-US" sz="1200" dirty="0">
                <a:latin typeface="Adobe Caslon Pro" panose="0205050205050A020403" pitchFamily="18" charset="0"/>
                <a:hlinkClick r:id="rId20"/>
              </a:rPr>
              <a:t>http://www.navipedia.net/index.php/File:RIMS_sites.JPG</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[51]	</a:t>
            </a:r>
            <a:r>
              <a:rPr lang="en-US" sz="1200" dirty="0" err="1">
                <a:latin typeface="Adobe Caslon Pro" panose="0205050205050A020403" pitchFamily="18" charset="0"/>
              </a:rPr>
              <a:t>Arquitectura</a:t>
            </a:r>
            <a:r>
              <a:rPr lang="en-US" sz="1200" dirty="0">
                <a:latin typeface="Adobe Caslon Pro" panose="0205050205050A020403" pitchFamily="18" charset="0"/>
              </a:rPr>
              <a:t> EGNOS: </a:t>
            </a:r>
            <a:r>
              <a:rPr lang="en-US" sz="1200" dirty="0">
                <a:latin typeface="Adobe Caslon Pro" panose="0205050205050A020403" pitchFamily="18" charset="0"/>
                <a:hlinkClick r:id="rId21"/>
              </a:rPr>
              <a:t>http://www.navipedia.net/index.php/File:EGNOS_architecture.JPG</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[52]	RNAV y RNP: </a:t>
            </a:r>
            <a:r>
              <a:rPr lang="en-US" sz="1200" dirty="0">
                <a:latin typeface="Adobe Caslon Pro" panose="0205050205050A020403" pitchFamily="18" charset="0"/>
                <a:hlinkClick r:id="rId22"/>
              </a:rPr>
              <a:t>https://www.seguridadaerea.gob.es/lang_castellano/navegacion/programas/navegacion_area/conceptos.aspx</a:t>
            </a:r>
            <a:endParaRPr lang="en-US" sz="1200" dirty="0">
              <a:latin typeface="Adobe Caslon Pro" panose="0205050205050A020403" pitchFamily="18" charset="0"/>
            </a:endParaRPr>
          </a:p>
          <a:p>
            <a:pPr marL="0" indent="0" algn="just">
              <a:spcAft>
                <a:spcPts val="600"/>
              </a:spcAft>
              <a:buNone/>
            </a:pPr>
            <a:endParaRPr lang="en-US" sz="1200" dirty="0">
              <a:latin typeface="Adobe Caslon Pro" panose="0205050205050A020403" pitchFamily="18" charset="0"/>
            </a:endParaRPr>
          </a:p>
        </p:txBody>
      </p:sp>
    </p:spTree>
    <p:extLst>
      <p:ext uri="{BB962C8B-B14F-4D97-AF65-F5344CB8AC3E}">
        <p14:creationId xmlns:p14="http://schemas.microsoft.com/office/powerpoint/2010/main" val="12280662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9E6AAB-32F4-4344-BF81-C5D59B15046E}"/>
              </a:ext>
            </a:extLst>
          </p:cNvPr>
          <p:cNvSpPr>
            <a:spLocks noGrp="1"/>
          </p:cNvSpPr>
          <p:nvPr>
            <p:ph type="title"/>
          </p:nvPr>
        </p:nvSpPr>
        <p:spPr/>
        <p:txBody>
          <a:bodyPr/>
          <a:lstStyle/>
          <a:p>
            <a:r>
              <a:rPr lang="es-ES" dirty="0"/>
              <a:t>Bibliografía</a:t>
            </a:r>
          </a:p>
        </p:txBody>
      </p:sp>
      <p:sp>
        <p:nvSpPr>
          <p:cNvPr id="3" name="Marcador de fecha 2">
            <a:extLst>
              <a:ext uri="{FF2B5EF4-FFF2-40B4-BE49-F238E27FC236}">
                <a16:creationId xmlns:a16="http://schemas.microsoft.com/office/drawing/2014/main" id="{EA89943A-3D1C-4508-B49C-44BDDCE03191}"/>
              </a:ext>
            </a:extLst>
          </p:cNvPr>
          <p:cNvSpPr>
            <a:spLocks noGrp="1"/>
          </p:cNvSpPr>
          <p:nvPr>
            <p:ph type="dt" sz="half" idx="10"/>
          </p:nvPr>
        </p:nvSpPr>
        <p:spPr/>
        <p:txBody>
          <a:bodyPr/>
          <a:lstStyle/>
          <a:p>
            <a:fld id="{2FED2E93-EE22-4DBC-8651-5BADA692B236}" type="datetime1">
              <a:rPr lang="es-ES" smtClean="0"/>
              <a:t>20/06/2018</a:t>
            </a:fld>
            <a:endParaRPr lang="es-ES" dirty="0"/>
          </a:p>
        </p:txBody>
      </p:sp>
      <p:sp>
        <p:nvSpPr>
          <p:cNvPr id="4" name="Marcador de pie de página 3">
            <a:extLst>
              <a:ext uri="{FF2B5EF4-FFF2-40B4-BE49-F238E27FC236}">
                <a16:creationId xmlns:a16="http://schemas.microsoft.com/office/drawing/2014/main" id="{FB2C0A95-715D-4B17-8B18-B0B196AABB66}"/>
              </a:ext>
            </a:extLst>
          </p:cNvPr>
          <p:cNvSpPr>
            <a:spLocks noGrp="1"/>
          </p:cNvSpPr>
          <p:nvPr>
            <p:ph type="ftr" sz="quarter" idx="11"/>
          </p:nvPr>
        </p:nvSpPr>
        <p:spPr/>
        <p:txBody>
          <a:bodyPr/>
          <a:lstStyle/>
          <a:p>
            <a:r>
              <a:rPr lang="es-ES" dirty="0"/>
              <a:t>Diseño y Validación de un Procedimiento de Aproximación empleando GNSS/SBAS para el Aeropuerto de Teruel </a:t>
            </a:r>
          </a:p>
        </p:txBody>
      </p:sp>
      <p:sp>
        <p:nvSpPr>
          <p:cNvPr id="5" name="Elipse 4">
            <a:extLst>
              <a:ext uri="{FF2B5EF4-FFF2-40B4-BE49-F238E27FC236}">
                <a16:creationId xmlns:a16="http://schemas.microsoft.com/office/drawing/2014/main" id="{A6A2864C-7117-4E3A-BCD1-F7D2E0ACBEEF}"/>
              </a:ext>
            </a:extLst>
          </p:cNvPr>
          <p:cNvSpPr/>
          <p:nvPr/>
        </p:nvSpPr>
        <p:spPr>
          <a:xfrm>
            <a:off x="10424160" y="107755"/>
            <a:ext cx="1440000" cy="14400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Libros">
            <a:extLst>
              <a:ext uri="{FF2B5EF4-FFF2-40B4-BE49-F238E27FC236}">
                <a16:creationId xmlns:a16="http://schemas.microsoft.com/office/drawing/2014/main" id="{10E37231-E130-4418-9F7F-DEC70266DD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90797" y="474392"/>
            <a:ext cx="706725" cy="706725"/>
          </a:xfrm>
          <a:prstGeom prst="rect">
            <a:avLst/>
          </a:prstGeom>
        </p:spPr>
      </p:pic>
      <p:sp>
        <p:nvSpPr>
          <p:cNvPr id="8" name="Marcador de contenido 2">
            <a:extLst>
              <a:ext uri="{FF2B5EF4-FFF2-40B4-BE49-F238E27FC236}">
                <a16:creationId xmlns:a16="http://schemas.microsoft.com/office/drawing/2014/main" id="{1C686FCB-0BA2-4961-BB48-B751C8E7B947}"/>
              </a:ext>
            </a:extLst>
          </p:cNvPr>
          <p:cNvSpPr txBox="1">
            <a:spLocks/>
          </p:cNvSpPr>
          <p:nvPr/>
        </p:nvSpPr>
        <p:spPr>
          <a:xfrm>
            <a:off x="952744" y="1485799"/>
            <a:ext cx="10544778" cy="4897809"/>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Aft>
                <a:spcPts val="600"/>
              </a:spcAft>
              <a:buNone/>
            </a:pPr>
            <a:r>
              <a:rPr lang="de-DE" sz="1200" dirty="0">
                <a:latin typeface="Adobe Caslon Pro" panose="0205050205050A020403" pitchFamily="18" charset="0"/>
              </a:rPr>
              <a:t>[53]	</a:t>
            </a:r>
            <a:r>
              <a:rPr lang="en-US" sz="1200" dirty="0">
                <a:latin typeface="Adobe Caslon Pro" panose="0205050205050A020403" pitchFamily="18" charset="0"/>
              </a:rPr>
              <a:t>PBN: </a:t>
            </a:r>
            <a:r>
              <a:rPr lang="en-US" sz="1200" dirty="0">
                <a:latin typeface="Adobe Caslon Pro" panose="0205050205050A020403" pitchFamily="18" charset="0"/>
                <a:hlinkClick r:id="rId5"/>
              </a:rPr>
              <a:t>https://greatbustardsflight.blogspot.com.es/2015/03/aproximaciones-rnp-rnpapch-y-sus.html</a:t>
            </a:r>
            <a:endParaRPr lang="en-US" sz="1200" dirty="0">
              <a:latin typeface="Adobe Caslon Pro" panose="0205050205050A020403" pitchFamily="18" charset="0"/>
            </a:endParaRPr>
          </a:p>
          <a:p>
            <a:pPr marL="0" indent="0" algn="just">
              <a:spcAft>
                <a:spcPts val="600"/>
              </a:spcAft>
              <a:buNone/>
            </a:pPr>
            <a:r>
              <a:rPr lang="es-ES" sz="1200" dirty="0">
                <a:latin typeface="Adobe Caslon Pro" panose="0205050205050A020403" pitchFamily="18" charset="0"/>
              </a:rPr>
              <a:t>[54]	Implementación del sistema WAAS: </a:t>
            </a:r>
            <a:r>
              <a:rPr lang="es-ES" sz="1200" dirty="0">
                <a:latin typeface="Adobe Caslon Pro" panose="0205050205050A020403" pitchFamily="18" charset="0"/>
                <a:hlinkClick r:id="rId6"/>
              </a:rPr>
              <a:t>h</a:t>
            </a:r>
            <a:r>
              <a:rPr lang="en-US" sz="1200" dirty="0">
                <a:latin typeface="Adobe Caslon Pro" panose="0205050205050A020403" pitchFamily="18" charset="0"/>
                <a:hlinkClick r:id="rId6"/>
              </a:rPr>
              <a:t>ttps://www.faa.gov/about/office_org/headquarters_offices/ato/service_units/techops/navservices/gnss/approaches/</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[55]	</a:t>
            </a:r>
            <a:r>
              <a:rPr lang="es-ES" sz="1200" dirty="0">
                <a:latin typeface="Adobe Caslon Pro" panose="0205050205050A020403" pitchFamily="18" charset="0"/>
              </a:rPr>
              <a:t>Implementación del servicio LPV-200: </a:t>
            </a:r>
            <a:r>
              <a:rPr lang="en-US" sz="1200" dirty="0">
                <a:latin typeface="Adobe Caslon Pro" panose="0205050205050A020403" pitchFamily="18" charset="0"/>
                <a:hlinkClick r:id="rId7"/>
              </a:rPr>
              <a:t>https://egnos-user-support.esspsas.eu/new_egnos_ops/services/safety-life-service/real-time-performance/airportsavailability</a:t>
            </a:r>
            <a:endParaRPr lang="en-US"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[56]	</a:t>
            </a:r>
            <a:r>
              <a:rPr lang="es-ES" sz="1200" dirty="0">
                <a:latin typeface="Adobe Caslon Pro" panose="0205050205050A020403" pitchFamily="18" charset="0"/>
              </a:rPr>
              <a:t>Implementación futura de LPV-200: </a:t>
            </a:r>
            <a:r>
              <a:rPr lang="en-US" sz="1200" dirty="0">
                <a:latin typeface="Adobe Caslon Pro" panose="0205050205050A020403" pitchFamily="18" charset="0"/>
                <a:hlinkClick r:id="rId8"/>
              </a:rPr>
              <a:t>https://egnos-user-support.esspsas.eu/new_egnos_ops/resources-tools/lpv-procedures-map</a:t>
            </a:r>
            <a:endParaRPr lang="en-US"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[57]	</a:t>
            </a:r>
            <a:r>
              <a:rPr lang="es-ES" sz="1200" dirty="0">
                <a:latin typeface="Adobe Caslon Pro" panose="0205050205050A020403" pitchFamily="18" charset="0"/>
              </a:rPr>
              <a:t>Estándar RTK: </a:t>
            </a:r>
            <a:r>
              <a:rPr lang="es-ES" sz="1200" dirty="0">
                <a:latin typeface="Adobe Caslon Pro" panose="0205050205050A020403" pitchFamily="18" charset="0"/>
                <a:hlinkClick r:id="rId9"/>
              </a:rPr>
              <a:t>http://www.navipedia.net/index.php/RTK_Standards</a:t>
            </a:r>
            <a:endParaRPr lang="es-ES"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[58]	</a:t>
            </a:r>
            <a:r>
              <a:rPr lang="en-US" sz="1200" dirty="0">
                <a:latin typeface="Adobe Caslon Pro" panose="0205050205050A020403" pitchFamily="18" charset="0"/>
              </a:rPr>
              <a:t>RTK: </a:t>
            </a:r>
            <a:r>
              <a:rPr lang="en-US" sz="1200" dirty="0">
                <a:latin typeface="Adobe Caslon Pro" panose="0205050205050A020403" pitchFamily="18" charset="0"/>
                <a:hlinkClick r:id="rId10"/>
              </a:rPr>
              <a:t>http://www.scielo.org.ar/scielo.php?script=sci_arttextpid=S1852-77442014000100014</a:t>
            </a:r>
            <a:endParaRPr lang="en-US"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[59]	</a:t>
            </a:r>
            <a:r>
              <a:rPr lang="es-ES" sz="1200" dirty="0">
                <a:latin typeface="Adobe Caslon Pro" panose="0205050205050A020403" pitchFamily="18" charset="0"/>
              </a:rPr>
              <a:t>ERGNSS: </a:t>
            </a:r>
            <a:r>
              <a:rPr lang="es-ES" sz="1200" dirty="0">
                <a:latin typeface="Adobe Caslon Pro" panose="0205050205050A020403" pitchFamily="18" charset="0"/>
                <a:hlinkClick r:id="rId11"/>
              </a:rPr>
              <a:t>ftp://ftp.geodesia.ign.es/ERGNSS/horario_1s/</a:t>
            </a:r>
            <a:endParaRPr lang="es-ES" sz="1200" dirty="0">
              <a:latin typeface="Adobe Caslon Pro" panose="0205050205050A020403" pitchFamily="18" charset="0"/>
            </a:endParaRPr>
          </a:p>
          <a:p>
            <a:pPr marL="0" indent="0" algn="just">
              <a:spcAft>
                <a:spcPts val="600"/>
              </a:spcAft>
              <a:buNone/>
            </a:pPr>
            <a:r>
              <a:rPr lang="de-DE" sz="1200" dirty="0">
                <a:latin typeface="Adobe Caslon Pro" panose="0205050205050A020403" pitchFamily="18" charset="0"/>
              </a:rPr>
              <a:t>[60]	</a:t>
            </a:r>
            <a:r>
              <a:rPr lang="es-ES" sz="1200" dirty="0">
                <a:latin typeface="Adobe Caslon Pro" panose="0205050205050A020403" pitchFamily="18" charset="0"/>
              </a:rPr>
              <a:t>PAG: </a:t>
            </a:r>
            <a:r>
              <a:rPr lang="es-ES" sz="1200" dirty="0">
                <a:latin typeface="Adobe Caslon Pro" panose="0205050205050A020403" pitchFamily="18" charset="0"/>
                <a:hlinkClick r:id="rId12"/>
              </a:rPr>
              <a:t>ftp://ftp.geodesia.ign.es/utilidades/PAG/</a:t>
            </a:r>
            <a:endParaRPr lang="es-E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[61]	TEQC: </a:t>
            </a:r>
            <a:r>
              <a:rPr lang="en-US" sz="1200" dirty="0">
                <a:latin typeface="Adobe Caslon Pro" panose="0205050205050A020403" pitchFamily="18" charset="0"/>
                <a:hlinkClick r:id="rId13"/>
              </a:rPr>
              <a:t>https://www.unavco.org/software/data-processing/teqc/teqc.html</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[62]	IGN: </a:t>
            </a:r>
            <a:r>
              <a:rPr lang="en-US" sz="1200" dirty="0">
                <a:latin typeface="Adobe Caslon Pro" panose="0205050205050A020403" pitchFamily="18" charset="0"/>
                <a:hlinkClick r:id="rId14"/>
              </a:rPr>
              <a:t>http://www.ign.es/web/ign/portal/inicio</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[63]	FTP de EDAS: </a:t>
            </a:r>
            <a:r>
              <a:rPr lang="en-US" sz="1200" dirty="0">
                <a:latin typeface="Adobe Caslon Pro" panose="0205050205050A020403" pitchFamily="18" charset="0"/>
                <a:hlinkClick r:id="rId15"/>
              </a:rPr>
              <a:t>https://egnos-user-support.essp-sas.eu/new_egnos_ops/services/edasservice/downloads</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[64]	</a:t>
            </a:r>
            <a:r>
              <a:rPr lang="en-US" sz="1200" dirty="0" err="1">
                <a:latin typeface="Adobe Caslon Pro" panose="0205050205050A020403" pitchFamily="18" charset="0"/>
              </a:rPr>
              <a:t>Manuales</a:t>
            </a:r>
            <a:r>
              <a:rPr lang="en-US" sz="1200" dirty="0">
                <a:latin typeface="Adobe Caslon Pro" panose="0205050205050A020403" pitchFamily="18" charset="0"/>
              </a:rPr>
              <a:t> del </a:t>
            </a:r>
            <a:r>
              <a:rPr lang="en-US" sz="1200" dirty="0" err="1">
                <a:latin typeface="Adobe Caslon Pro" panose="0205050205050A020403" pitchFamily="18" charset="0"/>
              </a:rPr>
              <a:t>programa</a:t>
            </a:r>
            <a:r>
              <a:rPr lang="en-US" sz="1200" dirty="0">
                <a:latin typeface="Adobe Caslon Pro" panose="0205050205050A020403" pitchFamily="18" charset="0"/>
              </a:rPr>
              <a:t> PEGASUS </a:t>
            </a:r>
            <a:r>
              <a:rPr lang="en-US" sz="1200" dirty="0" err="1">
                <a:latin typeface="Adobe Caslon Pro" panose="0205050205050A020403" pitchFamily="18" charset="0"/>
              </a:rPr>
              <a:t>incluidos</a:t>
            </a:r>
            <a:r>
              <a:rPr lang="en-US" sz="1200" dirty="0">
                <a:latin typeface="Adobe Caslon Pro" panose="0205050205050A020403" pitchFamily="18" charset="0"/>
              </a:rPr>
              <a:t> </a:t>
            </a:r>
            <a:r>
              <a:rPr lang="en-US" sz="1200" dirty="0" err="1">
                <a:latin typeface="Adobe Caslon Pro" panose="0205050205050A020403" pitchFamily="18" charset="0"/>
              </a:rPr>
              <a:t>en</a:t>
            </a:r>
            <a:r>
              <a:rPr lang="en-US" sz="1200" dirty="0">
                <a:latin typeface="Adobe Caslon Pro" panose="0205050205050A020403" pitchFamily="18" charset="0"/>
              </a:rPr>
              <a:t> </a:t>
            </a:r>
            <a:r>
              <a:rPr lang="en-US" sz="1200" dirty="0" err="1">
                <a:latin typeface="Adobe Caslon Pro" panose="0205050205050A020403" pitchFamily="18" charset="0"/>
              </a:rPr>
              <a:t>su</a:t>
            </a:r>
            <a:r>
              <a:rPr lang="en-US" sz="1200" dirty="0">
                <a:latin typeface="Adobe Caslon Pro" panose="0205050205050A020403" pitchFamily="18" charset="0"/>
              </a:rPr>
              <a:t> </a:t>
            </a:r>
            <a:r>
              <a:rPr lang="en-US" sz="1200" dirty="0" err="1">
                <a:latin typeface="Adobe Caslon Pro" panose="0205050205050A020403" pitchFamily="18" charset="0"/>
              </a:rPr>
              <a:t>carpeta</a:t>
            </a:r>
            <a:r>
              <a:rPr lang="en-US" sz="1200" dirty="0">
                <a:latin typeface="Adobe Caslon Pro" panose="0205050205050A020403" pitchFamily="18" charset="0"/>
              </a:rPr>
              <a:t> de </a:t>
            </a:r>
            <a:r>
              <a:rPr lang="en-US" sz="1200" dirty="0" err="1">
                <a:latin typeface="Adobe Caslon Pro" panose="0205050205050A020403" pitchFamily="18" charset="0"/>
              </a:rPr>
              <a:t>instalación</a:t>
            </a:r>
            <a:endParaRPr lang="en-US" sz="1200" dirty="0">
              <a:latin typeface="Adobe Caslon Pro" panose="0205050205050A020403" pitchFamily="18" charset="0"/>
            </a:endParaRPr>
          </a:p>
          <a:p>
            <a:pPr marL="0" indent="0" algn="just">
              <a:spcAft>
                <a:spcPts val="600"/>
              </a:spcAft>
              <a:buNone/>
            </a:pPr>
            <a:r>
              <a:rPr lang="en-US" sz="1200" dirty="0">
                <a:latin typeface="Adobe Caslon Pro" panose="0205050205050A020403" pitchFamily="18" charset="0"/>
              </a:rPr>
              <a:t>[65]	</a:t>
            </a:r>
            <a:r>
              <a:rPr lang="en-US" sz="1200" dirty="0" err="1">
                <a:latin typeface="Adobe Caslon Pro" panose="0205050205050A020403" pitchFamily="18" charset="0"/>
              </a:rPr>
              <a:t>Almanaques</a:t>
            </a:r>
            <a:r>
              <a:rPr lang="en-US" sz="1200" dirty="0">
                <a:latin typeface="Adobe Caslon Pro" panose="0205050205050A020403" pitchFamily="18" charset="0"/>
              </a:rPr>
              <a:t> GPS: </a:t>
            </a:r>
            <a:r>
              <a:rPr lang="en-US" sz="1200" dirty="0">
                <a:latin typeface="Adobe Caslon Pro" panose="0205050205050A020403" pitchFamily="18" charset="0"/>
                <a:hlinkClick r:id="rId16"/>
              </a:rPr>
              <a:t>https://navcen.uscg.gov/?Do=gpsArchivespath=ALMANACS/YUMAyear=2018</a:t>
            </a:r>
            <a:endParaRPr lang="en-US" sz="1200" dirty="0">
              <a:latin typeface="Adobe Caslon Pro" panose="0205050205050A020403" pitchFamily="18" charset="0"/>
            </a:endParaRPr>
          </a:p>
          <a:p>
            <a:pPr marL="0" indent="0" algn="just">
              <a:spcAft>
                <a:spcPts val="600"/>
              </a:spcAft>
              <a:buNone/>
            </a:pPr>
            <a:endParaRPr lang="en-US" sz="1200" dirty="0">
              <a:latin typeface="Adobe Caslon Pro" panose="0205050205050A020403" pitchFamily="18" charset="0"/>
            </a:endParaRPr>
          </a:p>
          <a:p>
            <a:pPr marL="0" indent="0" algn="just">
              <a:spcAft>
                <a:spcPts val="600"/>
              </a:spcAft>
              <a:buNone/>
            </a:pPr>
            <a:endParaRPr lang="en-US" sz="1200" dirty="0">
              <a:latin typeface="Adobe Caslon Pro" panose="0205050205050A020403" pitchFamily="18" charset="0"/>
            </a:endParaRPr>
          </a:p>
        </p:txBody>
      </p:sp>
    </p:spTree>
    <p:extLst>
      <p:ext uri="{BB962C8B-B14F-4D97-AF65-F5344CB8AC3E}">
        <p14:creationId xmlns:p14="http://schemas.microsoft.com/office/powerpoint/2010/main" val="1040479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7765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1984</TotalTime>
  <Words>2180</Words>
  <Application>Microsoft Office PowerPoint</Application>
  <PresentationFormat>Panorámica</PresentationFormat>
  <Paragraphs>635</Paragraphs>
  <Slides>32</Slides>
  <Notes>5</Notes>
  <HiddenSlides>2</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32</vt:i4>
      </vt:variant>
    </vt:vector>
  </HeadingPairs>
  <TitlesOfParts>
    <vt:vector size="42" baseType="lpstr">
      <vt:lpstr>Microsoft YaHei Light</vt:lpstr>
      <vt:lpstr>Adobe Caslon Pro</vt:lpstr>
      <vt:lpstr>Arial</vt:lpstr>
      <vt:lpstr>Calibri</vt:lpstr>
      <vt:lpstr>Calibri Light</vt:lpstr>
      <vt:lpstr>Moon 2.0</vt:lpstr>
      <vt:lpstr>Times New Roman</vt:lpstr>
      <vt:lpstr>Wingdings</vt:lpstr>
      <vt:lpstr>Tema de Office</vt:lpstr>
      <vt:lpstr>Diseño personalizado</vt:lpstr>
      <vt:lpstr>Presentación de PowerPoint</vt:lpstr>
      <vt:lpstr>Índice</vt:lpstr>
      <vt:lpstr>Índice</vt:lpstr>
      <vt:lpstr>Resumen  </vt:lpstr>
      <vt:lpstr>Índice</vt:lpstr>
      <vt:lpstr>1. Aeropuerto de Teruel</vt:lpstr>
      <vt:lpstr>2. Aeronave de referencia</vt:lpstr>
      <vt:lpstr>3. Navegación PBN y LPV-200</vt:lpstr>
      <vt:lpstr>3. Navegación PBN y LPV-200</vt:lpstr>
      <vt:lpstr>3. Navegación PBN y LPV-200</vt:lpstr>
      <vt:lpstr>4. Aproximación a la pista 18/36</vt:lpstr>
      <vt:lpstr>4. Aproximación a la pista 18/36</vt:lpstr>
      <vt:lpstr>Índice</vt:lpstr>
      <vt:lpstr>1. Sistemas GNSS y de aumentación</vt:lpstr>
      <vt:lpstr>1. Sistemas GNSS y de aumentación</vt:lpstr>
      <vt:lpstr>2. Requerimientos y procedimiento de validación</vt:lpstr>
      <vt:lpstr>3. Procedimiento de análisis</vt:lpstr>
      <vt:lpstr>4. Resultados</vt:lpstr>
      <vt:lpstr>4. Resultados</vt:lpstr>
      <vt:lpstr>4. Resultados</vt:lpstr>
      <vt:lpstr>4. Resultados</vt:lpstr>
      <vt:lpstr>4. Resultados</vt:lpstr>
      <vt:lpstr>Índice</vt:lpstr>
      <vt:lpstr>Conclusiones</vt:lpstr>
      <vt:lpstr>Índice</vt:lpstr>
      <vt:lpstr>Presupuesto</vt:lpstr>
      <vt:lpstr>Índice</vt:lpstr>
      <vt:lpstr>Bibliografía</vt:lpstr>
      <vt:lpstr>Bibliografía</vt:lpstr>
      <vt:lpstr>Bibliografía</vt:lpstr>
      <vt:lpstr>Bibliografía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TFM</dc:title>
  <dc:creator>MARÍA DEL CARMEN FURQUET GASCÓN</dc:creator>
  <cp:lastModifiedBy>MARÍA DEL CARMEN FURQUET GASCÓN</cp:lastModifiedBy>
  <cp:revision>231</cp:revision>
  <dcterms:created xsi:type="dcterms:W3CDTF">2018-05-22T09:58:25Z</dcterms:created>
  <dcterms:modified xsi:type="dcterms:W3CDTF">2018-06-20T08:27:12Z</dcterms:modified>
</cp:coreProperties>
</file>