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8" r:id="rId21"/>
    <p:sldId id="277" r:id="rId22"/>
    <p:sldId id="280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2"/>
    <p:restoredTop sz="94669"/>
  </p:normalViewPr>
  <p:slideViewPr>
    <p:cSldViewPr snapToGrid="0" snapToObjects="1">
      <p:cViewPr>
        <p:scale>
          <a:sx n="80" d="100"/>
          <a:sy n="80" d="100"/>
        </p:scale>
        <p:origin x="1112" y="3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D0CE7-D749-D347-81AC-A93F0E56C997}" type="datetimeFigureOut">
              <a:rPr lang="es-ES" smtClean="0"/>
              <a:t>10/6/18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ABB1C-2CB0-2A45-8C73-514832F683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6440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ABB1C-2CB0-2A45-8C73-514832F683BF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8012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A31C31-2316-CF4F-88D5-74CB070E0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651633-1F44-FE49-BB52-AE93750AA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387392-3F79-294D-8F97-9B99F9A91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A24C0A-B71C-594A-8AC1-FA0CA421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EA38C5-3F1D-E645-8B77-A15A7B126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32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D5E6D-2E4B-1B4F-AB41-FE14F58A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7D29CD-F6D7-2248-9764-D6FCB35AE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2BEE40-F84E-8149-8C82-19C054342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8F73C1-6B75-E14A-A032-5E2D3FF01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5AC550-F4A9-ED4C-9717-72BCC156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84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76403-F0CC-4D48-BFB9-8B8D429EB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F56937-278C-4940-B7A8-1EC0456C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550143-D32C-F942-BD48-81D5B5ACC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576A3D-8F39-1A4B-8AC6-2AB655631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BDD0A7-A998-C441-A486-AAAC65E08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9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1A860-09D2-D749-B033-589E8D9F0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727467-FEF7-6B4B-B70B-B20C19513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DA940E-A436-5D4E-A01C-06DCB2565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849473-9033-EE43-A79C-0136B2FDA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7863C3-7982-4E4F-9479-7EEAA2CE6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3297A8-ADCE-7E40-B42A-CC4BF69B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86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05B24-0BC1-A34A-8003-64F985601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1DFB39-4A2A-714D-B666-6CA17EB5B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1FDAA9-E095-B348-967D-0B20D96E0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B9C9A94-B447-8946-A521-FFD2A27A0E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57D79D-7E3E-B34E-A1F9-394E3B8FC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384A19E-97E7-2140-893F-683F5E1C0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FE92AA5-0BCC-1F42-9B07-2080E2DF0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A304D5A-E8BD-5B4C-BB36-8E0652211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807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8D32F-B60D-9D4C-B363-4E76102EF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6CF727-49E4-DF45-AD20-5849CB055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DC9129B-ED1D-4B44-8212-68F63F92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AC91A9-BE91-8541-8B33-E5A18AEF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467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F1CEE56-B513-0545-AB8A-2EEA57FE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389AAE-53E4-764C-9168-2480FBA6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52D0AE-DA98-C847-9AD1-D36E580A7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720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9FBEC5-6F4C-AE45-AF3B-4FB18D2D1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5827C7-37EB-3746-B179-C89CE5E2A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4B613CC-11D8-CE41-98D8-B96095003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6525F4-3373-9D46-96EA-B8B10989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A45EBE-F5AF-7F40-B265-82536318D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08AC50-249B-1D47-A840-CC02AAD73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31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DE207C-7C47-2C4C-A622-A8AD4BE73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BC827FB-A6C3-924A-9438-0C67CDB321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7E51C6-C2E3-BF49-8BE0-5593D38C4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07946E-5888-5A4B-94C9-07DCBA437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ACDA3C-8E61-ED49-9D9A-51426644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1B51E6-BDF8-1848-AC6F-089AE0EF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3436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9AC10B-C789-A84C-9CDB-DA0BDD3E1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8DB527-A8EE-834F-9E01-5A7783EF7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A219D0-3FD2-9848-899D-85D59F08A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29C46A-6BAB-CE4B-A97D-3D89DE1C0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C571F2-1733-3D4A-BAE3-C35602978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65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2407B3-4AA3-D943-A106-85E474024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68599E-6EA9-DA46-9170-AAC49D213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797B1D-9B08-ED46-A075-B129E42FB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34AC69-3D7A-614D-8807-6DDA61BEE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CDAE12-271B-2143-99D3-5B8AA8053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738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EABC3AB-1095-F04D-B9B4-CDC2418BD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A84DB6-735C-884D-BD31-1DAFB1CF2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4EF083-5053-1641-B339-B8D035CD27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3D4C7-A314-7840-83B6-DFEC76758BFC}" type="datetimeFigureOut">
              <a:rPr lang="es-ES" smtClean="0"/>
              <a:t>10/6/18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000A09-F364-C043-84F6-91A7CD3A15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7F882-5AA8-5944-BC30-78A2900742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B5660-8BF9-0349-AB74-4F04BB7442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972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D701-4BCF-084B-B3FF-229B6CB4A2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069792"/>
            <a:ext cx="9144000" cy="1418675"/>
          </a:xfrm>
        </p:spPr>
        <p:txBody>
          <a:bodyPr>
            <a:noAutofit/>
          </a:bodyPr>
          <a:lstStyle/>
          <a:p>
            <a:r>
              <a:rPr lang="es-ES" sz="2600" b="1" dirty="0">
                <a:latin typeface="Pangram" pitchFamily="2" charset="77"/>
              </a:rPr>
              <a:t>DISEÑO CONCEPTUAL DE UN VEHÍCULO POSICIONADO EN EL SEGMENTO DE LOS AUTOMÓVILES SUPERDEPORTIVOS HÍBRIDOS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2B8C6D-F444-E446-81F3-54C2AF65A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176" y="5296836"/>
            <a:ext cx="3028944" cy="10712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7618B89-208F-9645-924D-965371B0B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631" y="5445205"/>
            <a:ext cx="2820780" cy="77452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0B3A7E9-FB9F-494D-AE83-E703924500B5}"/>
              </a:ext>
            </a:extLst>
          </p:cNvPr>
          <p:cNvSpPr txBox="1"/>
          <p:nvPr/>
        </p:nvSpPr>
        <p:spPr>
          <a:xfrm>
            <a:off x="1557867" y="718381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50" dirty="0">
                <a:solidFill>
                  <a:schemeClr val="tx1">
                    <a:lumMod val="50000"/>
                    <a:lumOff val="50000"/>
                  </a:schemeClr>
                </a:solidFill>
                <a:latin typeface="Pangram" pitchFamily="2" charset="77"/>
              </a:rPr>
              <a:t>INGENIERÍA EN DISEÑO INDUSTRIAL Y DESARROLLO DE PRODUCTOS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EC6960-5CB4-4245-AB76-35C9100143B2}"/>
              </a:ext>
            </a:extLst>
          </p:cNvPr>
          <p:cNvSpPr txBox="1"/>
          <p:nvPr/>
        </p:nvSpPr>
        <p:spPr>
          <a:xfrm>
            <a:off x="1263139" y="4237125"/>
            <a:ext cx="386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Pangram" pitchFamily="2" charset="77"/>
              </a:rPr>
              <a:t>Autor </a:t>
            </a:r>
            <a:r>
              <a:rPr lang="es-ES" dirty="0">
                <a:latin typeface="Pangram Medium" pitchFamily="2" charset="77"/>
              </a:rPr>
              <a:t>|</a:t>
            </a:r>
            <a:r>
              <a:rPr lang="es-ES" b="1" dirty="0">
                <a:latin typeface="Pangram" pitchFamily="2" charset="77"/>
              </a:rPr>
              <a:t> </a:t>
            </a:r>
            <a:r>
              <a:rPr lang="es-ES" dirty="0">
                <a:latin typeface="Pangram" pitchFamily="2" charset="77"/>
              </a:rPr>
              <a:t>Iago Valiño Moreira</a:t>
            </a:r>
          </a:p>
          <a:p>
            <a:r>
              <a:rPr lang="es-ES" b="1" dirty="0">
                <a:latin typeface="Pangram" pitchFamily="2" charset="77"/>
              </a:rPr>
              <a:t>Tutor  </a:t>
            </a:r>
            <a:r>
              <a:rPr lang="es-ES" dirty="0">
                <a:latin typeface="Pangram Medium" pitchFamily="2" charset="77"/>
              </a:rPr>
              <a:t>|</a:t>
            </a:r>
            <a:r>
              <a:rPr lang="es-ES" b="1" dirty="0">
                <a:latin typeface="Pangram" pitchFamily="2" charset="77"/>
              </a:rPr>
              <a:t> </a:t>
            </a:r>
            <a:r>
              <a:rPr lang="es-ES" dirty="0">
                <a:latin typeface="Pangram" pitchFamily="2" charset="77"/>
              </a:rPr>
              <a:t>Andrés Conejero Rodilla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8CC5C22-BEC0-274A-A01D-2A374267B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3" t="46667" r="-144" b="41522"/>
          <a:stretch/>
        </p:blipFill>
        <p:spPr>
          <a:xfrm>
            <a:off x="0" y="2766737"/>
            <a:ext cx="12204000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52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303821-C753-7447-867A-306CDCF1C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424"/>
            <a:ext cx="10515600" cy="532340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7259F2-C257-4E4C-B285-951C151EB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5128"/>
            <a:ext cx="6032157" cy="4351338"/>
          </a:xfrm>
        </p:spPr>
        <p:txBody>
          <a:bodyPr>
            <a:normAutofit/>
          </a:bodyPr>
          <a:lstStyle/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Principales objetivos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Referentes en el segmento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Análisis de los referentes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Elementos condicionantes del diseño conceptual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Selección de una marca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Desarrollo conceptual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Diseño exterior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Diseño interior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Modelado tridimensional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 err="1">
                <a:latin typeface="Pangram" pitchFamily="2" charset="77"/>
              </a:rPr>
              <a:t>Renderizado</a:t>
            </a:r>
            <a:endParaRPr lang="es-ES" sz="1800" dirty="0">
              <a:latin typeface="Pangram" pitchFamily="2" charset="77"/>
            </a:endParaRPr>
          </a:p>
          <a:p>
            <a:pPr marL="514350" indent="-514350">
              <a:buFont typeface="+mj-lt"/>
              <a:buAutoNum type="arabicParenR"/>
            </a:pPr>
            <a:endParaRPr lang="es-ES" sz="2000" dirty="0"/>
          </a:p>
          <a:p>
            <a:pPr marL="0" indent="0">
              <a:buNone/>
            </a:pPr>
            <a:endParaRPr lang="es-ES" sz="2000" dirty="0"/>
          </a:p>
          <a:p>
            <a:pPr marL="514350" indent="-514350">
              <a:buFont typeface="+mj-lt"/>
              <a:buAutoNum type="arabicParenR"/>
            </a:pPr>
            <a:endParaRPr lang="es-ES" sz="2000" dirty="0"/>
          </a:p>
          <a:p>
            <a:pPr marL="514350" indent="-514350">
              <a:buFont typeface="+mj-lt"/>
              <a:buAutoNum type="arabicParenR"/>
            </a:pPr>
            <a:endParaRPr lang="es-ES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E4A0073-4355-2344-971E-EC3B5ED667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8316" t="6312" r="24996" b="175"/>
          <a:stretch/>
        </p:blipFill>
        <p:spPr>
          <a:xfrm>
            <a:off x="7053989" y="0"/>
            <a:ext cx="5138011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E312640-5221-1740-9D83-A6C51DE4E467}"/>
              </a:ext>
            </a:extLst>
          </p:cNvPr>
          <p:cNvSpPr txBox="1"/>
          <p:nvPr/>
        </p:nvSpPr>
        <p:spPr>
          <a:xfrm>
            <a:off x="11832606" y="6396335"/>
            <a:ext cx="359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angram Black" pitchFamily="2" charset="7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07707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3B5030F-05AA-A64E-B93B-DAD90D6E3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672841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PRINCIPALES OBJETIVOS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A6A5852C-900B-944D-9425-5F314F3B7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784" y="1663345"/>
            <a:ext cx="5945660" cy="4351338"/>
          </a:xfrm>
        </p:spPr>
        <p:txBody>
          <a:bodyPr>
            <a:normAutofit/>
          </a:bodyPr>
          <a:lstStyle/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Plantear un concepto de calidad para el segmento seleccionado que busque posicionar en él a una marca sin antecedentes en el mismo.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endParaRPr lang="es-ES" sz="1800" dirty="0">
              <a:latin typeface="Pangram" pitchFamily="2" charset="77"/>
            </a:endParaRP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Conseguir un diseño realista, atractivo, fiel a la marca seleccionada y que sea concebible en el mercado actual compitiendo directamente con los referentes analizados.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endParaRPr lang="es-ES" sz="1800" dirty="0">
              <a:latin typeface="Pangram" pitchFamily="2" charset="77"/>
            </a:endParaRP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r>
              <a:rPr lang="es-ES" sz="1800" dirty="0">
                <a:latin typeface="Pangram" pitchFamily="2" charset="77"/>
              </a:rPr>
              <a:t>Definir una propuesta coherente donde las diferentes vistas del vehículo armonicen entre si y transmitan una sensación de homogeneidad formal.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SzPct val="150000"/>
            </a:pPr>
            <a:endParaRPr lang="es-ES" sz="1900" dirty="0">
              <a:latin typeface="Pangram" pitchFamily="2" charset="77"/>
            </a:endParaRPr>
          </a:p>
          <a:p>
            <a:pPr marL="0" indent="0">
              <a:buClr>
                <a:schemeClr val="tx1">
                  <a:lumMod val="50000"/>
                  <a:lumOff val="50000"/>
                </a:schemeClr>
              </a:buClr>
              <a:buSzPct val="150000"/>
              <a:buNone/>
            </a:pPr>
            <a:endParaRPr lang="es-ES" sz="2000" dirty="0"/>
          </a:p>
          <a:p>
            <a:pPr marL="514350" indent="-514350">
              <a:buFont typeface="+mj-lt"/>
              <a:buAutoNum type="arabicParenR"/>
            </a:pPr>
            <a:endParaRPr lang="es-ES" sz="2000" dirty="0"/>
          </a:p>
          <a:p>
            <a:pPr marL="0" indent="0">
              <a:buNone/>
            </a:pPr>
            <a:endParaRPr lang="es-ES" sz="2000" dirty="0"/>
          </a:p>
          <a:p>
            <a:pPr marL="514350" indent="-514350">
              <a:buFont typeface="+mj-lt"/>
              <a:buAutoNum type="arabicParenR"/>
            </a:pPr>
            <a:endParaRPr lang="es-ES" sz="2000" dirty="0"/>
          </a:p>
          <a:p>
            <a:pPr marL="514350" indent="-514350">
              <a:buFont typeface="+mj-lt"/>
              <a:buAutoNum type="arabicParenR"/>
            </a:pPr>
            <a:endParaRPr lang="es-ES" sz="20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6639D1C-3162-4148-ACEB-91695F3AC2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r="44750"/>
          <a:stretch/>
        </p:blipFill>
        <p:spPr>
          <a:xfrm>
            <a:off x="7141800" y="0"/>
            <a:ext cx="50502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CEC486E-41F9-2249-A08E-F35C27C22792}"/>
              </a:ext>
            </a:extLst>
          </p:cNvPr>
          <p:cNvSpPr txBox="1"/>
          <p:nvPr/>
        </p:nvSpPr>
        <p:spPr>
          <a:xfrm>
            <a:off x="11798944" y="6396335"/>
            <a:ext cx="39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angram Black" pitchFamily="2" charset="7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66638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873E4A6-C776-F844-AC4B-BD302727570B}"/>
              </a:ext>
            </a:extLst>
          </p:cNvPr>
          <p:cNvSpPr/>
          <p:nvPr/>
        </p:nvSpPr>
        <p:spPr>
          <a:xfrm>
            <a:off x="1386349" y="1723659"/>
            <a:ext cx="8863780" cy="356910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FDBBD12-B71A-3E48-AE4A-593F909C0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672841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REFERENTES EN EL SEGMENTO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15A6456-373E-7F4B-A320-7E9347C55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477" y="815412"/>
            <a:ext cx="5080000" cy="3098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0B8B89-0437-6742-A586-55B2CB20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6881" y="2209214"/>
            <a:ext cx="6238977" cy="215528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F548A15-8411-9B48-92C3-CACEED7AA5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38269"/>
          <a:stretch/>
        </p:blipFill>
        <p:spPr>
          <a:xfrm>
            <a:off x="4615149" y="2730843"/>
            <a:ext cx="7457767" cy="345281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DC9201B-9368-074C-9569-701ECB0D6DAC}"/>
              </a:ext>
            </a:extLst>
          </p:cNvPr>
          <p:cNvSpPr txBox="1"/>
          <p:nvPr/>
        </p:nvSpPr>
        <p:spPr>
          <a:xfrm>
            <a:off x="4130397" y="1324112"/>
            <a:ext cx="1965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Pangram" pitchFamily="2" charset="77"/>
              </a:rPr>
              <a:t>Ferrari</a:t>
            </a:r>
            <a:r>
              <a:rPr lang="es-ES" sz="1400" dirty="0">
                <a:latin typeface="Pangram Light" pitchFamily="2" charset="77"/>
              </a:rPr>
              <a:t> LaFerrari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59B400E-87F7-074B-A77B-83B49F97F5F5}"/>
              </a:ext>
            </a:extLst>
          </p:cNvPr>
          <p:cNvSpPr txBox="1"/>
          <p:nvPr/>
        </p:nvSpPr>
        <p:spPr>
          <a:xfrm>
            <a:off x="7218918" y="2106145"/>
            <a:ext cx="1364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Pangram" pitchFamily="2" charset="77"/>
              </a:rPr>
              <a:t>McLaren</a:t>
            </a:r>
            <a:r>
              <a:rPr lang="es-ES" sz="1600" dirty="0">
                <a:latin typeface="Pangram Light" pitchFamily="2" charset="77"/>
              </a:rPr>
              <a:t> P1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1C7C5CE-0D70-9145-B76B-CA4957DA8160}"/>
              </a:ext>
            </a:extLst>
          </p:cNvPr>
          <p:cNvSpPr txBox="1"/>
          <p:nvPr/>
        </p:nvSpPr>
        <p:spPr>
          <a:xfrm>
            <a:off x="4130397" y="5775278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Pangram" pitchFamily="2" charset="77"/>
              </a:rPr>
              <a:t>Porsche</a:t>
            </a:r>
            <a:r>
              <a:rPr lang="es-ES" dirty="0">
                <a:latin typeface="Pangram Light" pitchFamily="2" charset="77"/>
              </a:rPr>
              <a:t> 918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99A6F70-062A-3144-8B07-8BB7E6519FF5}"/>
              </a:ext>
            </a:extLst>
          </p:cNvPr>
          <p:cNvSpPr txBox="1"/>
          <p:nvPr/>
        </p:nvSpPr>
        <p:spPr>
          <a:xfrm>
            <a:off x="11798944" y="6396335"/>
            <a:ext cx="399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37203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5E0F50BB-300A-0A4D-83E2-7EFF8B235AC9}"/>
              </a:ext>
            </a:extLst>
          </p:cNvPr>
          <p:cNvSpPr/>
          <p:nvPr/>
        </p:nvSpPr>
        <p:spPr>
          <a:xfrm>
            <a:off x="1664110" y="1826897"/>
            <a:ext cx="8863780" cy="330554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5F2EBB3-795A-014B-870A-7F3B78A44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0000" y="2467896"/>
            <a:ext cx="9652000" cy="3810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8A388B6-AB05-824A-9AB5-8F91EE05D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2572">
            <a:off x="1193543" y="1206231"/>
            <a:ext cx="4380074" cy="178967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7B03382-5A23-B24D-927E-1684A00CB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4632" y="1264007"/>
            <a:ext cx="4257368" cy="1674121"/>
          </a:xfrm>
          <a:prstGeom prst="rect">
            <a:avLst/>
          </a:prstGeom>
        </p:spPr>
      </p:pic>
      <p:sp>
        <p:nvSpPr>
          <p:cNvPr id="22" name="Título 1">
            <a:extLst>
              <a:ext uri="{FF2B5EF4-FFF2-40B4-BE49-F238E27FC236}">
                <a16:creationId xmlns:a16="http://schemas.microsoft.com/office/drawing/2014/main" id="{B73D52F6-3E82-1143-B22E-BA84A5CFF1D2}"/>
              </a:ext>
            </a:extLst>
          </p:cNvPr>
          <p:cNvSpPr txBox="1">
            <a:spLocks/>
          </p:cNvSpPr>
          <p:nvPr/>
        </p:nvSpPr>
        <p:spPr>
          <a:xfrm>
            <a:off x="838200" y="365127"/>
            <a:ext cx="10515600" cy="672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REFERENTES EN EL SEGMENTO </a:t>
            </a: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análisis proporcional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9554E1F-25C5-A746-A0D5-42DF83937D31}"/>
              </a:ext>
            </a:extLst>
          </p:cNvPr>
          <p:cNvSpPr txBox="1"/>
          <p:nvPr/>
        </p:nvSpPr>
        <p:spPr>
          <a:xfrm>
            <a:off x="11798944" y="6396335"/>
            <a:ext cx="413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5144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007A905D-26C3-154A-A951-3FB006A65370}"/>
              </a:ext>
            </a:extLst>
          </p:cNvPr>
          <p:cNvSpPr/>
          <p:nvPr/>
        </p:nvSpPr>
        <p:spPr>
          <a:xfrm>
            <a:off x="1394847" y="1724553"/>
            <a:ext cx="9298984" cy="408976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6F51D0C-0484-4F4F-A983-7437CFEA5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037968"/>
            <a:ext cx="6517148" cy="257255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45DB7A6-F640-264D-B7C2-F6FE5F616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400" y="2543783"/>
            <a:ext cx="6902747" cy="431421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3F80AA5-A968-FE4E-8DB4-B3149939B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7204" y="530068"/>
            <a:ext cx="4277600" cy="32082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824ABDF-8BA1-624D-90DB-12ED10721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1531" y="3728039"/>
            <a:ext cx="3988947" cy="2436997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6D5FF911-4547-3947-B27D-F2D75F172246}"/>
              </a:ext>
            </a:extLst>
          </p:cNvPr>
          <p:cNvSpPr txBox="1">
            <a:spLocks/>
          </p:cNvSpPr>
          <p:nvPr/>
        </p:nvSpPr>
        <p:spPr>
          <a:xfrm>
            <a:off x="838200" y="365127"/>
            <a:ext cx="10515600" cy="672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REFERENTES EN EL SEGMENTO </a:t>
            </a: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análisis formal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AAE368F-E0B2-2144-84CC-89DAF14516EB}"/>
              </a:ext>
            </a:extLst>
          </p:cNvPr>
          <p:cNvSpPr txBox="1"/>
          <p:nvPr/>
        </p:nvSpPr>
        <p:spPr>
          <a:xfrm>
            <a:off x="11798944" y="6396335"/>
            <a:ext cx="399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22479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668E5C5-9F3D-A944-BF76-98B9D3A36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137" y="353623"/>
            <a:ext cx="10183936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ELEMENTOS CONDICIONANTES DEL DISEÑO CONCEPTUAL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A2EE3A1-AA2A-3346-BD87-EC5CD8FC5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8469" y="1363034"/>
            <a:ext cx="3400085" cy="226617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4AD614F-FD33-3041-B97D-C714356F9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2342" y="3628654"/>
            <a:ext cx="3407701" cy="24625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6978586-57F6-944E-BE1B-F54C071F65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9675" y="1363332"/>
            <a:ext cx="3404524" cy="226502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75590A3-FD5D-C94B-A611-A4A2F85579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47995" t="36564" r="5865" b="13284"/>
          <a:stretch/>
        </p:blipFill>
        <p:spPr>
          <a:xfrm>
            <a:off x="4558554" y="3628054"/>
            <a:ext cx="3395645" cy="246259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860FC36-63FF-6244-8927-D0573A41FF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23521" t="10888" r="55358" b="31159"/>
          <a:stretch/>
        </p:blipFill>
        <p:spPr>
          <a:xfrm>
            <a:off x="7949760" y="1363034"/>
            <a:ext cx="3062596" cy="472761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935FC60-6475-284F-BA28-5A8B114D2FEB}"/>
              </a:ext>
            </a:extLst>
          </p:cNvPr>
          <p:cNvSpPr txBox="1"/>
          <p:nvPr/>
        </p:nvSpPr>
        <p:spPr>
          <a:xfrm>
            <a:off x="11798944" y="6396335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59439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50D1F97-7FAD-CE48-B34A-0785C2534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137" y="353623"/>
            <a:ext cx="10183936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SELECCIÓN DE UNA MARCA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Aston Martin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7A0964D-245D-274F-868F-B5115A26D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137" y="1424432"/>
            <a:ext cx="3611114" cy="239069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3F62441-D7FC-D242-9E90-BB9DCB31B0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2777" t="40173" b="1"/>
          <a:stretch/>
        </p:blipFill>
        <p:spPr>
          <a:xfrm flipH="1">
            <a:off x="994137" y="3815123"/>
            <a:ext cx="3611114" cy="224961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72EA67-EB56-7C4A-B229-441FCF6571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3486" r="43731"/>
          <a:stretch/>
        </p:blipFill>
        <p:spPr>
          <a:xfrm>
            <a:off x="4605251" y="1424432"/>
            <a:ext cx="2290849" cy="464030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5E3F0EA-1939-5149-8F39-D77FB0F58A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0230" t="44958" r="4271" b="7620"/>
          <a:stretch/>
        </p:blipFill>
        <p:spPr>
          <a:xfrm>
            <a:off x="6896100" y="1404974"/>
            <a:ext cx="4410636" cy="155986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C9EBA5A-A158-414B-9075-8CDC851618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1751" t="40858" b="11067"/>
          <a:stretch/>
        </p:blipFill>
        <p:spPr>
          <a:xfrm>
            <a:off x="6896100" y="2964835"/>
            <a:ext cx="4410636" cy="159293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7376875-AB0A-2744-AD59-3630A90735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783" t="26241" b="23886"/>
          <a:stretch/>
        </p:blipFill>
        <p:spPr>
          <a:xfrm flipH="1">
            <a:off x="6896101" y="4557766"/>
            <a:ext cx="4410636" cy="150696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A831720-C323-1142-AC26-030C6A8BDF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4028" y="568287"/>
            <a:ext cx="1832708" cy="45817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04C73A0F-CAE5-5F4F-AE88-2D216C0D233B}"/>
              </a:ext>
            </a:extLst>
          </p:cNvPr>
          <p:cNvSpPr txBox="1"/>
          <p:nvPr/>
        </p:nvSpPr>
        <p:spPr>
          <a:xfrm>
            <a:off x="11798944" y="6396335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69782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C830A3-DDA7-E541-A38A-524554A6F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137" y="353623"/>
            <a:ext cx="10183936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DESARROLLO CONCEPTUAL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BE0AB0-91B2-7A43-B878-E8448985B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11" t="12821" r="6859" b="16154"/>
          <a:stretch/>
        </p:blipFill>
        <p:spPr>
          <a:xfrm>
            <a:off x="4681370" y="1741545"/>
            <a:ext cx="6529361" cy="41293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A21F16-3EF3-264C-B900-63788A70F3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838" t="3807" r="38821" b="15380"/>
          <a:stretch/>
        </p:blipFill>
        <p:spPr>
          <a:xfrm>
            <a:off x="1026795" y="1366760"/>
            <a:ext cx="4201571" cy="45040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5423A62-8A71-0243-8AE6-83E5BE3CE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0863" y="1700785"/>
            <a:ext cx="1435236" cy="35880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B023851-0AE9-9641-8AFD-7A48708106FC}"/>
              </a:ext>
            </a:extLst>
          </p:cNvPr>
          <p:cNvSpPr txBox="1"/>
          <p:nvPr/>
        </p:nvSpPr>
        <p:spPr>
          <a:xfrm>
            <a:off x="11798944" y="6396335"/>
            <a:ext cx="39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09054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2DA8B6BE-906E-0740-BFAD-8BF972A5475B}"/>
              </a:ext>
            </a:extLst>
          </p:cNvPr>
          <p:cNvSpPr/>
          <p:nvPr/>
        </p:nvSpPr>
        <p:spPr>
          <a:xfrm>
            <a:off x="1407491" y="1927657"/>
            <a:ext cx="9399355" cy="330444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C4464BB-2C55-174F-BD69-579CA74D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820" y="35362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DISEÑO EXTERIOR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372BB97-7874-664B-A402-88BE917893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4" t="20704" r="3426" b="22192"/>
          <a:stretch/>
        </p:blipFill>
        <p:spPr>
          <a:xfrm>
            <a:off x="1407491" y="1446169"/>
            <a:ext cx="9335642" cy="437949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07BC67C-FF0B-4347-85D3-F7C017D1E633}"/>
              </a:ext>
            </a:extLst>
          </p:cNvPr>
          <p:cNvSpPr txBox="1"/>
          <p:nvPr/>
        </p:nvSpPr>
        <p:spPr>
          <a:xfrm>
            <a:off x="11798944" y="6396335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90874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9212CE63-162F-844A-A25A-3D834ABFBAB4}"/>
              </a:ext>
            </a:extLst>
          </p:cNvPr>
          <p:cNvSpPr/>
          <p:nvPr/>
        </p:nvSpPr>
        <p:spPr>
          <a:xfrm>
            <a:off x="2121407" y="1494590"/>
            <a:ext cx="7863841" cy="418031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6DAC96C-5637-934B-A85C-38426BB0C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9179" b="25564"/>
          <a:stretch/>
        </p:blipFill>
        <p:spPr>
          <a:xfrm>
            <a:off x="1027879" y="1147169"/>
            <a:ext cx="6396106" cy="26494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311D1C0-A22E-1E4D-B980-ED0F6E1395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5150" t="21391" b="17754"/>
          <a:stretch/>
        </p:blipFill>
        <p:spPr>
          <a:xfrm>
            <a:off x="4225932" y="3025491"/>
            <a:ext cx="7153309" cy="344043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279CF383-331C-4748-B519-126E850C9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820" y="35362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DISEÑO EXTERIOR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justificación funcional del diseño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0EAAC82-954C-854B-9448-065DBE36A44B}"/>
              </a:ext>
            </a:extLst>
          </p:cNvPr>
          <p:cNvSpPr txBox="1"/>
          <p:nvPr/>
        </p:nvSpPr>
        <p:spPr>
          <a:xfrm>
            <a:off x="11612995" y="6396335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17665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5CD3C3E0-D8F0-C147-874A-97C0E591BED3}"/>
              </a:ext>
            </a:extLst>
          </p:cNvPr>
          <p:cNvSpPr/>
          <p:nvPr/>
        </p:nvSpPr>
        <p:spPr>
          <a:xfrm>
            <a:off x="1453243" y="1377844"/>
            <a:ext cx="9356271" cy="449408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0248AC9-28A2-D64B-9411-7669C66BD766}"/>
              </a:ext>
            </a:extLst>
          </p:cNvPr>
          <p:cNvSpPr/>
          <p:nvPr/>
        </p:nvSpPr>
        <p:spPr>
          <a:xfrm>
            <a:off x="1348340" y="1241317"/>
            <a:ext cx="7267084" cy="2372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C462557-E554-944D-840A-7CA10FE27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316" y="42776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DISEÑO INTERIOR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EEB4C66-5B3B-FD42-87C6-7EF18B705D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17" t="15906" r="6241" b="9808"/>
          <a:stretch/>
        </p:blipFill>
        <p:spPr>
          <a:xfrm>
            <a:off x="1267316" y="1246293"/>
            <a:ext cx="8430660" cy="523977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626E5DF-E6C7-A744-9558-226A209300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55" t="23572" r="31319" b="32857"/>
          <a:stretch/>
        </p:blipFill>
        <p:spPr>
          <a:xfrm>
            <a:off x="571173" y="4082144"/>
            <a:ext cx="3442641" cy="178978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73A826C-9BC6-6D48-BB41-4CE4F4AC6B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848" t="7354" r="28782" b="16054"/>
          <a:stretch/>
        </p:blipFill>
        <p:spPr>
          <a:xfrm>
            <a:off x="8262256" y="1518557"/>
            <a:ext cx="3298373" cy="435337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23EB26F-A3D2-2B40-A01B-FC1CC9CB16C8}"/>
              </a:ext>
            </a:extLst>
          </p:cNvPr>
          <p:cNvSpPr txBox="1"/>
          <p:nvPr/>
        </p:nvSpPr>
        <p:spPr>
          <a:xfrm>
            <a:off x="11612995" y="6396335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62501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EEF317E-6318-FB43-8854-EE8BE3B4C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654" y="399360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MODELADO TRIDIMENSIONAL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exterior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6F87AE1-B9E8-7A41-A6EB-C3BF17AEFE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9" t="14204" r="3792" b="7673"/>
          <a:stretch/>
        </p:blipFill>
        <p:spPr>
          <a:xfrm>
            <a:off x="1139796" y="1457219"/>
            <a:ext cx="5920952" cy="2282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A4D4A3-CB8F-614E-9643-92F495967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71" t="14576" r="8610" b="11517"/>
          <a:stretch/>
        </p:blipFill>
        <p:spPr>
          <a:xfrm>
            <a:off x="1139796" y="3739419"/>
            <a:ext cx="5920951" cy="217530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AC7C7C9-B0E4-6545-922C-C1B4760CFF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38" t="1243" r="3182" b="7535"/>
          <a:stretch/>
        </p:blipFill>
        <p:spPr>
          <a:xfrm>
            <a:off x="7060746" y="1457219"/>
            <a:ext cx="4022931" cy="199189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9962591-0028-554A-ABCB-1725042AE5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57" t="8560" r="5083" b="3711"/>
          <a:stretch/>
        </p:blipFill>
        <p:spPr>
          <a:xfrm>
            <a:off x="7060746" y="3449109"/>
            <a:ext cx="4022931" cy="246561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815710A-2B3A-FF44-9DA3-2991371BF698}"/>
              </a:ext>
            </a:extLst>
          </p:cNvPr>
          <p:cNvSpPr txBox="1"/>
          <p:nvPr/>
        </p:nvSpPr>
        <p:spPr>
          <a:xfrm>
            <a:off x="11612995" y="6396335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042696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F8B7861-C488-4B4F-BBAD-1D4AAE791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039" y="42776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MODELADO TRIDIMENSIONAL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interior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5C69040-40EA-E54F-8E5D-6AA599F745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00" t="6659" r="4281" b="7778"/>
          <a:stretch/>
        </p:blipFill>
        <p:spPr>
          <a:xfrm>
            <a:off x="6484488" y="1761790"/>
            <a:ext cx="4690960" cy="36941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2279765-678E-6C42-ABA0-C174152CCD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94" t="15966" r="23881" b="2941"/>
          <a:stretch/>
        </p:blipFill>
        <p:spPr>
          <a:xfrm>
            <a:off x="955039" y="1761790"/>
            <a:ext cx="6805309" cy="369413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9DAF146-28BB-A347-9291-D7CB7C7F60E8}"/>
              </a:ext>
            </a:extLst>
          </p:cNvPr>
          <p:cNvSpPr txBox="1"/>
          <p:nvPr/>
        </p:nvSpPr>
        <p:spPr>
          <a:xfrm>
            <a:off x="11612995" y="6396335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042909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81BF0EE-D085-9D4C-B516-3157C0D55D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0" t="2614" r="16954" b="7940"/>
          <a:stretch/>
        </p:blipFill>
        <p:spPr>
          <a:xfrm>
            <a:off x="7510073" y="1588292"/>
            <a:ext cx="4681928" cy="376319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0F937BC-723A-1A41-AE75-6998C874D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316" y="42776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RENDERIZADO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estudio</a:t>
            </a:r>
            <a:endParaRPr lang="es-ES" sz="2750" b="1" dirty="0">
              <a:solidFill>
                <a:schemeClr val="tx1">
                  <a:lumMod val="65000"/>
                  <a:lumOff val="35000"/>
                </a:schemeClr>
              </a:solidFill>
              <a:latin typeface="Pangram" pitchFamily="2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D4D7B6-9E74-9D4B-83A3-AB36BF2B88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43" t="11585" r="8418" b="12787"/>
          <a:stretch/>
        </p:blipFill>
        <p:spPr>
          <a:xfrm>
            <a:off x="1" y="1588292"/>
            <a:ext cx="7510072" cy="376586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8E8D3E3-ADBF-9F45-93AB-4ECC287B9695}"/>
              </a:ext>
            </a:extLst>
          </p:cNvPr>
          <p:cNvSpPr txBox="1"/>
          <p:nvPr/>
        </p:nvSpPr>
        <p:spPr>
          <a:xfrm>
            <a:off x="11612995" y="6396335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098202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1DED1B1-4B6B-E84C-854A-8E9B4C16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316" y="42776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RENDERIZADO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estudio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3044B0-8F45-B045-8AA9-950BB5E35F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23" b="21093"/>
          <a:stretch/>
        </p:blipFill>
        <p:spPr>
          <a:xfrm>
            <a:off x="0" y="1573966"/>
            <a:ext cx="12192000" cy="41822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381B2A4-1BFE-514E-B032-6F9C9975EA28}"/>
              </a:ext>
            </a:extLst>
          </p:cNvPr>
          <p:cNvSpPr txBox="1"/>
          <p:nvPr/>
        </p:nvSpPr>
        <p:spPr>
          <a:xfrm>
            <a:off x="11612995" y="6396335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631269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468DEE7-C0CB-C34E-82DE-DCA642490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316" y="42776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RENDERIZADO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estudio</a:t>
            </a:r>
            <a:endParaRPr lang="es-ES" sz="2750" b="1" dirty="0">
              <a:solidFill>
                <a:schemeClr val="tx1">
                  <a:lumMod val="65000"/>
                  <a:lumOff val="35000"/>
                </a:schemeClr>
              </a:solidFill>
              <a:latin typeface="Pangram" pitchFamily="2" charset="77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93C73C2-2013-CA42-ACF9-480DBC8BD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32" r="1205"/>
          <a:stretch/>
        </p:blipFill>
        <p:spPr>
          <a:xfrm>
            <a:off x="6432211" y="1582670"/>
            <a:ext cx="5759789" cy="385876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18F254D-8BC8-874F-8B10-05EB78CD94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38" t="6237" r="9451" b="10222"/>
          <a:stretch/>
        </p:blipFill>
        <p:spPr>
          <a:xfrm flipH="1">
            <a:off x="0" y="1582670"/>
            <a:ext cx="6463449" cy="385876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D242FC8-8876-E947-A672-8EB7B897262C}"/>
              </a:ext>
            </a:extLst>
          </p:cNvPr>
          <p:cNvSpPr txBox="1"/>
          <p:nvPr/>
        </p:nvSpPr>
        <p:spPr>
          <a:xfrm>
            <a:off x="11612995" y="6396335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94492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E07BFBA-FFD8-3B4E-8A8D-A563F7F05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316" y="42776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RENDERIZADO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estudio</a:t>
            </a:r>
            <a:endParaRPr lang="es-ES" sz="2750" b="1" dirty="0">
              <a:solidFill>
                <a:schemeClr val="tx1">
                  <a:lumMod val="65000"/>
                  <a:lumOff val="35000"/>
                </a:schemeClr>
              </a:solidFill>
              <a:latin typeface="Pangram" pitchFamily="2" charset="77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12E437-67F5-FE49-B4B4-9F946FA45C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1" t="16048" r="9600" b="14350"/>
          <a:stretch/>
        </p:blipFill>
        <p:spPr>
          <a:xfrm>
            <a:off x="2" y="1596325"/>
            <a:ext cx="8013824" cy="38435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2678A49-ED50-2043-9A28-9DEED4DBAD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10" r="27031" b="20096"/>
          <a:stretch/>
        </p:blipFill>
        <p:spPr>
          <a:xfrm>
            <a:off x="8013826" y="1596324"/>
            <a:ext cx="4178174" cy="384358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8BD6465-F990-C149-B57D-A4BECE4FB71C}"/>
              </a:ext>
            </a:extLst>
          </p:cNvPr>
          <p:cNvSpPr txBox="1"/>
          <p:nvPr/>
        </p:nvSpPr>
        <p:spPr>
          <a:xfrm>
            <a:off x="11612995" y="6396335"/>
            <a:ext cx="566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805283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4613D7F-5CF4-EF44-A5D5-7C254747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316" y="42776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RENDERIZADO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entorno real</a:t>
            </a:r>
            <a:endParaRPr lang="es-ES" sz="2750" b="1" dirty="0">
              <a:solidFill>
                <a:schemeClr val="tx1">
                  <a:lumMod val="65000"/>
                  <a:lumOff val="35000"/>
                </a:schemeClr>
              </a:solidFill>
              <a:latin typeface="Pangram" pitchFamily="2" charset="77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18A6645-A6CB-5444-846E-53A48AC7F1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94" b="21861"/>
          <a:stretch/>
        </p:blipFill>
        <p:spPr>
          <a:xfrm>
            <a:off x="0" y="1531088"/>
            <a:ext cx="12192000" cy="410416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A3C4FF1-30CA-1541-95E0-05CF149D6FD3}"/>
              </a:ext>
            </a:extLst>
          </p:cNvPr>
          <p:cNvSpPr txBox="1"/>
          <p:nvPr/>
        </p:nvSpPr>
        <p:spPr>
          <a:xfrm>
            <a:off x="11612995" y="6396335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795187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0C279A1-3CF4-1F4C-B02B-C8BFE70A3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316" y="427763"/>
            <a:ext cx="9754252" cy="672841"/>
          </a:xfrm>
        </p:spPr>
        <p:txBody>
          <a:bodyPr>
            <a:normAutofit/>
          </a:bodyPr>
          <a:lstStyle/>
          <a:p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RENDERIZADO </a:t>
            </a:r>
            <a:r>
              <a:rPr lang="es-ES" sz="275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entorno real</a:t>
            </a:r>
            <a:endParaRPr lang="es-ES" sz="2750" b="1" dirty="0">
              <a:solidFill>
                <a:schemeClr val="tx1">
                  <a:lumMod val="65000"/>
                  <a:lumOff val="35000"/>
                </a:schemeClr>
              </a:solidFill>
              <a:latin typeface="Pangram" pitchFamily="2" charset="77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75C47D2-3AFC-4D48-AA39-4C017DCCCF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48" b="22791"/>
          <a:stretch/>
        </p:blipFill>
        <p:spPr>
          <a:xfrm>
            <a:off x="0" y="1547171"/>
            <a:ext cx="12192000" cy="419441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AC490BF-41AF-2841-8132-E5C8DEDC029F}"/>
              </a:ext>
            </a:extLst>
          </p:cNvPr>
          <p:cNvSpPr txBox="1"/>
          <p:nvPr/>
        </p:nvSpPr>
        <p:spPr>
          <a:xfrm>
            <a:off x="11612995" y="6396335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226568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BF055545-C7DE-DB43-B486-1BE3BA32EB32}"/>
              </a:ext>
            </a:extLst>
          </p:cNvPr>
          <p:cNvSpPr txBox="1">
            <a:spLocks/>
          </p:cNvSpPr>
          <p:nvPr/>
        </p:nvSpPr>
        <p:spPr>
          <a:xfrm>
            <a:off x="1267316" y="427763"/>
            <a:ext cx="9754252" cy="672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750" b="1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RENDERIZADO </a:t>
            </a:r>
            <a:r>
              <a:rPr lang="es-ES" sz="275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|</a:t>
            </a:r>
            <a:r>
              <a:rPr lang="es-ES" sz="2750" b="1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 </a:t>
            </a:r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Pangram" pitchFamily="2" charset="77"/>
              </a:rPr>
              <a:t>entorno real</a:t>
            </a:r>
            <a:endParaRPr lang="es-ES" sz="2750" b="1" dirty="0">
              <a:solidFill>
                <a:schemeClr val="tx1">
                  <a:lumMod val="65000"/>
                  <a:lumOff val="35000"/>
                </a:schemeClr>
              </a:solidFill>
              <a:latin typeface="Pangram" pitchFamily="2" charset="77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EB7D2E0-CD5B-2646-AC37-A8A52E467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14" b="19380"/>
          <a:stretch/>
        </p:blipFill>
        <p:spPr>
          <a:xfrm flipH="1">
            <a:off x="0" y="1531089"/>
            <a:ext cx="12192000" cy="423175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3AA587B-2EB5-9643-8F1D-56EAD8A8DA8E}"/>
              </a:ext>
            </a:extLst>
          </p:cNvPr>
          <p:cNvSpPr txBox="1"/>
          <p:nvPr/>
        </p:nvSpPr>
        <p:spPr>
          <a:xfrm>
            <a:off x="11612995" y="639633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2">
                    <a:lumMod val="75000"/>
                  </a:schemeClr>
                </a:solidFill>
                <a:latin typeface="Pangram Black" pitchFamily="2" charset="77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0436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D701-4BCF-084B-B3FF-229B6CB4A2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069792"/>
            <a:ext cx="9144000" cy="1418675"/>
          </a:xfrm>
        </p:spPr>
        <p:txBody>
          <a:bodyPr>
            <a:noAutofit/>
          </a:bodyPr>
          <a:lstStyle/>
          <a:p>
            <a:r>
              <a:rPr lang="es-ES" sz="2600" b="1" dirty="0">
                <a:latin typeface="Pangram" pitchFamily="2" charset="77"/>
              </a:rPr>
              <a:t>DISEÑO CONCEPTUAL DE UN VEHÍCULO POSICIONADO EN EL SEGMENTO DE LOS AUTOMÓVILES SUPERDEPORTIVOS HÍBRIDOS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2B8C6D-F444-E446-81F3-54C2AF65A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176" y="5296836"/>
            <a:ext cx="3028944" cy="10712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7618B89-208F-9645-924D-965371B0B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631" y="5445205"/>
            <a:ext cx="2820780" cy="77452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0B3A7E9-FB9F-494D-AE83-E703924500B5}"/>
              </a:ext>
            </a:extLst>
          </p:cNvPr>
          <p:cNvSpPr txBox="1"/>
          <p:nvPr/>
        </p:nvSpPr>
        <p:spPr>
          <a:xfrm>
            <a:off x="1557867" y="718381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50" dirty="0">
                <a:solidFill>
                  <a:schemeClr val="tx1">
                    <a:lumMod val="50000"/>
                    <a:lumOff val="50000"/>
                  </a:schemeClr>
                </a:solidFill>
                <a:latin typeface="Pangram" pitchFamily="2" charset="77"/>
              </a:rPr>
              <a:t>INGENIERÍA EN DISEÑO INDUSTRIAL Y DESARROLLO DE PRODUCTOS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EC6960-5CB4-4245-AB76-35C9100143B2}"/>
              </a:ext>
            </a:extLst>
          </p:cNvPr>
          <p:cNvSpPr txBox="1"/>
          <p:nvPr/>
        </p:nvSpPr>
        <p:spPr>
          <a:xfrm>
            <a:off x="1263139" y="4237125"/>
            <a:ext cx="386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Pangram" pitchFamily="2" charset="77"/>
              </a:rPr>
              <a:t>Autor </a:t>
            </a:r>
            <a:r>
              <a:rPr lang="es-ES" dirty="0">
                <a:latin typeface="Pangram Medium" pitchFamily="2" charset="77"/>
              </a:rPr>
              <a:t>|</a:t>
            </a:r>
            <a:r>
              <a:rPr lang="es-ES" b="1" dirty="0">
                <a:latin typeface="Pangram" pitchFamily="2" charset="77"/>
              </a:rPr>
              <a:t> </a:t>
            </a:r>
            <a:r>
              <a:rPr lang="es-ES" dirty="0">
                <a:latin typeface="Pangram" pitchFamily="2" charset="77"/>
              </a:rPr>
              <a:t>Iago Valiño Moreira</a:t>
            </a:r>
          </a:p>
          <a:p>
            <a:r>
              <a:rPr lang="es-ES" b="1" dirty="0">
                <a:latin typeface="Pangram" pitchFamily="2" charset="77"/>
              </a:rPr>
              <a:t>Tutor  </a:t>
            </a:r>
            <a:r>
              <a:rPr lang="es-ES" dirty="0">
                <a:latin typeface="Pangram Medium" pitchFamily="2" charset="77"/>
              </a:rPr>
              <a:t>|</a:t>
            </a:r>
            <a:r>
              <a:rPr lang="es-ES" b="1" dirty="0">
                <a:latin typeface="Pangram" pitchFamily="2" charset="77"/>
              </a:rPr>
              <a:t> </a:t>
            </a:r>
            <a:r>
              <a:rPr lang="es-ES" dirty="0">
                <a:latin typeface="Pangram" pitchFamily="2" charset="77"/>
              </a:rPr>
              <a:t>Andrés Conejero Rodilla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8CC5C22-BEC0-274A-A01D-2A374267B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3" t="46667" r="-144" b="41522"/>
          <a:stretch/>
        </p:blipFill>
        <p:spPr>
          <a:xfrm>
            <a:off x="0" y="2766737"/>
            <a:ext cx="12204000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081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</TotalTime>
  <Words>268</Words>
  <Application>Microsoft Macintosh PowerPoint</Application>
  <PresentationFormat>Panorámica</PresentationFormat>
  <Paragraphs>73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Pangram</vt:lpstr>
      <vt:lpstr>Pangram Black</vt:lpstr>
      <vt:lpstr>Pangram Light</vt:lpstr>
      <vt:lpstr>Pangram Medium</vt:lpstr>
      <vt:lpstr>Tema de Office</vt:lpstr>
      <vt:lpstr>DISEÑO CONCEPTUAL DE UN VEHÍCULO POSICIONADO EN EL SEGMENTO DE LOS AUTOMÓVILES SUPERDEPORTIVOS HÍBRIDOS</vt:lpstr>
      <vt:lpstr>ÍNDICE</vt:lpstr>
      <vt:lpstr>PRINCIPALES OBJETIVOS </vt:lpstr>
      <vt:lpstr>REFERENTES EN EL SEGMENTO</vt:lpstr>
      <vt:lpstr>Presentación de PowerPoint</vt:lpstr>
      <vt:lpstr>Presentación de PowerPoint</vt:lpstr>
      <vt:lpstr>ELEMENTOS CONDICIONANTES DEL DISEÑO CONCEPTUAL</vt:lpstr>
      <vt:lpstr>SELECCIÓN DE UNA MARCA | Aston Martin</vt:lpstr>
      <vt:lpstr>DESARROLLO CONCEPTUAL</vt:lpstr>
      <vt:lpstr>DISEÑO EXTERIOR</vt:lpstr>
      <vt:lpstr>DISEÑO EXTERIOR | justificación funcional del diseño</vt:lpstr>
      <vt:lpstr>DISEÑO INTERIOR</vt:lpstr>
      <vt:lpstr>MODELADO TRIDIMENSIONAL | exterior</vt:lpstr>
      <vt:lpstr>MODELADO TRIDIMENSIONAL | interior</vt:lpstr>
      <vt:lpstr>RENDERIZADO | estudio</vt:lpstr>
      <vt:lpstr>RENDERIZADO | estudio</vt:lpstr>
      <vt:lpstr>RENDERIZADO | estudio</vt:lpstr>
      <vt:lpstr>RENDERIZADO | estudio</vt:lpstr>
      <vt:lpstr>RENDERIZADO | entorno real</vt:lpstr>
      <vt:lpstr>RENDERIZADO | entorno real</vt:lpstr>
      <vt:lpstr>Presentación de PowerPoint</vt:lpstr>
      <vt:lpstr>DISEÑO CONCEPTUAL DE UN VEHÍCULO POSICIONADO EN EL SEGMENTO DE LOS AUTOMÓVILES SUPERDEPORTIVOS HÍBRIDOS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CONCEPTUAL DE UN VEHÍCULO POSICIONADO EN EL SEGMENTO DE LOS AUTOMÓVILES SUPERDEPORTIVOS HÍBRIDOS</dc:title>
  <dc:creator>Microsoft Office User</dc:creator>
  <cp:lastModifiedBy>Microsoft Office User</cp:lastModifiedBy>
  <cp:revision>38</cp:revision>
  <dcterms:created xsi:type="dcterms:W3CDTF">2018-06-09T18:33:23Z</dcterms:created>
  <dcterms:modified xsi:type="dcterms:W3CDTF">2018-06-10T19:37:58Z</dcterms:modified>
</cp:coreProperties>
</file>