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094ED-F1F3-4841-AA27-7AC875AC0954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64226-D50F-4D25-B2B2-92B7FD395D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3617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094ED-F1F3-4841-AA27-7AC875AC0954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64226-D50F-4D25-B2B2-92B7FD395D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5173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094ED-F1F3-4841-AA27-7AC875AC0954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64226-D50F-4D25-B2B2-92B7FD395D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0781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094ED-F1F3-4841-AA27-7AC875AC0954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64226-D50F-4D25-B2B2-92B7FD395D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4182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094ED-F1F3-4841-AA27-7AC875AC0954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64226-D50F-4D25-B2B2-92B7FD395D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4053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094ED-F1F3-4841-AA27-7AC875AC0954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64226-D50F-4D25-B2B2-92B7FD395D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8671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094ED-F1F3-4841-AA27-7AC875AC0954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64226-D50F-4D25-B2B2-92B7FD395D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824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094ED-F1F3-4841-AA27-7AC875AC0954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64226-D50F-4D25-B2B2-92B7FD395D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251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64226-D50F-4D25-B2B2-92B7FD395D6B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094ED-F1F3-4841-AA27-7AC875AC0954}" type="datetimeFigureOut">
              <a:rPr lang="es-ES" smtClean="0"/>
              <a:t>26/06/2018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893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094ED-F1F3-4841-AA27-7AC875AC0954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64226-D50F-4D25-B2B2-92B7FD395D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9422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094ED-F1F3-4841-AA27-7AC875AC0954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64226-D50F-4D25-B2B2-92B7FD395D6B}" type="slidenum">
              <a:rPr lang="es-ES" smtClean="0"/>
              <a:t>‹Nº›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461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094ED-F1F3-4841-AA27-7AC875AC0954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64226-D50F-4D25-B2B2-92B7FD395D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4933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094ED-F1F3-4841-AA27-7AC875AC0954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64226-D50F-4D25-B2B2-92B7FD395D6B}" type="slidenum">
              <a:rPr lang="es-ES" smtClean="0"/>
              <a:t>‹Nº›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6002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094ED-F1F3-4841-AA27-7AC875AC0954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64226-D50F-4D25-B2B2-92B7FD395D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5935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094ED-F1F3-4841-AA27-7AC875AC0954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64226-D50F-4D25-B2B2-92B7FD395D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3257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094ED-F1F3-4841-AA27-7AC875AC0954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64226-D50F-4D25-B2B2-92B7FD395D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2629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094ED-F1F3-4841-AA27-7AC875AC0954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0364226-D50F-4D25-B2B2-92B7FD395D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5951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8867" y="262942"/>
            <a:ext cx="6148802" cy="114977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8143" y="3307255"/>
            <a:ext cx="5810250" cy="3364001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555201" y="2137892"/>
            <a:ext cx="6542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DISEÑO DE UNA INSTALACIÓN DE ENERGÍA SOLAR TÉRMICA EN UN EDIFÍCIO DE 9 PLANTAS EN VALENCIA</a:t>
            </a:r>
            <a:endParaRPr lang="es-ES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7580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Objeto del proyecto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684071"/>
            <a:ext cx="8596668" cy="3880773"/>
          </a:xfrm>
        </p:spPr>
        <p:txBody>
          <a:bodyPr/>
          <a:lstStyle/>
          <a:p>
            <a:r>
              <a:rPr lang="es-ES" dirty="0" smtClean="0"/>
              <a:t>Instalar un </a:t>
            </a:r>
            <a:r>
              <a:rPr lang="es-ES" dirty="0"/>
              <a:t>conjunto de </a:t>
            </a:r>
            <a:r>
              <a:rPr lang="es-ES" dirty="0" smtClean="0"/>
              <a:t>captadores </a:t>
            </a:r>
            <a:r>
              <a:rPr lang="es-ES" smtClean="0"/>
              <a:t>solares térmicos </a:t>
            </a:r>
            <a:r>
              <a:rPr lang="es-ES" dirty="0"/>
              <a:t>en el ático </a:t>
            </a:r>
            <a:r>
              <a:rPr lang="es-ES" dirty="0" smtClean="0"/>
              <a:t>de un edificio de 9 plantas en </a:t>
            </a:r>
            <a:r>
              <a:rPr lang="es-ES" dirty="0"/>
              <a:t>calle poeta Artola de Valencia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" t="9972" r="28578" b="32379"/>
          <a:stretch/>
        </p:blipFill>
        <p:spPr>
          <a:xfrm>
            <a:off x="1376630" y="2641340"/>
            <a:ext cx="7200700" cy="33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762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Objetivos principales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Satisfacer demanda de ACS.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Sustituir la vieja instalación.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Disminuir las emisiones de CO2.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890" y="3498588"/>
            <a:ext cx="3877112" cy="149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384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Metodología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Datos de partida</a:t>
            </a:r>
          </a:p>
          <a:p>
            <a:endParaRPr lang="es-ES" dirty="0"/>
          </a:p>
          <a:p>
            <a:r>
              <a:rPr lang="es-ES" dirty="0" smtClean="0"/>
              <a:t>Prediseño de la instalación</a:t>
            </a:r>
          </a:p>
          <a:p>
            <a:endParaRPr lang="es-ES" dirty="0"/>
          </a:p>
          <a:p>
            <a:r>
              <a:rPr lang="es-ES" dirty="0" smtClean="0"/>
              <a:t>Disposición del espacio en terraza y sombras</a:t>
            </a:r>
          </a:p>
          <a:p>
            <a:endParaRPr lang="es-ES" dirty="0"/>
          </a:p>
          <a:p>
            <a:r>
              <a:rPr lang="es-ES" dirty="0" smtClean="0"/>
              <a:t>Cumplimentación de la norma y diseño final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728" y="1402187"/>
            <a:ext cx="4033240" cy="371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899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Datos de partida ( Consumo de agua 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5" y="2160589"/>
            <a:ext cx="6238620" cy="3880773"/>
          </a:xfrm>
        </p:spPr>
        <p:txBody>
          <a:bodyPr/>
          <a:lstStyle/>
          <a:p>
            <a:r>
              <a:rPr lang="es-ES" dirty="0" smtClean="0"/>
              <a:t>Del CTE se obtiene el consumo medio 28 L/día*persona.</a:t>
            </a:r>
          </a:p>
          <a:p>
            <a:endParaRPr lang="es-ES" dirty="0" smtClean="0"/>
          </a:p>
          <a:p>
            <a:r>
              <a:rPr lang="es-ES" dirty="0"/>
              <a:t>E</a:t>
            </a:r>
            <a:r>
              <a:rPr lang="es-ES" dirty="0" smtClean="0"/>
              <a:t>l total en las 18 viviendas es de 2016 L/día.</a:t>
            </a:r>
          </a:p>
          <a:p>
            <a:endParaRPr lang="es-ES" dirty="0"/>
          </a:p>
        </p:txBody>
      </p:sp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19"/>
          <a:stretch/>
        </p:blipFill>
        <p:spPr>
          <a:xfrm>
            <a:off x="2490045" y="3978141"/>
            <a:ext cx="4971245" cy="175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23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8930305" cy="1320800"/>
          </a:xfrm>
        </p:spPr>
        <p:txBody>
          <a:bodyPr/>
          <a:lstStyle/>
          <a:p>
            <a:r>
              <a:rPr lang="es-ES" dirty="0" smtClean="0"/>
              <a:t>Datos de partida (Kwh/mes consumidos)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3779" y="1620837"/>
            <a:ext cx="4219575" cy="619125"/>
          </a:xfrm>
          <a:prstGeom prst="rect">
            <a:avLst/>
          </a:prstGeom>
        </p:spPr>
      </p:pic>
      <p:pic>
        <p:nvPicPr>
          <p:cNvPr id="4" name="Imagen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821" y="2034352"/>
            <a:ext cx="3269033" cy="375408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779" y="2761333"/>
            <a:ext cx="4866412" cy="331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140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/>
          <a:lstStyle/>
          <a:p>
            <a:r>
              <a:rPr lang="es-ES" dirty="0" smtClean="0"/>
              <a:t>Datos de partida (Contribución solar)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971053"/>
            <a:ext cx="5478767" cy="1532585"/>
          </a:xfrm>
        </p:spPr>
        <p:txBody>
          <a:bodyPr/>
          <a:lstStyle/>
          <a:p>
            <a:r>
              <a:rPr lang="es-ES" dirty="0" smtClean="0"/>
              <a:t>La fracción solar mínima exigida en la zona IV es de un 50% de la demanda total 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5115" y="1971053"/>
            <a:ext cx="4951324" cy="387654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76" y="4361693"/>
            <a:ext cx="5267325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995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10107"/>
          </a:xfrm>
        </p:spPr>
        <p:txBody>
          <a:bodyPr/>
          <a:lstStyle/>
          <a:p>
            <a:r>
              <a:rPr lang="es-ES" dirty="0" smtClean="0"/>
              <a:t>Descripción general de la instalación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5" y="1738649"/>
            <a:ext cx="5826496" cy="4302714"/>
          </a:xfrm>
        </p:spPr>
        <p:txBody>
          <a:bodyPr/>
          <a:lstStyle/>
          <a:p>
            <a:r>
              <a:rPr lang="es-ES" dirty="0" smtClean="0"/>
              <a:t>Circuito primario: Red de captadores </a:t>
            </a:r>
          </a:p>
          <a:p>
            <a:endParaRPr lang="es-ES" dirty="0"/>
          </a:p>
          <a:p>
            <a:r>
              <a:rPr lang="es-ES" dirty="0" smtClean="0"/>
              <a:t>Circuito secundario: Acumulador e intercambiador centralizado</a:t>
            </a:r>
          </a:p>
          <a:p>
            <a:endParaRPr lang="es-ES" dirty="0"/>
          </a:p>
          <a:p>
            <a:r>
              <a:rPr lang="es-ES" dirty="0" smtClean="0"/>
              <a:t>Resto del circuito: intercambiadores y calderas individuales.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4572" y="1264343"/>
            <a:ext cx="4627473" cy="520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666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Selección de captadores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3" y="1930401"/>
            <a:ext cx="9419703" cy="2203718"/>
          </a:xfrm>
        </p:spPr>
        <p:txBody>
          <a:bodyPr/>
          <a:lstStyle/>
          <a:p>
            <a:r>
              <a:rPr lang="es-ES" dirty="0"/>
              <a:t>S</a:t>
            </a:r>
            <a:r>
              <a:rPr lang="es-ES" dirty="0" smtClean="0"/>
              <a:t>e </a:t>
            </a:r>
            <a:r>
              <a:rPr lang="es-ES" dirty="0"/>
              <a:t>ha </a:t>
            </a:r>
            <a:r>
              <a:rPr lang="es-ES" dirty="0" smtClean="0"/>
              <a:t>escogido </a:t>
            </a:r>
            <a:r>
              <a:rPr lang="es-ES" dirty="0"/>
              <a:t>el modelo ESCOSOL SOL 2100 XBA del fabricante Salvador Escoda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r>
              <a:rPr lang="es-ES" dirty="0" smtClean="0"/>
              <a:t>2016 L/día             acumulador de 2500 L               70 L/m2 captador </a:t>
            </a:r>
          </a:p>
          <a:p>
            <a:endParaRPr lang="es-ES" dirty="0"/>
          </a:p>
          <a:p>
            <a:r>
              <a:rPr lang="es-ES" dirty="0" smtClean="0"/>
              <a:t>Necesitamos 28,6 m2 de captadores               18 captadores en dos baterías de 9.</a:t>
            </a:r>
            <a:endParaRPr lang="es-ES" dirty="0"/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1946" y="4367635"/>
            <a:ext cx="3565171" cy="1955892"/>
          </a:xfrm>
          <a:prstGeom prst="rect">
            <a:avLst/>
          </a:prstGeom>
        </p:spPr>
      </p:pic>
      <p:sp>
        <p:nvSpPr>
          <p:cNvPr id="5" name="Flecha derecha 4"/>
          <p:cNvSpPr/>
          <p:nvPr/>
        </p:nvSpPr>
        <p:spPr>
          <a:xfrm>
            <a:off x="2356834" y="2833352"/>
            <a:ext cx="618186" cy="2446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lecha derecha 5"/>
          <p:cNvSpPr/>
          <p:nvPr/>
        </p:nvSpPr>
        <p:spPr>
          <a:xfrm>
            <a:off x="5512158" y="2814033"/>
            <a:ext cx="669701" cy="2640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lecha derecha 6"/>
          <p:cNvSpPr/>
          <p:nvPr/>
        </p:nvSpPr>
        <p:spPr>
          <a:xfrm>
            <a:off x="4975668" y="3646149"/>
            <a:ext cx="669701" cy="2640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7675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1470"/>
          </a:xfrm>
        </p:spPr>
        <p:txBody>
          <a:bodyPr/>
          <a:lstStyle/>
          <a:p>
            <a:r>
              <a:rPr lang="es-ES" dirty="0" smtClean="0"/>
              <a:t>Perdidas por sombras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609859"/>
            <a:ext cx="6341652" cy="4431503"/>
          </a:xfrm>
        </p:spPr>
        <p:txBody>
          <a:bodyPr/>
          <a:lstStyle/>
          <a:p>
            <a:r>
              <a:rPr lang="es-ES" dirty="0" smtClean="0"/>
              <a:t>Por defecto los captadores siempre se orientan al sur</a:t>
            </a:r>
          </a:p>
          <a:p>
            <a:endParaRPr lang="es-ES" dirty="0"/>
          </a:p>
          <a:p>
            <a:r>
              <a:rPr lang="es-ES" dirty="0" smtClean="0"/>
              <a:t>La inclinación del captador es la misma que la latitud para que tenga máximo rendimiento por inclinación</a:t>
            </a:r>
          </a:p>
          <a:p>
            <a:endParaRPr lang="es-ES" dirty="0"/>
          </a:p>
          <a:p>
            <a:r>
              <a:rPr lang="es-ES" dirty="0" smtClean="0"/>
              <a:t>Se colocaran a 3 metros de distancia entre sus bases</a:t>
            </a:r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1402" y="4122409"/>
            <a:ext cx="3388531" cy="191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35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Perdidas por sombras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707341"/>
            <a:ext cx="5401494" cy="1035860"/>
          </a:xfrm>
        </p:spPr>
        <p:txBody>
          <a:bodyPr/>
          <a:lstStyle/>
          <a:p>
            <a:r>
              <a:rPr lang="es-ES" dirty="0" smtClean="0"/>
              <a:t>Orientación principal de captadores y calculo de sombras en el mas perjudicado de la batería del sur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743" y="1133340"/>
            <a:ext cx="3756243" cy="148344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977" y="2609164"/>
            <a:ext cx="5255820" cy="92727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109" y="3028141"/>
            <a:ext cx="4524375" cy="372427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3743" y="3858565"/>
            <a:ext cx="3756242" cy="152481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3977" y="5383376"/>
            <a:ext cx="5255820" cy="90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304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84349"/>
          </a:xfrm>
        </p:spPr>
        <p:txBody>
          <a:bodyPr/>
          <a:lstStyle/>
          <a:p>
            <a:r>
              <a:rPr lang="es-ES" dirty="0" smtClean="0"/>
              <a:t>Perdidas por sombras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827269"/>
            <a:ext cx="8596668" cy="853067"/>
          </a:xfrm>
        </p:spPr>
        <p:txBody>
          <a:bodyPr/>
          <a:lstStyle/>
          <a:p>
            <a:r>
              <a:rPr lang="es-ES" dirty="0" smtClean="0"/>
              <a:t>En este proyecto, las perdidas por sombras serán despreciables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95" y="2487154"/>
            <a:ext cx="5283309" cy="325682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0643" y="2477337"/>
            <a:ext cx="5359887" cy="291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807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97228"/>
          </a:xfrm>
        </p:spPr>
        <p:txBody>
          <a:bodyPr/>
          <a:lstStyle/>
          <a:p>
            <a:r>
              <a:rPr lang="es-ES" dirty="0" smtClean="0"/>
              <a:t>Acumulador centralizado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880315"/>
            <a:ext cx="9445460" cy="2550017"/>
          </a:xfrm>
        </p:spPr>
        <p:txBody>
          <a:bodyPr/>
          <a:lstStyle/>
          <a:p>
            <a:r>
              <a:rPr lang="es-ES" dirty="0" smtClean="0"/>
              <a:t>Con un consumo medio de 2016 L/día, se escoge un acumulador de 2500 L</a:t>
            </a:r>
          </a:p>
          <a:p>
            <a:endParaRPr lang="es-ES" dirty="0"/>
          </a:p>
          <a:p>
            <a:r>
              <a:rPr lang="es-ES" dirty="0" smtClean="0"/>
              <a:t>Se instalará en el cuarto de ascensores de la terraza para protegerlo mas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892" y="3523512"/>
            <a:ext cx="7521110" cy="256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390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10107"/>
          </a:xfrm>
        </p:spPr>
        <p:txBody>
          <a:bodyPr/>
          <a:lstStyle/>
          <a:p>
            <a:r>
              <a:rPr lang="es-ES" smtClean="0"/>
              <a:t>Fluido caloportador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712891"/>
            <a:ext cx="8106058" cy="4328472"/>
          </a:xfrm>
        </p:spPr>
        <p:txBody>
          <a:bodyPr/>
          <a:lstStyle/>
          <a:p>
            <a:r>
              <a:rPr lang="es-ES" dirty="0" smtClean="0"/>
              <a:t>Partiendo de la temperatura mínima histórica de Valencia -7 grados, restamos 5 a este valor, obteniendo una mezcla al 30% de propilenglicol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9849" y="2484885"/>
            <a:ext cx="3271637" cy="412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652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/>
          <a:lstStyle/>
          <a:p>
            <a:r>
              <a:rPr lang="es-ES" dirty="0" smtClean="0"/>
              <a:t>Intercambiador centralizado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3" y="1748465"/>
            <a:ext cx="9136367" cy="4317483"/>
          </a:xfrm>
        </p:spPr>
        <p:txBody>
          <a:bodyPr/>
          <a:lstStyle/>
          <a:p>
            <a:r>
              <a:rPr lang="es-ES" dirty="0" smtClean="0"/>
              <a:t>Para la temperatura de red en el mes mas frío del año</a:t>
            </a:r>
          </a:p>
          <a:p>
            <a:endParaRPr lang="es-ES" dirty="0"/>
          </a:p>
          <a:p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r>
              <a:rPr lang="es-ES" dirty="0"/>
              <a:t>E</a:t>
            </a:r>
            <a:r>
              <a:rPr lang="es-ES" dirty="0" smtClean="0"/>
              <a:t>l </a:t>
            </a:r>
            <a:r>
              <a:rPr lang="es-ES" dirty="0"/>
              <a:t>CTE obliga a que la potencia de intercambio sea superior a 500W por cada metro cuadrado de </a:t>
            </a:r>
            <a:r>
              <a:rPr lang="es-ES" dirty="0" smtClean="0"/>
              <a:t>captador:</a:t>
            </a:r>
            <a:endParaRPr lang="es-ES" dirty="0"/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9306" y="1442434"/>
            <a:ext cx="3086368" cy="147976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0092" y="4198798"/>
            <a:ext cx="5794961" cy="65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804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7076"/>
          </a:xfrm>
        </p:spPr>
        <p:txBody>
          <a:bodyPr/>
          <a:lstStyle/>
          <a:p>
            <a:r>
              <a:rPr lang="es-ES" dirty="0" smtClean="0"/>
              <a:t>Calculo tuberías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3" y="1722707"/>
            <a:ext cx="9007579" cy="4420516"/>
          </a:xfrm>
        </p:spPr>
        <p:txBody>
          <a:bodyPr>
            <a:normAutofit/>
          </a:bodyPr>
          <a:lstStyle/>
          <a:p>
            <a:r>
              <a:rPr lang="es-ES" dirty="0" smtClean="0"/>
              <a:t>Se tienen 2 </a:t>
            </a:r>
            <a:r>
              <a:rPr lang="es-ES" dirty="0"/>
              <a:t>tramos principales de tuberías, las del circuito primario con un caudal total de 2520 l/h y un secundario con 1260 </a:t>
            </a:r>
            <a:r>
              <a:rPr lang="es-ES" dirty="0" smtClean="0"/>
              <a:t>l/h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623" y="2756080"/>
            <a:ext cx="4980090" cy="315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95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Bomba de circulación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2160589"/>
            <a:ext cx="5401494" cy="3647783"/>
          </a:xfrm>
        </p:spPr>
        <p:txBody>
          <a:bodyPr/>
          <a:lstStyle/>
          <a:p>
            <a:r>
              <a:rPr lang="es-ES" dirty="0" smtClean="0"/>
              <a:t>Tiene que suministrar el caudal máximo</a:t>
            </a:r>
          </a:p>
          <a:p>
            <a:endParaRPr lang="es-ES" dirty="0"/>
          </a:p>
          <a:p>
            <a:r>
              <a:rPr lang="es-ES" dirty="0" smtClean="0"/>
              <a:t>Tiene que vencer las perdidas de carga</a:t>
            </a:r>
          </a:p>
          <a:p>
            <a:endParaRPr lang="es-ES" dirty="0"/>
          </a:p>
          <a:p>
            <a:r>
              <a:rPr lang="es-ES" dirty="0" smtClean="0"/>
              <a:t>Se colocaran dos en paralelo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2866" y="1725770"/>
            <a:ext cx="3485019" cy="325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78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8930306" cy="1320800"/>
          </a:xfrm>
        </p:spPr>
        <p:txBody>
          <a:bodyPr/>
          <a:lstStyle/>
          <a:p>
            <a:r>
              <a:rPr lang="es-ES" dirty="0" smtClean="0"/>
              <a:t>Sistema de apoyo (Caldera de gas natural)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01" y="1839531"/>
            <a:ext cx="8080187" cy="393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78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Sistemas de seguridad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Sistemas de control y protección de temperaturas</a:t>
            </a:r>
          </a:p>
          <a:p>
            <a:endParaRPr lang="es-ES" dirty="0"/>
          </a:p>
          <a:p>
            <a:r>
              <a:rPr lang="es-ES" dirty="0" smtClean="0"/>
              <a:t>Regulación antilegionela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521" y="3364337"/>
            <a:ext cx="3541020" cy="212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82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84349"/>
          </a:xfrm>
        </p:spPr>
        <p:txBody>
          <a:bodyPr/>
          <a:lstStyle/>
          <a:p>
            <a:r>
              <a:rPr lang="es-ES" dirty="0" smtClean="0"/>
              <a:t>Conclusiones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619677"/>
            <a:ext cx="8596668" cy="3880773"/>
          </a:xfrm>
        </p:spPr>
        <p:txBody>
          <a:bodyPr/>
          <a:lstStyle/>
          <a:p>
            <a:r>
              <a:rPr lang="es-ES" dirty="0" smtClean="0"/>
              <a:t>Mas que viable a largo plazo</a:t>
            </a:r>
          </a:p>
          <a:p>
            <a:endParaRPr lang="es-ES" dirty="0"/>
          </a:p>
          <a:p>
            <a:r>
              <a:rPr lang="es-ES" dirty="0" smtClean="0"/>
              <a:t>Aporta mas del 50% de la fracción solar exigida</a:t>
            </a:r>
          </a:p>
          <a:p>
            <a:endParaRPr lang="es-ES" dirty="0"/>
          </a:p>
          <a:p>
            <a:r>
              <a:rPr lang="es-ES" dirty="0" smtClean="0"/>
              <a:t>Se calcula que se ahorraran 125 toneladas de CO2 en 25 años de vida útil</a:t>
            </a:r>
          </a:p>
          <a:p>
            <a:endParaRPr lang="es-ES" dirty="0"/>
          </a:p>
          <a:p>
            <a:r>
              <a:rPr lang="es-ES" dirty="0" smtClean="0"/>
              <a:t>La instalación cumple con todos los requisitos exigidos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434760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157</TotalTime>
  <Words>482</Words>
  <Application>Microsoft Office PowerPoint</Application>
  <PresentationFormat>Panorámica</PresentationFormat>
  <Paragraphs>79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Trebuchet MS</vt:lpstr>
      <vt:lpstr>Wingdings 3</vt:lpstr>
      <vt:lpstr>Faceta</vt:lpstr>
      <vt:lpstr>Presentación de PowerPoint</vt:lpstr>
      <vt:lpstr>Objeto del proyecto</vt:lpstr>
      <vt:lpstr>Objetivos principales</vt:lpstr>
      <vt:lpstr>Metodología</vt:lpstr>
      <vt:lpstr>Datos de partida ( Consumo de agua )</vt:lpstr>
      <vt:lpstr>Datos de partida (Kwh/mes consumidos)</vt:lpstr>
      <vt:lpstr>Datos de partida (Contribución solar)</vt:lpstr>
      <vt:lpstr>Descripción general de la instalación</vt:lpstr>
      <vt:lpstr>Selección de captadores</vt:lpstr>
      <vt:lpstr>Perdidas por sombras</vt:lpstr>
      <vt:lpstr>Perdidas por sombras</vt:lpstr>
      <vt:lpstr>Perdidas por sombras</vt:lpstr>
      <vt:lpstr>Acumulador centralizado</vt:lpstr>
      <vt:lpstr>Fluido caloportador</vt:lpstr>
      <vt:lpstr>Intercambiador centralizado</vt:lpstr>
      <vt:lpstr>Calculo tuberías</vt:lpstr>
      <vt:lpstr>Bomba de circulación</vt:lpstr>
      <vt:lpstr>Sistema de apoyo (Caldera de gas natural)</vt:lpstr>
      <vt:lpstr>Sistemas de seguridad</vt:lpstr>
      <vt:lpstr>Conclusiones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Xabier</dc:creator>
  <cp:lastModifiedBy>Xabier</cp:lastModifiedBy>
  <cp:revision>19</cp:revision>
  <dcterms:created xsi:type="dcterms:W3CDTF">2018-04-23T08:33:45Z</dcterms:created>
  <dcterms:modified xsi:type="dcterms:W3CDTF">2018-06-26T11:16:40Z</dcterms:modified>
</cp:coreProperties>
</file>