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70" r:id="rId10"/>
    <p:sldId id="263" r:id="rId11"/>
    <p:sldId id="264" r:id="rId12"/>
    <p:sldId id="265" r:id="rId13"/>
    <p:sldId id="266" r:id="rId14"/>
    <p:sldId id="269" r:id="rId15"/>
    <p:sldId id="267" r:id="rId1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9" d="100"/>
          <a:sy n="139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BA8DD-9EAB-6445-B2F5-1F53BE9EEF59}" type="datetimeFigureOut">
              <a:rPr lang="es-ES" smtClean="0"/>
              <a:t>9/5/18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413F7-2785-A147-BB16-5955E38B051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4332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13F7-2785-A147-BB16-5955E38B0517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3880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2385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11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881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048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287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3972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5332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14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623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461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67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FA96A-1C0E-864E-81A3-5E6BEF8CC1A1}" type="datetimeFigureOut">
              <a:rPr lang="es-ES" smtClean="0"/>
              <a:t>9/5/18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54580-DC92-1748-AB34-736F422E26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23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sector-cosmetico-sala-blanca.jpg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8014"/>
            <a:ext cx="9144000" cy="296487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15038"/>
            <a:ext cx="7772400" cy="2055354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DISEÑO DE EQUIPAMIENTO </a:t>
            </a:r>
            <a:br>
              <a:rPr lang="es-ES" b="1" dirty="0" smtClean="0"/>
            </a:br>
            <a:r>
              <a:rPr lang="es-ES" b="1" dirty="0" smtClean="0"/>
              <a:t>PARA PROCESOS COMBINADOS DE MICROENCAPSULACION</a:t>
            </a:r>
            <a:endParaRPr lang="es-ES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3024541" y="5197787"/>
            <a:ext cx="3343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AUTOR: Carlos Aguado García</a:t>
            </a:r>
          </a:p>
          <a:p>
            <a:pPr algn="ctr"/>
            <a:r>
              <a:rPr lang="es-ES" dirty="0" smtClean="0"/>
              <a:t>TUTOR: Pedro Martin Concepción 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98" y="5961965"/>
            <a:ext cx="2396273" cy="84697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9538" y="6110177"/>
            <a:ext cx="1793776" cy="63453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9195" y="5989188"/>
            <a:ext cx="755522" cy="75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58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05135" y="144034"/>
            <a:ext cx="8733199" cy="6507735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0" y="541867"/>
            <a:ext cx="9301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/>
              <a:t>PARTES DE LAS QUE CONSTA EL PROYECTO:</a:t>
            </a:r>
            <a:endParaRPr lang="es-ES" sz="30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1270001" y="1989512"/>
            <a:ext cx="406400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s-ES" sz="2500" dirty="0" smtClean="0"/>
              <a:t>Memoria</a:t>
            </a:r>
          </a:p>
          <a:p>
            <a:pPr marL="342900" indent="-342900">
              <a:buFont typeface="Wingdings" charset="2"/>
              <a:buChar char="ü"/>
            </a:pPr>
            <a:endParaRPr lang="es-ES" sz="2500" dirty="0" smtClean="0"/>
          </a:p>
          <a:p>
            <a:pPr marL="342900" indent="-342900">
              <a:buFont typeface="Wingdings" charset="2"/>
              <a:buChar char="ü"/>
            </a:pPr>
            <a:r>
              <a:rPr lang="es-ES" sz="2500" dirty="0" smtClean="0"/>
              <a:t>Presupuesto</a:t>
            </a:r>
          </a:p>
          <a:p>
            <a:pPr marL="342900" indent="-342900">
              <a:buFont typeface="Wingdings" charset="2"/>
              <a:buChar char="ü"/>
            </a:pPr>
            <a:endParaRPr lang="es-ES" sz="2500" dirty="0" smtClean="0"/>
          </a:p>
          <a:p>
            <a:pPr marL="342900" indent="-342900">
              <a:buFont typeface="Wingdings" charset="2"/>
              <a:buChar char="ü"/>
            </a:pPr>
            <a:r>
              <a:rPr lang="es-ES" sz="2500" dirty="0" smtClean="0"/>
              <a:t>Planos, P&amp;D y simulaciones</a:t>
            </a:r>
          </a:p>
          <a:p>
            <a:endParaRPr lang="es-ES" sz="2500" dirty="0" smtClean="0"/>
          </a:p>
          <a:p>
            <a:pPr marL="342900" indent="-342900">
              <a:buFont typeface="Wingdings" charset="2"/>
              <a:buChar char="ü"/>
            </a:pPr>
            <a:r>
              <a:rPr lang="es-ES" sz="2500" dirty="0" smtClean="0"/>
              <a:t>Pliego de condiciones</a:t>
            </a:r>
            <a:endParaRPr lang="es-ES" sz="2500" dirty="0"/>
          </a:p>
        </p:txBody>
      </p:sp>
    </p:spTree>
    <p:extLst>
      <p:ext uri="{BB962C8B-B14F-4D97-AF65-F5344CB8AC3E}">
        <p14:creationId xmlns:p14="http://schemas.microsoft.com/office/powerpoint/2010/main" val="9435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05135" y="144034"/>
            <a:ext cx="8733199" cy="6507735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EQUIPOS DE LECHO FLUIDO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8568" y="1435747"/>
            <a:ext cx="3170247" cy="24196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sz="2000" dirty="0" smtClean="0"/>
              <a:t>Equipos poco frecuentes en las caldererías española</a:t>
            </a:r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Alta utilidad en I+D</a:t>
            </a:r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Equipo muy versátil</a:t>
            </a:r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r>
              <a:rPr lang="es-ES" sz="2000" dirty="0" smtClean="0"/>
              <a:t>Amortización en poco tiempo</a:t>
            </a:r>
            <a:endParaRPr lang="es-ES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82" y="3855415"/>
            <a:ext cx="1669110" cy="180505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184" y="4127918"/>
            <a:ext cx="2445310" cy="244531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002" y="3698937"/>
            <a:ext cx="1961533" cy="196153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4716" y="4038732"/>
            <a:ext cx="2452084" cy="2452084"/>
          </a:xfrm>
          <a:prstGeom prst="rect">
            <a:avLst/>
          </a:prstGeom>
        </p:spPr>
      </p:pic>
      <p:sp>
        <p:nvSpPr>
          <p:cNvPr id="9" name="Llamada de flecha a la derecha 8"/>
          <p:cNvSpPr/>
          <p:nvPr/>
        </p:nvSpPr>
        <p:spPr>
          <a:xfrm>
            <a:off x="758569" y="1435747"/>
            <a:ext cx="4030434" cy="2419668"/>
          </a:xfrm>
          <a:prstGeom prst="rightArrowCallout">
            <a:avLst>
              <a:gd name="adj1" fmla="val 23504"/>
              <a:gd name="adj2" fmla="val 9185"/>
              <a:gd name="adj3" fmla="val 5018"/>
              <a:gd name="adj4" fmla="val 76068"/>
            </a:avLst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5127868" y="2136844"/>
            <a:ext cx="32453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/>
              <a:t>GRAN DEMANDA Y POCA OFERTA</a:t>
            </a:r>
            <a:endParaRPr lang="es-ES" sz="3000" b="1" dirty="0"/>
          </a:p>
        </p:txBody>
      </p:sp>
      <p:sp>
        <p:nvSpPr>
          <p:cNvPr id="12" name="Elipse 11"/>
          <p:cNvSpPr/>
          <p:nvPr/>
        </p:nvSpPr>
        <p:spPr>
          <a:xfrm>
            <a:off x="4974115" y="1759966"/>
            <a:ext cx="3552839" cy="169333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8637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b="4216"/>
          <a:stretch/>
        </p:blipFill>
        <p:spPr>
          <a:xfrm>
            <a:off x="2631279" y="3395962"/>
            <a:ext cx="4627239" cy="313796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4171" y="-183289"/>
            <a:ext cx="8229600" cy="1143000"/>
          </a:xfrm>
        </p:spPr>
        <p:txBody>
          <a:bodyPr/>
          <a:lstStyle/>
          <a:p>
            <a:r>
              <a:rPr lang="es-ES" b="1" dirty="0" smtClean="0"/>
              <a:t>TIPOS DE LECHO FLUIDO</a:t>
            </a:r>
            <a:endParaRPr lang="es-E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8518" y="1329043"/>
            <a:ext cx="1635253" cy="293172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952796" y="949316"/>
            <a:ext cx="2662561" cy="37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CONTINUO VERTICAL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805" y="1455429"/>
            <a:ext cx="2648213" cy="264821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00059" y="959711"/>
            <a:ext cx="3315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VERTICAL POR BATCH O CICLO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3989002" y="3016234"/>
            <a:ext cx="2662561" cy="37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CONTINUO HORIZONTAL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569545" y="1606042"/>
            <a:ext cx="1819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Aunque existen mas opciones…</a:t>
            </a:r>
            <a:endParaRPr lang="es-ES" dirty="0"/>
          </a:p>
        </p:txBody>
      </p:sp>
      <p:sp>
        <p:nvSpPr>
          <p:cNvPr id="13" name="Elipse 12"/>
          <p:cNvSpPr/>
          <p:nvPr/>
        </p:nvSpPr>
        <p:spPr>
          <a:xfrm>
            <a:off x="4307680" y="1455429"/>
            <a:ext cx="2173480" cy="99315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4534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0" y="311177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/>
              <a:t>¿C</a:t>
            </a:r>
            <a:r>
              <a:rPr lang="is-IS" sz="3000" b="1" dirty="0" smtClean="0"/>
              <a:t>Ó</a:t>
            </a:r>
            <a:r>
              <a:rPr lang="es-ES" sz="3000" b="1" dirty="0" smtClean="0"/>
              <a:t>MO CONSEGUIMOS LA  FLUIDIFICACION?</a:t>
            </a:r>
            <a:endParaRPr lang="es-ES" sz="30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855579" y="1140774"/>
            <a:ext cx="400201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/>
              <a:t>ESQUEMA DE PROCESO:</a:t>
            </a:r>
          </a:p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0" y="1694772"/>
            <a:ext cx="9301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1º  Determinar velocidad de fluidificación</a:t>
            </a:r>
            <a:endParaRPr lang="es-ES" sz="2000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4396028"/>
            <a:ext cx="9301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2</a:t>
            </a:r>
            <a:r>
              <a:rPr lang="es-ES" sz="2000" dirty="0"/>
              <a:t>º</a:t>
            </a:r>
            <a:r>
              <a:rPr lang="es-ES" sz="2000" dirty="0" smtClean="0"/>
              <a:t>  Obtener granulometría del polvo</a:t>
            </a:r>
            <a:endParaRPr lang="es-ES" sz="20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74886" y="5600702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CONDICIONANTE PRINCIPAL DEL PROCESO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0" y="3200708"/>
            <a:ext cx="9301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Depende de: </a:t>
            </a:r>
          </a:p>
          <a:p>
            <a:pPr algn="ctr"/>
            <a:r>
              <a:rPr lang="es-ES" dirty="0" smtClean="0"/>
              <a:t>Masa</a:t>
            </a:r>
          </a:p>
          <a:p>
            <a:pPr algn="ctr"/>
            <a:r>
              <a:rPr lang="es-ES" dirty="0" smtClean="0"/>
              <a:t>Sección de salida </a:t>
            </a:r>
            <a:endParaRPr lang="es-ES" dirty="0"/>
          </a:p>
        </p:txBody>
      </p:sp>
      <p:sp>
        <p:nvSpPr>
          <p:cNvPr id="12" name="Flecha abajo 11"/>
          <p:cNvSpPr/>
          <p:nvPr/>
        </p:nvSpPr>
        <p:spPr>
          <a:xfrm>
            <a:off x="4331368" y="2229552"/>
            <a:ext cx="641685" cy="848625"/>
          </a:xfrm>
          <a:prstGeom prst="downArrow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Llamada de flecha hacia arriba 12"/>
          <p:cNvSpPr/>
          <p:nvPr/>
        </p:nvSpPr>
        <p:spPr>
          <a:xfrm>
            <a:off x="2510512" y="4941291"/>
            <a:ext cx="4291263" cy="1203157"/>
          </a:xfrm>
          <a:prstGeom prst="upArrowCallou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3489158" y="3200708"/>
            <a:ext cx="2299368" cy="923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507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0" y="360056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/>
              <a:t>Una vez se sabe el diámetro medio del sólido podemos elegir:</a:t>
            </a:r>
            <a:endParaRPr lang="es-ES" sz="30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815475" y="1865133"/>
            <a:ext cx="27806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/>
              <a:t>Placa </a:t>
            </a:r>
            <a:r>
              <a:rPr lang="es-ES" sz="2500" dirty="0" err="1" smtClean="0"/>
              <a:t>conidur</a:t>
            </a:r>
            <a:r>
              <a:rPr lang="es-ES" sz="2500" dirty="0" smtClean="0"/>
              <a:t> o difusora</a:t>
            </a:r>
            <a:endParaRPr lang="es-ES" sz="2500" dirty="0"/>
          </a:p>
        </p:txBody>
      </p:sp>
      <p:sp>
        <p:nvSpPr>
          <p:cNvPr id="8" name="CuadroTexto 7"/>
          <p:cNvSpPr txBox="1"/>
          <p:nvPr/>
        </p:nvSpPr>
        <p:spPr>
          <a:xfrm>
            <a:off x="5481053" y="1600200"/>
            <a:ext cx="22993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/>
              <a:t>Geometría de las perforaciones</a:t>
            </a:r>
            <a:endParaRPr lang="es-ES" sz="2500" dirty="0"/>
          </a:p>
        </p:txBody>
      </p:sp>
      <p:sp>
        <p:nvSpPr>
          <p:cNvPr id="9" name="Cheurón 8"/>
          <p:cNvSpPr/>
          <p:nvPr/>
        </p:nvSpPr>
        <p:spPr>
          <a:xfrm>
            <a:off x="3489158" y="1722519"/>
            <a:ext cx="628316" cy="1124176"/>
          </a:xfrm>
          <a:prstGeom prst="chevron">
            <a:avLst/>
          </a:prstGeom>
          <a:solidFill>
            <a:schemeClr val="accent3">
              <a:alpha val="6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Cheurón 9"/>
          <p:cNvSpPr/>
          <p:nvPr/>
        </p:nvSpPr>
        <p:spPr>
          <a:xfrm>
            <a:off x="4523873" y="1722519"/>
            <a:ext cx="628316" cy="1124176"/>
          </a:xfrm>
          <a:prstGeom prst="chevron">
            <a:avLst/>
          </a:prstGeom>
          <a:solidFill>
            <a:schemeClr val="accent3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815475" y="3639550"/>
            <a:ext cx="27806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dirty="0" smtClean="0"/>
              <a:t>Porosidad de mangas filtrantes</a:t>
            </a:r>
            <a:endParaRPr lang="es-ES" sz="2500" dirty="0"/>
          </a:p>
        </p:txBody>
      </p:sp>
      <p:sp>
        <p:nvSpPr>
          <p:cNvPr id="12" name="Cheurón 11"/>
          <p:cNvSpPr/>
          <p:nvPr/>
        </p:nvSpPr>
        <p:spPr>
          <a:xfrm>
            <a:off x="3462421" y="3510304"/>
            <a:ext cx="628316" cy="1124176"/>
          </a:xfrm>
          <a:prstGeom prst="chevron">
            <a:avLst/>
          </a:prstGeom>
          <a:solidFill>
            <a:schemeClr val="accent3">
              <a:alpha val="6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Cheurón 12"/>
          <p:cNvSpPr/>
          <p:nvPr/>
        </p:nvSpPr>
        <p:spPr>
          <a:xfrm>
            <a:off x="4497136" y="3510304"/>
            <a:ext cx="628316" cy="1124176"/>
          </a:xfrm>
          <a:prstGeom prst="chevron">
            <a:avLst/>
          </a:prstGeom>
          <a:solidFill>
            <a:schemeClr val="accent3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5481052" y="3387985"/>
            <a:ext cx="283410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/>
              <a:t>Cantidad de ciclos para limpiar la aspiración</a:t>
            </a:r>
            <a:endParaRPr lang="es-ES" sz="25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815475" y="5275845"/>
            <a:ext cx="27806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dirty="0" smtClean="0"/>
              <a:t>Potencia de la resistencia</a:t>
            </a:r>
            <a:endParaRPr lang="es-ES" sz="2500" dirty="0"/>
          </a:p>
        </p:txBody>
      </p:sp>
      <p:sp>
        <p:nvSpPr>
          <p:cNvPr id="16" name="Cheurón 15"/>
          <p:cNvSpPr/>
          <p:nvPr/>
        </p:nvSpPr>
        <p:spPr>
          <a:xfrm>
            <a:off x="3462421" y="5146599"/>
            <a:ext cx="628316" cy="1124176"/>
          </a:xfrm>
          <a:prstGeom prst="chevron">
            <a:avLst/>
          </a:prstGeom>
          <a:solidFill>
            <a:schemeClr val="accent3">
              <a:alpha val="6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Cheurón 16"/>
          <p:cNvSpPr/>
          <p:nvPr/>
        </p:nvSpPr>
        <p:spPr>
          <a:xfrm>
            <a:off x="4497136" y="5146599"/>
            <a:ext cx="628316" cy="1124176"/>
          </a:xfrm>
          <a:prstGeom prst="chevron">
            <a:avLst/>
          </a:prstGeom>
          <a:solidFill>
            <a:schemeClr val="accent3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5481052" y="5024280"/>
            <a:ext cx="283410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/>
              <a:t>Dimensiones condicionantes para versatilidad equipo</a:t>
            </a:r>
            <a:endParaRPr lang="es-ES" sz="2500" dirty="0"/>
          </a:p>
        </p:txBody>
      </p:sp>
    </p:spTree>
    <p:extLst>
      <p:ext uri="{BB962C8B-B14F-4D97-AF65-F5344CB8AC3E}">
        <p14:creationId xmlns:p14="http://schemas.microsoft.com/office/powerpoint/2010/main" val="114469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t="13336" b="13336"/>
          <a:stretch>
            <a:fillRect/>
          </a:stretch>
        </p:blipFill>
        <p:spPr/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39" y="952765"/>
            <a:ext cx="3165976" cy="237448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17095" y="483130"/>
            <a:ext cx="4087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DETALLE DE TIPO PLACA DE DITRIBUCION</a:t>
            </a:r>
            <a:endParaRPr lang="es-ES" dirty="0"/>
          </a:p>
        </p:txBody>
      </p:sp>
      <p:pic>
        <p:nvPicPr>
          <p:cNvPr id="9" name="Imagen 8" descr="20171221_1629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777" y="2861583"/>
            <a:ext cx="2692696" cy="359026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5213435" y="2407377"/>
            <a:ext cx="4087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IMAGEN DE MANGAS FILTRANTES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2284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0" y="432103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/>
              <a:t>EXPLICACION DEL PROCESO DE FLUIDIFICACION</a:t>
            </a:r>
            <a:endParaRPr lang="es-ES" sz="3000" b="1" dirty="0"/>
          </a:p>
        </p:txBody>
      </p:sp>
      <p:pic>
        <p:nvPicPr>
          <p:cNvPr id="7" name="Marcador de contenido 6" descr="DIAGRAMA DE FLUJO INSTALACION LECHO FLUIDO-A4V.pdf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" r="27730" b="11087"/>
          <a:stretch/>
        </p:blipFill>
        <p:spPr>
          <a:xfrm rot="5400000">
            <a:off x="1919021" y="861683"/>
            <a:ext cx="5947525" cy="5088365"/>
          </a:xfrm>
        </p:spPr>
      </p:pic>
    </p:spTree>
    <p:extLst>
      <p:ext uri="{BB962C8B-B14F-4D97-AF65-F5344CB8AC3E}">
        <p14:creationId xmlns:p14="http://schemas.microsoft.com/office/powerpoint/2010/main" val="542911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" y="315885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/>
              <a:t>EL PROCESO</a:t>
            </a:r>
            <a:endParaRPr lang="es-ES" sz="30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575983" y="1590043"/>
            <a:ext cx="4897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SALIDA DEL AIRE POR LA PLACA DISTRIBUIDORA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5762952" y="1712692"/>
            <a:ext cx="26983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dirty="0" smtClean="0"/>
              <a:t>Mayor n</a:t>
            </a:r>
            <a:r>
              <a:rPr lang="es-ES" dirty="0" smtClean="0"/>
              <a:t>ú</a:t>
            </a:r>
            <a:r>
              <a:rPr lang="es-ES" dirty="0" smtClean="0"/>
              <a:t>mero de orificios</a:t>
            </a:r>
          </a:p>
          <a:p>
            <a:pPr marL="285750" indent="-285750">
              <a:buFont typeface="Arial"/>
              <a:buChar char="•"/>
            </a:pPr>
            <a:endParaRPr lang="es-ES" dirty="0" smtClean="0"/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Caída de presión adecuada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48228" y="3893774"/>
            <a:ext cx="4897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TIPOS DE REGIMENES DE FLUIDIFICACION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744678" y="4078440"/>
            <a:ext cx="37501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s-ES" dirty="0" smtClean="0"/>
              <a:t>Lecho Burbujeante</a:t>
            </a:r>
          </a:p>
          <a:p>
            <a:pPr marL="285750" indent="-285750">
              <a:buFont typeface="Wingdings" charset="2"/>
              <a:buChar char="§"/>
            </a:pPr>
            <a:endParaRPr lang="es-ES" dirty="0" smtClean="0"/>
          </a:p>
          <a:p>
            <a:pPr marL="285750" indent="-285750">
              <a:buFont typeface="Wingdings" charset="2"/>
              <a:buChar char="§"/>
            </a:pPr>
            <a:r>
              <a:rPr lang="es-ES" dirty="0" smtClean="0"/>
              <a:t>Fluidificación turbulenta</a:t>
            </a:r>
          </a:p>
          <a:p>
            <a:pPr marL="285750" indent="-285750">
              <a:buFont typeface="Wingdings" charset="2"/>
              <a:buChar char="§"/>
            </a:pPr>
            <a:endParaRPr lang="es-ES" dirty="0" smtClean="0"/>
          </a:p>
          <a:p>
            <a:pPr marL="285750" indent="-285750">
              <a:buFont typeface="Wingdings" charset="2"/>
              <a:buChar char="§"/>
            </a:pPr>
            <a:r>
              <a:rPr lang="es-ES" dirty="0" smtClean="0"/>
              <a:t>Fluidificación rápida</a:t>
            </a:r>
          </a:p>
          <a:p>
            <a:pPr marL="285750" indent="-285750">
              <a:buFont typeface="Wingdings" charset="2"/>
              <a:buChar char="§"/>
            </a:pPr>
            <a:endParaRPr lang="es-ES" dirty="0" smtClean="0"/>
          </a:p>
          <a:p>
            <a:pPr marL="285750" indent="-285750">
              <a:buFont typeface="Wingdings" charset="2"/>
              <a:buChar char="§"/>
            </a:pPr>
            <a:r>
              <a:rPr lang="es-ES" dirty="0" smtClean="0"/>
              <a:t>Arrastre neumático</a:t>
            </a:r>
            <a:endParaRPr lang="es-ES" dirty="0"/>
          </a:p>
        </p:txBody>
      </p:sp>
      <p:sp>
        <p:nvSpPr>
          <p:cNvPr id="13" name="Flecha en U 12"/>
          <p:cNvSpPr/>
          <p:nvPr/>
        </p:nvSpPr>
        <p:spPr>
          <a:xfrm>
            <a:off x="2996984" y="1294296"/>
            <a:ext cx="3956385" cy="24668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rgbClr val="C3D69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Flecha en U 13"/>
          <p:cNvSpPr/>
          <p:nvPr/>
        </p:nvSpPr>
        <p:spPr>
          <a:xfrm>
            <a:off x="2564606" y="3641102"/>
            <a:ext cx="4388763" cy="24668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5" name="Imagen 14" descr="C:\Users\craguado\Desktop\LECHO FLUIDO\dsitribucion orificios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059" y="2313236"/>
            <a:ext cx="2051685" cy="102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C:\Users\craguado\Desktop\LECHO FLUIDO\regimen fluidificacion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07" y="4385466"/>
            <a:ext cx="4329953" cy="20889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155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0" y="534831"/>
            <a:ext cx="9301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/>
              <a:t>PROBLEMAS A LOS QUE NOS HEMOS ENFRENTADO</a:t>
            </a:r>
            <a:endParaRPr lang="es-ES" sz="30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772502" y="1629870"/>
            <a:ext cx="2317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MAYOR DIFICULTAD</a:t>
            </a:r>
            <a:endParaRPr lang="es-ES" sz="2000" dirty="0"/>
          </a:p>
        </p:txBody>
      </p:sp>
      <p:sp>
        <p:nvSpPr>
          <p:cNvPr id="8" name="CuadroTexto 7"/>
          <p:cNvSpPr txBox="1"/>
          <p:nvPr/>
        </p:nvSpPr>
        <p:spPr>
          <a:xfrm>
            <a:off x="6188390" y="1436666"/>
            <a:ext cx="2317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NUEVO PRODUCTO</a:t>
            </a:r>
          </a:p>
          <a:p>
            <a:r>
              <a:rPr lang="es-ES" sz="2000" dirty="0" smtClean="0"/>
              <a:t>EXPERIENCIA NULA</a:t>
            </a:r>
            <a:endParaRPr lang="es-ES" sz="2000" dirty="0"/>
          </a:p>
        </p:txBody>
      </p:sp>
      <p:sp>
        <p:nvSpPr>
          <p:cNvPr id="9" name="Flecha a la derecha con bandas 8"/>
          <p:cNvSpPr/>
          <p:nvPr/>
        </p:nvSpPr>
        <p:spPr>
          <a:xfrm>
            <a:off x="3234033" y="1436666"/>
            <a:ext cx="2854330" cy="779432"/>
          </a:xfrm>
          <a:prstGeom prst="stripedRightArrow">
            <a:avLst/>
          </a:prstGeom>
          <a:solidFill>
            <a:srgbClr val="9BBB59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772502" y="2631901"/>
            <a:ext cx="7620273" cy="52376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1128222" y="3806250"/>
            <a:ext cx="39235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/>
              <a:t>SISTEMA DE ASPIRACION NEUMATICO</a:t>
            </a:r>
            <a:endParaRPr lang="es-ES" sz="25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2164794" y="5264389"/>
            <a:ext cx="39235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/>
              <a:t>FILTRADO DE AIRE EN EL PROCESO</a:t>
            </a:r>
            <a:endParaRPr lang="es-ES" sz="2500" dirty="0"/>
          </a:p>
        </p:txBody>
      </p:sp>
      <p:pic>
        <p:nvPicPr>
          <p:cNvPr id="13" name="Imagen 12" descr="isometrico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4" t="20671" r="19742" b="53996"/>
          <a:stretch/>
        </p:blipFill>
        <p:spPr>
          <a:xfrm>
            <a:off x="5569953" y="2892974"/>
            <a:ext cx="2210468" cy="2106815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52876" y="3077931"/>
            <a:ext cx="3923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LOS PRINCIPALES HAN SIDO: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806505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1029648" y="3439002"/>
            <a:ext cx="3238752" cy="150581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4700478" y="3439002"/>
            <a:ext cx="3386432" cy="150581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4700478" y="1600200"/>
            <a:ext cx="3381713" cy="150581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1029648" y="1600200"/>
            <a:ext cx="3238752" cy="150581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1" y="5949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/>
              <a:t>PERO NO FUERON LOS UNICOS</a:t>
            </a:r>
            <a:endParaRPr lang="es-ES" sz="30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243858" y="1733869"/>
            <a:ext cx="277576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/>
              <a:t>SALIDA DE PRODUCTO DE LA TOLVA</a:t>
            </a:r>
            <a:endParaRPr lang="es-ES" sz="25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700478" y="1733869"/>
            <a:ext cx="338643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/>
              <a:t>ENTRADA DE PRODUCTO A SISTEMA DE FLUIDIFICACION</a:t>
            </a:r>
            <a:endParaRPr lang="es-ES" sz="25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243858" y="3771810"/>
            <a:ext cx="27757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/>
              <a:t>ENTRADA DE AIRE EN EL PROCESO</a:t>
            </a:r>
            <a:endParaRPr lang="es-ES" sz="25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5101649" y="3757012"/>
            <a:ext cx="27757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/>
              <a:t>EXTRACCION DE PRODUCTO</a:t>
            </a:r>
            <a:endParaRPr lang="es-ES" sz="2500" dirty="0"/>
          </a:p>
        </p:txBody>
      </p:sp>
    </p:spTree>
    <p:extLst>
      <p:ext uri="{BB962C8B-B14F-4D97-AF65-F5344CB8AC3E}">
        <p14:creationId xmlns:p14="http://schemas.microsoft.com/office/powerpoint/2010/main" val="3866688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" name="Marcador de contenido 9" descr="Diseñolecho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26" b="36626"/>
          <a:stretch>
            <a:fillRect/>
          </a:stretch>
        </p:blipFill>
        <p:spPr/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isometrico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5" y="144035"/>
            <a:ext cx="3082058" cy="650773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548271" y="2200364"/>
            <a:ext cx="20425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/>
              <a:t>EXPLICACION DE LAS PARTES QUE COMPONEN NUESTRO DISEÑO</a:t>
            </a:r>
            <a:endParaRPr lang="es-ES" sz="2500" dirty="0"/>
          </a:p>
        </p:txBody>
      </p:sp>
      <p:sp>
        <p:nvSpPr>
          <p:cNvPr id="9" name="Rectángulo 8"/>
          <p:cNvSpPr/>
          <p:nvPr/>
        </p:nvSpPr>
        <p:spPr>
          <a:xfrm>
            <a:off x="3548271" y="2061345"/>
            <a:ext cx="2073878" cy="255277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Diseñolech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971" y="144035"/>
            <a:ext cx="3165031" cy="650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143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0" y="471385"/>
            <a:ext cx="914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b="1" dirty="0" smtClean="0"/>
              <a:t>FOTOS DEL PROYECTO EN LA REALIDAD</a:t>
            </a:r>
            <a:endParaRPr lang="es-ES" sz="25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0" y="6126163"/>
            <a:ext cx="914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/>
              <a:t>FECHA DE FINALIZACION: FINALES DE JUNIO</a:t>
            </a:r>
            <a:endParaRPr lang="es-ES" sz="2500" dirty="0"/>
          </a:p>
        </p:txBody>
      </p:sp>
      <p:pic>
        <p:nvPicPr>
          <p:cNvPr id="8" name="Marcador de contenido 7" descr="IMG_20180508_175927_56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>
          <a:xfrm rot="5400000">
            <a:off x="185397" y="2195694"/>
            <a:ext cx="4707946" cy="2589189"/>
          </a:xfrm>
        </p:spPr>
      </p:pic>
      <p:pic>
        <p:nvPicPr>
          <p:cNvPr id="9" name="Imagen 8" descr="IMG_20180508_175951_39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195" y="1136316"/>
            <a:ext cx="3338763" cy="445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394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9301119" cy="69711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2585" y="144034"/>
            <a:ext cx="8733199" cy="650773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" y="452790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/>
              <a:t>COSTE DEL PROYECTO</a:t>
            </a:r>
            <a:endParaRPr lang="es-ES" sz="30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52868" y="1434018"/>
            <a:ext cx="7638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CONSTRUCCION DEL REACTOR                                                        5.000</a:t>
            </a:r>
            <a:r>
              <a:rPr lang="es-ES" sz="2000" dirty="0"/>
              <a:t>€ </a:t>
            </a:r>
          </a:p>
          <a:p>
            <a:endParaRPr lang="es-ES" sz="2000" dirty="0"/>
          </a:p>
        </p:txBody>
      </p:sp>
      <p:sp>
        <p:nvSpPr>
          <p:cNvPr id="8" name="CuadroTexto 7"/>
          <p:cNvSpPr txBox="1"/>
          <p:nvPr/>
        </p:nvSpPr>
        <p:spPr>
          <a:xfrm>
            <a:off x="852868" y="2237966"/>
            <a:ext cx="7638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PRECIO DE LA RESISTENCIA (21KW)                                                 700</a:t>
            </a:r>
            <a:r>
              <a:rPr lang="es-ES" sz="2000" dirty="0"/>
              <a:t>€</a:t>
            </a:r>
            <a:r>
              <a:rPr lang="es-ES" sz="2000" b="1" dirty="0"/>
              <a:t> </a:t>
            </a:r>
            <a:endParaRPr lang="es-ES" sz="2000" dirty="0"/>
          </a:p>
          <a:p>
            <a:endParaRPr lang="es-ES" sz="2000" dirty="0"/>
          </a:p>
        </p:txBody>
      </p:sp>
      <p:sp>
        <p:nvSpPr>
          <p:cNvPr id="9" name="CuadroTexto 8"/>
          <p:cNvSpPr txBox="1"/>
          <p:nvPr/>
        </p:nvSpPr>
        <p:spPr>
          <a:xfrm>
            <a:off x="852868" y="3020773"/>
            <a:ext cx="7638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GENERADOR DE VACIO                                                                     7.450</a:t>
            </a:r>
            <a:r>
              <a:rPr lang="es-ES" sz="2000" dirty="0"/>
              <a:t>€</a:t>
            </a:r>
            <a:r>
              <a:rPr lang="es-ES" sz="2000" b="1" dirty="0"/>
              <a:t> </a:t>
            </a:r>
            <a:endParaRPr lang="es-ES" sz="2000" dirty="0"/>
          </a:p>
          <a:p>
            <a:endParaRPr lang="es-ES" sz="20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852868" y="3711996"/>
            <a:ext cx="7638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PARTE ELECTRICA                                                                              12.114</a:t>
            </a:r>
            <a:r>
              <a:rPr lang="es-ES" sz="2000" dirty="0"/>
              <a:t>€</a:t>
            </a:r>
            <a:r>
              <a:rPr lang="es-ES" sz="2000" b="1" dirty="0"/>
              <a:t> </a:t>
            </a:r>
            <a:endParaRPr lang="es-ES" sz="2000" dirty="0"/>
          </a:p>
          <a:p>
            <a:endParaRPr lang="es-ES" sz="20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52868" y="4856360"/>
            <a:ext cx="76387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PRECIO SIN I.V.A                                                                                  25.264</a:t>
            </a:r>
            <a:r>
              <a:rPr lang="es-ES" sz="2000" dirty="0"/>
              <a:t>€</a:t>
            </a:r>
            <a:r>
              <a:rPr lang="es-ES" sz="2000" b="1" dirty="0"/>
              <a:t> </a:t>
            </a:r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BENEFICIO INDUSTRIAL (15%)                                                         3.790</a:t>
            </a:r>
            <a:r>
              <a:rPr lang="es-ES" sz="2000" dirty="0"/>
              <a:t>€</a:t>
            </a:r>
            <a:r>
              <a:rPr lang="es-ES" sz="2000" b="1" dirty="0"/>
              <a:t> </a:t>
            </a:r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PRECIO CON I.V.A                                                                               35.156</a:t>
            </a:r>
            <a:r>
              <a:rPr lang="es-ES" sz="2000" dirty="0"/>
              <a:t>€</a:t>
            </a:r>
            <a:r>
              <a:rPr lang="es-ES" sz="2000" b="1" dirty="0"/>
              <a:t> </a:t>
            </a:r>
            <a:endParaRPr lang="es-ES" sz="2000" dirty="0"/>
          </a:p>
        </p:txBody>
      </p:sp>
      <p:sp>
        <p:nvSpPr>
          <p:cNvPr id="12" name="Rectángulo 11"/>
          <p:cNvSpPr/>
          <p:nvPr/>
        </p:nvSpPr>
        <p:spPr>
          <a:xfrm>
            <a:off x="658192" y="4347958"/>
            <a:ext cx="8028608" cy="45719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648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FIN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 descr="sector-cosmetico-sala-blanca.jpg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8014"/>
            <a:ext cx="9144000" cy="29648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98" y="5961965"/>
            <a:ext cx="2396273" cy="8469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9538" y="6110177"/>
            <a:ext cx="1793776" cy="63453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9195" y="5989188"/>
            <a:ext cx="755522" cy="75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55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318</Words>
  <Application>Microsoft Macintosh PowerPoint</Application>
  <PresentationFormat>Presentación en pantalla (4:3)</PresentationFormat>
  <Paragraphs>83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DISEÑO DE EQUIPAMIENTO  PARA PROCESOS COMBINADOS DE MICROENCAPSULACION</vt:lpstr>
      <vt:lpstr>Presentación de PowerPoint</vt:lpstr>
      <vt:lpstr>EQUIPOS DE LECHO FLUIDO</vt:lpstr>
      <vt:lpstr>TIPOS DE LECHO FLUIDO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EQUIPAMIENTO  PARA PROCESOS COMBINADOS DE MICROENCAPSULACION</dc:title>
  <dc:creator>Javi javi</dc:creator>
  <cp:lastModifiedBy>carlos  aguado </cp:lastModifiedBy>
  <cp:revision>29</cp:revision>
  <dcterms:created xsi:type="dcterms:W3CDTF">2018-05-08T18:27:54Z</dcterms:created>
  <dcterms:modified xsi:type="dcterms:W3CDTF">2018-05-09T11:20:35Z</dcterms:modified>
</cp:coreProperties>
</file>