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notesMasterIdLst>
    <p:notesMasterId r:id="rId23"/>
  </p:notesMasterIdLst>
  <p:sldIdLst>
    <p:sldId id="256" r:id="rId2"/>
    <p:sldId id="257" r:id="rId3"/>
    <p:sldId id="258" r:id="rId4"/>
    <p:sldId id="281" r:id="rId5"/>
    <p:sldId id="259" r:id="rId6"/>
    <p:sldId id="280" r:id="rId7"/>
    <p:sldId id="261" r:id="rId8"/>
    <p:sldId id="279" r:id="rId9"/>
    <p:sldId id="264" r:id="rId10"/>
    <p:sldId id="278" r:id="rId11"/>
    <p:sldId id="265" r:id="rId12"/>
    <p:sldId id="267" r:id="rId13"/>
    <p:sldId id="266" r:id="rId14"/>
    <p:sldId id="268" r:id="rId15"/>
    <p:sldId id="270" r:id="rId16"/>
    <p:sldId id="272" r:id="rId17"/>
    <p:sldId id="275" r:id="rId18"/>
    <p:sldId id="271" r:id="rId19"/>
    <p:sldId id="276" r:id="rId20"/>
    <p:sldId id="277" r:id="rId21"/>
    <p:sldId id="28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D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nti\Desktop\TFG\Excel\CALCULO%20FOTOVOLTAIC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nti\Desktop\TFG\Excel\CALCULO%20FOTOVOLTAIC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nti\Desktop\TFG\Excel\Presupuesto%20proyect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Consumo</a:t>
            </a:r>
            <a:r>
              <a:rPr lang="es-ES" baseline="0"/>
              <a:t> Mensual (kWh)</a:t>
            </a:r>
            <a:endParaRPr lang="es-ES"/>
          </a:p>
        </c:rich>
      </c:tx>
      <c:layout>
        <c:manualLayout>
          <c:xMode val="edge"/>
          <c:yMode val="edge"/>
          <c:x val="0.4110336869535644"/>
          <c:y val="0.16850390732180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2093010684877205"/>
          <c:y val="0.28085825905425188"/>
          <c:w val="0.85455207687139789"/>
          <c:h val="0.45576674202853357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'PREVISIÓN DE CARGAS1'!$Y$9:$Y$20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'PREVISIÓN DE CARGAS1'!$Z$9:$Z$20</c:f>
              <c:numCache>
                <c:formatCode>0.00</c:formatCode>
                <c:ptCount val="12"/>
                <c:pt idx="0">
                  <c:v>600.14372500000002</c:v>
                </c:pt>
                <c:pt idx="1">
                  <c:v>540.96469000000013</c:v>
                </c:pt>
                <c:pt idx="2">
                  <c:v>538.35576500000002</c:v>
                </c:pt>
                <c:pt idx="3">
                  <c:v>508.33320000000003</c:v>
                </c:pt>
                <c:pt idx="4">
                  <c:v>557.24747500000001</c:v>
                </c:pt>
                <c:pt idx="5">
                  <c:v>586.89675</c:v>
                </c:pt>
                <c:pt idx="6">
                  <c:v>585.14747499999999</c:v>
                </c:pt>
                <c:pt idx="7">
                  <c:v>603.127475</c:v>
                </c:pt>
                <c:pt idx="8">
                  <c:v>508.33320000000003</c:v>
                </c:pt>
                <c:pt idx="9">
                  <c:v>525.27764000000002</c:v>
                </c:pt>
                <c:pt idx="10">
                  <c:v>511.58025000000004</c:v>
                </c:pt>
                <c:pt idx="11">
                  <c:v>525.27764000000002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44-4846-8CC9-5DA2ED6C3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45239695"/>
        <c:axId val="845243855"/>
      </c:barChart>
      <c:catAx>
        <c:axId val="845239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45243855"/>
        <c:crosses val="autoZero"/>
        <c:auto val="1"/>
        <c:lblAlgn val="ctr"/>
        <c:lblOffset val="100"/>
        <c:noMultiLvlLbl val="0"/>
      </c:catAx>
      <c:valAx>
        <c:axId val="845243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45239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Días de Autonomia al Mes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5052861478836674"/>
          <c:y val="9.0560134867194469E-2"/>
          <c:w val="0.67894459869953561"/>
          <c:h val="0.73500393796767305"/>
        </c:manualLayout>
      </c:layout>
      <c:barChart>
        <c:barDir val="bar"/>
        <c:grouping val="clustered"/>
        <c:varyColors val="0"/>
        <c:ser>
          <c:idx val="0"/>
          <c:order val="0"/>
          <c:tx>
            <c:v>Días de autonomia 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ELEMENTOS!$R$35:$R$46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ELEMENTOS!$S$35:$S$46</c:f>
              <c:numCache>
                <c:formatCode>0.000</c:formatCode>
                <c:ptCount val="12"/>
                <c:pt idx="0">
                  <c:v>3.264529849079068</c:v>
                </c:pt>
                <c:pt idx="1">
                  <c:v>3.2711716396868691</c:v>
                </c:pt>
                <c:pt idx="2">
                  <c:v>3.6392052084739905</c:v>
                </c:pt>
                <c:pt idx="3">
                  <c:v>3.7298124930655714</c:v>
                </c:pt>
                <c:pt idx="4">
                  <c:v>3.5158294867105493</c:v>
                </c:pt>
                <c:pt idx="5">
                  <c:v>3.2305299356317776</c:v>
                </c:pt>
                <c:pt idx="6">
                  <c:v>3.3481937250092377</c:v>
                </c:pt>
                <c:pt idx="7">
                  <c:v>3.2483797956642579</c:v>
                </c:pt>
                <c:pt idx="8">
                  <c:v>3.7298124930655714</c:v>
                </c:pt>
                <c:pt idx="9">
                  <c:v>3.7298124930655714</c:v>
                </c:pt>
                <c:pt idx="10">
                  <c:v>3.7061390075164149</c:v>
                </c:pt>
                <c:pt idx="11">
                  <c:v>3.7298124930655714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9F-4DAD-92B2-2A99B861E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281664"/>
        <c:axId val="175283200"/>
      </c:barChart>
      <c:catAx>
        <c:axId val="17528166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5283200"/>
        <c:crosses val="autoZero"/>
        <c:auto val="1"/>
        <c:lblAlgn val="ctr"/>
        <c:lblOffset val="100"/>
        <c:noMultiLvlLbl val="0"/>
      </c:catAx>
      <c:valAx>
        <c:axId val="175283200"/>
        <c:scaling>
          <c:orientation val="minMax"/>
          <c:min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528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907195625972561"/>
          <c:y val="0.8821204938383499"/>
          <c:w val="0.37662635262590299"/>
          <c:h val="6.85278937475491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Amortizacion Total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Dinero Ahorrado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AMORTIZACIÓN!$P$2:$P$43</c:f>
              <c:numCache>
                <c:formatCode>0.00</c:formatCode>
                <c:ptCount val="42"/>
                <c:pt idx="0">
                  <c:v>0</c:v>
                </c:pt>
                <c:pt idx="1">
                  <c:v>1614.882661957125</c:v>
                </c:pt>
                <c:pt idx="2">
                  <c:v>3262.0629771533927</c:v>
                </c:pt>
                <c:pt idx="3">
                  <c:v>4942.1868986535856</c:v>
                </c:pt>
                <c:pt idx="4">
                  <c:v>6655.9132985837823</c:v>
                </c:pt>
                <c:pt idx="5">
                  <c:v>8403.9142265125829</c:v>
                </c:pt>
                <c:pt idx="6">
                  <c:v>10186.87517299996</c:v>
                </c:pt>
                <c:pt idx="7">
                  <c:v>12005.495338417084</c:v>
                </c:pt>
                <c:pt idx="8">
                  <c:v>13860.487907142551</c:v>
                </c:pt>
                <c:pt idx="9">
                  <c:v>15752.580327242527</c:v>
                </c:pt>
                <c:pt idx="10">
                  <c:v>17682.514595744502</c:v>
                </c:pt>
                <c:pt idx="11">
                  <c:v>19651.047549616516</c:v>
                </c:pt>
                <c:pt idx="12">
                  <c:v>21658.951162565972</c:v>
                </c:pt>
                <c:pt idx="13">
                  <c:v>23707.012847774418</c:v>
                </c:pt>
                <c:pt idx="14">
                  <c:v>25796.035766687033</c:v>
                </c:pt>
                <c:pt idx="15">
                  <c:v>27926.839143977901</c:v>
                </c:pt>
                <c:pt idx="16">
                  <c:v>30100.258588814584</c:v>
                </c:pt>
                <c:pt idx="17">
                  <c:v>32317.146422548001</c:v>
                </c:pt>
                <c:pt idx="18">
                  <c:v>34578.37201295609</c:v>
                </c:pt>
                <c:pt idx="19">
                  <c:v>36884.822115172341</c:v>
                </c:pt>
                <c:pt idx="20">
                  <c:v>39237.401219432912</c:v>
                </c:pt>
                <c:pt idx="21">
                  <c:v>41637.031905778698</c:v>
                </c:pt>
                <c:pt idx="22">
                  <c:v>44084.655205851399</c:v>
                </c:pt>
                <c:pt idx="23">
                  <c:v>46581.23097192555</c:v>
                </c:pt>
                <c:pt idx="24">
                  <c:v>49127.738253321186</c:v>
                </c:pt>
                <c:pt idx="25">
                  <c:v>51725.175680344735</c:v>
                </c:pt>
                <c:pt idx="26">
                  <c:v>54374.561855908752</c:v>
                </c:pt>
                <c:pt idx="27">
                  <c:v>57076.93575498405</c:v>
                </c:pt>
                <c:pt idx="28">
                  <c:v>59833.357132040859</c:v>
                </c:pt>
                <c:pt idx="29">
                  <c:v>62644.906936638799</c:v>
                </c:pt>
                <c:pt idx="30">
                  <c:v>65512.687737328699</c:v>
                </c:pt>
                <c:pt idx="31">
                  <c:v>68437.824154032394</c:v>
                </c:pt>
                <c:pt idx="32">
                  <c:v>71421.463299070165</c:v>
                </c:pt>
                <c:pt idx="33">
                  <c:v>74464.775227008693</c:v>
                </c:pt>
                <c:pt idx="34">
                  <c:v>77568.953393505988</c:v>
                </c:pt>
                <c:pt idx="35">
                  <c:v>80735.215123333241</c:v>
                </c:pt>
                <c:pt idx="36">
                  <c:v>83964.802087757038</c:v>
                </c:pt>
                <c:pt idx="37">
                  <c:v>87258.980791469308</c:v>
                </c:pt>
                <c:pt idx="38">
                  <c:v>90619.043069255829</c:v>
                </c:pt>
                <c:pt idx="39">
                  <c:v>94046.306592598077</c:v>
                </c:pt>
                <c:pt idx="40">
                  <c:v>97542.115386407168</c:v>
                </c:pt>
                <c:pt idx="41">
                  <c:v>97584.115386407168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1A-4DB7-828A-F598D3B61E8E}"/>
            </c:ext>
          </c:extLst>
        </c:ser>
        <c:ser>
          <c:idx val="1"/>
          <c:order val="1"/>
          <c:tx>
            <c:v>Inversión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AMORTIZACIÓN!$Q$2:$Q$43</c:f>
              <c:numCache>
                <c:formatCode>General</c:formatCode>
                <c:ptCount val="42"/>
                <c:pt idx="0">
                  <c:v>23426.628499999999</c:v>
                </c:pt>
                <c:pt idx="1">
                  <c:v>23426.628499999999</c:v>
                </c:pt>
                <c:pt idx="2">
                  <c:v>23426.628499999999</c:v>
                </c:pt>
                <c:pt idx="3">
                  <c:v>23426.628499999999</c:v>
                </c:pt>
                <c:pt idx="4">
                  <c:v>23426.628499999999</c:v>
                </c:pt>
                <c:pt idx="5">
                  <c:v>23426.628499999999</c:v>
                </c:pt>
                <c:pt idx="6">
                  <c:v>23426.628499999999</c:v>
                </c:pt>
                <c:pt idx="7">
                  <c:v>23426.628499999999</c:v>
                </c:pt>
                <c:pt idx="8">
                  <c:v>23426.628499999999</c:v>
                </c:pt>
                <c:pt idx="9">
                  <c:v>23426.628499999999</c:v>
                </c:pt>
                <c:pt idx="10">
                  <c:v>23426.628499999999</c:v>
                </c:pt>
                <c:pt idx="11">
                  <c:v>23426.628499999999</c:v>
                </c:pt>
                <c:pt idx="12">
                  <c:v>23426.628499999999</c:v>
                </c:pt>
                <c:pt idx="13">
                  <c:v>23426.628499999999</c:v>
                </c:pt>
                <c:pt idx="14">
                  <c:v>23426.628499999999</c:v>
                </c:pt>
                <c:pt idx="15" formatCode="_(* #,##0.00_);_(* \(#,##0.00\);_(* &quot;-&quot;??_);_(@_)">
                  <c:v>38626.629999999997</c:v>
                </c:pt>
                <c:pt idx="16" formatCode="_(* #,##0.00_);_(* \(#,##0.00\);_(* &quot;-&quot;??_);_(@_)">
                  <c:v>38626.629999999997</c:v>
                </c:pt>
                <c:pt idx="17" formatCode="_(* #,##0.00_);_(* \(#,##0.00\);_(* &quot;-&quot;??_);_(@_)">
                  <c:v>38626.629999999997</c:v>
                </c:pt>
                <c:pt idx="18" formatCode="_(* #,##0.00_);_(* \(#,##0.00\);_(* &quot;-&quot;??_);_(@_)">
                  <c:v>38626.629999999997</c:v>
                </c:pt>
                <c:pt idx="19" formatCode="_(* #,##0.00_);_(* \(#,##0.00\);_(* &quot;-&quot;??_);_(@_)">
                  <c:v>38626.629999999997</c:v>
                </c:pt>
                <c:pt idx="20" formatCode="_(* #,##0.00_);_(* \(#,##0.00\);_(* &quot;-&quot;??_);_(@_)">
                  <c:v>38626.629999999997</c:v>
                </c:pt>
                <c:pt idx="21" formatCode="_(* #,##0.00_);_(* \(#,##0.00\);_(* &quot;-&quot;??_);_(@_)">
                  <c:v>38626.629999999997</c:v>
                </c:pt>
                <c:pt idx="22" formatCode="_(* #,##0.00_);_(* \(#,##0.00\);_(* &quot;-&quot;??_);_(@_)">
                  <c:v>38626.629999999997</c:v>
                </c:pt>
                <c:pt idx="23" formatCode="_(* #,##0.00_);_(* \(#,##0.00\);_(* &quot;-&quot;??_);_(@_)">
                  <c:v>38626.629999999997</c:v>
                </c:pt>
                <c:pt idx="24" formatCode="_(* #,##0.00_);_(* \(#,##0.00\);_(* &quot;-&quot;??_);_(@_)">
                  <c:v>38626.629999999997</c:v>
                </c:pt>
                <c:pt idx="25" formatCode="_(* #,##0.00_);_(* \(#,##0.00\);_(* &quot;-&quot;??_);_(@_)">
                  <c:v>38626.629999999997</c:v>
                </c:pt>
                <c:pt idx="26" formatCode="_(* #,##0.00_);_(* \(#,##0.00\);_(* &quot;-&quot;??_);_(@_)">
                  <c:v>38626.629999999997</c:v>
                </c:pt>
                <c:pt idx="27" formatCode="_(* #,##0.00_);_(* \(#,##0.00\);_(* &quot;-&quot;??_);_(@_)">
                  <c:v>38626.629999999997</c:v>
                </c:pt>
                <c:pt idx="28" formatCode="_(* #,##0.00_);_(* \(#,##0.00\);_(* &quot;-&quot;??_);_(@_)">
                  <c:v>38626.629999999997</c:v>
                </c:pt>
                <c:pt idx="29" formatCode="_(* #,##0.00_);_(* \(#,##0.00\);_(* &quot;-&quot;??_);_(@_)">
                  <c:v>38626.629999999997</c:v>
                </c:pt>
                <c:pt idx="30" formatCode="_(* #,##0.00_);_(* \(#,##0.00\);_(* &quot;-&quot;??_);_(@_)">
                  <c:v>55326.63</c:v>
                </c:pt>
                <c:pt idx="31" formatCode="_(* #,##0.00_);_(* \(#,##0.00\);_(* &quot;-&quot;??_);_(@_)">
                  <c:v>55326.63</c:v>
                </c:pt>
                <c:pt idx="32" formatCode="_(* #,##0.00_);_(* \(#,##0.00\);_(* &quot;-&quot;??_);_(@_)">
                  <c:v>55326.63</c:v>
                </c:pt>
                <c:pt idx="33" formatCode="_(* #,##0.00_);_(* \(#,##0.00\);_(* &quot;-&quot;??_);_(@_)">
                  <c:v>55326.63</c:v>
                </c:pt>
                <c:pt idx="34" formatCode="_(* #,##0.00_);_(* \(#,##0.00\);_(* &quot;-&quot;??_);_(@_)">
                  <c:v>55326.63</c:v>
                </c:pt>
                <c:pt idx="35" formatCode="_(* #,##0.00_);_(* \(#,##0.00\);_(* &quot;-&quot;??_);_(@_)">
                  <c:v>55326.63</c:v>
                </c:pt>
                <c:pt idx="36" formatCode="_(* #,##0.00_);_(* \(#,##0.00\);_(* &quot;-&quot;??_);_(@_)">
                  <c:v>55326.63</c:v>
                </c:pt>
                <c:pt idx="37" formatCode="_(* #,##0.00_);_(* \(#,##0.00\);_(* &quot;-&quot;??_);_(@_)">
                  <c:v>55326.63</c:v>
                </c:pt>
                <c:pt idx="38" formatCode="_(* #,##0.00_);_(* \(#,##0.00\);_(* &quot;-&quot;??_);_(@_)">
                  <c:v>55326.63</c:v>
                </c:pt>
                <c:pt idx="39" formatCode="_(* #,##0.00_);_(* \(#,##0.00\);_(* &quot;-&quot;??_);_(@_)">
                  <c:v>55326.63</c:v>
                </c:pt>
                <c:pt idx="40" formatCode="_(* #,##0.00_);_(* \(#,##0.00\);_(* &quot;-&quot;??_);_(@_)">
                  <c:v>55326.63</c:v>
                </c:pt>
                <c:pt idx="41" formatCode="0.00">
                  <c:v>55326.628499999999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1A-4DB7-828A-F598D3B61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16639"/>
        <c:axId val="292114975"/>
      </c:lineChart>
      <c:catAx>
        <c:axId val="29211663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2114975"/>
        <c:crosses val="autoZero"/>
        <c:auto val="1"/>
        <c:lblAlgn val="ctr"/>
        <c:lblOffset val="100"/>
        <c:noMultiLvlLbl val="0"/>
      </c:catAx>
      <c:valAx>
        <c:axId val="292114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2116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92DC5-D311-416D-BB0D-1C7ED3100E32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8E8C2-911E-46BC-A573-B809CD978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624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8E8C2-911E-46BC-A573-B809CD978BCB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76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741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311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5265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0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9798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4305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660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293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055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840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1847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2D3CD77F-918A-4F39-8C7D-8C918E4B8233}" type="datetimeFigureOut">
              <a:rPr lang="es-ES" smtClean="0"/>
              <a:t>15/06/2018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4B81319-A128-45F3-9D64-E95256B77A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692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/>
          </p:cNvSpPr>
          <p:nvPr/>
        </p:nvSpPr>
        <p:spPr>
          <a:xfrm>
            <a:off x="334468" y="1460153"/>
            <a:ext cx="8305800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 smtClean="0">
                <a:solidFill>
                  <a:schemeClr val="tx1"/>
                </a:solidFill>
              </a:rPr>
              <a:t>TRABAJO FINAL DE GRADO</a:t>
            </a:r>
            <a:endParaRPr lang="es-ES" sz="4000" b="1" dirty="0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77646" y="2521351"/>
            <a:ext cx="681944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cap="all" dirty="0"/>
              <a:t>PROYECTO DE INSTALACIÓN ELÉCTRICA Y DOMOTICA EN UNA VIVIENDA UNIFAMILIAR</a:t>
            </a:r>
            <a:r>
              <a:rPr lang="es-ES_tradnl" sz="4000" cap="all" dirty="0"/>
              <a:t>.</a:t>
            </a:r>
            <a:endParaRPr lang="es-ES" sz="6000" dirty="0">
              <a:latin typeface="Calibri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-472132" y="6044065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+mj-lt"/>
              </a:rPr>
              <a:t>TUTOR</a:t>
            </a:r>
            <a:r>
              <a:rPr lang="es-ES" sz="2000" dirty="0" smtClean="0">
                <a:latin typeface="+mj-lt"/>
              </a:rPr>
              <a:t>: FRANCISCO RODRIGUEZ BENITO</a:t>
            </a:r>
            <a:endParaRPr lang="es-ES" sz="2000" dirty="0">
              <a:latin typeface="+mj-lt"/>
            </a:endParaRPr>
          </a:p>
        </p:txBody>
      </p:sp>
      <p:sp>
        <p:nvSpPr>
          <p:cNvPr id="9" name="7 CuadroTexto"/>
          <p:cNvSpPr txBox="1"/>
          <p:nvPr/>
        </p:nvSpPr>
        <p:spPr>
          <a:xfrm>
            <a:off x="-569114" y="5643955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+mj-lt"/>
              </a:rPr>
              <a:t>ALUMNO</a:t>
            </a:r>
            <a:r>
              <a:rPr lang="es-ES" sz="2000" dirty="0" smtClean="0">
                <a:latin typeface="+mj-lt"/>
              </a:rPr>
              <a:t>: SANTIAGO VALERO SÁNCHEZ</a:t>
            </a:r>
            <a:endParaRPr lang="es-ES" sz="2000" dirty="0">
              <a:latin typeface="+mj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3" y="42365"/>
            <a:ext cx="3799836" cy="1342230"/>
          </a:xfrm>
          <a:prstGeom prst="rect">
            <a:avLst/>
          </a:prstGeom>
        </p:spPr>
      </p:pic>
      <p:pic>
        <p:nvPicPr>
          <p:cNvPr id="1026" name="Picture 2" descr="Resultado de imagen de escudo upv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68" y="125311"/>
            <a:ext cx="3328122" cy="117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09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752487"/>
          </a:xfrm>
        </p:spPr>
        <p:txBody>
          <a:bodyPr/>
          <a:lstStyle/>
          <a:p>
            <a:pPr algn="ctr"/>
            <a:r>
              <a:rPr lang="es-ES" dirty="0" smtClean="0"/>
              <a:t>LOCALIZACIÓN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7226" y="5258232"/>
            <a:ext cx="6470939" cy="1385454"/>
          </a:xfrm>
        </p:spPr>
        <p:txBody>
          <a:bodyPr>
            <a:noAutofit/>
          </a:bodyPr>
          <a:lstStyle/>
          <a:p>
            <a:pPr marL="0">
              <a:spcAft>
                <a:spcPts val="0"/>
              </a:spcAft>
            </a:pPr>
            <a:r>
              <a:rPr lang="es-ES_tradnl" sz="1600" dirty="0"/>
              <a:t>Emplazamiento: C/ Cervantes.</a:t>
            </a:r>
            <a:endParaRPr lang="es-ES" sz="1600" dirty="0"/>
          </a:p>
          <a:p>
            <a:pPr marL="0">
              <a:spcAft>
                <a:spcPts val="0"/>
              </a:spcAft>
            </a:pPr>
            <a:r>
              <a:rPr lang="es-ES_tradnl" sz="1600" dirty="0"/>
              <a:t>Municipio: </a:t>
            </a:r>
            <a:r>
              <a:rPr lang="es-ES_tradnl" sz="1600" dirty="0" err="1"/>
              <a:t>Loriguilla</a:t>
            </a:r>
            <a:r>
              <a:rPr lang="es-ES_tradnl" sz="1600" dirty="0"/>
              <a:t>. </a:t>
            </a:r>
            <a:r>
              <a:rPr lang="es-ES" sz="1600" dirty="0"/>
              <a:t>	</a:t>
            </a:r>
            <a:r>
              <a:rPr lang="es-ES_tradnl" sz="1600" dirty="0" smtClean="0"/>
              <a:t>CP</a:t>
            </a:r>
            <a:r>
              <a:rPr lang="es-ES_tradnl" sz="1600" dirty="0"/>
              <a:t>: 46393</a:t>
            </a:r>
            <a:endParaRPr lang="es-ES" sz="1600" dirty="0"/>
          </a:p>
          <a:p>
            <a:pPr marL="0">
              <a:spcAft>
                <a:spcPts val="0"/>
              </a:spcAft>
            </a:pPr>
            <a:r>
              <a:rPr lang="es-ES_tradnl" sz="1600" dirty="0"/>
              <a:t>Uso al que se destina (ITC-BT-004/3,1): Vivienda </a:t>
            </a:r>
            <a:r>
              <a:rPr lang="es-ES_tradnl" sz="1600" dirty="0" smtClean="0"/>
              <a:t>unifamiliar</a:t>
            </a:r>
          </a:p>
          <a:p>
            <a:pPr marL="0">
              <a:spcAft>
                <a:spcPts val="0"/>
              </a:spcAft>
            </a:pPr>
            <a:r>
              <a:rPr lang="es-ES_tradnl" sz="1600" dirty="0" smtClean="0"/>
              <a:t>Latitud</a:t>
            </a:r>
            <a:r>
              <a:rPr lang="es-ES_tradnl" sz="1600" dirty="0"/>
              <a:t>: </a:t>
            </a:r>
            <a:r>
              <a:rPr lang="es-ES_tradnl" sz="1600" dirty="0" smtClean="0"/>
              <a:t>39.4926375</a:t>
            </a:r>
            <a:r>
              <a:rPr lang="es-ES" sz="1600" dirty="0"/>
              <a:t>	</a:t>
            </a:r>
            <a:r>
              <a:rPr lang="es-ES_tradnl" sz="1600" dirty="0" smtClean="0"/>
              <a:t>Longitud</a:t>
            </a:r>
            <a:r>
              <a:rPr lang="es-ES_tradnl" sz="1600" dirty="0"/>
              <a:t>: -0.573415,209</a:t>
            </a:r>
            <a:endParaRPr lang="es-ES" sz="16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6" y="1086499"/>
            <a:ext cx="749617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80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04800"/>
            <a:ext cx="9039497" cy="554182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PREVISIÓN DE POTENCIA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609598" y="1085850"/>
                <a:ext cx="7791452" cy="53292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s-ES" sz="2200" dirty="0" smtClean="0"/>
                  <a:t>Según ITC – BT – 10, la presente vivienda será de Grado de Electrificación elevado por poseer más de 160 m</a:t>
                </a:r>
                <a:r>
                  <a:rPr lang="es-ES" sz="2200" baseline="30000" dirty="0" smtClean="0"/>
                  <a:t>2</a:t>
                </a:r>
                <a:r>
                  <a:rPr lang="es-ES" sz="2200" dirty="0" smtClean="0"/>
                  <a:t>.</a:t>
                </a:r>
              </a:p>
              <a:p>
                <a:endParaRPr lang="es-ES" dirty="0"/>
              </a:p>
              <a:p>
                <a:endParaRPr lang="es-ES" dirty="0" smtClean="0"/>
              </a:p>
              <a:p>
                <a:endParaRPr lang="es-ES" dirty="0"/>
              </a:p>
              <a:p>
                <a:endParaRPr lang="es-ES" dirty="0" smtClean="0"/>
              </a:p>
              <a:p>
                <a:endParaRPr lang="es-ES" dirty="0"/>
              </a:p>
              <a:p>
                <a:pPr marL="0" indent="0">
                  <a:buNone/>
                </a:pPr>
                <a:endParaRPr lang="es-ES" dirty="0"/>
              </a:p>
              <a:p>
                <a:pPr marL="0" indent="0">
                  <a:buNone/>
                </a:pPr>
                <a:endParaRPr lang="es-ES" dirty="0"/>
              </a:p>
              <a:p>
                <a:r>
                  <a:rPr lang="es-ES" sz="2200" dirty="0" smtClean="0"/>
                  <a:t>La vivienda poseerá como mínimo una potencia de 9200W.</a:t>
                </a:r>
              </a:p>
              <a:p>
                <a:pPr marL="0" indent="0">
                  <a:buNone/>
                </a:pPr>
                <a:endParaRPr lang="es-E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𝑉𝐼𝑉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  <m:r>
                      <a:rPr lang="es-ES" sz="22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º 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𝑉𝑖𝑣𝑖𝑒𝑛𝑑𝑎𝑠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𝐸𝑙𝑒𝑣𝑎𝑑𝑜</m:t>
                        </m:r>
                      </m:num>
                      <m:den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º 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𝑉𝑖𝑣𝑖𝑒𝑛𝑑𝑎𝑠</m:t>
                        </m:r>
                      </m:den>
                    </m:f>
                    <m:r>
                      <a:rPr lang="es-E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s-ES" sz="22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s-E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9200</m:t>
                        </m:r>
                      </m:num>
                      <m:den>
                        <m:r>
                          <a:rPr lang="es-E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s-E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9200</m:t>
                    </m:r>
                    <m:r>
                      <a:rPr lang="es-E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endParaRPr lang="es-ES" sz="2200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8" y="1085850"/>
                <a:ext cx="7791452" cy="5329238"/>
              </a:xfrm>
              <a:blipFill>
                <a:blip r:embed="rId2"/>
                <a:stretch>
                  <a:fillRect l="-313" t="-137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88" y="1901019"/>
            <a:ext cx="519112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1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1319" y="338464"/>
            <a:ext cx="8284191" cy="562288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>DISPOSICIÓN DE LOS ELEMENTOS</a:t>
            </a:r>
            <a:endParaRPr lang="es-ES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610" t="6949" r="1955" b="4403"/>
          <a:stretch/>
        </p:blipFill>
        <p:spPr>
          <a:xfrm>
            <a:off x="493533" y="1160060"/>
            <a:ext cx="7695124" cy="556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9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4183" y="224047"/>
            <a:ext cx="6347713" cy="59574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CIRCUITOS UTILIZADOS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t="3576" r="8760" b="14397"/>
          <a:stretch/>
        </p:blipFill>
        <p:spPr>
          <a:xfrm rot="16200000">
            <a:off x="1569894" y="-398321"/>
            <a:ext cx="5262467" cy="840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0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 txBox="1">
            <a:spLocks/>
          </p:cNvSpPr>
          <p:nvPr/>
        </p:nvSpPr>
        <p:spPr>
          <a:xfrm>
            <a:off x="4585647" y="285131"/>
            <a:ext cx="3652433" cy="6269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*La </a:t>
            </a:r>
            <a:r>
              <a:rPr lang="es-ES" dirty="0"/>
              <a:t>comprobación de las protecciones, secciones de conductores y potencias de cada uno de los circuitos han sido calculados por los métodos de intensidad máxima admisible, caída de tensión y previsión de </a:t>
            </a:r>
            <a:r>
              <a:rPr lang="es-ES" dirty="0" smtClean="0"/>
              <a:t>cargas</a:t>
            </a:r>
          </a:p>
          <a:p>
            <a:endParaRPr lang="es-ES" dirty="0"/>
          </a:p>
          <a:p>
            <a:r>
              <a:rPr lang="es-ES" dirty="0" smtClean="0"/>
              <a:t>**En el caso concreto de la opción de Domótica, la parte de iluminación ira adherida al circuito C1 y las alarmas técnicas, sensores y demás actuadores, irán adheridos al circuito C11.</a:t>
            </a:r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99" y="285131"/>
            <a:ext cx="4051648" cy="638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6538" y="290946"/>
            <a:ext cx="6347713" cy="63730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DOMÓTICA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80" y="1851432"/>
            <a:ext cx="7737230" cy="396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6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344978"/>
            <a:ext cx="8215884" cy="818804"/>
          </a:xfrm>
        </p:spPr>
        <p:txBody>
          <a:bodyPr>
            <a:normAutofit/>
          </a:bodyPr>
          <a:lstStyle/>
          <a:p>
            <a:r>
              <a:rPr lang="es-ES" dirty="0" smtClean="0"/>
              <a:t>¿</a:t>
            </a:r>
            <a:r>
              <a:rPr lang="es-ES" smtClean="0"/>
              <a:t>QUÉ CONTROLA </a:t>
            </a:r>
            <a:r>
              <a:rPr lang="es-ES" dirty="0" smtClean="0"/>
              <a:t>EL SISTEMA?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6404" y="1277257"/>
            <a:ext cx="6446520" cy="2236652"/>
          </a:xfrm>
        </p:spPr>
        <p:txBody>
          <a:bodyPr>
            <a:normAutofit/>
          </a:bodyPr>
          <a:lstStyle/>
          <a:p>
            <a:r>
              <a:rPr lang="es-ES" dirty="0" smtClean="0"/>
              <a:t>Gestión de alarmas técnicas, tales como:</a:t>
            </a:r>
          </a:p>
          <a:p>
            <a:pPr lvl="1"/>
            <a:r>
              <a:rPr lang="es-ES" dirty="0"/>
              <a:t>Intrusión, CO</a:t>
            </a:r>
            <a:r>
              <a:rPr lang="es-ES" baseline="-25000" dirty="0"/>
              <a:t>2,</a:t>
            </a:r>
            <a:r>
              <a:rPr lang="es-ES" dirty="0"/>
              <a:t> Gas, Inundación, etc</a:t>
            </a:r>
            <a:r>
              <a:rPr lang="es-ES" dirty="0" smtClean="0"/>
              <a:t>.</a:t>
            </a:r>
          </a:p>
          <a:p>
            <a:r>
              <a:rPr lang="es-ES" dirty="0" smtClean="0"/>
              <a:t>Iluminación Interior y exterior.</a:t>
            </a:r>
          </a:p>
          <a:p>
            <a:r>
              <a:rPr lang="es-ES" dirty="0" smtClean="0"/>
              <a:t>Subida y baja de persianas.</a:t>
            </a:r>
          </a:p>
          <a:p>
            <a:r>
              <a:rPr lang="es-ES" dirty="0" smtClean="0"/>
              <a:t>Riego del jardín.</a:t>
            </a:r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2054" name="Picture 6" descr="Resultado de imagen de sensores de g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755" y="1163782"/>
            <a:ext cx="2375489" cy="1781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lampara led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1" r="20348"/>
          <a:stretch/>
        </p:blipFill>
        <p:spPr bwMode="auto">
          <a:xfrm>
            <a:off x="6400800" y="3760652"/>
            <a:ext cx="1640115" cy="276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99" y="4076513"/>
            <a:ext cx="2812816" cy="229525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15" y="3760652"/>
            <a:ext cx="2669766" cy="282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1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0" y="234543"/>
            <a:ext cx="9144000" cy="647086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ESQUEMA INSTALACION</a:t>
            </a:r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61" y="1061678"/>
            <a:ext cx="7084195" cy="305312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530" y="4474898"/>
            <a:ext cx="4615226" cy="234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6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8022" y="151434"/>
            <a:ext cx="8098971" cy="705394"/>
          </a:xfrm>
        </p:spPr>
        <p:txBody>
          <a:bodyPr>
            <a:noAutofit/>
          </a:bodyPr>
          <a:lstStyle/>
          <a:p>
            <a:r>
              <a:rPr lang="es-ES" sz="3000" dirty="0" smtClean="0"/>
              <a:t>PRESUPUESTO INSTALACION INTERIOR</a:t>
            </a:r>
            <a:endParaRPr lang="es-ES" sz="3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126" y="3488373"/>
            <a:ext cx="3953102" cy="328308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3343" r="459" b="1"/>
          <a:stretch/>
        </p:blipFill>
        <p:spPr>
          <a:xfrm>
            <a:off x="4191812" y="1267817"/>
            <a:ext cx="4168416" cy="2169025"/>
          </a:xfrm>
          <a:prstGeom prst="rect">
            <a:avLst/>
          </a:prstGeom>
        </p:spPr>
      </p:pic>
      <p:sp>
        <p:nvSpPr>
          <p:cNvPr id="4" name="Marcador de contenido 2"/>
          <p:cNvSpPr txBox="1">
            <a:spLocks/>
          </p:cNvSpPr>
          <p:nvPr/>
        </p:nvSpPr>
        <p:spPr>
          <a:xfrm>
            <a:off x="343989" y="1319348"/>
            <a:ext cx="8033004" cy="53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 spc="1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Coste </a:t>
            </a:r>
            <a:r>
              <a:rPr lang="es-ES" dirty="0" smtClean="0"/>
              <a:t>instalación convencional: 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6.417,89 €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Coste instalación domótica: 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6.448,64 €</a:t>
            </a: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500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6478" y="152027"/>
            <a:ext cx="7369430" cy="831273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FOTOVOLTAICA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609977"/>
              </p:ext>
            </p:extLst>
          </p:nvPr>
        </p:nvGraphicFramePr>
        <p:xfrm>
          <a:off x="173809" y="1380866"/>
          <a:ext cx="4492633" cy="628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9691">
                  <a:extLst>
                    <a:ext uri="{9D8B030D-6E8A-4147-A177-3AD203B41FA5}">
                      <a16:colId xmlns:a16="http://schemas.microsoft.com/office/drawing/2014/main" val="79787423"/>
                    </a:ext>
                  </a:extLst>
                </a:gridCol>
                <a:gridCol w="2112942">
                  <a:extLst>
                    <a:ext uri="{9D8B030D-6E8A-4147-A177-3AD203B41FA5}">
                      <a16:colId xmlns:a16="http://schemas.microsoft.com/office/drawing/2014/main" val="451176682"/>
                    </a:ext>
                  </a:extLst>
                </a:gridCol>
              </a:tblGrid>
              <a:tr h="33277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 smtClean="0">
                          <a:effectLst/>
                        </a:rPr>
                        <a:t>Instalación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8" marR="9518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effectLst/>
                        </a:rPr>
                        <a:t>Potencia total </a:t>
                      </a:r>
                      <a:r>
                        <a:rPr lang="es-ES" sz="1600" b="1" u="none" strike="noStrike" dirty="0" smtClean="0">
                          <a:effectLst/>
                        </a:rPr>
                        <a:t>(kW</a:t>
                      </a:r>
                      <a:r>
                        <a:rPr lang="es-ES" sz="1600" b="1" u="none" strike="noStrike" dirty="0">
                          <a:effectLst/>
                        </a:rPr>
                        <a:t>)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8" marR="9518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658325"/>
                  </a:ext>
                </a:extLst>
              </a:tr>
              <a:tr h="29568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POTENCIA VIVIENDA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8" marR="9518" marT="951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9200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8" marR="9518" marT="951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854759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97" y="4695156"/>
            <a:ext cx="4997640" cy="2162844"/>
          </a:xfrm>
          <a:prstGeom prst="rect">
            <a:avLst/>
          </a:prstGeom>
        </p:spPr>
      </p:pic>
      <p:pic>
        <p:nvPicPr>
          <p:cNvPr id="1026" name="Picture 2" descr="Resultado de imagen de pvg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523" y="2690858"/>
            <a:ext cx="4036961" cy="186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oblada 5"/>
          <p:cNvSpPr/>
          <p:nvPr/>
        </p:nvSpPr>
        <p:spPr>
          <a:xfrm rot="10800000" flipH="1">
            <a:off x="1902146" y="2406894"/>
            <a:ext cx="1035958" cy="1606731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Flecha doblada 7"/>
          <p:cNvSpPr/>
          <p:nvPr/>
        </p:nvSpPr>
        <p:spPr>
          <a:xfrm rot="10800000">
            <a:off x="5882190" y="4901332"/>
            <a:ext cx="1035958" cy="1606731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3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7993" y="365760"/>
            <a:ext cx="7877891" cy="612140"/>
          </a:xfrm>
        </p:spPr>
        <p:txBody>
          <a:bodyPr>
            <a:normAutofit/>
          </a:bodyPr>
          <a:lstStyle/>
          <a:p>
            <a:pPr algn="ctr"/>
            <a:r>
              <a:rPr lang="es-ES" sz="3600" dirty="0" smtClean="0"/>
              <a:t>CALCULO DEL CMD</a:t>
            </a:r>
            <a:endParaRPr lang="es-ES" sz="3600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132270"/>
              </p:ext>
            </p:extLst>
          </p:nvPr>
        </p:nvGraphicFramePr>
        <p:xfrm>
          <a:off x="209082" y="1973942"/>
          <a:ext cx="7642226" cy="31171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2004">
                  <a:extLst>
                    <a:ext uri="{9D8B030D-6E8A-4147-A177-3AD203B41FA5}">
                      <a16:colId xmlns:a16="http://schemas.microsoft.com/office/drawing/2014/main" val="1038583525"/>
                    </a:ext>
                  </a:extLst>
                </a:gridCol>
                <a:gridCol w="1092103">
                  <a:extLst>
                    <a:ext uri="{9D8B030D-6E8A-4147-A177-3AD203B41FA5}">
                      <a16:colId xmlns:a16="http://schemas.microsoft.com/office/drawing/2014/main" val="717337692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1226491468"/>
                    </a:ext>
                  </a:extLst>
                </a:gridCol>
                <a:gridCol w="799723">
                  <a:extLst>
                    <a:ext uri="{9D8B030D-6E8A-4147-A177-3AD203B41FA5}">
                      <a16:colId xmlns:a16="http://schemas.microsoft.com/office/drawing/2014/main" val="741220501"/>
                    </a:ext>
                  </a:extLst>
                </a:gridCol>
                <a:gridCol w="1295777">
                  <a:extLst>
                    <a:ext uri="{9D8B030D-6E8A-4147-A177-3AD203B41FA5}">
                      <a16:colId xmlns:a16="http://schemas.microsoft.com/office/drawing/2014/main" val="1694019175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515768109"/>
                    </a:ext>
                  </a:extLst>
                </a:gridCol>
                <a:gridCol w="893619">
                  <a:extLst>
                    <a:ext uri="{9D8B030D-6E8A-4147-A177-3AD203B41FA5}">
                      <a16:colId xmlns:a16="http://schemas.microsoft.com/office/drawing/2014/main" val="3239598031"/>
                    </a:ext>
                  </a:extLst>
                </a:gridCol>
              </a:tblGrid>
              <a:tr h="39269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MES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CONSUMO </a:t>
                      </a:r>
                      <a:r>
                        <a:rPr lang="es-E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kWh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Ah/MES</a:t>
                      </a:r>
                      <a:endParaRPr lang="es-ES" sz="14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Ah/DIA</a:t>
                      </a:r>
                      <a:endParaRPr lang="es-ES" sz="14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RAD 60º  (Wh/m²)/dia</a:t>
                      </a:r>
                      <a:endParaRPr lang="es-ES" sz="14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RAD 60º </a:t>
                      </a:r>
                      <a:r>
                        <a:rPr lang="es-E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s-ES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kWh</a:t>
                      </a:r>
                      <a:r>
                        <a:rPr lang="es-E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/m²</a:t>
                      </a:r>
                      <a:r>
                        <a:rPr lang="es-E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)/mes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COEF. CMD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322396"/>
                  </a:ext>
                </a:extLst>
              </a:tr>
              <a:tr h="18699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ENERO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600,14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13301,06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429,07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4520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140,12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94,93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256514"/>
                  </a:ext>
                </a:extLst>
              </a:tr>
              <a:tr h="18699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FEBRERO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540,96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11989,47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428,20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5200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145,6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82,35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890731"/>
                  </a:ext>
                </a:extLst>
              </a:tr>
              <a:tr h="17319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MARZO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538,36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11931,64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384,89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5770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178,87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66,71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865659"/>
                  </a:ext>
                </a:extLst>
              </a:tr>
              <a:tr h="18699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ABRIL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508,33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11266,25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375,54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5330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159,9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70,46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427745"/>
                  </a:ext>
                </a:extLst>
              </a:tr>
              <a:tr h="18699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MAYO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557,25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12350,34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398,40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5230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162,13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76,18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176867"/>
                  </a:ext>
                </a:extLst>
              </a:tr>
              <a:tr h="18699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JUNIO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586,90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13007,46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433,58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5280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158,4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82,12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891772"/>
                  </a:ext>
                </a:extLst>
              </a:tr>
              <a:tr h="18699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JULIO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585,15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12968,69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418,34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5530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171,43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75,65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288889"/>
                  </a:ext>
                </a:extLst>
              </a:tr>
              <a:tr h="186995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AGOSTO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603,13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13367,19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431,20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5680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176,08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75,92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961"/>
                  </a:ext>
                </a:extLst>
              </a:tr>
              <a:tr h="22064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SEPTIEMBRE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508,33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11266,25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375,54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5550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166,5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67,67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51395"/>
                  </a:ext>
                </a:extLst>
              </a:tr>
              <a:tr h="21187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OCTUBRE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525,28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11641,79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375,54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5360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166,16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70,06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516314"/>
                  </a:ext>
                </a:extLst>
              </a:tr>
              <a:tr h="233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NOVIEMBRE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511,58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11338,21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377,94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4750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142,5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79,57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529698"/>
                  </a:ext>
                </a:extLst>
              </a:tr>
              <a:tr h="20957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DICIEMBRE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525,28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11641,79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375,54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4140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128,34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90,71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7" marR="9157" marT="9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819679"/>
                  </a:ext>
                </a:extLst>
              </a:tr>
            </a:tbl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837" y="5404449"/>
            <a:ext cx="3079540" cy="10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6954060" y="2409371"/>
            <a:ext cx="897248" cy="21771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en U 15"/>
          <p:cNvSpPr/>
          <p:nvPr/>
        </p:nvSpPr>
        <p:spPr>
          <a:xfrm rot="5400000">
            <a:off x="7440718" y="1721717"/>
            <a:ext cx="1257900" cy="63992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50000"/>
              <a:gd name="adj5" fmla="val 7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078514" y="1291255"/>
            <a:ext cx="378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Coeficiente más desfavorable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44001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3176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CONSUMO MENSUAL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753169"/>
              </p:ext>
            </p:extLst>
          </p:nvPr>
        </p:nvGraphicFramePr>
        <p:xfrm>
          <a:off x="317216" y="1136011"/>
          <a:ext cx="4311934" cy="2693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5726">
                  <a:extLst>
                    <a:ext uri="{9D8B030D-6E8A-4147-A177-3AD203B41FA5}">
                      <a16:colId xmlns:a16="http://schemas.microsoft.com/office/drawing/2014/main" val="1147782988"/>
                    </a:ext>
                  </a:extLst>
                </a:gridCol>
                <a:gridCol w="1516131">
                  <a:extLst>
                    <a:ext uri="{9D8B030D-6E8A-4147-A177-3AD203B41FA5}">
                      <a16:colId xmlns:a16="http://schemas.microsoft.com/office/drawing/2014/main" val="2989649627"/>
                    </a:ext>
                  </a:extLst>
                </a:gridCol>
                <a:gridCol w="1590077">
                  <a:extLst>
                    <a:ext uri="{9D8B030D-6E8A-4147-A177-3AD203B41FA5}">
                      <a16:colId xmlns:a16="http://schemas.microsoft.com/office/drawing/2014/main" val="2844058387"/>
                    </a:ext>
                  </a:extLst>
                </a:gridCol>
              </a:tblGrid>
              <a:tr h="2762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DIAS/MES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MES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CONSUMO MENSUAL </a:t>
                      </a:r>
                      <a:r>
                        <a:rPr lang="es-ES" sz="1200" b="1" u="none" strike="noStrike" dirty="0" err="1" smtClean="0">
                          <a:effectLst/>
                        </a:rPr>
                        <a:t>kWh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0906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ENERO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600,14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9065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FEBRERO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540,96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080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MARZO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538,36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3134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ABRIL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508,33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6228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MAYO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557,25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0322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JUNIO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586,90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39480"/>
                  </a:ext>
                </a:extLst>
              </a:tr>
              <a:tr h="20127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JULIO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585,15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1912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AGOSTO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603,13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5887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SEPTIEMBRE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508,33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3159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OCTUBRE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525,28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99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NOVIEMBRE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511,58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7756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31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DICIEMBRE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525,28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546701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336993"/>
              </p:ext>
            </p:extLst>
          </p:nvPr>
        </p:nvGraphicFramePr>
        <p:xfrm>
          <a:off x="3089565" y="3172692"/>
          <a:ext cx="5327938" cy="3819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735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Marcador de contenido 2"/>
              <p:cNvSpPr txBox="1">
                <a:spLocks noGrp="1"/>
              </p:cNvSpPr>
              <p:nvPr>
                <p:ph idx="1"/>
              </p:nvPr>
            </p:nvSpPr>
            <p:spPr>
              <a:xfrm>
                <a:off x="174173" y="368300"/>
                <a:ext cx="8360228" cy="61848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_tradnl" dirty="0" smtClean="0"/>
                  <a:t>Panel Fotovoltaico </a:t>
                </a:r>
                <a:r>
                  <a:rPr lang="es-ES_tradnl" dirty="0" err="1"/>
                  <a:t>Monocristalino</a:t>
                </a:r>
                <a:r>
                  <a:rPr lang="es-ES_tradnl" dirty="0"/>
                  <a:t> SILFAB SOLAR modelo SLG – M350</a:t>
                </a:r>
                <a:r>
                  <a:rPr lang="es-ES_tradnl" dirty="0" smtClean="0"/>
                  <a:t>.</a:t>
                </a:r>
              </a:p>
              <a:p>
                <a:endParaRPr lang="es-ES" dirty="0" smtClean="0"/>
              </a:p>
              <a:p>
                <a:endParaRPr lang="es-ES" dirty="0"/>
              </a:p>
              <a:p>
                <a:endParaRPr lang="es-ES" dirty="0" smtClean="0"/>
              </a:p>
              <a:p>
                <a:endParaRPr lang="es-ES" dirty="0"/>
              </a:p>
              <a:p>
                <a:endParaRPr lang="es-ES" dirty="0" smtClean="0"/>
              </a:p>
              <a:p>
                <a:endParaRPr lang="es-ES" dirty="0"/>
              </a:p>
              <a:p>
                <a:endParaRPr lang="es-ES" dirty="0" smtClean="0"/>
              </a:p>
              <a:p>
                <a:endParaRPr lang="es-ES" dirty="0"/>
              </a:p>
              <a:p>
                <a:endParaRPr lang="es-ES" i="1" dirty="0" smtClean="0">
                  <a:latin typeface="Cambria Math" panose="02040503050406030204" pitchFamily="18" charset="0"/>
                </a:endParaRPr>
              </a:p>
              <a:p>
                <a:endParaRPr lang="es-ES" i="1" dirty="0">
                  <a:latin typeface="Cambria Math" panose="02040503050406030204" pitchFamily="18" charset="0"/>
                </a:endParaRPr>
              </a:p>
              <a:p>
                <a:endParaRPr lang="es-ES" i="1" dirty="0" smtClean="0">
                  <a:latin typeface="Cambria Math" panose="02040503050406030204" pitchFamily="18" charset="0"/>
                </a:endParaRPr>
              </a:p>
              <a:p>
                <a:endParaRPr lang="es-E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𝑁𝑢𝑚𝑒𝑟𝑜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𝑚𝑜𝑑𝑢𝑙𝑜𝑠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𝑖𝑛𝑠𝑡𝑎𝑙𝑎𝑑𝑜𝑠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:26</m:t>
                    </m:r>
                  </m:oMath>
                </a14:m>
                <a:r>
                  <a:rPr lang="es-ES" dirty="0" smtClean="0"/>
                  <a:t> módulos fotovoltaicos.</a:t>
                </a:r>
                <a:endParaRPr lang="es-ES" dirty="0"/>
              </a:p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𝑃𝑜𝑡𝑒𝑛𝑐𝑖𝑎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𝑝𝑖𝑐𝑜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𝑙𝑎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𝑖𝑛𝑠𝑡𝑎𝑙𝑎𝑐𝑖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ó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: 9100 </m:t>
                    </m:r>
                    <m:r>
                      <a:rPr lang="es-ES_tradnl" i="1">
                        <a:latin typeface="Cambria Math" panose="02040503050406030204" pitchFamily="18" charset="0"/>
                      </a:rPr>
                      <m:t>𝑊𝑝𝑖𝑐𝑜</m:t>
                    </m:r>
                  </m:oMath>
                </a14:m>
                <a:r>
                  <a:rPr lang="es-ES" dirty="0" smtClean="0"/>
                  <a:t>.</a:t>
                </a:r>
                <a:endParaRPr lang="es-ES" dirty="0"/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4" name="Marcador de contenido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4173" y="368300"/>
                <a:ext cx="8360228" cy="6184899"/>
              </a:xfrm>
              <a:prstGeom prst="rect">
                <a:avLst/>
              </a:prstGeom>
              <a:blipFill>
                <a:blip r:embed="rId2"/>
                <a:stretch>
                  <a:fillRect l="-219" t="-69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09" y="1170441"/>
            <a:ext cx="6856556" cy="357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Marcador de contenido 2"/>
              <p:cNvSpPr txBox="1">
                <a:spLocks/>
              </p:cNvSpPr>
              <p:nvPr/>
            </p:nvSpPr>
            <p:spPr>
              <a:xfrm>
                <a:off x="783771" y="292101"/>
                <a:ext cx="6831876" cy="63499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 spc="1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_tradnl" dirty="0" smtClean="0"/>
                  <a:t>Regulador </a:t>
                </a:r>
                <a:r>
                  <a:rPr lang="es-ES_tradnl" dirty="0" err="1" smtClean="0"/>
                  <a:t>maximizador</a:t>
                </a:r>
                <a:r>
                  <a:rPr lang="es-ES_tradnl" dirty="0" smtClean="0"/>
                  <a:t> XW MPPT 80 600, 80A a 24/48V </a:t>
                </a:r>
              </a:p>
              <a:p>
                <a:pPr marL="0" indent="0">
                  <a:buNone/>
                </a:pPr>
                <a:r>
                  <a:rPr lang="es-ES_tradnl" dirty="0" smtClean="0"/>
                  <a:t>de SCHNEIDER.</a:t>
                </a:r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pPr marL="0" indent="0">
                  <a:buNone/>
                </a:pPr>
                <a:endParaRPr lang="es-ES_tradn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𝑵𝒖𝒎𝒆𝒓𝒐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𝒅𝒆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𝒓𝒆𝒈𝒖𝒍𝒂𝒅𝒐𝒓𝒆𝒔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𝒊𝒏𝒔𝒕𝒂𝒍𝒂𝒅𝒐𝒔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1" i="1" smtClean="0">
                          <a:latin typeface="Cambria Math" panose="02040503050406030204" pitchFamily="18" charset="0"/>
                        </a:rPr>
                        <m:t>𝒓𝒆𝒈𝒖𝒍𝒂𝒅𝒐𝒓𝒆𝒔</m:t>
                      </m:r>
                    </m:oMath>
                  </m:oMathPara>
                </a14:m>
                <a:endParaRPr lang="es-ES_tradnl" dirty="0" smtClean="0"/>
              </a:p>
              <a:p>
                <a:r>
                  <a:rPr lang="es-ES_tradnl" dirty="0"/>
                  <a:t>Inversor/cargador 10kW - 48v - MPPT 120A MUST SOLAR.</a:t>
                </a:r>
              </a:p>
              <a:p>
                <a:endParaRPr lang="es-ES_tradnl" dirty="0"/>
              </a:p>
              <a:p>
                <a:pPr marL="0" indent="0">
                  <a:buNone/>
                </a:pPr>
                <a:endParaRPr lang="es-ES_tradnl" dirty="0"/>
              </a:p>
              <a:p>
                <a:endParaRPr lang="es-ES_tradnl" dirty="0"/>
              </a:p>
              <a:p>
                <a:endParaRPr lang="es-ES_tradnl" dirty="0"/>
              </a:p>
              <a:p>
                <a:endParaRPr lang="es-ES_tradnl" dirty="0"/>
              </a:p>
              <a:p>
                <a14:m>
                  <m:oMath xmlns:m="http://schemas.openxmlformats.org/officeDocument/2006/math">
                    <m:r>
                      <a:rPr lang="es-ES" b="1" i="1">
                        <a:latin typeface="Cambria Math" panose="02040503050406030204" pitchFamily="18" charset="0"/>
                      </a:rPr>
                      <m:t>𝑵𝒖𝒎𝒆𝒓𝒐</m:t>
                    </m:r>
                    <m:r>
                      <a:rPr lang="es-E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1" i="1">
                        <a:latin typeface="Cambria Math" panose="02040503050406030204" pitchFamily="18" charset="0"/>
                      </a:rPr>
                      <m:t>𝒅𝒆</m:t>
                    </m:r>
                    <m:r>
                      <a:rPr lang="es-E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1" i="1">
                        <a:latin typeface="Cambria Math" panose="02040503050406030204" pitchFamily="18" charset="0"/>
                      </a:rPr>
                      <m:t>𝑰𝒏𝒗𝒆𝒓𝒔𝒐𝒓𝒆𝒔</m:t>
                    </m:r>
                    <m:r>
                      <a:rPr lang="es-ES" b="1" i="1">
                        <a:latin typeface="Cambria Math" panose="02040503050406030204" pitchFamily="18" charset="0"/>
                      </a:rPr>
                      <m:t>: 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𝒊𝒏𝒗𝒆𝒓𝒔𝒐𝒓</m:t>
                    </m:r>
                  </m:oMath>
                </a14:m>
                <a:endParaRPr lang="es-ES" dirty="0"/>
              </a:p>
              <a:p>
                <a:pPr marL="0" indent="0">
                  <a:buNone/>
                </a:pPr>
                <a:endParaRPr lang="es-ES_tradnl" dirty="0"/>
              </a:p>
              <a:p>
                <a:pPr marL="0" indent="0">
                  <a:buNone/>
                </a:pPr>
                <a:endParaRPr lang="es-ES_tradnl" dirty="0" smtClean="0"/>
              </a:p>
              <a:p>
                <a:pPr marL="0" indent="0">
                  <a:buNone/>
                </a:pPr>
                <a:endParaRPr lang="es-ES_tradnl" dirty="0"/>
              </a:p>
              <a:p>
                <a:pPr marL="0" indent="0">
                  <a:buNone/>
                </a:pPr>
                <a:endParaRPr lang="es-ES_tradnl" dirty="0" smtClean="0"/>
              </a:p>
              <a:p>
                <a:pPr marL="0" indent="0">
                  <a:buNone/>
                </a:pPr>
                <a:endParaRPr lang="es-ES_tradnl" dirty="0"/>
              </a:p>
              <a:p>
                <a:pPr marL="0" indent="0">
                  <a:buNone/>
                </a:pPr>
                <a:endParaRPr lang="es-ES_tradnl" dirty="0" smtClean="0"/>
              </a:p>
              <a:p>
                <a:pPr marL="0" indent="0">
                  <a:buNone/>
                </a:pPr>
                <a:endParaRPr lang="es-ES_tradnl" dirty="0"/>
              </a:p>
              <a:p>
                <a:pPr marL="0" indent="0">
                  <a:buNone/>
                </a:pPr>
                <a:endParaRPr lang="es-ES_tradnl" dirty="0" smtClean="0"/>
              </a:p>
              <a:p>
                <a:pPr marL="0" indent="0">
                  <a:buNone/>
                </a:pPr>
                <a:endParaRPr lang="es-ES_tradnl" dirty="0"/>
              </a:p>
              <a:p>
                <a:pPr marL="0" indent="0">
                  <a:buNone/>
                </a:pPr>
                <a:endParaRPr lang="es-ES_tradnl" dirty="0" smtClean="0"/>
              </a:p>
              <a:p>
                <a:endParaRPr lang="es-ES_tradnl" dirty="0" smtClean="0"/>
              </a:p>
              <a:p>
                <a:endParaRPr lang="es-ES" dirty="0" smtClean="0"/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6" name="Marcador de contenid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71" y="292101"/>
                <a:ext cx="6831876" cy="6349999"/>
              </a:xfrm>
              <a:prstGeom prst="rect">
                <a:avLst/>
              </a:prstGeom>
              <a:blipFill>
                <a:blip r:embed="rId2"/>
                <a:stretch>
                  <a:fillRect l="-804" t="-7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Marcador de contenido 4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" b="4664"/>
          <a:stretch/>
        </p:blipFill>
        <p:spPr bwMode="auto">
          <a:xfrm>
            <a:off x="2795452" y="668603"/>
            <a:ext cx="4373515" cy="25579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566" y="4041029"/>
            <a:ext cx="4464637" cy="204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714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Marcador de contenido 2"/>
              <p:cNvSpPr txBox="1">
                <a:spLocks/>
              </p:cNvSpPr>
              <p:nvPr/>
            </p:nvSpPr>
            <p:spPr>
              <a:xfrm>
                <a:off x="507808" y="228600"/>
                <a:ext cx="7206996" cy="63942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 spc="1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_tradnl" dirty="0" smtClean="0"/>
                  <a:t>Batería </a:t>
                </a:r>
                <a:r>
                  <a:rPr lang="es-ES_tradnl" dirty="0"/>
                  <a:t>BAE SECURA PVS SOLAR 2280/C</a:t>
                </a:r>
                <a:r>
                  <a:rPr lang="es-ES_tradnl" baseline="-25000" dirty="0"/>
                  <a:t>72 </a:t>
                </a:r>
                <a:r>
                  <a:rPr lang="es-ES_tradnl" dirty="0"/>
                  <a:t>(2001Ah).</a:t>
                </a:r>
              </a:p>
              <a:p>
                <a:endParaRPr lang="es-ES_tradnl" dirty="0"/>
              </a:p>
              <a:p>
                <a:endParaRPr lang="es-ES_tradnl" dirty="0"/>
              </a:p>
              <a:p>
                <a:endParaRPr lang="es-ES_tradnl" dirty="0"/>
              </a:p>
              <a:p>
                <a:endParaRPr lang="es-ES_tradnl" dirty="0"/>
              </a:p>
              <a:p>
                <a:pPr marL="0" indent="0">
                  <a:buNone/>
                </a:pPr>
                <a:endParaRPr lang="es-ES_tradnl" dirty="0" smtClean="0"/>
              </a:p>
              <a:p>
                <a:pPr marL="0" indent="0">
                  <a:buNone/>
                </a:pPr>
                <a:endParaRPr lang="es-ES_tradnl" dirty="0"/>
              </a:p>
              <a:p>
                <a:r>
                  <a:rPr lang="es-ES_tradnl" dirty="0" smtClean="0"/>
                  <a:t>Numero de baterías: 24 módulos de baterías de 2 V.</a:t>
                </a:r>
                <a:r>
                  <a:rPr lang="es-ES_tradnl" dirty="0"/>
                  <a:t> </a:t>
                </a:r>
                <a:endParaRPr lang="es-ES_tradnl" dirty="0" smtClean="0"/>
              </a:p>
              <a:p>
                <a:pPr marL="0" indent="0">
                  <a:buNone/>
                </a:pPr>
                <a:endParaRPr lang="es-ES" dirty="0"/>
              </a:p>
              <a:p>
                <a14:m>
                  <m:oMath xmlns:m="http://schemas.openxmlformats.org/officeDocument/2006/math">
                    <m:r>
                      <a:rPr lang="es-ES_tradnl" b="1" i="1">
                        <a:latin typeface="Cambria Math" panose="02040503050406030204" pitchFamily="18" charset="0"/>
                      </a:rPr>
                      <m:t>𝑫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í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𝒂𝒔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𝒅𝒆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𝒂𝒖𝒕𝒐𝒏𝒐𝒎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í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_tradnl" b="1" i="1"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es-ES_tradnl" b="1" i="1">
                                <a:latin typeface="Cambria Math" panose="02040503050406030204" pitchFamily="18" charset="0"/>
                              </a:rPr>
                              <m:t>𝒃𝒑</m:t>
                            </m:r>
                          </m:sub>
                        </m:sSub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es-E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_tradnl" b="1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s-ES_tradnl" b="1" i="1">
                                <a:latin typeface="Cambria Math" panose="02040503050406030204" pitchFamily="18" charset="0"/>
                              </a:rPr>
                              <m:t>𝟏𝟐𝟎</m:t>
                            </m:r>
                          </m:sub>
                        </m:sSub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𝑨𝒉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í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  <m:r>
                      <a:rPr lang="es-ES_tradnl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𝟐𝟎𝟎𝟏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𝟒𝟑𝟏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_tradnl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s-ES_tradnl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𝟐𝟔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𝒅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í</m:t>
                    </m:r>
                    <m:r>
                      <a:rPr lang="es-ES_tradnl" b="1" i="1">
                        <a:latin typeface="Cambria Math" panose="02040503050406030204" pitchFamily="18" charset="0"/>
                      </a:rPr>
                      <m:t>𝒂𝒔</m:t>
                    </m:r>
                  </m:oMath>
                </a14:m>
                <a:endParaRPr lang="es-ES" dirty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endParaRPr lang="es-ES_tradnl" dirty="0"/>
              </a:p>
              <a:p>
                <a:endParaRPr lang="es-ES" dirty="0" smtClean="0"/>
              </a:p>
              <a:p>
                <a:endParaRPr lang="es-ES" dirty="0"/>
              </a:p>
            </p:txBody>
          </p:sp>
        </mc:Choice>
        <mc:Fallback>
          <p:sp>
            <p:nvSpPr>
              <p:cNvPr id="5" name="Marcador de contenid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08" y="228600"/>
                <a:ext cx="7206996" cy="6394269"/>
              </a:xfrm>
              <a:prstGeom prst="rect">
                <a:avLst/>
              </a:prstGeom>
              <a:blipFill>
                <a:blip r:embed="rId2"/>
                <a:stretch>
                  <a:fillRect l="-169" t="-76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14" y="876617"/>
            <a:ext cx="6026785" cy="18665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contenido 2"/>
          <p:cNvSpPr txBox="1">
            <a:spLocks/>
          </p:cNvSpPr>
          <p:nvPr/>
        </p:nvSpPr>
        <p:spPr>
          <a:xfrm>
            <a:off x="463078" y="4638529"/>
            <a:ext cx="7206996" cy="428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 spc="1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Grupo </a:t>
            </a:r>
            <a:r>
              <a:rPr lang="es-ES_tradnl" dirty="0"/>
              <a:t>Electrógeno CABERGER 3 kW</a:t>
            </a:r>
            <a:r>
              <a:rPr lang="es-ES_tradnl" dirty="0" smtClean="0"/>
              <a:t>.</a:t>
            </a:r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7" name="Imagen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91"/>
          <a:stretch/>
        </p:blipFill>
        <p:spPr bwMode="auto">
          <a:xfrm>
            <a:off x="290048" y="5008278"/>
            <a:ext cx="2792785" cy="184972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3082833" y="5111932"/>
            <a:ext cx="5250617" cy="15109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 spc="1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Dotara al sistema de autonomía en el caso de que las baterías entren en estado critico de descarga profunda. </a:t>
            </a:r>
          </a:p>
          <a:p>
            <a:r>
              <a:rPr lang="es-ES_tradnl" dirty="0" smtClean="0"/>
              <a:t>Funciona por medio de un bypass manual.</a:t>
            </a:r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227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8800" y="365760"/>
            <a:ext cx="7657084" cy="62484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DIAS DE AUTONOMÍA DEL SISTEMA</a:t>
            </a:r>
            <a:endParaRPr lang="es-ES" sz="32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798084"/>
              </p:ext>
            </p:extLst>
          </p:nvPr>
        </p:nvGraphicFramePr>
        <p:xfrm>
          <a:off x="573559" y="1987844"/>
          <a:ext cx="2785291" cy="31719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6937">
                  <a:extLst>
                    <a:ext uri="{9D8B030D-6E8A-4147-A177-3AD203B41FA5}">
                      <a16:colId xmlns:a16="http://schemas.microsoft.com/office/drawing/2014/main" val="437592690"/>
                    </a:ext>
                  </a:extLst>
                </a:gridCol>
                <a:gridCol w="1528354">
                  <a:extLst>
                    <a:ext uri="{9D8B030D-6E8A-4147-A177-3AD203B41FA5}">
                      <a16:colId xmlns:a16="http://schemas.microsoft.com/office/drawing/2014/main" val="367828897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MESES DEL AÑO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DÍAS DE AUTONOMÍA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1809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Enero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3,265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5774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Febrero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3,271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1219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Marzo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3,639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9181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Abril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3,730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1090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Mayo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3,516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020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Junio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3,231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7341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Julio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3,348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781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Agosto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3,248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6345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Septiembre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3,730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3939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Octubre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3,730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898458"/>
                  </a:ext>
                </a:extLst>
              </a:tr>
              <a:tr h="284004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Noviembre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3,706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0351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Diciembre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3,730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345659"/>
                  </a:ext>
                </a:extLst>
              </a:tr>
            </a:tbl>
          </a:graphicData>
        </a:graphic>
      </p:graphicFrame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5177508"/>
              </p:ext>
            </p:extLst>
          </p:nvPr>
        </p:nvGraphicFramePr>
        <p:xfrm>
          <a:off x="3358850" y="1868044"/>
          <a:ext cx="4857034" cy="3751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856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044" y="-125912"/>
            <a:ext cx="8026400" cy="853440"/>
          </a:xfrm>
        </p:spPr>
        <p:txBody>
          <a:bodyPr>
            <a:normAutofit/>
          </a:bodyPr>
          <a:lstStyle/>
          <a:p>
            <a:r>
              <a:rPr lang="es-ES" sz="3400" dirty="0" smtClean="0"/>
              <a:t>ELEMENTOS DE LA INSTALACIÓN</a:t>
            </a:r>
            <a:endParaRPr lang="es-ES" sz="3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530" r="1667" b="7667"/>
          <a:stretch/>
        </p:blipFill>
        <p:spPr>
          <a:xfrm>
            <a:off x="522514" y="727527"/>
            <a:ext cx="7675337" cy="601590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9" y="5650246"/>
            <a:ext cx="3207582" cy="10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4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891" y="93709"/>
            <a:ext cx="7614993" cy="73152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PRESUPUESTO FOTOVOLTAICA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966243"/>
              </p:ext>
            </p:extLst>
          </p:nvPr>
        </p:nvGraphicFramePr>
        <p:xfrm>
          <a:off x="530024" y="1334634"/>
          <a:ext cx="7685860" cy="30748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2795">
                  <a:extLst>
                    <a:ext uri="{9D8B030D-6E8A-4147-A177-3AD203B41FA5}">
                      <a16:colId xmlns:a16="http://schemas.microsoft.com/office/drawing/2014/main" val="2638714443"/>
                    </a:ext>
                  </a:extLst>
                </a:gridCol>
                <a:gridCol w="961951">
                  <a:extLst>
                    <a:ext uri="{9D8B030D-6E8A-4147-A177-3AD203B41FA5}">
                      <a16:colId xmlns:a16="http://schemas.microsoft.com/office/drawing/2014/main" val="1536190643"/>
                    </a:ext>
                  </a:extLst>
                </a:gridCol>
                <a:gridCol w="1559921">
                  <a:extLst>
                    <a:ext uri="{9D8B030D-6E8A-4147-A177-3AD203B41FA5}">
                      <a16:colId xmlns:a16="http://schemas.microsoft.com/office/drawing/2014/main" val="1354108646"/>
                    </a:ext>
                  </a:extLst>
                </a:gridCol>
                <a:gridCol w="1121193">
                  <a:extLst>
                    <a:ext uri="{9D8B030D-6E8A-4147-A177-3AD203B41FA5}">
                      <a16:colId xmlns:a16="http://schemas.microsoft.com/office/drawing/2014/main" val="2682753645"/>
                    </a:ext>
                  </a:extLst>
                </a:gridCol>
              </a:tblGrid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ELEMENTO</a:t>
                      </a:r>
                      <a:endParaRPr lang="es-E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UDS</a:t>
                      </a:r>
                      <a:endParaRPr lang="es-E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COST/UD (Sin</a:t>
                      </a:r>
                      <a:r>
                        <a:rPr lang="es-ES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9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IVA)</a:t>
                      </a:r>
                      <a:endParaRPr lang="es-E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PRECIO</a:t>
                      </a:r>
                      <a:endParaRPr lang="es-E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319848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SILFAB SLG M350W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26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125,00 €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3.250,00 €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12187"/>
                  </a:ext>
                </a:extLst>
              </a:tr>
              <a:tr h="154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 dirty="0">
                          <a:effectLst/>
                        </a:rPr>
                        <a:t>Regulador </a:t>
                      </a:r>
                      <a:r>
                        <a:rPr lang="pt-BR" sz="900" u="none" strike="noStrike" dirty="0" err="1">
                          <a:effectLst/>
                        </a:rPr>
                        <a:t>maximizador</a:t>
                      </a:r>
                      <a:r>
                        <a:rPr lang="pt-BR" sz="900" u="none" strike="noStrike" dirty="0">
                          <a:effectLst/>
                        </a:rPr>
                        <a:t> XW MPPT 80 600, 80A a 24/48V SCHNEIDER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475,00 €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950,00 €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759464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 err="1">
                          <a:effectLst/>
                        </a:rPr>
                        <a:t>Inv</a:t>
                      </a:r>
                      <a:r>
                        <a:rPr lang="en-US" sz="900" u="none" strike="noStrike" dirty="0">
                          <a:effectLst/>
                        </a:rPr>
                        <a:t>/</a:t>
                      </a:r>
                      <a:r>
                        <a:rPr lang="en-US" sz="900" u="none" strike="noStrike" dirty="0" err="1">
                          <a:effectLst/>
                        </a:rPr>
                        <a:t>carg</a:t>
                      </a:r>
                      <a:r>
                        <a:rPr lang="en-US" sz="900" u="none" strike="noStrike" dirty="0">
                          <a:effectLst/>
                        </a:rPr>
                        <a:t>. 10kW - 48v - MPPT 120A MUST SOLAR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950,00 €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950,00 €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751390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BAE SECURA PVS SOLAR 2280 C72 (2001 Ah)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24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450,00 €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10.800,00 €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361150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Estructura Al - Anodizado fija a 60º  Para 13 paneles de 2 x 1m</a:t>
                      </a:r>
                      <a:endParaRPr lang="es-E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215,00 €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430,00 €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58184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Grupo Electrógeno 3kW Monofásico 230V 50Hz</a:t>
                      </a:r>
                      <a:endParaRPr lang="es-E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725,00 €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725,00 €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626427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Bypass Switch 3 psiciones 40A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20,00 €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20,00 €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536098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Conductor toma tierra</a:t>
                      </a:r>
                      <a:endParaRPr lang="es-E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35,00 €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35,00 €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1801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Pica toma de tierra</a:t>
                      </a:r>
                      <a:endParaRPr lang="es-E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8,85 €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8,85 €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5752121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Fusible </a:t>
                      </a:r>
                      <a:r>
                        <a:rPr lang="es-ES" sz="900" u="none" strike="noStrike" dirty="0" err="1">
                          <a:effectLst/>
                        </a:rPr>
                        <a:t>gG</a:t>
                      </a:r>
                      <a:r>
                        <a:rPr lang="es-ES" sz="900" u="none" strike="noStrike" dirty="0">
                          <a:effectLst/>
                        </a:rPr>
                        <a:t> 100 A NH1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8,00 €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8,00 €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209287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Portafusibles 100 A</a:t>
                      </a:r>
                      <a:endParaRPr lang="es-E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7,00 €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7,00 €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450316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CAJA CONEXIONES STRING 16 - 160A</a:t>
                      </a:r>
                      <a:endParaRPr lang="es-E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300,00 €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300,00 €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51141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EXTINTOR</a:t>
                      </a:r>
                      <a:endParaRPr lang="es-E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50,00 €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50,00 €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128975"/>
                  </a:ext>
                </a:extLst>
              </a:tr>
              <a:tr h="17180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Beneficio y otros materiales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15% de la instalación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>
                          <a:effectLst/>
                        </a:rPr>
                        <a:t>1.827,00 €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78672"/>
                  </a:ext>
                </a:extLst>
              </a:tr>
              <a:tr h="17180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 smtClean="0">
                          <a:effectLst/>
                        </a:rPr>
                        <a:t>TOTAL </a:t>
                      </a:r>
                      <a:r>
                        <a:rPr lang="es-ES" sz="900" u="none" strike="noStrike" dirty="0">
                          <a:effectLst/>
                        </a:rPr>
                        <a:t>SIN IVA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19.360,85 €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D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1624"/>
                  </a:ext>
                </a:extLst>
              </a:tr>
              <a:tr h="17180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 smtClean="0">
                          <a:effectLst/>
                        </a:rPr>
                        <a:t>IVA (21%)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4.065,78 €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D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41600"/>
                  </a:ext>
                </a:extLst>
              </a:tr>
              <a:tr h="17180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 smtClean="0">
                          <a:effectLst/>
                        </a:rPr>
                        <a:t>TOTAL </a:t>
                      </a:r>
                      <a:r>
                        <a:rPr lang="es-ES" sz="900" u="none" strike="noStrike" dirty="0">
                          <a:effectLst/>
                        </a:rPr>
                        <a:t>(IVA incluido</a:t>
                      </a:r>
                      <a:r>
                        <a:rPr lang="es-ES" sz="900" u="none" strike="noStrike" dirty="0" smtClean="0">
                          <a:effectLst/>
                        </a:rPr>
                        <a:t>)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23.426,63 €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81" marR="8181" marT="818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D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750929"/>
                  </a:ext>
                </a:extLst>
              </a:tr>
            </a:tbl>
          </a:graphicData>
        </a:graphic>
      </p:graphicFrame>
      <p:sp>
        <p:nvSpPr>
          <p:cNvPr id="4" name="Marcador de contenido 2"/>
          <p:cNvSpPr txBox="1">
            <a:spLocks/>
          </p:cNvSpPr>
          <p:nvPr/>
        </p:nvSpPr>
        <p:spPr>
          <a:xfrm>
            <a:off x="343989" y="5428343"/>
            <a:ext cx="8033004" cy="11945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 spc="1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Coste </a:t>
            </a:r>
            <a:r>
              <a:rPr lang="es-ES" dirty="0" smtClean="0"/>
              <a:t>del </a:t>
            </a:r>
            <a:r>
              <a:rPr lang="es-ES" dirty="0" err="1" smtClean="0"/>
              <a:t>Wpico</a:t>
            </a:r>
            <a:r>
              <a:rPr lang="es-ES" dirty="0" smtClean="0"/>
              <a:t> instalado: 2,57€.</a:t>
            </a: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50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919" y="84908"/>
            <a:ext cx="7269480" cy="757646"/>
          </a:xfrm>
        </p:spPr>
        <p:txBody>
          <a:bodyPr/>
          <a:lstStyle/>
          <a:p>
            <a:pPr algn="ctr"/>
            <a:r>
              <a:rPr lang="es-ES" dirty="0" smtClean="0"/>
              <a:t>AMORTIZACIÓN</a:t>
            </a:r>
            <a:endParaRPr lang="es-ES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421131"/>
              </p:ext>
            </p:extLst>
          </p:nvPr>
        </p:nvGraphicFramePr>
        <p:xfrm>
          <a:off x="1254034" y="1319348"/>
          <a:ext cx="5760720" cy="397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Marcador de contenido 2"/>
          <p:cNvSpPr txBox="1">
            <a:spLocks/>
          </p:cNvSpPr>
          <p:nvPr/>
        </p:nvSpPr>
        <p:spPr>
          <a:xfrm>
            <a:off x="300447" y="5492930"/>
            <a:ext cx="8033004" cy="1129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 spc="1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Coste inicial: 23.426,63€.</a:t>
            </a:r>
          </a:p>
          <a:p>
            <a:r>
              <a:rPr lang="es-ES_tradnl" dirty="0" smtClean="0"/>
              <a:t>Coste a los 25 años:</a:t>
            </a:r>
            <a:r>
              <a:rPr lang="es-ES" dirty="0"/>
              <a:t> </a:t>
            </a:r>
            <a:r>
              <a:rPr lang="es-ES" dirty="0" smtClean="0"/>
              <a:t>38.626,63€ (Se invierte en el año 15).</a:t>
            </a:r>
          </a:p>
          <a:p>
            <a:r>
              <a:rPr lang="es-ES" dirty="0" smtClean="0"/>
              <a:t>Coste a los 40 años:</a:t>
            </a:r>
            <a:r>
              <a:rPr lang="es-ES" dirty="0"/>
              <a:t> 55.326,63 </a:t>
            </a:r>
            <a:r>
              <a:rPr lang="es-ES" dirty="0" smtClean="0"/>
              <a:t>€ (Se invierte en el año 30).</a:t>
            </a:r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365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gracias por su atencio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" y="2531880"/>
            <a:ext cx="7261670" cy="248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02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Vista</Template>
  <TotalTime>2191</TotalTime>
  <Words>767</Words>
  <Application>Microsoft Office PowerPoint</Application>
  <PresentationFormat>Presentación en pantalla (4:3)</PresentationFormat>
  <Paragraphs>451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Arial</vt:lpstr>
      <vt:lpstr>Calibri</vt:lpstr>
      <vt:lpstr>Cambria Math</vt:lpstr>
      <vt:lpstr>Century Schoolbook</vt:lpstr>
      <vt:lpstr>Wingdings 2</vt:lpstr>
      <vt:lpstr>Wingdings 3</vt:lpstr>
      <vt:lpstr>View</vt:lpstr>
      <vt:lpstr>Presentación de PowerPoint</vt:lpstr>
      <vt:lpstr>LOCALIZACIÓN</vt:lpstr>
      <vt:lpstr>PREVISIÓN DE POTENCIA</vt:lpstr>
      <vt:lpstr>DISPOSICIÓN DE LOS ELEMENTOS</vt:lpstr>
      <vt:lpstr>CIRCUITOS UTILIZADOS</vt:lpstr>
      <vt:lpstr>Presentación de PowerPoint</vt:lpstr>
      <vt:lpstr>DOMÓTICA</vt:lpstr>
      <vt:lpstr>¿QUÉ CONTROLA EL SISTEMA?</vt:lpstr>
      <vt:lpstr>ESQUEMA INSTALACION</vt:lpstr>
      <vt:lpstr>PRESUPUESTO INSTALACION INTERIOR</vt:lpstr>
      <vt:lpstr>FOTOVOLTAICA</vt:lpstr>
      <vt:lpstr>CALCULO DEL CMD</vt:lpstr>
      <vt:lpstr>CONSUMO MENSUAL</vt:lpstr>
      <vt:lpstr>Presentación de PowerPoint</vt:lpstr>
      <vt:lpstr>Presentación de PowerPoint</vt:lpstr>
      <vt:lpstr>Presentación de PowerPoint</vt:lpstr>
      <vt:lpstr>DIAS DE AUTONOMÍA DEL SISTEMA</vt:lpstr>
      <vt:lpstr>ELEMENTOS DE LA INSTALACIÓN</vt:lpstr>
      <vt:lpstr>PRESUPUESTO FOTOVOLTAICA</vt:lpstr>
      <vt:lpstr>AMORTIZACIÓN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Valero Sánchez</dc:creator>
  <cp:lastModifiedBy>Santiago Valero Sánchez</cp:lastModifiedBy>
  <cp:revision>64</cp:revision>
  <dcterms:created xsi:type="dcterms:W3CDTF">2018-06-11T08:33:58Z</dcterms:created>
  <dcterms:modified xsi:type="dcterms:W3CDTF">2018-06-15T16:42:02Z</dcterms:modified>
</cp:coreProperties>
</file>