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6" r:id="rId9"/>
    <p:sldId id="263" r:id="rId10"/>
    <p:sldId id="268" r:id="rId11"/>
    <p:sldId id="264" r:id="rId12"/>
    <p:sldId id="270" r:id="rId13"/>
    <p:sldId id="273" r:id="rId14"/>
    <p:sldId id="26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FB01715-159B-4B4D-A77D-361FF9643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6C7430-E317-4AE4-B0BD-0E3C8F978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254BDC-24DC-4714-A8E2-CE08678F0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745" y="1336571"/>
            <a:ext cx="5879592" cy="2407724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DISEÑO Y ESTUDIO DE UNA ESTACIÓN TRITURADORA DE VIDRIO (CINTAS TRANSPORTADORAS, TOLVA, TRITURADORA Y ACCIONAMIENTOS)</a:t>
            </a:r>
            <a:endParaRPr lang="en-GB" sz="3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2BE613-03B3-4763-AF77-97F445C0F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8145" y="4281954"/>
            <a:ext cx="5879592" cy="1718545"/>
          </a:xfrm>
        </p:spPr>
        <p:txBody>
          <a:bodyPr>
            <a:normAutofit/>
          </a:bodyPr>
          <a:lstStyle/>
          <a:p>
            <a:pPr algn="r">
              <a:lnSpc>
                <a:spcPct val="110000"/>
              </a:lnSpc>
            </a:pPr>
            <a:r>
              <a:rPr lang="es-ES" sz="1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GRADO EN INGENIERÍA MECÁNICA</a:t>
            </a:r>
          </a:p>
          <a:p>
            <a:pPr algn="r">
              <a:lnSpc>
                <a:spcPct val="110000"/>
              </a:lnSpc>
            </a:pPr>
            <a:r>
              <a:rPr lang="es-ES" sz="1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AUTOR: GONZALO FABIAN CALLEJAS AGUILERA</a:t>
            </a:r>
          </a:p>
          <a:p>
            <a:pPr algn="r">
              <a:lnSpc>
                <a:spcPct val="110000"/>
              </a:lnSpc>
            </a:pPr>
            <a:r>
              <a:rPr lang="es-ES" sz="1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DIRECTOR: FRANCISCO JOSÉ RUBIO MONTOYA</a:t>
            </a:r>
          </a:p>
          <a:p>
            <a:pPr algn="r">
              <a:lnSpc>
                <a:spcPct val="110000"/>
              </a:lnSpc>
            </a:pPr>
            <a:r>
              <a:rPr lang="es-ES" sz="1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JUNIO DE 2018</a:t>
            </a:r>
            <a:endParaRPr lang="en-GB" sz="1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3CEA639-A47F-4B28-9836-78E25974D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838" y="481108"/>
            <a:ext cx="2503031" cy="249190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30CBE5B-C079-4C4D-9354-99D288128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5187048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Imagen que contiene objeto&#10;&#10;Descripción generada con confianza alta">
            <a:extLst>
              <a:ext uri="{FF2B5EF4-FFF2-40B4-BE49-F238E27FC236}">
                <a16:creationId xmlns:a16="http://schemas.microsoft.com/office/drawing/2014/main" id="{FED952BC-ECDF-4697-8CC0-4C5836C82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33" y="3864091"/>
            <a:ext cx="4074836" cy="104069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4503362-1987-475F-913D-9ED84D3CA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9B56421-8E24-4C8E-A7D8-5FF8B4859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43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BC88B0-8C85-49E6-AEAD-1E50062B5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CONTENIDO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79E9C1-5985-403B-810B-06E717663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1. PRECEDENTES Y MOTIVACIÓN</a:t>
            </a:r>
          </a:p>
          <a:p>
            <a:r>
              <a:rPr lang="es-ES" sz="2400" dirty="0"/>
              <a:t>2. OBJETIVO</a:t>
            </a:r>
          </a:p>
          <a:p>
            <a:r>
              <a:rPr lang="es-ES" sz="2400" dirty="0"/>
              <a:t>3. DISEÑO GRÁFICO CON SOLIDWORKS 2017</a:t>
            </a:r>
          </a:p>
          <a:p>
            <a:r>
              <a:rPr lang="es-ES" sz="2400" dirty="0"/>
              <a:t>4. ESTUDIO MECÁNICO</a:t>
            </a:r>
          </a:p>
          <a:p>
            <a:r>
              <a:rPr lang="es-ES" sz="2400" dirty="0"/>
              <a:t>5. VALORACIÓN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02027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46">
            <a:extLst>
              <a:ext uri="{FF2B5EF4-FFF2-40B4-BE49-F238E27FC236}">
                <a16:creationId xmlns:a16="http://schemas.microsoft.com/office/drawing/2014/main" id="{BF7680B5-1A78-4401-BA9A-78832F0FD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66" name="Rectangle 48">
            <a:extLst>
              <a:ext uri="{FF2B5EF4-FFF2-40B4-BE49-F238E27FC236}">
                <a16:creationId xmlns:a16="http://schemas.microsoft.com/office/drawing/2014/main" id="{50F21DC9-D0AC-495C-8CC8-D5DDF8C11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7" name="Straight Connector 50">
            <a:extLst>
              <a:ext uri="{FF2B5EF4-FFF2-40B4-BE49-F238E27FC236}">
                <a16:creationId xmlns:a16="http://schemas.microsoft.com/office/drawing/2014/main" id="{A26B82D7-D05B-412B-9A0D-6430BCD11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52">
            <a:extLst>
              <a:ext uri="{FF2B5EF4-FFF2-40B4-BE49-F238E27FC236}">
                <a16:creationId xmlns:a16="http://schemas.microsoft.com/office/drawing/2014/main" id="{E4E78000-301F-4983-ACD5-7F50C0C3F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08BB7A2-FB16-4565-AC55-BFDD28BA0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1. PRECEDENTES Y MOTIVACIÓN</a:t>
            </a:r>
          </a:p>
        </p:txBody>
      </p:sp>
      <p:grpSp>
        <p:nvGrpSpPr>
          <p:cNvPr id="69" name="Group 54">
            <a:extLst>
              <a:ext uri="{FF2B5EF4-FFF2-40B4-BE49-F238E27FC236}">
                <a16:creationId xmlns:a16="http://schemas.microsoft.com/office/drawing/2014/main" id="{D6327E7C-F826-4FDB-B226-CE6F6DD2A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1448" y="2158175"/>
            <a:ext cx="4943029" cy="3308170"/>
            <a:chOff x="7807230" y="2012810"/>
            <a:chExt cx="3251252" cy="3459865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97846E1-463A-4033-B562-802AA721F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EA060861-366E-4FE4-9E52-2AD6D6782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19BDF42-C37D-42EC-8903-5B80913BF8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7218" r="-1" b="-1"/>
          <a:stretch/>
        </p:blipFill>
        <p:spPr>
          <a:xfrm>
            <a:off x="1306879" y="2314897"/>
            <a:ext cx="4613872" cy="298369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612488-E9B8-4681-8DCC-3556D46FE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477" y="2158175"/>
            <a:ext cx="4715823" cy="353142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just"/>
            <a:r>
              <a:rPr lang="es-ES" sz="2600" dirty="0"/>
              <a:t>El vidrio no es reciclado con la misma eficacia en todos los lugares.</a:t>
            </a:r>
          </a:p>
          <a:p>
            <a:pPr algn="just"/>
            <a:r>
              <a:rPr lang="es-ES" sz="2600" dirty="0"/>
              <a:t>Los envases de vidrio ocupan mucho espacio.</a:t>
            </a:r>
          </a:p>
          <a:p>
            <a:pPr algn="just"/>
            <a:r>
              <a:rPr lang="es-ES" sz="2600" dirty="0"/>
              <a:t>La tecnología de nuestros días permite reciclar al 100 % los envases de vidrio.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252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F7680B5-1A78-4401-BA9A-78832F0FD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0F21DC9-D0AC-495C-8CC8-D5DDF8C11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6B82D7-D05B-412B-9A0D-6430BCD11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E4E78000-301F-4983-ACD5-7F50C0C3F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68EA97-6A80-4DD2-899B-AB493C093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2. OBJETIVO</a:t>
            </a:r>
          </a:p>
        </p:txBody>
      </p:sp>
      <p:grpSp>
        <p:nvGrpSpPr>
          <p:cNvPr id="28" name="Group 19">
            <a:extLst>
              <a:ext uri="{FF2B5EF4-FFF2-40B4-BE49-F238E27FC236}">
                <a16:creationId xmlns:a16="http://schemas.microsoft.com/office/drawing/2014/main" id="{8510A939-E01A-4807-AC73-4B77A1AEB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1448" y="2158175"/>
            <a:ext cx="3671638" cy="3308170"/>
            <a:chOff x="7807230" y="2012810"/>
            <a:chExt cx="3251252" cy="345986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BBAA199-DFF9-47A3-89A4-82A1D2C9F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F8F90E6-4C4B-41B1-A058-0FAC374D6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8DA5F869-041F-4E31-9C86-BA88B3A129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t="10588" r="-6" b="-6"/>
          <a:stretch/>
        </p:blipFill>
        <p:spPr>
          <a:xfrm>
            <a:off x="1312668" y="2314897"/>
            <a:ext cx="3336989" cy="2983697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B457CE-67E9-4E60-A25B-8F3F7DCDD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3362" y="2158175"/>
            <a:ext cx="5435733" cy="330817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just"/>
            <a:r>
              <a:rPr lang="es-ES" sz="2600" dirty="0"/>
              <a:t>Desarrollar una herramienta que ayude a reciclar el vidrio eficientemente, es decir, una estación trituradora de vidrio (ETV).</a:t>
            </a:r>
          </a:p>
          <a:p>
            <a:pPr algn="just"/>
            <a:r>
              <a:rPr lang="es-ES" sz="2600" dirty="0"/>
              <a:t> Hacer uso de todos los recursos disponibles para realizar un producto viable.</a:t>
            </a:r>
          </a:p>
          <a:p>
            <a:pPr mar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640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BA2C6-A9C2-4EB3-93CC-BEA3D214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69" y="776070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/>
              <a:t>ESTACIÓN TRITURADORA DE VIDRIO </a:t>
            </a:r>
          </a:p>
        </p:txBody>
      </p:sp>
      <p:pic>
        <p:nvPicPr>
          <p:cNvPr id="3" name="000_000">
            <a:hlinkClick r:id="" action="ppaction://media"/>
            <a:extLst>
              <a:ext uri="{FF2B5EF4-FFF2-40B4-BE49-F238E27FC236}">
                <a16:creationId xmlns:a16="http://schemas.microsoft.com/office/drawing/2014/main" id="{FF09E0B9-A0B0-4E11-BCB2-A8D59A769E3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8412" y="1257300"/>
            <a:ext cx="10394887" cy="4872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7904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18040D-A05A-4276-8885-73C6DB535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DISEÑO GRÁFICO CON SOLIDWORKS 2017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D3B746-4676-46EF-B58E-58182D625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606" y="2171768"/>
            <a:ext cx="5359794" cy="3390832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Croquizado general.</a:t>
            </a:r>
          </a:p>
          <a:p>
            <a:pPr algn="just"/>
            <a:r>
              <a:rPr lang="es-ES" sz="2400" dirty="0"/>
              <a:t>Diseño gráfico de todas las piezas específicas para la ETV.</a:t>
            </a:r>
          </a:p>
          <a:p>
            <a:pPr algn="just"/>
            <a:r>
              <a:rPr lang="es-ES" sz="2400" dirty="0"/>
              <a:t>Inclusión de componentes comerciales existentes aplicables al proyecto.</a:t>
            </a:r>
          </a:p>
          <a:p>
            <a:endParaRPr lang="en-GB" dirty="0"/>
          </a:p>
        </p:txBody>
      </p:sp>
      <p:pic>
        <p:nvPicPr>
          <p:cNvPr id="7" name="Marcador de contenido 5" descr="Imagen que contiene mesa&#10;&#10;Descripción generada con confianza alta">
            <a:extLst>
              <a:ext uri="{FF2B5EF4-FFF2-40B4-BE49-F238E27FC236}">
                <a16:creationId xmlns:a16="http://schemas.microsoft.com/office/drawing/2014/main" id="{D12AC6CC-E8A5-4376-8E25-5450811046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31581" b="25294"/>
          <a:stretch/>
        </p:blipFill>
        <p:spPr>
          <a:xfrm>
            <a:off x="1" y="2316750"/>
            <a:ext cx="6235700" cy="3519418"/>
          </a:xfrm>
        </p:spPr>
      </p:pic>
    </p:spTree>
    <p:extLst>
      <p:ext uri="{BB962C8B-B14F-4D97-AF65-F5344CB8AC3E}">
        <p14:creationId xmlns:p14="http://schemas.microsoft.com/office/powerpoint/2010/main" val="2424134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18040D-A05A-4276-8885-73C6DB535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DISEÑO GRÁFICO CON SOLIDWORKS 2017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D3B746-4676-46EF-B58E-58182D625C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es-ES" sz="2400" dirty="0"/>
              <a:t>A. Cinta transportadora de alimentación (CTA).</a:t>
            </a:r>
          </a:p>
          <a:p>
            <a:pPr algn="just"/>
            <a:r>
              <a:rPr lang="es-ES" sz="2400" dirty="0"/>
              <a:t>B. Máquina trituradora de vidrio (MTV).</a:t>
            </a:r>
          </a:p>
          <a:p>
            <a:pPr algn="just"/>
            <a:r>
              <a:rPr lang="es-ES" sz="2400" dirty="0"/>
              <a:t>C. Cinta transportadora </a:t>
            </a:r>
            <a:r>
              <a:rPr lang="es-ES" sz="2400"/>
              <a:t>de evacuación (CTE).</a:t>
            </a:r>
            <a:endParaRPr lang="es-ES" sz="2400" dirty="0"/>
          </a:p>
          <a:p>
            <a:endParaRPr lang="en-GB" dirty="0"/>
          </a:p>
        </p:txBody>
      </p:sp>
      <p:pic>
        <p:nvPicPr>
          <p:cNvPr id="7" name="Marcador de contenido 5" descr="Imagen que contiene mesa&#10;&#10;Descripción generada con confianza alta">
            <a:extLst>
              <a:ext uri="{FF2B5EF4-FFF2-40B4-BE49-F238E27FC236}">
                <a16:creationId xmlns:a16="http://schemas.microsoft.com/office/drawing/2014/main" id="{D12AC6CC-E8A5-4376-8E25-5450811046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31581" b="25294"/>
          <a:stretch/>
        </p:blipFill>
        <p:spPr>
          <a:xfrm>
            <a:off x="1" y="2316750"/>
            <a:ext cx="6235700" cy="351941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EDB5EDD1-A754-4C88-A7D5-92A798179D35}"/>
                  </a:ext>
                </a:extLst>
              </p:cNvPr>
              <p:cNvSpPr txBox="1"/>
              <p:nvPr/>
            </p:nvSpPr>
            <p:spPr>
              <a:xfrm>
                <a:off x="447369" y="1947418"/>
                <a:ext cx="56547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4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EDB5EDD1-A754-4C88-A7D5-92A798179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69" y="1947418"/>
                <a:ext cx="565476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B804CC74-E1DC-444A-ADCF-CB8FFE7C70E6}"/>
                  </a:ext>
                </a:extLst>
              </p:cNvPr>
              <p:cNvSpPr/>
              <p:nvPr/>
            </p:nvSpPr>
            <p:spPr>
              <a:xfrm>
                <a:off x="4009612" y="1814635"/>
                <a:ext cx="775084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4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B804CC74-E1DC-444A-ADCF-CB8FFE7C70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612" y="1814635"/>
                <a:ext cx="775084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3EA91799-3C32-4331-9ECD-50D2925EEECF}"/>
                  </a:ext>
                </a:extLst>
              </p:cNvPr>
              <p:cNvSpPr/>
              <p:nvPr/>
            </p:nvSpPr>
            <p:spPr>
              <a:xfrm>
                <a:off x="4317055" y="4627866"/>
                <a:ext cx="74873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4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3EA91799-3C32-4331-9ECD-50D2925EEE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055" y="4627866"/>
                <a:ext cx="748731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357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32C89-B6DA-43C1-926B-94D9F6726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DISEÑO GRÁFICO CON SOLIDWORKS 2017</a:t>
            </a:r>
            <a:endParaRPr lang="en-GB" dirty="0"/>
          </a:p>
        </p:txBody>
      </p:sp>
      <p:pic>
        <p:nvPicPr>
          <p:cNvPr id="4" name="VID">
            <a:hlinkClick r:id="" action="ppaction://media"/>
            <a:extLst>
              <a:ext uri="{FF2B5EF4-FFF2-40B4-BE49-F238E27FC236}">
                <a16:creationId xmlns:a16="http://schemas.microsoft.com/office/drawing/2014/main" id="{F8EA95E3-71DA-49BE-8937-518AD7CEBD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1907" y="1389041"/>
            <a:ext cx="8280000" cy="4657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3413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A910E25-DEE6-430A-8E19-F70E18191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047D82E-8051-4012-9A4C-C84B2A36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65FE8B-C22A-489E-ADC4-C42B7A4D7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01D5A5CE-CE41-4B7E-8061-EB6CDFE6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D2DC7D3-2C3A-4999-9762-DBBACB2C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4. ESTUDIO MECÁNICO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7EE242-AD41-4A39-9D47-07C3FB29C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1448" y="2158175"/>
            <a:ext cx="4943029" cy="3308170"/>
            <a:chOff x="7807230" y="2012810"/>
            <a:chExt cx="3251252" cy="34598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AF7DEFA-ED4E-40E3-A04F-B86CCAF8F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D1C96ED-8962-43EB-A177-45C97F11BD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Imagen 9" descr="Imagen que contiene pared, interior, mesa, botella&#10;&#10;Descripción generada con confianza muy alta">
            <a:extLst>
              <a:ext uri="{FF2B5EF4-FFF2-40B4-BE49-F238E27FC236}">
                <a16:creationId xmlns:a16="http://schemas.microsoft.com/office/drawing/2014/main" id="{152E1243-5E2C-4BA4-BF20-495DC47D42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4" b="4"/>
          <a:stretch/>
        </p:blipFill>
        <p:spPr>
          <a:xfrm>
            <a:off x="1306095" y="2316312"/>
            <a:ext cx="2225073" cy="2981092"/>
          </a:xfrm>
          <a:prstGeom prst="rect">
            <a:avLst/>
          </a:prstGeom>
        </p:spPr>
      </p:pic>
      <p:pic>
        <p:nvPicPr>
          <p:cNvPr id="6" name="Marcador de contenido 5" descr="Imagen que contiene reloj&#10;&#10;Descripción generada con confianza alta">
            <a:extLst>
              <a:ext uri="{FF2B5EF4-FFF2-40B4-BE49-F238E27FC236}">
                <a16:creationId xmlns:a16="http://schemas.microsoft.com/office/drawing/2014/main" id="{6E531F33-087A-4DE5-801D-CD2B541217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t="23447" r="7" b="1461"/>
          <a:stretch/>
        </p:blipFill>
        <p:spPr>
          <a:xfrm>
            <a:off x="3695813" y="2494921"/>
            <a:ext cx="2221443" cy="1449618"/>
          </a:xfrm>
          <a:prstGeom prst="rect">
            <a:avLst/>
          </a:prstGeom>
        </p:spPr>
      </p:pic>
      <p:pic>
        <p:nvPicPr>
          <p:cNvPr id="12" name="Imagen 11" descr="Imagen que contiene pared&#10;&#10;Descripción generada con confianza alta">
            <a:extLst>
              <a:ext uri="{FF2B5EF4-FFF2-40B4-BE49-F238E27FC236}">
                <a16:creationId xmlns:a16="http://schemas.microsoft.com/office/drawing/2014/main" id="{EECBE814-5BE7-4C9D-9563-47260054BE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516" r="7" b="8894"/>
          <a:stretch/>
        </p:blipFill>
        <p:spPr>
          <a:xfrm>
            <a:off x="3698600" y="3889154"/>
            <a:ext cx="2221443" cy="1409439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0478E0-3251-4A1C-BC6A-8A9C5DA5DE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6659" y="2166642"/>
            <a:ext cx="4169336" cy="32997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sz="2400" dirty="0"/>
              <a:t>Estudio necesario de un envase de vidrio común.</a:t>
            </a:r>
          </a:p>
          <a:p>
            <a:pPr algn="just"/>
            <a:r>
              <a:rPr lang="es-ES" sz="2400" dirty="0"/>
              <a:t>Se ha comprobado la viabilidad del diseño gráfico mediante el cálculo de los elementos motrices.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4DDC0B-571F-4DD5-A262-478FAE4EDE44}"/>
              </a:ext>
            </a:extLst>
          </p:cNvPr>
          <p:cNvSpPr txBox="1"/>
          <p:nvPr/>
        </p:nvSpPr>
        <p:spPr>
          <a:xfrm>
            <a:off x="3818923" y="2125588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DIN 52295-2010</a:t>
            </a:r>
            <a:r>
              <a:rPr lang="es-E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280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DC7D3-2C3A-4999-9762-DBBACB2C6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ESTUDIO MECÁNICO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0478E0-3251-4A1C-BC6A-8A9C5DA5DE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dirty="0"/>
              <a:t>Para los cálculos se ha hecho uso principalmente de las fórmulas generales de potencia, par y también la relación de transmisión. </a:t>
            </a:r>
          </a:p>
          <a:p>
            <a:endParaRPr lang="es-ES" sz="2400" dirty="0"/>
          </a:p>
          <a:p>
            <a:endParaRPr lang="es-ES" sz="2400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arcador de contenido 4">
                <a:extLst>
                  <a:ext uri="{FF2B5EF4-FFF2-40B4-BE49-F238E27FC236}">
                    <a16:creationId xmlns:a16="http://schemas.microsoft.com/office/drawing/2014/main" id="{AC6ABF2B-8E08-4BD9-9526-717A0AF6D59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s-E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s-ES" sz="40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s-ES" sz="4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s-ES" sz="40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s-ES" sz="4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s-ES" sz="40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s-E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sz="4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s-E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s-E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s-ES" sz="4000" dirty="0">
                  <a:ea typeface="Cambria Math" panose="020405030504060302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Marcador de contenido 4">
                <a:extLst>
                  <a:ext uri="{FF2B5EF4-FFF2-40B4-BE49-F238E27FC236}">
                    <a16:creationId xmlns:a16="http://schemas.microsoft.com/office/drawing/2014/main" id="{AC6ABF2B-8E08-4BD9-9526-717A0AF6D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979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03DB8-A6C9-43B3-A7BE-66576BAE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ESTUDIO MECÁNICO</a:t>
            </a:r>
            <a:endParaRPr lang="en-GB" dirty="0"/>
          </a:p>
        </p:txBody>
      </p:sp>
      <p:pic>
        <p:nvPicPr>
          <p:cNvPr id="3" name="motor">
            <a:hlinkClick r:id="" action="ppaction://media"/>
            <a:extLst>
              <a:ext uri="{FF2B5EF4-FFF2-40B4-BE49-F238E27FC236}">
                <a16:creationId xmlns:a16="http://schemas.microsoft.com/office/drawing/2014/main" id="{C408B6E0-7E4D-4D34-A731-93DC1E4F8BF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1907" y="1363642"/>
            <a:ext cx="8280000" cy="4657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2492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03DB8-A6C9-43B3-A7BE-66576BAE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ESTUDIO MECÁNICO</a:t>
            </a:r>
            <a:endParaRPr lang="en-GB" dirty="0"/>
          </a:p>
        </p:txBody>
      </p:sp>
      <p:pic>
        <p:nvPicPr>
          <p:cNvPr id="6" name="entrada">
            <a:hlinkClick r:id="" action="ppaction://media"/>
            <a:extLst>
              <a:ext uri="{FF2B5EF4-FFF2-40B4-BE49-F238E27FC236}">
                <a16:creationId xmlns:a16="http://schemas.microsoft.com/office/drawing/2014/main" id="{A0F7A8B9-EA8C-4F7C-B828-B7BA1984A41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1907" y="1376341"/>
            <a:ext cx="8280000" cy="4657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4105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65BD7-6A77-42A7-84E1-9E194A1E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ESTUDIO MECÁNICO</a:t>
            </a:r>
            <a:endParaRPr lang="en-GB" dirty="0"/>
          </a:p>
        </p:txBody>
      </p:sp>
      <p:pic>
        <p:nvPicPr>
          <p:cNvPr id="8" name="Marcador de contenido 7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416BD00B-850B-428E-848F-BA137437A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269" y="1746538"/>
            <a:ext cx="9634711" cy="4158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6877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2B00F-E898-41D5-937D-71503A84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VALORACIÓN</a:t>
            </a:r>
            <a:endParaRPr lang="en-GB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74DDE4-09BB-47D2-872D-3D020F4AC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2171768"/>
            <a:ext cx="9603275" cy="3732907"/>
          </a:xfrm>
        </p:spPr>
        <p:txBody>
          <a:bodyPr>
            <a:noAutofit/>
          </a:bodyPr>
          <a:lstStyle/>
          <a:p>
            <a:pPr algn="just"/>
            <a:r>
              <a:rPr lang="es-ES" sz="2400" dirty="0"/>
              <a:t>Se ha completado el diseño gráfico de una ETV.</a:t>
            </a:r>
          </a:p>
          <a:p>
            <a:pPr algn="just"/>
            <a:r>
              <a:rPr lang="es-ES" sz="2400" dirty="0"/>
              <a:t>Se ha comprobado el posible funcionamiento de la ETV.</a:t>
            </a:r>
          </a:p>
          <a:p>
            <a:pPr algn="just"/>
            <a:r>
              <a:rPr lang="es-ES" sz="2400" dirty="0"/>
              <a:t>Se ha hecho uso de los recursos y conocimientos adquiridos durante el GIM.</a:t>
            </a:r>
          </a:p>
          <a:p>
            <a:pPr algn="just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3703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634EB32-3A5F-46D1-BDA3-BE6D2A92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770" y="5578526"/>
            <a:ext cx="9603275" cy="1049235"/>
          </a:xfrm>
        </p:spPr>
        <p:txBody>
          <a:bodyPr/>
          <a:lstStyle/>
          <a:p>
            <a:pPr algn="ctr"/>
            <a:r>
              <a:rPr lang="es-ES" b="1" dirty="0"/>
              <a:t>Gracias por su atención.</a:t>
            </a:r>
            <a:br>
              <a:rPr lang="es-ES" b="1" dirty="0"/>
            </a:br>
            <a:endParaRPr lang="es-ES" b="1" dirty="0"/>
          </a:p>
        </p:txBody>
      </p:sp>
      <p:pic>
        <p:nvPicPr>
          <p:cNvPr id="13" name="Marcador de contenido 12" descr="Imagen que contiene mesa&#10;&#10;Descripción generada con confianza alta">
            <a:extLst>
              <a:ext uri="{FF2B5EF4-FFF2-40B4-BE49-F238E27FC236}">
                <a16:creationId xmlns:a16="http://schemas.microsoft.com/office/drawing/2014/main" id="{C1CA866C-2272-4400-AC5B-BB5A0B577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2171" b="25985"/>
          <a:stretch/>
        </p:blipFill>
        <p:spPr>
          <a:xfrm>
            <a:off x="635000" y="754856"/>
            <a:ext cx="9766300" cy="5348288"/>
          </a:xfrm>
        </p:spPr>
      </p:pic>
    </p:spTree>
    <p:extLst>
      <p:ext uri="{BB962C8B-B14F-4D97-AF65-F5344CB8AC3E}">
        <p14:creationId xmlns:p14="http://schemas.microsoft.com/office/powerpoint/2010/main" val="303102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1216</TotalTime>
  <Words>349</Words>
  <Application>Microsoft Office PowerPoint</Application>
  <PresentationFormat>Panorámica</PresentationFormat>
  <Paragraphs>51</Paragraphs>
  <Slides>15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 Light</vt:lpstr>
      <vt:lpstr>Cambria Math</vt:lpstr>
      <vt:lpstr>Century Gothic</vt:lpstr>
      <vt:lpstr>Galería</vt:lpstr>
      <vt:lpstr>DISEÑO Y ESTUDIO DE UNA ESTACIÓN TRITURADORA DE VIDRIO (CINTAS TRANSPORTADORAS, TOLVA, TRITURADORA Y ACCIONAMIENTOS)</vt:lpstr>
      <vt:lpstr>CONTENIDO</vt:lpstr>
      <vt:lpstr>1. PRECEDENTES Y MOTIVACIÓN</vt:lpstr>
      <vt:lpstr>2. OBJETIVO</vt:lpstr>
      <vt:lpstr>ESTACIÓN TRITURADORA DE VIDRIO </vt:lpstr>
      <vt:lpstr>3. DISEÑO GRÁFICO CON SOLIDWORKS 2017</vt:lpstr>
      <vt:lpstr>3. DISEÑO GRÁFICO CON SOLIDWORKS 2017</vt:lpstr>
      <vt:lpstr>3. DISEÑO GRÁFICO CON SOLIDWORKS 2017</vt:lpstr>
      <vt:lpstr>4. ESTUDIO MECÁNICO</vt:lpstr>
      <vt:lpstr>4. ESTUDIO MECÁNICO</vt:lpstr>
      <vt:lpstr>4. ESTUDIO MECÁNICO</vt:lpstr>
      <vt:lpstr>4. ESTUDIO MECÁNICO</vt:lpstr>
      <vt:lpstr>4. ESTUDIO MECÁNICO</vt:lpstr>
      <vt:lpstr>5. VALORACIÓN</vt:lpstr>
      <vt:lpstr>Gracias por su atención.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Y ESTUDIO DE UNA MÁQUINA TRITURADORA DE VIDIRO</dc:title>
  <dc:creator>Fabian UE</dc:creator>
  <cp:lastModifiedBy>Fabian UE</cp:lastModifiedBy>
  <cp:revision>60</cp:revision>
  <dcterms:created xsi:type="dcterms:W3CDTF">2018-06-19T21:38:33Z</dcterms:created>
  <dcterms:modified xsi:type="dcterms:W3CDTF">2018-06-24T14:24:15Z</dcterms:modified>
</cp:coreProperties>
</file>