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9" r:id="rId3"/>
    <p:sldId id="258" r:id="rId4"/>
    <p:sldId id="261" r:id="rId5"/>
    <p:sldId id="276" r:id="rId6"/>
    <p:sldId id="266" r:id="rId7"/>
    <p:sldId id="271" r:id="rId8"/>
    <p:sldId id="274" r:id="rId9"/>
    <p:sldId id="262" r:id="rId10"/>
    <p:sldId id="270" r:id="rId11"/>
    <p:sldId id="263" r:id="rId12"/>
    <p:sldId id="267" r:id="rId13"/>
    <p:sldId id="268" r:id="rId14"/>
    <p:sldId id="269" r:id="rId15"/>
    <p:sldId id="264" r:id="rId16"/>
    <p:sldId id="260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  <a:srgbClr val="FF66FF"/>
    <a:srgbClr val="FF00FF"/>
    <a:srgbClr val="FFFFFF"/>
    <a:srgbClr val="CC33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62" autoAdjust="0"/>
    <p:restoredTop sz="94660"/>
  </p:normalViewPr>
  <p:slideViewPr>
    <p:cSldViewPr snapToGrid="0">
      <p:cViewPr varScale="1">
        <p:scale>
          <a:sx n="70" d="100"/>
          <a:sy n="70" d="100"/>
        </p:scale>
        <p:origin x="984" y="54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CFC384-9809-4701-8795-554DC1461625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31B8D-157E-4C1B-AE83-3268FA1131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45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31B8D-157E-4C1B-AE83-3268FA11311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769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985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869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6961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243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5630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96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756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938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278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884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1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45EEE-4369-473F-A771-CA21AB818FF4}" type="datetimeFigureOut">
              <a:rPr lang="es-ES" smtClean="0"/>
              <a:t>05/07/2018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55724-2879-493D-B4A2-6364FD0077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969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2.png"/><Relationship Id="rId7" Type="http://schemas.openxmlformats.org/officeDocument/2006/relationships/image" Target="../media/image1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37.jpeg"/><Relationship Id="rId3" Type="http://schemas.openxmlformats.org/officeDocument/2006/relationships/image" Target="../media/image2.png"/><Relationship Id="rId21" Type="http://schemas.openxmlformats.org/officeDocument/2006/relationships/image" Target="../media/image40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" Type="http://schemas.openxmlformats.org/officeDocument/2006/relationships/image" Target="../media/image3.png"/><Relationship Id="rId16" Type="http://schemas.openxmlformats.org/officeDocument/2006/relationships/image" Target="../media/image35.jpg"/><Relationship Id="rId20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10" Type="http://schemas.openxmlformats.org/officeDocument/2006/relationships/image" Target="../media/image29.jpeg"/><Relationship Id="rId19" Type="http://schemas.openxmlformats.org/officeDocument/2006/relationships/image" Target="../media/image38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Relationship Id="rId22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3.png"/><Relationship Id="rId7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3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0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hyperlink" Target="mailto:miladiazfdez13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iángulo rectángulo 16"/>
          <p:cNvSpPr/>
          <p:nvPr/>
        </p:nvSpPr>
        <p:spPr>
          <a:xfrm rot="10800000" flipV="1">
            <a:off x="7319211" y="4632326"/>
            <a:ext cx="4872789" cy="2225675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Triángulo rectángulo 15"/>
          <p:cNvSpPr/>
          <p:nvPr/>
        </p:nvSpPr>
        <p:spPr>
          <a:xfrm rot="10800000" flipH="1" flipV="1">
            <a:off x="-1" y="4632326"/>
            <a:ext cx="4872789" cy="2225675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Triángulo rectángulo 13"/>
          <p:cNvSpPr/>
          <p:nvPr/>
        </p:nvSpPr>
        <p:spPr>
          <a:xfrm flipH="1" flipV="1">
            <a:off x="8811126" y="0"/>
            <a:ext cx="3380874" cy="1350964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riángulo rectángulo 12"/>
          <p:cNvSpPr/>
          <p:nvPr/>
        </p:nvSpPr>
        <p:spPr>
          <a:xfrm flipV="1">
            <a:off x="0" y="-1"/>
            <a:ext cx="3380874" cy="1350964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accent1">
                    <a:lumMod val="50000"/>
                  </a:schemeClr>
                </a:solidFill>
                <a:latin typeface="Roboto"/>
                <a:cs typeface="Arial" panose="020B0604020202020204" pitchFamily="34" charset="0"/>
              </a:rPr>
              <a:t>ANÁLISIS DEL DISEÑO ESTÉTICO DESDE UN ENFOQUE GENERATIVO.</a:t>
            </a:r>
            <a:br>
              <a:rPr lang="es-ES" sz="3600" dirty="0" smtClean="0">
                <a:solidFill>
                  <a:schemeClr val="accent1">
                    <a:lumMod val="50000"/>
                  </a:schemeClr>
                </a:solidFill>
                <a:latin typeface="Roboto"/>
                <a:cs typeface="Arial" panose="020B0604020202020204" pitchFamily="34" charset="0"/>
              </a:rPr>
            </a:br>
            <a:r>
              <a:rPr lang="es-ES" sz="3600" dirty="0" smtClean="0">
                <a:solidFill>
                  <a:schemeClr val="accent1">
                    <a:lumMod val="50000"/>
                  </a:schemeClr>
                </a:solidFill>
                <a:latin typeface="Roboto"/>
                <a:cs typeface="Arial" panose="020B0604020202020204" pitchFamily="34" charset="0"/>
              </a:rPr>
              <a:t>APLICACIÓN AL DISEÑO CONCEPTUAL DE UNA CAFETERA.</a:t>
            </a:r>
            <a:endParaRPr lang="es-ES" sz="3600" dirty="0">
              <a:solidFill>
                <a:schemeClr val="accent1">
                  <a:lumMod val="50000"/>
                </a:schemeClr>
              </a:solidFill>
              <a:latin typeface="Roboto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023082"/>
            <a:ext cx="9144000" cy="1054243"/>
          </a:xfrm>
        </p:spPr>
        <p:txBody>
          <a:bodyPr>
            <a:noAutofit/>
          </a:bodyPr>
          <a:lstStyle/>
          <a:p>
            <a:r>
              <a:rPr lang="es-ES" sz="2600" dirty="0" smtClean="0"/>
              <a:t>Trabajo fin de grado</a:t>
            </a:r>
          </a:p>
          <a:p>
            <a:r>
              <a:rPr lang="es-ES" sz="2600" dirty="0" smtClean="0"/>
              <a:t>Ingeniería en diseño industrial y desarrollo de productos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1524000" y="1350963"/>
            <a:ext cx="9144000" cy="0"/>
          </a:xfrm>
          <a:prstGeom prst="line">
            <a:avLst/>
          </a:prstGeom>
          <a:noFill/>
          <a:ln w="19050" cap="flat" cmpd="sng" algn="ctr">
            <a:solidFill>
              <a:srgbClr val="006666"/>
            </a:solidFill>
            <a:prstDash val="solid"/>
            <a:miter lim="800000"/>
          </a:ln>
          <a:effectLst/>
        </p:spPr>
      </p:cxnSp>
      <p:cxnSp>
        <p:nvCxnSpPr>
          <p:cNvPr id="7" name="Conector recto 6"/>
          <p:cNvCxnSpPr/>
          <p:nvPr/>
        </p:nvCxnSpPr>
        <p:spPr>
          <a:xfrm>
            <a:off x="1524000" y="3509963"/>
            <a:ext cx="9144000" cy="0"/>
          </a:xfrm>
          <a:prstGeom prst="line">
            <a:avLst/>
          </a:prstGeom>
          <a:noFill/>
          <a:ln w="19050" cap="flat" cmpd="sng" algn="ctr">
            <a:solidFill>
              <a:srgbClr val="006666"/>
            </a:solidFill>
            <a:prstDash val="solid"/>
            <a:miter lim="800000"/>
          </a:ln>
          <a:effectLst/>
        </p:spPr>
      </p:cxnSp>
      <p:pic>
        <p:nvPicPr>
          <p:cNvPr id="8" name="Imagen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6"/>
            <a:ext cx="1895475" cy="669925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563" y="141605"/>
            <a:ext cx="1538605" cy="393065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34589" y="5310188"/>
            <a:ext cx="4838199" cy="1481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Autora:</a:t>
            </a:r>
          </a:p>
          <a:p>
            <a:pPr algn="l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Milagros </a:t>
            </a:r>
          </a:p>
          <a:p>
            <a:pPr algn="l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Díaz Fernández</a:t>
            </a: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5326697" y="6352675"/>
            <a:ext cx="1538605" cy="505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2017-18</a:t>
            </a:r>
          </a:p>
        </p:txBody>
      </p:sp>
      <p:sp>
        <p:nvSpPr>
          <p:cNvPr id="18" name="Subtítulo 2"/>
          <p:cNvSpPr txBox="1">
            <a:spLocks/>
          </p:cNvSpPr>
          <p:nvPr/>
        </p:nvSpPr>
        <p:spPr>
          <a:xfrm>
            <a:off x="7319211" y="5376863"/>
            <a:ext cx="4838199" cy="14811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Tutor:</a:t>
            </a:r>
          </a:p>
          <a:p>
            <a:pPr algn="r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Jorge Alcaide Marzal</a:t>
            </a:r>
          </a:p>
          <a:p>
            <a:pPr algn="r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Cotutor:</a:t>
            </a:r>
          </a:p>
          <a:p>
            <a:pPr algn="r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José Antonio Diego-Mas</a:t>
            </a:r>
          </a:p>
        </p:txBody>
      </p:sp>
    </p:spTree>
    <p:extLst>
      <p:ext uri="{BB962C8B-B14F-4D97-AF65-F5344CB8AC3E}">
        <p14:creationId xmlns:p14="http://schemas.microsoft.com/office/powerpoint/2010/main" val="111127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ángulo rectángulo 3"/>
          <p:cNvSpPr/>
          <p:nvPr/>
        </p:nvSpPr>
        <p:spPr>
          <a:xfrm>
            <a:off x="1" y="0"/>
            <a:ext cx="3033486" cy="68468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78401" y="365126"/>
            <a:ext cx="2235198" cy="1173246"/>
          </a:xfrm>
        </p:spPr>
        <p:txBody>
          <a:bodyPr>
            <a:noAutofit/>
          </a:bodyPr>
          <a:lstStyle/>
          <a:p>
            <a:pPr algn="ctr"/>
            <a:r>
              <a:rPr lang="es-ES" sz="4600" dirty="0" smtClean="0">
                <a:latin typeface="Roboto"/>
              </a:rPr>
              <a:t>Índice</a:t>
            </a:r>
            <a:endParaRPr lang="es-ES" sz="4600" dirty="0">
              <a:latin typeface="Roboto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78401" y="1538372"/>
            <a:ext cx="4260524" cy="381058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s-ES" sz="2600" dirty="0" smtClean="0"/>
              <a:t>Objetivos</a:t>
            </a:r>
            <a:endParaRPr lang="es-ES" sz="2600" dirty="0"/>
          </a:p>
          <a:p>
            <a:pPr marL="514350" indent="-514350">
              <a:buAutoNum type="arabicPeriod"/>
            </a:pPr>
            <a:r>
              <a:rPr lang="es-ES" sz="2600" dirty="0" smtClean="0"/>
              <a:t>Diseño generativo</a:t>
            </a:r>
          </a:p>
          <a:p>
            <a:pPr marL="514350" indent="-514350">
              <a:buAutoNum type="arabicPeriod"/>
            </a:pPr>
            <a:r>
              <a:rPr lang="es-ES" sz="2600" dirty="0" smtClean="0"/>
              <a:t>Estudio de mercado</a:t>
            </a:r>
          </a:p>
          <a:p>
            <a:pPr marL="514350" indent="-514350">
              <a:buAutoNum type="arabicPeriod"/>
            </a:pPr>
            <a:r>
              <a:rPr lang="es-ES" sz="2600" dirty="0" smtClean="0"/>
              <a:t>Generador de conceptos</a:t>
            </a:r>
          </a:p>
          <a:p>
            <a:pPr marL="514350" indent="-514350">
              <a:buAutoNum type="arabicPeriod"/>
            </a:pPr>
            <a:r>
              <a:rPr lang="es-ES" sz="2600" dirty="0" smtClean="0"/>
              <a:t>Observaciones</a:t>
            </a:r>
            <a:endParaRPr lang="es-ES" sz="2600" dirty="0"/>
          </a:p>
          <a:p>
            <a:pPr marL="514350" indent="-514350">
              <a:buAutoNum type="arabicPeriod"/>
            </a:pPr>
            <a:r>
              <a:rPr lang="es-ES" sz="2600" dirty="0" smtClean="0"/>
              <a:t>Ruegos y preguntas</a:t>
            </a:r>
          </a:p>
        </p:txBody>
      </p:sp>
      <p:pic>
        <p:nvPicPr>
          <p:cNvPr id="7" name="Imagen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" y="6383380"/>
            <a:ext cx="1311442" cy="463508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464217"/>
            <a:ext cx="1203673" cy="307501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4978401" y="1350963"/>
            <a:ext cx="2235198" cy="0"/>
          </a:xfrm>
          <a:prstGeom prst="line">
            <a:avLst/>
          </a:prstGeom>
          <a:noFill/>
          <a:ln w="19050" cap="flat" cmpd="sng" algn="ctr">
            <a:solidFill>
              <a:srgbClr val="006666"/>
            </a:solidFill>
            <a:prstDash val="solid"/>
            <a:miter lim="800000"/>
          </a:ln>
          <a:effectLst/>
        </p:spPr>
      </p:cxn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5348956"/>
            <a:ext cx="320557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5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Objetivos principales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1 Objetivos</a:t>
            </a: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 Diseño generativo 3 Estudio de mercado 4 Generador de conceptos 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Triángulo rectángulo 7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27409" y="2141551"/>
            <a:ext cx="55685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Investigación del diseño estético desde un enfoque generativo como ayuda en la fase del diseño conceptual de una cafetera eléctrica.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102041" y="5027771"/>
            <a:ext cx="5568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Mediante el uso de algoritmos generativos, se generarán distintas soluciones y conceptos.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t="6217" r="11022" b="7813"/>
          <a:stretch/>
        </p:blipFill>
        <p:spPr>
          <a:xfrm>
            <a:off x="2631764" y="3474643"/>
            <a:ext cx="838200" cy="1264921"/>
          </a:xfrm>
          <a:prstGeom prst="rect">
            <a:avLst/>
          </a:prstGeom>
        </p:spPr>
      </p:pic>
      <p:pic>
        <p:nvPicPr>
          <p:cNvPr id="17" name="Imagen 16"/>
          <p:cNvPicPr/>
          <p:nvPr/>
        </p:nvPicPr>
        <p:blipFill rotWithShape="1">
          <a:blip r:embed="rId6"/>
          <a:srcRect r="55797" b="14957"/>
          <a:stretch/>
        </p:blipFill>
        <p:spPr>
          <a:xfrm>
            <a:off x="7067949" y="3566547"/>
            <a:ext cx="3636773" cy="123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8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riángulo rectángulo 13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¿Qué es el diseño generativo?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2 Diseño generativo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3 Estudio de mercado 4 Generador de conceptos 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5" name="Imagen 1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527409" y="2141551"/>
            <a:ext cx="55685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“Es un proceso de búsqueda de formas”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527409" y="4811765"/>
            <a:ext cx="5568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Método rápido de explorar las posibilidades de diseño conceptual.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096000" y="3172438"/>
            <a:ext cx="5568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solidFill>
                  <a:schemeClr val="accent1">
                    <a:lumMod val="75000"/>
                  </a:schemeClr>
                </a:solidFill>
              </a:rPr>
              <a:t>Diseño generativo no es diseñar una cafetera, es diseñar el sistema que diseñe una cafetera.</a:t>
            </a:r>
          </a:p>
        </p:txBody>
      </p:sp>
      <p:pic>
        <p:nvPicPr>
          <p:cNvPr id="1028" name="Picture 4" descr="Resultado de imagen de siste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245" y="2758397"/>
            <a:ext cx="2649290" cy="186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18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riángulo rectángulo 17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2 Diseño generativo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3 Estudio de mercado 4 Generador de conceptos 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838199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¿Qué es el diseño generativo?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13" y="1889361"/>
            <a:ext cx="9329771" cy="4041888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13355" r="13904" b="8942"/>
          <a:stretch/>
        </p:blipFill>
        <p:spPr>
          <a:xfrm>
            <a:off x="1431112" y="1673241"/>
            <a:ext cx="9320855" cy="4741218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r="6356" b="8286"/>
          <a:stretch/>
        </p:blipFill>
        <p:spPr>
          <a:xfrm>
            <a:off x="1306407" y="1533365"/>
            <a:ext cx="9514838" cy="4893748"/>
          </a:xfrm>
          <a:prstGeom prst="rect">
            <a:avLst/>
          </a:prstGeom>
        </p:spPr>
      </p:pic>
      <p:sp>
        <p:nvSpPr>
          <p:cNvPr id="20" name="Título 1"/>
          <p:cNvSpPr txBox="1">
            <a:spLocks/>
          </p:cNvSpPr>
          <p:nvPr/>
        </p:nvSpPr>
        <p:spPr>
          <a:xfrm>
            <a:off x="838200" y="6822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/>
              <a:t>¿Qué es el diseño generativo?</a:t>
            </a:r>
            <a:endParaRPr lang="es-ES" dirty="0"/>
          </a:p>
        </p:txBody>
      </p:sp>
      <p:sp>
        <p:nvSpPr>
          <p:cNvPr id="14" name="Triángulo rectángulo 13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1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adroTexto 25"/>
          <p:cNvSpPr txBox="1"/>
          <p:nvPr/>
        </p:nvSpPr>
        <p:spPr>
          <a:xfrm>
            <a:off x="838204" y="2408399"/>
            <a:ext cx="29071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Una única ejecución.</a:t>
            </a:r>
          </a:p>
          <a:p>
            <a:pPr algn="ctr"/>
            <a:r>
              <a:rPr lang="es-ES" dirty="0" smtClean="0"/>
              <a:t>Artistas como Jean-Pierre </a:t>
            </a:r>
            <a:r>
              <a:rPr lang="es-ES" dirty="0" err="1" smtClean="0"/>
              <a:t>Hébert</a:t>
            </a:r>
            <a:r>
              <a:rPr lang="es-ES" dirty="0" smtClean="0"/>
              <a:t> </a:t>
            </a:r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r>
              <a:rPr lang="es-ES" dirty="0" smtClean="0"/>
              <a:t>y Philip </a:t>
            </a:r>
            <a:r>
              <a:rPr lang="es-ES" dirty="0" err="1" smtClean="0"/>
              <a:t>Galanter</a:t>
            </a:r>
            <a:r>
              <a:rPr lang="es-ES" dirty="0" smtClean="0"/>
              <a:t>.</a:t>
            </a:r>
          </a:p>
        </p:txBody>
      </p:sp>
      <p:sp>
        <p:nvSpPr>
          <p:cNvPr id="14" name="Triángulo rectángulo 13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3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Aplicaciones en diferentes sectores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2 Diseño generativo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3 Estudio de mercado 4 Generador de conceptos 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5" name="Imagen 1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22518" y="2017511"/>
            <a:ext cx="25384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Arte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826758" y="2018197"/>
            <a:ext cx="25384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Arquitectura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8446682" y="2017511"/>
            <a:ext cx="25384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Diseño gráfico</a:t>
            </a:r>
          </a:p>
        </p:txBody>
      </p:sp>
      <p:pic>
        <p:nvPicPr>
          <p:cNvPr id="24" name="Imagen 2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8" t="7241" r="7092" b="7854"/>
          <a:stretch/>
        </p:blipFill>
        <p:spPr bwMode="auto">
          <a:xfrm>
            <a:off x="1621467" y="5286144"/>
            <a:ext cx="1340584" cy="9199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n 24"/>
          <p:cNvPicPr/>
          <p:nvPr/>
        </p:nvPicPr>
        <p:blipFill>
          <a:blip r:embed="rId5"/>
          <a:stretch>
            <a:fillRect/>
          </a:stretch>
        </p:blipFill>
        <p:spPr>
          <a:xfrm flipV="1">
            <a:off x="2039236" y="3400696"/>
            <a:ext cx="505046" cy="1414384"/>
          </a:xfrm>
          <a:prstGeom prst="rect">
            <a:avLst/>
          </a:prstGeom>
        </p:spPr>
      </p:pic>
      <p:sp>
        <p:nvSpPr>
          <p:cNvPr id="27" name="CuadroTexto 26"/>
          <p:cNvSpPr txBox="1"/>
          <p:nvPr/>
        </p:nvSpPr>
        <p:spPr>
          <a:xfrm>
            <a:off x="4642442" y="2408399"/>
            <a:ext cx="2907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Diseño de exteriores, interiores y cubiertas.</a:t>
            </a:r>
          </a:p>
          <a:p>
            <a:pPr algn="ctr"/>
            <a:r>
              <a:rPr lang="es-ES" dirty="0" smtClean="0"/>
              <a:t>Artistas como </a:t>
            </a:r>
            <a:r>
              <a:rPr lang="es-ES" dirty="0" err="1" smtClean="0"/>
              <a:t>Jürgen</a:t>
            </a:r>
            <a:r>
              <a:rPr lang="es-ES" dirty="0" smtClean="0"/>
              <a:t> Mayer.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8262366" y="2404567"/>
            <a:ext cx="2907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Sobretodo para diseño de identidades visuales y logotipos.</a:t>
            </a:r>
          </a:p>
        </p:txBody>
      </p:sp>
      <p:pic>
        <p:nvPicPr>
          <p:cNvPr id="29" name="Imagen 28" descr="Resultado de imagen de JÃ¼rgen Maye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4" y="3471159"/>
            <a:ext cx="1644650" cy="1233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4" t="10608" r="25593" b="16250"/>
          <a:stretch/>
        </p:blipFill>
        <p:spPr bwMode="auto">
          <a:xfrm>
            <a:off x="9141764" y="3400696"/>
            <a:ext cx="1148317" cy="965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Imagen 30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7" t="51471" r="53433" b="35487"/>
          <a:stretch/>
        </p:blipFill>
        <p:spPr bwMode="auto">
          <a:xfrm>
            <a:off x="8847268" y="4438878"/>
            <a:ext cx="1737308" cy="9964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6527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riángulo rectángulo 13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3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Aplicaciones en diferentes sectores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2 Diseño generativo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3 Estudio de mercado 4 Generador de conceptos 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5" name="Imagen 1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4826758" y="2007859"/>
            <a:ext cx="25384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Moda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1022518" y="2007859"/>
            <a:ext cx="25384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Literatura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8446682" y="2007859"/>
            <a:ext cx="25384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Producto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838204" y="2408399"/>
            <a:ext cx="290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Técnica “</a:t>
            </a:r>
            <a:r>
              <a:rPr lang="es-ES" dirty="0" err="1" smtClean="0"/>
              <a:t>cut</a:t>
            </a:r>
            <a:r>
              <a:rPr lang="es-ES" dirty="0" smtClean="0"/>
              <a:t>-up”, sin software ni ordenador.</a:t>
            </a:r>
          </a:p>
        </p:txBody>
      </p:sp>
      <p:pic>
        <p:nvPicPr>
          <p:cNvPr id="26" name="Imagen 25" descr="Resultado de imagen de tÃ©cnica cut-up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5" t="1809" r="9197"/>
          <a:stretch/>
        </p:blipFill>
        <p:spPr bwMode="auto">
          <a:xfrm>
            <a:off x="1728514" y="3455270"/>
            <a:ext cx="1126490" cy="1386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CuadroTexto 26"/>
          <p:cNvSpPr txBox="1"/>
          <p:nvPr/>
        </p:nvSpPr>
        <p:spPr>
          <a:xfrm>
            <a:off x="4642442" y="2408399"/>
            <a:ext cx="29071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Creación de patrones y estructuras.</a:t>
            </a:r>
          </a:p>
          <a:p>
            <a:pPr algn="ctr"/>
            <a:r>
              <a:rPr lang="es-ES" dirty="0" smtClean="0"/>
              <a:t>Proyectos como </a:t>
            </a:r>
            <a:r>
              <a:rPr lang="es-ES" dirty="0" err="1" smtClean="0"/>
              <a:t>Neuroknitting</a:t>
            </a:r>
            <a:r>
              <a:rPr lang="es-ES" dirty="0" smtClean="0"/>
              <a:t> </a:t>
            </a:r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r>
              <a:rPr lang="es-ES" dirty="0" smtClean="0"/>
              <a:t>y </a:t>
            </a:r>
            <a:r>
              <a:rPr lang="es-ES" dirty="0" err="1" smtClean="0"/>
              <a:t>Under</a:t>
            </a:r>
            <a:r>
              <a:rPr lang="es-ES" dirty="0" smtClean="0"/>
              <a:t> </a:t>
            </a:r>
            <a:r>
              <a:rPr lang="es-ES" dirty="0" err="1" smtClean="0"/>
              <a:t>Amour</a:t>
            </a:r>
            <a:r>
              <a:rPr lang="es-ES" dirty="0" smtClean="0"/>
              <a:t> </a:t>
            </a:r>
            <a:r>
              <a:rPr lang="es-ES" dirty="0" err="1" smtClean="0"/>
              <a:t>Architech</a:t>
            </a:r>
            <a:r>
              <a:rPr lang="es-ES" dirty="0" smtClean="0"/>
              <a:t>.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8262366" y="2404567"/>
            <a:ext cx="29071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Desde muebles de </a:t>
            </a:r>
          </a:p>
          <a:p>
            <a:pPr algn="ctr"/>
            <a:r>
              <a:rPr lang="es-ES" dirty="0" smtClean="0"/>
              <a:t>Arthur </a:t>
            </a:r>
            <a:r>
              <a:rPr lang="es-ES" dirty="0" err="1" smtClean="0"/>
              <a:t>Harsvanakit</a:t>
            </a:r>
            <a:r>
              <a:rPr lang="es-ES" dirty="0" smtClean="0"/>
              <a:t> y </a:t>
            </a:r>
            <a:r>
              <a:rPr lang="es-ES" dirty="0" err="1" smtClean="0"/>
              <a:t>Brittany</a:t>
            </a:r>
            <a:r>
              <a:rPr lang="es-ES" dirty="0" smtClean="0"/>
              <a:t> </a:t>
            </a:r>
            <a:r>
              <a:rPr lang="es-ES" dirty="0" err="1" smtClean="0"/>
              <a:t>Prestn</a:t>
            </a:r>
            <a:r>
              <a:rPr lang="es-ES" dirty="0" smtClean="0"/>
              <a:t> </a:t>
            </a:r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r>
              <a:rPr lang="es-ES" dirty="0"/>
              <a:t>h</a:t>
            </a:r>
            <a:r>
              <a:rPr lang="es-ES" dirty="0" smtClean="0"/>
              <a:t>asta joyería.</a:t>
            </a:r>
          </a:p>
        </p:txBody>
      </p:sp>
      <p:pic>
        <p:nvPicPr>
          <p:cNvPr id="29" name="Imagen 28"/>
          <p:cNvPicPr/>
          <p:nvPr/>
        </p:nvPicPr>
        <p:blipFill>
          <a:blip r:embed="rId5"/>
          <a:stretch>
            <a:fillRect/>
          </a:stretch>
        </p:blipFill>
        <p:spPr>
          <a:xfrm>
            <a:off x="5267562" y="3732975"/>
            <a:ext cx="1656869" cy="770241"/>
          </a:xfrm>
          <a:prstGeom prst="rect">
            <a:avLst/>
          </a:prstGeom>
        </p:spPr>
      </p:pic>
      <p:pic>
        <p:nvPicPr>
          <p:cNvPr id="30" name="Imagen 29" descr="Resultado de imagen de under armour architech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2"/>
          <a:stretch/>
        </p:blipFill>
        <p:spPr bwMode="auto">
          <a:xfrm>
            <a:off x="5422093" y="5046735"/>
            <a:ext cx="1347809" cy="96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n 30" descr="https://media.wired.com/photos/59268bbe7034dc5f91bebced/master/w_2432,c_limit/BoneChair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1" t="3384" r="22804"/>
          <a:stretch/>
        </p:blipFill>
        <p:spPr bwMode="auto">
          <a:xfrm>
            <a:off x="9152672" y="3325798"/>
            <a:ext cx="1126495" cy="15368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Imagen 31" descr="Resultado de imagen de Nervous System joyerÃ­a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" r="-1" b="48654"/>
          <a:stretch/>
        </p:blipFill>
        <p:spPr bwMode="auto">
          <a:xfrm>
            <a:off x="8538942" y="5296213"/>
            <a:ext cx="2353957" cy="757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862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riángulo rectángulo 13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3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Software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2 Diseño generativo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3 Estudio de mercado 4 Generador de conceptos 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5" name="Imagen 1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Imagen 31" descr="Resultado de imagen de rhinoceros 3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963" y="1942956"/>
            <a:ext cx="1315033" cy="1194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n 32" descr="Resultado de imagen de grasshopper 3d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054" r="813"/>
          <a:stretch/>
        </p:blipFill>
        <p:spPr bwMode="auto">
          <a:xfrm>
            <a:off x="7146473" y="1923224"/>
            <a:ext cx="3084286" cy="12137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4" name="CuadroTexto 33"/>
          <p:cNvSpPr txBox="1"/>
          <p:nvPr/>
        </p:nvSpPr>
        <p:spPr>
          <a:xfrm>
            <a:off x="965662" y="3344152"/>
            <a:ext cx="4355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i="1" dirty="0" smtClean="0"/>
              <a:t>Herramienta de diseño asistido por ordenador para modelado en 3D.</a:t>
            </a:r>
            <a:endParaRPr lang="es-ES" sz="2200" dirty="0" smtClean="0"/>
          </a:p>
        </p:txBody>
      </p:sp>
      <p:sp>
        <p:nvSpPr>
          <p:cNvPr id="35" name="CuadroTexto 34"/>
          <p:cNvSpPr txBox="1"/>
          <p:nvPr/>
        </p:nvSpPr>
        <p:spPr>
          <a:xfrm>
            <a:off x="359183" y="4093894"/>
            <a:ext cx="55685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u="sng" dirty="0" smtClean="0"/>
              <a:t>Ventajas</a:t>
            </a:r>
            <a:endParaRPr lang="es-ES" dirty="0" smtClean="0"/>
          </a:p>
          <a:p>
            <a:pPr algn="ctr"/>
            <a:r>
              <a:rPr lang="es-ES" dirty="0" smtClean="0"/>
              <a:t>·Código abierto</a:t>
            </a:r>
          </a:p>
          <a:p>
            <a:pPr algn="ctr"/>
            <a:r>
              <a:rPr lang="es-ES" dirty="0" smtClean="0"/>
              <a:t>·Compatibilidad con otros programas</a:t>
            </a:r>
          </a:p>
          <a:p>
            <a:pPr algn="ctr"/>
            <a:r>
              <a:rPr lang="es-ES" dirty="0" smtClean="0"/>
              <a:t>·Formas orgánicas</a:t>
            </a:r>
          </a:p>
          <a:p>
            <a:pPr algn="ctr"/>
            <a:r>
              <a:rPr lang="es-ES" dirty="0" smtClean="0"/>
              <a:t>·Producción digital</a:t>
            </a:r>
          </a:p>
          <a:p>
            <a:pPr algn="ctr"/>
            <a:r>
              <a:rPr lang="es-ES" dirty="0" smtClean="0"/>
              <a:t>·Versátil</a:t>
            </a:r>
          </a:p>
          <a:p>
            <a:pPr algn="ctr"/>
            <a:r>
              <a:rPr lang="es-ES" dirty="0" smtClean="0"/>
              <a:t>·Posibilidad de usar Grasshopper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6510797" y="3338316"/>
            <a:ext cx="43556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Lenguaje de programación visual que crea algoritmos para obtener geometrías paramétricas.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5786283" y="4446312"/>
            <a:ext cx="5568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Plug-in de Rhinoceros.</a:t>
            </a:r>
          </a:p>
        </p:txBody>
      </p:sp>
    </p:spTree>
    <p:extLst>
      <p:ext uri="{BB962C8B-B14F-4D97-AF65-F5344CB8AC3E}">
        <p14:creationId xmlns:p14="http://schemas.microsoft.com/office/powerpoint/2010/main" val="182558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3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Análisis de formas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2 Diseño generativo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3 Estudio de mercado 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 Generador de conceptos 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Triángulo rectángulo 7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Imagen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99" y="1545689"/>
            <a:ext cx="3911602" cy="488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6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3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Análisis de formas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2 Diseño generativo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3 Estudio de mercado 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 Generador de conceptos 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Triángulo rectángulo 7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628129"/>
              </p:ext>
            </p:extLst>
          </p:nvPr>
        </p:nvGraphicFramePr>
        <p:xfrm>
          <a:off x="584710" y="1765077"/>
          <a:ext cx="11022580" cy="433337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39624"/>
                <a:gridCol w="1569493"/>
                <a:gridCol w="1824671"/>
                <a:gridCol w="1572198"/>
                <a:gridCol w="1572198"/>
                <a:gridCol w="1572198"/>
                <a:gridCol w="1572198"/>
              </a:tblGrid>
              <a:tr h="866674">
                <a:tc gridSpan="2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Cafetera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Cuerpo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Base goteo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Surtidor café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Depósito de agua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66674"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Grupo 1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Subgrupo</a:t>
                      </a:r>
                      <a:r>
                        <a:rPr lang="es-ES" baseline="0" dirty="0" smtClean="0"/>
                        <a:t> 1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66674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Subgrupo 2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66674"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Grupo 2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Subgrupo 3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66674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Subgrupo 4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6" t="74765" r="52117" b="3797"/>
          <a:stretch/>
        </p:blipFill>
        <p:spPr>
          <a:xfrm rot="10800000">
            <a:off x="3930360" y="2643397"/>
            <a:ext cx="950277" cy="835092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55860" r="94328" b="36930"/>
          <a:stretch/>
        </p:blipFill>
        <p:spPr bwMode="auto">
          <a:xfrm rot="10800000">
            <a:off x="5893117" y="2797963"/>
            <a:ext cx="405765" cy="5264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8" t="61210" r="72480" b="32391"/>
          <a:stretch/>
        </p:blipFill>
        <p:spPr bwMode="auto">
          <a:xfrm rot="10800000">
            <a:off x="7408606" y="2881670"/>
            <a:ext cx="584200" cy="355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6" t="67400" r="67945" b="27646"/>
          <a:stretch/>
        </p:blipFill>
        <p:spPr bwMode="auto">
          <a:xfrm rot="10800000">
            <a:off x="8968515" y="2843324"/>
            <a:ext cx="520700" cy="368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0" t="21737" r="76175" b="61594"/>
          <a:stretch/>
        </p:blipFill>
        <p:spPr bwMode="auto">
          <a:xfrm>
            <a:off x="10548138" y="2757840"/>
            <a:ext cx="530860" cy="5949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6" t="8348" r="10426" b="59099"/>
          <a:stretch/>
        </p:blipFill>
        <p:spPr bwMode="auto">
          <a:xfrm rot="16200000">
            <a:off x="4061859" y="3304064"/>
            <a:ext cx="741870" cy="12553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n 21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9" t="65839" r="3127" b="22790"/>
          <a:stretch/>
        </p:blipFill>
        <p:spPr bwMode="auto">
          <a:xfrm>
            <a:off x="5893117" y="3605091"/>
            <a:ext cx="446405" cy="6559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8" t="39596" r="53731" b="55667"/>
          <a:stretch/>
        </p:blipFill>
        <p:spPr bwMode="auto">
          <a:xfrm rot="16200000">
            <a:off x="7534653" y="3675352"/>
            <a:ext cx="332105" cy="470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35" t="78662" r="8440" b="15768"/>
          <a:stretch/>
        </p:blipFill>
        <p:spPr bwMode="auto">
          <a:xfrm>
            <a:off x="9061889" y="3736272"/>
            <a:ext cx="382270" cy="351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n 24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" t="73547" r="81069" b="23015"/>
          <a:stretch/>
        </p:blipFill>
        <p:spPr bwMode="auto">
          <a:xfrm rot="16200000">
            <a:off x="10507844" y="3754276"/>
            <a:ext cx="605790" cy="30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n 25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1" t="3927" r="63574" b="72688"/>
          <a:stretch/>
        </p:blipFill>
        <p:spPr bwMode="auto">
          <a:xfrm rot="180155">
            <a:off x="4066922" y="4399839"/>
            <a:ext cx="845230" cy="7947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05" t="23979" r="46230" b="56670"/>
          <a:stretch/>
        </p:blipFill>
        <p:spPr bwMode="auto">
          <a:xfrm>
            <a:off x="5893117" y="4417589"/>
            <a:ext cx="452438" cy="7696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n 27"/>
          <p:cNvPicPr/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29745" r="80302" b="65200"/>
          <a:stretch/>
        </p:blipFill>
        <p:spPr bwMode="auto">
          <a:xfrm>
            <a:off x="7410414" y="4448764"/>
            <a:ext cx="487680" cy="574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n 28"/>
          <p:cNvPicPr/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3" t="6837" r="45853" b="85955"/>
          <a:stretch/>
        </p:blipFill>
        <p:spPr bwMode="auto">
          <a:xfrm>
            <a:off x="8923776" y="4455832"/>
            <a:ext cx="658495" cy="516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Imagen 29"/>
          <p:cNvPicPr/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7" t="15257" r="47610" b="77223"/>
          <a:stretch/>
        </p:blipFill>
        <p:spPr bwMode="auto">
          <a:xfrm>
            <a:off x="10577059" y="4530101"/>
            <a:ext cx="467360" cy="4400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Imagen 31"/>
          <p:cNvPicPr/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54" t="39913" r="4501" b="40413"/>
          <a:stretch/>
        </p:blipFill>
        <p:spPr bwMode="auto">
          <a:xfrm rot="16200000">
            <a:off x="4026110" y="5389723"/>
            <a:ext cx="813369" cy="568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Imagen 32"/>
          <p:cNvPicPr/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5" t="74604" r="21796" b="20820"/>
          <a:stretch/>
        </p:blipFill>
        <p:spPr bwMode="auto">
          <a:xfrm rot="16200000">
            <a:off x="5748972" y="5473398"/>
            <a:ext cx="711835" cy="3879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Imagen 33"/>
          <p:cNvPicPr/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30" t="55082" r="49580" b="33302"/>
          <a:stretch/>
        </p:blipFill>
        <p:spPr bwMode="auto">
          <a:xfrm>
            <a:off x="7465438" y="5441844"/>
            <a:ext cx="414655" cy="4140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Imagen 34"/>
          <p:cNvPicPr/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4" t="68187" r="50377" b="22570"/>
          <a:stretch/>
        </p:blipFill>
        <p:spPr bwMode="auto">
          <a:xfrm>
            <a:off x="9059825" y="5463956"/>
            <a:ext cx="372110" cy="372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Imagen 35"/>
          <p:cNvPicPr/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1" t="80102" r="52936" b="5311"/>
          <a:stretch/>
        </p:blipFill>
        <p:spPr bwMode="auto">
          <a:xfrm>
            <a:off x="10481174" y="5309182"/>
            <a:ext cx="659130" cy="6591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419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Generador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9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2 Diseño generativo 3 Estudio de mercado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4 Generador de conceptos 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Triángulo rectángulo 7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8" t="44365" r="11582" b="30711"/>
          <a:stretch/>
        </p:blipFill>
        <p:spPr bwMode="auto">
          <a:xfrm>
            <a:off x="1384440" y="2516545"/>
            <a:ext cx="2131060" cy="638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3"/>
          <a:srcRect l="7585" b="57143"/>
          <a:stretch/>
        </p:blipFill>
        <p:spPr bwMode="auto">
          <a:xfrm>
            <a:off x="5974338" y="1927249"/>
            <a:ext cx="5520723" cy="11169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317" y="4188031"/>
            <a:ext cx="4291466" cy="2132578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272151" y="1930830"/>
            <a:ext cx="43556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i="1" dirty="0" smtClean="0"/>
              <a:t>Box Morph.</a:t>
            </a:r>
            <a:endParaRPr lang="es-ES" sz="2200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3669">
            <a:off x="2185518" y="3956786"/>
            <a:ext cx="1239844" cy="77721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6331" flipH="1">
            <a:off x="8467462" y="3956786"/>
            <a:ext cx="1239844" cy="77721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877" y="3452321"/>
            <a:ext cx="4603218" cy="2996816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6556880" y="3188732"/>
            <a:ext cx="43556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i="1" dirty="0" smtClean="0"/>
              <a:t>Generador en Grasshopper.</a:t>
            </a:r>
            <a:endParaRPr lang="es-ES" sz="2200" dirty="0" smtClean="0"/>
          </a:p>
        </p:txBody>
      </p:sp>
      <p:sp>
        <p:nvSpPr>
          <p:cNvPr id="17" name="CuadroTexto 16"/>
          <p:cNvSpPr txBox="1"/>
          <p:nvPr/>
        </p:nvSpPr>
        <p:spPr>
          <a:xfrm>
            <a:off x="272151" y="3189495"/>
            <a:ext cx="43556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i="1" dirty="0" smtClean="0"/>
              <a:t>Deformación lineal entre esquinas.</a:t>
            </a:r>
            <a:endParaRPr lang="es-ES" sz="2200" dirty="0" smtClean="0"/>
          </a:p>
        </p:txBody>
      </p:sp>
    </p:spTree>
    <p:extLst>
      <p:ext uri="{BB962C8B-B14F-4D97-AF65-F5344CB8AC3E}">
        <p14:creationId xmlns:p14="http://schemas.microsoft.com/office/powerpoint/2010/main" val="255597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3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Programa y componentes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2 Diseño generativo 3 Estudio de mercado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4 Generador de conceptos 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Triángulo rectángulo 7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Imagen 13"/>
          <p:cNvPicPr/>
          <p:nvPr/>
        </p:nvPicPr>
        <p:blipFill rotWithShape="1">
          <a:blip r:embed="rId4"/>
          <a:srcRect l="7122" t="6198" r="81758" b="-780"/>
          <a:stretch/>
        </p:blipFill>
        <p:spPr>
          <a:xfrm>
            <a:off x="495246" y="2397933"/>
            <a:ext cx="554320" cy="2057201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369458" y="1858126"/>
            <a:ext cx="14697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Cuerpo</a:t>
            </a:r>
          </a:p>
        </p:txBody>
      </p:sp>
      <p:pic>
        <p:nvPicPr>
          <p:cNvPr id="17" name="Imagen 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8" y="2376235"/>
            <a:ext cx="2847196" cy="735191"/>
          </a:xfrm>
          <a:prstGeom prst="rect">
            <a:avLst/>
          </a:prstGeom>
        </p:spPr>
      </p:pic>
      <p:pic>
        <p:nvPicPr>
          <p:cNvPr id="18" name="Imagen 17"/>
          <p:cNvPicPr/>
          <p:nvPr/>
        </p:nvPicPr>
        <p:blipFill rotWithShape="1">
          <a:blip r:embed="rId6"/>
          <a:srcRect r="89228"/>
          <a:stretch/>
        </p:blipFill>
        <p:spPr>
          <a:xfrm>
            <a:off x="2512579" y="3892215"/>
            <a:ext cx="565494" cy="2085975"/>
          </a:xfrm>
          <a:prstGeom prst="rect">
            <a:avLst/>
          </a:prstGeom>
        </p:spPr>
      </p:pic>
      <p:pic>
        <p:nvPicPr>
          <p:cNvPr id="19" name="Imagen 1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041" y="5207921"/>
            <a:ext cx="2844165" cy="748860"/>
          </a:xfrm>
          <a:prstGeom prst="rect">
            <a:avLst/>
          </a:prstGeom>
        </p:spPr>
      </p:pic>
      <p:pic>
        <p:nvPicPr>
          <p:cNvPr id="21" name="Imagen 20"/>
          <p:cNvPicPr/>
          <p:nvPr/>
        </p:nvPicPr>
        <p:blipFill rotWithShape="1">
          <a:blip r:embed="rId8"/>
          <a:srcRect r="87536"/>
          <a:stretch/>
        </p:blipFill>
        <p:spPr>
          <a:xfrm>
            <a:off x="4985377" y="2396514"/>
            <a:ext cx="593175" cy="2244422"/>
          </a:xfrm>
          <a:prstGeom prst="rect">
            <a:avLst/>
          </a:prstGeom>
        </p:spPr>
      </p:pic>
      <p:pic>
        <p:nvPicPr>
          <p:cNvPr id="22" name="Imagen 21"/>
          <p:cNvPicPr/>
          <p:nvPr/>
        </p:nvPicPr>
        <p:blipFill>
          <a:blip r:embed="rId9"/>
          <a:stretch>
            <a:fillRect/>
          </a:stretch>
        </p:blipFill>
        <p:spPr>
          <a:xfrm>
            <a:off x="5665301" y="2430812"/>
            <a:ext cx="2840593" cy="626036"/>
          </a:xfrm>
          <a:prstGeom prst="rect">
            <a:avLst/>
          </a:prstGeom>
        </p:spPr>
      </p:pic>
      <p:pic>
        <p:nvPicPr>
          <p:cNvPr id="23" name="Imagen 22"/>
          <p:cNvPicPr/>
          <p:nvPr/>
        </p:nvPicPr>
        <p:blipFill rotWithShape="1">
          <a:blip r:embed="rId10"/>
          <a:srcRect l="7196" t="5604" r="80339"/>
          <a:stretch/>
        </p:blipFill>
        <p:spPr>
          <a:xfrm>
            <a:off x="7175345" y="3826661"/>
            <a:ext cx="555949" cy="2145711"/>
          </a:xfrm>
          <a:prstGeom prst="rect">
            <a:avLst/>
          </a:prstGeom>
        </p:spPr>
      </p:pic>
      <p:pic>
        <p:nvPicPr>
          <p:cNvPr id="24" name="Imagen 23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043" y="5403591"/>
            <a:ext cx="2868515" cy="516567"/>
          </a:xfrm>
          <a:prstGeom prst="rect">
            <a:avLst/>
          </a:prstGeom>
        </p:spPr>
      </p:pic>
      <p:sp>
        <p:nvSpPr>
          <p:cNvPr id="25" name="CuadroTexto 24"/>
          <p:cNvSpPr txBox="1"/>
          <p:nvPr/>
        </p:nvSpPr>
        <p:spPr>
          <a:xfrm>
            <a:off x="1807208" y="3384561"/>
            <a:ext cx="2246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Depósito de agua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5025133" y="1862748"/>
            <a:ext cx="2246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Surtidor de café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6441143" y="3330000"/>
            <a:ext cx="2246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Base de goteo</a:t>
            </a:r>
          </a:p>
        </p:txBody>
      </p:sp>
      <p:pic>
        <p:nvPicPr>
          <p:cNvPr id="28" name="Imagen 27"/>
          <p:cNvPicPr/>
          <p:nvPr/>
        </p:nvPicPr>
        <p:blipFill rotWithShape="1">
          <a:blip r:embed="rId12"/>
          <a:srcRect r="88397" b="80090"/>
          <a:stretch/>
        </p:blipFill>
        <p:spPr>
          <a:xfrm>
            <a:off x="10101642" y="2623409"/>
            <a:ext cx="547488" cy="522781"/>
          </a:xfrm>
          <a:prstGeom prst="rect">
            <a:avLst/>
          </a:prstGeom>
        </p:spPr>
      </p:pic>
      <p:pic>
        <p:nvPicPr>
          <p:cNvPr id="29" name="Imagen 28"/>
          <p:cNvPicPr/>
          <p:nvPr/>
        </p:nvPicPr>
        <p:blipFill rotWithShape="1">
          <a:blip r:embed="rId12"/>
          <a:srcRect l="18182" t="46219" r="23393"/>
          <a:stretch/>
        </p:blipFill>
        <p:spPr>
          <a:xfrm>
            <a:off x="9732211" y="3220830"/>
            <a:ext cx="1362847" cy="698094"/>
          </a:xfrm>
          <a:prstGeom prst="rect">
            <a:avLst/>
          </a:prstGeom>
        </p:spPr>
      </p:pic>
      <p:sp>
        <p:nvSpPr>
          <p:cNvPr id="30" name="CuadroTexto 29"/>
          <p:cNvSpPr txBox="1"/>
          <p:nvPr/>
        </p:nvSpPr>
        <p:spPr>
          <a:xfrm>
            <a:off x="9252300" y="1853968"/>
            <a:ext cx="22461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/>
              <a:t>Unión cuerpo y depósito de agua</a:t>
            </a:r>
          </a:p>
        </p:txBody>
      </p:sp>
    </p:spTree>
    <p:extLst>
      <p:ext uri="{BB962C8B-B14F-4D97-AF65-F5344CB8AC3E}">
        <p14:creationId xmlns:p14="http://schemas.microsoft.com/office/powerpoint/2010/main" val="182593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3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Puesta en práctica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2 Diseño generativo 3 Estudio de mercado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4 Generador de conceptos 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Triángulo rectángulo 7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Imagen 13"/>
          <p:cNvPicPr/>
          <p:nvPr/>
        </p:nvPicPr>
        <p:blipFill>
          <a:blip r:embed="rId4"/>
          <a:stretch>
            <a:fillRect/>
          </a:stretch>
        </p:blipFill>
        <p:spPr>
          <a:xfrm>
            <a:off x="1850646" y="1967984"/>
            <a:ext cx="1644489" cy="1687923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5"/>
          <a:stretch>
            <a:fillRect/>
          </a:stretch>
        </p:blipFill>
        <p:spPr>
          <a:xfrm>
            <a:off x="8236269" y="1968841"/>
            <a:ext cx="2357755" cy="1647190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 rotWithShape="1">
          <a:blip r:embed="rId6"/>
          <a:srcRect t="1612" b="2101"/>
          <a:stretch/>
        </p:blipFill>
        <p:spPr bwMode="auto">
          <a:xfrm>
            <a:off x="1386419" y="4218572"/>
            <a:ext cx="2572945" cy="14426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>
          <a:blip r:embed="rId7"/>
          <a:stretch>
            <a:fillRect/>
          </a:stretch>
        </p:blipFill>
        <p:spPr>
          <a:xfrm>
            <a:off x="8236269" y="4084850"/>
            <a:ext cx="2365961" cy="1718952"/>
          </a:xfrm>
          <a:prstGeom prst="rect">
            <a:avLst/>
          </a:prstGeom>
        </p:spPr>
      </p:pic>
      <p:pic>
        <p:nvPicPr>
          <p:cNvPr id="18" name="Imagen 17"/>
          <p:cNvPicPr/>
          <p:nvPr/>
        </p:nvPicPr>
        <p:blipFill>
          <a:blip r:embed="rId8"/>
          <a:stretch>
            <a:fillRect/>
          </a:stretch>
        </p:blipFill>
        <p:spPr>
          <a:xfrm>
            <a:off x="5309390" y="2759507"/>
            <a:ext cx="1576853" cy="227256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29892">
            <a:off x="6707938" y="1984372"/>
            <a:ext cx="1018090" cy="63820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V="1">
            <a:off x="6975652" y="4243990"/>
            <a:ext cx="1018090" cy="63820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H="1">
            <a:off x="3998533" y="2661882"/>
            <a:ext cx="1018090" cy="63820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29892" flipH="1" flipV="1">
            <a:off x="4312708" y="5071930"/>
            <a:ext cx="1018090" cy="63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6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3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Puesta en práctica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2 Diseño generativo 3 Estudio de mercado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4 Generador de conceptos 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5 Observaciones 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Triángulo rectángulo 7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Vídeo1'15''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25900" y="1888219"/>
            <a:ext cx="4140200" cy="39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7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ángulo rectángulo 5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82296"/>
            <a:ext cx="10515600" cy="1325563"/>
          </a:xfrm>
        </p:spPr>
        <p:txBody>
          <a:bodyPr/>
          <a:lstStyle/>
          <a:p>
            <a:pPr algn="ctr"/>
            <a:r>
              <a:rPr lang="es-ES" dirty="0" smtClean="0"/>
              <a:t>Observaciones y futuras mejoras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13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2 Diseño generativo 3 Estudio de mercado 4 Generador de conceptos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5 Observaciones </a:t>
            </a: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6 Ruegos y preguntas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Triángulo rectángulo 7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30492" y="2361766"/>
            <a:ext cx="35548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Método más rápido</a:t>
            </a:r>
          </a:p>
          <a:p>
            <a:endParaRPr lang="es-ES" sz="2200" dirty="0" smtClean="0"/>
          </a:p>
          <a:p>
            <a:r>
              <a:rPr lang="es-ES" sz="2200" dirty="0" smtClean="0"/>
              <a:t>Similitudes en el mercado</a:t>
            </a:r>
          </a:p>
          <a:p>
            <a:pPr algn="ctr"/>
            <a:endParaRPr lang="es-ES" sz="2200" dirty="0" smtClean="0"/>
          </a:p>
        </p:txBody>
      </p:sp>
      <p:sp>
        <p:nvSpPr>
          <p:cNvPr id="15" name="CuadroTexto 14"/>
          <p:cNvSpPr txBox="1"/>
          <p:nvPr/>
        </p:nvSpPr>
        <p:spPr>
          <a:xfrm>
            <a:off x="7070476" y="2331573"/>
            <a:ext cx="355484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Añadir componentes</a:t>
            </a:r>
          </a:p>
          <a:p>
            <a:endParaRPr lang="es-ES" sz="2200" dirty="0" smtClean="0"/>
          </a:p>
          <a:p>
            <a:r>
              <a:rPr lang="es-ES" sz="2200" dirty="0" smtClean="0"/>
              <a:t>Formas más variadas</a:t>
            </a:r>
          </a:p>
          <a:p>
            <a:endParaRPr lang="es-ES" sz="2200" dirty="0" smtClean="0"/>
          </a:p>
          <a:p>
            <a:r>
              <a:rPr lang="es-ES" sz="2200" dirty="0" smtClean="0"/>
              <a:t>Mejoras en las Box Morph</a:t>
            </a:r>
          </a:p>
          <a:p>
            <a:endParaRPr lang="es-ES" sz="2200" dirty="0" smtClean="0"/>
          </a:p>
          <a:p>
            <a:r>
              <a:rPr lang="es-ES" sz="2200" dirty="0" smtClean="0"/>
              <a:t>Mejora de algunos sistemas</a:t>
            </a:r>
          </a:p>
          <a:p>
            <a:endParaRPr lang="es-ES" sz="2200" dirty="0" smtClean="0"/>
          </a:p>
          <a:p>
            <a:r>
              <a:rPr lang="es-ES" sz="2200" dirty="0" smtClean="0"/>
              <a:t>Añadir rejilla y botones</a:t>
            </a:r>
          </a:p>
          <a:p>
            <a:pPr algn="ctr"/>
            <a:endParaRPr lang="es-ES" sz="2200" dirty="0" smtClean="0"/>
          </a:p>
          <a:p>
            <a:pPr algn="ctr"/>
            <a:endParaRPr lang="es-ES" sz="2200" dirty="0" smtClean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H="1">
            <a:off x="1523521" y="2411402"/>
            <a:ext cx="358531" cy="224751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H="1">
            <a:off x="1523520" y="3080985"/>
            <a:ext cx="358531" cy="224751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H="1">
            <a:off x="6746524" y="2411402"/>
            <a:ext cx="358531" cy="224751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H="1">
            <a:off x="6746523" y="3080985"/>
            <a:ext cx="358531" cy="224751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H="1">
            <a:off x="6746523" y="3750568"/>
            <a:ext cx="358531" cy="224751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H="1">
            <a:off x="6746522" y="4420151"/>
            <a:ext cx="358531" cy="224751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0108" flipH="1">
            <a:off x="6746522" y="5089734"/>
            <a:ext cx="358531" cy="22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12432" y="1128270"/>
            <a:ext cx="5767136" cy="1663533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¡Gracias por la atención!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70209" y="2516631"/>
            <a:ext cx="5767136" cy="16635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>
                <a:solidFill>
                  <a:schemeClr val="accent1">
                    <a:lumMod val="50000"/>
                  </a:schemeClr>
                </a:solidFill>
              </a:rPr>
              <a:t>¿Alguna pregunta?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-13380"/>
            <a:ext cx="12192000" cy="699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1" y="177627"/>
            <a:ext cx="12192000" cy="5080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Objetivos 2 Diseño generativo 3 Estudio de mercado 4 Generador de conceptos 5 Observaciones </a:t>
            </a: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</a:rPr>
              <a:t>6 Ruegos y preguntas</a:t>
            </a:r>
          </a:p>
        </p:txBody>
      </p:sp>
      <p:sp>
        <p:nvSpPr>
          <p:cNvPr id="8" name="Triángulo rectángulo 7"/>
          <p:cNvSpPr/>
          <p:nvPr/>
        </p:nvSpPr>
        <p:spPr>
          <a:xfrm flipH="1">
            <a:off x="11353803" y="5167312"/>
            <a:ext cx="838197" cy="1690688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11670632" y="6427113"/>
            <a:ext cx="521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>
                <a:solidFill>
                  <a:schemeClr val="accent1">
                    <a:lumMod val="50000"/>
                  </a:schemeClr>
                </a:solidFill>
              </a:rPr>
              <a:t>14</a:t>
            </a:r>
            <a:endParaRPr lang="es-E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riángulo rectángulo 9"/>
          <p:cNvSpPr/>
          <p:nvPr/>
        </p:nvSpPr>
        <p:spPr>
          <a:xfrm>
            <a:off x="0" y="6080760"/>
            <a:ext cx="11353803" cy="777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22" y="6375210"/>
            <a:ext cx="1311442" cy="463508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81" y="6449136"/>
            <a:ext cx="1203673" cy="307501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85236" y="6150114"/>
            <a:ext cx="39305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del diseño estético</a:t>
            </a:r>
            <a:endParaRPr lang="es-ES" altLang="es-ES" sz="1000" dirty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un enfoque generativo.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al diseño</a:t>
            </a:r>
            <a:r>
              <a:rPr kumimoji="0" lang="es-ES" altLang="es-ES" sz="10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de una cafetera.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3212432" y="3804326"/>
            <a:ext cx="5767136" cy="16635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hlinkClick r:id="rId4"/>
              </a:rPr>
              <a:t>miladiazfdez13@gmail.com</a:t>
            </a:r>
            <a:endParaRPr lang="es-E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E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</a:rPr>
              <a:t>     Milagros Díaz Fernández</a:t>
            </a:r>
          </a:p>
        </p:txBody>
      </p:sp>
      <p:pic>
        <p:nvPicPr>
          <p:cNvPr id="1026" name="Picture 2" descr="https://lh5.googleusercontent.com/KfuCCUoR8jXTyX9DBoMwlgOPinjZ97WZ79eEZ2JHucKxYNny2eaUOdHPmVOcpxehfnA-JrlQfmDnZcbl_bjOnh4kBo-QDL0dNJqEso3bwCDLmENlQQHLXr_nCXHXC0clfcI2RhmbFm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72" y="4766480"/>
            <a:ext cx="283878" cy="28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86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2694</TotalTime>
  <Words>923</Words>
  <Application>Microsoft Office PowerPoint</Application>
  <PresentationFormat>Panorámica</PresentationFormat>
  <Paragraphs>207</Paragraphs>
  <Slides>16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Times New Roman</vt:lpstr>
      <vt:lpstr>Tema de Office</vt:lpstr>
      <vt:lpstr>ANÁLISIS DEL DISEÑO ESTÉTICO DESDE UN ENFOQUE GENERATIVO. APLICACIÓN AL DISEÑO CONCEPTUAL DE UNA CAFETERA.</vt:lpstr>
      <vt:lpstr>Índice</vt:lpstr>
      <vt:lpstr>Objetivos principales</vt:lpstr>
      <vt:lpstr>¿Qué es el diseño generativo?</vt:lpstr>
      <vt:lpstr>¿Qué es el diseño generativo?</vt:lpstr>
      <vt:lpstr>Aplicaciones en diferentes sectores</vt:lpstr>
      <vt:lpstr>Aplicaciones en diferentes sectores</vt:lpstr>
      <vt:lpstr>Software</vt:lpstr>
      <vt:lpstr>Análisis de formas</vt:lpstr>
      <vt:lpstr>Análisis de formas</vt:lpstr>
      <vt:lpstr>Generador</vt:lpstr>
      <vt:lpstr>Programa y componentes</vt:lpstr>
      <vt:lpstr>Puesta en práctica</vt:lpstr>
      <vt:lpstr>Puesta en práctica</vt:lpstr>
      <vt:lpstr>Observaciones y futuras mejoras</vt:lpstr>
      <vt:lpstr>¡Gracias por la atención!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SuperMila!</dc:creator>
  <cp:lastModifiedBy>SuperMila!</cp:lastModifiedBy>
  <cp:revision>53</cp:revision>
  <dcterms:created xsi:type="dcterms:W3CDTF">2018-05-31T11:37:01Z</dcterms:created>
  <dcterms:modified xsi:type="dcterms:W3CDTF">2018-07-05T15:19:23Z</dcterms:modified>
</cp:coreProperties>
</file>