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327" r:id="rId3"/>
    <p:sldId id="328" r:id="rId4"/>
    <p:sldId id="329" r:id="rId5"/>
    <p:sldId id="331" r:id="rId6"/>
    <p:sldId id="332" r:id="rId7"/>
    <p:sldId id="333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2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1345" autoAdjust="0"/>
  </p:normalViewPr>
  <p:slideViewPr>
    <p:cSldViewPr snapToGrid="0">
      <p:cViewPr varScale="1">
        <p:scale>
          <a:sx n="104" d="100"/>
          <a:sy n="104" d="100"/>
        </p:scale>
        <p:origin x="18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502ED-3205-4A23-8E9B-98BF949D6E36}" type="datetimeFigureOut">
              <a:rPr lang="es-ES" smtClean="0"/>
              <a:t>01/07/2018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60F53-3AFF-4355-86C0-8AAA9E9E5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8728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60F53-3AFF-4355-86C0-8AAA9E9E55A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62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2B63-B1B5-49B7-80AC-267CD4F97516}" type="datetime1">
              <a:rPr lang="es-ES" smtClean="0"/>
              <a:t>01/07/2018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72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A7EA-1926-44BC-9CD3-DEA89AC41E94}" type="datetime1">
              <a:rPr lang="es-ES" smtClean="0"/>
              <a:t>01/07/2018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749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500F-AAC5-4289-B8A4-694FA6093DD7}" type="datetime1">
              <a:rPr lang="es-ES" smtClean="0"/>
              <a:t>01/07/2018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93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6F1F-9F64-473E-AEDA-A97A17784E08}" type="datetime1">
              <a:rPr lang="es-ES" smtClean="0"/>
              <a:t>01/07/2018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9737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4FEB-8E57-4828-BD10-418932232AC2}" type="datetime1">
              <a:rPr lang="es-ES" smtClean="0"/>
              <a:t>01/07/2018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562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E086-E8D9-4EE7-88C9-E69D9703DDD0}" type="datetime1">
              <a:rPr lang="es-ES" smtClean="0"/>
              <a:t>01/07/2018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012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706B-17E2-4A16-8F30-4027A16AB43E}" type="datetime1">
              <a:rPr lang="es-ES" smtClean="0"/>
              <a:t>01/07/2018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590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32F44BE-2536-48DF-A0B7-A3FE0346964C}" type="datetime1">
              <a:rPr lang="es-ES" smtClean="0"/>
              <a:t>01/07/2018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1374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CEC4B-5D7E-4556-A818-E5C0DC58AFA7}" type="datetime1">
              <a:rPr lang="es-ES" smtClean="0"/>
              <a:t>01/07/2018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375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B53C1-0B41-4E57-8319-1FF6F0B4C7F8}" type="datetime1">
              <a:rPr lang="es-ES" smtClean="0"/>
              <a:t>01/07/2018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923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D5635-BBC8-431E-8B5E-4548274AD66C}" type="datetime1">
              <a:rPr lang="es-ES" smtClean="0"/>
              <a:t>01/07/2018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471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2998F65-22CF-46DA-B8F0-72F887F350C6}" type="datetime1">
              <a:rPr lang="es-ES" smtClean="0"/>
              <a:t>01/07/2018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257514E-47B9-400A-B45A-83C64A447B84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69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A419E-BB6F-4ABF-815E-2744EC295F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4800" dirty="0"/>
              <a:t>Diseño y calculo estructural mediante el método de los elementos finitos de un sistema de vibrato para guitarra de 6 cuerdas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C409D4-C27D-47BE-A53E-C3E49E0DEA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Fco. Javier Fernández Soriano</a:t>
            </a:r>
          </a:p>
          <a:p>
            <a:r>
              <a:rPr lang="es-ES" dirty="0"/>
              <a:t>	Grado en ingeniería mecánica</a:t>
            </a:r>
          </a:p>
          <a:p>
            <a:r>
              <a:rPr lang="es-ES" dirty="0"/>
              <a:t>	Tutor: enrique Nadal soriano</a:t>
            </a:r>
          </a:p>
        </p:txBody>
      </p:sp>
    </p:spTree>
    <p:extLst>
      <p:ext uri="{BB962C8B-B14F-4D97-AF65-F5344CB8AC3E}">
        <p14:creationId xmlns:p14="http://schemas.microsoft.com/office/powerpoint/2010/main" val="4036102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4.png" descr="https://upload.wikimedia.org/wikipedia/commons/0/0f/FenderTremoloPatentDiagram.png">
            <a:extLst>
              <a:ext uri="{FF2B5EF4-FFF2-40B4-BE49-F238E27FC236}">
                <a16:creationId xmlns:a16="http://schemas.microsoft.com/office/drawing/2014/main" id="{F9A77F2A-58FC-48B4-B94A-D9A95FB6B4B3}"/>
              </a:ext>
            </a:extLst>
          </p:cNvPr>
          <p:cNvPicPr/>
          <p:nvPr/>
        </p:nvPicPr>
        <p:blipFill rotWithShape="1">
          <a:blip r:embed="rId2"/>
          <a:srcRect l="15663" t="47138" r="25509" b="31902"/>
          <a:stretch/>
        </p:blipFill>
        <p:spPr>
          <a:xfrm>
            <a:off x="5068089" y="3219761"/>
            <a:ext cx="3585411" cy="2131585"/>
          </a:xfrm>
          <a:prstGeom prst="rect">
            <a:avLst/>
          </a:prstGeom>
          <a:ln/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64706F6-9B7E-45A0-A09F-40DF808D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BB0A8CE-4D36-4EB0-B5BB-E7E58E83AE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0100" y="285608"/>
            <a:ext cx="7543800" cy="764138"/>
          </a:xfrm>
        </p:spPr>
        <p:txBody>
          <a:bodyPr>
            <a:normAutofit/>
          </a:bodyPr>
          <a:lstStyle/>
          <a:p>
            <a:r>
              <a:rPr lang="es-ES" sz="4000" dirty="0"/>
              <a:t>1- Introducción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ED5C50-D1B1-4CAC-9BF4-DB17F084EC2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00100" y="1327987"/>
            <a:ext cx="7543800" cy="40227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 Técnica del Vibrato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 Historia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Desarrollado en 1929: Kauffman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Popularizado durante los años 50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Fender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Bigsby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Floyd Rose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Etc.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Fallos relacionado con la estabilidad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Objetivo del proyecto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Desarrollar una alternativa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Solucionar los problemas de los diseños actuales</a:t>
            </a:r>
          </a:p>
        </p:txBody>
      </p:sp>
      <p:pic>
        <p:nvPicPr>
          <p:cNvPr id="5" name="image6.png" descr="https://patentimages.storage.googleapis.com/pages/US1839395-0.png">
            <a:extLst>
              <a:ext uri="{FF2B5EF4-FFF2-40B4-BE49-F238E27FC236}">
                <a16:creationId xmlns:a16="http://schemas.microsoft.com/office/drawing/2014/main" id="{0953F6D5-2379-4159-BA1E-C51B111F97D1}"/>
              </a:ext>
            </a:extLst>
          </p:cNvPr>
          <p:cNvPicPr/>
          <p:nvPr/>
        </p:nvPicPr>
        <p:blipFill>
          <a:blip r:embed="rId3"/>
          <a:srcRect l="11113" t="57643" r="57310" b="11133"/>
          <a:stretch>
            <a:fillRect/>
          </a:stretch>
        </p:blipFill>
        <p:spPr>
          <a:xfrm>
            <a:off x="4887616" y="1327987"/>
            <a:ext cx="1691640" cy="2283192"/>
          </a:xfrm>
          <a:prstGeom prst="rect">
            <a:avLst/>
          </a:prstGeom>
          <a:ln/>
        </p:spPr>
      </p:pic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F3EADBB8-6CBE-4DA9-BBD7-27A91FC1CF5A}"/>
              </a:ext>
            </a:extLst>
          </p:cNvPr>
          <p:cNvSpPr/>
          <p:nvPr/>
        </p:nvSpPr>
        <p:spPr>
          <a:xfrm>
            <a:off x="4911679" y="2959378"/>
            <a:ext cx="3958389" cy="2707106"/>
          </a:xfrm>
          <a:custGeom>
            <a:avLst/>
            <a:gdLst>
              <a:gd name="connsiteX0" fmla="*/ 2995863 w 3958389"/>
              <a:gd name="connsiteY0" fmla="*/ 72190 h 2707106"/>
              <a:gd name="connsiteX1" fmla="*/ 3019926 w 3958389"/>
              <a:gd name="connsiteY1" fmla="*/ 120316 h 2707106"/>
              <a:gd name="connsiteX2" fmla="*/ 3621505 w 3958389"/>
              <a:gd name="connsiteY2" fmla="*/ 1431758 h 2707106"/>
              <a:gd name="connsiteX3" fmla="*/ 3200400 w 3958389"/>
              <a:gd name="connsiteY3" fmla="*/ 2153653 h 2707106"/>
              <a:gd name="connsiteX4" fmla="*/ 2538663 w 3958389"/>
              <a:gd name="connsiteY4" fmla="*/ 2081463 h 2707106"/>
              <a:gd name="connsiteX5" fmla="*/ 2382252 w 3958389"/>
              <a:gd name="connsiteY5" fmla="*/ 2105527 h 2707106"/>
              <a:gd name="connsiteX6" fmla="*/ 2370221 w 3958389"/>
              <a:gd name="connsiteY6" fmla="*/ 2286000 h 2707106"/>
              <a:gd name="connsiteX7" fmla="*/ 1804737 w 3958389"/>
              <a:gd name="connsiteY7" fmla="*/ 2310063 h 2707106"/>
              <a:gd name="connsiteX8" fmla="*/ 1720516 w 3958389"/>
              <a:gd name="connsiteY8" fmla="*/ 2273969 h 2707106"/>
              <a:gd name="connsiteX9" fmla="*/ 1624263 w 3958389"/>
              <a:gd name="connsiteY9" fmla="*/ 2225842 h 2707106"/>
              <a:gd name="connsiteX10" fmla="*/ 1503947 w 3958389"/>
              <a:gd name="connsiteY10" fmla="*/ 2189748 h 2707106"/>
              <a:gd name="connsiteX11" fmla="*/ 1395663 w 3958389"/>
              <a:gd name="connsiteY11" fmla="*/ 2213811 h 2707106"/>
              <a:gd name="connsiteX12" fmla="*/ 1359568 w 3958389"/>
              <a:gd name="connsiteY12" fmla="*/ 2298032 h 2707106"/>
              <a:gd name="connsiteX13" fmla="*/ 1227221 w 3958389"/>
              <a:gd name="connsiteY13" fmla="*/ 2334127 h 2707106"/>
              <a:gd name="connsiteX14" fmla="*/ 974558 w 3958389"/>
              <a:gd name="connsiteY14" fmla="*/ 2346158 h 2707106"/>
              <a:gd name="connsiteX15" fmla="*/ 854242 w 3958389"/>
              <a:gd name="connsiteY15" fmla="*/ 2346158 h 2707106"/>
              <a:gd name="connsiteX16" fmla="*/ 733926 w 3958389"/>
              <a:gd name="connsiteY16" fmla="*/ 2322095 h 2707106"/>
              <a:gd name="connsiteX17" fmla="*/ 613610 w 3958389"/>
              <a:gd name="connsiteY17" fmla="*/ 2322095 h 2707106"/>
              <a:gd name="connsiteX18" fmla="*/ 469231 w 3958389"/>
              <a:gd name="connsiteY18" fmla="*/ 2261937 h 2707106"/>
              <a:gd name="connsiteX19" fmla="*/ 421105 w 3958389"/>
              <a:gd name="connsiteY19" fmla="*/ 2177716 h 2707106"/>
              <a:gd name="connsiteX20" fmla="*/ 421105 w 3958389"/>
              <a:gd name="connsiteY20" fmla="*/ 2177716 h 2707106"/>
              <a:gd name="connsiteX21" fmla="*/ 360947 w 3958389"/>
              <a:gd name="connsiteY21" fmla="*/ 2081463 h 2707106"/>
              <a:gd name="connsiteX22" fmla="*/ 252663 w 3958389"/>
              <a:gd name="connsiteY22" fmla="*/ 2069432 h 2707106"/>
              <a:gd name="connsiteX23" fmla="*/ 0 w 3958389"/>
              <a:gd name="connsiteY23" fmla="*/ 2237874 h 2707106"/>
              <a:gd name="connsiteX24" fmla="*/ 60158 w 3958389"/>
              <a:gd name="connsiteY24" fmla="*/ 2490537 h 2707106"/>
              <a:gd name="connsiteX25" fmla="*/ 3429000 w 3958389"/>
              <a:gd name="connsiteY25" fmla="*/ 2707106 h 2707106"/>
              <a:gd name="connsiteX26" fmla="*/ 3886200 w 3958389"/>
              <a:gd name="connsiteY26" fmla="*/ 2574758 h 2707106"/>
              <a:gd name="connsiteX27" fmla="*/ 3958389 w 3958389"/>
              <a:gd name="connsiteY27" fmla="*/ 0 h 2707106"/>
              <a:gd name="connsiteX28" fmla="*/ 2995863 w 3958389"/>
              <a:gd name="connsiteY28" fmla="*/ 72190 h 270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8389" h="2707106">
                <a:moveTo>
                  <a:pt x="2995863" y="72190"/>
                </a:moveTo>
                <a:lnTo>
                  <a:pt x="3019926" y="120316"/>
                </a:lnTo>
                <a:lnTo>
                  <a:pt x="3621505" y="1431758"/>
                </a:lnTo>
                <a:lnTo>
                  <a:pt x="3200400" y="2153653"/>
                </a:lnTo>
                <a:lnTo>
                  <a:pt x="2538663" y="2081463"/>
                </a:lnTo>
                <a:lnTo>
                  <a:pt x="2382252" y="2105527"/>
                </a:lnTo>
                <a:lnTo>
                  <a:pt x="2370221" y="2286000"/>
                </a:lnTo>
                <a:lnTo>
                  <a:pt x="1804737" y="2310063"/>
                </a:lnTo>
                <a:lnTo>
                  <a:pt x="1720516" y="2273969"/>
                </a:lnTo>
                <a:lnTo>
                  <a:pt x="1624263" y="2225842"/>
                </a:lnTo>
                <a:lnTo>
                  <a:pt x="1503947" y="2189748"/>
                </a:lnTo>
                <a:lnTo>
                  <a:pt x="1395663" y="2213811"/>
                </a:lnTo>
                <a:lnTo>
                  <a:pt x="1359568" y="2298032"/>
                </a:lnTo>
                <a:lnTo>
                  <a:pt x="1227221" y="2334127"/>
                </a:lnTo>
                <a:lnTo>
                  <a:pt x="974558" y="2346158"/>
                </a:lnTo>
                <a:lnTo>
                  <a:pt x="854242" y="2346158"/>
                </a:lnTo>
                <a:lnTo>
                  <a:pt x="733926" y="2322095"/>
                </a:lnTo>
                <a:lnTo>
                  <a:pt x="613610" y="2322095"/>
                </a:lnTo>
                <a:lnTo>
                  <a:pt x="469231" y="2261937"/>
                </a:lnTo>
                <a:lnTo>
                  <a:pt x="421105" y="2177716"/>
                </a:lnTo>
                <a:lnTo>
                  <a:pt x="421105" y="2177716"/>
                </a:lnTo>
                <a:lnTo>
                  <a:pt x="360947" y="2081463"/>
                </a:lnTo>
                <a:lnTo>
                  <a:pt x="252663" y="2069432"/>
                </a:lnTo>
                <a:lnTo>
                  <a:pt x="0" y="2237874"/>
                </a:lnTo>
                <a:lnTo>
                  <a:pt x="60158" y="2490537"/>
                </a:lnTo>
                <a:lnTo>
                  <a:pt x="3429000" y="2707106"/>
                </a:lnTo>
                <a:lnTo>
                  <a:pt x="3886200" y="2574758"/>
                </a:lnTo>
                <a:lnTo>
                  <a:pt x="3958389" y="0"/>
                </a:lnTo>
                <a:lnTo>
                  <a:pt x="2995863" y="7219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9BB0376A-7E41-49B9-A44F-0629169E3CF2}"/>
              </a:ext>
            </a:extLst>
          </p:cNvPr>
          <p:cNvSpPr/>
          <p:nvPr/>
        </p:nvSpPr>
        <p:spPr>
          <a:xfrm>
            <a:off x="6126868" y="1214799"/>
            <a:ext cx="721895" cy="1949116"/>
          </a:xfrm>
          <a:custGeom>
            <a:avLst/>
            <a:gdLst>
              <a:gd name="connsiteX0" fmla="*/ 0 w 721895"/>
              <a:gd name="connsiteY0" fmla="*/ 0 h 1949116"/>
              <a:gd name="connsiteX1" fmla="*/ 204537 w 721895"/>
              <a:gd name="connsiteY1" fmla="*/ 409074 h 1949116"/>
              <a:gd name="connsiteX2" fmla="*/ 505327 w 721895"/>
              <a:gd name="connsiteY2" fmla="*/ 782053 h 1949116"/>
              <a:gd name="connsiteX3" fmla="*/ 288758 w 721895"/>
              <a:gd name="connsiteY3" fmla="*/ 1528011 h 1949116"/>
              <a:gd name="connsiteX4" fmla="*/ 312821 w 721895"/>
              <a:gd name="connsiteY4" fmla="*/ 1949116 h 1949116"/>
              <a:gd name="connsiteX5" fmla="*/ 673769 w 721895"/>
              <a:gd name="connsiteY5" fmla="*/ 1949116 h 1949116"/>
              <a:gd name="connsiteX6" fmla="*/ 721895 w 721895"/>
              <a:gd name="connsiteY6" fmla="*/ 517358 h 1949116"/>
              <a:gd name="connsiteX7" fmla="*/ 445169 w 721895"/>
              <a:gd name="connsiteY7" fmla="*/ 108285 h 1949116"/>
              <a:gd name="connsiteX8" fmla="*/ 445169 w 721895"/>
              <a:gd name="connsiteY8" fmla="*/ 36095 h 1949116"/>
              <a:gd name="connsiteX9" fmla="*/ 0 w 721895"/>
              <a:gd name="connsiteY9" fmla="*/ 0 h 194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1895" h="1949116">
                <a:moveTo>
                  <a:pt x="0" y="0"/>
                </a:moveTo>
                <a:lnTo>
                  <a:pt x="204537" y="409074"/>
                </a:lnTo>
                <a:lnTo>
                  <a:pt x="505327" y="782053"/>
                </a:lnTo>
                <a:lnTo>
                  <a:pt x="288758" y="1528011"/>
                </a:lnTo>
                <a:lnTo>
                  <a:pt x="312821" y="1949116"/>
                </a:lnTo>
                <a:lnTo>
                  <a:pt x="673769" y="1949116"/>
                </a:lnTo>
                <a:lnTo>
                  <a:pt x="721895" y="517358"/>
                </a:lnTo>
                <a:lnTo>
                  <a:pt x="445169" y="108285"/>
                </a:lnTo>
                <a:lnTo>
                  <a:pt x="445169" y="3609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29.png" descr="https://patentimages.storage.googleapis.com/pages/USD169120-0.png">
            <a:extLst>
              <a:ext uri="{FF2B5EF4-FFF2-40B4-BE49-F238E27FC236}">
                <a16:creationId xmlns:a16="http://schemas.microsoft.com/office/drawing/2014/main" id="{25134FFA-84AE-487B-BDD6-E0B034DC770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9" t="15010" r="44721" b="59528"/>
          <a:stretch>
            <a:fillRect/>
          </a:stretch>
        </p:blipFill>
        <p:spPr>
          <a:xfrm>
            <a:off x="6603319" y="1459447"/>
            <a:ext cx="1956502" cy="1653330"/>
          </a:xfrm>
          <a:prstGeom prst="rect">
            <a:avLst/>
          </a:prstGeom>
          <a:ln/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598A9FC-FDF1-4A9A-B81F-F0C2BA27B070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265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C40D180-AB09-4052-BFAF-CD490D95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2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9226BD7E-DDFB-4795-896D-CB74C80D816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00100" y="2094706"/>
            <a:ext cx="7543800" cy="26685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Movimiento paralelo a la superficie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Barra de entrada con movimiento circular perpendicular a la superficie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Flotante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Rango adaptable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Minimizar el numero de piezas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Minimizar el tamaño del conjunto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6AD7638-BA1E-4643-9797-ED3FC4B153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0100" y="229954"/>
            <a:ext cx="7543800" cy="825500"/>
          </a:xfrm>
        </p:spPr>
        <p:txBody>
          <a:bodyPr>
            <a:normAutofit/>
          </a:bodyPr>
          <a:lstStyle/>
          <a:p>
            <a:r>
              <a:rPr lang="es-ES" sz="4000" dirty="0"/>
              <a:t>2 – Condiciones de diseño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68E68BA-F202-45F5-A93D-B4F04D493CA4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602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C4B9C5B-6B46-4A3D-BA1D-E37888EDD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3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7033C9-5676-4962-BAD3-97D581E6E4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0100" y="350746"/>
            <a:ext cx="7543800" cy="704708"/>
          </a:xfrm>
        </p:spPr>
        <p:txBody>
          <a:bodyPr>
            <a:normAutofit/>
          </a:bodyPr>
          <a:lstStyle/>
          <a:p>
            <a:r>
              <a:rPr lang="es-ES" sz="4000" dirty="0"/>
              <a:t>3 – Proceso de diseño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665582C2-C9C8-41F1-A7E9-03166745078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551882" y="1055454"/>
            <a:ext cx="1547812" cy="846138"/>
          </a:xfrm>
        </p:spPr>
        <p:txBody>
          <a:bodyPr>
            <a:normAutofit fontScale="62500" lnSpcReduction="20000"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B-M-D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Par horquilla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Engranajes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leva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1792B540-96B8-4A61-B1AC-3362BCD82700}"/>
              </a:ext>
            </a:extLst>
          </p:cNvPr>
          <p:cNvSpPr/>
          <p:nvPr/>
        </p:nvSpPr>
        <p:spPr>
          <a:xfrm>
            <a:off x="698422" y="1277316"/>
            <a:ext cx="2550694" cy="1263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1º</a:t>
            </a:r>
          </a:p>
          <a:p>
            <a:pPr algn="ctr"/>
            <a:r>
              <a:rPr lang="es-ES" dirty="0"/>
              <a:t>Desarrollo geométrico inicial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AFD513C4-58A3-452B-8B86-BE870ED25AA8}"/>
              </a:ext>
            </a:extLst>
          </p:cNvPr>
          <p:cNvCxnSpPr>
            <a:cxnSpLocks/>
            <a:stCxn id="4" idx="6"/>
            <a:endCxn id="14" idx="2"/>
          </p:cNvCxnSpPr>
          <p:nvPr/>
        </p:nvCxnSpPr>
        <p:spPr>
          <a:xfrm flipV="1">
            <a:off x="3249116" y="1369359"/>
            <a:ext cx="842211" cy="539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3B5DBB97-80A6-43C6-8DF6-932133BC8818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3249116" y="1908974"/>
            <a:ext cx="842211" cy="539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E9D1F106-5951-44A0-8FE4-56624B5B6F3D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3249116" y="1908974"/>
            <a:ext cx="8422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>
            <a:extLst>
              <a:ext uri="{FF2B5EF4-FFF2-40B4-BE49-F238E27FC236}">
                <a16:creationId xmlns:a16="http://schemas.microsoft.com/office/drawing/2014/main" id="{AECEBE93-75AD-4999-BB6E-DA697251EA1A}"/>
              </a:ext>
            </a:extLst>
          </p:cNvPr>
          <p:cNvSpPr/>
          <p:nvPr/>
        </p:nvSpPr>
        <p:spPr>
          <a:xfrm>
            <a:off x="4091327" y="1077593"/>
            <a:ext cx="2358190" cy="58353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Accionamientos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3EE4835F-A344-440F-A76D-544793EB1C53}"/>
              </a:ext>
            </a:extLst>
          </p:cNvPr>
          <p:cNvSpPr/>
          <p:nvPr/>
        </p:nvSpPr>
        <p:spPr>
          <a:xfrm>
            <a:off x="4091327" y="1617207"/>
            <a:ext cx="2358190" cy="58353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Guiado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07B7FDF6-8BA9-4EC5-8DDC-6619639834DD}"/>
              </a:ext>
            </a:extLst>
          </p:cNvPr>
          <p:cNvSpPr/>
          <p:nvPr/>
        </p:nvSpPr>
        <p:spPr>
          <a:xfrm>
            <a:off x="4091327" y="2156820"/>
            <a:ext cx="2358190" cy="58353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Sistema elástico</a:t>
            </a:r>
          </a:p>
        </p:txBody>
      </p: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4E5821EE-BC1E-478D-8873-B2242C26CFF1}"/>
              </a:ext>
            </a:extLst>
          </p:cNvPr>
          <p:cNvSpPr/>
          <p:nvPr/>
        </p:nvSpPr>
        <p:spPr>
          <a:xfrm>
            <a:off x="1731453" y="2540632"/>
            <a:ext cx="484632" cy="3398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CD3852B4-30DF-4C43-AADC-5446CDD84D75}"/>
              </a:ext>
            </a:extLst>
          </p:cNvPr>
          <p:cNvCxnSpPr>
            <a:cxnSpLocks/>
            <a:stCxn id="18" idx="6"/>
          </p:cNvCxnSpPr>
          <p:nvPr/>
        </p:nvCxnSpPr>
        <p:spPr>
          <a:xfrm flipV="1">
            <a:off x="6449517" y="2448583"/>
            <a:ext cx="345548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CF7F2F5-CF61-4E24-9741-B8FDFC4F3395}"/>
              </a:ext>
            </a:extLst>
          </p:cNvPr>
          <p:cNvSpPr/>
          <p:nvPr/>
        </p:nvSpPr>
        <p:spPr>
          <a:xfrm>
            <a:off x="6795065" y="2032799"/>
            <a:ext cx="2068608" cy="8560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Estudio de las fuerzas implicadas.</a:t>
            </a:r>
          </a:p>
          <a:p>
            <a:pPr algn="ctr"/>
            <a:r>
              <a:rPr lang="es-ES" dirty="0"/>
              <a:t>Cuerdas y muelles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ACDC9405-9ED3-4EF5-9CA6-3CBD9F58AC98}"/>
              </a:ext>
            </a:extLst>
          </p:cNvPr>
          <p:cNvSpPr/>
          <p:nvPr/>
        </p:nvSpPr>
        <p:spPr>
          <a:xfrm>
            <a:off x="911755" y="2896156"/>
            <a:ext cx="4177481" cy="33989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Estudio del comportamiento dinámico</a:t>
            </a:r>
          </a:p>
        </p:txBody>
      </p:sp>
      <p:sp>
        <p:nvSpPr>
          <p:cNvPr id="27" name="Abrir llave 26">
            <a:extLst>
              <a:ext uri="{FF2B5EF4-FFF2-40B4-BE49-F238E27FC236}">
                <a16:creationId xmlns:a16="http://schemas.microsoft.com/office/drawing/2014/main" id="{F3321964-5B1E-4149-8DE4-F699019AAF73}"/>
              </a:ext>
            </a:extLst>
          </p:cNvPr>
          <p:cNvSpPr/>
          <p:nvPr/>
        </p:nvSpPr>
        <p:spPr>
          <a:xfrm>
            <a:off x="6449517" y="1077592"/>
            <a:ext cx="274556" cy="7197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B12F832F-2E72-4E24-A589-5DCFAEAD3E43}"/>
              </a:ext>
            </a:extLst>
          </p:cNvPr>
          <p:cNvSpPr/>
          <p:nvPr/>
        </p:nvSpPr>
        <p:spPr>
          <a:xfrm>
            <a:off x="564310" y="3336666"/>
            <a:ext cx="2884334" cy="16477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2º</a:t>
            </a:r>
          </a:p>
          <a:p>
            <a:pPr algn="ctr"/>
            <a:r>
              <a:rPr lang="es-ES" dirty="0"/>
              <a:t>Análisis estructural del modelo estático y fatiga mediante Elementos Finitos</a:t>
            </a:r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A96F7056-F580-4647-8378-929EBFC3330D}"/>
              </a:ext>
            </a:extLst>
          </p:cNvPr>
          <p:cNvCxnSpPr>
            <a:cxnSpLocks/>
            <a:stCxn id="22" idx="6"/>
            <a:endCxn id="30" idx="1"/>
          </p:cNvCxnSpPr>
          <p:nvPr/>
        </p:nvCxnSpPr>
        <p:spPr>
          <a:xfrm flipV="1">
            <a:off x="3448644" y="4160557"/>
            <a:ext cx="30697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7BD9B4AA-6CB4-4276-AA22-3DEEA73AB47E}"/>
              </a:ext>
            </a:extLst>
          </p:cNvPr>
          <p:cNvSpPr/>
          <p:nvPr/>
        </p:nvSpPr>
        <p:spPr>
          <a:xfrm>
            <a:off x="3755620" y="3875788"/>
            <a:ext cx="1859623" cy="56953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Validación de los resultados</a:t>
            </a: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87141967-4EEB-4EA0-9963-A46504BB28BF}"/>
              </a:ext>
            </a:extLst>
          </p:cNvPr>
          <p:cNvCxnSpPr>
            <a:cxnSpLocks/>
          </p:cNvCxnSpPr>
          <p:nvPr/>
        </p:nvCxnSpPr>
        <p:spPr>
          <a:xfrm>
            <a:off x="5595944" y="4160556"/>
            <a:ext cx="2876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ipse 31">
            <a:extLst>
              <a:ext uri="{FF2B5EF4-FFF2-40B4-BE49-F238E27FC236}">
                <a16:creationId xmlns:a16="http://schemas.microsoft.com/office/drawing/2014/main" id="{C160E689-991D-46D2-A344-7B17785F64D6}"/>
              </a:ext>
            </a:extLst>
          </p:cNvPr>
          <p:cNvSpPr/>
          <p:nvPr/>
        </p:nvSpPr>
        <p:spPr>
          <a:xfrm>
            <a:off x="5883621" y="3482246"/>
            <a:ext cx="2884334" cy="14437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Corrección de la geometría y análisis de los cambios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0992FE48-FF65-4E2C-B792-7E1EDF62EBA9}"/>
              </a:ext>
            </a:extLst>
          </p:cNvPr>
          <p:cNvSpPr/>
          <p:nvPr/>
        </p:nvSpPr>
        <p:spPr>
          <a:xfrm>
            <a:off x="205386" y="5164145"/>
            <a:ext cx="3602182" cy="9557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3º</a:t>
            </a:r>
          </a:p>
          <a:p>
            <a:pPr algn="ctr"/>
            <a:r>
              <a:rPr lang="es-ES" dirty="0"/>
              <a:t>Estudio de los elementos  constructivos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1DAF9663-66F6-4331-AB69-4005FFBD5F44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AE6A9C4D-C439-4B25-9C5B-E23147D76A87}"/>
              </a:ext>
            </a:extLst>
          </p:cNvPr>
          <p:cNvCxnSpPr>
            <a:cxnSpLocks/>
            <a:stCxn id="32" idx="4"/>
            <a:endCxn id="30" idx="2"/>
          </p:cNvCxnSpPr>
          <p:nvPr/>
        </p:nvCxnSpPr>
        <p:spPr>
          <a:xfrm rot="5400000" flipH="1">
            <a:off x="5765254" y="3365503"/>
            <a:ext cx="480711" cy="2640356"/>
          </a:xfrm>
          <a:prstGeom prst="bentConnector3">
            <a:avLst>
              <a:gd name="adj1" fmla="val -4755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542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0DD410D-C5F3-4E05-8352-C4E6550E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4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F6749E-F20B-44DF-BF23-295322A765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0100" y="231295"/>
            <a:ext cx="7543800" cy="833185"/>
          </a:xfrm>
        </p:spPr>
        <p:txBody>
          <a:bodyPr>
            <a:normAutofit/>
          </a:bodyPr>
          <a:lstStyle/>
          <a:p>
            <a:r>
              <a:rPr lang="es-ES" sz="4000" dirty="0"/>
              <a:t>4 – Geometría inicial </a:t>
            </a:r>
          </a:p>
        </p:txBody>
      </p:sp>
      <p:pic>
        <p:nvPicPr>
          <p:cNvPr id="4" name="Imagen 3" descr="https://i.gyazo.com/e58b1e9b571c1e565ab37753589a782d.png">
            <a:extLst>
              <a:ext uri="{FF2B5EF4-FFF2-40B4-BE49-F238E27FC236}">
                <a16:creationId xmlns:a16="http://schemas.microsoft.com/office/drawing/2014/main" id="{CA1E387A-FB4A-4154-8A5C-639A39B1CB3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9" y="1435657"/>
            <a:ext cx="4954872" cy="3821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s://i.gyazo.com/9a71fa25909e0b9dae007ac6471c8908.png">
            <a:extLst>
              <a:ext uri="{FF2B5EF4-FFF2-40B4-BE49-F238E27FC236}">
                <a16:creationId xmlns:a16="http://schemas.microsoft.com/office/drawing/2014/main" id="{E07A96AE-5DC3-4535-B2E3-1AD02DE73AE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7" r="3058"/>
          <a:stretch/>
        </p:blipFill>
        <p:spPr bwMode="auto">
          <a:xfrm>
            <a:off x="5392176" y="1490883"/>
            <a:ext cx="3318553" cy="2539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https://i.gyazo.com/d8a4fd52959cec07c2716d122b6ff4ec.png">
            <a:extLst>
              <a:ext uri="{FF2B5EF4-FFF2-40B4-BE49-F238E27FC236}">
                <a16:creationId xmlns:a16="http://schemas.microsoft.com/office/drawing/2014/main" id="{79407F44-A3D4-4D63-8068-91B04C3AE8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199" y="4128655"/>
            <a:ext cx="3048035" cy="21257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1DA0FF6-880C-47B8-8B32-EC2B1D5ECCAE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176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E75A8A-8911-4180-A809-B5BCE7556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2000" dirty="0"/>
              <a:t>5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098622-E780-4ABD-99F9-D869E3AC46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0100" y="-3856"/>
            <a:ext cx="7543800" cy="1112220"/>
          </a:xfrm>
        </p:spPr>
        <p:txBody>
          <a:bodyPr/>
          <a:lstStyle/>
          <a:p>
            <a:r>
              <a:rPr lang="es-ES" sz="4000" dirty="0"/>
              <a:t>5 – Estudio de las fuerzas</a:t>
            </a:r>
            <a:r>
              <a:rPr lang="es-ES" dirty="0"/>
              <a:t> </a:t>
            </a:r>
            <a:r>
              <a:rPr lang="es-ES" sz="2800" dirty="0"/>
              <a:t>	</a:t>
            </a:r>
            <a:br>
              <a:rPr lang="es-ES" sz="2800" dirty="0"/>
            </a:br>
            <a:r>
              <a:rPr lang="es-ES" sz="2800" dirty="0"/>
              <a:t>	</a:t>
            </a:r>
            <a:r>
              <a:rPr lang="es-ES" sz="2000" dirty="0"/>
              <a:t>Muelles y Cuerdas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16A655-B403-468D-9985-0AF55F65BC8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00100" y="1294064"/>
            <a:ext cx="6186488" cy="4022725"/>
          </a:xfrm>
        </p:spPr>
        <p:txBody>
          <a:bodyPr/>
          <a:lstStyle/>
          <a:p>
            <a:r>
              <a:rPr lang="es-ES" dirty="0"/>
              <a:t>Cuerdas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Definición como muelles de tracción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Experimento Acústico-estructural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Mediante estadística se obtiene la rigidez lineal de cada cuerda</a:t>
            </a:r>
          </a:p>
          <a:p>
            <a:r>
              <a:rPr lang="es-ES" dirty="0"/>
              <a:t>Muelles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Los muelles contrarrestan la fuerza de las cuerdas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Muelles escogidos de catálogo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Gran número de resortes comerciales validos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obtención de la K media para continuar el análisis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s-ES" dirty="0"/>
          </a:p>
        </p:txBody>
      </p:sp>
      <p:pic>
        <p:nvPicPr>
          <p:cNvPr id="4" name="Picture 2" descr="https://i.gyazo.com/ee31b068999bcf1d2ea71257e331dbe5.png">
            <a:extLst>
              <a:ext uri="{FF2B5EF4-FFF2-40B4-BE49-F238E27FC236}">
                <a16:creationId xmlns:a16="http://schemas.microsoft.com/office/drawing/2014/main" id="{547C93DD-28BA-4420-BD6B-671E5D1998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19"/>
          <a:stretch/>
        </p:blipFill>
        <p:spPr bwMode="auto">
          <a:xfrm>
            <a:off x="4276436" y="5003301"/>
            <a:ext cx="3835146" cy="99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20.png" descr="Resultado de imagen de guitar string ball">
            <a:extLst>
              <a:ext uri="{FF2B5EF4-FFF2-40B4-BE49-F238E27FC236}">
                <a16:creationId xmlns:a16="http://schemas.microsoft.com/office/drawing/2014/main" id="{98193511-56A5-4B7A-8E46-92B33A6366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51" t="21070" b="39220"/>
          <a:stretch/>
        </p:blipFill>
        <p:spPr>
          <a:xfrm rot="5400000">
            <a:off x="6079024" y="2338860"/>
            <a:ext cx="3050715" cy="625943"/>
          </a:xfrm>
          <a:prstGeom prst="rect">
            <a:avLst/>
          </a:prstGeom>
          <a:ln/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35D9B12B-B202-46D2-8188-6BB3F4750CFA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273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C91A67E-D20B-44EB-8FA6-949AC1DC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6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6C4BE-6DA8-4BB0-B81C-B7CF19651C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0436" y="44080"/>
            <a:ext cx="7623464" cy="1011374"/>
          </a:xfrm>
        </p:spPr>
        <p:txBody>
          <a:bodyPr>
            <a:noAutofit/>
          </a:bodyPr>
          <a:lstStyle/>
          <a:p>
            <a:r>
              <a:rPr lang="es-ES" sz="3600" dirty="0"/>
              <a:t>6 – Estudio del comportamiento dinámico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881649C-B2F8-4C9E-BE65-9003E0DD6FB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76560" y="1469595"/>
            <a:ext cx="4108450" cy="13731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Funcionamiento horario – Destensado</a:t>
            </a:r>
          </a:p>
          <a:p>
            <a:pPr marL="0" indent="0">
              <a:buNone/>
            </a:pPr>
            <a:r>
              <a:rPr lang="es-ES" dirty="0"/>
              <a:t>Puntos críticos: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600" dirty="0"/>
              <a:t>Fuerza máxima en la barra 	</a:t>
            </a:r>
            <a:r>
              <a:rPr lang="es-ES" sz="1600" dirty="0">
                <a:sym typeface="Wingdings" panose="05000000000000000000" pitchFamily="2" charset="2"/>
              </a:rPr>
              <a:t> 17 grados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600" dirty="0">
                <a:sym typeface="Wingdings" panose="05000000000000000000" pitchFamily="2" charset="2"/>
              </a:rPr>
              <a:t>Fuerza máxima en los muelles 	 30 grados</a:t>
            </a:r>
            <a:endParaRPr lang="es-ES" sz="1600" dirty="0"/>
          </a:p>
        </p:txBody>
      </p:sp>
      <p:pic>
        <p:nvPicPr>
          <p:cNvPr id="4" name="horario">
            <a:hlinkClick r:id="" action="ppaction://media"/>
            <a:extLst>
              <a:ext uri="{FF2B5EF4-FFF2-40B4-BE49-F238E27FC236}">
                <a16:creationId xmlns:a16="http://schemas.microsoft.com/office/drawing/2014/main" id="{D6F57ED3-CD49-49B0-A8F9-3041518BF2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000" t="1432" r="1000" b="1599"/>
          <a:stretch/>
        </p:blipFill>
        <p:spPr>
          <a:xfrm>
            <a:off x="351904" y="1469595"/>
            <a:ext cx="4565073" cy="1648734"/>
          </a:xfrm>
          <a:prstGeom prst="rect">
            <a:avLst/>
          </a:prstGeom>
        </p:spPr>
      </p:pic>
      <p:pic>
        <p:nvPicPr>
          <p:cNvPr id="6" name="antihorario">
            <a:hlinkClick r:id="" action="ppaction://media"/>
            <a:extLst>
              <a:ext uri="{FF2B5EF4-FFF2-40B4-BE49-F238E27FC236}">
                <a16:creationId xmlns:a16="http://schemas.microsoft.com/office/drawing/2014/main" id="{503FC7DD-FBC2-4684-9BC8-69B1CB99517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1000" t="1664" r="500" b="2353"/>
          <a:stretch/>
        </p:blipFill>
        <p:spPr>
          <a:xfrm>
            <a:off x="351904" y="3118329"/>
            <a:ext cx="4624656" cy="1757503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BE83988F-5B8F-49D5-A045-008E22AEFADC}"/>
              </a:ext>
            </a:extLst>
          </p:cNvPr>
          <p:cNvSpPr txBox="1">
            <a:spLocks/>
          </p:cNvSpPr>
          <p:nvPr/>
        </p:nvSpPr>
        <p:spPr>
          <a:xfrm>
            <a:off x="4916977" y="3118329"/>
            <a:ext cx="4107872" cy="1886118"/>
          </a:xfrm>
          <a:prstGeom prst="rect">
            <a:avLst/>
          </a:prstGeom>
        </p:spPr>
        <p:txBody>
          <a:bodyPr vert="horz" lIns="0" tIns="45720" rIns="0" bIns="45720" rtlCol="0">
            <a:normAutofit fontScale="2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s-ES" sz="7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Funcionamiento antihorario – Tensado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s-ES" sz="7600" dirty="0"/>
              <a:t>Dos fases en el comportamiento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s-ES" sz="7600" dirty="0"/>
              <a:t>Puntos críticos: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6000" dirty="0"/>
              <a:t>Fuerza máxima en la barra 	</a:t>
            </a:r>
            <a:r>
              <a:rPr lang="es-ES" sz="6000" dirty="0">
                <a:sym typeface="Wingdings" panose="05000000000000000000" pitchFamily="2" charset="2"/>
              </a:rPr>
              <a:t> 14 grados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6000" dirty="0">
                <a:sym typeface="Wingdings" panose="05000000000000000000" pitchFamily="2" charset="2"/>
              </a:rPr>
              <a:t>Fuerza máxima en los muelles	 30 grados</a:t>
            </a:r>
            <a:endParaRPr lang="es-ES" sz="6000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0D0B7A14-651C-46C0-A11D-B471C5738DD2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65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0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https://i.gyazo.com/4aa39e49037ac2f95d1eba64f0c005c4.png">
            <a:extLst>
              <a:ext uri="{FF2B5EF4-FFF2-40B4-BE49-F238E27FC236}">
                <a16:creationId xmlns:a16="http://schemas.microsoft.com/office/drawing/2014/main" id="{918B3257-403E-4C9F-ADCC-603EBFCC9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5" y="1089462"/>
            <a:ext cx="8989069" cy="40274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4694183-7A48-4C48-B02C-B7558593C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7E3328F-0976-4FDB-8A1D-5ED7CB61D4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0100" y="-28281"/>
            <a:ext cx="7543800" cy="1049738"/>
          </a:xfrm>
        </p:spPr>
        <p:txBody>
          <a:bodyPr>
            <a:normAutofit/>
          </a:bodyPr>
          <a:lstStyle/>
          <a:p>
            <a:r>
              <a:rPr lang="es-ES" sz="3600" dirty="0"/>
              <a:t>7 – Cálculo por elementos finitos</a:t>
            </a:r>
            <a:br>
              <a:rPr lang="es-ES" dirty="0"/>
            </a:br>
            <a:r>
              <a:rPr lang="es-ES" sz="2000" dirty="0"/>
              <a:t> 	7.1 – Cálculo estático </a:t>
            </a:r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1F5F486E-C4AE-4226-9555-BE439B7E1E3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3553" y="5116941"/>
            <a:ext cx="7543800" cy="2317750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Acero inoxidable 304</a:t>
            </a:r>
          </a:p>
          <a:p>
            <a:pPr marL="0" indent="0">
              <a:buNone/>
            </a:pPr>
            <a:r>
              <a:rPr lang="es-ES" dirty="0"/>
              <a:t>Caso de cargas 2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6277DC0-FE4A-4414-BF5C-3EB434316F75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279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BB9C9B5-7562-4F13-AD85-D593B8F7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8</a:t>
            </a:r>
          </a:p>
        </p:txBody>
      </p:sp>
      <p:pic>
        <p:nvPicPr>
          <p:cNvPr id="6" name="Imagen 5" descr="https://i.gyazo.com/6e6b6db527757ad108c51add5c4aad13.png">
            <a:extLst>
              <a:ext uri="{FF2B5EF4-FFF2-40B4-BE49-F238E27FC236}">
                <a16:creationId xmlns:a16="http://schemas.microsoft.com/office/drawing/2014/main" id="{429A4B59-9B84-4E27-A888-73E01AE774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"/>
          <a:stretch/>
        </p:blipFill>
        <p:spPr bwMode="auto">
          <a:xfrm>
            <a:off x="45964" y="1089452"/>
            <a:ext cx="9098036" cy="46929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D7DE4AA5-0390-4B06-8799-EF12680230A4}"/>
              </a:ext>
            </a:extLst>
          </p:cNvPr>
          <p:cNvSpPr txBox="1">
            <a:spLocks/>
          </p:cNvSpPr>
          <p:nvPr/>
        </p:nvSpPr>
        <p:spPr>
          <a:xfrm>
            <a:off x="-632612" y="4404622"/>
            <a:ext cx="4479566" cy="203228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endParaRPr lang="es-ES" dirty="0"/>
          </a:p>
          <a:p>
            <a:pPr marL="0" indent="0" algn="ctr">
              <a:buFont typeface="Calibri" panose="020F0502020204030204" pitchFamily="34" charset="0"/>
              <a:buNone/>
            </a:pPr>
            <a:endParaRPr lang="es-ES" dirty="0"/>
          </a:p>
          <a:p>
            <a:pPr marL="0" indent="0" algn="ctr">
              <a:buFont typeface="Calibri" panose="020F0502020204030204" pitchFamily="34" charset="0"/>
              <a:buNone/>
            </a:pPr>
            <a:r>
              <a:rPr lang="es-ES" dirty="0"/>
              <a:t>Detalle de la unión</a:t>
            </a:r>
          </a:p>
        </p:txBody>
      </p:sp>
      <p:pic>
        <p:nvPicPr>
          <p:cNvPr id="10" name="Imagen 9" descr="https://i.gyazo.com/363b5dea851daf46d21f8a53da841a7c.png">
            <a:extLst>
              <a:ext uri="{FF2B5EF4-FFF2-40B4-BE49-F238E27FC236}">
                <a16:creationId xmlns:a16="http://schemas.microsoft.com/office/drawing/2014/main" id="{88279322-7C11-48B1-B9F9-ACD63DDE9F6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413"/>
          <a:stretch/>
        </p:blipFill>
        <p:spPr bwMode="auto">
          <a:xfrm>
            <a:off x="328845" y="3181854"/>
            <a:ext cx="4005470" cy="20322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C666D14A-4B06-4CB3-9656-ABE062BB508A}"/>
              </a:ext>
            </a:extLst>
          </p:cNvPr>
          <p:cNvSpPr txBox="1">
            <a:spLocks/>
          </p:cNvSpPr>
          <p:nvPr/>
        </p:nvSpPr>
        <p:spPr>
          <a:xfrm>
            <a:off x="800100" y="-28281"/>
            <a:ext cx="7543800" cy="1049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7 – Cálculo por elementos finitos</a:t>
            </a:r>
            <a:br>
              <a:rPr lang="es-ES" dirty="0"/>
            </a:br>
            <a:r>
              <a:rPr lang="es-ES" sz="2000" dirty="0"/>
              <a:t> 	7.1 – Cálculo estático </a:t>
            </a:r>
            <a:endParaRPr lang="es-ES" dirty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A5A21BC-419F-4BD9-A4D2-7548C1C2320E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13BFD54E-5357-43C1-B1F8-0BF55114D8C7}"/>
              </a:ext>
            </a:extLst>
          </p:cNvPr>
          <p:cNvSpPr txBox="1">
            <a:spLocks/>
          </p:cNvSpPr>
          <p:nvPr/>
        </p:nvSpPr>
        <p:spPr>
          <a:xfrm>
            <a:off x="4637463" y="1698008"/>
            <a:ext cx="7543800" cy="231775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s-ES" dirty="0"/>
              <a:t>Aluminio 6061 T6</a:t>
            </a:r>
          </a:p>
          <a:p>
            <a:pPr marL="0" indent="0">
              <a:buNone/>
            </a:pPr>
            <a:r>
              <a:rPr lang="es-ES" dirty="0"/>
              <a:t>Caso de cargas 1</a:t>
            </a:r>
          </a:p>
        </p:txBody>
      </p:sp>
    </p:spTree>
    <p:extLst>
      <p:ext uri="{BB962C8B-B14F-4D97-AF65-F5344CB8AC3E}">
        <p14:creationId xmlns:p14="http://schemas.microsoft.com/office/powerpoint/2010/main" val="2705992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https://i.gyazo.com/6a91fcfb86d0e1eb12c072f73c63afe7.png">
            <a:extLst>
              <a:ext uri="{FF2B5EF4-FFF2-40B4-BE49-F238E27FC236}">
                <a16:creationId xmlns:a16="http://schemas.microsoft.com/office/drawing/2014/main" id="{15A664B6-B540-49C0-89BA-BD66A1ACE2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6" y="1089452"/>
            <a:ext cx="8989988" cy="43597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3E1C794-9349-4CDC-BEFE-EEC68B80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9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CD9C620-DC43-4EE4-AB7A-17E9A500BB2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5200" y="5135707"/>
            <a:ext cx="7543800" cy="2317750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Aluminio 6061 T6</a:t>
            </a:r>
          </a:p>
          <a:p>
            <a:pPr marL="0" indent="0">
              <a:buNone/>
            </a:pPr>
            <a:r>
              <a:rPr lang="es-ES" dirty="0"/>
              <a:t>Caso de cargas 4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F04BF2A7-2789-46D5-8EB3-10ABD9E940BA}"/>
              </a:ext>
            </a:extLst>
          </p:cNvPr>
          <p:cNvSpPr txBox="1">
            <a:spLocks/>
          </p:cNvSpPr>
          <p:nvPr/>
        </p:nvSpPr>
        <p:spPr>
          <a:xfrm>
            <a:off x="800100" y="-28281"/>
            <a:ext cx="7543800" cy="1049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7 – Cálculo por elementos finitos</a:t>
            </a:r>
            <a:br>
              <a:rPr lang="es-ES" dirty="0"/>
            </a:br>
            <a:r>
              <a:rPr lang="es-ES" sz="2000" dirty="0"/>
              <a:t> 	7.1 – Cálculo estático </a:t>
            </a:r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952502C-10BA-4E86-BBD7-4C3783F2B3BC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372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https://i.gyazo.com/99aad49ff3b64d9b2b36bf70f25a88f7.png">
            <a:extLst>
              <a:ext uri="{FF2B5EF4-FFF2-40B4-BE49-F238E27FC236}">
                <a16:creationId xmlns:a16="http://schemas.microsoft.com/office/drawing/2014/main" id="{A133903B-8762-434C-8016-12BFE0EB1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3" y="1089452"/>
            <a:ext cx="8932574" cy="4304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DF07CA9E-B05B-45A3-AA6D-0D4C5E858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10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053FB88F-E29E-4A4C-B7C4-3BD2AB5AB57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8017" y="4795732"/>
            <a:ext cx="7543800" cy="2317750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Aluminio 6061 T6</a:t>
            </a:r>
          </a:p>
          <a:p>
            <a:pPr marL="0" indent="0">
              <a:buNone/>
            </a:pPr>
            <a:r>
              <a:rPr lang="es-ES" dirty="0"/>
              <a:t>Caso de cargas 2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B4BF063-65AF-48B6-B594-63BDF15B53AA}"/>
              </a:ext>
            </a:extLst>
          </p:cNvPr>
          <p:cNvSpPr txBox="1">
            <a:spLocks/>
          </p:cNvSpPr>
          <p:nvPr/>
        </p:nvSpPr>
        <p:spPr>
          <a:xfrm>
            <a:off x="800100" y="-28281"/>
            <a:ext cx="7543800" cy="1049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7 – Cálculo por elementos finitos</a:t>
            </a:r>
            <a:br>
              <a:rPr lang="es-ES" dirty="0"/>
            </a:br>
            <a:r>
              <a:rPr lang="es-ES" sz="2000" dirty="0"/>
              <a:t> 	7.1 – Cálculo estático </a:t>
            </a:r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381069C-F93F-4C70-B3BA-8997A57EC3D3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729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4A3FE2C-D76D-4B73-B8D9-B5FD83C72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11</a:t>
            </a:r>
          </a:p>
        </p:txBody>
      </p:sp>
      <p:pic>
        <p:nvPicPr>
          <p:cNvPr id="10" name="Imagen 9" descr="https://i.gyazo.com/462fe77d4684f401da4e4909179c8dba.png">
            <a:extLst>
              <a:ext uri="{FF2B5EF4-FFF2-40B4-BE49-F238E27FC236}">
                <a16:creationId xmlns:a16="http://schemas.microsoft.com/office/drawing/2014/main" id="{A0700D43-D29B-496E-A95A-9250B2FB9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230" y="4056682"/>
            <a:ext cx="4894719" cy="1855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https://i.gyazo.com/6d39258e3ab376bfc588c3b3094ad402.png">
            <a:extLst>
              <a:ext uri="{FF2B5EF4-FFF2-40B4-BE49-F238E27FC236}">
                <a16:creationId xmlns:a16="http://schemas.microsoft.com/office/drawing/2014/main" id="{C26818BD-65A0-457C-9396-5B819B94F1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397" b="7368"/>
          <a:stretch/>
        </p:blipFill>
        <p:spPr bwMode="auto">
          <a:xfrm>
            <a:off x="207824" y="1331998"/>
            <a:ext cx="2667141" cy="1960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https://i.gyazo.com/5b2663db18ae56cd518f29719cc95374.png">
            <a:extLst>
              <a:ext uri="{FF2B5EF4-FFF2-40B4-BE49-F238E27FC236}">
                <a16:creationId xmlns:a16="http://schemas.microsoft.com/office/drawing/2014/main" id="{34D33D18-2071-48D4-AAEF-373A685411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b="3469"/>
          <a:stretch/>
        </p:blipFill>
        <p:spPr bwMode="auto">
          <a:xfrm>
            <a:off x="3040452" y="1310790"/>
            <a:ext cx="2579466" cy="1971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C70FAA4B-A598-45BE-8BEA-CF368813881D}"/>
              </a:ext>
            </a:extLst>
          </p:cNvPr>
          <p:cNvGrpSpPr>
            <a:grpSpLocks noChangeAspect="1"/>
          </p:cNvGrpSpPr>
          <p:nvPr/>
        </p:nvGrpSpPr>
        <p:grpSpPr>
          <a:xfrm>
            <a:off x="207824" y="3559020"/>
            <a:ext cx="3767513" cy="2651335"/>
            <a:chOff x="1988668" y="2275205"/>
            <a:chExt cx="5212381" cy="3668140"/>
          </a:xfrm>
        </p:grpSpPr>
        <p:pic>
          <p:nvPicPr>
            <p:cNvPr id="15" name="Imagen 14" descr="https://i.gyazo.com/55f0fe49564add318142b8cf26315677.png">
              <a:extLst>
                <a:ext uri="{FF2B5EF4-FFF2-40B4-BE49-F238E27FC236}">
                  <a16:creationId xmlns:a16="http://schemas.microsoft.com/office/drawing/2014/main" id="{DF3A24F8-5E04-4A14-B55A-56662AD9005C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8668" y="2275205"/>
              <a:ext cx="5212381" cy="19719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n 15" descr="https://i.gyazo.com/62e335267998c26a3e319d4032b1b4a1.png">
              <a:extLst>
                <a:ext uri="{FF2B5EF4-FFF2-40B4-BE49-F238E27FC236}">
                  <a16:creationId xmlns:a16="http://schemas.microsoft.com/office/drawing/2014/main" id="{71B2E633-8617-4980-A2B0-B2285FE0BCBA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63"/>
            <a:stretch/>
          </p:blipFill>
          <p:spPr bwMode="auto">
            <a:xfrm>
              <a:off x="1988668" y="4247149"/>
              <a:ext cx="5212381" cy="169619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" name="Imagen 16" descr="https://i.gyazo.com/5b6d7434cf9730fb89d6b6969856fea0.png">
            <a:extLst>
              <a:ext uri="{FF2B5EF4-FFF2-40B4-BE49-F238E27FC236}">
                <a16:creationId xmlns:a16="http://schemas.microsoft.com/office/drawing/2014/main" id="{F2785D54-357F-4868-9370-57F159BC5B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405" y="1321262"/>
            <a:ext cx="3178544" cy="19200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67D88D1E-6CD0-45AC-B415-0813EBD1307D}"/>
              </a:ext>
            </a:extLst>
          </p:cNvPr>
          <p:cNvSpPr txBox="1">
            <a:spLocks/>
          </p:cNvSpPr>
          <p:nvPr/>
        </p:nvSpPr>
        <p:spPr>
          <a:xfrm>
            <a:off x="800100" y="-28281"/>
            <a:ext cx="7543800" cy="1049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7 – Cálculo por elementos finitos</a:t>
            </a:r>
            <a:br>
              <a:rPr lang="es-ES" dirty="0"/>
            </a:br>
            <a:r>
              <a:rPr lang="es-ES" sz="2000" dirty="0"/>
              <a:t> 	 7.2 – Cambios geométricos</a:t>
            </a:r>
            <a:endParaRPr lang="es-ES" dirty="0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29A78A49-1586-463B-AAC4-FE2ED03D0865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825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9C1450D-6471-4F54-9BDA-1487E3FC8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12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B9EAE0-A95A-40D7-BF57-702C51ED424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2518" y="1620086"/>
            <a:ext cx="7543800" cy="4022725"/>
          </a:xfrm>
        </p:spPr>
        <p:txBody>
          <a:bodyPr/>
          <a:lstStyle/>
          <a:p>
            <a:r>
              <a:rPr lang="es-ES" dirty="0"/>
              <a:t>Estudio de las piezas a lo largo de su vida útil</a:t>
            </a:r>
          </a:p>
          <a:p>
            <a:r>
              <a:rPr lang="es-ES" dirty="0"/>
              <a:t>El estudio a fatiga depende de: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Correctores estadísticos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Número de ciclos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Variación de las cargas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ES" dirty="0"/>
              <a:t>Características del material</a:t>
            </a:r>
          </a:p>
          <a:p>
            <a:r>
              <a:rPr lang="es-ES" dirty="0"/>
              <a:t>Método de las tensiones estáticas equivalentes. Criterio de Soderberg</a:t>
            </a:r>
          </a:p>
          <a:p>
            <a:r>
              <a:rPr lang="es-ES" dirty="0"/>
              <a:t>Puntos críticos para cada material</a:t>
            </a:r>
          </a:p>
        </p:txBody>
      </p:sp>
      <p:pic>
        <p:nvPicPr>
          <p:cNvPr id="5" name="Imagen 4" descr="Resultado de imagen de sn curve fatigue sn">
            <a:extLst>
              <a:ext uri="{FF2B5EF4-FFF2-40B4-BE49-F238E27FC236}">
                <a16:creationId xmlns:a16="http://schemas.microsoft.com/office/drawing/2014/main" id="{16AEE360-FF1E-4FB7-A6E5-469B47A7E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309" y="1283016"/>
            <a:ext cx="3494796" cy="22711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53DDEDB-75D6-4C9D-9870-08195AA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093428"/>
              </p:ext>
            </p:extLst>
          </p:nvPr>
        </p:nvGraphicFramePr>
        <p:xfrm>
          <a:off x="1085734" y="4530775"/>
          <a:ext cx="6972532" cy="154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793">
                  <a:extLst>
                    <a:ext uri="{9D8B030D-6E8A-4147-A177-3AD203B41FA5}">
                      <a16:colId xmlns:a16="http://schemas.microsoft.com/office/drawing/2014/main" val="3634891978"/>
                    </a:ext>
                  </a:extLst>
                </a:gridCol>
                <a:gridCol w="3504739">
                  <a:extLst>
                    <a:ext uri="{9D8B030D-6E8A-4147-A177-3AD203B41FA5}">
                      <a16:colId xmlns:a16="http://schemas.microsoft.com/office/drawing/2014/main" val="3803659550"/>
                    </a:ext>
                  </a:extLst>
                </a:gridCol>
              </a:tblGrid>
              <a:tr h="513894">
                <a:tc>
                  <a:txBody>
                    <a:bodyPr/>
                    <a:lstStyle/>
                    <a:p>
                      <a:r>
                        <a:rPr lang="es-ES" dirty="0"/>
                        <a:t>Pieza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Coeficiente de seguridad a fatiga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35224"/>
                  </a:ext>
                </a:extLst>
              </a:tr>
              <a:tr h="513894">
                <a:tc>
                  <a:txBody>
                    <a:bodyPr/>
                    <a:lstStyle/>
                    <a:p>
                      <a:r>
                        <a:rPr lang="es-ES" dirty="0"/>
                        <a:t>Leva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1,534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95793"/>
                  </a:ext>
                </a:extLst>
              </a:tr>
              <a:tr h="513894">
                <a:tc>
                  <a:txBody>
                    <a:bodyPr/>
                    <a:lstStyle/>
                    <a:p>
                      <a:r>
                        <a:rPr lang="es-ES" dirty="0"/>
                        <a:t>Barra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435004"/>
                  </a:ext>
                </a:extLst>
              </a:tr>
            </a:tbl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9CC8927F-F487-4E1D-85D4-A7D2AB8D21DF}"/>
              </a:ext>
            </a:extLst>
          </p:cNvPr>
          <p:cNvSpPr txBox="1">
            <a:spLocks/>
          </p:cNvSpPr>
          <p:nvPr/>
        </p:nvSpPr>
        <p:spPr>
          <a:xfrm>
            <a:off x="800100" y="-28281"/>
            <a:ext cx="7543800" cy="1049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7 – Cálculo por elementos finitos</a:t>
            </a:r>
            <a:br>
              <a:rPr lang="es-ES" dirty="0"/>
            </a:br>
            <a:r>
              <a:rPr lang="es-ES" sz="2000" dirty="0"/>
              <a:t> 	 7.3 – Cálculo de fatiga</a:t>
            </a:r>
            <a:endParaRPr lang="es-ES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7023146-EB58-47FF-83C3-CABBF43C9D61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710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8D910A1-151D-4937-9276-B2A7405DB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13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73193997-203E-425A-A286-05C6D2EF4E7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18781" y="2710637"/>
            <a:ext cx="3413125" cy="6350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Cambio en la geometría para validar el diseño a fatiga</a:t>
            </a:r>
          </a:p>
        </p:txBody>
      </p:sp>
      <p:pic>
        <p:nvPicPr>
          <p:cNvPr id="5" name="Imagen 4" descr="https://i.gyazo.com/d2acd93359a418479fcba061e4bfd185.png">
            <a:extLst>
              <a:ext uri="{FF2B5EF4-FFF2-40B4-BE49-F238E27FC236}">
                <a16:creationId xmlns:a16="http://schemas.microsoft.com/office/drawing/2014/main" id="{1474AB65-F566-45D3-8D44-C840E1AF4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86" y="1214574"/>
            <a:ext cx="5041669" cy="37254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B580F88-D874-49A1-9830-E69AEF4E7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935474"/>
              </p:ext>
            </p:extLst>
          </p:nvPr>
        </p:nvGraphicFramePr>
        <p:xfrm>
          <a:off x="2942021" y="4690026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573">
                  <a:extLst>
                    <a:ext uri="{9D8B030D-6E8A-4147-A177-3AD203B41FA5}">
                      <a16:colId xmlns:a16="http://schemas.microsoft.com/office/drawing/2014/main" val="3634891978"/>
                    </a:ext>
                  </a:extLst>
                </a:gridCol>
                <a:gridCol w="3287427">
                  <a:extLst>
                    <a:ext uri="{9D8B030D-6E8A-4147-A177-3AD203B41FA5}">
                      <a16:colId xmlns:a16="http://schemas.microsoft.com/office/drawing/2014/main" val="3803659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Pieza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Coeficiente de seguridad a fatiga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3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Barra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1,876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435004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5AC3C456-5B30-40CD-9B4B-DA64FB7E6A0D}"/>
              </a:ext>
            </a:extLst>
          </p:cNvPr>
          <p:cNvSpPr txBox="1">
            <a:spLocks/>
          </p:cNvSpPr>
          <p:nvPr/>
        </p:nvSpPr>
        <p:spPr>
          <a:xfrm>
            <a:off x="800100" y="-28281"/>
            <a:ext cx="7543800" cy="1049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7 – Cálculo por elementos finitos</a:t>
            </a:r>
            <a:br>
              <a:rPr lang="es-ES" dirty="0"/>
            </a:br>
            <a:r>
              <a:rPr lang="es-ES" sz="2000" dirty="0"/>
              <a:t> 	 7.3 – Cálculo de fatiga</a:t>
            </a:r>
            <a:endParaRPr lang="es-ES" dirty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92E8768-55D6-43D4-AFB5-7D26371B9DC0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lecha: a la izquierda y derecha 12">
            <a:extLst>
              <a:ext uri="{FF2B5EF4-FFF2-40B4-BE49-F238E27FC236}">
                <a16:creationId xmlns:a16="http://schemas.microsoft.com/office/drawing/2014/main" id="{70E8F255-8F80-4B7C-87E5-64830DE87B85}"/>
              </a:ext>
            </a:extLst>
          </p:cNvPr>
          <p:cNvSpPr/>
          <p:nvPr/>
        </p:nvSpPr>
        <p:spPr>
          <a:xfrm rot="18306750">
            <a:off x="2350024" y="3517081"/>
            <a:ext cx="477170" cy="11169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: a la izquierda y derecha 14">
            <a:extLst>
              <a:ext uri="{FF2B5EF4-FFF2-40B4-BE49-F238E27FC236}">
                <a16:creationId xmlns:a16="http://schemas.microsoft.com/office/drawing/2014/main" id="{E03836B3-EC29-4D66-BB38-016E704C2E23}"/>
              </a:ext>
            </a:extLst>
          </p:cNvPr>
          <p:cNvSpPr/>
          <p:nvPr/>
        </p:nvSpPr>
        <p:spPr>
          <a:xfrm rot="18306750">
            <a:off x="1301696" y="1827196"/>
            <a:ext cx="477170" cy="11169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9818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1A3E5D-EFA5-4F94-8E99-030190C4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14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3DFF9F-3B3F-4671-9A67-B6E29541D68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02628" y="1779821"/>
            <a:ext cx="7543800" cy="4022725"/>
          </a:xfrm>
        </p:spPr>
        <p:txBody>
          <a:bodyPr/>
          <a:lstStyle/>
          <a:p>
            <a:pPr marL="384048" lvl="2" indent="0">
              <a:buNone/>
            </a:pPr>
            <a:r>
              <a:rPr lang="es-ES" dirty="0"/>
              <a:t>Rodamientos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s-ES" dirty="0"/>
              <a:t>Rodamientos de aguja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s-ES" dirty="0"/>
              <a:t>Serie 0810</a:t>
            </a:r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lvl="3"/>
            <a:endParaRPr lang="es-ES" dirty="0"/>
          </a:p>
          <a:p>
            <a:pPr marL="384048" lvl="2" indent="0">
              <a:buNone/>
            </a:pPr>
            <a:r>
              <a:rPr lang="es-ES" dirty="0"/>
              <a:t>Uniones</a:t>
            </a:r>
          </a:p>
        </p:txBody>
      </p:sp>
      <p:pic>
        <p:nvPicPr>
          <p:cNvPr id="4" name="Imagen 3" descr="https://i.gyazo.com/61ee2aced290df6b02f527600aa7bd3d.png">
            <a:extLst>
              <a:ext uri="{FF2B5EF4-FFF2-40B4-BE49-F238E27FC236}">
                <a16:creationId xmlns:a16="http://schemas.microsoft.com/office/drawing/2014/main" id="{0255F082-DABF-4868-AD87-F9A3E3F9C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68" y="1245249"/>
            <a:ext cx="3403151" cy="234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s://i.gyazo.com/223416d716add26a57fb1cff17a14716.png">
            <a:extLst>
              <a:ext uri="{FF2B5EF4-FFF2-40B4-BE49-F238E27FC236}">
                <a16:creationId xmlns:a16="http://schemas.microsoft.com/office/drawing/2014/main" id="{BF75610D-D9B1-4895-A3C8-9D66C8590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348" y="1351761"/>
            <a:ext cx="2405598" cy="2077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https://i.gyazo.com/b4743299db78b7f997b14fa3e02a93eb.png">
            <a:extLst>
              <a:ext uri="{FF2B5EF4-FFF2-40B4-BE49-F238E27FC236}">
                <a16:creationId xmlns:a16="http://schemas.microsoft.com/office/drawing/2014/main" id="{13994157-63FB-4CC4-878C-64F63EC09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707" y="3725306"/>
            <a:ext cx="3740921" cy="243441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97BBF29C-6FF4-40CE-AA2E-5489545D5601}"/>
              </a:ext>
            </a:extLst>
          </p:cNvPr>
          <p:cNvSpPr txBox="1">
            <a:spLocks/>
          </p:cNvSpPr>
          <p:nvPr/>
        </p:nvSpPr>
        <p:spPr>
          <a:xfrm>
            <a:off x="720436" y="44080"/>
            <a:ext cx="7623464" cy="10113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8 – Elementos constructivos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1541294-4965-40BA-B60E-BE6E13CFD94C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1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996F735-9463-45F1-9A69-6957F0A4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15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D649A2-601A-4DCA-9DAF-37C01FA156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960924"/>
            <a:ext cx="7543800" cy="3236913"/>
          </a:xfrm>
        </p:spPr>
        <p:txBody>
          <a:bodyPr/>
          <a:lstStyle/>
          <a:p>
            <a:pPr marL="384048" lvl="2" indent="0">
              <a:buNone/>
            </a:pPr>
            <a:r>
              <a:rPr lang="es-ES" sz="1800" dirty="0"/>
              <a:t>Cojinetes de fricción lineal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s-ES" dirty="0"/>
              <a:t>Fusible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s-ES" dirty="0"/>
              <a:t>Bronce grafitado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s-ES" sz="1800" dirty="0"/>
          </a:p>
          <a:p>
            <a:pPr lvl="2">
              <a:buFont typeface="Wingdings" panose="05000000000000000000" pitchFamily="2" charset="2"/>
              <a:buChar char="Ø"/>
            </a:pPr>
            <a:endParaRPr lang="es-ES" sz="1800" dirty="0"/>
          </a:p>
          <a:p>
            <a:pPr lvl="2">
              <a:buFont typeface="Wingdings" panose="05000000000000000000" pitchFamily="2" charset="2"/>
              <a:buChar char="Ø"/>
            </a:pPr>
            <a:endParaRPr lang="es-ES" sz="1800" dirty="0"/>
          </a:p>
          <a:p>
            <a:pPr lvl="2">
              <a:buFont typeface="Wingdings" panose="05000000000000000000" pitchFamily="2" charset="2"/>
              <a:buChar char="Ø"/>
            </a:pPr>
            <a:endParaRPr lang="es-ES" sz="1800" dirty="0"/>
          </a:p>
          <a:p>
            <a:pPr lvl="2">
              <a:buFont typeface="Wingdings" panose="05000000000000000000" pitchFamily="2" charset="2"/>
              <a:buChar char="Ø"/>
            </a:pPr>
            <a:endParaRPr lang="es-ES" sz="1800" dirty="0"/>
          </a:p>
          <a:p>
            <a:pPr marL="384048" lvl="2" indent="0">
              <a:buNone/>
            </a:pPr>
            <a:r>
              <a:rPr lang="es-ES" sz="1800" dirty="0"/>
              <a:t>Muelles adicionales</a:t>
            </a:r>
          </a:p>
          <a:p>
            <a:endParaRPr lang="es-ES" dirty="0"/>
          </a:p>
        </p:txBody>
      </p:sp>
      <p:pic>
        <p:nvPicPr>
          <p:cNvPr id="4" name="Imagen 3" descr="https://i.gyazo.com/e352c0ebbdfd46334ec5d904d712bffc.png">
            <a:extLst>
              <a:ext uri="{FF2B5EF4-FFF2-40B4-BE49-F238E27FC236}">
                <a16:creationId xmlns:a16="http://schemas.microsoft.com/office/drawing/2014/main" id="{2410521A-B7EE-4F4B-9D23-61461DAAB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905" y="1258023"/>
            <a:ext cx="2899475" cy="2499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s://i.gyazo.com/19b3e0aaf28c53cd449a5ed2dd455c24.png">
            <a:extLst>
              <a:ext uri="{FF2B5EF4-FFF2-40B4-BE49-F238E27FC236}">
                <a16:creationId xmlns:a16="http://schemas.microsoft.com/office/drawing/2014/main" id="{27B32C00-D7AD-4BE8-A0C1-5E84445FE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431" y="1258024"/>
            <a:ext cx="2899474" cy="249959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9B51DECA-B32B-4761-9BF4-E0EA4E48DFAB}"/>
              </a:ext>
            </a:extLst>
          </p:cNvPr>
          <p:cNvSpPr txBox="1">
            <a:spLocks/>
          </p:cNvSpPr>
          <p:nvPr/>
        </p:nvSpPr>
        <p:spPr>
          <a:xfrm>
            <a:off x="720436" y="44080"/>
            <a:ext cx="7623464" cy="10113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8 – Elementos constructivos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B48ECF08-37AD-4DA0-968A-A20E87065E96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7E21FD21-995F-41E4-B32A-3EF52ACD8834}"/>
              </a:ext>
            </a:extLst>
          </p:cNvPr>
          <p:cNvSpPr txBox="1">
            <a:spLocks/>
          </p:cNvSpPr>
          <p:nvPr/>
        </p:nvSpPr>
        <p:spPr>
          <a:xfrm>
            <a:off x="3123745" y="1274792"/>
            <a:ext cx="2633889" cy="85398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s-ES" sz="1200" dirty="0"/>
              <a:t>Áreas de contacto: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100" dirty="0"/>
              <a:t>Estructura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100" dirty="0"/>
              <a:t>Puente </a:t>
            </a:r>
          </a:p>
        </p:txBody>
      </p:sp>
      <p:pic>
        <p:nvPicPr>
          <p:cNvPr id="1026" name="Picture 2" descr="https://i.gyazo.com/bd46e7a10c22638637ea74451ba1dade.png">
            <a:extLst>
              <a:ext uri="{FF2B5EF4-FFF2-40B4-BE49-F238E27FC236}">
                <a16:creationId xmlns:a16="http://schemas.microsoft.com/office/drawing/2014/main" id="{05CFC07F-EF0B-44F5-BCBF-A50E906A5A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1"/>
          <a:stretch/>
        </p:blipFill>
        <p:spPr bwMode="auto">
          <a:xfrm>
            <a:off x="3082431" y="3756286"/>
            <a:ext cx="5326932" cy="256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136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750FE8B-D5BF-448B-85ED-56837EFF7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sz="1800" dirty="0"/>
              <a:t>16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65D74CD-DA92-4D09-B651-71202E1F5D7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69455" y="1417637"/>
            <a:ext cx="2906713" cy="40227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/>
              <a:t>Diseño final</a:t>
            </a:r>
          </a:p>
          <a:p>
            <a:pPr marL="0" indent="0">
              <a:buNone/>
            </a:pPr>
            <a:r>
              <a:rPr lang="es-ES" dirty="0"/>
              <a:t>Objetivos de diseño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 Movimiento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 Barra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 Flotante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 Rango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 Tamaño y piezas</a:t>
            </a:r>
          </a:p>
          <a:p>
            <a:pPr marL="0" indent="0">
              <a:buNone/>
            </a:pPr>
            <a:r>
              <a:rPr lang="es-ES" dirty="0"/>
              <a:t>Futuro: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 Aplicación a otros instrumentos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dirty="0"/>
              <a:t> Comercialización:</a:t>
            </a:r>
          </a:p>
          <a:p>
            <a:pPr marL="201168" lvl="1" indent="0">
              <a:buNone/>
            </a:pPr>
            <a:r>
              <a:rPr lang="es-ES" dirty="0"/>
              <a:t>	</a:t>
            </a:r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Torres music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 descr="https://i.gyazo.com/dfc81cb2617cc718f4457a307f71d19d.png">
            <a:extLst>
              <a:ext uri="{FF2B5EF4-FFF2-40B4-BE49-F238E27FC236}">
                <a16:creationId xmlns:a16="http://schemas.microsoft.com/office/drawing/2014/main" id="{DA4D7657-7961-4E6D-9875-EAB67D8AC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412" y="1519756"/>
            <a:ext cx="6216825" cy="39206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B10967C-F13C-407C-AE00-2AD49259814F}"/>
              </a:ext>
            </a:extLst>
          </p:cNvPr>
          <p:cNvSpPr txBox="1">
            <a:spLocks/>
          </p:cNvSpPr>
          <p:nvPr/>
        </p:nvSpPr>
        <p:spPr>
          <a:xfrm>
            <a:off x="720436" y="44080"/>
            <a:ext cx="7623464" cy="10113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9 – Conclusión 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C0AD026-3B58-414B-907E-8C7F5BEE599D}"/>
              </a:ext>
            </a:extLst>
          </p:cNvPr>
          <p:cNvCxnSpPr>
            <a:cxnSpLocks/>
          </p:cNvCxnSpPr>
          <p:nvPr/>
        </p:nvCxnSpPr>
        <p:spPr>
          <a:xfrm>
            <a:off x="800100" y="1055454"/>
            <a:ext cx="754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74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D0D40-AE5D-410C-B4CE-A0CBE1423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94358"/>
            <a:ext cx="2400300" cy="5012357"/>
          </a:xfrm>
        </p:spPr>
        <p:txBody>
          <a:bodyPr/>
          <a:lstStyle/>
          <a:p>
            <a:r>
              <a:rPr lang="es-ES" dirty="0"/>
              <a:t>Gracias por su atención</a:t>
            </a:r>
          </a:p>
        </p:txBody>
      </p:sp>
      <p:pic>
        <p:nvPicPr>
          <p:cNvPr id="5" name="Imagen 4" descr="https://i.gyazo.com/dfc81cb2617cc718f4457a307f71d19d.png">
            <a:extLst>
              <a:ext uri="{FF2B5EF4-FFF2-40B4-BE49-F238E27FC236}">
                <a16:creationId xmlns:a16="http://schemas.microsoft.com/office/drawing/2014/main" id="{417F3D9F-A942-4E87-80E0-400DF4BEC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343" y="1450109"/>
            <a:ext cx="6013657" cy="3792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071097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3331</TotalTime>
  <Words>481</Words>
  <Application>Microsoft Office PowerPoint</Application>
  <PresentationFormat>Presentación en pantalla (4:3)</PresentationFormat>
  <Paragraphs>156</Paragraphs>
  <Slides>18</Slides>
  <Notes>1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Retrospección</vt:lpstr>
      <vt:lpstr>Diseño y calculo estructural mediante el método de los elementos finitos de un sistema de vibrato para guitarra de 6 cuerdas</vt:lpstr>
      <vt:lpstr>1- Introducción </vt:lpstr>
      <vt:lpstr>2 – Condiciones de diseño</vt:lpstr>
      <vt:lpstr>3 – Proceso de diseño</vt:lpstr>
      <vt:lpstr>4 – Geometría inicial </vt:lpstr>
      <vt:lpstr>5 – Estudio de las fuerzas    Muelles y Cuerdas </vt:lpstr>
      <vt:lpstr>6 – Estudio del comportamiento dinámico</vt:lpstr>
      <vt:lpstr>7 – Cálculo por elementos finitos   7.1 – Cálculo estático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fernandez soriano</dc:creator>
  <cp:lastModifiedBy>javier fernandez soriano</cp:lastModifiedBy>
  <cp:revision>160</cp:revision>
  <dcterms:created xsi:type="dcterms:W3CDTF">2018-06-16T09:42:10Z</dcterms:created>
  <dcterms:modified xsi:type="dcterms:W3CDTF">2018-07-01T19:08:51Z</dcterms:modified>
</cp:coreProperties>
</file>