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56" r:id="rId2"/>
    <p:sldId id="258" r:id="rId3"/>
    <p:sldId id="267" r:id="rId4"/>
    <p:sldId id="257" r:id="rId5"/>
    <p:sldId id="259" r:id="rId6"/>
    <p:sldId id="266" r:id="rId7"/>
    <p:sldId id="260" r:id="rId8"/>
    <p:sldId id="261" r:id="rId9"/>
    <p:sldId id="263" r:id="rId10"/>
    <p:sldId id="262" r:id="rId11"/>
    <p:sldId id="268" r:id="rId12"/>
    <p:sldId id="264" r:id="rId13"/>
    <p:sldId id="265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rtada" id="{25329F30-35B8-49BC-A7B2-1D637EC70883}">
          <p14:sldIdLst>
            <p14:sldId id="256"/>
            <p14:sldId id="258"/>
          </p14:sldIdLst>
        </p14:section>
        <p14:section name="Introducción" id="{BA7E2608-3078-4CAB-8B65-006D4046C23E}">
          <p14:sldIdLst>
            <p14:sldId id="267"/>
            <p14:sldId id="257"/>
          </p14:sldIdLst>
        </p14:section>
        <p14:section name="Objetivos" id="{A5195796-832A-42F7-8063-2A0422EE693B}">
          <p14:sldIdLst>
            <p14:sldId id="259"/>
          </p14:sldIdLst>
        </p14:section>
        <p14:section name="Desarrollo" id="{DC4D7437-42CE-484C-BDAB-E212877704AE}">
          <p14:sldIdLst>
            <p14:sldId id="266"/>
            <p14:sldId id="260"/>
            <p14:sldId id="261"/>
            <p14:sldId id="263"/>
            <p14:sldId id="262"/>
            <p14:sldId id="268"/>
          </p14:sldIdLst>
        </p14:section>
        <p14:section name="Conclusión" id="{34BA5F72-81CE-439C-8D20-17EE2972F951}">
          <p14:sldIdLst>
            <p14:sldId id="264"/>
          </p14:sldIdLst>
        </p14:section>
        <p14:section name="Fin" id="{D8FE2CE4-CDF1-4E9A-B71B-80E8DBF5DEDB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C7A5"/>
    <a:srgbClr val="BBADBF"/>
    <a:srgbClr val="8970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07" autoAdjust="0"/>
    <p:restoredTop sz="94660"/>
  </p:normalViewPr>
  <p:slideViewPr>
    <p:cSldViewPr snapToGrid="0">
      <p:cViewPr>
        <p:scale>
          <a:sx n="91" d="100"/>
          <a:sy n="91" d="100"/>
        </p:scale>
        <p:origin x="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1F065-3E1C-410C-AA2C-42DF84AACCF4}" type="datetimeFigureOut">
              <a:rPr lang="es-ES" smtClean="0"/>
              <a:t>03/07/2018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B1B62C-3457-4B2B-AECB-8B60B60C624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181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F44AD-84C5-4DCE-AF1B-55D5B641E731}" type="datetime1">
              <a:rPr lang="es-ES" smtClean="0"/>
              <a:t>03/07/2018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1F7D-DD66-4A85-B8E2-5740181F9A21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868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958D-2465-4055-9D75-CB456508983A}" type="datetime1">
              <a:rPr lang="es-ES" smtClean="0"/>
              <a:t>03/07/2018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1F7D-DD66-4A85-B8E2-5740181F9A2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8595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16EEC-070E-4623-B8DE-ED51B3B7A1AF}" type="datetime1">
              <a:rPr lang="es-ES" smtClean="0"/>
              <a:t>03/07/2018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1F7D-DD66-4A85-B8E2-5740181F9A21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04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7491-1771-4541-86B3-0DB80B0D4A17}" type="datetime1">
              <a:rPr lang="es-ES" smtClean="0"/>
              <a:t>03/07/2018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1F7D-DD66-4A85-B8E2-5740181F9A2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569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BC1A6-E0F9-4C42-BE77-24BC2E99CC45}" type="datetime1">
              <a:rPr lang="es-ES" smtClean="0"/>
              <a:t>03/07/2018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1F7D-DD66-4A85-B8E2-5740181F9A2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1262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A0ACB-FF2D-4F7B-BC8D-B64985FC9C2E}" type="datetime1">
              <a:rPr lang="es-ES" smtClean="0"/>
              <a:t>03/07/2018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1F7D-DD66-4A85-B8E2-5740181F9A2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069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3AA0F-4A39-4ECA-8A48-E3B319F2EE20}" type="datetime1">
              <a:rPr lang="es-ES" smtClean="0"/>
              <a:t>03/07/2018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1F7D-DD66-4A85-B8E2-5740181F9A2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129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2941634-2788-4FA9-91ED-AD24EC602F52}" type="datetime1">
              <a:rPr lang="es-ES" smtClean="0"/>
              <a:t>03/07/2018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EC51F7D-DD66-4A85-B8E2-5740181F9A2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995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8792E-1ED5-4EF5-A6F2-1DCAA909A324}" type="datetime1">
              <a:rPr lang="es-ES" smtClean="0"/>
              <a:t>03/07/2018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1F7D-DD66-4A85-B8E2-5740181F9A2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5415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A80D5-E630-4476-8289-826C99CA138D}" type="datetime1">
              <a:rPr lang="es-ES" smtClean="0"/>
              <a:t>03/07/2018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1F7D-DD66-4A85-B8E2-5740181F9A2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7023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8E128-BB72-4312-AF97-ACC176092F42}" type="datetime1">
              <a:rPr lang="es-ES" smtClean="0"/>
              <a:t>03/07/2018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1F7D-DD66-4A85-B8E2-5740181F9A2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1902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CA17F2E-5EC9-4C7C-9F54-CF1820E911C3}" type="datetime1">
              <a:rPr lang="es-ES" smtClean="0"/>
              <a:t>03/07/2018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EC51F7D-DD66-4A85-B8E2-5740181F9A21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4486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72027" y="2994531"/>
            <a:ext cx="9239666" cy="1239098"/>
          </a:xfrm>
        </p:spPr>
        <p:txBody>
          <a:bodyPr>
            <a:noAutofit/>
          </a:bodyPr>
          <a:lstStyle/>
          <a:p>
            <a:pPr algn="ctr"/>
            <a:r>
              <a:rPr lang="es-ES" sz="5400" dirty="0"/>
              <a:t>DESARROLLO DE UN SIMULADOR REGULADOR DEL TRÁFICO URBANO PARA WINDOWS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030563" y="4491687"/>
            <a:ext cx="6322594" cy="339647"/>
          </a:xfrm>
        </p:spPr>
        <p:txBody>
          <a:bodyPr>
            <a:noAutofit/>
          </a:bodyPr>
          <a:lstStyle/>
          <a:p>
            <a:r>
              <a:rPr lang="es-ES" sz="2200" dirty="0" smtClean="0">
                <a:solidFill>
                  <a:schemeClr val="tx1"/>
                </a:solidFill>
                <a:latin typeface="+mn-lt"/>
              </a:rPr>
              <a:t>ALUMNO: ANDRÉS MESEGUER VALENZUELA</a:t>
            </a:r>
            <a:endParaRPr lang="es-ES" sz="22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09" y="121153"/>
            <a:ext cx="1533068" cy="155089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484" y="0"/>
            <a:ext cx="3742032" cy="1900715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3267551" y="4939521"/>
            <a:ext cx="5729057" cy="339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200" dirty="0" smtClean="0"/>
              <a:t>TUTOR: D. CARLOS DOMÍNGUEZ MONTAGUD</a:t>
            </a:r>
            <a:endParaRPr lang="es-ES" sz="2200" dirty="0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327330" y="5387355"/>
            <a:ext cx="5729057" cy="33964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COTUTOR: D. HOUCINE HASSAN MOHAMED</a:t>
            </a:r>
            <a:endParaRPr lang="es-ES" dirty="0"/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3444755" y="249059"/>
            <a:ext cx="5494211" cy="339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200" dirty="0" smtClean="0">
                <a:solidFill>
                  <a:schemeClr val="tx1"/>
                </a:solidFill>
                <a:latin typeface="+mn-lt"/>
              </a:rPr>
              <a:t>TRABAJO FIN DE GRADO – JULIO 2018</a:t>
            </a:r>
            <a:endParaRPr lang="es-ES" sz="2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Subtítulo 2"/>
          <p:cNvSpPr txBox="1">
            <a:spLocks/>
          </p:cNvSpPr>
          <p:nvPr/>
        </p:nvSpPr>
        <p:spPr>
          <a:xfrm>
            <a:off x="1492188" y="5802743"/>
            <a:ext cx="9399342" cy="339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200" dirty="0" smtClean="0">
                <a:solidFill>
                  <a:schemeClr val="tx1"/>
                </a:solidFill>
                <a:latin typeface="+mn-lt"/>
              </a:rPr>
              <a:t>Grado en ingeniería electrónica industrial y automática</a:t>
            </a:r>
            <a:endParaRPr lang="es-ES" sz="2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006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1318" y="366170"/>
            <a:ext cx="1834896" cy="1325563"/>
          </a:xfrm>
        </p:spPr>
        <p:txBody>
          <a:bodyPr/>
          <a:lstStyle/>
          <a:p>
            <a:r>
              <a:rPr lang="es-ES" dirty="0" smtClean="0"/>
              <a:t>Índice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81318" y="1765906"/>
            <a:ext cx="3470453" cy="4341089"/>
          </a:xfrm>
        </p:spPr>
        <p:txBody>
          <a:bodyPr>
            <a:normAutofit lnSpcReduction="10000"/>
          </a:bodyPr>
          <a:lstStyle/>
          <a:p>
            <a:r>
              <a:rPr lang="es-ES" sz="2800" b="1" dirty="0" smtClean="0"/>
              <a:t>Introducción</a:t>
            </a:r>
            <a:r>
              <a:rPr lang="es-ES" sz="2800" dirty="0" smtClean="0"/>
              <a:t> </a:t>
            </a:r>
          </a:p>
          <a:p>
            <a:r>
              <a:rPr lang="es-ES" sz="2800" b="1" dirty="0"/>
              <a:t>Objetivos</a:t>
            </a:r>
          </a:p>
          <a:p>
            <a:r>
              <a:rPr lang="es-ES" sz="2800" b="1" dirty="0" smtClean="0"/>
              <a:t>Desarrollo</a:t>
            </a:r>
            <a:r>
              <a:rPr lang="es-ES" sz="2800" dirty="0" smtClean="0"/>
              <a:t> </a:t>
            </a:r>
          </a:p>
          <a:p>
            <a:pPr lvl="1"/>
            <a:r>
              <a:rPr lang="es-ES" sz="2000" dirty="0" smtClean="0"/>
              <a:t>Planteamiento</a:t>
            </a:r>
          </a:p>
          <a:p>
            <a:pPr lvl="1"/>
            <a:r>
              <a:rPr lang="es-ES" sz="2000" dirty="0"/>
              <a:t>Variables</a:t>
            </a:r>
            <a:endParaRPr lang="es-ES" sz="2000" dirty="0" smtClean="0"/>
          </a:p>
          <a:p>
            <a:pPr lvl="1"/>
            <a:r>
              <a:rPr lang="es-ES" sz="2000" dirty="0" smtClean="0"/>
              <a:t>Aplicación</a:t>
            </a:r>
          </a:p>
          <a:p>
            <a:pPr lvl="1"/>
            <a:r>
              <a:rPr lang="es-ES" sz="2000" dirty="0" smtClean="0"/>
              <a:t>Etapas</a:t>
            </a:r>
          </a:p>
          <a:p>
            <a:pPr lvl="1"/>
            <a:r>
              <a:rPr lang="es-ES" sz="2000" dirty="0" smtClean="0"/>
              <a:t>Demo </a:t>
            </a:r>
            <a:endParaRPr lang="es-ES" sz="2000" dirty="0" smtClean="0"/>
          </a:p>
          <a:p>
            <a:r>
              <a:rPr lang="es-ES" sz="2800" b="1" dirty="0" smtClean="0"/>
              <a:t>Presupuesto</a:t>
            </a:r>
          </a:p>
          <a:p>
            <a:r>
              <a:rPr lang="es-ES" sz="2800" b="1" dirty="0" smtClean="0"/>
              <a:t>Conclusiones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155435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2400" dirty="0" smtClean="0"/>
              <a:t>1</a:t>
            </a:r>
            <a:endParaRPr lang="es-ES" sz="2400" dirty="0"/>
          </a:p>
        </p:txBody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1034099" y="713642"/>
            <a:ext cx="4452301" cy="1127176"/>
          </a:xfrm>
        </p:spPr>
        <p:txBody>
          <a:bodyPr>
            <a:noAutofit/>
          </a:bodyPr>
          <a:lstStyle/>
          <a:p>
            <a:r>
              <a:rPr lang="es-ES" sz="4300" dirty="0" smtClean="0">
                <a:latin typeface="+mn-lt"/>
              </a:rPr>
              <a:t>1.Introducción</a:t>
            </a:r>
            <a:endParaRPr lang="es-ES" sz="4300" dirty="0">
              <a:latin typeface="+mn-lt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45" y="1920122"/>
            <a:ext cx="7412922" cy="162157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345" y="3995409"/>
            <a:ext cx="7412922" cy="162157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3267" y="2710992"/>
            <a:ext cx="4400768" cy="1661414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30345" y="3460776"/>
            <a:ext cx="64603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Publico.es, Lucía Villa, 20/06/2018</a:t>
            </a:r>
            <a:endParaRPr lang="es-E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30345" y="5689953"/>
            <a:ext cx="64603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País, Manuel </a:t>
            </a:r>
            <a:r>
              <a:rPr lang="es-ES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Ansede</a:t>
            </a:r>
            <a:r>
              <a:rPr lang="es-E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22/06/2018</a:t>
            </a:r>
            <a:endParaRPr lang="es-E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7643267" y="4431500"/>
            <a:ext cx="4306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Levante-EMV, Efe, 21/06/2018</a:t>
            </a:r>
            <a:endParaRPr lang="es-E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83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45515" y="2348481"/>
            <a:ext cx="7179259" cy="2614701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s-ES" dirty="0" smtClean="0"/>
              <a:t>Aumento de contaminantes en el Aire.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dirty="0" smtClean="0"/>
              <a:t>Mayor cantidad de PM 2.5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dirty="0" smtClean="0"/>
              <a:t>Problemas de Circulación en ciudades.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dirty="0" smtClean="0"/>
              <a:t>Zonas dañinas para la salud de los residentes.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dirty="0" smtClean="0"/>
              <a:t>Alteraciones en el crecimiento de los jóvenes.</a:t>
            </a:r>
            <a:endParaRPr lang="es-ES" dirty="0"/>
          </a:p>
        </p:txBody>
      </p:sp>
      <p:sp>
        <p:nvSpPr>
          <p:cNvPr id="7" name="Cerrar llave 6"/>
          <p:cNvSpPr/>
          <p:nvPr/>
        </p:nvSpPr>
        <p:spPr>
          <a:xfrm>
            <a:off x="6045578" y="2348481"/>
            <a:ext cx="409651" cy="254569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7674704" y="2115316"/>
            <a:ext cx="2269682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POSIBLE SOLUCIÓN</a:t>
            </a:r>
            <a:endParaRPr lang="es-ES" sz="2000" dirty="0"/>
          </a:p>
        </p:txBody>
      </p:sp>
      <p:cxnSp>
        <p:nvCxnSpPr>
          <p:cNvPr id="10" name="Conector recto de flecha 9"/>
          <p:cNvCxnSpPr>
            <a:stCxn id="8" idx="2"/>
            <a:endCxn id="11" idx="0"/>
          </p:cNvCxnSpPr>
          <p:nvPr/>
        </p:nvCxnSpPr>
        <p:spPr>
          <a:xfrm>
            <a:off x="8809545" y="2515426"/>
            <a:ext cx="1" cy="45388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/>
          <p:cNvSpPr txBox="1"/>
          <p:nvPr/>
        </p:nvSpPr>
        <p:spPr>
          <a:xfrm>
            <a:off x="6647642" y="2969312"/>
            <a:ext cx="4323807" cy="9541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SIMULADOR REGULADOR DEL </a:t>
            </a:r>
            <a:r>
              <a:rPr lang="es-ES" sz="2800" b="1" dirty="0" smtClean="0"/>
              <a:t>TRÁFICO URBANO</a:t>
            </a:r>
            <a:endParaRPr lang="es-ES" sz="2800" b="1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2400" dirty="0" smtClean="0"/>
              <a:t>2</a:t>
            </a:r>
            <a:endParaRPr lang="es-ES" sz="2400" dirty="0"/>
          </a:p>
        </p:txBody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1034099" y="713642"/>
            <a:ext cx="4452301" cy="1127176"/>
          </a:xfrm>
        </p:spPr>
        <p:txBody>
          <a:bodyPr>
            <a:noAutofit/>
          </a:bodyPr>
          <a:lstStyle/>
          <a:p>
            <a:r>
              <a:rPr lang="es-ES" sz="4300" dirty="0" smtClean="0">
                <a:latin typeface="+mn-lt"/>
              </a:rPr>
              <a:t>1.Introducción</a:t>
            </a:r>
            <a:endParaRPr lang="es-ES" sz="43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5522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ángulo redondeado 31"/>
          <p:cNvSpPr/>
          <p:nvPr/>
        </p:nvSpPr>
        <p:spPr>
          <a:xfrm>
            <a:off x="326571" y="1840818"/>
            <a:ext cx="11234058" cy="4311788"/>
          </a:xfrm>
          <a:prstGeom prst="roundRect">
            <a:avLst/>
          </a:prstGeom>
          <a:solidFill>
            <a:srgbClr val="B6C7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9" name="Rectángulo 28"/>
          <p:cNvSpPr/>
          <p:nvPr/>
        </p:nvSpPr>
        <p:spPr>
          <a:xfrm>
            <a:off x="2012749" y="2633632"/>
            <a:ext cx="4583994" cy="1697420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CuadroTexto 25"/>
          <p:cNvSpPr txBox="1"/>
          <p:nvPr/>
        </p:nvSpPr>
        <p:spPr>
          <a:xfrm>
            <a:off x="4163097" y="4898493"/>
            <a:ext cx="189084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000" i="1" dirty="0" smtClean="0"/>
              <a:t>APLICABLE </a:t>
            </a:r>
          </a:p>
          <a:p>
            <a:pPr algn="ctr">
              <a:lnSpc>
                <a:spcPct val="150000"/>
              </a:lnSpc>
            </a:pPr>
            <a:r>
              <a:rPr lang="es-ES" sz="2000" i="1" dirty="0" smtClean="0"/>
              <a:t>SEGÚN</a:t>
            </a:r>
            <a:endParaRPr lang="es-ES" sz="2000" i="1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34099" y="713642"/>
            <a:ext cx="2806381" cy="1127176"/>
          </a:xfrm>
        </p:spPr>
        <p:txBody>
          <a:bodyPr>
            <a:noAutofit/>
          </a:bodyPr>
          <a:lstStyle/>
          <a:p>
            <a:r>
              <a:rPr lang="es-ES" sz="4300" dirty="0" smtClean="0">
                <a:latin typeface="+mn-lt"/>
              </a:rPr>
              <a:t>2.Objetivo</a:t>
            </a:r>
            <a:endParaRPr lang="es-ES" sz="4300" dirty="0">
              <a:latin typeface="+mn-lt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43600" y="4898493"/>
            <a:ext cx="2157592" cy="10079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tx1"/>
                </a:solidFill>
              </a:rPr>
              <a:t>VARIABLES</a:t>
            </a:r>
            <a:endParaRPr lang="es-ES" sz="2000" dirty="0">
              <a:solidFill>
                <a:schemeClr val="tx1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058510" y="4905263"/>
            <a:ext cx="2157592" cy="10011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tx1"/>
                </a:solidFill>
              </a:rPr>
              <a:t>VALORES DE CONTAMINACIÓN</a:t>
            </a:r>
            <a:endParaRPr lang="es-ES" sz="2000" dirty="0">
              <a:solidFill>
                <a:schemeClr val="tx1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131351" y="2767685"/>
            <a:ext cx="2587912" cy="6563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tx1"/>
                </a:solidFill>
              </a:rPr>
              <a:t>MEJORAR TRÁNSITO DE VEHICULOS</a:t>
            </a:r>
            <a:endParaRPr lang="es-ES" sz="2000" dirty="0">
              <a:solidFill>
                <a:schemeClr val="tx1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5562099" y="4369486"/>
            <a:ext cx="2339356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000" i="1" dirty="0" smtClean="0"/>
              <a:t>DEPENDIENDO DE</a:t>
            </a:r>
            <a:endParaRPr lang="es-ES" sz="2000" i="1" dirty="0"/>
          </a:p>
        </p:txBody>
      </p:sp>
      <p:sp>
        <p:nvSpPr>
          <p:cNvPr id="18" name="CuadroTexto 17"/>
          <p:cNvSpPr txBox="1"/>
          <p:nvPr/>
        </p:nvSpPr>
        <p:spPr>
          <a:xfrm>
            <a:off x="1520306" y="2633632"/>
            <a:ext cx="492443" cy="142357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s-ES" sz="2000" i="1" dirty="0" smtClean="0"/>
              <a:t>FINALIDAD</a:t>
            </a:r>
            <a:endParaRPr lang="es-ES" sz="2000" i="1" dirty="0"/>
          </a:p>
        </p:txBody>
      </p:sp>
      <p:sp>
        <p:nvSpPr>
          <p:cNvPr id="23" name="Rectángulo redondeado 22"/>
          <p:cNvSpPr/>
          <p:nvPr/>
        </p:nvSpPr>
        <p:spPr>
          <a:xfrm>
            <a:off x="5122309" y="3011845"/>
            <a:ext cx="1319348" cy="90256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tx1"/>
                </a:solidFill>
              </a:rPr>
              <a:t>ZONAS URBANAS</a:t>
            </a:r>
            <a:endParaRPr lang="es-ES" sz="2000" dirty="0">
              <a:solidFill>
                <a:schemeClr val="tx1"/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2400" dirty="0" smtClean="0"/>
              <a:t>3</a:t>
            </a:r>
            <a:endParaRPr lang="es-ES" sz="1800" dirty="0"/>
          </a:p>
        </p:txBody>
      </p:sp>
      <p:cxnSp>
        <p:nvCxnSpPr>
          <p:cNvPr id="12" name="Conector angular 11"/>
          <p:cNvCxnSpPr>
            <a:stCxn id="23" idx="3"/>
            <a:endCxn id="6" idx="3"/>
          </p:cNvCxnSpPr>
          <p:nvPr/>
        </p:nvCxnSpPr>
        <p:spPr>
          <a:xfrm>
            <a:off x="6441657" y="3463126"/>
            <a:ext cx="1659535" cy="1939332"/>
          </a:xfrm>
          <a:prstGeom prst="bentConnector3">
            <a:avLst>
              <a:gd name="adj1" fmla="val 113775"/>
            </a:avLst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>
            <a:stCxn id="6" idx="1"/>
            <a:endCxn id="7" idx="3"/>
          </p:cNvCxnSpPr>
          <p:nvPr/>
        </p:nvCxnSpPr>
        <p:spPr>
          <a:xfrm flipH="1">
            <a:off x="4216102" y="5402458"/>
            <a:ext cx="1727498" cy="338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" name="CuadroTexto 32"/>
          <p:cNvSpPr txBox="1"/>
          <p:nvPr/>
        </p:nvSpPr>
        <p:spPr>
          <a:xfrm>
            <a:off x="3522888" y="1818103"/>
            <a:ext cx="55968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CONTROL AUTOMÁTICO DEL TRANSITO</a:t>
            </a:r>
          </a:p>
          <a:p>
            <a:endParaRPr lang="es-ES" dirty="0"/>
          </a:p>
        </p:txBody>
      </p:sp>
      <p:sp>
        <p:nvSpPr>
          <p:cNvPr id="28" name="Rectángulo 27"/>
          <p:cNvSpPr/>
          <p:nvPr/>
        </p:nvSpPr>
        <p:spPr>
          <a:xfrm>
            <a:off x="2125907" y="3483634"/>
            <a:ext cx="2583981" cy="65216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tx1"/>
                </a:solidFill>
              </a:rPr>
              <a:t>OBTENCIÓN DE TIEMPOS</a:t>
            </a:r>
            <a:endParaRPr lang="es-ES" sz="2000" dirty="0">
              <a:solidFill>
                <a:schemeClr val="tx1"/>
              </a:solidFill>
            </a:endParaRPr>
          </a:p>
        </p:txBody>
      </p:sp>
      <p:cxnSp>
        <p:nvCxnSpPr>
          <p:cNvPr id="34" name="Conector recto de flecha 33"/>
          <p:cNvCxnSpPr>
            <a:endCxn id="23" idx="1"/>
          </p:cNvCxnSpPr>
          <p:nvPr/>
        </p:nvCxnSpPr>
        <p:spPr>
          <a:xfrm>
            <a:off x="2125907" y="3463126"/>
            <a:ext cx="2996402" cy="0"/>
          </a:xfrm>
          <a:prstGeom prst="straightConnector1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03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227909" y="1823062"/>
            <a:ext cx="3118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2400" dirty="0" smtClean="0"/>
              <a:t>Planteamiento</a:t>
            </a:r>
            <a:endParaRPr lang="es-ES" sz="240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2400" dirty="0" smtClean="0"/>
              <a:t>4</a:t>
            </a:r>
            <a:endParaRPr lang="es-ES" sz="2400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1034099" y="713642"/>
            <a:ext cx="2806381" cy="11271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300" dirty="0">
                <a:latin typeface="+mn-lt"/>
              </a:rPr>
              <a:t>3</a:t>
            </a:r>
            <a:r>
              <a:rPr lang="es-ES" sz="4300" dirty="0" smtClean="0">
                <a:latin typeface="+mn-lt"/>
              </a:rPr>
              <a:t>.Desarrollo</a:t>
            </a:r>
            <a:endParaRPr lang="es-ES" sz="4300" dirty="0">
              <a:latin typeface="+mn-lt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136" y="2440607"/>
            <a:ext cx="5153037" cy="3525985"/>
          </a:xfrm>
          <a:prstGeom prst="rect">
            <a:avLst/>
          </a:prstGeom>
        </p:spPr>
      </p:pic>
      <p:sp>
        <p:nvSpPr>
          <p:cNvPr id="11" name="Cerrar llave 10"/>
          <p:cNvSpPr/>
          <p:nvPr/>
        </p:nvSpPr>
        <p:spPr>
          <a:xfrm>
            <a:off x="5700995" y="3133719"/>
            <a:ext cx="409651" cy="213975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Marcador de contenido 2"/>
          <p:cNvSpPr>
            <a:spLocks noGrp="1"/>
          </p:cNvSpPr>
          <p:nvPr>
            <p:ph idx="1"/>
          </p:nvPr>
        </p:nvSpPr>
        <p:spPr>
          <a:xfrm>
            <a:off x="903639" y="3336684"/>
            <a:ext cx="4888399" cy="1733828"/>
          </a:xfrm>
        </p:spPr>
        <p:txBody>
          <a:bodyPr/>
          <a:lstStyle/>
          <a:p>
            <a:pPr algn="r">
              <a:buFont typeface="Wingdings" panose="05000000000000000000" pitchFamily="2" charset="2"/>
              <a:buChar char="ü"/>
            </a:pPr>
            <a:r>
              <a:rPr lang="es-ES" dirty="0" smtClean="0"/>
              <a:t>Comportamiento común</a:t>
            </a:r>
          </a:p>
          <a:p>
            <a:pPr algn="r">
              <a:buFont typeface="Wingdings" panose="05000000000000000000" pitchFamily="2" charset="2"/>
              <a:buChar char="ü"/>
            </a:pPr>
            <a:r>
              <a:rPr lang="es-ES" dirty="0" smtClean="0"/>
              <a:t>Las acciones individuales afectan al conjunto</a:t>
            </a:r>
          </a:p>
          <a:p>
            <a:pPr algn="r">
              <a:buFont typeface="Wingdings" panose="05000000000000000000" pitchFamily="2" charset="2"/>
              <a:buChar char="ü"/>
            </a:pPr>
            <a:r>
              <a:rPr lang="es-ES" dirty="0" smtClean="0"/>
              <a:t>Simplicidad al reducir el área de estudio</a:t>
            </a:r>
          </a:p>
          <a:p>
            <a:pPr algn="r">
              <a:buFont typeface="Calibri" panose="020F0502020204030204" pitchFamily="34" charset="0"/>
              <a:buChar char="x"/>
            </a:pPr>
            <a:r>
              <a:rPr lang="es-ES" dirty="0" smtClean="0"/>
              <a:t>Mayor cantidad de áreas</a:t>
            </a:r>
            <a:endParaRPr lang="es-E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7636210" y="2084672"/>
            <a:ext cx="2822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CONTROL POR TRAMOS</a:t>
            </a:r>
            <a:endParaRPr lang="es-ES" sz="2000" i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7496684" y="5966592"/>
            <a:ext cx="64603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Imágenes extraídas 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de: upload.wikimedia.org </a:t>
            </a:r>
            <a:endParaRPr lang="es-E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7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266054"/>
              </p:ext>
            </p:extLst>
          </p:nvPr>
        </p:nvGraphicFramePr>
        <p:xfrm>
          <a:off x="1849121" y="2782387"/>
          <a:ext cx="8128000" cy="28041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855305380"/>
                    </a:ext>
                  </a:extLst>
                </a:gridCol>
              </a:tblGrid>
              <a:tr h="5388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b="0" dirty="0" smtClean="0"/>
                        <a:t>Cantidad de vehículos en cada semáforo.</a:t>
                      </a:r>
                    </a:p>
                    <a:p>
                      <a:endParaRPr lang="es-E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310040"/>
                  </a:ext>
                </a:extLst>
              </a:tr>
              <a:tr h="5388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 smtClean="0"/>
                        <a:t>Numero de Peatones en cada semáforo. </a:t>
                      </a:r>
                    </a:p>
                    <a:p>
                      <a:endParaRPr lang="es-E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180576"/>
                  </a:ext>
                </a:extLst>
              </a:tr>
              <a:tr h="5388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 smtClean="0"/>
                        <a:t>Distancias de las distintas partes de la zona de estudio. </a:t>
                      </a:r>
                    </a:p>
                    <a:p>
                      <a:endParaRPr lang="es-E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065660"/>
                  </a:ext>
                </a:extLst>
              </a:tr>
              <a:tr h="5388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 smtClean="0"/>
                        <a:t>Coeficientes de Importancia de las trayectorias posibles en la zona.</a:t>
                      </a:r>
                    </a:p>
                    <a:p>
                      <a:endParaRPr lang="es-E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250012"/>
                  </a:ext>
                </a:extLst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1116067" y="2220686"/>
            <a:ext cx="6460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Las variables que interfieren en el sistema son:</a:t>
            </a:r>
            <a:endParaRPr lang="es-ES" sz="2000" dirty="0"/>
          </a:p>
        </p:txBody>
      </p:sp>
      <p:sp>
        <p:nvSpPr>
          <p:cNvPr id="6" name="CuadroTexto 5"/>
          <p:cNvSpPr txBox="1"/>
          <p:nvPr/>
        </p:nvSpPr>
        <p:spPr>
          <a:xfrm>
            <a:off x="7772400" y="5594249"/>
            <a:ext cx="4010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Tabla 1. Variables del estudio</a:t>
            </a:r>
            <a:endParaRPr lang="es-ES" sz="1400" dirty="0"/>
          </a:p>
        </p:txBody>
      </p:sp>
      <p:sp>
        <p:nvSpPr>
          <p:cNvPr id="3" name="CuadroTexto 2"/>
          <p:cNvSpPr txBox="1"/>
          <p:nvPr/>
        </p:nvSpPr>
        <p:spPr>
          <a:xfrm>
            <a:off x="1227909" y="1823062"/>
            <a:ext cx="3118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2400" dirty="0" smtClean="0"/>
              <a:t>Variables</a:t>
            </a:r>
            <a:endParaRPr lang="es-ES" sz="240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2400" dirty="0" smtClean="0"/>
              <a:t>5</a:t>
            </a:r>
            <a:endParaRPr lang="es-ES" sz="2400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1034099" y="713642"/>
            <a:ext cx="2806381" cy="11271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300" dirty="0">
                <a:latin typeface="+mn-lt"/>
              </a:rPr>
              <a:t>3</a:t>
            </a:r>
            <a:r>
              <a:rPr lang="es-ES" sz="4300" dirty="0" smtClean="0">
                <a:latin typeface="+mn-lt"/>
              </a:rPr>
              <a:t>.Desarrollo</a:t>
            </a:r>
            <a:endParaRPr lang="es-ES" sz="43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4341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177834" y="1841863"/>
            <a:ext cx="3446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400" dirty="0" smtClean="0"/>
              <a:t>Aplicación</a:t>
            </a:r>
            <a:endParaRPr lang="es-ES" sz="240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2400" dirty="0" smtClean="0"/>
              <a:t>6</a:t>
            </a:r>
            <a:endParaRPr lang="es-ES" sz="1800" dirty="0"/>
          </a:p>
        </p:txBody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1034099" y="713642"/>
            <a:ext cx="2806381" cy="1127176"/>
          </a:xfrm>
        </p:spPr>
        <p:txBody>
          <a:bodyPr>
            <a:noAutofit/>
          </a:bodyPr>
          <a:lstStyle/>
          <a:p>
            <a:r>
              <a:rPr lang="es-ES" sz="4300" dirty="0">
                <a:latin typeface="+mn-lt"/>
              </a:rPr>
              <a:t>3</a:t>
            </a:r>
            <a:r>
              <a:rPr lang="es-ES" sz="4300" dirty="0" smtClean="0">
                <a:latin typeface="+mn-lt"/>
              </a:rPr>
              <a:t>.Desarrollo</a:t>
            </a:r>
            <a:endParaRPr lang="es-ES" sz="4300" dirty="0">
              <a:latin typeface="+mn-lt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639" y="3046162"/>
            <a:ext cx="2774538" cy="465798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3980361" y="3654886"/>
            <a:ext cx="1363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GMap.NET</a:t>
            </a:r>
            <a:endParaRPr lang="es-ES" sz="200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210" y="2264514"/>
            <a:ext cx="2029097" cy="2029097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646" y="2368760"/>
            <a:ext cx="2057226" cy="1486181"/>
          </a:xfrm>
          <a:prstGeom prst="rect">
            <a:avLst/>
          </a:prstGeom>
        </p:spPr>
      </p:pic>
      <p:cxnSp>
        <p:nvCxnSpPr>
          <p:cNvPr id="24" name="Conector recto de flecha 23"/>
          <p:cNvCxnSpPr/>
          <p:nvPr/>
        </p:nvCxnSpPr>
        <p:spPr>
          <a:xfrm>
            <a:off x="7006046" y="3279061"/>
            <a:ext cx="1371600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Conector recto de flecha 25"/>
          <p:cNvCxnSpPr>
            <a:stCxn id="20" idx="2"/>
            <a:endCxn id="29" idx="0"/>
          </p:cNvCxnSpPr>
          <p:nvPr/>
        </p:nvCxnSpPr>
        <p:spPr>
          <a:xfrm>
            <a:off x="9406259" y="3854941"/>
            <a:ext cx="0" cy="54695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9" name="Imagen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980" y="4401896"/>
            <a:ext cx="1232558" cy="1220637"/>
          </a:xfrm>
          <a:prstGeom prst="rect">
            <a:avLst/>
          </a:prstGeom>
        </p:spPr>
      </p:pic>
      <p:cxnSp>
        <p:nvCxnSpPr>
          <p:cNvPr id="35" name="Conector recto de flecha 34"/>
          <p:cNvCxnSpPr>
            <a:stCxn id="4" idx="3"/>
          </p:cNvCxnSpPr>
          <p:nvPr/>
        </p:nvCxnSpPr>
        <p:spPr>
          <a:xfrm>
            <a:off x="4215177" y="3279061"/>
            <a:ext cx="1511855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6" name="Imagen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361" y="3964879"/>
            <a:ext cx="1287780" cy="1287780"/>
          </a:xfrm>
          <a:prstGeom prst="rect">
            <a:avLst/>
          </a:prstGeom>
        </p:spPr>
      </p:pic>
      <p:cxnSp>
        <p:nvCxnSpPr>
          <p:cNvPr id="49" name="Conector recto de flecha 48"/>
          <p:cNvCxnSpPr>
            <a:stCxn id="36" idx="3"/>
          </p:cNvCxnSpPr>
          <p:nvPr/>
        </p:nvCxnSpPr>
        <p:spPr>
          <a:xfrm flipV="1">
            <a:off x="5268141" y="3854941"/>
            <a:ext cx="723585" cy="75382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92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1177834" y="1841863"/>
            <a:ext cx="3446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400" dirty="0" smtClean="0"/>
              <a:t>Etapas</a:t>
            </a:r>
            <a:endParaRPr lang="es-ES" sz="2400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2400" dirty="0" smtClean="0"/>
              <a:t>7</a:t>
            </a:r>
            <a:endParaRPr lang="es-ES" dirty="0"/>
          </a:p>
        </p:txBody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1034099" y="713642"/>
            <a:ext cx="2806381" cy="1127176"/>
          </a:xfrm>
        </p:spPr>
        <p:txBody>
          <a:bodyPr>
            <a:noAutofit/>
          </a:bodyPr>
          <a:lstStyle/>
          <a:p>
            <a:r>
              <a:rPr lang="es-ES" sz="4300" dirty="0">
                <a:latin typeface="+mn-lt"/>
              </a:rPr>
              <a:t>3</a:t>
            </a:r>
            <a:r>
              <a:rPr lang="es-ES" sz="4300" dirty="0" smtClean="0">
                <a:latin typeface="+mn-lt"/>
              </a:rPr>
              <a:t>.Desarrollo</a:t>
            </a:r>
            <a:endParaRPr lang="es-ES" sz="4300" dirty="0">
              <a:latin typeface="+mn-lt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16" y="3026638"/>
            <a:ext cx="1148497" cy="1148497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461655" y="2626528"/>
            <a:ext cx="2095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Proyecto Nuevo</a:t>
            </a:r>
            <a:endParaRPr lang="es-ES" sz="20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45" y="4898067"/>
            <a:ext cx="1311441" cy="1311441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461655" y="4609805"/>
            <a:ext cx="2095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Cargar Proyecto</a:t>
            </a:r>
            <a:endParaRPr lang="es-ES" sz="20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561" y="3026638"/>
            <a:ext cx="1872572" cy="1148497"/>
          </a:xfrm>
          <a:prstGeom prst="rect">
            <a:avLst/>
          </a:prstGeom>
        </p:spPr>
      </p:pic>
      <p:cxnSp>
        <p:nvCxnSpPr>
          <p:cNvPr id="11" name="Conector recto de flecha 10"/>
          <p:cNvCxnSpPr>
            <a:stCxn id="4" idx="3"/>
            <a:endCxn id="3" idx="1"/>
          </p:cNvCxnSpPr>
          <p:nvPr/>
        </p:nvCxnSpPr>
        <p:spPr>
          <a:xfrm>
            <a:off x="1887113" y="3600887"/>
            <a:ext cx="1432448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3049297" y="2626528"/>
            <a:ext cx="2413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Definición de Valores</a:t>
            </a:r>
            <a:endParaRPr lang="es-ES" sz="2000" dirty="0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 trans="7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580" y="3026638"/>
            <a:ext cx="1875877" cy="1148496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9" name="Conector recto de flecha 18"/>
          <p:cNvCxnSpPr>
            <a:stCxn id="3" idx="3"/>
            <a:endCxn id="17" idx="1"/>
          </p:cNvCxnSpPr>
          <p:nvPr/>
        </p:nvCxnSpPr>
        <p:spPr>
          <a:xfrm flipV="1">
            <a:off x="5192133" y="3600886"/>
            <a:ext cx="1432447" cy="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Conector angular 26"/>
          <p:cNvCxnSpPr>
            <a:stCxn id="5" idx="3"/>
            <a:endCxn id="17" idx="1"/>
          </p:cNvCxnSpPr>
          <p:nvPr/>
        </p:nvCxnSpPr>
        <p:spPr>
          <a:xfrm flipV="1">
            <a:off x="1968586" y="3600886"/>
            <a:ext cx="4655994" cy="1952902"/>
          </a:xfrm>
          <a:prstGeom prst="bentConnector3">
            <a:avLst>
              <a:gd name="adj1" fmla="val 83161"/>
            </a:avLst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CuadroTexto 29"/>
          <p:cNvSpPr txBox="1"/>
          <p:nvPr/>
        </p:nvSpPr>
        <p:spPr>
          <a:xfrm>
            <a:off x="6894843" y="2651806"/>
            <a:ext cx="1325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Simulación</a:t>
            </a:r>
            <a:endParaRPr lang="es-ES" sz="2000" dirty="0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2904" y="3026638"/>
            <a:ext cx="1279579" cy="1148496"/>
          </a:xfrm>
          <a:prstGeom prst="rect">
            <a:avLst/>
          </a:prstGeom>
        </p:spPr>
      </p:pic>
      <p:cxnSp>
        <p:nvCxnSpPr>
          <p:cNvPr id="34" name="Conector recto de flecha 33"/>
          <p:cNvCxnSpPr>
            <a:stCxn id="17" idx="3"/>
            <a:endCxn id="32" idx="1"/>
          </p:cNvCxnSpPr>
          <p:nvPr/>
        </p:nvCxnSpPr>
        <p:spPr>
          <a:xfrm>
            <a:off x="8500457" y="3600886"/>
            <a:ext cx="1432447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" name="CuadroTexto 34"/>
          <p:cNvSpPr txBox="1"/>
          <p:nvPr/>
        </p:nvSpPr>
        <p:spPr>
          <a:xfrm>
            <a:off x="10009104" y="2651806"/>
            <a:ext cx="1325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Resultados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97914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022429" y="1881051"/>
            <a:ext cx="3954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400" dirty="0" smtClean="0"/>
              <a:t>Demo</a:t>
            </a:r>
            <a:endParaRPr lang="es-ES" sz="240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2400" dirty="0" smtClean="0"/>
              <a:t>8</a:t>
            </a:r>
            <a:endParaRPr lang="es-ES" dirty="0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1034099" y="713642"/>
            <a:ext cx="2806381" cy="1127176"/>
          </a:xfrm>
        </p:spPr>
        <p:txBody>
          <a:bodyPr>
            <a:noAutofit/>
          </a:bodyPr>
          <a:lstStyle/>
          <a:p>
            <a:r>
              <a:rPr lang="es-ES" sz="4300" dirty="0">
                <a:latin typeface="+mn-lt"/>
              </a:rPr>
              <a:t>3</a:t>
            </a:r>
            <a:r>
              <a:rPr lang="es-ES" sz="4300" dirty="0" smtClean="0">
                <a:latin typeface="+mn-lt"/>
              </a:rPr>
              <a:t>.Desarrollo</a:t>
            </a:r>
            <a:endParaRPr lang="es-ES" sz="4300" dirty="0">
              <a:latin typeface="+mn-lt"/>
            </a:endParaRPr>
          </a:p>
        </p:txBody>
      </p:sp>
      <p:pic>
        <p:nvPicPr>
          <p:cNvPr id="2" name="Dem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59439" y="1881051"/>
            <a:ext cx="7087456" cy="39866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7904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2400" dirty="0" smtClean="0"/>
              <a:t>9</a:t>
            </a:r>
            <a:endParaRPr lang="es-ES" dirty="0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1034099" y="713642"/>
            <a:ext cx="3286616" cy="1127176"/>
          </a:xfrm>
        </p:spPr>
        <p:txBody>
          <a:bodyPr>
            <a:noAutofit/>
          </a:bodyPr>
          <a:lstStyle/>
          <a:p>
            <a:r>
              <a:rPr lang="es-ES" sz="4300" dirty="0">
                <a:latin typeface="+mn-lt"/>
              </a:rPr>
              <a:t>4</a:t>
            </a:r>
            <a:r>
              <a:rPr lang="es-ES" sz="4300" dirty="0" smtClean="0">
                <a:latin typeface="+mn-lt"/>
              </a:rPr>
              <a:t>.Presupuesto</a:t>
            </a:r>
            <a:endParaRPr lang="es-ES" sz="4300" dirty="0">
              <a:latin typeface="+mn-lt"/>
            </a:endParaRPr>
          </a:p>
        </p:txBody>
      </p:sp>
      <p:pic>
        <p:nvPicPr>
          <p:cNvPr id="6" name="Imagen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0715" y="2217746"/>
            <a:ext cx="3427525" cy="34839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336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20398" y="1977675"/>
            <a:ext cx="10515600" cy="245376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s-ES" sz="2200" dirty="0" smtClean="0"/>
              <a:t>Control sobre el flujo de </a:t>
            </a:r>
            <a:r>
              <a:rPr lang="es-ES" sz="2200" dirty="0" smtClean="0"/>
              <a:t>vehículos logrado.</a:t>
            </a:r>
            <a:endParaRPr lang="es-ES" sz="22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s-ES" sz="2200" dirty="0" smtClean="0"/>
              <a:t>Se evitan las saturaciones en el tránsito.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sz="2200" dirty="0" smtClean="0"/>
              <a:t>Simulación intuitiva mediante mapas con marcadores. </a:t>
            </a:r>
            <a:endParaRPr lang="es-ES" sz="22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s-ES" sz="2200" dirty="0" smtClean="0"/>
              <a:t>Simulador como parte de un conjunto. </a:t>
            </a:r>
            <a:endParaRPr lang="es-ES" sz="2200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2400" dirty="0" smtClean="0"/>
              <a:t>10</a:t>
            </a:r>
            <a:endParaRPr lang="es-ES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1034099" y="713642"/>
            <a:ext cx="4247475" cy="1127176"/>
          </a:xfrm>
        </p:spPr>
        <p:txBody>
          <a:bodyPr>
            <a:noAutofit/>
          </a:bodyPr>
          <a:lstStyle/>
          <a:p>
            <a:r>
              <a:rPr lang="es-ES" sz="4300" dirty="0">
                <a:latin typeface="+mn-lt"/>
              </a:rPr>
              <a:t>5</a:t>
            </a:r>
            <a:r>
              <a:rPr lang="es-ES" sz="4300" dirty="0" smtClean="0">
                <a:latin typeface="+mn-lt"/>
              </a:rPr>
              <a:t>.Conclusiones</a:t>
            </a:r>
            <a:endParaRPr lang="es-ES" sz="43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158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14265" y="1891622"/>
            <a:ext cx="4117465" cy="746876"/>
          </a:xfrm>
        </p:spPr>
        <p:txBody>
          <a:bodyPr>
            <a:normAutofit fontScale="90000"/>
          </a:bodyPr>
          <a:lstStyle/>
          <a:p>
            <a:r>
              <a:rPr lang="es-ES" dirty="0">
                <a:latin typeface="+mn-lt"/>
              </a:rPr>
              <a:t>¡</a:t>
            </a:r>
            <a:r>
              <a:rPr lang="es-ES" dirty="0" smtClean="0">
                <a:latin typeface="+mn-lt"/>
              </a:rPr>
              <a:t>Muchas Gracias!</a:t>
            </a:r>
            <a:endParaRPr lang="es-ES" dirty="0">
              <a:latin typeface="+mn-lt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37413" y="423303"/>
            <a:ext cx="57415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ALUMNO: ANDRÉS MESEGUER VALENZUELA</a:t>
            </a:r>
            <a:endParaRPr lang="es-ES" sz="2000" dirty="0"/>
          </a:p>
        </p:txBody>
      </p:sp>
      <p:sp>
        <p:nvSpPr>
          <p:cNvPr id="5" name="CuadroTexto 4"/>
          <p:cNvSpPr txBox="1"/>
          <p:nvPr/>
        </p:nvSpPr>
        <p:spPr>
          <a:xfrm>
            <a:off x="7020154" y="315581"/>
            <a:ext cx="4498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/>
              <a:t>DESARROLLO DE UN SIMULADOR REGULADOR DEL TRÁFICO URBANO PARA WINDOWS</a:t>
            </a:r>
          </a:p>
        </p:txBody>
      </p:sp>
    </p:spTree>
    <p:extLst>
      <p:ext uri="{BB962C8B-B14F-4D97-AF65-F5344CB8AC3E}">
        <p14:creationId xmlns:p14="http://schemas.microsoft.com/office/powerpoint/2010/main" val="271958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Retrospección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806</TotalTime>
  <Words>298</Words>
  <Application>Microsoft Office PowerPoint</Application>
  <PresentationFormat>Panorámica</PresentationFormat>
  <Paragraphs>87</Paragraphs>
  <Slides>13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Retrospección</vt:lpstr>
      <vt:lpstr>DESARROLLO DE UN SIMULADOR REGULADOR DEL TRÁFICO URBANO PARA WINDOWS</vt:lpstr>
      <vt:lpstr>Índice</vt:lpstr>
      <vt:lpstr>1.Introducción</vt:lpstr>
      <vt:lpstr>1.Introducción</vt:lpstr>
      <vt:lpstr>2.Objetivo</vt:lpstr>
      <vt:lpstr>Presentación de PowerPoint</vt:lpstr>
      <vt:lpstr>Presentación de PowerPoint</vt:lpstr>
      <vt:lpstr>3.Desarrollo</vt:lpstr>
      <vt:lpstr>3.Desarrollo</vt:lpstr>
      <vt:lpstr>3.Desarrollo</vt:lpstr>
      <vt:lpstr>4.Presupuesto</vt:lpstr>
      <vt:lpstr>5.Conclusiones</vt:lpstr>
      <vt:lpstr>¡Muchas Gracias!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andres meseguer valenzuela</dc:creator>
  <cp:lastModifiedBy>andres meseguer valenzuela</cp:lastModifiedBy>
  <cp:revision>63</cp:revision>
  <dcterms:created xsi:type="dcterms:W3CDTF">2018-04-22T08:06:09Z</dcterms:created>
  <dcterms:modified xsi:type="dcterms:W3CDTF">2018-07-02T23:32:39Z</dcterms:modified>
</cp:coreProperties>
</file>