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71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3" r:id="rId7"/>
    <p:sldId id="266" r:id="rId8"/>
    <p:sldId id="289" r:id="rId9"/>
    <p:sldId id="270" r:id="rId10"/>
    <p:sldId id="265" r:id="rId11"/>
    <p:sldId id="267" r:id="rId12"/>
    <p:sldId id="287" r:id="rId13"/>
    <p:sldId id="272" r:id="rId14"/>
    <p:sldId id="288" r:id="rId15"/>
    <p:sldId id="273" r:id="rId16"/>
    <p:sldId id="290" r:id="rId17"/>
    <p:sldId id="275" r:id="rId18"/>
    <p:sldId id="278" r:id="rId19"/>
    <p:sldId id="277" r:id="rId20"/>
    <p:sldId id="280" r:id="rId21"/>
    <p:sldId id="281" r:id="rId22"/>
    <p:sldId id="283" r:id="rId23"/>
    <p:sldId id="285" r:id="rId24"/>
    <p:sldId id="28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04" autoAdjust="0"/>
    <p:restoredTop sz="94660" autoAdjust="0"/>
  </p:normalViewPr>
  <p:slideViewPr>
    <p:cSldViewPr snapToGrid="0">
      <p:cViewPr varScale="1">
        <p:scale>
          <a:sx n="73" d="100"/>
          <a:sy n="73" d="100"/>
        </p:scale>
        <p:origin x="-756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8F7368-92BC-4BD9-B271-4BD38345FF00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975E7D30-42B7-4ED8-AF7B-56A1320DA21B}">
      <dgm:prSet phldrT="[Texto]"/>
      <dgm:spPr/>
      <dgm:t>
        <a:bodyPr/>
        <a:lstStyle/>
        <a:p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Base de datos 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9093F7-DAB1-4D6E-8775-B3C30B2B891D}" type="parTrans" cxnId="{FF4F25B7-5B42-432E-9AAC-CCFD60E78AC6}">
      <dgm:prSet/>
      <dgm:spPr/>
      <dgm:t>
        <a:bodyPr/>
        <a:lstStyle/>
        <a:p>
          <a:endParaRPr lang="es-ES"/>
        </a:p>
      </dgm:t>
    </dgm:pt>
    <dgm:pt modelId="{F65651D3-B317-4C42-85AF-30940F66AD3C}" type="sibTrans" cxnId="{FF4F25B7-5B42-432E-9AAC-CCFD60E78AC6}">
      <dgm:prSet/>
      <dgm:spPr/>
      <dgm:t>
        <a:bodyPr/>
        <a:lstStyle/>
        <a:p>
          <a:endParaRPr lang="es-ES"/>
        </a:p>
      </dgm:t>
    </dgm:pt>
    <dgm:pt modelId="{665B9CDC-F8B3-40BA-9A71-8E6946497C47}">
      <dgm:prSet phldrT="[Texto]"/>
      <dgm:spPr/>
      <dgm:t>
        <a:bodyPr/>
        <a:lstStyle/>
        <a:p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Obtención perfil óptimo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22D8E3-5602-4AF9-B0AB-698FB2E679AE}" type="parTrans" cxnId="{AA901468-B398-40E7-81A1-A8D0E4177BEB}">
      <dgm:prSet/>
      <dgm:spPr/>
      <dgm:t>
        <a:bodyPr/>
        <a:lstStyle/>
        <a:p>
          <a:endParaRPr lang="es-ES"/>
        </a:p>
      </dgm:t>
    </dgm:pt>
    <dgm:pt modelId="{9FB26E0F-52F8-42F7-B399-8F3760C29328}" type="sibTrans" cxnId="{AA901468-B398-40E7-81A1-A8D0E4177BEB}">
      <dgm:prSet/>
      <dgm:spPr/>
      <dgm:t>
        <a:bodyPr/>
        <a:lstStyle/>
        <a:p>
          <a:endParaRPr lang="es-ES"/>
        </a:p>
      </dgm:t>
    </dgm:pt>
    <dgm:pt modelId="{418E7BAE-B1A5-4223-8A54-2789D95DD798}">
      <dgm:prSet phldrT="[Texto]"/>
      <dgm:spPr/>
      <dgm:t>
        <a:bodyPr/>
        <a:lstStyle/>
        <a:p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Validación geometría alar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F61768-2861-41C5-8137-500D77FBC18E}" type="parTrans" cxnId="{153E3BBD-1156-4114-A9D6-8AABDA300FDE}">
      <dgm:prSet/>
      <dgm:spPr/>
      <dgm:t>
        <a:bodyPr/>
        <a:lstStyle/>
        <a:p>
          <a:endParaRPr lang="es-ES"/>
        </a:p>
      </dgm:t>
    </dgm:pt>
    <dgm:pt modelId="{C68DD2E4-9F55-4444-A4E6-81016F0522DE}" type="sibTrans" cxnId="{153E3BBD-1156-4114-A9D6-8AABDA300FDE}">
      <dgm:prSet/>
      <dgm:spPr/>
      <dgm:t>
        <a:bodyPr/>
        <a:lstStyle/>
        <a:p>
          <a:endParaRPr lang="es-ES"/>
        </a:p>
      </dgm:t>
    </dgm:pt>
    <dgm:pt modelId="{57866B7C-A7EF-41EE-8747-D2A1708D2FD7}" type="pres">
      <dgm:prSet presAssocID="{2C8F7368-92BC-4BD9-B271-4BD38345FF00}" presName="CompostProcess" presStyleCnt="0">
        <dgm:presLayoutVars>
          <dgm:dir/>
          <dgm:resizeHandles val="exact"/>
        </dgm:presLayoutVars>
      </dgm:prSet>
      <dgm:spPr/>
    </dgm:pt>
    <dgm:pt modelId="{46828165-BD73-49DC-8D19-D90FACF69F07}" type="pres">
      <dgm:prSet presAssocID="{2C8F7368-92BC-4BD9-B271-4BD38345FF00}" presName="arrow" presStyleLbl="bgShp" presStyleIdx="0" presStyleCnt="1" custLinFactNeighborY="-4699"/>
      <dgm:spPr/>
    </dgm:pt>
    <dgm:pt modelId="{7496C8FB-5C6E-4F10-BAF7-4F5DE6265B03}" type="pres">
      <dgm:prSet presAssocID="{2C8F7368-92BC-4BD9-B271-4BD38345FF00}" presName="linearProcess" presStyleCnt="0"/>
      <dgm:spPr/>
    </dgm:pt>
    <dgm:pt modelId="{607174FF-FD24-479D-9449-994AA497E274}" type="pres">
      <dgm:prSet presAssocID="{975E7D30-42B7-4ED8-AF7B-56A1320DA21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B6A803-D911-4285-ABD9-EC82D92A1C6A}" type="pres">
      <dgm:prSet presAssocID="{F65651D3-B317-4C42-85AF-30940F66AD3C}" presName="sibTrans" presStyleCnt="0"/>
      <dgm:spPr/>
    </dgm:pt>
    <dgm:pt modelId="{753C4AE6-1796-423E-BC23-87E5997EFCA5}" type="pres">
      <dgm:prSet presAssocID="{665B9CDC-F8B3-40BA-9A71-8E6946497C4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BB4E25-747B-4634-A3D8-4267026ADF4C}" type="pres">
      <dgm:prSet presAssocID="{9FB26E0F-52F8-42F7-B399-8F3760C29328}" presName="sibTrans" presStyleCnt="0"/>
      <dgm:spPr/>
    </dgm:pt>
    <dgm:pt modelId="{ACBBA9DA-5E61-4097-B31E-6575F131208F}" type="pres">
      <dgm:prSet presAssocID="{418E7BAE-B1A5-4223-8A54-2789D95DD79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F05F2BC-8352-44E2-B2CF-BAFB0DF3FA4D}" type="presOf" srcId="{2C8F7368-92BC-4BD9-B271-4BD38345FF00}" destId="{57866B7C-A7EF-41EE-8747-D2A1708D2FD7}" srcOrd="0" destOrd="0" presId="urn:microsoft.com/office/officeart/2005/8/layout/hProcess9"/>
    <dgm:cxn modelId="{FF4F25B7-5B42-432E-9AAC-CCFD60E78AC6}" srcId="{2C8F7368-92BC-4BD9-B271-4BD38345FF00}" destId="{975E7D30-42B7-4ED8-AF7B-56A1320DA21B}" srcOrd="0" destOrd="0" parTransId="{3D9093F7-DAB1-4D6E-8775-B3C30B2B891D}" sibTransId="{F65651D3-B317-4C42-85AF-30940F66AD3C}"/>
    <dgm:cxn modelId="{AA901468-B398-40E7-81A1-A8D0E4177BEB}" srcId="{2C8F7368-92BC-4BD9-B271-4BD38345FF00}" destId="{665B9CDC-F8B3-40BA-9A71-8E6946497C47}" srcOrd="1" destOrd="0" parTransId="{1722D8E3-5602-4AF9-B0AB-698FB2E679AE}" sibTransId="{9FB26E0F-52F8-42F7-B399-8F3760C29328}"/>
    <dgm:cxn modelId="{29090009-6814-454B-83EA-74BD00D8981B}" type="presOf" srcId="{975E7D30-42B7-4ED8-AF7B-56A1320DA21B}" destId="{607174FF-FD24-479D-9449-994AA497E274}" srcOrd="0" destOrd="0" presId="urn:microsoft.com/office/officeart/2005/8/layout/hProcess9"/>
    <dgm:cxn modelId="{3B5D7594-18C4-47EC-8ED5-94CB0E1531D2}" type="presOf" srcId="{665B9CDC-F8B3-40BA-9A71-8E6946497C47}" destId="{753C4AE6-1796-423E-BC23-87E5997EFCA5}" srcOrd="0" destOrd="0" presId="urn:microsoft.com/office/officeart/2005/8/layout/hProcess9"/>
    <dgm:cxn modelId="{153E3BBD-1156-4114-A9D6-8AABDA300FDE}" srcId="{2C8F7368-92BC-4BD9-B271-4BD38345FF00}" destId="{418E7BAE-B1A5-4223-8A54-2789D95DD798}" srcOrd="2" destOrd="0" parTransId="{42F61768-2861-41C5-8137-500D77FBC18E}" sibTransId="{C68DD2E4-9F55-4444-A4E6-81016F0522DE}"/>
    <dgm:cxn modelId="{C3A61A9A-42EA-40AA-A72E-CC0C4E075532}" type="presOf" srcId="{418E7BAE-B1A5-4223-8A54-2789D95DD798}" destId="{ACBBA9DA-5E61-4097-B31E-6575F131208F}" srcOrd="0" destOrd="0" presId="urn:microsoft.com/office/officeart/2005/8/layout/hProcess9"/>
    <dgm:cxn modelId="{B8130251-08DF-4788-AE06-18EBD6FD6CD9}" type="presParOf" srcId="{57866B7C-A7EF-41EE-8747-D2A1708D2FD7}" destId="{46828165-BD73-49DC-8D19-D90FACF69F07}" srcOrd="0" destOrd="0" presId="urn:microsoft.com/office/officeart/2005/8/layout/hProcess9"/>
    <dgm:cxn modelId="{329735DB-1F90-4D25-B2C1-6C6F280A085B}" type="presParOf" srcId="{57866B7C-A7EF-41EE-8747-D2A1708D2FD7}" destId="{7496C8FB-5C6E-4F10-BAF7-4F5DE6265B03}" srcOrd="1" destOrd="0" presId="urn:microsoft.com/office/officeart/2005/8/layout/hProcess9"/>
    <dgm:cxn modelId="{EE6B15C8-CDBB-4971-86BF-00A064BE5708}" type="presParOf" srcId="{7496C8FB-5C6E-4F10-BAF7-4F5DE6265B03}" destId="{607174FF-FD24-479D-9449-994AA497E274}" srcOrd="0" destOrd="0" presId="urn:microsoft.com/office/officeart/2005/8/layout/hProcess9"/>
    <dgm:cxn modelId="{08A0D2FD-60A5-4601-BA54-2A3E1FE9832A}" type="presParOf" srcId="{7496C8FB-5C6E-4F10-BAF7-4F5DE6265B03}" destId="{41B6A803-D911-4285-ABD9-EC82D92A1C6A}" srcOrd="1" destOrd="0" presId="urn:microsoft.com/office/officeart/2005/8/layout/hProcess9"/>
    <dgm:cxn modelId="{5E1B6697-EEB4-4C94-AABB-06C66D4A957D}" type="presParOf" srcId="{7496C8FB-5C6E-4F10-BAF7-4F5DE6265B03}" destId="{753C4AE6-1796-423E-BC23-87E5997EFCA5}" srcOrd="2" destOrd="0" presId="urn:microsoft.com/office/officeart/2005/8/layout/hProcess9"/>
    <dgm:cxn modelId="{19DB300B-95CA-4D40-B13A-87F0996E5BFF}" type="presParOf" srcId="{7496C8FB-5C6E-4F10-BAF7-4F5DE6265B03}" destId="{75BB4E25-747B-4634-A3D8-4267026ADF4C}" srcOrd="3" destOrd="0" presId="urn:microsoft.com/office/officeart/2005/8/layout/hProcess9"/>
    <dgm:cxn modelId="{3506138A-8041-4CA8-A7A5-96EE3C467A1B}" type="presParOf" srcId="{7496C8FB-5C6E-4F10-BAF7-4F5DE6265B03}" destId="{ACBBA9DA-5E61-4097-B31E-6575F131208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8E506C-5E9C-4265-9234-70398E8FA9F2}" type="doc">
      <dgm:prSet loTypeId="urn:microsoft.com/office/officeart/2005/8/layout/radial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6BF0C17-D543-43DE-BD88-391F963384C1}">
      <dgm:prSet phldrT="[Texto]"/>
      <dgm:spPr/>
      <dgm:t>
        <a:bodyPr/>
        <a:lstStyle/>
        <a:p>
          <a:r>
            <a:rPr lang="es-ES" b="1" dirty="0" smtClean="0"/>
            <a:t>Mono-objetivo</a:t>
          </a:r>
          <a:endParaRPr lang="es-ES" b="1" dirty="0"/>
        </a:p>
      </dgm:t>
    </dgm:pt>
    <dgm:pt modelId="{87444C64-199A-4A96-9348-4CE7800DCE72}" type="parTrans" cxnId="{4DB9E70F-D36E-4CAA-A9EA-D05AF7D50448}">
      <dgm:prSet/>
      <dgm:spPr/>
      <dgm:t>
        <a:bodyPr/>
        <a:lstStyle/>
        <a:p>
          <a:endParaRPr lang="es-ES"/>
        </a:p>
      </dgm:t>
    </dgm:pt>
    <dgm:pt modelId="{36B6B48F-5277-4BCA-A2EF-EA6A9D225EA5}" type="sibTrans" cxnId="{4DB9E70F-D36E-4CAA-A9EA-D05AF7D50448}">
      <dgm:prSet/>
      <dgm:spPr/>
      <dgm:t>
        <a:bodyPr/>
        <a:lstStyle/>
        <a:p>
          <a:endParaRPr lang="es-ES"/>
        </a:p>
      </dgm:t>
    </dgm:pt>
    <dgm:pt modelId="{FD5CDBB2-E80B-4F02-B13F-090A65B33E6E}">
      <dgm:prSet phldrT="[Texto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200" b="1" dirty="0" err="1" smtClean="0"/>
            <a:t>Multi</a:t>
          </a:r>
          <a:r>
            <a:rPr lang="es-ES" sz="2200" b="1" dirty="0" smtClean="0"/>
            <a:t>-objetivo</a:t>
          </a:r>
          <a:endParaRPr lang="es-ES" sz="2200" b="1" dirty="0"/>
        </a:p>
      </dgm:t>
    </dgm:pt>
    <dgm:pt modelId="{BD5EE8E2-F1F4-4142-A2D8-3C4AB81DAC5E}" type="parTrans" cxnId="{48BFEB25-8D4A-4509-8803-DAFCF7271C86}">
      <dgm:prSet/>
      <dgm:spPr/>
      <dgm:t>
        <a:bodyPr/>
        <a:lstStyle/>
        <a:p>
          <a:endParaRPr lang="es-ES"/>
        </a:p>
      </dgm:t>
    </dgm:pt>
    <dgm:pt modelId="{3C09D932-4946-4285-888F-79EFC1A76204}" type="sibTrans" cxnId="{48BFEB25-8D4A-4509-8803-DAFCF7271C86}">
      <dgm:prSet/>
      <dgm:spPr/>
      <dgm:t>
        <a:bodyPr/>
        <a:lstStyle/>
        <a:p>
          <a:endParaRPr lang="es-ES"/>
        </a:p>
      </dgm:t>
    </dgm:pt>
    <dgm:pt modelId="{CC512E2D-03F7-47CA-B0E7-73EC3109A14F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 smtClean="0"/>
            <a:t>Diversos objetivos </a:t>
          </a:r>
          <a:r>
            <a:rPr lang="es-ES" sz="1800" b="1" dirty="0" err="1" smtClean="0"/>
            <a:t>mín</a:t>
          </a:r>
          <a:r>
            <a:rPr lang="es-ES" sz="1800" b="1" dirty="0" smtClean="0"/>
            <a:t>(f1</a:t>
          </a:r>
          <a:r>
            <a:rPr lang="es-ES" sz="1800" b="1" dirty="0" smtClean="0"/>
            <a:t>, f2</a:t>
          </a:r>
          <a:r>
            <a:rPr lang="es-ES" sz="1800" b="1" smtClean="0"/>
            <a:t>, </a:t>
          </a:r>
          <a:r>
            <a:rPr lang="es-ES" sz="1800" b="1" smtClean="0"/>
            <a:t>…)</a:t>
          </a:r>
          <a:endParaRPr lang="es-ES" sz="1800" b="0" dirty="0"/>
        </a:p>
      </dgm:t>
    </dgm:pt>
    <dgm:pt modelId="{4D6AF96B-3D36-49BA-9019-D0E02B265283}" type="sibTrans" cxnId="{2562EB57-3210-4D18-AA74-44A6E46A0850}">
      <dgm:prSet/>
      <dgm:spPr/>
      <dgm:t>
        <a:bodyPr/>
        <a:lstStyle/>
        <a:p>
          <a:endParaRPr lang="es-ES"/>
        </a:p>
      </dgm:t>
    </dgm:pt>
    <dgm:pt modelId="{303995BA-088D-4204-A06B-C37EE731F394}" type="parTrans" cxnId="{2562EB57-3210-4D18-AA74-44A6E46A0850}">
      <dgm:prSet/>
      <dgm:spPr/>
      <dgm:t>
        <a:bodyPr/>
        <a:lstStyle/>
        <a:p>
          <a:endParaRPr lang="es-ES"/>
        </a:p>
      </dgm:t>
    </dgm:pt>
    <dgm:pt modelId="{E8DF8CFB-DDEC-4927-A0DB-0ED3CE1C74EC}">
      <dgm:prSet phldrT="[Texto]" custT="1"/>
      <dgm:spPr/>
      <dgm:t>
        <a:bodyPr/>
        <a:lstStyle/>
        <a:p>
          <a:r>
            <a:rPr lang="es-ES" sz="2000" dirty="0" smtClean="0"/>
            <a:t>Objetivo único </a:t>
          </a:r>
          <a:r>
            <a:rPr lang="es-ES" sz="2000" b="1" dirty="0" err="1" smtClean="0"/>
            <a:t>mín</a:t>
          </a:r>
          <a:r>
            <a:rPr lang="es-ES" sz="2000" b="1" dirty="0" smtClean="0"/>
            <a:t> (f1)</a:t>
          </a:r>
          <a:endParaRPr lang="es-ES" sz="2000" dirty="0"/>
        </a:p>
      </dgm:t>
    </dgm:pt>
    <dgm:pt modelId="{C0885F87-18D1-447B-804A-1D3AAAA41230}" type="sibTrans" cxnId="{60FA5C4D-1B23-4637-B8AB-6B15B42A02AE}">
      <dgm:prSet/>
      <dgm:spPr/>
      <dgm:t>
        <a:bodyPr/>
        <a:lstStyle/>
        <a:p>
          <a:endParaRPr lang="es-ES"/>
        </a:p>
      </dgm:t>
    </dgm:pt>
    <dgm:pt modelId="{B9AB655A-D11E-4DEE-BBFC-6099F2E84F87}" type="parTrans" cxnId="{60FA5C4D-1B23-4637-B8AB-6B15B42A02AE}">
      <dgm:prSet/>
      <dgm:spPr/>
      <dgm:t>
        <a:bodyPr/>
        <a:lstStyle/>
        <a:p>
          <a:endParaRPr lang="es-ES"/>
        </a:p>
      </dgm:t>
    </dgm:pt>
    <dgm:pt modelId="{5985AD18-E8FD-45F4-8FFF-DAE5E9A79EBE}">
      <dgm:prSet phldrT="[Texto]"/>
      <dgm:spPr/>
      <dgm:t>
        <a:bodyPr/>
        <a:lstStyle/>
        <a:p>
          <a:endParaRPr lang="es-ES" sz="2400" dirty="0"/>
        </a:p>
      </dgm:t>
    </dgm:pt>
    <dgm:pt modelId="{B47450C4-484E-437D-9E78-D66776AEDF5E}" type="parTrans" cxnId="{CA4DBFB4-F10B-40DB-AC99-09CA1A879ADF}">
      <dgm:prSet/>
      <dgm:spPr/>
      <dgm:t>
        <a:bodyPr/>
        <a:lstStyle/>
        <a:p>
          <a:endParaRPr lang="es-ES"/>
        </a:p>
      </dgm:t>
    </dgm:pt>
    <dgm:pt modelId="{EA93C2DB-438B-4422-8A1D-43EBA7084BF4}" type="sibTrans" cxnId="{CA4DBFB4-F10B-40DB-AC99-09CA1A879ADF}">
      <dgm:prSet/>
      <dgm:spPr/>
      <dgm:t>
        <a:bodyPr/>
        <a:lstStyle/>
        <a:p>
          <a:endParaRPr lang="es-ES"/>
        </a:p>
      </dgm:t>
    </dgm:pt>
    <dgm:pt modelId="{17513EEB-A804-4D58-881E-A00856AA49A0}">
      <dgm:prSet phldrT="[Texto]" custT="1"/>
      <dgm:spPr/>
      <dgm:t>
        <a:bodyPr/>
        <a:lstStyle/>
        <a:p>
          <a:r>
            <a:rPr lang="es-ES" sz="2000" dirty="0" smtClean="0"/>
            <a:t>Solución única</a:t>
          </a:r>
          <a:endParaRPr lang="es-ES" sz="2000" dirty="0"/>
        </a:p>
      </dgm:t>
    </dgm:pt>
    <dgm:pt modelId="{643E4733-2255-4CC2-B378-6ED2F70CD26F}" type="parTrans" cxnId="{A5F7778F-E970-4E1F-A10E-D5791AAC6010}">
      <dgm:prSet/>
      <dgm:spPr/>
      <dgm:t>
        <a:bodyPr/>
        <a:lstStyle/>
        <a:p>
          <a:endParaRPr lang="es-ES"/>
        </a:p>
      </dgm:t>
    </dgm:pt>
    <dgm:pt modelId="{158BE626-00FD-4B24-BCDA-B152600EA6E9}" type="sibTrans" cxnId="{A5F7778F-E970-4E1F-A10E-D5791AAC6010}">
      <dgm:prSet/>
      <dgm:spPr/>
      <dgm:t>
        <a:bodyPr/>
        <a:lstStyle/>
        <a:p>
          <a:endParaRPr lang="es-ES"/>
        </a:p>
      </dgm:t>
    </dgm:pt>
    <dgm:pt modelId="{6DAA8E26-D343-4CF1-AEC3-F8FD01560F34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 smtClean="0"/>
            <a:t>Múltiples soluciones</a:t>
          </a:r>
          <a:endParaRPr lang="es-ES" sz="1800" dirty="0"/>
        </a:p>
      </dgm:t>
    </dgm:pt>
    <dgm:pt modelId="{829C7AED-1CD9-4F9F-8E66-DACB6E841177}" type="parTrans" cxnId="{A1F8F1C1-FAB0-4E7A-B746-BED8BBBCA7BA}">
      <dgm:prSet/>
      <dgm:spPr/>
      <dgm:t>
        <a:bodyPr/>
        <a:lstStyle/>
        <a:p>
          <a:endParaRPr lang="es-ES"/>
        </a:p>
      </dgm:t>
    </dgm:pt>
    <dgm:pt modelId="{E4328540-BAD6-49FF-BCBF-58E0A3371996}" type="sibTrans" cxnId="{A1F8F1C1-FAB0-4E7A-B746-BED8BBBCA7BA}">
      <dgm:prSet/>
      <dgm:spPr/>
      <dgm:t>
        <a:bodyPr/>
        <a:lstStyle/>
        <a:p>
          <a:endParaRPr lang="es-ES"/>
        </a:p>
      </dgm:t>
    </dgm:pt>
    <dgm:pt modelId="{1D15B252-26FB-4EDE-9590-C352B801ECA5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 smtClean="0"/>
            <a:t>Dominancia de </a:t>
          </a:r>
          <a:r>
            <a:rPr lang="es-ES" sz="2000" b="1" dirty="0" err="1" smtClean="0"/>
            <a:t>Pareto</a:t>
          </a:r>
          <a:endParaRPr lang="es-ES" sz="1800" b="1" dirty="0"/>
        </a:p>
      </dgm:t>
    </dgm:pt>
    <dgm:pt modelId="{A41AD14C-4833-4CB2-8021-657A9C609B8F}" type="parTrans" cxnId="{5CA1F494-54DF-4466-BCF3-67720BC4680D}">
      <dgm:prSet/>
      <dgm:spPr/>
      <dgm:t>
        <a:bodyPr/>
        <a:lstStyle/>
        <a:p>
          <a:endParaRPr lang="es-ES"/>
        </a:p>
      </dgm:t>
    </dgm:pt>
    <dgm:pt modelId="{2316A162-5B1C-4483-9EF0-4B42032F9BE0}" type="sibTrans" cxnId="{5CA1F494-54DF-4466-BCF3-67720BC4680D}">
      <dgm:prSet/>
      <dgm:spPr/>
      <dgm:t>
        <a:bodyPr/>
        <a:lstStyle/>
        <a:p>
          <a:endParaRPr lang="es-ES"/>
        </a:p>
      </dgm:t>
    </dgm:pt>
    <dgm:pt modelId="{D986D990-3866-4EB9-93DD-15928E33B5A4}" type="pres">
      <dgm:prSet presAssocID="{EE8E506C-5E9C-4265-9234-70398E8FA9F2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97EB0CF-9A98-4A69-947D-6042C8F6DFC1}" type="pres">
      <dgm:prSet presAssocID="{EE8E506C-5E9C-4265-9234-70398E8FA9F2}" presName="cycle" presStyleCnt="0"/>
      <dgm:spPr/>
    </dgm:pt>
    <dgm:pt modelId="{E54D867A-BACF-4741-9BAC-6D5B339E6E33}" type="pres">
      <dgm:prSet presAssocID="{EE8E506C-5E9C-4265-9234-70398E8FA9F2}" presName="centerShape" presStyleCnt="0"/>
      <dgm:spPr/>
    </dgm:pt>
    <dgm:pt modelId="{7BEDFE6A-316C-4460-8554-B73DA01E2319}" type="pres">
      <dgm:prSet presAssocID="{EE8E506C-5E9C-4265-9234-70398E8FA9F2}" presName="connSite" presStyleLbl="node1" presStyleIdx="0" presStyleCnt="3"/>
      <dgm:spPr/>
    </dgm:pt>
    <dgm:pt modelId="{09B00D23-187E-4B58-92F8-A9F9873FA45F}" type="pres">
      <dgm:prSet presAssocID="{EE8E506C-5E9C-4265-9234-70398E8FA9F2}" presName="visible" presStyleLbl="node1" presStyleIdx="0" presStyleCnt="3"/>
      <dgm:spPr/>
    </dgm:pt>
    <dgm:pt modelId="{2D046984-0C13-4F1D-947F-3BFA901EEDCB}" type="pres">
      <dgm:prSet presAssocID="{87444C64-199A-4A96-9348-4CE7800DCE72}" presName="Name25" presStyleLbl="parChTrans1D1" presStyleIdx="0" presStyleCnt="2"/>
      <dgm:spPr/>
      <dgm:t>
        <a:bodyPr/>
        <a:lstStyle/>
        <a:p>
          <a:endParaRPr lang="es-ES"/>
        </a:p>
      </dgm:t>
    </dgm:pt>
    <dgm:pt modelId="{CE532B2B-4E9F-4FC4-BD3C-D9549A125D45}" type="pres">
      <dgm:prSet presAssocID="{06BF0C17-D543-43DE-BD88-391F963384C1}" presName="node" presStyleCnt="0"/>
      <dgm:spPr/>
    </dgm:pt>
    <dgm:pt modelId="{D291CB59-C9ED-46AE-BAC7-1D4870E49808}" type="pres">
      <dgm:prSet presAssocID="{06BF0C17-D543-43DE-BD88-391F963384C1}" presName="parentNode" presStyleLbl="node1" presStyleIdx="1" presStyleCnt="3" custScaleX="9886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506C51-EA79-4750-8D1A-19AFC9CD0178}" type="pres">
      <dgm:prSet presAssocID="{06BF0C17-D543-43DE-BD88-391F963384C1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71F1A4-7E5C-48B5-A021-F6AC9AF070D1}" type="pres">
      <dgm:prSet presAssocID="{BD5EE8E2-F1F4-4142-A2D8-3C4AB81DAC5E}" presName="Name25" presStyleLbl="parChTrans1D1" presStyleIdx="1" presStyleCnt="2"/>
      <dgm:spPr/>
      <dgm:t>
        <a:bodyPr/>
        <a:lstStyle/>
        <a:p>
          <a:endParaRPr lang="es-ES"/>
        </a:p>
      </dgm:t>
    </dgm:pt>
    <dgm:pt modelId="{314574CE-2CC7-4CD3-8F18-9279182182F3}" type="pres">
      <dgm:prSet presAssocID="{FD5CDBB2-E80B-4F02-B13F-090A65B33E6E}" presName="node" presStyleCnt="0"/>
      <dgm:spPr/>
    </dgm:pt>
    <dgm:pt modelId="{823F6424-0027-47C1-815D-18A052C31BFA}" type="pres">
      <dgm:prSet presAssocID="{FD5CDBB2-E80B-4F02-B13F-090A65B33E6E}" presName="parentNode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459C3C-3CB2-42E9-A056-1741DC981E74}" type="pres">
      <dgm:prSet presAssocID="{FD5CDBB2-E80B-4F02-B13F-090A65B33E6E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8B966D1-9B62-4F16-B1FA-0D94A197913A}" type="presOf" srcId="{06BF0C17-D543-43DE-BD88-391F963384C1}" destId="{D291CB59-C9ED-46AE-BAC7-1D4870E49808}" srcOrd="0" destOrd="0" presId="urn:microsoft.com/office/officeart/2005/8/layout/radial2"/>
    <dgm:cxn modelId="{EDE06074-D626-46E9-B3C3-28916A75F1FE}" type="presOf" srcId="{E8DF8CFB-DDEC-4927-A0DB-0ED3CE1C74EC}" destId="{69506C51-EA79-4750-8D1A-19AFC9CD0178}" srcOrd="0" destOrd="0" presId="urn:microsoft.com/office/officeart/2005/8/layout/radial2"/>
    <dgm:cxn modelId="{FFEE37E9-62E4-41FA-8C93-85AA7458AFA4}" type="presOf" srcId="{6DAA8E26-D343-4CF1-AEC3-F8FD01560F34}" destId="{98459C3C-3CB2-42E9-A056-1741DC981E74}" srcOrd="0" destOrd="1" presId="urn:microsoft.com/office/officeart/2005/8/layout/radial2"/>
    <dgm:cxn modelId="{37314068-EDA3-4C30-81BA-42513669337F}" type="presOf" srcId="{1D15B252-26FB-4EDE-9590-C352B801ECA5}" destId="{98459C3C-3CB2-42E9-A056-1741DC981E74}" srcOrd="0" destOrd="2" presId="urn:microsoft.com/office/officeart/2005/8/layout/radial2"/>
    <dgm:cxn modelId="{48BFEB25-8D4A-4509-8803-DAFCF7271C86}" srcId="{EE8E506C-5E9C-4265-9234-70398E8FA9F2}" destId="{FD5CDBB2-E80B-4F02-B13F-090A65B33E6E}" srcOrd="1" destOrd="0" parTransId="{BD5EE8E2-F1F4-4142-A2D8-3C4AB81DAC5E}" sibTransId="{3C09D932-4946-4285-888F-79EFC1A76204}"/>
    <dgm:cxn modelId="{A1F8F1C1-FAB0-4E7A-B746-BED8BBBCA7BA}" srcId="{FD5CDBB2-E80B-4F02-B13F-090A65B33E6E}" destId="{6DAA8E26-D343-4CF1-AEC3-F8FD01560F34}" srcOrd="1" destOrd="0" parTransId="{829C7AED-1CD9-4F9F-8E66-DACB6E841177}" sibTransId="{E4328540-BAD6-49FF-BCBF-58E0A3371996}"/>
    <dgm:cxn modelId="{A5F7778F-E970-4E1F-A10E-D5791AAC6010}" srcId="{06BF0C17-D543-43DE-BD88-391F963384C1}" destId="{17513EEB-A804-4D58-881E-A00856AA49A0}" srcOrd="1" destOrd="0" parTransId="{643E4733-2255-4CC2-B378-6ED2F70CD26F}" sibTransId="{158BE626-00FD-4B24-BCDA-B152600EA6E9}"/>
    <dgm:cxn modelId="{F1A1850B-662A-4351-9752-538517A4CDB8}" type="presOf" srcId="{17513EEB-A804-4D58-881E-A00856AA49A0}" destId="{69506C51-EA79-4750-8D1A-19AFC9CD0178}" srcOrd="0" destOrd="1" presId="urn:microsoft.com/office/officeart/2005/8/layout/radial2"/>
    <dgm:cxn modelId="{254CEF0F-1827-49B5-BC2A-FB3DC8B43D3D}" type="presOf" srcId="{BD5EE8E2-F1F4-4142-A2D8-3C4AB81DAC5E}" destId="{E671F1A4-7E5C-48B5-A021-F6AC9AF070D1}" srcOrd="0" destOrd="0" presId="urn:microsoft.com/office/officeart/2005/8/layout/radial2"/>
    <dgm:cxn modelId="{60FA5C4D-1B23-4637-B8AB-6B15B42A02AE}" srcId="{06BF0C17-D543-43DE-BD88-391F963384C1}" destId="{E8DF8CFB-DDEC-4927-A0DB-0ED3CE1C74EC}" srcOrd="0" destOrd="0" parTransId="{B9AB655A-D11E-4DEE-BBFC-6099F2E84F87}" sibTransId="{C0885F87-18D1-447B-804A-1D3AAAA41230}"/>
    <dgm:cxn modelId="{CA4DBFB4-F10B-40DB-AC99-09CA1A879ADF}" srcId="{06BF0C17-D543-43DE-BD88-391F963384C1}" destId="{5985AD18-E8FD-45F4-8FFF-DAE5E9A79EBE}" srcOrd="2" destOrd="0" parTransId="{B47450C4-484E-437D-9E78-D66776AEDF5E}" sibTransId="{EA93C2DB-438B-4422-8A1D-43EBA7084BF4}"/>
    <dgm:cxn modelId="{DF878C59-6B61-4E02-83BE-325D548AF474}" type="presOf" srcId="{5985AD18-E8FD-45F4-8FFF-DAE5E9A79EBE}" destId="{69506C51-EA79-4750-8D1A-19AFC9CD0178}" srcOrd="0" destOrd="2" presId="urn:microsoft.com/office/officeart/2005/8/layout/radial2"/>
    <dgm:cxn modelId="{5CA1F494-54DF-4466-BCF3-67720BC4680D}" srcId="{FD5CDBB2-E80B-4F02-B13F-090A65B33E6E}" destId="{1D15B252-26FB-4EDE-9590-C352B801ECA5}" srcOrd="2" destOrd="0" parTransId="{A41AD14C-4833-4CB2-8021-657A9C609B8F}" sibTransId="{2316A162-5B1C-4483-9EF0-4B42032F9BE0}"/>
    <dgm:cxn modelId="{09CDEAFF-98D0-4582-91F3-67BD40236270}" type="presOf" srcId="{FD5CDBB2-E80B-4F02-B13F-090A65B33E6E}" destId="{823F6424-0027-47C1-815D-18A052C31BFA}" srcOrd="0" destOrd="0" presId="urn:microsoft.com/office/officeart/2005/8/layout/radial2"/>
    <dgm:cxn modelId="{B931C504-4FEF-4042-B52A-BD17512F5E0B}" type="presOf" srcId="{87444C64-199A-4A96-9348-4CE7800DCE72}" destId="{2D046984-0C13-4F1D-947F-3BFA901EEDCB}" srcOrd="0" destOrd="0" presId="urn:microsoft.com/office/officeart/2005/8/layout/radial2"/>
    <dgm:cxn modelId="{23D5EDA0-DD60-4FBB-9160-512B4BC11B5F}" type="presOf" srcId="{CC512E2D-03F7-47CA-B0E7-73EC3109A14F}" destId="{98459C3C-3CB2-42E9-A056-1741DC981E74}" srcOrd="0" destOrd="0" presId="urn:microsoft.com/office/officeart/2005/8/layout/radial2"/>
    <dgm:cxn modelId="{2562EB57-3210-4D18-AA74-44A6E46A0850}" srcId="{FD5CDBB2-E80B-4F02-B13F-090A65B33E6E}" destId="{CC512E2D-03F7-47CA-B0E7-73EC3109A14F}" srcOrd="0" destOrd="0" parTransId="{303995BA-088D-4204-A06B-C37EE731F394}" sibTransId="{4D6AF96B-3D36-49BA-9019-D0E02B265283}"/>
    <dgm:cxn modelId="{D2642887-7C33-4453-9CFC-0C190EFB9217}" type="presOf" srcId="{EE8E506C-5E9C-4265-9234-70398E8FA9F2}" destId="{D986D990-3866-4EB9-93DD-15928E33B5A4}" srcOrd="0" destOrd="0" presId="urn:microsoft.com/office/officeart/2005/8/layout/radial2"/>
    <dgm:cxn modelId="{4DB9E70F-D36E-4CAA-A9EA-D05AF7D50448}" srcId="{EE8E506C-5E9C-4265-9234-70398E8FA9F2}" destId="{06BF0C17-D543-43DE-BD88-391F963384C1}" srcOrd="0" destOrd="0" parTransId="{87444C64-199A-4A96-9348-4CE7800DCE72}" sibTransId="{36B6B48F-5277-4BCA-A2EF-EA6A9D225EA5}"/>
    <dgm:cxn modelId="{BB7D66BF-B33E-462A-AA8D-2E733D61F2D9}" type="presParOf" srcId="{D986D990-3866-4EB9-93DD-15928E33B5A4}" destId="{D97EB0CF-9A98-4A69-947D-6042C8F6DFC1}" srcOrd="0" destOrd="0" presId="urn:microsoft.com/office/officeart/2005/8/layout/radial2"/>
    <dgm:cxn modelId="{CF51DD19-5276-4161-8475-3A4F050BF82B}" type="presParOf" srcId="{D97EB0CF-9A98-4A69-947D-6042C8F6DFC1}" destId="{E54D867A-BACF-4741-9BAC-6D5B339E6E33}" srcOrd="0" destOrd="0" presId="urn:microsoft.com/office/officeart/2005/8/layout/radial2"/>
    <dgm:cxn modelId="{CF773EE9-7D9B-4C09-A12F-3BD4FDFA57C5}" type="presParOf" srcId="{E54D867A-BACF-4741-9BAC-6D5B339E6E33}" destId="{7BEDFE6A-316C-4460-8554-B73DA01E2319}" srcOrd="0" destOrd="0" presId="urn:microsoft.com/office/officeart/2005/8/layout/radial2"/>
    <dgm:cxn modelId="{7204C465-E164-4B6A-8F2B-9D0EA307EC94}" type="presParOf" srcId="{E54D867A-BACF-4741-9BAC-6D5B339E6E33}" destId="{09B00D23-187E-4B58-92F8-A9F9873FA45F}" srcOrd="1" destOrd="0" presId="urn:microsoft.com/office/officeart/2005/8/layout/radial2"/>
    <dgm:cxn modelId="{92BEB5C6-837D-4AE4-97E4-7B8525283A47}" type="presParOf" srcId="{D97EB0CF-9A98-4A69-947D-6042C8F6DFC1}" destId="{2D046984-0C13-4F1D-947F-3BFA901EEDCB}" srcOrd="1" destOrd="0" presId="urn:microsoft.com/office/officeart/2005/8/layout/radial2"/>
    <dgm:cxn modelId="{AF119921-09F8-4E6D-8752-F814DF52A3D7}" type="presParOf" srcId="{D97EB0CF-9A98-4A69-947D-6042C8F6DFC1}" destId="{CE532B2B-4E9F-4FC4-BD3C-D9549A125D45}" srcOrd="2" destOrd="0" presId="urn:microsoft.com/office/officeart/2005/8/layout/radial2"/>
    <dgm:cxn modelId="{89B8E892-A32C-4361-8916-9A1A0755E0D5}" type="presParOf" srcId="{CE532B2B-4E9F-4FC4-BD3C-D9549A125D45}" destId="{D291CB59-C9ED-46AE-BAC7-1D4870E49808}" srcOrd="0" destOrd="0" presId="urn:microsoft.com/office/officeart/2005/8/layout/radial2"/>
    <dgm:cxn modelId="{9E5EDD16-2491-4F19-B83E-112B57C8EBCB}" type="presParOf" srcId="{CE532B2B-4E9F-4FC4-BD3C-D9549A125D45}" destId="{69506C51-EA79-4750-8D1A-19AFC9CD0178}" srcOrd="1" destOrd="0" presId="urn:microsoft.com/office/officeart/2005/8/layout/radial2"/>
    <dgm:cxn modelId="{17FEFF2B-6700-41BB-BB9F-3DC24F8BCCF7}" type="presParOf" srcId="{D97EB0CF-9A98-4A69-947D-6042C8F6DFC1}" destId="{E671F1A4-7E5C-48B5-A021-F6AC9AF070D1}" srcOrd="3" destOrd="0" presId="urn:microsoft.com/office/officeart/2005/8/layout/radial2"/>
    <dgm:cxn modelId="{4F258898-6CDE-4B00-AAA4-CA91579B992D}" type="presParOf" srcId="{D97EB0CF-9A98-4A69-947D-6042C8F6DFC1}" destId="{314574CE-2CC7-4CD3-8F18-9279182182F3}" srcOrd="4" destOrd="0" presId="urn:microsoft.com/office/officeart/2005/8/layout/radial2"/>
    <dgm:cxn modelId="{96C29525-6E1A-474F-880E-5E3F2BCC09BE}" type="presParOf" srcId="{314574CE-2CC7-4CD3-8F18-9279182182F3}" destId="{823F6424-0027-47C1-815D-18A052C31BFA}" srcOrd="0" destOrd="0" presId="urn:microsoft.com/office/officeart/2005/8/layout/radial2"/>
    <dgm:cxn modelId="{51FE6693-9540-45B9-BED7-3A9E8CE1AC77}" type="presParOf" srcId="{314574CE-2CC7-4CD3-8F18-9279182182F3}" destId="{98459C3C-3CB2-42E9-A056-1741DC981E7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BC230D-D06D-4831-B860-6C70335822D9}" type="doc">
      <dgm:prSet loTypeId="urn:microsoft.com/office/officeart/2005/8/layout/arrow2" loCatId="process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A0CCA203-0E7F-42F0-A73D-B8C0160F66FF}">
      <dgm:prSet phldrT="[Texto]" custT="1"/>
      <dgm:spPr/>
      <dgm:t>
        <a:bodyPr/>
        <a:lstStyle/>
        <a:p>
          <a:r>
            <a:rPr lang="es-ES" sz="2800" dirty="0" smtClean="0"/>
            <a:t>Mono-objetivo</a:t>
          </a:r>
          <a:endParaRPr lang="es-ES" sz="2800" dirty="0"/>
        </a:p>
      </dgm:t>
    </dgm:pt>
    <dgm:pt modelId="{A6A6DB35-A9D1-40EC-AB63-277F63246F31}" type="parTrans" cxnId="{D7608758-E440-4DFC-8A86-F4FC3340F077}">
      <dgm:prSet/>
      <dgm:spPr/>
      <dgm:t>
        <a:bodyPr/>
        <a:lstStyle/>
        <a:p>
          <a:endParaRPr lang="es-ES"/>
        </a:p>
      </dgm:t>
    </dgm:pt>
    <dgm:pt modelId="{E55BDC1D-A7FD-4733-BD96-23512754F113}" type="sibTrans" cxnId="{D7608758-E440-4DFC-8A86-F4FC3340F077}">
      <dgm:prSet/>
      <dgm:spPr/>
      <dgm:t>
        <a:bodyPr/>
        <a:lstStyle/>
        <a:p>
          <a:endParaRPr lang="es-ES"/>
        </a:p>
      </dgm:t>
    </dgm:pt>
    <dgm:pt modelId="{9E47B482-A825-4570-8170-2B2E4E09CF67}">
      <dgm:prSet phldrT="[Texto]" custT="1"/>
      <dgm:spPr/>
      <dgm:t>
        <a:bodyPr/>
        <a:lstStyle/>
        <a:p>
          <a:r>
            <a:rPr lang="es-ES" sz="3600" b="1" i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PSO</a:t>
          </a:r>
          <a:endParaRPr lang="es-ES" sz="3600" b="1" i="1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AA0B8B-DAE6-42B1-89F0-B8C20314360B}" type="parTrans" cxnId="{168A1B49-95C1-4A6A-8E66-3443515760D3}">
      <dgm:prSet/>
      <dgm:spPr/>
      <dgm:t>
        <a:bodyPr/>
        <a:lstStyle/>
        <a:p>
          <a:endParaRPr lang="es-ES"/>
        </a:p>
      </dgm:t>
    </dgm:pt>
    <dgm:pt modelId="{AAAF7B86-6CF5-4A98-9F26-493EAC0FD6EC}" type="sibTrans" cxnId="{168A1B49-95C1-4A6A-8E66-3443515760D3}">
      <dgm:prSet/>
      <dgm:spPr/>
      <dgm:t>
        <a:bodyPr/>
        <a:lstStyle/>
        <a:p>
          <a:endParaRPr lang="es-ES"/>
        </a:p>
      </dgm:t>
    </dgm:pt>
    <dgm:pt modelId="{628FA46A-0686-457C-BF49-9708FB8AF9EB}">
      <dgm:prSet phldrT="[Texto]" phldr="1" custT="1"/>
      <dgm:spPr/>
      <dgm:t>
        <a:bodyPr/>
        <a:lstStyle/>
        <a:p>
          <a:endParaRPr lang="es-ES" sz="900" dirty="0"/>
        </a:p>
      </dgm:t>
    </dgm:pt>
    <dgm:pt modelId="{50090CDC-9C0E-49BE-924C-4F13BA3B6F73}" type="sibTrans" cxnId="{E0462FF6-4CD9-47DF-BBBF-417A8040342A}">
      <dgm:prSet/>
      <dgm:spPr/>
      <dgm:t>
        <a:bodyPr/>
        <a:lstStyle/>
        <a:p>
          <a:endParaRPr lang="es-ES"/>
        </a:p>
      </dgm:t>
    </dgm:pt>
    <dgm:pt modelId="{6B151292-A05B-400C-9AA3-813E263C2F15}" type="parTrans" cxnId="{E0462FF6-4CD9-47DF-BBBF-417A8040342A}">
      <dgm:prSet/>
      <dgm:spPr/>
      <dgm:t>
        <a:bodyPr/>
        <a:lstStyle/>
        <a:p>
          <a:endParaRPr lang="es-ES"/>
        </a:p>
      </dgm:t>
    </dgm:pt>
    <dgm:pt modelId="{948FD6BC-0144-4301-96B1-805B05BC68BD}" type="pres">
      <dgm:prSet presAssocID="{A6BC230D-D06D-4831-B860-6C70335822D9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D7C75F1-3502-407F-BF93-38D76CE820CF}" type="pres">
      <dgm:prSet presAssocID="{A6BC230D-D06D-4831-B860-6C70335822D9}" presName="arrow" presStyleLbl="bgShp" presStyleIdx="0" presStyleCnt="1" custScaleX="115041" custLinFactNeighborX="-1768" custLinFactNeighborY="-11829"/>
      <dgm:spPr/>
    </dgm:pt>
    <dgm:pt modelId="{64E5AB5F-F3C8-42BE-9769-6360651351A9}" type="pres">
      <dgm:prSet presAssocID="{A6BC230D-D06D-4831-B860-6C70335822D9}" presName="arrowDiagram3" presStyleCnt="0"/>
      <dgm:spPr/>
    </dgm:pt>
    <dgm:pt modelId="{E3E55840-D121-4B9A-9147-E2FF6688F6E6}" type="pres">
      <dgm:prSet presAssocID="{A0CCA203-0E7F-42F0-A73D-B8C0160F66FF}" presName="bullet3a" presStyleLbl="node1" presStyleIdx="0" presStyleCnt="3" custLinFactX="-47326" custLinFactNeighborX="-100000" custLinFactNeighborY="-85253"/>
      <dgm:spPr/>
    </dgm:pt>
    <dgm:pt modelId="{DEBE0890-ADB3-4C8D-BAC3-684C3ADE19AD}" type="pres">
      <dgm:prSet presAssocID="{A0CCA203-0E7F-42F0-A73D-B8C0160F66FF}" presName="textBox3a" presStyleLbl="revTx" presStyleIdx="0" presStyleCnt="3" custScaleY="63847" custLinFactX="-23880" custLinFactNeighborX="-100000" custLinFactNeighborY="-7704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D82B7B-D55D-4E52-8012-0C96F43C6FF0}" type="pres">
      <dgm:prSet presAssocID="{9E47B482-A825-4570-8170-2B2E4E09CF67}" presName="bullet3b" presStyleLbl="node1" presStyleIdx="1" presStyleCnt="3"/>
      <dgm:spPr/>
    </dgm:pt>
    <dgm:pt modelId="{C70144B2-396B-4DA0-AD54-FDF7CFB8DB41}" type="pres">
      <dgm:prSet presAssocID="{9E47B482-A825-4570-8170-2B2E4E09CF67}" presName="textBox3b" presStyleLbl="revTx" presStyleIdx="1" presStyleCnt="3" custScaleY="19879" custLinFactX="-100000" custLinFactNeighborX="-115391" custLinFactNeighborY="-6627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FA5A0D-0448-4AE6-AC44-7EC72AE96AC3}" type="pres">
      <dgm:prSet presAssocID="{628FA46A-0686-457C-BF49-9708FB8AF9EB}" presName="bullet3c" presStyleLbl="node1" presStyleIdx="2" presStyleCnt="3"/>
      <dgm:spPr/>
    </dgm:pt>
    <dgm:pt modelId="{F22EC188-137C-4C41-9069-29D6DB804D54}" type="pres">
      <dgm:prSet presAssocID="{628FA46A-0686-457C-BF49-9708FB8AF9EB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0462FF6-4CD9-47DF-BBBF-417A8040342A}" srcId="{A6BC230D-D06D-4831-B860-6C70335822D9}" destId="{628FA46A-0686-457C-BF49-9708FB8AF9EB}" srcOrd="2" destOrd="0" parTransId="{6B151292-A05B-400C-9AA3-813E263C2F15}" sibTransId="{50090CDC-9C0E-49BE-924C-4F13BA3B6F73}"/>
    <dgm:cxn modelId="{04316E16-12BF-4819-9E1C-0343CFA5E993}" type="presOf" srcId="{A6BC230D-D06D-4831-B860-6C70335822D9}" destId="{948FD6BC-0144-4301-96B1-805B05BC68BD}" srcOrd="0" destOrd="0" presId="urn:microsoft.com/office/officeart/2005/8/layout/arrow2"/>
    <dgm:cxn modelId="{BE70DC6A-7C02-4665-A8BC-B07B8B23F795}" type="presOf" srcId="{A0CCA203-0E7F-42F0-A73D-B8C0160F66FF}" destId="{DEBE0890-ADB3-4C8D-BAC3-684C3ADE19AD}" srcOrd="0" destOrd="0" presId="urn:microsoft.com/office/officeart/2005/8/layout/arrow2"/>
    <dgm:cxn modelId="{D7608758-E440-4DFC-8A86-F4FC3340F077}" srcId="{A6BC230D-D06D-4831-B860-6C70335822D9}" destId="{A0CCA203-0E7F-42F0-A73D-B8C0160F66FF}" srcOrd="0" destOrd="0" parTransId="{A6A6DB35-A9D1-40EC-AB63-277F63246F31}" sibTransId="{E55BDC1D-A7FD-4733-BD96-23512754F113}"/>
    <dgm:cxn modelId="{6D0348CE-82C2-451E-8DA4-875E264365CA}" type="presOf" srcId="{9E47B482-A825-4570-8170-2B2E4E09CF67}" destId="{C70144B2-396B-4DA0-AD54-FDF7CFB8DB41}" srcOrd="0" destOrd="0" presId="urn:microsoft.com/office/officeart/2005/8/layout/arrow2"/>
    <dgm:cxn modelId="{8687D0EC-6567-49A6-82B6-875892B881A1}" type="presOf" srcId="{628FA46A-0686-457C-BF49-9708FB8AF9EB}" destId="{F22EC188-137C-4C41-9069-29D6DB804D54}" srcOrd="0" destOrd="0" presId="urn:microsoft.com/office/officeart/2005/8/layout/arrow2"/>
    <dgm:cxn modelId="{168A1B49-95C1-4A6A-8E66-3443515760D3}" srcId="{A6BC230D-D06D-4831-B860-6C70335822D9}" destId="{9E47B482-A825-4570-8170-2B2E4E09CF67}" srcOrd="1" destOrd="0" parTransId="{49AA0B8B-DAE6-42B1-89F0-B8C20314360B}" sibTransId="{AAAF7B86-6CF5-4A98-9F26-493EAC0FD6EC}"/>
    <dgm:cxn modelId="{3E50BCDA-4293-4A72-90AB-D47A484D737F}" type="presParOf" srcId="{948FD6BC-0144-4301-96B1-805B05BC68BD}" destId="{BD7C75F1-3502-407F-BF93-38D76CE820CF}" srcOrd="0" destOrd="0" presId="urn:microsoft.com/office/officeart/2005/8/layout/arrow2"/>
    <dgm:cxn modelId="{AC010551-E63D-4CE2-B824-9E3AC81BCFE0}" type="presParOf" srcId="{948FD6BC-0144-4301-96B1-805B05BC68BD}" destId="{64E5AB5F-F3C8-42BE-9769-6360651351A9}" srcOrd="1" destOrd="0" presId="urn:microsoft.com/office/officeart/2005/8/layout/arrow2"/>
    <dgm:cxn modelId="{11067068-0EF6-42EB-B3A3-B316F56CF08F}" type="presParOf" srcId="{64E5AB5F-F3C8-42BE-9769-6360651351A9}" destId="{E3E55840-D121-4B9A-9147-E2FF6688F6E6}" srcOrd="0" destOrd="0" presId="urn:microsoft.com/office/officeart/2005/8/layout/arrow2"/>
    <dgm:cxn modelId="{23972980-1284-4E49-B832-25854E1194DB}" type="presParOf" srcId="{64E5AB5F-F3C8-42BE-9769-6360651351A9}" destId="{DEBE0890-ADB3-4C8D-BAC3-684C3ADE19AD}" srcOrd="1" destOrd="0" presId="urn:microsoft.com/office/officeart/2005/8/layout/arrow2"/>
    <dgm:cxn modelId="{96199D20-A151-4E26-B7AD-84B4C0F1F437}" type="presParOf" srcId="{64E5AB5F-F3C8-42BE-9769-6360651351A9}" destId="{24D82B7B-D55D-4E52-8012-0C96F43C6FF0}" srcOrd="2" destOrd="0" presId="urn:microsoft.com/office/officeart/2005/8/layout/arrow2"/>
    <dgm:cxn modelId="{219DAA35-4CC3-44DE-B06F-8E1C97686D68}" type="presParOf" srcId="{64E5AB5F-F3C8-42BE-9769-6360651351A9}" destId="{C70144B2-396B-4DA0-AD54-FDF7CFB8DB41}" srcOrd="3" destOrd="0" presId="urn:microsoft.com/office/officeart/2005/8/layout/arrow2"/>
    <dgm:cxn modelId="{61184713-B58C-4033-B6F1-5BEDDDBCC90A}" type="presParOf" srcId="{64E5AB5F-F3C8-42BE-9769-6360651351A9}" destId="{EAFA5A0D-0448-4AE6-AC44-7EC72AE96AC3}" srcOrd="4" destOrd="0" presId="urn:microsoft.com/office/officeart/2005/8/layout/arrow2"/>
    <dgm:cxn modelId="{1B659E74-FD2C-4261-A8EF-1A7A9A86992F}" type="presParOf" srcId="{64E5AB5F-F3C8-42BE-9769-6360651351A9}" destId="{F22EC188-137C-4C41-9069-29D6DB804D5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828165-BD73-49DC-8D19-D90FACF69F07}">
      <dsp:nvSpPr>
        <dsp:cNvPr id="0" name=""/>
        <dsp:cNvSpPr/>
      </dsp:nvSpPr>
      <dsp:spPr>
        <a:xfrm>
          <a:off x="812958" y="0"/>
          <a:ext cx="9213531" cy="3243262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07174FF-FD24-479D-9449-994AA497E274}">
      <dsp:nvSpPr>
        <dsp:cNvPr id="0" name=""/>
        <dsp:cNvSpPr/>
      </dsp:nvSpPr>
      <dsp:spPr>
        <a:xfrm>
          <a:off x="3358" y="972978"/>
          <a:ext cx="3476476" cy="1297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Base de datos </a:t>
          </a:r>
          <a:endParaRPr lang="es-E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58" y="972978"/>
        <a:ext cx="3476476" cy="1297304"/>
      </dsp:txXfrm>
    </dsp:sp>
    <dsp:sp modelId="{753C4AE6-1796-423E-BC23-87E5997EFCA5}">
      <dsp:nvSpPr>
        <dsp:cNvPr id="0" name=""/>
        <dsp:cNvSpPr/>
      </dsp:nvSpPr>
      <dsp:spPr>
        <a:xfrm>
          <a:off x="3681486" y="972978"/>
          <a:ext cx="3476476" cy="1297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Obtención perfil óptimo</a:t>
          </a:r>
          <a:endParaRPr lang="es-E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81486" y="972978"/>
        <a:ext cx="3476476" cy="1297304"/>
      </dsp:txXfrm>
    </dsp:sp>
    <dsp:sp modelId="{ACBBA9DA-5E61-4097-B31E-6575F131208F}">
      <dsp:nvSpPr>
        <dsp:cNvPr id="0" name=""/>
        <dsp:cNvSpPr/>
      </dsp:nvSpPr>
      <dsp:spPr>
        <a:xfrm>
          <a:off x="7359614" y="972978"/>
          <a:ext cx="3476476" cy="1297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Validación geometría alar</a:t>
          </a:r>
          <a:endParaRPr lang="es-E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59614" y="972978"/>
        <a:ext cx="3476476" cy="129730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71F1A4-7E5C-48B5-A021-F6AC9AF070D1}">
      <dsp:nvSpPr>
        <dsp:cNvPr id="0" name=""/>
        <dsp:cNvSpPr/>
      </dsp:nvSpPr>
      <dsp:spPr>
        <a:xfrm rot="1766950">
          <a:off x="3579640" y="2820196"/>
          <a:ext cx="797736" cy="49394"/>
        </a:xfrm>
        <a:custGeom>
          <a:avLst/>
          <a:gdLst/>
          <a:ahLst/>
          <a:cxnLst/>
          <a:rect l="0" t="0" r="0" b="0"/>
          <a:pathLst>
            <a:path>
              <a:moveTo>
                <a:pt x="0" y="24697"/>
              </a:moveTo>
              <a:lnTo>
                <a:pt x="797736" y="246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46984-0C13-4F1D-947F-3BFA901EEDCB}">
      <dsp:nvSpPr>
        <dsp:cNvPr id="0" name=""/>
        <dsp:cNvSpPr/>
      </dsp:nvSpPr>
      <dsp:spPr>
        <a:xfrm rot="19834484">
          <a:off x="3579131" y="1368578"/>
          <a:ext cx="806892" cy="49394"/>
        </a:xfrm>
        <a:custGeom>
          <a:avLst/>
          <a:gdLst/>
          <a:ahLst/>
          <a:cxnLst/>
          <a:rect l="0" t="0" r="0" b="0"/>
          <a:pathLst>
            <a:path>
              <a:moveTo>
                <a:pt x="0" y="24697"/>
              </a:moveTo>
              <a:lnTo>
                <a:pt x="806892" y="246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B00D23-187E-4B58-92F8-A9F9873FA45F}">
      <dsp:nvSpPr>
        <dsp:cNvPr id="0" name=""/>
        <dsp:cNvSpPr/>
      </dsp:nvSpPr>
      <dsp:spPr>
        <a:xfrm>
          <a:off x="1356130" y="781616"/>
          <a:ext cx="2676525" cy="26765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291CB59-C9ED-46AE-BAC7-1D4870E49808}">
      <dsp:nvSpPr>
        <dsp:cNvPr id="0" name=""/>
        <dsp:cNvSpPr/>
      </dsp:nvSpPr>
      <dsp:spPr>
        <a:xfrm>
          <a:off x="4233452" y="1028"/>
          <a:ext cx="1587736" cy="16059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/>
            <a:t>Mono-objetivo</a:t>
          </a:r>
          <a:endParaRPr lang="es-ES" sz="2100" b="1" kern="1200" dirty="0"/>
        </a:p>
      </dsp:txBody>
      <dsp:txXfrm>
        <a:off x="4233452" y="1028"/>
        <a:ext cx="1587736" cy="1605915"/>
      </dsp:txXfrm>
    </dsp:sp>
    <dsp:sp modelId="{69506C51-EA79-4750-8D1A-19AFC9CD0178}">
      <dsp:nvSpPr>
        <dsp:cNvPr id="0" name=""/>
        <dsp:cNvSpPr/>
      </dsp:nvSpPr>
      <dsp:spPr>
        <a:xfrm>
          <a:off x="6004504" y="1028"/>
          <a:ext cx="2381604" cy="160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Objetivo único </a:t>
          </a:r>
          <a:r>
            <a:rPr lang="es-ES" sz="2000" b="1" kern="1200" dirty="0" err="1" smtClean="0"/>
            <a:t>mín</a:t>
          </a:r>
          <a:r>
            <a:rPr lang="es-ES" sz="2000" b="1" kern="1200" dirty="0" smtClean="0"/>
            <a:t> (f1)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Solución única</a:t>
          </a:r>
          <a:endParaRPr lang="es-ES" sz="20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400" kern="1200" dirty="0"/>
        </a:p>
      </dsp:txBody>
      <dsp:txXfrm>
        <a:off x="6004504" y="1028"/>
        <a:ext cx="2381604" cy="1605915"/>
      </dsp:txXfrm>
    </dsp:sp>
    <dsp:sp modelId="{823F6424-0027-47C1-815D-18A052C31BFA}">
      <dsp:nvSpPr>
        <dsp:cNvPr id="0" name=""/>
        <dsp:cNvSpPr/>
      </dsp:nvSpPr>
      <dsp:spPr>
        <a:xfrm>
          <a:off x="4222091" y="2632815"/>
          <a:ext cx="1605915" cy="16059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kern="1200" dirty="0" err="1" smtClean="0"/>
            <a:t>Multi</a:t>
          </a:r>
          <a:r>
            <a:rPr lang="es-ES" sz="2200" b="1" kern="1200" dirty="0" smtClean="0"/>
            <a:t>-objetivo</a:t>
          </a:r>
          <a:endParaRPr lang="es-ES" sz="2200" b="1" kern="1200" dirty="0"/>
        </a:p>
      </dsp:txBody>
      <dsp:txXfrm>
        <a:off x="4222091" y="2632815"/>
        <a:ext cx="1605915" cy="1605915"/>
      </dsp:txXfrm>
    </dsp:sp>
    <dsp:sp modelId="{98459C3C-3CB2-42E9-A056-1741DC981E74}">
      <dsp:nvSpPr>
        <dsp:cNvPr id="0" name=""/>
        <dsp:cNvSpPr/>
      </dsp:nvSpPr>
      <dsp:spPr>
        <a:xfrm>
          <a:off x="5988597" y="2632815"/>
          <a:ext cx="2408872" cy="160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Diversos objetivos </a:t>
          </a:r>
          <a:r>
            <a:rPr lang="es-ES" sz="1800" b="1" kern="1200" dirty="0" err="1" smtClean="0"/>
            <a:t>mín</a:t>
          </a:r>
          <a:r>
            <a:rPr lang="es-ES" sz="1800" b="1" kern="1200" dirty="0" smtClean="0"/>
            <a:t>(f1</a:t>
          </a:r>
          <a:r>
            <a:rPr lang="es-ES" sz="1800" b="1" kern="1200" dirty="0" smtClean="0"/>
            <a:t>, f2</a:t>
          </a:r>
          <a:r>
            <a:rPr lang="es-ES" sz="1800" b="1" kern="1200" smtClean="0"/>
            <a:t>, </a:t>
          </a:r>
          <a:r>
            <a:rPr lang="es-ES" sz="1800" b="1" kern="1200" smtClean="0"/>
            <a:t>…)</a:t>
          </a:r>
          <a:endParaRPr lang="es-ES" sz="1800" b="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Múltiples soluciones</a:t>
          </a:r>
          <a:endParaRPr lang="es-E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Dominancia de </a:t>
          </a:r>
          <a:r>
            <a:rPr lang="es-ES" sz="2000" b="1" kern="1200" dirty="0" err="1" smtClean="0"/>
            <a:t>Pareto</a:t>
          </a:r>
          <a:endParaRPr lang="es-ES" sz="1800" b="1" kern="1200" dirty="0"/>
        </a:p>
      </dsp:txBody>
      <dsp:txXfrm>
        <a:off x="5988597" y="2632815"/>
        <a:ext cx="2408872" cy="160591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7C75F1-3502-407F-BF93-38D76CE820CF}">
      <dsp:nvSpPr>
        <dsp:cNvPr id="0" name=""/>
        <dsp:cNvSpPr/>
      </dsp:nvSpPr>
      <dsp:spPr>
        <a:xfrm>
          <a:off x="526218" y="0"/>
          <a:ext cx="9916020" cy="5387221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55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tint val="55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3E55840-D121-4B9A-9147-E2FF6688F6E6}">
      <dsp:nvSpPr>
        <dsp:cNvPr id="0" name=""/>
        <dsp:cNvSpPr/>
      </dsp:nvSpPr>
      <dsp:spPr>
        <a:xfrm>
          <a:off x="2091359" y="3527200"/>
          <a:ext cx="224108" cy="224108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BE0890-ADB3-4C8D-BAC3-684C3ADE19AD}">
      <dsp:nvSpPr>
        <dsp:cNvPr id="0" name=""/>
        <dsp:cNvSpPr/>
      </dsp:nvSpPr>
      <dsp:spPr>
        <a:xfrm>
          <a:off x="45632" y="2912260"/>
          <a:ext cx="2008355" cy="994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50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Mono-objetivo</a:t>
          </a:r>
          <a:endParaRPr lang="es-ES" sz="2800" kern="1200" dirty="0"/>
        </a:p>
      </dsp:txBody>
      <dsp:txXfrm>
        <a:off x="45632" y="2912260"/>
        <a:ext cx="2008355" cy="994038"/>
      </dsp:txXfrm>
    </dsp:sp>
    <dsp:sp modelId="{24D82B7B-D55D-4E52-8012-0C96F43C6FF0}">
      <dsp:nvSpPr>
        <dsp:cNvPr id="0" name=""/>
        <dsp:cNvSpPr/>
      </dsp:nvSpPr>
      <dsp:spPr>
        <a:xfrm>
          <a:off x="4399717" y="2254013"/>
          <a:ext cx="405119" cy="405119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258966"/>
                <a:satOff val="-6931"/>
                <a:lumOff val="29377"/>
                <a:alphaOff val="0"/>
                <a:tint val="98000"/>
                <a:lumMod val="114000"/>
              </a:schemeClr>
            </a:gs>
            <a:gs pos="100000">
              <a:schemeClr val="accent1">
                <a:shade val="50000"/>
                <a:hueOff val="258966"/>
                <a:satOff val="-6931"/>
                <a:lumOff val="29377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0144B2-396B-4DA0-AD54-FDF7CFB8DB41}">
      <dsp:nvSpPr>
        <dsp:cNvPr id="0" name=""/>
        <dsp:cNvSpPr/>
      </dsp:nvSpPr>
      <dsp:spPr>
        <a:xfrm>
          <a:off x="146498" y="1688376"/>
          <a:ext cx="2068692" cy="58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664" tIns="0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b="1" i="1" kern="12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PSO</a:t>
          </a:r>
          <a:endParaRPr lang="es-ES" sz="3600" b="1" i="1" kern="1200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6498" y="1688376"/>
        <a:ext cx="2068692" cy="582583"/>
      </dsp:txXfrm>
    </dsp:sp>
    <dsp:sp modelId="{EAFA5A0D-0448-4AE6-AC44-7EC72AE96AC3}">
      <dsp:nvSpPr>
        <dsp:cNvPr id="0" name=""/>
        <dsp:cNvSpPr/>
      </dsp:nvSpPr>
      <dsp:spPr>
        <a:xfrm>
          <a:off x="6778713" y="1362966"/>
          <a:ext cx="560270" cy="560270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258966"/>
                <a:satOff val="-6931"/>
                <a:lumOff val="29377"/>
                <a:alphaOff val="0"/>
                <a:tint val="98000"/>
                <a:lumMod val="114000"/>
              </a:schemeClr>
            </a:gs>
            <a:gs pos="100000">
              <a:schemeClr val="accent1">
                <a:shade val="50000"/>
                <a:hueOff val="258966"/>
                <a:satOff val="-6931"/>
                <a:lumOff val="29377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2EC188-137C-4C41-9069-29D6DB804D54}">
      <dsp:nvSpPr>
        <dsp:cNvPr id="0" name=""/>
        <dsp:cNvSpPr/>
      </dsp:nvSpPr>
      <dsp:spPr>
        <a:xfrm>
          <a:off x="7058849" y="1643102"/>
          <a:ext cx="2068692" cy="374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6876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 dirty="0"/>
        </a:p>
      </dsp:txBody>
      <dsp:txXfrm>
        <a:off x="7058849" y="1643102"/>
        <a:ext cx="2068692" cy="3744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D6E77-3C97-452E-B339-B731FF6F6866}" type="datetimeFigureOut">
              <a:rPr lang="es-ES" smtClean="0"/>
              <a:pPr/>
              <a:t>18/07/2018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C17C5-7048-470C-B878-9CF03B42D8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C17C5-7048-470C-B878-9CF03B42D8C2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D080-DBD9-4173-A376-D23512F366A1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47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ADE5-C455-42FD-B398-07BB3CDF9F49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533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BE76-13BE-4D18-8603-BEA723BE5A32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145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B737-855B-4B94-B9C1-D801F794C332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299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6C352-8425-495E-A809-31D37851E095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0883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CAB1-607C-4E1F-B2C9-BF6690A7220A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754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1411-5001-4C77-9CED-807EE99B6210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7181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A752-11E0-45D4-8E5C-9169CB6BBAA9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2709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2629D-DBDA-4AD9-BED4-851D2E093F95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180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242-FC8A-4F0E-B6F9-891A77ECEC44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5625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2F8D-E230-46B8-B77C-01BDAB357BBE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2628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BF45-B291-44D7-98FC-E60F99C4EACD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619324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CC92-22F9-4A77-B197-E6618830BD62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1215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45BC-DF93-4CD6-9FFF-290F6657BD8A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7073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7F65-6E63-42E1-8A53-2D6712EA068C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1721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E8F0-49D6-468B-BEB2-EC7D69FBB81C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37262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41CE-9821-443B-B098-1314867FCDC3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37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895221D-630B-490E-8CDC-D342EEEDBC01}" type="datetime1">
              <a:rPr lang="en-US" smtClean="0"/>
              <a:pPr/>
              <a:t>7/18/2018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59210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21.png"/><Relationship Id="rId5" Type="http://schemas.openxmlformats.org/officeDocument/2006/relationships/diagramData" Target="../diagrams/data2.xml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9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9.png"/><Relationship Id="rId7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9.png"/><Relationship Id="rId7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7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3615" y="1907177"/>
            <a:ext cx="10209731" cy="2429692"/>
          </a:xfrm>
        </p:spPr>
        <p:txBody>
          <a:bodyPr/>
          <a:lstStyle/>
          <a:p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Optimización de la geometría alar de un UAS/RPAS para la vigilancia antiincendios</a:t>
            </a:r>
            <a:endParaRPr lang="es-E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0818" y="5064761"/>
            <a:ext cx="6682759" cy="1414416"/>
          </a:xfrm>
        </p:spPr>
        <p:txBody>
          <a:bodyPr>
            <a:noAutofit/>
          </a:bodyPr>
          <a:lstStyle/>
          <a:p>
            <a:r>
              <a:rPr lang="es-ES" sz="1800" b="1" dirty="0" smtClean="0">
                <a:solidFill>
                  <a:srgbClr val="92D050"/>
                </a:solidFill>
              </a:rPr>
              <a:t>Autor: 			Alicia Miró Moncho</a:t>
            </a:r>
          </a:p>
          <a:p>
            <a:r>
              <a:rPr lang="es-ES" sz="1800" b="1" dirty="0" smtClean="0">
                <a:solidFill>
                  <a:srgbClr val="92D050"/>
                </a:solidFill>
              </a:rPr>
              <a:t>Tutor: 			marcos </a:t>
            </a:r>
            <a:r>
              <a:rPr lang="es-ES" sz="1800" b="1" dirty="0" err="1" smtClean="0">
                <a:solidFill>
                  <a:srgbClr val="92D050"/>
                </a:solidFill>
              </a:rPr>
              <a:t>carreres</a:t>
            </a:r>
            <a:r>
              <a:rPr lang="es-ES" sz="1800" b="1" dirty="0" smtClean="0">
                <a:solidFill>
                  <a:srgbClr val="92D050"/>
                </a:solidFill>
              </a:rPr>
              <a:t> </a:t>
            </a:r>
            <a:r>
              <a:rPr lang="es-ES" sz="1800" b="1" dirty="0" err="1" smtClean="0">
                <a:solidFill>
                  <a:srgbClr val="92D050"/>
                </a:solidFill>
              </a:rPr>
              <a:t>talens</a:t>
            </a:r>
            <a:endParaRPr lang="es-ES" sz="1800" b="1" dirty="0" smtClean="0">
              <a:solidFill>
                <a:srgbClr val="92D050"/>
              </a:solidFill>
            </a:endParaRPr>
          </a:p>
          <a:p>
            <a:r>
              <a:rPr lang="es-ES" sz="1800" b="1" dirty="0" smtClean="0">
                <a:solidFill>
                  <a:srgbClr val="92D050"/>
                </a:solidFill>
              </a:rPr>
              <a:t>Cotutor:		Luis miguel García-cuevas González</a:t>
            </a:r>
            <a:endParaRPr lang="es-ES" sz="1800" b="1" dirty="0">
              <a:solidFill>
                <a:srgbClr val="92D050"/>
              </a:solidFill>
            </a:endParaRP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5169" y="365761"/>
            <a:ext cx="2800936" cy="927462"/>
          </a:xfrm>
          <a:prstGeom prst="rect">
            <a:avLst/>
          </a:prstGeom>
          <a:noFill/>
        </p:spPr>
      </p:pic>
      <p:pic>
        <p:nvPicPr>
          <p:cNvPr id="2056" name="Picture 8" descr="Resultado de imagen de logo etsid 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5978" y="449927"/>
            <a:ext cx="3200401" cy="815653"/>
          </a:xfrm>
          <a:prstGeom prst="rect">
            <a:avLst/>
          </a:prstGeom>
          <a:noFill/>
        </p:spPr>
      </p:pic>
      <p:pic>
        <p:nvPicPr>
          <p:cNvPr id="2058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36824" y="473817"/>
            <a:ext cx="2246811" cy="756426"/>
          </a:xfrm>
          <a:prstGeom prst="rect">
            <a:avLst/>
          </a:prstGeom>
          <a:noFill/>
        </p:spPr>
      </p:pic>
      <p:sp>
        <p:nvSpPr>
          <p:cNvPr id="2066" name="AutoShape 18" descr="Resultado de imagen de incendio forestal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74" name="Picture 26" descr="Resultado de imagen de drone icon png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54449"/>
          <a:stretch>
            <a:fillRect/>
          </a:stretch>
        </p:blipFill>
        <p:spPr bwMode="auto">
          <a:xfrm rot="1441304">
            <a:off x="7518589" y="3985140"/>
            <a:ext cx="4788684" cy="2115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257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2</a:t>
            </a:fld>
            <a:endParaRPr lang="en-US" sz="3600" b="1" dirty="0"/>
          </a:p>
        </p:txBody>
      </p:sp>
      <p:sp>
        <p:nvSpPr>
          <p:cNvPr id="11" name="10 Marcador de contenido"/>
          <p:cNvSpPr>
            <a:spLocks noGrp="1"/>
          </p:cNvSpPr>
          <p:nvPr>
            <p:ph idx="1"/>
          </p:nvPr>
        </p:nvSpPr>
        <p:spPr>
          <a:xfrm>
            <a:off x="979715" y="1880354"/>
            <a:ext cx="6286058" cy="42454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3200" dirty="0" smtClean="0"/>
              <a:t>I.  Motivación </a:t>
            </a:r>
          </a:p>
          <a:p>
            <a:pPr>
              <a:lnSpc>
                <a:spcPct val="150000"/>
              </a:lnSpc>
            </a:pPr>
            <a:r>
              <a:rPr lang="es-ES" sz="3200" dirty="0" smtClean="0"/>
              <a:t>II.  Planteamiento</a:t>
            </a:r>
          </a:p>
          <a:p>
            <a:pPr>
              <a:lnSpc>
                <a:spcPct val="150000"/>
              </a:lnSpc>
            </a:pPr>
            <a:r>
              <a:rPr lang="es-ES" sz="3200" dirty="0" smtClean="0"/>
              <a:t>III.  Análisis 2D</a:t>
            </a:r>
          </a:p>
          <a:p>
            <a:pPr>
              <a:lnSpc>
                <a:spcPct val="150000"/>
              </a:lnSpc>
            </a:pPr>
            <a:r>
              <a:rPr lang="es-ES" sz="3200" dirty="0" smtClean="0"/>
              <a:t>IV.  Análisis 3D</a:t>
            </a:r>
          </a:p>
        </p:txBody>
      </p:sp>
      <p:sp>
        <p:nvSpPr>
          <p:cNvPr id="13" name="10 Marcador de contenido"/>
          <p:cNvSpPr txBox="1">
            <a:spLocks/>
          </p:cNvSpPr>
          <p:nvPr/>
        </p:nvSpPr>
        <p:spPr>
          <a:xfrm>
            <a:off x="6758897" y="2194560"/>
            <a:ext cx="3853704" cy="34761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VI. </a:t>
            </a:r>
            <a:r>
              <a:rPr kumimoji="0" lang="es-E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Validaciones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VII. Conclusiones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VIII. Presupuesto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82297" y="6188055"/>
            <a:ext cx="1802676" cy="459429"/>
          </a:xfrm>
          <a:prstGeom prst="rect">
            <a:avLst/>
          </a:prstGeom>
          <a:noFill/>
        </p:spPr>
      </p:pic>
      <p:pic>
        <p:nvPicPr>
          <p:cNvPr id="12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528663" y="6150115"/>
            <a:ext cx="1449975" cy="488157"/>
          </a:xfrm>
          <a:prstGeom prst="rect">
            <a:avLst/>
          </a:prstGeom>
          <a:noFill/>
        </p:spPr>
      </p:pic>
      <p:pic>
        <p:nvPicPr>
          <p:cNvPr id="14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205" y="6079978"/>
            <a:ext cx="1836773" cy="608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Motivación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3</a:t>
            </a:fld>
            <a:endParaRPr lang="en-US" sz="3600" b="1" dirty="0"/>
          </a:p>
        </p:txBody>
      </p:sp>
      <p:sp>
        <p:nvSpPr>
          <p:cNvPr id="11" name="10 Marcador de contenido"/>
          <p:cNvSpPr>
            <a:spLocks noGrp="1"/>
          </p:cNvSpPr>
          <p:nvPr>
            <p:ph idx="1"/>
          </p:nvPr>
        </p:nvSpPr>
        <p:spPr>
          <a:xfrm>
            <a:off x="1103312" y="1879600"/>
            <a:ext cx="10141337" cy="429877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ES" sz="3200" b="1" dirty="0" smtClean="0"/>
              <a:t>Participación en el concurso </a:t>
            </a:r>
            <a:r>
              <a:rPr lang="es-ES" sz="3200" b="1" dirty="0" err="1" smtClean="0"/>
              <a:t>IMechE</a:t>
            </a:r>
            <a:r>
              <a:rPr lang="es-ES" sz="3200" b="1" dirty="0" smtClean="0"/>
              <a:t> UAS </a:t>
            </a:r>
            <a:r>
              <a:rPr lang="es-ES" sz="3200" b="1" dirty="0" err="1" smtClean="0"/>
              <a:t>Challenge</a:t>
            </a:r>
            <a:endParaRPr lang="es-ES" sz="3200" b="1" dirty="0" smtClean="0"/>
          </a:p>
          <a:p>
            <a:pPr lvl="1">
              <a:lnSpc>
                <a:spcPct val="110000"/>
              </a:lnSpc>
              <a:buFont typeface="Arial" pitchFamily="34" charset="0"/>
              <a:buChar char="•"/>
            </a:pPr>
            <a:r>
              <a:rPr lang="es-ES" sz="3200" dirty="0" smtClean="0"/>
              <a:t>Guiado</a:t>
            </a:r>
          </a:p>
          <a:p>
            <a:pPr lvl="1">
              <a:lnSpc>
                <a:spcPct val="110000"/>
              </a:lnSpc>
              <a:buFont typeface="Arial" pitchFamily="34" charset="0"/>
              <a:buChar char="•"/>
            </a:pPr>
            <a:r>
              <a:rPr lang="es-ES" sz="3200" dirty="0" smtClean="0"/>
              <a:t>Transporte y lanzamiento de carga </a:t>
            </a:r>
            <a:r>
              <a:rPr lang="es-ES" sz="3400" dirty="0" smtClean="0"/>
              <a:t>	</a:t>
            </a:r>
            <a:endParaRPr lang="es-ES" dirty="0" smtClean="0"/>
          </a:p>
          <a:p>
            <a:pPr>
              <a:lnSpc>
                <a:spcPct val="110000"/>
              </a:lnSpc>
            </a:pPr>
            <a:r>
              <a:rPr lang="es-ES" sz="3200" b="1" dirty="0" smtClean="0"/>
              <a:t>Aplicaciones civiles</a:t>
            </a:r>
          </a:p>
          <a:p>
            <a:pPr lvl="1">
              <a:lnSpc>
                <a:spcPct val="110000"/>
              </a:lnSpc>
              <a:buFont typeface="Arial" pitchFamily="34" charset="0"/>
              <a:buChar char="•"/>
            </a:pPr>
            <a:r>
              <a:rPr lang="es-ES" sz="3200" dirty="0" smtClean="0"/>
              <a:t>Monitorización de incendios forestales</a:t>
            </a:r>
          </a:p>
          <a:p>
            <a:pPr>
              <a:lnSpc>
                <a:spcPct val="110000"/>
              </a:lnSpc>
            </a:pPr>
            <a:endParaRPr lang="es-ES" sz="3600" b="1" dirty="0" smtClean="0"/>
          </a:p>
        </p:txBody>
      </p:sp>
      <p:pic>
        <p:nvPicPr>
          <p:cNvPr id="13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82297" y="6188055"/>
            <a:ext cx="1802676" cy="459429"/>
          </a:xfrm>
          <a:prstGeom prst="rect">
            <a:avLst/>
          </a:prstGeom>
          <a:noFill/>
        </p:spPr>
      </p:pic>
      <p:pic>
        <p:nvPicPr>
          <p:cNvPr id="14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528663" y="6150115"/>
            <a:ext cx="1449975" cy="488157"/>
          </a:xfrm>
          <a:prstGeom prst="rect">
            <a:avLst/>
          </a:prstGeom>
          <a:noFill/>
        </p:spPr>
      </p:pic>
      <p:pic>
        <p:nvPicPr>
          <p:cNvPr id="15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205" y="6079978"/>
            <a:ext cx="1836773" cy="608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112" y="452718"/>
            <a:ext cx="3060916" cy="733531"/>
          </a:xfrm>
        </p:spPr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UAS / RPAS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4</a:t>
            </a:fld>
            <a:endParaRPr lang="en-US" sz="3600" b="1" dirty="0"/>
          </a:p>
        </p:txBody>
      </p:sp>
      <p:pic>
        <p:nvPicPr>
          <p:cNvPr id="8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82297" y="6188055"/>
            <a:ext cx="1802676" cy="459429"/>
          </a:xfrm>
          <a:prstGeom prst="rect">
            <a:avLst/>
          </a:prstGeom>
          <a:noFill/>
        </p:spPr>
      </p:pic>
      <p:pic>
        <p:nvPicPr>
          <p:cNvPr id="9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528663" y="6150115"/>
            <a:ext cx="1449975" cy="488157"/>
          </a:xfrm>
          <a:prstGeom prst="rect">
            <a:avLst/>
          </a:prstGeom>
          <a:noFill/>
        </p:spPr>
      </p:pic>
      <p:pic>
        <p:nvPicPr>
          <p:cNvPr id="15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205" y="6079978"/>
            <a:ext cx="1836773" cy="608203"/>
          </a:xfrm>
          <a:prstGeom prst="rect">
            <a:avLst/>
          </a:prstGeom>
          <a:noFill/>
        </p:spPr>
      </p:pic>
      <p:sp>
        <p:nvSpPr>
          <p:cNvPr id="16" name="15 Marcador de contenido"/>
          <p:cNvSpPr>
            <a:spLocks noGrp="1"/>
          </p:cNvSpPr>
          <p:nvPr>
            <p:ph idx="1"/>
          </p:nvPr>
        </p:nvSpPr>
        <p:spPr>
          <a:xfrm>
            <a:off x="4800600" y="356958"/>
            <a:ext cx="5609968" cy="962130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UAS: 	</a:t>
            </a:r>
            <a:r>
              <a:rPr lang="es-ES" dirty="0" err="1" smtClean="0"/>
              <a:t>Unmmaned</a:t>
            </a:r>
            <a:r>
              <a:rPr lang="es-ES" dirty="0" smtClean="0"/>
              <a:t> </a:t>
            </a:r>
            <a:r>
              <a:rPr lang="es-ES" dirty="0" err="1" smtClean="0"/>
              <a:t>Aircraft</a:t>
            </a:r>
            <a:r>
              <a:rPr lang="es-ES" dirty="0" smtClean="0"/>
              <a:t> </a:t>
            </a:r>
            <a:r>
              <a:rPr lang="es-ES" dirty="0" err="1" smtClean="0"/>
              <a:t>System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RPAS:	</a:t>
            </a:r>
            <a:r>
              <a:rPr lang="es-ES" dirty="0" err="1" smtClean="0"/>
              <a:t>Remotely</a:t>
            </a:r>
            <a:r>
              <a:rPr lang="es-ES" dirty="0" smtClean="0"/>
              <a:t> </a:t>
            </a:r>
            <a:r>
              <a:rPr lang="es-ES" dirty="0" err="1" smtClean="0"/>
              <a:t>Piloted</a:t>
            </a:r>
            <a:r>
              <a:rPr lang="es-ES" dirty="0" smtClean="0"/>
              <a:t> </a:t>
            </a:r>
            <a:r>
              <a:rPr lang="es-ES" dirty="0" err="1" smtClean="0"/>
              <a:t>Aircraft</a:t>
            </a:r>
            <a:r>
              <a:rPr lang="es-ES" dirty="0" smtClean="0"/>
              <a:t> </a:t>
            </a:r>
            <a:r>
              <a:rPr lang="es-ES" dirty="0" err="1" smtClean="0"/>
              <a:t>System</a:t>
            </a:r>
            <a:endParaRPr lang="es-ES" dirty="0"/>
          </a:p>
        </p:txBody>
      </p:sp>
      <p:sp>
        <p:nvSpPr>
          <p:cNvPr id="17" name="15 Marcador de contenido"/>
          <p:cNvSpPr txBox="1">
            <a:spLocks/>
          </p:cNvSpPr>
          <p:nvPr/>
        </p:nvSpPr>
        <p:spPr>
          <a:xfrm>
            <a:off x="1156858" y="4305967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529284" y="2155034"/>
            <a:ext cx="939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Ala fija</a:t>
            </a:r>
            <a:endParaRPr lang="es-ES" sz="20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81000" y="4670858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Ala rotatoria</a:t>
            </a:r>
            <a:endParaRPr lang="es-ES" sz="2000" dirty="0"/>
          </a:p>
        </p:txBody>
      </p:sp>
      <p:sp>
        <p:nvSpPr>
          <p:cNvPr id="22" name="10 Marcador de contenido"/>
          <p:cNvSpPr txBox="1">
            <a:spLocks/>
          </p:cNvSpPr>
          <p:nvPr/>
        </p:nvSpPr>
        <p:spPr>
          <a:xfrm>
            <a:off x="6700022" y="1515979"/>
            <a:ext cx="4874353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s-ES" sz="3200" b="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Militares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Misiones espía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s-ES" sz="2000" noProof="0" dirty="0" smtClean="0">
                <a:latin typeface="+mj-lt"/>
                <a:ea typeface="+mj-ea"/>
                <a:cs typeface="+mj-cs"/>
              </a:rPr>
              <a:t>Lanzadores de carga bélica</a:t>
            </a: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s-ES" sz="2000" noProof="0" dirty="0" smtClean="0">
                <a:latin typeface="+mj-lt"/>
                <a:ea typeface="+mj-ea"/>
                <a:cs typeface="+mj-cs"/>
              </a:rPr>
              <a:t>Datos para la cartografía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kumimoji="0" lang="es-ES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Control</a:t>
            </a:r>
            <a:r>
              <a:rPr kumimoji="0" lang="es-ES" sz="2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del tráfico marítimo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s-ES" sz="2000" baseline="0" noProof="0" dirty="0" smtClean="0">
                <a:latin typeface="+mj-lt"/>
                <a:ea typeface="+mj-ea"/>
                <a:cs typeface="+mj-cs"/>
              </a:rPr>
              <a:t>Servicios</a:t>
            </a:r>
            <a:r>
              <a:rPr lang="es-ES" sz="2000" noProof="0" dirty="0" smtClean="0">
                <a:latin typeface="+mj-lt"/>
                <a:ea typeface="+mj-ea"/>
                <a:cs typeface="+mj-cs"/>
              </a:rPr>
              <a:t> de comunicaciones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kumimoji="0" lang="es-ES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Vigilancia</a:t>
            </a:r>
            <a:r>
              <a:rPr kumimoji="0" lang="es-ES" sz="2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contra incendios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2" name="Picture 4" descr="C:\Users\ALICIA\Desktop\Quart\TFG2\TFG\estudiomercado\phanto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36750" y="4203700"/>
            <a:ext cx="3653425" cy="2133600"/>
          </a:xfrm>
          <a:prstGeom prst="rect">
            <a:avLst/>
          </a:prstGeom>
          <a:noFill/>
        </p:spPr>
      </p:pic>
      <p:sp>
        <p:nvSpPr>
          <p:cNvPr id="23" name="22 CuadroTexto"/>
          <p:cNvSpPr txBox="1"/>
          <p:nvPr/>
        </p:nvSpPr>
        <p:spPr>
          <a:xfrm>
            <a:off x="2184400" y="6396335"/>
            <a:ext cx="306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 smtClean="0"/>
              <a:t>Dà-Jiang</a:t>
            </a:r>
            <a:r>
              <a:rPr lang="es-ES" sz="1200" dirty="0" smtClean="0"/>
              <a:t> </a:t>
            </a:r>
            <a:r>
              <a:rPr lang="es-ES" sz="1200" dirty="0" err="1" smtClean="0"/>
              <a:t>Innovations</a:t>
            </a:r>
            <a:r>
              <a:rPr lang="es-ES" sz="1200" dirty="0" smtClean="0"/>
              <a:t> </a:t>
            </a:r>
            <a:r>
              <a:rPr lang="es-ES" sz="1200" dirty="0" err="1" smtClean="0"/>
              <a:t>Phantom</a:t>
            </a:r>
            <a:r>
              <a:rPr lang="es-ES" sz="1200" dirty="0" smtClean="0"/>
              <a:t> 3 SE</a:t>
            </a:r>
            <a:endParaRPr lang="es-ES" sz="1200" dirty="0"/>
          </a:p>
        </p:txBody>
      </p:sp>
      <p:pic>
        <p:nvPicPr>
          <p:cNvPr id="2053" name="Picture 5" descr="C:\Users\ALICIA\Desktop\Quart\TFG2\TFG\estudiomercado\predator.JPG"/>
          <p:cNvPicPr>
            <a:picLocks noChangeAspect="1" noChangeArrowheads="1"/>
          </p:cNvPicPr>
          <p:nvPr/>
        </p:nvPicPr>
        <p:blipFill>
          <a:blip r:embed="rId6"/>
          <a:srcRect t="21993"/>
          <a:stretch>
            <a:fillRect/>
          </a:stretch>
        </p:blipFill>
        <p:spPr bwMode="auto">
          <a:xfrm>
            <a:off x="2011364" y="1586423"/>
            <a:ext cx="3602036" cy="2006090"/>
          </a:xfrm>
          <a:prstGeom prst="rect">
            <a:avLst/>
          </a:prstGeom>
          <a:noFill/>
        </p:spPr>
      </p:pic>
      <p:sp>
        <p:nvSpPr>
          <p:cNvPr id="25" name="24 CuadroTexto"/>
          <p:cNvSpPr txBox="1"/>
          <p:nvPr/>
        </p:nvSpPr>
        <p:spPr>
          <a:xfrm>
            <a:off x="2540000" y="3742035"/>
            <a:ext cx="269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General </a:t>
            </a:r>
            <a:r>
              <a:rPr lang="es-ES" sz="1200" dirty="0" err="1" smtClean="0"/>
              <a:t>Atomics</a:t>
            </a:r>
            <a:r>
              <a:rPr lang="es-ES" sz="1200" dirty="0" smtClean="0"/>
              <a:t> MQ-1 </a:t>
            </a:r>
            <a:r>
              <a:rPr lang="es-ES" sz="1200" dirty="0" err="1" smtClean="0"/>
              <a:t>Predator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Incendios forestales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5</a:t>
            </a:fld>
            <a:endParaRPr lang="en-US" sz="3600" b="1" dirty="0"/>
          </a:p>
        </p:txBody>
      </p:sp>
      <p:pic>
        <p:nvPicPr>
          <p:cNvPr id="8" name="Picture 8" descr="Resultado de imagen de logo etsid 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82297" y="6188055"/>
            <a:ext cx="1802676" cy="459429"/>
          </a:xfrm>
          <a:prstGeom prst="rect">
            <a:avLst/>
          </a:prstGeom>
          <a:noFill/>
        </p:spPr>
      </p:pic>
      <p:pic>
        <p:nvPicPr>
          <p:cNvPr id="9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528663" y="6150115"/>
            <a:ext cx="1449975" cy="488157"/>
          </a:xfrm>
          <a:prstGeom prst="rect">
            <a:avLst/>
          </a:prstGeom>
          <a:noFill/>
        </p:spPr>
      </p:pic>
      <p:sp>
        <p:nvSpPr>
          <p:cNvPr id="14" name="10 Marcador de contenido"/>
          <p:cNvSpPr txBox="1">
            <a:spLocks/>
          </p:cNvSpPr>
          <p:nvPr/>
        </p:nvSpPr>
        <p:spPr>
          <a:xfrm>
            <a:off x="522515" y="1654746"/>
            <a:ext cx="4758145" cy="4245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Gran amenaza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Cambio climático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s-ES" sz="3200" i="1" dirty="0" smtClean="0">
                <a:latin typeface="+mj-lt"/>
                <a:ea typeface="+mj-ea"/>
                <a:cs typeface="+mj-cs"/>
              </a:rPr>
              <a:t>“</a:t>
            </a:r>
            <a:r>
              <a:rPr lang="es-ES" sz="3200" i="1" noProof="0" dirty="0" smtClean="0">
                <a:latin typeface="+mj-lt"/>
                <a:ea typeface="+mj-ea"/>
                <a:cs typeface="+mj-cs"/>
              </a:rPr>
              <a:t>20 hectáreas por minuto” 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Picture 2" descr="Imagen relacionada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205" y="6079978"/>
            <a:ext cx="1836773" cy="60820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7017" y="1628488"/>
            <a:ext cx="7002162" cy="4089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9228"/>
          </a:xfrm>
        </p:spPr>
        <p:txBody>
          <a:bodyPr/>
          <a:lstStyle/>
          <a:p>
            <a:r>
              <a:rPr lang="es-ES" b="1" dirty="0" smtClean="0"/>
              <a:t>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conceptual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6</a:t>
            </a:fld>
            <a:endParaRPr lang="en-US" sz="3600" b="1" dirty="0"/>
          </a:p>
        </p:txBody>
      </p:sp>
      <p:pic>
        <p:nvPicPr>
          <p:cNvPr id="8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82297" y="6188055"/>
            <a:ext cx="1802676" cy="459429"/>
          </a:xfrm>
          <a:prstGeom prst="rect">
            <a:avLst/>
          </a:prstGeom>
          <a:noFill/>
        </p:spPr>
      </p:pic>
      <p:pic>
        <p:nvPicPr>
          <p:cNvPr id="9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528663" y="6150115"/>
            <a:ext cx="1449975" cy="488157"/>
          </a:xfrm>
          <a:prstGeom prst="rect">
            <a:avLst/>
          </a:prstGeom>
          <a:noFill/>
        </p:spPr>
      </p:pic>
      <p:pic>
        <p:nvPicPr>
          <p:cNvPr id="15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205" y="6079978"/>
            <a:ext cx="1836773" cy="608203"/>
          </a:xfrm>
          <a:prstGeom prst="rect">
            <a:avLst/>
          </a:prstGeom>
          <a:noFill/>
        </p:spPr>
      </p:pic>
      <p:pic>
        <p:nvPicPr>
          <p:cNvPr id="4100" name="Picture 4" descr="C:\Users\ALICIA\Desktop\Quart\TFG2\TFG\introduccion\phoenix.png"/>
          <p:cNvPicPr>
            <a:picLocks noChangeAspect="1" noChangeArrowheads="1"/>
          </p:cNvPicPr>
          <p:nvPr/>
        </p:nvPicPr>
        <p:blipFill>
          <a:blip r:embed="rId5"/>
          <a:srcRect l="15609" r="10087" b="18166"/>
          <a:stretch>
            <a:fillRect/>
          </a:stretch>
        </p:blipFill>
        <p:spPr bwMode="auto">
          <a:xfrm>
            <a:off x="633484" y="2136226"/>
            <a:ext cx="6469038" cy="3534785"/>
          </a:xfrm>
          <a:prstGeom prst="rect">
            <a:avLst/>
          </a:prstGeom>
          <a:noFill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05699" y="2125664"/>
            <a:ext cx="4227513" cy="354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762000" y="1447800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Phoenix UPV</a:t>
            </a:r>
            <a:endParaRPr lang="es-E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9332"/>
          </a:xfrm>
        </p:spPr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Planteamiento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666750" y="2128838"/>
          <a:ext cx="10839449" cy="3243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7</a:t>
            </a:fld>
            <a:endParaRPr lang="en-US" sz="3600" b="1" dirty="0"/>
          </a:p>
        </p:txBody>
      </p:sp>
      <p:pic>
        <p:nvPicPr>
          <p:cNvPr id="2052" name="Picture 4" descr="Resultado de imagen de xfoil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11841" y="4705382"/>
            <a:ext cx="4092575" cy="960087"/>
          </a:xfrm>
          <a:prstGeom prst="rect">
            <a:avLst/>
          </a:prstGeom>
          <a:noFill/>
        </p:spPr>
      </p:pic>
      <p:pic>
        <p:nvPicPr>
          <p:cNvPr id="8" name="7 Imagen" descr="Resultado de imagen de star ccm+ logo"/>
          <p:cNvPicPr/>
          <p:nvPr/>
        </p:nvPicPr>
        <p:blipFill>
          <a:blip r:embed="rId8" cstate="print"/>
          <a:srcRect t="40000" b="40821"/>
          <a:stretch>
            <a:fillRect/>
          </a:stretch>
        </p:blipFill>
        <p:spPr bwMode="auto">
          <a:xfrm>
            <a:off x="8516895" y="5397260"/>
            <a:ext cx="3487871" cy="83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curvada hacia abajo"/>
          <p:cNvSpPr/>
          <p:nvPr/>
        </p:nvSpPr>
        <p:spPr>
          <a:xfrm>
            <a:off x="3219450" y="2209800"/>
            <a:ext cx="1962150" cy="5715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abajo"/>
          <p:cNvSpPr/>
          <p:nvPr/>
        </p:nvSpPr>
        <p:spPr>
          <a:xfrm>
            <a:off x="6838950" y="2305050"/>
            <a:ext cx="1962150" cy="5715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990850" y="1219201"/>
            <a:ext cx="2686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Algoritmo de </a:t>
            </a:r>
          </a:p>
          <a:p>
            <a:r>
              <a:rPr lang="es-ES" sz="2800" dirty="0" smtClean="0"/>
              <a:t>optimización</a:t>
            </a:r>
            <a:endParaRPr lang="es-ES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438900" y="1276351"/>
            <a:ext cx="2686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Estudio paramétrico</a:t>
            </a:r>
            <a:endParaRPr lang="es-ES" sz="28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9901648" y="2142310"/>
            <a:ext cx="888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3D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651862" y="2137954"/>
            <a:ext cx="888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2D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Resultado de imagen de matlab logo"/>
          <p:cNvPicPr>
            <a:picLocks noChangeAspect="1" noChangeArrowheads="1"/>
          </p:cNvPicPr>
          <p:nvPr/>
        </p:nvPicPr>
        <p:blipFill>
          <a:blip r:embed="rId9"/>
          <a:srcRect l="9658" t="24571" r="8399" b="30629"/>
          <a:stretch>
            <a:fillRect/>
          </a:stretch>
        </p:blipFill>
        <p:spPr bwMode="auto">
          <a:xfrm>
            <a:off x="4025299" y="5748492"/>
            <a:ext cx="4073673" cy="835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8</a:t>
            </a:fld>
            <a:endParaRPr lang="en-US" sz="3600" b="1" dirty="0"/>
          </a:p>
        </p:txBody>
      </p:sp>
      <p:pic>
        <p:nvPicPr>
          <p:cNvPr id="16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38691" y="6148867"/>
            <a:ext cx="1802676" cy="459429"/>
          </a:xfrm>
          <a:prstGeom prst="rect">
            <a:avLst/>
          </a:prstGeom>
          <a:noFill/>
        </p:spPr>
      </p:pic>
      <p:pic>
        <p:nvPicPr>
          <p:cNvPr id="17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585057" y="6110927"/>
            <a:ext cx="1449975" cy="488157"/>
          </a:xfrm>
          <a:prstGeom prst="rect">
            <a:avLst/>
          </a:prstGeom>
          <a:noFill/>
        </p:spPr>
      </p:pic>
      <p:pic>
        <p:nvPicPr>
          <p:cNvPr id="18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7599" y="6040790"/>
            <a:ext cx="1836773" cy="608203"/>
          </a:xfrm>
          <a:prstGeom prst="rect">
            <a:avLst/>
          </a:prstGeom>
          <a:noFill/>
        </p:spPr>
      </p:pic>
      <p:pic>
        <p:nvPicPr>
          <p:cNvPr id="47106" name="Picture 2" descr="Resultado de imagen de airfoil logo 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396195">
            <a:off x="1342192" y="2901119"/>
            <a:ext cx="9910595" cy="2190241"/>
          </a:xfrm>
          <a:prstGeom prst="rect">
            <a:avLst/>
          </a:prstGeom>
          <a:noFill/>
        </p:spPr>
      </p:pic>
      <p:sp>
        <p:nvSpPr>
          <p:cNvPr id="20" name="1 Título"/>
          <p:cNvSpPr txBox="1">
            <a:spLocks/>
          </p:cNvSpPr>
          <p:nvPr/>
        </p:nvSpPr>
        <p:spPr>
          <a:xfrm>
            <a:off x="2256609" y="900121"/>
            <a:ext cx="7475220" cy="26105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III.</a:t>
            </a:r>
            <a:r>
              <a:rPr kumimoji="0" lang="es-ES" sz="8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Análisis 2D</a:t>
            </a:r>
            <a:endParaRPr kumimoji="0" lang="es-ES" sz="8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Fundamentos teóricos</a:t>
            </a:r>
            <a:endParaRPr lang="es-ES" b="1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9</a:t>
            </a:fld>
            <a:endParaRPr lang="en-US" sz="3600" b="1" dirty="0"/>
          </a:p>
        </p:txBody>
      </p:sp>
      <p:pic>
        <p:nvPicPr>
          <p:cNvPr id="13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403498" y="6188055"/>
            <a:ext cx="1802676" cy="459429"/>
          </a:xfrm>
          <a:prstGeom prst="rect">
            <a:avLst/>
          </a:prstGeom>
          <a:noFill/>
        </p:spPr>
      </p:pic>
      <p:pic>
        <p:nvPicPr>
          <p:cNvPr id="14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49864" y="6163178"/>
            <a:ext cx="1449975" cy="488157"/>
          </a:xfrm>
          <a:prstGeom prst="rect">
            <a:avLst/>
          </a:prstGeom>
          <a:noFill/>
        </p:spPr>
      </p:pic>
      <p:pic>
        <p:nvPicPr>
          <p:cNvPr id="15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2406" y="6079978"/>
            <a:ext cx="1836773" cy="608203"/>
          </a:xfrm>
          <a:prstGeom prst="rect">
            <a:avLst/>
          </a:prstGeom>
          <a:noFill/>
        </p:spPr>
      </p:pic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</p:nvPr>
        </p:nvGraphicFramePr>
        <p:xfrm>
          <a:off x="-1209051" y="1653041"/>
          <a:ext cx="9753601" cy="4239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3" name="9 Grupo"/>
          <p:cNvGrpSpPr/>
          <p:nvPr/>
        </p:nvGrpSpPr>
        <p:grpSpPr>
          <a:xfrm>
            <a:off x="2131035" y="3020890"/>
            <a:ext cx="2617700" cy="1745133"/>
            <a:chOff x="6152797" y="829"/>
            <a:chExt cx="2617700" cy="1745133"/>
          </a:xfrm>
        </p:grpSpPr>
        <p:sp>
          <p:nvSpPr>
            <p:cNvPr id="11" name="10 Rectángulo"/>
            <p:cNvSpPr/>
            <p:nvPr/>
          </p:nvSpPr>
          <p:spPr>
            <a:xfrm>
              <a:off x="6152797" y="829"/>
              <a:ext cx="2617700" cy="174513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15 Rectángulo"/>
            <p:cNvSpPr/>
            <p:nvPr/>
          </p:nvSpPr>
          <p:spPr>
            <a:xfrm>
              <a:off x="6152797" y="829"/>
              <a:ext cx="2617700" cy="17451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85750" lvl="1" indent="-285750" algn="l" defTabSz="2355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5300" kern="1200"/>
            </a:p>
            <a:p>
              <a:pPr marL="285750" lvl="1" indent="-285750" algn="l" defTabSz="2355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5300" kern="1200"/>
            </a:p>
          </p:txBody>
        </p:sp>
      </p:grpSp>
      <p:sp>
        <p:nvSpPr>
          <p:cNvPr id="17" name="16 CuadroTexto"/>
          <p:cNvSpPr txBox="1"/>
          <p:nvPr/>
        </p:nvSpPr>
        <p:spPr>
          <a:xfrm>
            <a:off x="85282" y="3467403"/>
            <a:ext cx="2886928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OPTIMIZACIÓN</a:t>
            </a:r>
            <a:endParaRPr lang="es-ES" sz="2800" b="1" dirty="0"/>
          </a:p>
        </p:txBody>
      </p:sp>
      <p:sp>
        <p:nvSpPr>
          <p:cNvPr id="34" name="33 Flecha curvada hacia la derecha"/>
          <p:cNvSpPr/>
          <p:nvPr/>
        </p:nvSpPr>
        <p:spPr>
          <a:xfrm rot="10800000">
            <a:off x="4727216" y="2801252"/>
            <a:ext cx="972485" cy="148046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5844822" y="3178632"/>
            <a:ext cx="21481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Función objetivo </a:t>
            </a:r>
            <a:r>
              <a:rPr lang="es-ES" sz="2000" b="1" dirty="0" smtClean="0"/>
              <a:t>ponderada</a:t>
            </a:r>
            <a:endParaRPr lang="es-ES" b="1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0"/>
          <a:srcRect l="8248" t="5041" r="7822" b="1134"/>
          <a:stretch>
            <a:fillRect/>
          </a:stretch>
        </p:blipFill>
        <p:spPr bwMode="auto">
          <a:xfrm>
            <a:off x="8001309" y="1619794"/>
            <a:ext cx="4060061" cy="419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386353" y="4917179"/>
            <a:ext cx="3291841" cy="83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111" y="452718"/>
            <a:ext cx="5157789" cy="1400530"/>
          </a:xfrm>
        </p:spPr>
        <p:txBody>
          <a:bodyPr/>
          <a:lstStyle/>
          <a:p>
            <a:r>
              <a:rPr lang="es-ES" sz="4000" dirty="0" smtClean="0"/>
              <a:t>Algoritmo: </a:t>
            </a:r>
            <a:br>
              <a:rPr lang="es-ES" sz="4000" dirty="0" smtClean="0"/>
            </a:br>
            <a:r>
              <a:rPr lang="es-E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Particle</a:t>
            </a:r>
            <a:r>
              <a:rPr lang="es-E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Swarm</a:t>
            </a:r>
            <a:r>
              <a:rPr lang="es-E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Optimization</a:t>
            </a:r>
            <a:r>
              <a:rPr lang="es-E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(PSO)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13028" y="2579062"/>
            <a:ext cx="3525837" cy="211903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s-ES" dirty="0" smtClean="0"/>
              <a:t>Sencillez en cuanto a comprensión </a:t>
            </a:r>
          </a:p>
          <a:p>
            <a:pPr>
              <a:lnSpc>
                <a:spcPct val="120000"/>
              </a:lnSpc>
            </a:pPr>
            <a:r>
              <a:rPr lang="es-ES" dirty="0" smtClean="0"/>
              <a:t>Rápida convergencia</a:t>
            </a:r>
          </a:p>
          <a:p>
            <a:pPr>
              <a:lnSpc>
                <a:spcPct val="120000"/>
              </a:lnSpc>
            </a:pPr>
            <a:r>
              <a:rPr lang="es-ES" dirty="0" smtClean="0"/>
              <a:t>Capacidad de evasión de mínimos locales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10</a:t>
            </a:fld>
            <a:endParaRPr lang="en-US" b="1" dirty="0"/>
          </a:p>
        </p:txBody>
      </p:sp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8531225" y="573088"/>
            <a:ext cx="1628775" cy="1057275"/>
          </a:xfrm>
          <a:prstGeom prst="flowChartMagneticDisk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8397875" y="933450"/>
            <a:ext cx="188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Perfiles UAS semejantes</a:t>
            </a:r>
            <a:endParaRPr kumimoji="0" lang="es-ES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6076951" y="857250"/>
            <a:ext cx="1962150" cy="582613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6057900" y="916896"/>
            <a:ext cx="20193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MU Serif" pitchFamily="2" charset="0"/>
                <a:cs typeface="Arial" pitchFamily="34" charset="0"/>
              </a:rPr>
              <a:t>Inicialización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765800" y="1733550"/>
            <a:ext cx="5511800" cy="876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057899" y="1771650"/>
            <a:ext cx="2000251" cy="7429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Evaluación (“</a:t>
            </a:r>
            <a:r>
              <a:rPr kumimoji="0" lang="es-ES" sz="20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fitness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”)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14 Imagen" descr="Resultado de imagen de xfoil 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1397" y="1885950"/>
            <a:ext cx="2331403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5759450" y="2787649"/>
            <a:ext cx="5549900" cy="385989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134099" y="2897188"/>
            <a:ext cx="2133601" cy="7032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Comparación “</a:t>
            </a:r>
            <a:r>
              <a:rPr lang="es-ES" sz="20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particle</a:t>
            </a:r>
            <a:r>
              <a:rPr kumimoji="0" lang="es-E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0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best</a:t>
            </a:r>
            <a:r>
              <a:rPr kumimoji="0" lang="es-E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”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6115049" y="3792538"/>
            <a:ext cx="2133601" cy="7032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Comparación “</a:t>
            </a:r>
            <a:r>
              <a:rPr kumimoji="0" lang="es-E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global </a:t>
            </a:r>
            <a:r>
              <a:rPr kumimoji="0" lang="es-ES" sz="20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best</a:t>
            </a:r>
            <a:r>
              <a:rPr kumimoji="0" lang="es-E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”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6095999" y="4725988"/>
            <a:ext cx="2133601" cy="7032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Actualización posición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19 Imagen" descr="Resultado de imagen de matlab logo 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3848099"/>
            <a:ext cx="2495550" cy="8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5773738" y="5662613"/>
            <a:ext cx="2665412" cy="890587"/>
          </a:xfrm>
          <a:prstGeom prst="diamond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6151563" y="5734050"/>
            <a:ext cx="189706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¿Cumple convergencia?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8896351" y="5867400"/>
            <a:ext cx="1962150" cy="481013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8877300" y="5894388"/>
            <a:ext cx="20193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Perfil óptimo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25 Conector recto de flecha"/>
          <p:cNvCxnSpPr>
            <a:stCxn id="3076" idx="2"/>
            <a:endCxn id="14" idx="0"/>
          </p:cNvCxnSpPr>
          <p:nvPr/>
        </p:nvCxnSpPr>
        <p:spPr>
          <a:xfrm flipH="1">
            <a:off x="7058025" y="1439863"/>
            <a:ext cx="1" cy="3317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/>
          <p:nvPr/>
        </p:nvCxnSpPr>
        <p:spPr>
          <a:xfrm flipH="1">
            <a:off x="7073900" y="2500313"/>
            <a:ext cx="3177" cy="4016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 flipH="1">
            <a:off x="7105650" y="3560763"/>
            <a:ext cx="9528" cy="2301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flipH="1">
            <a:off x="7112000" y="4494213"/>
            <a:ext cx="9528" cy="2301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 flipH="1">
            <a:off x="7086600" y="5446713"/>
            <a:ext cx="9528" cy="2301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>
            <a:stCxn id="3083" idx="3"/>
            <a:endCxn id="23" idx="1"/>
          </p:cNvCxnSpPr>
          <p:nvPr/>
        </p:nvCxnSpPr>
        <p:spPr>
          <a:xfrm>
            <a:off x="8439150" y="6107907"/>
            <a:ext cx="45720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>
            <a:stCxn id="3083" idx="1"/>
          </p:cNvCxnSpPr>
          <p:nvPr/>
        </p:nvCxnSpPr>
        <p:spPr>
          <a:xfrm flipH="1">
            <a:off x="5461000" y="6107907"/>
            <a:ext cx="312738" cy="7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 flipV="1">
            <a:off x="5461000" y="1574800"/>
            <a:ext cx="12700" cy="4521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 de flecha"/>
          <p:cNvCxnSpPr/>
          <p:nvPr/>
        </p:nvCxnSpPr>
        <p:spPr>
          <a:xfrm>
            <a:off x="5486400" y="1574800"/>
            <a:ext cx="1600200" cy="63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4288" y="4785650"/>
            <a:ext cx="2787197" cy="584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6" name="65 Conector recto de flecha"/>
          <p:cNvCxnSpPr>
            <a:endCxn id="3076" idx="3"/>
          </p:cNvCxnSpPr>
          <p:nvPr/>
        </p:nvCxnSpPr>
        <p:spPr>
          <a:xfrm flipH="1">
            <a:off x="8039101" y="1146630"/>
            <a:ext cx="553357" cy="19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1350" y="4839824"/>
            <a:ext cx="4467679" cy="1643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Parametrización</a:t>
            </a:r>
            <a:r>
              <a:rPr lang="es-ES" dirty="0" smtClean="0"/>
              <a:t> de perfiles: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PARSEC</a:t>
            </a:r>
            <a:endParaRPr lang="es-E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1122" y="1932602"/>
            <a:ext cx="8642267" cy="954977"/>
          </a:xfrm>
        </p:spPr>
        <p:txBody>
          <a:bodyPr/>
          <a:lstStyle/>
          <a:p>
            <a:r>
              <a:rPr lang="es-ES" dirty="0" smtClean="0"/>
              <a:t>Relación directa con los parámetros geométricos</a:t>
            </a:r>
          </a:p>
          <a:p>
            <a:r>
              <a:rPr lang="es-ES" dirty="0" smtClean="0"/>
              <a:t>Robustez  en algoritmos  evolutivos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11</a:t>
            </a:fld>
            <a:endParaRPr lang="en-US" sz="3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5013" y="3159448"/>
            <a:ext cx="8329799" cy="292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8" descr="Resultado de imagen de logo etsid 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953897" y="3366483"/>
            <a:ext cx="1802676" cy="459429"/>
          </a:xfrm>
          <a:prstGeom prst="rect">
            <a:avLst/>
          </a:prstGeom>
          <a:noFill/>
        </p:spPr>
      </p:pic>
      <p:pic>
        <p:nvPicPr>
          <p:cNvPr id="26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23714" y="4425823"/>
            <a:ext cx="1449975" cy="488157"/>
          </a:xfrm>
          <a:prstGeom prst="rect">
            <a:avLst/>
          </a:prstGeom>
          <a:noFill/>
        </p:spPr>
      </p:pic>
      <p:pic>
        <p:nvPicPr>
          <p:cNvPr id="27" name="Picture 2" descr="Imagen relacionada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919799" y="2174185"/>
            <a:ext cx="1836773" cy="608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111" y="452718"/>
            <a:ext cx="4040189" cy="741082"/>
          </a:xfrm>
        </p:spPr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Cálculo 2D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972630" y="1356958"/>
            <a:ext cx="1997302" cy="1673625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es-ES" sz="1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Perfiles óptimos </a:t>
            </a:r>
            <a:r>
              <a:rPr lang="es-ES" dirty="0" smtClean="0"/>
              <a:t>				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12</a:t>
            </a:fld>
            <a:endParaRPr lang="en-US" sz="3600" b="1" dirty="0"/>
          </a:p>
        </p:txBody>
      </p:sp>
      <p:graphicFrame>
        <p:nvGraphicFramePr>
          <p:cNvPr id="29" name="28 Diagrama"/>
          <p:cNvGraphicFramePr/>
          <p:nvPr/>
        </p:nvGraphicFramePr>
        <p:xfrm>
          <a:off x="0" y="365760"/>
          <a:ext cx="11273246" cy="5387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3" name="32 CuadroTexto"/>
          <p:cNvSpPr txBox="1"/>
          <p:nvPr/>
        </p:nvSpPr>
        <p:spPr>
          <a:xfrm>
            <a:off x="1982289" y="1786345"/>
            <a:ext cx="2991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Función de coste ponderada</a:t>
            </a:r>
            <a:endParaRPr lang="es-ES" sz="24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5227321" y="251460"/>
            <a:ext cx="2991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MOPSO</a:t>
            </a:r>
            <a:endParaRPr lang="es-ES" sz="3200" b="1" i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5099957" y="789214"/>
            <a:ext cx="2303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Frontera de </a:t>
            </a:r>
            <a:r>
              <a:rPr lang="es-ES" sz="2400" dirty="0" err="1" smtClean="0"/>
              <a:t>Pareto</a:t>
            </a:r>
            <a:endParaRPr lang="es-ES" sz="2400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/>
          <a:srcRect r="2119"/>
          <a:stretch>
            <a:fillRect/>
          </a:stretch>
        </p:blipFill>
        <p:spPr bwMode="auto">
          <a:xfrm>
            <a:off x="3034436" y="3082227"/>
            <a:ext cx="5430297" cy="61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9132" y="4750203"/>
            <a:ext cx="5397501" cy="60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9"/>
          <a:srcRect b="7533"/>
          <a:stretch>
            <a:fillRect/>
          </a:stretch>
        </p:blipFill>
        <p:spPr bwMode="auto">
          <a:xfrm>
            <a:off x="3049393" y="3754711"/>
            <a:ext cx="5415336" cy="57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0"/>
          <a:srcRect b="16376"/>
          <a:stretch>
            <a:fillRect/>
          </a:stretch>
        </p:blipFill>
        <p:spPr bwMode="auto">
          <a:xfrm>
            <a:off x="1435831" y="5599769"/>
            <a:ext cx="7747357" cy="76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35 Cerrar llave"/>
          <p:cNvSpPr/>
          <p:nvPr/>
        </p:nvSpPr>
        <p:spPr>
          <a:xfrm>
            <a:off x="8752114" y="3148149"/>
            <a:ext cx="313509" cy="2063931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Flecha curvada hacia la izquierda"/>
          <p:cNvSpPr/>
          <p:nvPr/>
        </p:nvSpPr>
        <p:spPr>
          <a:xfrm>
            <a:off x="9392194" y="3814355"/>
            <a:ext cx="1580606" cy="249500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42682"/>
          </a:xfrm>
        </p:spPr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2D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95099" y="6082810"/>
            <a:ext cx="8946541" cy="546590"/>
          </a:xfrm>
        </p:spPr>
        <p:txBody>
          <a:bodyPr/>
          <a:lstStyle/>
          <a:p>
            <a:r>
              <a:rPr lang="es-ES" dirty="0" smtClean="0"/>
              <a:t>Soluciones mono-objetivo mejoradas respecto al </a:t>
            </a:r>
            <a:r>
              <a:rPr lang="es-ES" i="1" dirty="0" smtClean="0"/>
              <a:t>MOPSO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13</a:t>
            </a:fld>
            <a:endParaRPr lang="en-US" sz="3600" b="1" dirty="0"/>
          </a:p>
        </p:txBody>
      </p:sp>
      <p:pic>
        <p:nvPicPr>
          <p:cNvPr id="6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914709" y="3418729"/>
            <a:ext cx="1802676" cy="459429"/>
          </a:xfrm>
          <a:prstGeom prst="rect">
            <a:avLst/>
          </a:prstGeom>
          <a:noFill/>
        </p:spPr>
      </p:pic>
      <p:pic>
        <p:nvPicPr>
          <p:cNvPr id="7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62903" y="4334379"/>
            <a:ext cx="1449975" cy="488157"/>
          </a:xfrm>
          <a:prstGeom prst="rect">
            <a:avLst/>
          </a:prstGeom>
          <a:noFill/>
        </p:spPr>
      </p:pic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893673" y="2148058"/>
            <a:ext cx="1836773" cy="608203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" y="1376571"/>
            <a:ext cx="8892540" cy="4544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42682"/>
          </a:xfrm>
        </p:spPr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2D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7999" y="1151581"/>
            <a:ext cx="8946541" cy="546590"/>
          </a:xfrm>
        </p:spPr>
        <p:txBody>
          <a:bodyPr/>
          <a:lstStyle/>
          <a:p>
            <a:r>
              <a:rPr lang="es-ES" dirty="0" smtClean="0"/>
              <a:t>Semejantes en términos generales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14</a:t>
            </a:fld>
            <a:endParaRPr lang="en-US" sz="3600" b="1" dirty="0"/>
          </a:p>
        </p:txBody>
      </p:sp>
      <p:pic>
        <p:nvPicPr>
          <p:cNvPr id="6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914709" y="3418729"/>
            <a:ext cx="1802676" cy="459429"/>
          </a:xfrm>
          <a:prstGeom prst="rect">
            <a:avLst/>
          </a:prstGeom>
          <a:noFill/>
        </p:spPr>
      </p:pic>
      <p:pic>
        <p:nvPicPr>
          <p:cNvPr id="7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62903" y="4334379"/>
            <a:ext cx="1449975" cy="488157"/>
          </a:xfrm>
          <a:prstGeom prst="rect">
            <a:avLst/>
          </a:prstGeom>
          <a:noFill/>
        </p:spPr>
      </p:pic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893673" y="2148058"/>
            <a:ext cx="1836773" cy="608203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/>
        </p:nvSpPr>
        <p:spPr>
          <a:xfrm>
            <a:off x="1051190" y="4935220"/>
            <a:ext cx="2978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Función ponderada</a:t>
            </a:r>
            <a:endParaRPr lang="es-ES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544491" y="4931956"/>
            <a:ext cx="428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Mejor coste en crucero </a:t>
            </a:r>
            <a:endParaRPr lang="es-ES" b="1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/>
          <a:srcRect l="2752" t="3969" r="2496" b="4858"/>
          <a:stretch>
            <a:fillRect/>
          </a:stretch>
        </p:blipFill>
        <p:spPr bwMode="auto">
          <a:xfrm>
            <a:off x="133350" y="5268394"/>
            <a:ext cx="5848350" cy="148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Elipse"/>
          <p:cNvSpPr/>
          <p:nvPr/>
        </p:nvSpPr>
        <p:spPr>
          <a:xfrm>
            <a:off x="4014016" y="6317705"/>
            <a:ext cx="1040584" cy="4386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/>
          <a:srcRect l="1635" t="2592" r="1577" b="2596"/>
          <a:stretch>
            <a:fillRect/>
          </a:stretch>
        </p:blipFill>
        <p:spPr bwMode="auto">
          <a:xfrm>
            <a:off x="6170409" y="5270500"/>
            <a:ext cx="5894591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Elipse"/>
          <p:cNvSpPr/>
          <p:nvPr/>
        </p:nvSpPr>
        <p:spPr>
          <a:xfrm>
            <a:off x="3970836" y="5713185"/>
            <a:ext cx="1040584" cy="4386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178596" y="6017985"/>
            <a:ext cx="1040584" cy="438695"/>
          </a:xfrm>
          <a:prstGeom prst="ellipse">
            <a:avLst/>
          </a:prstGeom>
          <a:noFill/>
          <a:ln w="571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81175" y="1618413"/>
            <a:ext cx="7157085" cy="324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5161" y="1079190"/>
            <a:ext cx="9404723" cy="652182"/>
          </a:xfrm>
        </p:spPr>
        <p:txBody>
          <a:bodyPr/>
          <a:lstStyle/>
          <a:p>
            <a:r>
              <a:rPr lang="es-E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Comparación coeficiente de presión</a:t>
            </a:r>
            <a:endParaRPr lang="es-E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15</a:t>
            </a:fld>
            <a:endParaRPr lang="en-US" sz="3600" b="1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646111" y="452718"/>
            <a:ext cx="9404723" cy="842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1" i="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Resultados 2D</a:t>
            </a:r>
            <a:endParaRPr kumimoji="0" lang="es-ES" sz="4200" b="1" i="0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67255" y="3575484"/>
            <a:ext cx="1802676" cy="459429"/>
          </a:xfrm>
          <a:prstGeom prst="rect">
            <a:avLst/>
          </a:prstGeom>
          <a:noFill/>
        </p:spPr>
      </p:pic>
      <p:pic>
        <p:nvPicPr>
          <p:cNvPr id="16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332719" y="4634824"/>
            <a:ext cx="1449975" cy="488157"/>
          </a:xfrm>
          <a:prstGeom prst="rect">
            <a:avLst/>
          </a:prstGeom>
          <a:noFill/>
        </p:spPr>
      </p:pic>
      <p:pic>
        <p:nvPicPr>
          <p:cNvPr id="17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28805" y="2487693"/>
            <a:ext cx="1836773" cy="608203"/>
          </a:xfrm>
          <a:prstGeom prst="rect">
            <a:avLst/>
          </a:prstGeom>
          <a:noFill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458" y="2181495"/>
            <a:ext cx="8799259" cy="337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/>
          <a:srcRect r="419"/>
          <a:stretch>
            <a:fillRect/>
          </a:stretch>
        </p:blipFill>
        <p:spPr bwMode="auto">
          <a:xfrm>
            <a:off x="714920" y="5488406"/>
            <a:ext cx="8800555" cy="1225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CuadroTexto"/>
          <p:cNvSpPr txBox="1"/>
          <p:nvPr/>
        </p:nvSpPr>
        <p:spPr>
          <a:xfrm>
            <a:off x="750745" y="1760946"/>
            <a:ext cx="37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Función ponderada</a:t>
            </a:r>
            <a:endParaRPr lang="es-ES" b="1" dirty="0"/>
          </a:p>
        </p:txBody>
      </p:sp>
      <p:sp>
        <p:nvSpPr>
          <p:cNvPr id="29" name="28 CuadroTexto"/>
          <p:cNvSpPr txBox="1"/>
          <p:nvPr/>
        </p:nvSpPr>
        <p:spPr>
          <a:xfrm>
            <a:off x="6244046" y="1757682"/>
            <a:ext cx="310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Mejor coste en crucero </a:t>
            </a:r>
            <a:endParaRPr lang="es-ES" b="1" dirty="0"/>
          </a:p>
        </p:txBody>
      </p:sp>
      <p:sp>
        <p:nvSpPr>
          <p:cNvPr id="31" name="30 Elipse"/>
          <p:cNvSpPr/>
          <p:nvPr/>
        </p:nvSpPr>
        <p:spPr>
          <a:xfrm>
            <a:off x="4101729" y="3291844"/>
            <a:ext cx="783771" cy="679268"/>
          </a:xfrm>
          <a:prstGeom prst="ellipse">
            <a:avLst/>
          </a:prstGeom>
          <a:noFill/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3" name="32 Conector recto de flecha"/>
          <p:cNvCxnSpPr>
            <a:endCxn id="31" idx="1"/>
          </p:cNvCxnSpPr>
          <p:nvPr/>
        </p:nvCxnSpPr>
        <p:spPr>
          <a:xfrm>
            <a:off x="3696787" y="2873832"/>
            <a:ext cx="519723" cy="5174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CuadroTexto"/>
          <p:cNvSpPr txBox="1"/>
          <p:nvPr/>
        </p:nvSpPr>
        <p:spPr>
          <a:xfrm>
            <a:off x="2442754" y="2521135"/>
            <a:ext cx="1476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002060"/>
                </a:solidFill>
              </a:rPr>
              <a:t>Sustentación negativa</a:t>
            </a:r>
            <a:endParaRPr lang="es-ES" sz="1600" b="1" dirty="0">
              <a:solidFill>
                <a:srgbClr val="002060"/>
              </a:solidFill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3530387" y="3422472"/>
            <a:ext cx="401532" cy="334253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2738776" y="4267208"/>
            <a:ext cx="448559" cy="372669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Pentágono regular"/>
          <p:cNvSpPr/>
          <p:nvPr/>
        </p:nvSpPr>
        <p:spPr>
          <a:xfrm>
            <a:off x="1018902" y="4271560"/>
            <a:ext cx="705394" cy="587824"/>
          </a:xfrm>
          <a:prstGeom prst="pentagon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Pentágono regular"/>
          <p:cNvSpPr/>
          <p:nvPr/>
        </p:nvSpPr>
        <p:spPr>
          <a:xfrm>
            <a:off x="5704110" y="4345582"/>
            <a:ext cx="788129" cy="618304"/>
          </a:xfrm>
          <a:prstGeom prst="pentagon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Elipse"/>
          <p:cNvSpPr/>
          <p:nvPr/>
        </p:nvSpPr>
        <p:spPr>
          <a:xfrm>
            <a:off x="8904504" y="3182987"/>
            <a:ext cx="727503" cy="630428"/>
          </a:xfrm>
          <a:prstGeom prst="ellipse">
            <a:avLst/>
          </a:prstGeom>
          <a:noFill/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Rectángulo"/>
          <p:cNvSpPr/>
          <p:nvPr/>
        </p:nvSpPr>
        <p:spPr>
          <a:xfrm>
            <a:off x="7245528" y="4019008"/>
            <a:ext cx="483326" cy="378823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4" name="43 Conector recto de flecha"/>
          <p:cNvCxnSpPr/>
          <p:nvPr/>
        </p:nvCxnSpPr>
        <p:spPr>
          <a:xfrm flipH="1" flipV="1">
            <a:off x="7772397" y="4206244"/>
            <a:ext cx="326571" cy="26125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CuadroTexto"/>
          <p:cNvSpPr txBox="1"/>
          <p:nvPr/>
        </p:nvSpPr>
        <p:spPr>
          <a:xfrm>
            <a:off x="7576451" y="4402186"/>
            <a:ext cx="1998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00B050"/>
                </a:solidFill>
              </a:rPr>
              <a:t>Desprendimiento de la capa límite</a:t>
            </a:r>
            <a:endParaRPr lang="es-ES" sz="1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16</a:t>
            </a:fld>
            <a:endParaRPr lang="en-US" sz="3600" b="1" dirty="0"/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2021477" y="860933"/>
            <a:ext cx="7475220" cy="26105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IV</a:t>
            </a:r>
            <a:r>
              <a:rPr kumimoji="0" lang="es-E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es-ES" sz="8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Análisis 3D</a:t>
            </a:r>
            <a:endParaRPr kumimoji="0" lang="es-ES" sz="8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2" name="Picture 4" descr="Imagen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42" y="1541415"/>
            <a:ext cx="11774310" cy="5421089"/>
          </a:xfrm>
          <a:prstGeom prst="rect">
            <a:avLst/>
          </a:prstGeom>
          <a:noFill/>
        </p:spPr>
      </p:pic>
      <p:pic>
        <p:nvPicPr>
          <p:cNvPr id="8" name="Picture 8" descr="Resultado de imagen de logo etsid 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836325" y="2778650"/>
            <a:ext cx="1802676" cy="459429"/>
          </a:xfrm>
          <a:prstGeom prst="rect">
            <a:avLst/>
          </a:prstGeom>
          <a:noFill/>
        </p:spPr>
      </p:pic>
      <p:pic>
        <p:nvPicPr>
          <p:cNvPr id="9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45330" y="3642046"/>
            <a:ext cx="1449975" cy="488157"/>
          </a:xfrm>
          <a:prstGeom prst="rect">
            <a:avLst/>
          </a:prstGeom>
          <a:noFill/>
        </p:spPr>
      </p:pic>
      <p:pic>
        <p:nvPicPr>
          <p:cNvPr id="10" name="Picture 2" descr="Imagen relacionada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789165" y="1756173"/>
            <a:ext cx="1836773" cy="608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17</a:t>
            </a:fld>
            <a:endParaRPr lang="en-US" sz="3600" b="1" dirty="0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646111" y="589878"/>
            <a:ext cx="9404723" cy="842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s-E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Parametrización</a:t>
            </a:r>
            <a:endParaRPr kumimoji="0" lang="es-ES" sz="4400" b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67255" y="3575484"/>
            <a:ext cx="1802676" cy="459429"/>
          </a:xfrm>
          <a:prstGeom prst="rect">
            <a:avLst/>
          </a:prstGeom>
          <a:noFill/>
        </p:spPr>
      </p:pic>
      <p:pic>
        <p:nvPicPr>
          <p:cNvPr id="9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332719" y="4634824"/>
            <a:ext cx="1449975" cy="488157"/>
          </a:xfrm>
          <a:prstGeom prst="rect">
            <a:avLst/>
          </a:prstGeom>
          <a:noFill/>
        </p:spPr>
      </p:pic>
      <p:pic>
        <p:nvPicPr>
          <p:cNvPr id="10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28805" y="2487693"/>
            <a:ext cx="1836773" cy="608203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2644" y="1885641"/>
            <a:ext cx="6133815" cy="298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3507" y="4995078"/>
            <a:ext cx="1779494" cy="114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6523" y="4995080"/>
            <a:ext cx="2216181" cy="118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8"/>
          <a:srcRect l="3889" t="1885" r="65266" b="3553"/>
          <a:stretch>
            <a:fillRect/>
          </a:stretch>
        </p:blipFill>
        <p:spPr bwMode="auto">
          <a:xfrm>
            <a:off x="7219667" y="655094"/>
            <a:ext cx="2415653" cy="410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2 Marcador de contenido"/>
          <p:cNvSpPr>
            <a:spLocks noGrp="1"/>
          </p:cNvSpPr>
          <p:nvPr>
            <p:ph idx="1"/>
          </p:nvPr>
        </p:nvSpPr>
        <p:spPr>
          <a:xfrm>
            <a:off x="7162921" y="4749035"/>
            <a:ext cx="2895481" cy="1395132"/>
          </a:xfrm>
        </p:spPr>
        <p:txBody>
          <a:bodyPr/>
          <a:lstStyle/>
          <a:p>
            <a:r>
              <a:rPr lang="es-ES" dirty="0" smtClean="0"/>
              <a:t>3 ángulos de ataque</a:t>
            </a:r>
          </a:p>
          <a:p>
            <a:r>
              <a:rPr lang="es-ES" dirty="0" smtClean="0"/>
              <a:t>2 perfiles alares</a:t>
            </a:r>
            <a:endParaRPr lang="es-ES" dirty="0"/>
          </a:p>
        </p:txBody>
      </p:sp>
      <p:cxnSp>
        <p:nvCxnSpPr>
          <p:cNvPr id="15" name="14 Conector recto"/>
          <p:cNvCxnSpPr/>
          <p:nvPr/>
        </p:nvCxnSpPr>
        <p:spPr>
          <a:xfrm>
            <a:off x="7109460" y="6080760"/>
            <a:ext cx="29489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7269480" y="6172200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48 casos evaluados</a:t>
            </a:r>
            <a:endParaRPr lang="es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18</a:t>
            </a:fld>
            <a:endParaRPr lang="en-US" b="1" dirty="0"/>
          </a:p>
        </p:txBody>
      </p:sp>
      <p:pic>
        <p:nvPicPr>
          <p:cNvPr id="5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32174" y="6142211"/>
            <a:ext cx="1802676" cy="459429"/>
          </a:xfrm>
          <a:prstGeom prst="rect">
            <a:avLst/>
          </a:prstGeom>
          <a:noFill/>
        </p:spPr>
      </p:pic>
      <p:pic>
        <p:nvPicPr>
          <p:cNvPr id="6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23869" y="6136078"/>
            <a:ext cx="1449975" cy="488157"/>
          </a:xfrm>
          <a:prstGeom prst="rect">
            <a:avLst/>
          </a:prstGeom>
          <a:noFill/>
        </p:spPr>
      </p:pic>
      <p:pic>
        <p:nvPicPr>
          <p:cNvPr id="7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4164" y="6017785"/>
            <a:ext cx="1836773" cy="608203"/>
          </a:xfrm>
          <a:prstGeom prst="rect">
            <a:avLst/>
          </a:prstGeom>
          <a:noFill/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501732" y="396701"/>
            <a:ext cx="9404723" cy="794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Cálculo CFD</a:t>
            </a:r>
            <a:endParaRPr kumimoji="0" lang="es-ES" sz="4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867" y="1539545"/>
            <a:ext cx="5557354" cy="307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/>
          <a:srcRect b="28896"/>
          <a:stretch>
            <a:fillRect/>
          </a:stretch>
        </p:blipFill>
        <p:spPr bwMode="auto">
          <a:xfrm>
            <a:off x="5882836" y="1911811"/>
            <a:ext cx="4885898" cy="1960147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1169158" y="2233304"/>
            <a:ext cx="559558" cy="38213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/>
          <p:nvPr/>
        </p:nvCxnSpPr>
        <p:spPr>
          <a:xfrm flipV="1">
            <a:off x="1714500" y="1894114"/>
            <a:ext cx="4163786" cy="340724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719263" y="2605088"/>
            <a:ext cx="4148137" cy="1281112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CuadroTexto"/>
          <p:cNvSpPr txBox="1"/>
          <p:nvPr/>
        </p:nvSpPr>
        <p:spPr>
          <a:xfrm>
            <a:off x="7225211" y="65315"/>
            <a:ext cx="1663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Refinamiento capa límite</a:t>
            </a:r>
            <a:endParaRPr lang="es-ES" sz="16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78460" y="4968236"/>
            <a:ext cx="5290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Modelo de turbulencia 	    </a:t>
            </a:r>
            <a:r>
              <a:rPr lang="es-ES" b="1" i="1" dirty="0" err="1" smtClean="0"/>
              <a:t>Spalart-Allmarás</a:t>
            </a:r>
            <a:endParaRPr lang="es-ES" b="1" i="1" dirty="0" smtClean="0"/>
          </a:p>
          <a:p>
            <a:r>
              <a:rPr lang="es-ES" b="1" i="1" dirty="0" smtClean="0"/>
              <a:t>		</a:t>
            </a:r>
            <a:r>
              <a:rPr lang="es-ES" dirty="0" smtClean="0"/>
              <a:t> RANS: </a:t>
            </a:r>
            <a:r>
              <a:rPr lang="es-ES" b="1" i="1" dirty="0" smtClean="0"/>
              <a:t>			    k-</a:t>
            </a:r>
            <a:r>
              <a:rPr lang="el-GR" b="1" i="1" dirty="0" smtClean="0"/>
              <a:t>ω</a:t>
            </a:r>
            <a:r>
              <a:rPr lang="es-ES" b="1" i="1" dirty="0" smtClean="0"/>
              <a:t> SST</a:t>
            </a:r>
            <a:endParaRPr lang="es-ES" b="1" dirty="0"/>
          </a:p>
        </p:txBody>
      </p:sp>
      <p:sp>
        <p:nvSpPr>
          <p:cNvPr id="32" name="31 Abrir llave"/>
          <p:cNvSpPr/>
          <p:nvPr/>
        </p:nvSpPr>
        <p:spPr>
          <a:xfrm>
            <a:off x="3216002" y="5083261"/>
            <a:ext cx="88900" cy="444500"/>
          </a:xfrm>
          <a:prstGeom prst="lef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Resultado de imagen de tick verde 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82317" y="5180734"/>
            <a:ext cx="441325" cy="408951"/>
          </a:xfrm>
          <a:prstGeom prst="rect">
            <a:avLst/>
          </a:prstGeom>
          <a:noFill/>
        </p:spPr>
      </p:pic>
      <p:pic>
        <p:nvPicPr>
          <p:cNvPr id="2052" name="Picture 4" descr="Resultado de imagen de tick verde 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43492" y="4915259"/>
            <a:ext cx="300038" cy="342900"/>
          </a:xfrm>
          <a:prstGeom prst="rect">
            <a:avLst/>
          </a:prstGeom>
          <a:noFill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492490" y="274319"/>
            <a:ext cx="1686437" cy="1484539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  <a:miter lim="800000"/>
            <a:headEnd/>
            <a:tailEnd/>
          </a:ln>
        </p:spPr>
      </p:pic>
      <p:sp>
        <p:nvSpPr>
          <p:cNvPr id="63" name="62 Elipse"/>
          <p:cNvSpPr/>
          <p:nvPr/>
        </p:nvSpPr>
        <p:spPr>
          <a:xfrm>
            <a:off x="7246892" y="2217692"/>
            <a:ext cx="444500" cy="381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4" name="63 Conector recto"/>
          <p:cNvCxnSpPr>
            <a:endCxn id="63" idx="1"/>
          </p:cNvCxnSpPr>
          <p:nvPr/>
        </p:nvCxnSpPr>
        <p:spPr>
          <a:xfrm flipH="1">
            <a:off x="7311988" y="627017"/>
            <a:ext cx="1283372" cy="1646471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recto"/>
          <p:cNvCxnSpPr>
            <a:endCxn id="63" idx="4"/>
          </p:cNvCxnSpPr>
          <p:nvPr/>
        </p:nvCxnSpPr>
        <p:spPr>
          <a:xfrm flipH="1">
            <a:off x="7469142" y="1685109"/>
            <a:ext cx="2354127" cy="913583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Rectángulo"/>
          <p:cNvSpPr/>
          <p:nvPr/>
        </p:nvSpPr>
        <p:spPr>
          <a:xfrm>
            <a:off x="6701246" y="4088673"/>
            <a:ext cx="448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Independencia de malla</a:t>
            </a:r>
            <a:r>
              <a:rPr lang="es-ES" b="1" i="1" dirty="0" smtClean="0"/>
              <a:t>	</a:t>
            </a:r>
            <a:endParaRPr lang="es-ES" dirty="0"/>
          </a:p>
        </p:txBody>
      </p:sp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05215" y="281124"/>
            <a:ext cx="1496922" cy="142165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  <a:miter lim="800000"/>
            <a:headEnd/>
            <a:tailEnd/>
          </a:ln>
        </p:spPr>
      </p:pic>
      <p:sp>
        <p:nvSpPr>
          <p:cNvPr id="84" name="83 Elipse"/>
          <p:cNvSpPr/>
          <p:nvPr/>
        </p:nvSpPr>
        <p:spPr>
          <a:xfrm>
            <a:off x="6027692" y="2474595"/>
            <a:ext cx="444500" cy="381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5" name="84 Conector recto"/>
          <p:cNvCxnSpPr>
            <a:stCxn id="40966" idx="2"/>
            <a:endCxn id="84" idx="2"/>
          </p:cNvCxnSpPr>
          <p:nvPr/>
        </p:nvCxnSpPr>
        <p:spPr>
          <a:xfrm>
            <a:off x="5805215" y="991953"/>
            <a:ext cx="222477" cy="167314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endCxn id="84" idx="5"/>
          </p:cNvCxnSpPr>
          <p:nvPr/>
        </p:nvCxnSpPr>
        <p:spPr>
          <a:xfrm flipH="1">
            <a:off x="6407096" y="1319349"/>
            <a:ext cx="842790" cy="148045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90 CuadroTexto"/>
          <p:cNvSpPr txBox="1"/>
          <p:nvPr/>
        </p:nvSpPr>
        <p:spPr>
          <a:xfrm>
            <a:off x="4151085" y="557350"/>
            <a:ext cx="1663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Refinamiento borde de ataque</a:t>
            </a:r>
            <a:endParaRPr lang="es-ES" sz="1600" b="1" dirty="0"/>
          </a:p>
        </p:txBody>
      </p:sp>
      <p:pic>
        <p:nvPicPr>
          <p:cNvPr id="1026" name="Picture 2" descr="C:\Users\ALICIA\Desktop\Quart\TFG2\Presentación\indepmalla.png"/>
          <p:cNvPicPr>
            <a:picLocks noChangeAspect="1" noChangeArrowheads="1"/>
          </p:cNvPicPr>
          <p:nvPr/>
        </p:nvPicPr>
        <p:blipFill>
          <a:blip r:embed="rId11"/>
          <a:srcRect r="7349" b="8163"/>
          <a:stretch>
            <a:fillRect/>
          </a:stretch>
        </p:blipFill>
        <p:spPr bwMode="auto">
          <a:xfrm>
            <a:off x="6689545" y="4501407"/>
            <a:ext cx="4204878" cy="2227597"/>
          </a:xfrm>
          <a:prstGeom prst="rect">
            <a:avLst/>
          </a:prstGeom>
          <a:noFill/>
        </p:spPr>
      </p:pic>
      <p:sp>
        <p:nvSpPr>
          <p:cNvPr id="35" name="34 Flecha abajo"/>
          <p:cNvSpPr/>
          <p:nvPr/>
        </p:nvSpPr>
        <p:spPr>
          <a:xfrm>
            <a:off x="9251768" y="5368834"/>
            <a:ext cx="231867" cy="3984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19</a:t>
            </a:fld>
            <a:endParaRPr lang="en-US" sz="3600" b="1" dirty="0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775651" y="190500"/>
            <a:ext cx="4507549" cy="842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Resultados </a:t>
            </a:r>
            <a:r>
              <a:rPr kumimoji="0" lang="es-ES" sz="4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3D</a:t>
            </a:r>
            <a:endParaRPr kumimoji="0" lang="es-ES" sz="4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401955" y="6309671"/>
            <a:ext cx="1802676" cy="459429"/>
          </a:xfrm>
          <a:prstGeom prst="rect">
            <a:avLst/>
          </a:prstGeom>
          <a:noFill/>
        </p:spPr>
      </p:pic>
      <p:pic>
        <p:nvPicPr>
          <p:cNvPr id="9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421619" y="6293643"/>
            <a:ext cx="1449975" cy="488157"/>
          </a:xfrm>
          <a:prstGeom prst="rect">
            <a:avLst/>
          </a:prstGeom>
          <a:noFill/>
        </p:spPr>
      </p:pic>
      <p:pic>
        <p:nvPicPr>
          <p:cNvPr id="10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33105" y="6211697"/>
            <a:ext cx="1836773" cy="608203"/>
          </a:xfrm>
          <a:prstGeom prst="rect">
            <a:avLst/>
          </a:prstGeom>
          <a:noFill/>
        </p:spPr>
      </p:pic>
      <p:sp>
        <p:nvSpPr>
          <p:cNvPr id="15" name="14 Marcador de contenido"/>
          <p:cNvSpPr>
            <a:spLocks noGrp="1"/>
          </p:cNvSpPr>
          <p:nvPr>
            <p:ph idx="1"/>
          </p:nvPr>
        </p:nvSpPr>
        <p:spPr>
          <a:xfrm>
            <a:off x="1166812" y="5930900"/>
            <a:ext cx="5564188" cy="508000"/>
          </a:xfrm>
        </p:spPr>
        <p:txBody>
          <a:bodyPr/>
          <a:lstStyle/>
          <a:p>
            <a:r>
              <a:rPr lang="es-ES" dirty="0" smtClean="0"/>
              <a:t>Tendencias esperadas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604" y="1371599"/>
            <a:ext cx="11242396" cy="459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 Título"/>
          <p:cNvSpPr>
            <a:spLocks noGrp="1"/>
          </p:cNvSpPr>
          <p:nvPr>
            <p:ph type="title"/>
          </p:nvPr>
        </p:nvSpPr>
        <p:spPr>
          <a:xfrm>
            <a:off x="792161" y="723590"/>
            <a:ext cx="3932239" cy="652182"/>
          </a:xfrm>
        </p:spPr>
        <p:txBody>
          <a:bodyPr/>
          <a:lstStyle/>
          <a:p>
            <a:r>
              <a:rPr lang="es-E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 según AR y </a:t>
            </a:r>
            <a:r>
              <a:rPr lang="el-G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</a:t>
            </a:r>
            <a:endParaRPr lang="es-E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695180" y="1901608"/>
            <a:ext cx="2273300" cy="2874682"/>
          </a:xfrm>
        </p:spPr>
        <p:txBody>
          <a:bodyPr>
            <a:normAutofit/>
          </a:bodyPr>
          <a:lstStyle/>
          <a:p>
            <a:r>
              <a:rPr lang="es-ES" b="1" dirty="0" smtClean="0"/>
              <a:t>No existen diferencias significativas entre ambos perfiles</a:t>
            </a:r>
            <a:endParaRPr lang="es-ES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20</a:t>
            </a:fld>
            <a:endParaRPr lang="en-US" sz="3600" b="1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2268" t="2183" r="2862" b="2419"/>
          <a:stretch>
            <a:fillRect/>
          </a:stretch>
        </p:blipFill>
        <p:spPr bwMode="auto">
          <a:xfrm>
            <a:off x="1103449" y="914401"/>
            <a:ext cx="8564415" cy="458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775651" y="190500"/>
            <a:ext cx="4507549" cy="842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Resultados </a:t>
            </a:r>
            <a:r>
              <a:rPr kumimoji="0" lang="es-ES" sz="4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3D</a:t>
            </a:r>
            <a:endParaRPr kumimoji="0" lang="es-ES" sz="4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 l="701" t="5762" r="701" b="4948"/>
          <a:stretch>
            <a:fillRect/>
          </a:stretch>
        </p:blipFill>
        <p:spPr bwMode="auto">
          <a:xfrm>
            <a:off x="736600" y="5559254"/>
            <a:ext cx="10718800" cy="121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21</a:t>
            </a:fld>
            <a:endParaRPr lang="en-US" sz="3600" b="1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775651" y="190500"/>
            <a:ext cx="4507549" cy="842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VI. Validaciones</a:t>
            </a:r>
            <a:endParaRPr kumimoji="0" lang="es-ES" sz="4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/>
          <a:srcRect l="2181" t="3451" b="1868"/>
          <a:stretch>
            <a:fillRect/>
          </a:stretch>
        </p:blipFill>
        <p:spPr bwMode="auto">
          <a:xfrm>
            <a:off x="744583" y="992779"/>
            <a:ext cx="3553097" cy="283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569" y="3927502"/>
            <a:ext cx="3590109" cy="286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2834639" y="1672046"/>
            <a:ext cx="1045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err="1" smtClean="0">
                <a:solidFill>
                  <a:schemeClr val="bg1"/>
                </a:solidFill>
              </a:rPr>
              <a:t>Xfoil</a:t>
            </a:r>
            <a:endParaRPr lang="es-ES" b="1" i="1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312125" y="4619898"/>
            <a:ext cx="188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>
                <a:solidFill>
                  <a:schemeClr val="bg1"/>
                </a:solidFill>
              </a:rPr>
              <a:t>CFD   k-</a:t>
            </a:r>
            <a:r>
              <a:rPr lang="el-GR" b="1" i="1" dirty="0" smtClean="0">
                <a:solidFill>
                  <a:schemeClr val="bg1"/>
                </a:solidFill>
              </a:rPr>
              <a:t>ω</a:t>
            </a:r>
            <a:r>
              <a:rPr lang="es-ES" b="1" i="1" dirty="0" smtClean="0">
                <a:solidFill>
                  <a:schemeClr val="bg1"/>
                </a:solidFill>
              </a:rPr>
              <a:t> SST</a:t>
            </a:r>
            <a:endParaRPr lang="es-ES" b="1" i="1" dirty="0">
              <a:solidFill>
                <a:schemeClr val="bg1"/>
              </a:solidFill>
            </a:endParaRPr>
          </a:p>
        </p:txBody>
      </p:sp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85053" y="1201784"/>
            <a:ext cx="6263914" cy="3563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5"/>
          <a:srcRect l="2931"/>
          <a:stretch>
            <a:fillRect/>
          </a:stretch>
        </p:blipFill>
        <p:spPr bwMode="auto">
          <a:xfrm>
            <a:off x="9078687" y="4415245"/>
            <a:ext cx="2890688" cy="2279505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  <a:miter lim="800000"/>
            <a:headEnd/>
            <a:tailEnd/>
          </a:ln>
        </p:spPr>
      </p:pic>
      <p:sp>
        <p:nvSpPr>
          <p:cNvPr id="16" name="15 Elipse"/>
          <p:cNvSpPr/>
          <p:nvPr/>
        </p:nvSpPr>
        <p:spPr>
          <a:xfrm>
            <a:off x="8112036" y="3435531"/>
            <a:ext cx="1410788" cy="1227909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17 Conector recto"/>
          <p:cNvCxnSpPr>
            <a:stCxn id="16" idx="7"/>
          </p:cNvCxnSpPr>
          <p:nvPr/>
        </p:nvCxnSpPr>
        <p:spPr>
          <a:xfrm>
            <a:off x="9316219" y="3615354"/>
            <a:ext cx="1970090" cy="956646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6" idx="3"/>
          </p:cNvCxnSpPr>
          <p:nvPr/>
        </p:nvCxnSpPr>
        <p:spPr>
          <a:xfrm>
            <a:off x="8318641" y="4483617"/>
            <a:ext cx="890673" cy="1564486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7701" y="1443789"/>
            <a:ext cx="9699458" cy="4764504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El cálculo bidimensional es suficiente para la obtención de conclusiones válidas.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/>
              <a:t>En condiciones de crucero y régimen subsónico bajo.</a:t>
            </a:r>
          </a:p>
          <a:p>
            <a:pPr marL="742950" lvl="2" indent="-342900">
              <a:buFont typeface="Arial" pitchFamily="34" charset="0"/>
              <a:buChar char="•"/>
            </a:pPr>
            <a:r>
              <a:rPr lang="es-ES" sz="2000" b="1" dirty="0" smtClean="0"/>
              <a:t>Cálculo CFD para la validación y visualización fenómenos 3D.</a:t>
            </a:r>
            <a:endParaRPr lang="es-ES" sz="2400" b="1" dirty="0" smtClean="0"/>
          </a:p>
          <a:p>
            <a:r>
              <a:rPr lang="es-ES" sz="2400" b="1" dirty="0" smtClean="0"/>
              <a:t>Demostración de la versatilidad de los métodos empleados.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/>
              <a:t>Algoritmos evolutivos  </a:t>
            </a:r>
            <a:r>
              <a:rPr lang="es-ES" sz="2000" b="1" i="1" dirty="0" smtClean="0"/>
              <a:t>PSO</a:t>
            </a:r>
            <a:r>
              <a:rPr lang="es-ES" sz="2000" b="1" dirty="0" smtClean="0"/>
              <a:t> y </a:t>
            </a:r>
            <a:r>
              <a:rPr lang="es-ES" sz="2000" b="1" i="1" dirty="0" smtClean="0"/>
              <a:t> MOPSO.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err="1" smtClean="0"/>
              <a:t>Parametrización</a:t>
            </a:r>
            <a:r>
              <a:rPr lang="es-ES" sz="2000" b="1" dirty="0" smtClean="0"/>
              <a:t> </a:t>
            </a:r>
            <a:r>
              <a:rPr lang="es-ES" sz="2000" b="1" i="1" dirty="0" smtClean="0"/>
              <a:t>PARSEC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i="1" dirty="0" err="1" smtClean="0"/>
              <a:t>Solver</a:t>
            </a:r>
            <a:r>
              <a:rPr lang="es-ES" sz="2000" b="1" i="1" dirty="0" smtClean="0"/>
              <a:t> </a:t>
            </a:r>
            <a:r>
              <a:rPr lang="es-ES" sz="2000" b="1" dirty="0" err="1" smtClean="0"/>
              <a:t>Xfoil</a:t>
            </a:r>
            <a:endParaRPr lang="es-ES" sz="2400" b="1" dirty="0" smtClean="0"/>
          </a:p>
          <a:p>
            <a:r>
              <a:rPr lang="es-ES" sz="2400" b="1" dirty="0" smtClean="0"/>
              <a:t>Optimización de la aeronave </a:t>
            </a:r>
            <a:r>
              <a:rPr lang="es-ES" sz="2400" b="1" dirty="0" err="1" smtClean="0"/>
              <a:t>preeliminar</a:t>
            </a:r>
            <a:endParaRPr lang="es-ES" sz="2400" b="1" dirty="0" smtClean="0"/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/>
              <a:t>Mejora de la eficiencia aerodinámica un 15%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22</a:t>
            </a:fld>
            <a:endParaRPr lang="en-US" sz="3600" b="1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775651" y="399508"/>
            <a:ext cx="5739449" cy="842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VII.</a:t>
            </a:r>
            <a:r>
              <a:rPr kumimoji="0" lang="es-ES" sz="4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Conclusiones</a:t>
            </a:r>
            <a:endParaRPr kumimoji="0" lang="es-ES" sz="4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82297" y="6188055"/>
            <a:ext cx="1802676" cy="459429"/>
          </a:xfrm>
          <a:prstGeom prst="rect">
            <a:avLst/>
          </a:prstGeom>
          <a:noFill/>
        </p:spPr>
      </p:pic>
      <p:pic>
        <p:nvPicPr>
          <p:cNvPr id="8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528663" y="6150115"/>
            <a:ext cx="1449975" cy="488157"/>
          </a:xfrm>
          <a:prstGeom prst="rect">
            <a:avLst/>
          </a:prstGeom>
          <a:noFill/>
        </p:spPr>
      </p:pic>
      <p:pic>
        <p:nvPicPr>
          <p:cNvPr id="9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205" y="6079978"/>
            <a:ext cx="1836773" cy="608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23</a:t>
            </a:fld>
            <a:endParaRPr lang="en-US" sz="3600" b="1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775651" y="373382"/>
            <a:ext cx="5739449" cy="842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VIII. Presupuesto</a:t>
            </a:r>
            <a:r>
              <a:rPr kumimoji="0" lang="es-ES" sz="4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s-ES" sz="4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8" descr="Resultado de imagen de logo etsid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82297" y="6188055"/>
            <a:ext cx="1802676" cy="459429"/>
          </a:xfrm>
          <a:prstGeom prst="rect">
            <a:avLst/>
          </a:prstGeom>
          <a:noFill/>
        </p:spPr>
      </p:pic>
      <p:pic>
        <p:nvPicPr>
          <p:cNvPr id="8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528663" y="6150115"/>
            <a:ext cx="1449975" cy="488157"/>
          </a:xfrm>
          <a:prstGeom prst="rect">
            <a:avLst/>
          </a:prstGeom>
          <a:noFill/>
        </p:spPr>
      </p:pic>
      <p:pic>
        <p:nvPicPr>
          <p:cNvPr id="9" name="Picture 2" descr="Imagen relacionada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71205" y="6079978"/>
            <a:ext cx="1836773" cy="60820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4898" y="1457325"/>
            <a:ext cx="11161081" cy="429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3600" b="1" smtClean="0"/>
              <a:pPr/>
              <a:t>24</a:t>
            </a:fld>
            <a:endParaRPr lang="en-US" sz="3600" b="1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750009" y="1907177"/>
            <a:ext cx="10209731" cy="24296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Optimización de la geometría alar de un UAS/RPAS para la vigilancia antiincendios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5009185" y="3447717"/>
            <a:ext cx="7182815" cy="14144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Autor: 			Alicia Miró Moncho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Tutor: 			Marcos </a:t>
            </a:r>
            <a:r>
              <a:rPr lang="es-ES" sz="2000" b="1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C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arreres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Talens</a:t>
            </a:r>
            <a:endParaRPr kumimoji="0" lang="es-ES" sz="2000" b="1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Cotutor:		Luis </a:t>
            </a:r>
            <a:r>
              <a:rPr lang="es-ES" sz="2000" b="1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M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iguel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García-Cuevas González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2" descr="Imagen relacionada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5169" y="365761"/>
            <a:ext cx="2800936" cy="927462"/>
          </a:xfrm>
          <a:prstGeom prst="rect">
            <a:avLst/>
          </a:prstGeom>
          <a:noFill/>
        </p:spPr>
      </p:pic>
      <p:pic>
        <p:nvPicPr>
          <p:cNvPr id="13" name="Picture 8" descr="Resultado de imagen de logo etsid 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5978" y="449927"/>
            <a:ext cx="3200401" cy="815653"/>
          </a:xfrm>
          <a:prstGeom prst="rect">
            <a:avLst/>
          </a:prstGeom>
          <a:noFill/>
        </p:spPr>
      </p:pic>
      <p:pic>
        <p:nvPicPr>
          <p:cNvPr id="14" name="Picture 10" descr="Resultado de imagen de logo cmt png  mototres termico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36824" y="473817"/>
            <a:ext cx="2246811" cy="756426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1900300" y="5164641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su atención</a:t>
            </a:r>
            <a:endParaRPr lang="es-ES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1292</TotalTime>
  <Words>443</Words>
  <Application>Microsoft Office PowerPoint</Application>
  <PresentationFormat>Personalizado</PresentationFormat>
  <Paragraphs>153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Ion</vt:lpstr>
      <vt:lpstr>Optimización de la geometría alar de un UAS/RPAS para la vigilancia antiincendios</vt:lpstr>
      <vt:lpstr>Contenidos</vt:lpstr>
      <vt:lpstr>I. Motivación</vt:lpstr>
      <vt:lpstr>UAS / RPAS</vt:lpstr>
      <vt:lpstr>Incendios forestales</vt:lpstr>
      <vt:lpstr> Modelo conceptual</vt:lpstr>
      <vt:lpstr>II. Planteamiento</vt:lpstr>
      <vt:lpstr>Diapositiva 8</vt:lpstr>
      <vt:lpstr>Fundamentos teóricos</vt:lpstr>
      <vt:lpstr>Algoritmo:  Particle Swarm Optimization (PSO)</vt:lpstr>
      <vt:lpstr>Parametrización de perfiles: PARSEC</vt:lpstr>
      <vt:lpstr> Cálculo 2D</vt:lpstr>
      <vt:lpstr>Resultados 2D</vt:lpstr>
      <vt:lpstr>Resultados 2D</vt:lpstr>
      <vt:lpstr>Comparación coeficiente de presión</vt:lpstr>
      <vt:lpstr>Diapositiva 16</vt:lpstr>
      <vt:lpstr>Diapositiva 17</vt:lpstr>
      <vt:lpstr>Diapositiva 18</vt:lpstr>
      <vt:lpstr>EA según AR y λ</vt:lpstr>
      <vt:lpstr>Diapositiva 20</vt:lpstr>
      <vt:lpstr>Diapositiva 21</vt:lpstr>
      <vt:lpstr>Diapositiva 22</vt:lpstr>
      <vt:lpstr>Diapositiva 23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Chalalai Sarakor</dc:creator>
  <cp:lastModifiedBy>ALICIA</cp:lastModifiedBy>
  <cp:revision>130</cp:revision>
  <dcterms:created xsi:type="dcterms:W3CDTF">2013-07-30T10:55:14Z</dcterms:created>
  <dcterms:modified xsi:type="dcterms:W3CDTF">2018-07-18T08:44:56Z</dcterms:modified>
</cp:coreProperties>
</file>