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7" r:id="rId5"/>
    <p:sldId id="268" r:id="rId6"/>
    <p:sldId id="277" r:id="rId7"/>
    <p:sldId id="269" r:id="rId8"/>
    <p:sldId id="267" r:id="rId9"/>
    <p:sldId id="270" r:id="rId10"/>
    <p:sldId id="273" r:id="rId11"/>
    <p:sldId id="274" r:id="rId12"/>
    <p:sldId id="275" r:id="rId13"/>
    <p:sldId id="278" r:id="rId14"/>
    <p:sldId id="279" r:id="rId15"/>
    <p:sldId id="280" r:id="rId16"/>
    <p:sldId id="281" r:id="rId17"/>
    <p:sldId id="282" r:id="rId18"/>
    <p:sldId id="283" r:id="rId19"/>
  </p:sldIdLst>
  <p:sldSz cx="12188825" cy="6858000"/>
  <p:notesSz cx="6858000" cy="9144000"/>
  <p:defaultTextStyle>
    <a:defPPr rtl="0">
      <a:defRPr lang="es-E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5" autoAdjust="0"/>
  </p:normalViewPr>
  <p:slideViewPr>
    <p:cSldViewPr>
      <p:cViewPr>
        <p:scale>
          <a:sx n="66" d="100"/>
          <a:sy n="66" d="100"/>
        </p:scale>
        <p:origin x="780" y="27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478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C8F1D84B-F747-4821-8617-FBD61E8F4308}" type="datetime1">
              <a:rPr lang="es-ES" smtClean="0"/>
              <a:t>11/07/2018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9429053-DC2A-4342-ADD4-2FD729D91E2C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DA87C823-BB9F-45DA-99AB-416A32E1B948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3EBA5BD7-F043-4D1B-AA17-CD412FC534D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672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451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1559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1764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317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7229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2083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165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1777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5707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9045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4025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7424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2476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EBA5BD7-F043-4D1B-AA17-CD412FC534D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777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e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Conector recto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Conector recto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líneas inferior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orma libre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es-ES" noProof="0" dirty="0"/>
            </a:p>
          </p:txBody>
        </p:sp>
        <p:sp>
          <p:nvSpPr>
            <p:cNvPr id="10" name="Forma libre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es-ES" noProof="0" dirty="0"/>
            </a:p>
          </p:txBody>
        </p:sp>
        <p:sp>
          <p:nvSpPr>
            <p:cNvPr id="11" name="Forma libre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 rtlCol="0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22" name="Marcador de posición de fecha 2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42E67D-14C0-4ED9-A218-9C14494A6A84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23" name="Marcador de posición de pie de página 2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4" name="Marcador de posición de número de diapositiva 2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2E48AAE-5AE8-418A-A225-B506C222F2F9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e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Conector recto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Conector recto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Conector recto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rtlCol="0" anchor="b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A1D35CA-82F5-4AD4-B9EC-66E805B73542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34CCE92-710B-4678-B1B1-EFCAA5CDF075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 baseline="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3FB0F2C-25D9-4D7E-B43A-29A2E16C960D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D34687D-B11B-47A5-95F6-B79DA932A6DF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C656DE-1E46-4450-9484-A739B4FADFBC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EA77F8B-D469-4ECD-B91E-3B01AD692331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BA7B1C-709E-4257-93A5-EC2F0807D42F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0A1DB83-C382-4684-8887-65A03EA4FFF0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60E81D3-9B82-44CA-B1F9-FCEFDC87935B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íneas a la izquierda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orma libre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1" name="Forma libre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83AD5-F5AF-4BDC-901E-85A05CCFFAAA}" type="datetime1">
              <a:rPr lang="es-ES" noProof="0" smtClean="0"/>
              <a:pPr/>
              <a:t>11/07/2018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2923" y="615948"/>
            <a:ext cx="8735325" cy="2000251"/>
          </a:xfrm>
        </p:spPr>
        <p:txBody>
          <a:bodyPr rtlCol="0">
            <a:normAutofit/>
          </a:bodyPr>
          <a:lstStyle/>
          <a:p>
            <a:r>
              <a:rPr lang="es-ES" sz="3500" dirty="0"/>
              <a:t>Diseño e implementación de una solución de instrumentación y gestión para un sistema de calefacción</a:t>
            </a:r>
          </a:p>
        </p:txBody>
      </p:sp>
      <p:pic>
        <p:nvPicPr>
          <p:cNvPr id="1026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398" y="5341867"/>
            <a:ext cx="1892431" cy="66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data:image/png;base64,iVBORw0KGgoAAAANSUhEUgAAAXoAAACFCAMAAABizcPaAAAAe1BMVEX///9QVls8Q0lGTVJAR01CSU9FTFJJUFUzO0Ll5uaytLb5+fn8/PxSWF2XmpwuNz6Qk5XT1NXZ2tvNzs/w8PF9gYRxdXlma2/d3t+tr7FrcHS2uLqgoqS+wMGFiIs3P0VdYmeSlZidoKLGx8gmMDh4fH9ZXmMhLDQaJi+ck4U7AAAgAElEQVR4nO1dh7bbuK6lqN4bVaheLOf9/xc+gqqU2zmJk8md8V53bmwdWaI2QRAAQQihDz744IMPPvjggw8++OCDDz744IMPPvjggw8++OBfAjsfqdekGSBtPDrm9j/dpP8CzDq4YoNB7rI0TYtOhy/4GtTmP920fzWiQWI0F14dkcNREtVewbpD8qJ/rGX/bpiVbrQFzR/8OadFa+jVR/bfjnAyjKJchN2Mva5e/0JG4iyf6sIwpvCfaN6/F3FmYG8VaNr1lxxV2x89pUrXedYcsJHFf7x9/1pEmSHTWbJL9h+1kX4U7SpAVcP+VI38qyUb2UfpvwV2Y6h0/TKxT6aDmupwwmShMnWkCNXpfICqRkPQB7+KWjECUCcm1yOBwadZKz2cwYZAV6cwHq4hCkAt2b2hlL98Z/IHuo+Ecfwdy4D8OTPCnowOyDabhoDoV2ML/ZArh1P8uLFMHz4mFFUK10V5Z0xf87PK6z5jA4brOsRCVbzCcB2XT0kmcQmor90knBJ0fDgS7F67LsuurtzMf9CvWecqLZaS483C7iJlhrFdl7WF/95Mmr73hqGqhqHvg2bcfpHs98sbflLFTvLgpDebF5FsDPAoTZPNKqZCacH+cfxdInMNjvMmXWvUri2oDPlLGr9UFaHRVruOlwh3zvEv1XbtRsaz9Gk6FrpHbXm7CNYzi9Khb4pg/oOr66FpmnGD1evWdOoX8LnC+nJgVFUL/jV/KJquX3VZvuq6plx2a07B26/zi3jSe40Ly9CBPmI37Eb8GdOplKATumpjhYLyaTw472LTjv8O2It0g95e8gajpgpdZLWrjEWqXhz/Qo3Vpwh0ZWagkuWjYhvxwjTWG/EuV91dTlH0bDkWttf5QzMsR2J1vpxN+MM284/sXfN5sryeu56U6tfTSe9AYBTs6iQzEev2tIdD7P9MJgRj5q0EmYXObkrhmasEGVwwax+Exy6M4PVNRlURvLR6k+1ckeSjPrGMVdH2q7CTnUhA0i5nqPrpzpm+0Mz4XEYMSmcRZ4+w3jFUtaM+anRJvIqtuJLmiMem7cpvxGRw0ak6/hjmD+jWAOZb69TBjAab8R9qqOJiSvzY9KFrAkNUxfcQq4owdZXtOghMRZLkg/SWxnrfSsYLAZN++LVtrLO/rHviXTK9Wz6xUTarBkdWzzoiUtXx8DWQT6xSl3XOyX5Itiu/D4UBmmWcgEn43jAW7HZ+JDuqaZBM05QEtOZxS7saKjYFcNrShtn/Afy6MopHl18RqorQk+WmVkw/dyW13//ir3qdUb/+WpGrw09XLl35RP206S6mz+ezbFU+W2G5cqK+E//Ohol0FvJEfvmI30XBNXWTjxWqDXhmYlgRKDR7DNyL76ZBVdGqCibXv7jByM/oeLNKLpKVBiYOfcl9qOIT9asYmxeb6JKyUVv76yeqrdTvSpwh2z7eoX4dEFReZ2ZdUFYARv1xyj9TDzxQWbQKfgP1E2fenp8ggXbbGnNj2Sjw26Zc2Fmewayb1p9AXqyJNsSHto0XQlQETKa3Fz/ilvr1q3khyFQlZdHIaDxQL68fLW2jwjTWM59Rr2/jKNH1RFTc5nPqr+yXNtZFJfp26htjFrZ0CK5Mu2E2NJlecSrc9vukeG0PVq7X4oqdMcYZTA0ms7UcGhNkUaM5X1wAo16wD3e1AtTDXIuXqe8u9fZuzAzGRqS7GyIzVurtAm+iYLaSLtPjzZ9TH15A4oJtmp7xbuorA0QDps/UTegURz8ChxHvM8OdlAsTJJJxtq5PlaXNHByfmZykgNbr7NEdFOvxgDyjenQbQKxi4XtprGRE3HmIFKmdlfO4nXigHqhYfiDv04IrZU3TTGmmLgcmPTPNfAwOMRHodVnScLPbts+pT3mn5YreH4++mfoYLBMnu6SLGDWEDeUaS6BTCqzY/FkTRmnj8ychxMcge6MLEsq6Y+LNiXwKI3oynnkbo3aivt2ov8yNwRLmhNynPsfarGfiyy6Nrp71TZNMxar9J12SDQUHo6BhbI+Rr+PN735KvTlbG6jQleNIeS/1RHFZCxPbnpjGzJlQMFpJwW11RKZiUhgHOUpYUyy/QiYz6nDTzQEzy8+Ygpa4II5+jWw28ToufuJu1JuhOGOnPlxUD+tzbvrfp57ZjTO/04GCuwqnUvTkfHe7dFVJd9dJ6xn1zWLk16pmHQ6/l/oMPJMGZkvGI9MjCUGjkc4uus+GcGaYzWU0y9osSzL8qEODPRKeKbMnsOgn+J3fIceEUWG2Z1PigFIWO8ZS1p6I12hFybg3H1Jfz5EIcjnYhfen2UBTTz3Cf69Ja0c9o54YqymqS+7hpLdST8FScMz6Ulvd5VqBpvb8itNgI7WNyFQhyzWBmxxiMLE9JGRsJcQHvEl9D/xqeons1eQon6j7WhZdqmFjddwCRVSRVPMR9Y7MJ9rqcOiRhVPoeEQ3YFZUt3x6Qn3V7l7F0Rd7J/Vmy1qZsy6O2AdST4y+Ccd6G/XE8uu4Hgcw7imIISjxCFg1rbAMq0tpeqHhRpjNFIFvsl5ghs/Us9PT9mGwlbk4Qgxn2lyWeo/ReUwrkLhdvzLj+vALj0d0lGPvPqDeliTlTkP6NWDwxK538BaaIFg/GMzvpD4DBTCFTKDJohshStOnBU4Y9eBYDHwGZTpJDWBAALWMaPaHMMNTRhGRMoc5Y/DERklIY7PWPlQ5piIfVSfaH3G38CFWKV2tzbjcvdnlCvQwRACPvNkc34u41Opy8Ik3axm7UZ3o+PjliTb9HmrwpZhM52BDZlf2CMUVrMwMSRkqm8WJSVQ5rpjpQZnQ9mwiBMm1CJwCrbW7DGwxmvL5C8wjatSPbigLbY/9bTBT4yChkyztfIvU84k2Exwd7VEMp1T027CSpSzT7ymGcwyfSez3njtPeKFyiM69MXwG9oL5I7ERHlBpsy8zf6jsWZekOIm6LmsVhWaKEqAGK4WHlbbQizBpWXvovKxgu2xI2ss8acLDXvVHNxw05aA6u277WB2pZ+RJG9+9GKavNblqBQP2IfWMTnXRTPZm7qTrjx9HLsfWYhbSGsBxpf3+qX6cdH8FlsG4q80Ep6DMma/XrwZI3oUjzhSsmYim/WgVTTVUTVGOTUpRLGO108c6XUYiYf2Chvnhmtph3tXD4L2t6/I2fht/p7sXJgjb3anf4vUzHCzJYs/iM/V7qIddZiY69xeTJd6c8liMqKW6tn4ELcx8A2meaytZ254m0x8K1ffggHqzLGgFG1x0RPXmqNh6yzR2GCRdizFusax3XSfLmH/rkiYiHW6vexSghKgnXJLZJuyBMtW5e0d2qi7jICSQx+O2h2kuaYVAPtG2abY5OfOBLgsmFEyEdVmWFu2XKIO7EZQzNcl/bLUYLAA2pWRry0YxJFxIq8sRtWyqoHiVesI+rSd1kugS/jQsMFr6gTXACfyq4esiKxyraRTI+7NCkzu0tIcIiE3MsBwKxceJdxj10GepBac5pZagJ2KP7EFqDZ8B90c9UuhijDD/sX6arqrQK5GsCl1BWon5SS7jW12EXb/qK7+VdnX5mCnd1tevvry3q9QlwU7Cl6U9iQ5dMlynZbAVV33lRcaXR8/1Pbgd/yeE5oSGjbqD/zfhNqMRGjO3QDkTg8GQ2wZ1mkk6twh55h/u9tMbJiExNe2qqrkW6U5LPgLMuC7Hm5zC0ziJnf34oyF0/uH9tfnlaD6KNz1dNyfm49s4+0lPm/JVxOCywaUizj0bY4em08FG9Yj+T9OY7ogJsqvGI7C6ZhqaqqCxRrZ3EBoHU2RWAxsY8zJX/TSU85/HxEjNr3XE3CEgEZxzR0uXURb7g8kGpGlZUVzSIWiCgP1XlXUUlSVBlWROq/FrwqrFeCFzJMJnhj3THdqLyP1/GgRixc3U6e1FwfCRWdxJbnazNowMjxmM1eQyxdzq1ywrpgKyW3zfUIvAyh0ULLPfUNgj+3nRoIiNS1CmJbuSZzyJov0G2I31+qS/BaURIQJuvWOb0WiTS4QiUPZWxykdG9cw5Kkac4FD24ytIGuN9prweTFya1Sjgnll3DqiEqr7kHVMbvxZKiIfP10p+KtQSJCoQtd5I2AWVcdtGbuA2F6tpDQkAFPAfGisUoVbRglzoqhppnx9HNIEPFBDzCKQ3uZyfw2j1v6vcE8g3yCoJ1+vchQj2w9R6KE8SxKKkgqMYwW3hgF2IOzi2f6FD22LFUVmKiXoUdOPNGaaiq8z9R4MkbxhNv7Q/uEkWCe43IkS/42ASCSYSs7YGFoPmgJBZlxkIZJDfNhtInBUyjAM4Z8yDkP+fQzDmB+njPrYIDnTWjQ2mapyKdhxUa+2QWAza/VOyPb3IpK+kIX1F6A3HBRe53SDIURXCuGX0EbliDLQFa6HBkXjoStD0zTw8wNF07AF2QBwHII2dlYgk2asvwobWS4KMwUvm6yc9h/gwXq0A+mvAsQbLZuMVWXlNk8IqMI8dghxaC3VnPpKliD1zcHSHPoOdEmCoC9kimk8clterToPK29ANRstbKJ1czQGCWc/+1aQz2Sj6zdsC7Vzdt3dV/p6ruTd9sRv6Vm7XdfJel8qEWSuXmEbiR2jzhwm7yvU203QkCsaKcpth83SGUWhqSrDGEM2WnVH2Qcd7ABVWneixz/WqW9IHXPlu8Nh4qbiTG1lGbeaKCRxFykg6zpXg5+E83fYYbqHCmzaXVq3030/W3bcxZLosXrLfqT8mh5XctkM6LP2GL7bC+GN7nVq4xcQzap4zC58K1rBvKeG/a9uCB3roA2/RP2oBKE1mvUU13ZqI8roX/ImKazw3uZ99zLOGUIqqXvweNT9KeSU5IGBN+ac9rQuUaoqj6VQt5iaJtD0LmiSNOPUx4o89exrk7pbGJMqRsDFlFBVmSNg4WkVZ1jaaGJtTyCKXb+Iuak3XpVDcBVFivIO0wFS7myqG8t+NWbflCO7bkhQh4Isc76kcMgkUVTAJjd7ZHNEdEHmEnkNIeJwu9dk0JfIn9Ppa3zaw4c11FxSNjdY0UWPuNa048yN9YNBE6s36aypom/6gWTzxBOqQjrztkBDDushFW73hnvq4ezmFDP9SUD2FvVdPp4Iypn735BqCsrcdDOdFF/U9R2RM90eozF1cub9GrnTzZeHhHHDu7nrvuIUq9qyf0I5Lp4gIssr4dopnSMWl5WEMP3pbwyTJh9FdO6FUJW0Y34cXXxue78YxcrxSgeFQ9qr9I5wfQIOFbJDOtCyQbUEqp4JY0zKhBmG1Rep701E0hGFgUUQdFeNBtAJdhKwR5LurM5t1JNl8S46L3SM6poz5p62LISiZD+n3lq0k4ictfyQzoysJfvH2YaQebNRYsOQxXcv+l1ksBwwi0JJ0TAhJ2U2ZpijZpySJP8i9XGTNrWHAtZjIO/JwDRPvMZYi+7mrjv1tjpTX+hn/XmVlm1VZ+ojVUghwIfY+w31jizdM7CYx3JMZ0bWkrnpaMsYFHP4BThtfSdf+ScgJbAxp+ezDIEtOqSBZcEIVroJiNOXqLchV6Rgw8chJhstQ4L6OQUc0NzG7Muj1PNMWXyTJEa1Zc20k0XPIBIzSfBR8Z6pr1X53mJNfoFEnH0qt9apR1tOJ1h/lO5RKrDygn/dvoTlVMZmOK81MbMwqpAHQ3G980K98pR6jg7VhUlhJ6eVIRrlWV9x+vvbxbSd+lrmXFH5vHEDUkzn3ug0URWdqF8nC44z9Y2u3ttXl18clKtbOjNrxfzvRj0sut/5HUCvuMA8T6X+CozVPIiSmCvpuMxpGFNnVdAL9dh+SX2GYuaqkCqHKYMdq2wn+dFAksHNss9GvePOWQOMovM+SHtdC+00Icv3TL1+knrBwrlKd+3AiFEP6cyrTXVDvaefp+vtDvxxGzH99adgUOSUZByyVpsipI9oLPkeWfv71E+oLpOgtiJmoYOap5MPkwUzH25auVKfd4rEf53eUa3asvb8Per1KQAsebCapKI7CLk0bOnMqF5Wczfqk1tRWJBxcY+Uu4rsWzAq5PzwpaDmDAD1dZgUzc9IfYHCxBtDWMltUd6kfjOzSW9XS0pZT4YquPrqsh+0uyOd7pIb8ELhnKiX0iZhmD1g1uT71M95DiPjft4GfaaeicJ9ZZ5f5nt3v56Jw6Q+3zdZcKlnD8CEdrWqv6Nw2AgKUcWl3va9LW/1ntTrlecN5UbhU6l/Ps0+VTjqferjdim8Macz31I/3Z8j2HDolifQHmmkL8MQYttM1zOpDaaeotV6+g71TTBNOfOLma63dwae6foVd3T9JrGdfGNcPqNeYITp+ns6efSXJlFFAo/rhvpev/GKOYi/zMzO2cf+PhRBopiFY3pQZMg8WzivqWdWaUmoSRoCFs4B9y0csTuodrOp0lwzJV9Q/9TCSe4rjnqlHg2QznxLfXlINTvC2zKy+lNG1vchCeY0s+vZ/JqbjMx+ufBr6hdVHlLUO04Mw2UQL3pr19enrQ1gSZ6ttVJbNnK8oP6pS1Vq8r214XKjHgWaJNk31JvnPYMzbLwpCXbGLy5EZILnAAUnrsytZYOtXqTwC9TPQ5qZpKhMavDFEkGL3fNmtfN2n04/5whma2DtlTf7LJBgK3f9TurvaijR9I4uMZndmy109Y5VSg8BzOJUJePbSASRhBhOapMcjYQsz9u9or5eqE9tu+pNC37nChGOuzGcs0ETY030YUJl3XHzSzGcSkhpXiEYXYUurdnFewwnvEmeBbB+DLslT3C87yh/HYMwB0Lksgpzs0I1WmIfXfOK+kVtMwOHhBGMFtsX9OvdyOWNQdNoglZefS0EkUuRepFeRxj4t5HLTpeOwjl/FrKDnCt7nuWvO+G9io9jiz9j3Zasp6WljMn2q59EKeSzQ7w+GvKoSXrkzUwUr6insx0SU1RXwegwYz4SckHvxesZ9TezX6Ic0llJp275y+opvCPG620hxHhLvX1Vu53neklBF1PJ9VXqj/H6Rjlwn3ONdFVsiHkuw3F46PF+DZG486OoQNlzXyha9utPL6gf5ikqIbSOCAVVT4X5494qlXeHelhNWuZ2QnG784mlYqzruqTDvNe11o4hWyIE3pg3W4XxCCevLrDTtHhZbwyLH/Okm4jbvNiDrB8O/cjasziFZnABSzKG+gOqri+bInKsdTcP8Q1sa7PL7djF2P0gAoOudgyWTveC+qaAxWPCtKAV9Hk0cBP1gHtrs43e3vHTSaVf9DSZXB8HOzXkB9awrutYMf6PU08FJWsaxySr2Mc8c9w3/P1o3rS+OyUF9pPlrlcsikO42L95Kx2sdTLoF5m1R79kvK+9pobtMtna8VOQ/FL8shMsAMhIiDwy1im1aQYrZBS/oB5Siiu1q/NqCHInMXlGwgHfykggcWmV40OD+XmWN5xg7zgez8fSqp/wFD+4ssnaU4e/qXB2L/qaUP+tQ3xzFMmg3tpoOM+olx3onyzJ0AhpVDYbApYQ3fhH8nD+NzCuGfAOlzXIPqspL/SH3DGB5dr8GfV65Eco75n/GlaEqZuYZ5+hOWEf8A9kn/2vgMw1npwB8skcnnOJuNiObgzZl6gt6RPqC4u51kzL1G5Eqtru5toeDhjUs/nr/emcy/sYppfK6s+jmGd32jJ7cpgzjUcPEUgzJqizUZo8oV6uswYRmJqcILER1DqBTOOGMiNitin/dKbxA8hK9/dxXy7GX+MWmOl9yK9HRZ8GIap1t/KQpZSPqWf6BtKLeQ2PPusTxPPrid+mi2/yp/PrH4GkbffXvWaC7yoxx6qTMwrZT7CrhDD7KZsqO0uN3PbL6yPqNdrLKJY6ubFBS8HeQeaCsavR9Wp/elfJY4zy9a/jHvZSmX6bTLNqWAqdWJmJCjPpe5RcR/UB9TKUHkv7juRdN5tusJcK4DYphmiy+vfspXKCt+TrvRN8B+FEUb0UieA7CCum6us4pxkEdupUv0u9XyfgYPNkAgs2r/EdhIAEx8gL/rYdhPlfZ2y5Vx5Wivxlcy7sm82TOsqiMk6gHpSaK3ep72IoQTTOvncPJDez/2Sm4FbZL/bNvhXfm1Ls58scDuR2mw/1k/m2Uv3WLJrbNly+WzyIY4rMMLoyg1Npxss96kNIGo1nPWVC4Gbf4T/npMcPJtnazYo0za6SLHXNto0LUTfLeM52Jt3LB6BFIeYmNMV2+fiHkFnZpUK009G7qwu4Xpdd977IfX0Ifjh1YVykq3Zpl5zwsEtFtzB5m9XmnAuacgZdQk06jWEAS5m0v0M9ShUbxXOszIbQLNRIEPCoRsKo6sVg1eNY06TFeN0Kb6lyU1Ve0BT6PT1FsH6s+oRsvC+8pkKZLROLK1tOqxe08jwvmOZhaCu6oPcPMlJr/vzqFcgJ55UpIiwuzBP8q2uDO6yzxwmVQczOLCFUCHUGKlgNvqHeA/cr5YMvhtpcRD3FDB6WSIgPhVAcqupLNKuWH+QBLGjExeoabysBJhaSf4/BX36P82qerW5l5zjCLYAb4P0ezsSNBFMRU9EGWSy9+Eu4SSpJmRDHE8jwvNjXMO7P1JcXIJb0WZpkg7PUwxHwsB6OWIMmUqV5Ne5cW/2MXCzfl+6OciBJp0iysD5zh3pJzw4jcgt39KpybMIs/iL1juZK6tvs1PpGPAsmFOHVKt2lSY1fIuNAPa5Hf30aZy7715014OMqULm4olEuqyHn2uo3yI65HaTd+oH4oSsswgr7HR5Qf0xojeZC8LfrlPzqipCeUGqhcnex/eeQ3VSl5BXqx706Z+DTUtmoB+bFtSNe+0w88rj2Wa6IaS6sK/l2nFfU18eyQXRfg6lcRI8LjA4WVcQt9W1c6IedJflcjhwyy2/vaitCkUuJCvWsfxW84p+IqRUHf+X3kc6TxAJZzy1fXDDN8c3i95OKf+aJ+mpONH5JvVAz7dptH3EJOubQIk17Qb0ROp2+7yzJZ4snUu5leDDqD+YD5LuWmvIgJfMnQG/NQO8iaqHaL8wUlnKbjCSnHdnW5Wbt+1mdy1NtSVjXC9BXqB/kzbjI/U2d1WCINPph5MqvqWdzk66urV6oZyJwx+sSqYdIia3dTdP5SWS3Mjr6qaCGclmJoab3GEmtmO2S+jctflrdlVEfid95Gt35ZQ73fnhIGdiOQolCJrEHjfyael5XcttZYl4eJjyfqM8vIB39w00nP4G5pvGOMtxrGq9wJj/gpmYmlsU9feenPq1pfKaeKHzfDRP+pO+bZuru5MDMmDbTfh9Uc6Fz1B1qwd1QL3Xwvomp0GfGOPWIyOvOkoX6++n4AvVNNj/AuYDyryAW3zES+9D4pZL3hrKV4sIXHmuu5H3G80rej6mfGsZP5j58rm0H2aEM7FzoHDIVtrbeUp95gCBdqJ9Thcx1Z8lC/bGg4o4j9WsVZTZJvzH+P9evXxFI/N2aTuULuWQkMwQ1Pdevh9eGCdd6Ub/+VuHwFZXXCofZF0uG715e1PTnBjnabi6+UjjkMk8qEZ53lnxZ6odFzY1v2US4oTnypcOLB6F9doXb4EDUYQ991PO3NvCmXLLDDPnqrQ1n6kOVmyevp1n+yhLonpVvhmA19IZdAb+kfk2Qg50l8UZ98UrXO9vWN/29L+mZds/K5PpTmXtWeFfJesL2rhIO0jeX7fWP9NW7Ss4WjvVV43JzVL0tJEq2+cjcTcNX1O89N2KJWdEL9fe3UB2otzY1V8nK2+KXgGLjnufeekO0FNE4vKGHIUj3N/QgXvMYXl41+sa8PYe2r+pcn+36VP+aSwVIdL6RdJv/90Ln7DKrg//Krs/3QWPBrh4yU88mmzuzzIH6PSee3G43/TUUq84pBlTCVm9T24Tdzg/vpYrW53W82cQdxpSUuLW+9F6qkze7PsaXqA8VpmXrPUsbHwpKqKt9+cqbXQMHgApW95d1zLsprLs3O+51r6G093sXvZa3sdnGwAuixym0yYrnKM3N/koaDAGKLnA8hA6AMOZX3saWi3naybJV/GUMhwNykLuNb4uR6EnJiblX1IdHAyxQpTXpvLw3e+4xnExHZurOlw7fal/ydvB3EI5XTjO1cp41rLnggZBmb5aZMwU52Sh3CZo6BFml0MgvvoNQjFxW6rJ/ddS+Qj3V5EP4xpW42M7+WzVvgD4ma3PcUD8KYfJE3t4ukMpCNQuuQMm6UzNqKza9SnhWP9ebVxP+KvibN+fh3LhkTgRtgSgz0wavyyseSy7ZaONvErVzNkfBc6SwF+WLb96MVXmj3m62aizMMv8C9cwJ2N8TOLYDU/GSNO9xInhO+yHKi8hl2QrCnW2WjZOp7m5PhFx1bvH6qTXZHaQlWES1mx3uv4pInrOP7SJyBv6au2iOcNTMps1j1PFC5B4imyffgHkHQ+Kr75sdVd0ziY2IOQatsS5SMUNHpuMIKdr9swXsSd9DBl2bH6SeWYc86MdsnWSEK9GB0+RAle+6prTq59gIFam3r/u6U9C28ztaUJ5ceIetb6UyjSs6SD2bod4Xv1wbwt+yTFLQ2fy1msvuBXrlqZRVD3E1jxlo63gjRhVBNZ2vv2W51VXMC3njbF+aRRWWFQDG/rOxM+Jtgov41uReX3uvLhJgKzdkDcOFFMyHg+NrattC5Xc8W4d9K96AHHZ4mAG+SEkzKX4xC0DYziHOIQVfp9gKf09J+v58i/nd4hFEKYH/Yh5hg1T3TFioTRn3FrGX0GEMmcY5f7f4Vx28OQPbWV6cezosfrqLVzrWsdczlgudc7/tc7XvSAwUjhbdc7udR7XBfwvsZn57XMWXopYgTZPmEC9gvhW9VHHOpiRe0D5ETgQjw2jea2z9ZxFlhkwdZDY2isHfsGEXBXLYNBiHsPE0C2Hdv454BRdEZSN7q3P330acGRiq0ZGg8+IaiihWUJprzuGqwaohTTdBAGTARvY3ZZn9CxBOhpGV/IUiA2GuXDaWzPIa+Svpx0HpCOMAAACHSURBVGWesuvCMKb3LZd9sMCsdKPN5uJojmNGo4nsqt4sP3hfhqFX71uw+eCIaJAMeE9MLRgBJKq9AhuG5H1U/O+EWQdXDIXT5Q5yIotOhy/4GtQfef8DsPORek2aAdLGo+NvKPr8wQcffPDBBx988MEHH3zwwQcffPDBBx988MEHH3zwbvw/k3dTBkSyL3MAAAAASUVORK5CYII="/>
          <p:cNvSpPr>
            <a:spLocks noChangeAspect="1" noChangeArrowheads="1"/>
          </p:cNvSpPr>
          <p:nvPr/>
        </p:nvSpPr>
        <p:spPr bwMode="auto">
          <a:xfrm>
            <a:off x="2675854" y="-1796951"/>
            <a:ext cx="689445" cy="68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6" descr="data:image/png;base64,iVBORw0KGgoAAAANSUhEUgAAAXoAAACFCAMAAABizcPaAAAAe1BMVEX///9QVls8Q0lGTVJAR01CSU9FTFJJUFUzO0Ll5uaytLb5+fn8/PxSWF2XmpwuNz6Qk5XT1NXZ2tvNzs/w8PF9gYRxdXlma2/d3t+tr7FrcHS2uLqgoqS+wMGFiIs3P0VdYmeSlZidoKLGx8gmMDh4fH9ZXmMhLDQaJi+ck4U7AAAgAElEQVR4nO1dh7bbuK6lqN4bVaheLOf9/xc+gqqU2zmJk8md8V53bmwdWaI2QRAAQQihDz744IMPPvjggw8++OCDDz744IMPPvjggw8++OBfAjsfqdekGSBtPDrm9j/dpP8CzDq4YoNB7rI0TYtOhy/4GtTmP920fzWiQWI0F14dkcNREtVewbpD8qJ/rGX/bpiVbrQFzR/8OadFa+jVR/bfjnAyjKJchN2Mva5e/0JG4iyf6sIwpvCfaN6/F3FmYG8VaNr1lxxV2x89pUrXedYcsJHFf7x9/1pEmSHTWbJL9h+1kX4U7SpAVcP+VI38qyUb2UfpvwV2Y6h0/TKxT6aDmupwwmShMnWkCNXpfICqRkPQB7+KWjECUCcm1yOBwadZKz2cwYZAV6cwHq4hCkAt2b2hlL98Z/IHuo+Ecfwdy4D8OTPCnowOyDabhoDoV2ML/ZArh1P8uLFMHz4mFFUK10V5Z0xf87PK6z5jA4brOsRCVbzCcB2XT0kmcQmor90knBJ0fDgS7F67LsuurtzMf9CvWecqLZaS483C7iJlhrFdl7WF/95Mmr73hqGqhqHvg2bcfpHs98sbflLFTvLgpDebF5FsDPAoTZPNKqZCacH+cfxdInMNjvMmXWvUri2oDPlLGr9UFaHRVruOlwh3zvEv1XbtRsaz9Gk6FrpHbXm7CNYzi9Khb4pg/oOr66FpmnGD1evWdOoX8LnC+nJgVFUL/jV/KJquX3VZvuq6plx2a07B26/zi3jSe40Ly9CBPmI37Eb8GdOplKATumpjhYLyaTw472LTjv8O2It0g95e8gajpgpdZLWrjEWqXhz/Qo3Vpwh0ZWagkuWjYhvxwjTWG/EuV91dTlH0bDkWttf5QzMsR2J1vpxN+MM284/sXfN5sryeu56U6tfTSe9AYBTs6iQzEev2tIdD7P9MJgRj5q0EmYXObkrhmasEGVwwax+Exy6M4PVNRlURvLR6k+1ckeSjPrGMVdH2q7CTnUhA0i5nqPrpzpm+0Mz4XEYMSmcRZ4+w3jFUtaM+anRJvIqtuJLmiMem7cpvxGRw0ak6/hjmD+jWAOZb69TBjAab8R9qqOJiSvzY9KFrAkNUxfcQq4owdZXtOghMRZLkg/SWxnrfSsYLAZN++LVtrLO/rHviXTK9Wz6xUTarBkdWzzoiUtXx8DWQT6xSl3XOyX5Itiu/D4UBmmWcgEn43jAW7HZ+JDuqaZBM05QEtOZxS7saKjYFcNrShtn/Afy6MopHl18RqorQk+WmVkw/dyW13//ir3qdUb/+WpGrw09XLl35RP206S6mz+ezbFU+W2G5cqK+E//Ohol0FvJEfvmI30XBNXWTjxWqDXhmYlgRKDR7DNyL76ZBVdGqCibXv7jByM/oeLNKLpKVBiYOfcl9qOIT9asYmxeb6JKyUVv76yeqrdTvSpwh2z7eoX4dEFReZ2ZdUFYARv1xyj9TDzxQWbQKfgP1E2fenp8ggXbbGnNj2Sjw26Zc2Fmewayb1p9AXqyJNsSHto0XQlQETKa3Fz/ilvr1q3khyFQlZdHIaDxQL68fLW2jwjTWM59Rr2/jKNH1RFTc5nPqr+yXNtZFJfp26htjFrZ0CK5Mu2E2NJlecSrc9vukeG0PVq7X4oqdMcYZTA0ms7UcGhNkUaM5X1wAo16wD3e1AtTDXIuXqe8u9fZuzAzGRqS7GyIzVurtAm+iYLaSLtPjzZ9TH15A4oJtmp7xbuorA0QDps/UTegURz8ChxHvM8OdlAsTJJJxtq5PlaXNHByfmZykgNbr7NEdFOvxgDyjenQbQKxi4XtprGRE3HmIFKmdlfO4nXigHqhYfiDv04IrZU3TTGmmLgcmPTPNfAwOMRHodVnScLPbts+pT3mn5YreH4++mfoYLBMnu6SLGDWEDeUaS6BTCqzY/FkTRmnj8ychxMcge6MLEsq6Y+LNiXwKI3oynnkbo3aivt2ov8yNwRLmhNynPsfarGfiyy6Nrp71TZNMxar9J12SDQUHo6BhbI+Rr+PN735KvTlbG6jQleNIeS/1RHFZCxPbnpjGzJlQMFpJwW11RKZiUhgHOUpYUyy/QiYz6nDTzQEzy8+Ygpa4II5+jWw28ToufuJu1JuhOGOnPlxUD+tzbvrfp57ZjTO/04GCuwqnUvTkfHe7dFVJd9dJ6xn1zWLk16pmHQ6/l/oMPJMGZkvGI9MjCUGjkc4uus+GcGaYzWU0y9osSzL8qEODPRKeKbMnsOgn+J3fIceEUWG2Z1PigFIWO8ZS1p6I12hFybg3H1Jfz5EIcjnYhfen2UBTTz3Cf69Ja0c9o54YqymqS+7hpLdST8FScMz6Ulvd5VqBpvb8itNgI7WNyFQhyzWBmxxiMLE9JGRsJcQHvEl9D/xqeons1eQon6j7WhZdqmFjddwCRVSRVPMR9Y7MJ9rqcOiRhVPoeEQ3YFZUt3x6Qn3V7l7F0Rd7J/Vmy1qZsy6O2AdST4y+Ccd6G/XE8uu4Hgcw7imIISjxCFg1rbAMq0tpeqHhRpjNFIFvsl5ghs/Us9PT9mGwlbk4Qgxn2lyWeo/ReUwrkLhdvzLj+vALj0d0lGPvPqDeliTlTkP6NWDwxK538BaaIFg/GMzvpD4DBTCFTKDJohshStOnBU4Y9eBYDHwGZTpJDWBAALWMaPaHMMNTRhGRMoc5Y/DERklIY7PWPlQ5piIfVSfaH3G38CFWKV2tzbjcvdnlCvQwRACPvNkc34u41Opy8Ik3axm7UZ3o+PjliTb9HmrwpZhM52BDZlf2CMUVrMwMSRkqm8WJSVQ5rpjpQZnQ9mwiBMm1CJwCrbW7DGwxmvL5C8wjatSPbigLbY/9bTBT4yChkyztfIvU84k2Exwd7VEMp1T027CSpSzT7ymGcwyfSez3njtPeKFyiM69MXwG9oL5I7ERHlBpsy8zf6jsWZekOIm6LmsVhWaKEqAGK4WHlbbQizBpWXvovKxgu2xI2ss8acLDXvVHNxw05aA6u277WB2pZ+RJG9+9GKavNblqBQP2IfWMTnXRTPZm7qTrjx9HLsfWYhbSGsBxpf3+qX6cdH8FlsG4q80Ep6DMma/XrwZI3oUjzhSsmYim/WgVTTVUTVGOTUpRLGO108c6XUYiYf2Chvnhmtph3tXD4L2t6/I2fht/p7sXJgjb3anf4vUzHCzJYs/iM/V7qIddZiY69xeTJd6c8liMqKW6tn4ELcx8A2meaytZ254m0x8K1ffggHqzLGgFG1x0RPXmqNh6yzR2GCRdizFusax3XSfLmH/rkiYiHW6vexSghKgnXJLZJuyBMtW5e0d2qi7jICSQx+O2h2kuaYVAPtG2abY5OfOBLgsmFEyEdVmWFu2XKIO7EZQzNcl/bLUYLAA2pWRry0YxJFxIq8sRtWyqoHiVesI+rSd1kugS/jQsMFr6gTXACfyq4esiKxyraRTI+7NCkzu0tIcIiE3MsBwKxceJdxj10GepBac5pZagJ2KP7EFqDZ8B90c9UuhijDD/sX6arqrQK5GsCl1BWon5SS7jW12EXb/qK7+VdnX5mCnd1tevvry3q9QlwU7Cl6U9iQ5dMlynZbAVV33lRcaXR8/1Pbgd/yeE5oSGjbqD/zfhNqMRGjO3QDkTg8GQ2wZ1mkk6twh55h/u9tMbJiExNe2qqrkW6U5LPgLMuC7Hm5zC0ziJnf34oyF0/uH9tfnlaD6KNz1dNyfm49s4+0lPm/JVxOCywaUizj0bY4em08FG9Yj+T9OY7ogJsqvGI7C6ZhqaqqCxRrZ3EBoHU2RWAxsY8zJX/TSU85/HxEjNr3XE3CEgEZxzR0uXURb7g8kGpGlZUVzSIWiCgP1XlXUUlSVBlWROq/FrwqrFeCFzJMJnhj3THdqLyP1/GgRixc3U6e1FwfCRWdxJbnazNowMjxmM1eQyxdzq1ywrpgKyW3zfUIvAyh0ULLPfUNgj+3nRoIiNS1CmJbuSZzyJov0G2I31+qS/BaURIQJuvWOb0WiTS4QiUPZWxykdG9cw5Kkac4FD24ytIGuN9prweTFya1Sjgnll3DqiEqr7kHVMbvxZKiIfP10p+KtQSJCoQtd5I2AWVcdtGbuA2F6tpDQkAFPAfGisUoVbRglzoqhppnx9HNIEPFBDzCKQ3uZyfw2j1v6vcE8g3yCoJ1+vchQj2w9R6KE8SxKKkgqMYwW3hgF2IOzi2f6FD22LFUVmKiXoUdOPNGaaiq8z9R4MkbxhNv7Q/uEkWCe43IkS/42ASCSYSs7YGFoPmgJBZlxkIZJDfNhtInBUyjAM4Z8yDkP+fQzDmB+njPrYIDnTWjQ2mapyKdhxUa+2QWAza/VOyPb3IpK+kIX1F6A3HBRe53SDIURXCuGX0EbliDLQFa6HBkXjoStD0zTw8wNF07AF2QBwHII2dlYgk2asvwobWS4KMwUvm6yc9h/gwXq0A+mvAsQbLZuMVWXlNk8IqMI8dghxaC3VnPpKliD1zcHSHPoOdEmCoC9kimk8clterToPK29ANRstbKJ1czQGCWc/+1aQz2Sj6zdsC7Vzdt3dV/p6ruTd9sRv6Vm7XdfJel8qEWSuXmEbiR2jzhwm7yvU203QkCsaKcpth83SGUWhqSrDGEM2WnVH2Qcd7ABVWneixz/WqW9IHXPlu8Nh4qbiTG1lGbeaKCRxFykg6zpXg5+E83fYYbqHCmzaXVq3030/W3bcxZLosXrLfqT8mh5XctkM6LP2GL7bC+GN7nVq4xcQzap4zC58K1rBvKeG/a9uCB3roA2/RP2oBKE1mvUU13ZqI8roX/ImKazw3uZ99zLOGUIqqXvweNT9KeSU5IGBN+ac9rQuUaoqj6VQt5iaJtD0LmiSNOPUx4o89exrk7pbGJMqRsDFlFBVmSNg4WkVZ1jaaGJtTyCKXb+Iuak3XpVDcBVFivIO0wFS7myqG8t+NWbflCO7bkhQh4Isc76kcMgkUVTAJjd7ZHNEdEHmEnkNIeJwu9dk0JfIn9Ppa3zaw4c11FxSNjdY0UWPuNa048yN9YNBE6s36aypom/6gWTzxBOqQjrztkBDDushFW73hnvq4ezmFDP9SUD2FvVdPp4Iypn735BqCsrcdDOdFF/U9R2RM90eozF1cub9GrnTzZeHhHHDu7nrvuIUq9qyf0I5Lp4gIssr4dopnSMWl5WEMP3pbwyTJh9FdO6FUJW0Y34cXXxue78YxcrxSgeFQ9qr9I5wfQIOFbJDOtCyQbUEqp4JY0zKhBmG1Rep701E0hGFgUUQdFeNBtAJdhKwR5LurM5t1JNl8S46L3SM6poz5p62LISiZD+n3lq0k4ictfyQzoysJfvH2YaQebNRYsOQxXcv+l1ksBwwi0JJ0TAhJ2U2ZpijZpySJP8i9XGTNrWHAtZjIO/JwDRPvMZYi+7mrjv1tjpTX+hn/XmVlm1VZ+ojVUghwIfY+w31jizdM7CYx3JMZ0bWkrnpaMsYFHP4BThtfSdf+ScgJbAxp+ezDIEtOqSBZcEIVroJiNOXqLchV6Rgw8chJhstQ4L6OQUc0NzG7Muj1PNMWXyTJEa1Zc20k0XPIBIzSfBR8Z6pr1X53mJNfoFEnH0qt9apR1tOJ1h/lO5RKrDygn/dvoTlVMZmOK81MbMwqpAHQ3G980K98pR6jg7VhUlhJ6eVIRrlWV9x+vvbxbSd+lrmXFH5vHEDUkzn3ug0URWdqF8nC44z9Y2u3ttXl18clKtbOjNrxfzvRj0sut/5HUCvuMA8T6X+CozVPIiSmCvpuMxpGFNnVdAL9dh+SX2GYuaqkCqHKYMdq2wn+dFAksHNss9GvePOWQOMovM+SHtdC+00Icv3TL1+knrBwrlKd+3AiFEP6cyrTXVDvaefp+vtDvxxGzH99adgUOSUZByyVpsipI9oLPkeWfv71E+oLpOgtiJmoYOap5MPkwUzH25auVKfd4rEf53eUa3asvb8Per1KQAsebCapKI7CLk0bOnMqF5Wczfqk1tRWJBxcY+Uu4rsWzAq5PzwpaDmDAD1dZgUzc9IfYHCxBtDWMltUd6kfjOzSW9XS0pZT4YquPrqsh+0uyOd7pIb8ELhnKiX0iZhmD1g1uT71M95DiPjft4GfaaeicJ9ZZ5f5nt3v56Jw6Q+3zdZcKlnD8CEdrWqv6Nw2AgKUcWl3va9LW/1ntTrlecN5UbhU6l/Ps0+VTjqferjdim8Macz31I/3Z8j2HDolifQHmmkL8MQYttM1zOpDaaeotV6+g71TTBNOfOLma63dwae6foVd3T9JrGdfGNcPqNeYITp+ns6efSXJlFFAo/rhvpev/GKOYi/zMzO2cf+PhRBopiFY3pQZMg8WzivqWdWaUmoSRoCFs4B9y0csTuodrOp0lwzJV9Q/9TCSe4rjnqlHg2QznxLfXlINTvC2zKy+lNG1vchCeY0s+vZ/JqbjMx+ufBr6hdVHlLUO04Mw2UQL3pr19enrQ1gSZ6ttVJbNnK8oP6pS1Vq8r214XKjHgWaJNk31JvnPYMzbLwpCXbGLy5EZILnAAUnrsytZYOtXqTwC9TPQ5qZpKhMavDFEkGL3fNmtfN2n04/5whma2DtlTf7LJBgK3f9TurvaijR9I4uMZndmy109Y5VSg8BzOJUJePbSASRhBhOapMcjYQsz9u9or5eqE9tu+pNC37nChGOuzGcs0ETY030YUJl3XHzSzGcSkhpXiEYXYUurdnFewwnvEmeBbB+DLslT3C87yh/HYMwB0Lksgpzs0I1WmIfXfOK+kVtMwOHhBGMFtsX9OvdyOWNQdNoglZefS0EkUuRepFeRxj4t5HLTpeOwjl/FrKDnCt7nuWvO+G9io9jiz9j3Zasp6WljMn2q59EKeSzQ7w+GvKoSXrkzUwUr6insx0SU1RXwegwYz4SckHvxesZ9TezX6Ic0llJp275y+opvCPG620hxHhLvX1Vu53neklBF1PJ9VXqj/H6Rjlwn3ONdFVsiHkuw3F46PF+DZG486OoQNlzXyha9utPL6gf5ikqIbSOCAVVT4X5494qlXeHelhNWuZ2QnG784mlYqzruqTDvNe11o4hWyIE3pg3W4XxCCevLrDTtHhZbwyLH/Okm4jbvNiDrB8O/cjasziFZnABSzKG+gOqri+bInKsdTcP8Q1sa7PL7djF2P0gAoOudgyWTveC+qaAxWPCtKAV9Hk0cBP1gHtrs43e3vHTSaVf9DSZXB8HOzXkB9awrutYMf6PU08FJWsaxySr2Mc8c9w3/P1o3rS+OyUF9pPlrlcsikO42L95Kx2sdTLoF5m1R79kvK+9pobtMtna8VOQ/FL8shMsAMhIiDwy1im1aQYrZBS/oB5Siiu1q/NqCHInMXlGwgHfykggcWmV40OD+XmWN5xg7zgez8fSqp/wFD+4ssnaU4e/qXB2L/qaUP+tQ3xzFMmg3tpoOM+olx3onyzJ0AhpVDYbApYQ3fhH8nD+NzCuGfAOlzXIPqspL/SH3DGB5dr8GfV65Eco75n/GlaEqZuYZ5+hOWEf8A9kn/2vgMw1npwB8skcnnOJuNiObgzZl6gt6RPqC4u51kzL1G5Eqtru5toeDhjUs/nr/emcy/sYppfK6s+jmGd32jJ7cpgzjUcPEUgzJqizUZo8oV6uswYRmJqcILER1DqBTOOGMiNitin/dKbxA8hK9/dxXy7GX+MWmOl9yK9HRZ8GIap1t/KQpZSPqWf6BtKLeQ2PPusTxPPrid+mi2/yp/PrH4GkbffXvWaC7yoxx6qTMwrZT7CrhDD7KZsqO0uN3PbL6yPqNdrLKJY6ubFBS8HeQeaCsavR9Wp/elfJY4zy9a/jHvZSmX6bTLNqWAqdWJmJCjPpe5RcR/UB9TKUHkv7juRdN5tusJcK4DYphmiy+vfspXKCt+TrvRN8B+FEUb0UieA7CCum6us4pxkEdupUv0u9XyfgYPNkAgs2r/EdhIAEx8gL/rYdhPlfZ2y5Vx5Wivxlcy7sm82TOsqiMk6gHpSaK3ep72IoQTTOvncPJDez/2Sm4FbZL/bNvhXfm1Ls58scDuR2mw/1k/m2Uv3WLJrbNly+WzyIY4rMMLoyg1Npxss96kNIGo1nPWVC4Gbf4T/npMcPJtnazYo0za6SLHXNto0LUTfLeM52Jt3LB6BFIeYmNMV2+fiHkFnZpUK009G7qwu4Xpdd977IfX0Ifjh1YVykq3Zpl5zwsEtFtzB5m9XmnAuacgZdQk06jWEAS5m0v0M9ShUbxXOszIbQLNRIEPCoRsKo6sVg1eNY06TFeN0Kb6lyU1Ve0BT6PT1FsH6s+oRsvC+8pkKZLROLK1tOqxe08jwvmOZhaCu6oPcPMlJr/vzqFcgJ55UpIiwuzBP8q2uDO6yzxwmVQczOLCFUCHUGKlgNvqHeA/cr5YMvhtpcRD3FDB6WSIgPhVAcqupLNKuWH+QBLGjExeoabysBJhaSf4/BX36P82qerW5l5zjCLYAb4P0ezsSNBFMRU9EGWSy9+Eu4SSpJmRDHE8jwvNjXMO7P1JcXIJb0WZpkg7PUwxHwsB6OWIMmUqV5Ne5cW/2MXCzfl+6OciBJp0iysD5zh3pJzw4jcgt39KpybMIs/iL1juZK6tvs1PpGPAsmFOHVKt2lSY1fIuNAPa5Hf30aZy7715014OMqULm4olEuqyHn2uo3yI65HaTd+oH4oSsswgr7HR5Qf0xojeZC8LfrlPzqipCeUGqhcnex/eeQ3VSl5BXqx706Z+DTUtmoB+bFtSNe+0w88rj2Wa6IaS6sK/l2nFfU18eyQXRfg6lcRI8LjA4WVcQt9W1c6IedJflcjhwyy2/vaitCkUuJCvWsfxW84p+IqRUHf+X3kc6TxAJZzy1fXDDN8c3i95OKf+aJ+mpONH5JvVAz7dptH3EJOubQIk17Qb0ROp2+7yzJZ4snUu5leDDqD+YD5LuWmvIgJfMnQG/NQO8iaqHaL8wUlnKbjCSnHdnW5Wbt+1mdy1NtSVjXC9BXqB/kzbjI/U2d1WCINPph5MqvqWdzk66urV6oZyJwx+sSqYdIia3dTdP5SWS3Mjr6qaCGclmJoab3GEmtmO2S+jctflrdlVEfid95Gt35ZQ73fnhIGdiOQolCJrEHjfyael5XcttZYl4eJjyfqM8vIB39w00nP4G5pvGOMtxrGq9wJj/gpmYmlsU9feenPq1pfKaeKHzfDRP+pO+bZuru5MDMmDbTfh9Uc6Fz1B1qwd1QL3Xwvomp0GfGOPWIyOvOkoX6++n4AvVNNj/AuYDyryAW3zES+9D4pZL3hrKV4sIXHmuu5H3G80rej6mfGsZP5j58rm0H2aEM7FzoHDIVtrbeUp95gCBdqJ9Thcx1Z8lC/bGg4o4j9WsVZTZJvzH+P9evXxFI/N2aTuULuWQkMwQ1Pdevh9eGCdd6Ub/+VuHwFZXXCofZF0uG715e1PTnBjnabi6+UjjkMk8qEZ53lnxZ6odFzY1v2US4oTnypcOLB6F9doXb4EDUYQ991PO3NvCmXLLDDPnqrQ1n6kOVmyevp1n+yhLonpVvhmA19IZdAb+kfk2Qg50l8UZ98UrXO9vWN/29L+mZds/K5PpTmXtWeFfJesL2rhIO0jeX7fWP9NW7Ss4WjvVV43JzVL0tJEq2+cjcTcNX1O89N2KJWdEL9fe3UB2otzY1V8nK2+KXgGLjnufeekO0FNE4vKGHIUj3N/QgXvMYXl41+sa8PYe2r+pcn+36VP+aSwVIdL6RdJv/90Ln7DKrg//Krs/3QWPBrh4yU88mmzuzzIH6PSee3G43/TUUq84pBlTCVm9T24Tdzg/vpYrW53W82cQdxpSUuLW+9F6qkze7PsaXqA8VpmXrPUsbHwpKqKt9+cqbXQMHgApW95d1zLsprLs3O+51r6G093sXvZa3sdnGwAuixym0yYrnKM3N/koaDAGKLnA8hA6AMOZX3saWi3naybJV/GUMhwNykLuNb4uR6EnJiblX1IdHAyxQpTXpvLw3e+4xnExHZurOlw7fal/ydvB3EI5XTjO1cp41rLnggZBmb5aZMwU52Sh3CZo6BFml0MgvvoNQjFxW6rJ/ddS+Qj3V5EP4xpW42M7+WzVvgD4ma3PcUD8KYfJE3t4ukMpCNQuuQMm6UzNqKza9SnhWP9ebVxP+KvibN+fh3LhkTgRtgSgz0wavyyseSy7ZaONvErVzNkfBc6SwF+WLb96MVXmj3m62aizMMv8C9cwJ2N8TOLYDU/GSNO9xInhO+yHKi8hl2QrCnW2WjZOp7m5PhFx1bvH6qTXZHaQlWES1mx3uv4pInrOP7SJyBv6au2iOcNTMps1j1PFC5B4imyffgHkHQ+Kr75sdVd0ziY2IOQatsS5SMUNHpuMIKdr9swXsSd9DBl2bH6SeWYc86MdsnWSEK9GB0+RAle+6prTq59gIFam3r/u6U9C28ztaUJ5ceIetb6UyjSs6SD2bod4Xv1wbwt+yTFLQ2fy1msvuBXrlqZRVD3E1jxlo63gjRhVBNZ2vv2W51VXMC3njbF+aRRWWFQDG/rOxM+Jtgov41uReX3uvLhJgKzdkDcOFFMyHg+NrattC5Xc8W4d9K96AHHZ4mAG+SEkzKX4xC0DYziHOIQVfp9gKf09J+v58i/nd4hFEKYH/Yh5hg1T3TFioTRn3FrGX0GEMmcY5f7f4Vx28OQPbWV6cezosfrqLVzrWsdczlgudc7/tc7XvSAwUjhbdc7udR7XBfwvsZn57XMWXopYgTZPmEC9gvhW9VHHOpiRe0D5ETgQjw2jea2z9ZxFlhkwdZDY2isHfsGEXBXLYNBiHsPE0C2Hdv454BRdEZSN7q3P330acGRiq0ZGg8+IaiihWUJprzuGqwaohTTdBAGTARvY3ZZn9CxBOhpGV/IUiA2GuXDaWzPIa+Svpx0HpCOMAAACHSURBVGWesuvCMKb3LZd9sMCsdKPN5uJojmNGo4nsqt4sP3hfhqFX71uw+eCIaJAMeE9MLRgBJKq9AhuG5H1U/O+EWQdXDIXT5Q5yIotOhy/4GtQfef8DsPORek2aAdLGo+NvKPr8wQcffPDBBx988MEHH3zwwQcffPDBBx988MEHH3zwbvw/k3dTBkSyL3MAAAAASUVORK5CYII="/>
          <p:cNvSpPr>
            <a:spLocks noChangeAspect="1" noChangeArrowheads="1"/>
          </p:cNvSpPr>
          <p:nvPr/>
        </p:nvSpPr>
        <p:spPr bwMode="auto">
          <a:xfrm>
            <a:off x="-1394420" y="0"/>
            <a:ext cx="2050405" cy="205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2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22" y="5341867"/>
            <a:ext cx="1786290" cy="63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6166420" y="4982249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/>
              <a:t>Autor: David Esparza Cauto</a:t>
            </a:r>
          </a:p>
          <a:p>
            <a:r>
              <a:rPr lang="es-ES" sz="1800" dirty="0" smtClean="0"/>
              <a:t>Tutor: Miguel Ángel Salido Gregorio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204471" y="404664"/>
            <a:ext cx="10360501" cy="501231"/>
          </a:xfrm>
        </p:spPr>
        <p:txBody>
          <a:bodyPr rtlCol="0">
            <a:normAutofit fontScale="90000"/>
          </a:bodyPr>
          <a:lstStyle/>
          <a:p>
            <a:pPr algn="r" rtl="0"/>
            <a:r>
              <a:rPr lang="es-ES" sz="3000" u="sng" dirty="0" smtClean="0"/>
              <a:t>                                                                                      Motivación del proyecto</a:t>
            </a:r>
            <a:endParaRPr lang="es-ES" sz="3000" u="sng" dirty="0"/>
          </a:p>
        </p:txBody>
      </p:sp>
      <p:sp>
        <p:nvSpPr>
          <p:cNvPr id="14" name="Marcador de posición de contenido 13"/>
          <p:cNvSpPr>
            <a:spLocks noGrp="1"/>
          </p:cNvSpPr>
          <p:nvPr>
            <p:ph idx="1"/>
          </p:nvPr>
        </p:nvSpPr>
        <p:spPr>
          <a:xfrm>
            <a:off x="1224297" y="1917326"/>
            <a:ext cx="5667617" cy="3023347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s-ES" sz="2100" dirty="0" smtClean="0"/>
              <a:t>Problemática en el centro de enseñanza IES Juan de Garay:</a:t>
            </a:r>
          </a:p>
          <a:p>
            <a:pPr rtl="0"/>
            <a:r>
              <a:rPr lang="es-ES" sz="2100" dirty="0" smtClean="0"/>
              <a:t>Sistema de calefacción basado en caldera de gasóleo.</a:t>
            </a:r>
          </a:p>
          <a:p>
            <a:pPr rtl="0"/>
            <a:r>
              <a:rPr lang="es-ES" sz="2100" dirty="0" smtClean="0"/>
              <a:t>Consumo elevado dificultad de alimentación.</a:t>
            </a:r>
          </a:p>
          <a:p>
            <a:pPr rtl="0"/>
            <a:r>
              <a:rPr lang="es-ES" sz="2100" dirty="0" smtClean="0"/>
              <a:t>Sistema de gestión poco eficiente.</a:t>
            </a:r>
          </a:p>
          <a:p>
            <a:pPr rtl="0"/>
            <a:r>
              <a:rPr lang="es-ES" sz="2100" dirty="0" smtClean="0"/>
              <a:t>Días fríos / días calurosos.</a:t>
            </a:r>
            <a:endParaRPr lang="es-ES" sz="2100" dirty="0"/>
          </a:p>
        </p:txBody>
      </p:sp>
      <p:pic>
        <p:nvPicPr>
          <p:cNvPr id="6" name="Imagen 5" descr="C:\Users\David Esparza\AppData\Local\Microsoft\Windows\INetCache\Content.Word\foto calder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372" y="2387285"/>
            <a:ext cx="3240360" cy="2482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Resultat d'imatges de logo upv sin fon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1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204471" y="404664"/>
            <a:ext cx="10360501" cy="501231"/>
          </a:xfrm>
        </p:spPr>
        <p:txBody>
          <a:bodyPr rtlCol="0">
            <a:normAutofit fontScale="90000"/>
          </a:bodyPr>
          <a:lstStyle/>
          <a:p>
            <a:pPr algn="r" rtl="0"/>
            <a:r>
              <a:rPr lang="es-ES" sz="3000" u="sng" dirty="0" smtClean="0"/>
              <a:t>                                                                                      </a:t>
            </a:r>
            <a:r>
              <a:rPr lang="es-ES" sz="3000" u="sng" dirty="0" smtClean="0"/>
              <a:t>Objetivos</a:t>
            </a:r>
            <a:r>
              <a:rPr lang="es-ES" sz="3000" u="sng" dirty="0" smtClean="0"/>
              <a:t> </a:t>
            </a:r>
            <a:r>
              <a:rPr lang="es-ES" sz="3000" u="sng" dirty="0" smtClean="0"/>
              <a:t>del proyecto</a:t>
            </a:r>
            <a:endParaRPr lang="es-ES" sz="3000" u="sng" dirty="0"/>
          </a:p>
        </p:txBody>
      </p:sp>
      <p:sp>
        <p:nvSpPr>
          <p:cNvPr id="14" name="Marcador de posición de contenido 13"/>
          <p:cNvSpPr>
            <a:spLocks noGrp="1"/>
          </p:cNvSpPr>
          <p:nvPr>
            <p:ph idx="1"/>
          </p:nvPr>
        </p:nvSpPr>
        <p:spPr>
          <a:xfrm>
            <a:off x="1795157" y="2218453"/>
            <a:ext cx="9179128" cy="4392488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s-ES" sz="2100" dirty="0" smtClean="0"/>
              <a:t>Solucionar la problemática presentada con el mínimo coste posible para asegurar la implementabilidad del sistema.</a:t>
            </a:r>
          </a:p>
          <a:p>
            <a:pPr marL="0" indent="0" rtl="0">
              <a:buNone/>
            </a:pPr>
            <a:endParaRPr lang="es-ES" sz="2100" dirty="0" smtClean="0"/>
          </a:p>
          <a:p>
            <a:pPr rtl="0"/>
            <a:r>
              <a:rPr lang="es-ES" sz="2100" dirty="0" smtClean="0"/>
              <a:t>Instalación de instrumentación de la temperatura del centro.</a:t>
            </a:r>
          </a:p>
          <a:p>
            <a:pPr rtl="0"/>
            <a:r>
              <a:rPr lang="es-ES" sz="2100" dirty="0" smtClean="0"/>
              <a:t>Sistema de gestión remota de la caldera.</a:t>
            </a:r>
          </a:p>
        </p:txBody>
      </p:sp>
      <p:pic>
        <p:nvPicPr>
          <p:cNvPr id="7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24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3594" y="413083"/>
            <a:ext cx="10360501" cy="517872"/>
          </a:xfrm>
        </p:spPr>
        <p:txBody>
          <a:bodyPr rtlCol="0">
            <a:normAutofit fontScale="90000"/>
          </a:bodyPr>
          <a:lstStyle/>
          <a:p>
            <a:pPr algn="r" rtl="0"/>
            <a:r>
              <a:rPr lang="es-ES" sz="3000" u="sng" dirty="0" smtClean="0"/>
              <a:t>                                  ¿Qué nutre la tecnología empleada en este proyecto?</a:t>
            </a:r>
            <a:endParaRPr lang="es-ES" sz="3000" u="sng" dirty="0"/>
          </a:p>
        </p:txBody>
      </p:sp>
      <p:pic>
        <p:nvPicPr>
          <p:cNvPr id="191" name="Imagen 190"/>
          <p:cNvPicPr>
            <a:picLocks noChangeAspect="1"/>
          </p:cNvPicPr>
          <p:nvPr/>
        </p:nvPicPr>
        <p:blipFill rotWithShape="1">
          <a:blip r:embed="rId3"/>
          <a:srcRect l="5318" t="40657" r="50367" b="-7298"/>
          <a:stretch/>
        </p:blipFill>
        <p:spPr>
          <a:xfrm>
            <a:off x="2710036" y="1124744"/>
            <a:ext cx="6192688" cy="5278234"/>
          </a:xfrm>
          <a:prstGeom prst="rect">
            <a:avLst/>
          </a:prstGeom>
        </p:spPr>
      </p:pic>
      <p:pic>
        <p:nvPicPr>
          <p:cNvPr id="192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8" descr="Resultat d'imatges de logo upv sin fon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t d'imatges de logotipo adafrui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865" y="2141030"/>
            <a:ext cx="1830500" cy="63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tge relacionad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420" y="908969"/>
            <a:ext cx="1338208" cy="158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2" descr="Resultat d'imatges de google firebase logo"/>
          <p:cNvSpPr>
            <a:spLocks noChangeAspect="1" noChangeArrowheads="1"/>
          </p:cNvSpPr>
          <p:nvPr/>
        </p:nvSpPr>
        <p:spPr bwMode="auto">
          <a:xfrm>
            <a:off x="405780" y="75656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3" name="Imagen 12" descr="Resultat d'imatges de google firebase logo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03" b="100000" l="0" r="100000">
                        <a14:foregroundMark x1="50714" y1="47794" x2="50714" y2="47794"/>
                        <a14:foregroundMark x1="45119" y1="49632" x2="45119" y2="49632"/>
                        <a14:foregroundMark x1="39286" y1="51471" x2="39286" y2="50368"/>
                        <a14:foregroundMark x1="40238" y1="34559" x2="40238" y2="34559"/>
                        <a14:foregroundMark x1="33929" y1="35662" x2="33929" y2="35662"/>
                        <a14:foregroundMark x1="59643" y1="50735" x2="59643" y2="50735"/>
                        <a14:foregroundMark x1="71786" y1="48897" x2="71786" y2="48897"/>
                        <a14:foregroundMark x1="80357" y1="52941" x2="80357" y2="52941"/>
                        <a14:foregroundMark x1="88571" y1="55147" x2="88571" y2="55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676" y="4708627"/>
            <a:ext cx="2304256" cy="80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3594" y="4708627"/>
            <a:ext cx="1968222" cy="603749"/>
          </a:xfrm>
          <a:prstGeom prst="rect">
            <a:avLst/>
          </a:prstGeom>
        </p:spPr>
      </p:pic>
      <p:pic>
        <p:nvPicPr>
          <p:cNvPr id="19" name="Imagen 18" descr="Resultat d'imatges de logo app inventor sin fondo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865" y="1483326"/>
            <a:ext cx="1494919" cy="646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91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385331" y="367679"/>
            <a:ext cx="10360501" cy="535715"/>
          </a:xfrm>
        </p:spPr>
        <p:txBody>
          <a:bodyPr rtlCol="0">
            <a:normAutofit fontScale="90000"/>
          </a:bodyPr>
          <a:lstStyle/>
          <a:p>
            <a:pPr algn="r" rtl="0"/>
            <a:r>
              <a:rPr lang="es-ES" sz="3000" u="sng" dirty="0" smtClean="0"/>
              <a:t>                                                                    Solución propuesta a implementar</a:t>
            </a:r>
            <a:endParaRPr lang="es-ES" sz="3000" u="sng" dirty="0"/>
          </a:p>
        </p:txBody>
      </p:sp>
      <p:grpSp>
        <p:nvGrpSpPr>
          <p:cNvPr id="54" name="Grupo 53"/>
          <p:cNvGrpSpPr/>
          <p:nvPr/>
        </p:nvGrpSpPr>
        <p:grpSpPr>
          <a:xfrm>
            <a:off x="8902724" y="1298681"/>
            <a:ext cx="843915" cy="1787525"/>
            <a:chOff x="0" y="0"/>
            <a:chExt cx="843991" cy="1787652"/>
          </a:xfrm>
        </p:grpSpPr>
        <p:sp>
          <p:nvSpPr>
            <p:cNvPr id="55" name="Rectángulo redondeado 54"/>
            <p:cNvSpPr/>
            <p:nvPr/>
          </p:nvSpPr>
          <p:spPr>
            <a:xfrm>
              <a:off x="0" y="0"/>
              <a:ext cx="843991" cy="117774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E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pic>
          <p:nvPicPr>
            <p:cNvPr id="56" name="Imagen 55" descr="https://thumbs.dreamstime.com/z/term%C3%B3metro-19050310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1" y="0"/>
              <a:ext cx="508000" cy="11804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Imagen 56" descr="Resultat d'imatges de seÃ±al wifi imagen sin fondo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24359" y="1170432"/>
              <a:ext cx="617220" cy="61722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8" name="Conector recto de flecha 57"/>
          <p:cNvCxnSpPr/>
          <p:nvPr/>
        </p:nvCxnSpPr>
        <p:spPr>
          <a:xfrm flipH="1" flipV="1">
            <a:off x="5890919" y="5327756"/>
            <a:ext cx="1080770" cy="2413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/>
          <p:nvPr/>
        </p:nvCxnSpPr>
        <p:spPr>
          <a:xfrm flipH="1">
            <a:off x="6272554" y="3117321"/>
            <a:ext cx="3045460" cy="141478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de flecha 59"/>
          <p:cNvCxnSpPr/>
          <p:nvPr/>
        </p:nvCxnSpPr>
        <p:spPr>
          <a:xfrm flipH="1">
            <a:off x="6202704" y="3117321"/>
            <a:ext cx="1500505" cy="10490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/>
          <p:cNvCxnSpPr/>
          <p:nvPr/>
        </p:nvCxnSpPr>
        <p:spPr>
          <a:xfrm flipV="1">
            <a:off x="5779794" y="3085571"/>
            <a:ext cx="492760" cy="83375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/>
          <p:cNvCxnSpPr/>
          <p:nvPr/>
        </p:nvCxnSpPr>
        <p:spPr>
          <a:xfrm flipH="1">
            <a:off x="4737759" y="3149071"/>
            <a:ext cx="47625" cy="77025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uadro de texto 2"/>
          <p:cNvSpPr txBox="1">
            <a:spLocks noChangeArrowheads="1"/>
          </p:cNvSpPr>
          <p:nvPr/>
        </p:nvSpPr>
        <p:spPr bwMode="auto">
          <a:xfrm>
            <a:off x="9907294" y="1627611"/>
            <a:ext cx="1127125" cy="67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MÓDULOS DE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CAPTACIÓN</a:t>
            </a:r>
          </a:p>
        </p:txBody>
      </p:sp>
      <p:grpSp>
        <p:nvGrpSpPr>
          <p:cNvPr id="64" name="Grupo 63"/>
          <p:cNvGrpSpPr/>
          <p:nvPr/>
        </p:nvGrpSpPr>
        <p:grpSpPr>
          <a:xfrm>
            <a:off x="3670959" y="3959331"/>
            <a:ext cx="2538095" cy="1609090"/>
            <a:chOff x="0" y="0"/>
            <a:chExt cx="2538374" cy="1609344"/>
          </a:xfrm>
        </p:grpSpPr>
        <p:sp>
          <p:nvSpPr>
            <p:cNvPr id="65" name="Nube 64"/>
            <p:cNvSpPr/>
            <p:nvPr/>
          </p:nvSpPr>
          <p:spPr>
            <a:xfrm>
              <a:off x="0" y="0"/>
              <a:ext cx="2538374" cy="1609344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6" name="Cuadro de texto 2"/>
            <p:cNvSpPr txBox="1">
              <a:spLocks noChangeArrowheads="1"/>
            </p:cNvSpPr>
            <p:nvPr/>
          </p:nvSpPr>
          <p:spPr bwMode="auto">
            <a:xfrm>
              <a:off x="786810" y="414670"/>
              <a:ext cx="1127125" cy="671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SERVIDOR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ON-LINE</a:t>
              </a:r>
            </a:p>
          </p:txBody>
        </p:sp>
      </p:grpSp>
      <p:grpSp>
        <p:nvGrpSpPr>
          <p:cNvPr id="67" name="Grupo 66"/>
          <p:cNvGrpSpPr/>
          <p:nvPr/>
        </p:nvGrpSpPr>
        <p:grpSpPr>
          <a:xfrm>
            <a:off x="7359674" y="1322811"/>
            <a:ext cx="843915" cy="1796415"/>
            <a:chOff x="0" y="0"/>
            <a:chExt cx="843915" cy="1796799"/>
          </a:xfrm>
        </p:grpSpPr>
        <p:grpSp>
          <p:nvGrpSpPr>
            <p:cNvPr id="68" name="Grupo 67"/>
            <p:cNvGrpSpPr/>
            <p:nvPr/>
          </p:nvGrpSpPr>
          <p:grpSpPr>
            <a:xfrm>
              <a:off x="0" y="0"/>
              <a:ext cx="843915" cy="1179830"/>
              <a:chOff x="0" y="0"/>
              <a:chExt cx="843991" cy="1180465"/>
            </a:xfrm>
          </p:grpSpPr>
          <p:sp>
            <p:nvSpPr>
              <p:cNvPr id="70" name="Rectángulo redondeado 69"/>
              <p:cNvSpPr/>
              <p:nvPr/>
            </p:nvSpPr>
            <p:spPr>
              <a:xfrm>
                <a:off x="0" y="0"/>
                <a:ext cx="843991" cy="117774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pic>
            <p:nvPicPr>
              <p:cNvPr id="71" name="Imagen 70" descr="https://thumbs.dreamstime.com/z/term%C3%B3metro-19050310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771" y="0"/>
                <a:ext cx="508000" cy="118046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" name="Imagen 68" descr="Resultat d'imatges de seÃ±al wifi imagen sin fondo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16958" y="1180214"/>
              <a:ext cx="616585" cy="6165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2" name="Grupo 71"/>
          <p:cNvGrpSpPr/>
          <p:nvPr/>
        </p:nvGrpSpPr>
        <p:grpSpPr>
          <a:xfrm>
            <a:off x="5892824" y="1322811"/>
            <a:ext cx="843915" cy="1764665"/>
            <a:chOff x="0" y="0"/>
            <a:chExt cx="843915" cy="1764901"/>
          </a:xfrm>
        </p:grpSpPr>
        <p:grpSp>
          <p:nvGrpSpPr>
            <p:cNvPr id="73" name="Grupo 72"/>
            <p:cNvGrpSpPr/>
            <p:nvPr/>
          </p:nvGrpSpPr>
          <p:grpSpPr>
            <a:xfrm>
              <a:off x="0" y="0"/>
              <a:ext cx="843915" cy="1180465"/>
              <a:chOff x="0" y="0"/>
              <a:chExt cx="843991" cy="1180465"/>
            </a:xfrm>
          </p:grpSpPr>
          <p:sp>
            <p:nvSpPr>
              <p:cNvPr id="75" name="Rectángulo redondeado 74"/>
              <p:cNvSpPr/>
              <p:nvPr/>
            </p:nvSpPr>
            <p:spPr>
              <a:xfrm>
                <a:off x="0" y="0"/>
                <a:ext cx="843991" cy="117774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pic>
            <p:nvPicPr>
              <p:cNvPr id="76" name="Imagen 75" descr="https://thumbs.dreamstime.com/z/term%C3%B3metro-19050310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771" y="0"/>
                <a:ext cx="508000" cy="118046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4" name="Imagen 73" descr="Resultat d'imatges de seÃ±al wifi imagen sin fondo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16958" y="1148316"/>
              <a:ext cx="616585" cy="6165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rupo 76"/>
          <p:cNvGrpSpPr/>
          <p:nvPr/>
        </p:nvGrpSpPr>
        <p:grpSpPr>
          <a:xfrm>
            <a:off x="6859929" y="4066011"/>
            <a:ext cx="3813175" cy="1909445"/>
            <a:chOff x="0" y="0"/>
            <a:chExt cx="3813470" cy="1910021"/>
          </a:xfrm>
        </p:grpSpPr>
        <p:pic>
          <p:nvPicPr>
            <p:cNvPr id="78" name="Imagen 77" descr="Resultat d'imatges de llama foto sin fondo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9405" l="9524" r="898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6874" y="914400"/>
              <a:ext cx="840740" cy="840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Rectángulo redondeado 78"/>
            <p:cNvSpPr/>
            <p:nvPr/>
          </p:nvSpPr>
          <p:spPr>
            <a:xfrm>
              <a:off x="723014" y="1084521"/>
              <a:ext cx="1453347" cy="8255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grpSp>
          <p:nvGrpSpPr>
            <p:cNvPr id="80" name="Grupo 79"/>
            <p:cNvGrpSpPr/>
            <p:nvPr/>
          </p:nvGrpSpPr>
          <p:grpSpPr>
            <a:xfrm>
              <a:off x="1073888" y="1158949"/>
              <a:ext cx="636423" cy="669442"/>
              <a:chOff x="0" y="0"/>
              <a:chExt cx="636423" cy="669442"/>
            </a:xfrm>
          </p:grpSpPr>
          <p:cxnSp>
            <p:nvCxnSpPr>
              <p:cNvPr id="86" name="Conector recto 85"/>
              <p:cNvCxnSpPr/>
              <p:nvPr/>
            </p:nvCxnSpPr>
            <p:spPr>
              <a:xfrm>
                <a:off x="146304" y="3657"/>
                <a:ext cx="0" cy="2159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Rectángulo 86"/>
              <p:cNvSpPr/>
              <p:nvPr/>
            </p:nvSpPr>
            <p:spPr>
              <a:xfrm>
                <a:off x="0" y="219456"/>
                <a:ext cx="285750" cy="13335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cxnSp>
            <p:nvCxnSpPr>
              <p:cNvPr id="88" name="Conector recto 87"/>
              <p:cNvCxnSpPr/>
              <p:nvPr/>
            </p:nvCxnSpPr>
            <p:spPr>
              <a:xfrm>
                <a:off x="146304" y="351129"/>
                <a:ext cx="0" cy="2159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ector recto 88"/>
              <p:cNvCxnSpPr/>
              <p:nvPr/>
            </p:nvCxnSpPr>
            <p:spPr>
              <a:xfrm flipH="1">
                <a:off x="0" y="219456"/>
                <a:ext cx="285318" cy="13167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Conector recto 89"/>
              <p:cNvCxnSpPr/>
              <p:nvPr/>
            </p:nvCxnSpPr>
            <p:spPr>
              <a:xfrm>
                <a:off x="632765" y="0"/>
                <a:ext cx="0" cy="2159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Conector recto 90"/>
              <p:cNvCxnSpPr/>
              <p:nvPr/>
            </p:nvCxnSpPr>
            <p:spPr>
              <a:xfrm>
                <a:off x="504749" y="234086"/>
                <a:ext cx="128875" cy="2159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ector recto 91"/>
              <p:cNvCxnSpPr/>
              <p:nvPr/>
            </p:nvCxnSpPr>
            <p:spPr>
              <a:xfrm>
                <a:off x="636423" y="453542"/>
                <a:ext cx="0" cy="2159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ector recto 92"/>
              <p:cNvCxnSpPr/>
              <p:nvPr/>
            </p:nvCxnSpPr>
            <p:spPr>
              <a:xfrm>
                <a:off x="504749" y="0"/>
                <a:ext cx="0" cy="2159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upo 80"/>
            <p:cNvGrpSpPr/>
            <p:nvPr/>
          </p:nvGrpSpPr>
          <p:grpSpPr>
            <a:xfrm>
              <a:off x="2349795" y="0"/>
              <a:ext cx="1463675" cy="903285"/>
              <a:chOff x="0" y="0"/>
              <a:chExt cx="1463675" cy="903285"/>
            </a:xfrm>
          </p:grpSpPr>
          <p:sp>
            <p:nvSpPr>
              <p:cNvPr id="84" name="Retraso 83"/>
              <p:cNvSpPr/>
              <p:nvPr/>
            </p:nvSpPr>
            <p:spPr>
              <a:xfrm rot="5400000">
                <a:off x="280195" y="-280195"/>
                <a:ext cx="903285" cy="1463675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85" name="Cuadro de texto 2"/>
              <p:cNvSpPr txBox="1">
                <a:spLocks noChangeArrowheads="1"/>
              </p:cNvSpPr>
              <p:nvPr/>
            </p:nvSpPr>
            <p:spPr bwMode="auto">
              <a:xfrm>
                <a:off x="333358" y="240801"/>
                <a:ext cx="1127125" cy="386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CALDERA</a:t>
                </a:r>
              </a:p>
            </p:txBody>
          </p:sp>
        </p:grpSp>
        <p:sp>
          <p:nvSpPr>
            <p:cNvPr id="82" name="Cuadro de texto 2"/>
            <p:cNvSpPr txBox="1">
              <a:spLocks noChangeArrowheads="1"/>
            </p:cNvSpPr>
            <p:nvPr/>
          </p:nvSpPr>
          <p:spPr bwMode="auto">
            <a:xfrm>
              <a:off x="425302" y="808074"/>
              <a:ext cx="1750060" cy="386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MÓDULO DE ACTUACIÓN</a:t>
              </a:r>
            </a:p>
          </p:txBody>
        </p:sp>
        <p:pic>
          <p:nvPicPr>
            <p:cNvPr id="83" name="Imagen 82" descr="Resultat d'imatges de seÃ±al wifi imagen sin fondo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0" y="1222744"/>
              <a:ext cx="616585" cy="6165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" name="Rectangle 89"/>
          <p:cNvSpPr>
            <a:spLocks noChangeArrowheads="1"/>
          </p:cNvSpPr>
          <p:nvPr/>
        </p:nvSpPr>
        <p:spPr bwMode="auto">
          <a:xfrm>
            <a:off x="2121832" y="-420345"/>
            <a:ext cx="1218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0" name="Rectangle 93"/>
          <p:cNvSpPr>
            <a:spLocks noChangeArrowheads="1"/>
          </p:cNvSpPr>
          <p:nvPr/>
        </p:nvSpPr>
        <p:spPr bwMode="auto">
          <a:xfrm>
            <a:off x="2121832" y="36855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95"/>
          <p:cNvSpPr>
            <a:spLocks noChangeArrowheads="1"/>
          </p:cNvSpPr>
          <p:nvPr/>
        </p:nvSpPr>
        <p:spPr bwMode="auto">
          <a:xfrm>
            <a:off x="2121832" y="36855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96"/>
          <p:cNvSpPr>
            <a:spLocks noChangeArrowheads="1"/>
          </p:cNvSpPr>
          <p:nvPr/>
        </p:nvSpPr>
        <p:spPr bwMode="auto">
          <a:xfrm>
            <a:off x="2121832" y="36855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100"/>
          <p:cNvSpPr>
            <a:spLocks noChangeArrowheads="1"/>
          </p:cNvSpPr>
          <p:nvPr/>
        </p:nvSpPr>
        <p:spPr bwMode="auto">
          <a:xfrm>
            <a:off x="2121832" y="36855"/>
            <a:ext cx="1218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pSp>
        <p:nvGrpSpPr>
          <p:cNvPr id="99" name="Grupo 98"/>
          <p:cNvGrpSpPr/>
          <p:nvPr/>
        </p:nvGrpSpPr>
        <p:grpSpPr>
          <a:xfrm>
            <a:off x="4397778" y="1318577"/>
            <a:ext cx="843915" cy="1764665"/>
            <a:chOff x="0" y="0"/>
            <a:chExt cx="843915" cy="1764901"/>
          </a:xfrm>
        </p:grpSpPr>
        <p:grpSp>
          <p:nvGrpSpPr>
            <p:cNvPr id="100" name="Grupo 99"/>
            <p:cNvGrpSpPr/>
            <p:nvPr/>
          </p:nvGrpSpPr>
          <p:grpSpPr>
            <a:xfrm>
              <a:off x="0" y="0"/>
              <a:ext cx="843915" cy="1180465"/>
              <a:chOff x="0" y="0"/>
              <a:chExt cx="843991" cy="1180465"/>
            </a:xfrm>
          </p:grpSpPr>
          <p:sp>
            <p:nvSpPr>
              <p:cNvPr id="102" name="Rectángulo redondeado 101"/>
              <p:cNvSpPr/>
              <p:nvPr/>
            </p:nvSpPr>
            <p:spPr>
              <a:xfrm>
                <a:off x="0" y="0"/>
                <a:ext cx="843991" cy="117774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pic>
            <p:nvPicPr>
              <p:cNvPr id="103" name="Imagen 102" descr="https://thumbs.dreamstime.com/z/term%C3%B3metro-19050310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771" y="0"/>
                <a:ext cx="508000" cy="118046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1" name="Imagen 100" descr="Resultat d'imatges de seÃ±al wifi imagen sin fondo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16958" y="1148316"/>
              <a:ext cx="616585" cy="61658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4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8" descr="Resultat d'imatges de logo upv sin fond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5410" y="2299441"/>
            <a:ext cx="15240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8883" y="404664"/>
            <a:ext cx="10360501" cy="517872"/>
          </a:xfrm>
        </p:spPr>
        <p:txBody>
          <a:bodyPr rtlCol="0">
            <a:norm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                 Diseño módulos de adquisición </a:t>
            </a:r>
            <a:endParaRPr lang="es-ES" sz="2700" u="sng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6479399" y="1421695"/>
            <a:ext cx="5078677" cy="4465320"/>
          </a:xfrm>
        </p:spPr>
        <p:txBody>
          <a:bodyPr>
            <a:normAutofit/>
          </a:bodyPr>
          <a:lstStyle/>
          <a:p>
            <a:r>
              <a:rPr lang="es-ES" sz="2100" dirty="0" smtClean="0"/>
              <a:t>Sensorización con DHT22.</a:t>
            </a:r>
          </a:p>
          <a:p>
            <a:r>
              <a:rPr lang="es-ES" sz="2100" dirty="0" smtClean="0"/>
              <a:t>Procesado y envío de datos a la nube con NodeMCU (ESP8266).</a:t>
            </a:r>
          </a:p>
          <a:p>
            <a:r>
              <a:rPr lang="es-ES" sz="2100" dirty="0" smtClean="0"/>
              <a:t>Alimentación de la red por medio de transformador.</a:t>
            </a:r>
          </a:p>
          <a:p>
            <a:r>
              <a:rPr lang="es-ES" sz="2100" dirty="0" smtClean="0"/>
              <a:t>Ensamble diseñado para la gestión del espacio y la ventilación.</a:t>
            </a:r>
          </a:p>
          <a:p>
            <a:pPr marL="0" indent="0">
              <a:buNone/>
            </a:pPr>
            <a:r>
              <a:rPr lang="es-ES" sz="2100" dirty="0" smtClean="0"/>
              <a:t>Especificaciones finales del módulo:</a:t>
            </a:r>
            <a:endParaRPr lang="es-ES" sz="2100" dirty="0"/>
          </a:p>
        </p:txBody>
      </p:sp>
      <p:pic>
        <p:nvPicPr>
          <p:cNvPr id="13" name="Marcador de contenido 12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9431" t="23161" r="46538"/>
          <a:stretch/>
        </p:blipFill>
        <p:spPr>
          <a:xfrm>
            <a:off x="1557908" y="1498600"/>
            <a:ext cx="3888434" cy="4679228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232764"/>
              </p:ext>
            </p:extLst>
          </p:nvPr>
        </p:nvGraphicFramePr>
        <p:xfrm>
          <a:off x="6094413" y="4767848"/>
          <a:ext cx="5917020" cy="144475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86603"/>
                <a:gridCol w="1625455"/>
                <a:gridCol w="1804962"/>
              </a:tblGrid>
              <a:tr h="361189">
                <a:tc>
                  <a:txBody>
                    <a:bodyPr/>
                    <a:lstStyle/>
                    <a:p>
                      <a:r>
                        <a:rPr lang="es-ES" sz="1500" b="1" dirty="0" smtClean="0"/>
                        <a:t>Rango de medida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 smtClean="0"/>
                        <a:t>T</a:t>
                      </a:r>
                      <a:r>
                        <a:rPr lang="es-ES" sz="1500" baseline="0" dirty="0" smtClean="0"/>
                        <a:t> [-40 , 80] </a:t>
                      </a:r>
                      <a:r>
                        <a:rPr lang="es-ES" sz="1500" baseline="0" dirty="0" err="1" smtClean="0"/>
                        <a:t>ºC</a:t>
                      </a:r>
                      <a:endParaRPr lang="es-E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 smtClean="0"/>
                        <a:t>HR</a:t>
                      </a:r>
                      <a:r>
                        <a:rPr lang="es-ES" sz="1500" baseline="0" dirty="0" smtClean="0"/>
                        <a:t> [0 , 100] %</a:t>
                      </a:r>
                      <a:endParaRPr lang="es-ES" sz="1500" dirty="0"/>
                    </a:p>
                  </a:txBody>
                  <a:tcPr anchor="ctr"/>
                </a:tc>
              </a:tr>
              <a:tr h="361189">
                <a:tc>
                  <a:txBody>
                    <a:bodyPr/>
                    <a:lstStyle/>
                    <a:p>
                      <a:r>
                        <a:rPr lang="es-ES" sz="1500" b="1" dirty="0" smtClean="0"/>
                        <a:t>Precisión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 smtClean="0"/>
                        <a:t>T ± 0,5 </a:t>
                      </a:r>
                      <a:r>
                        <a:rPr lang="es-ES" sz="1500" dirty="0" err="1" smtClean="0"/>
                        <a:t>ºC</a:t>
                      </a:r>
                      <a:endParaRPr lang="es-E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 smtClean="0"/>
                        <a:t>HR </a:t>
                      </a:r>
                      <a:r>
                        <a:rPr lang="es-ES" sz="1500" dirty="0" smtClean="0"/>
                        <a:t>± 2 %</a:t>
                      </a:r>
                      <a:endParaRPr lang="es-ES" sz="1500" dirty="0"/>
                    </a:p>
                  </a:txBody>
                  <a:tcPr anchor="ctr"/>
                </a:tc>
              </a:tr>
              <a:tr h="361189">
                <a:tc>
                  <a:txBody>
                    <a:bodyPr/>
                    <a:lstStyle/>
                    <a:p>
                      <a:r>
                        <a:rPr lang="es-ES" sz="1500" b="1" dirty="0" smtClean="0"/>
                        <a:t>Consumo en</a:t>
                      </a:r>
                      <a:r>
                        <a:rPr lang="es-ES" sz="1500" b="1" baseline="0" dirty="0" smtClean="0"/>
                        <a:t> carga máx.</a:t>
                      </a:r>
                      <a:endParaRPr lang="es-ES" sz="15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500" dirty="0" smtClean="0"/>
                        <a:t>0,15</a:t>
                      </a:r>
                      <a:r>
                        <a:rPr lang="es-ES" sz="1500" baseline="0" dirty="0" smtClean="0"/>
                        <a:t> A / 5V</a:t>
                      </a:r>
                      <a:r>
                        <a:rPr lang="es-ES" sz="1500" baseline="-25000" dirty="0" smtClean="0"/>
                        <a:t>DC   </a:t>
                      </a:r>
                      <a:r>
                        <a:rPr lang="es-ES" sz="1500" baseline="0" dirty="0" smtClean="0"/>
                        <a:t>  </a:t>
                      </a:r>
                      <a:r>
                        <a:rPr lang="es-ES" sz="1500" dirty="0" smtClean="0">
                          <a:sym typeface="Wingdings" panose="05000000000000000000" pitchFamily="2" charset="2"/>
                        </a:rPr>
                        <a:t>   0,75 W</a:t>
                      </a:r>
                      <a:endParaRPr lang="es-ES" sz="1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61189">
                <a:tc gridSpan="3">
                  <a:txBody>
                    <a:bodyPr/>
                    <a:lstStyle/>
                    <a:p>
                      <a:pPr algn="ctr"/>
                      <a:r>
                        <a:rPr lang="es-ES" sz="1500" b="1" dirty="0" smtClean="0"/>
                        <a:t>Comunicación wifi.</a:t>
                      </a:r>
                      <a:endParaRPr lang="es-E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18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8883" y="404664"/>
            <a:ext cx="10360501" cy="517872"/>
          </a:xfrm>
        </p:spPr>
        <p:txBody>
          <a:bodyPr rtlCol="0">
            <a:norm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                    Diseño módulos de actuación </a:t>
            </a:r>
            <a:endParaRPr lang="es-ES" sz="2700" u="sng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6507825" y="1392484"/>
            <a:ext cx="5078677" cy="4465320"/>
          </a:xfrm>
        </p:spPr>
        <p:txBody>
          <a:bodyPr>
            <a:normAutofit/>
          </a:bodyPr>
          <a:lstStyle/>
          <a:p>
            <a:r>
              <a:rPr lang="es-ES" sz="2100" dirty="0" smtClean="0"/>
              <a:t>Actuación sobre la maniobra de la caldera con relé.</a:t>
            </a:r>
          </a:p>
          <a:p>
            <a:r>
              <a:rPr lang="es-ES" sz="2100" dirty="0" smtClean="0"/>
              <a:t>Procesado y envío de datos a la nube con NodeMCU. (ESP8266).</a:t>
            </a:r>
          </a:p>
          <a:p>
            <a:r>
              <a:rPr lang="es-ES" sz="2100" dirty="0" smtClean="0"/>
              <a:t>Alimentación de la red por medio de transformador.</a:t>
            </a:r>
          </a:p>
          <a:p>
            <a:r>
              <a:rPr lang="es-ES" sz="2100" dirty="0" smtClean="0"/>
              <a:t>Ensamble diseñado para la gestión del espacio y la ventilación.</a:t>
            </a:r>
          </a:p>
          <a:p>
            <a:pPr marL="0" indent="0">
              <a:buNone/>
            </a:pPr>
            <a:r>
              <a:rPr lang="es-ES" sz="2100" dirty="0" smtClean="0"/>
              <a:t>Especificaciones finales del módulo:</a:t>
            </a:r>
            <a:endParaRPr lang="es-ES" sz="2100" dirty="0"/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5677"/>
              </p:ext>
            </p:extLst>
          </p:nvPr>
        </p:nvGraphicFramePr>
        <p:xfrm>
          <a:off x="6125145" y="5020708"/>
          <a:ext cx="5729907" cy="108356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75905"/>
                <a:gridCol w="3454002"/>
              </a:tblGrid>
              <a:tr h="36118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Actuación con relé </a:t>
                      </a:r>
                      <a:r>
                        <a:rPr lang="es-ES" sz="1400" b="1" dirty="0" err="1" smtClean="0"/>
                        <a:t>cebable</a:t>
                      </a:r>
                      <a:r>
                        <a:rPr lang="es-ES" sz="1400" b="1" dirty="0" smtClean="0"/>
                        <a:t> a 5V</a:t>
                      </a:r>
                      <a:r>
                        <a:rPr lang="es-ES" sz="1400" b="1" baseline="-25000" dirty="0" smtClean="0"/>
                        <a:t>DC </a:t>
                      </a:r>
                      <a:r>
                        <a:rPr lang="es-ES" sz="1400" b="1" baseline="0" dirty="0" smtClean="0"/>
                        <a:t>sobre maniobra del cuadro de la caldera.</a:t>
                      </a:r>
                      <a:endParaRPr lang="es-ES" sz="1400" b="1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6118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500" b="1" dirty="0" smtClean="0"/>
                        <a:t>Comunicación wifi </a:t>
                      </a:r>
                      <a:endParaRPr lang="es-ES" sz="15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1189">
                <a:tc>
                  <a:txBody>
                    <a:bodyPr/>
                    <a:lstStyle/>
                    <a:p>
                      <a:r>
                        <a:rPr lang="es-ES" sz="1500" b="1" dirty="0" smtClean="0"/>
                        <a:t>Consumo en</a:t>
                      </a:r>
                      <a:r>
                        <a:rPr lang="es-ES" sz="1500" b="1" baseline="0" dirty="0" smtClean="0"/>
                        <a:t> carga máx.</a:t>
                      </a:r>
                      <a:endParaRPr lang="es-ES" sz="15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 smtClean="0"/>
                        <a:t>0,155</a:t>
                      </a:r>
                      <a:r>
                        <a:rPr lang="es-ES" sz="1500" baseline="0" dirty="0" smtClean="0"/>
                        <a:t> A / 5V</a:t>
                      </a:r>
                      <a:r>
                        <a:rPr lang="es-ES" sz="1500" baseline="-25000" dirty="0" smtClean="0"/>
                        <a:t>DC   </a:t>
                      </a:r>
                      <a:r>
                        <a:rPr lang="es-ES" sz="1500" baseline="0" dirty="0" smtClean="0"/>
                        <a:t>  </a:t>
                      </a:r>
                      <a:r>
                        <a:rPr lang="es-ES" sz="1500" dirty="0" smtClean="0">
                          <a:sym typeface="Wingdings" panose="05000000000000000000" pitchFamily="2" charset="2"/>
                        </a:rPr>
                        <a:t>   0,775 W</a:t>
                      </a:r>
                      <a:endParaRPr lang="es-ES" sz="15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l="19765" t="18371" r="48136" b="-409"/>
          <a:stretch/>
        </p:blipFill>
        <p:spPr>
          <a:xfrm>
            <a:off x="1773932" y="1392484"/>
            <a:ext cx="3664633" cy="499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0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9876" y="476672"/>
            <a:ext cx="10360501" cy="517872"/>
          </a:xfrm>
        </p:spPr>
        <p:txBody>
          <a:bodyPr rtlCol="0">
            <a:norm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                           Gestión de la información </a:t>
            </a:r>
            <a:endParaRPr lang="es-ES" sz="2700" u="sng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1125860" y="1633331"/>
            <a:ext cx="5078677" cy="4465320"/>
          </a:xfrm>
        </p:spPr>
        <p:txBody>
          <a:bodyPr>
            <a:normAutofit/>
          </a:bodyPr>
          <a:lstStyle/>
          <a:p>
            <a:r>
              <a:rPr lang="es-ES" sz="2100" dirty="0" smtClean="0"/>
              <a:t>Uso de la red wifi WLAN del centro.</a:t>
            </a:r>
          </a:p>
          <a:p>
            <a:r>
              <a:rPr lang="es-ES" sz="2100" dirty="0"/>
              <a:t>Creación de un servidor en la nube</a:t>
            </a:r>
            <a:r>
              <a:rPr lang="es-ES" sz="2100" dirty="0" smtClean="0"/>
              <a:t>.</a:t>
            </a:r>
          </a:p>
          <a:p>
            <a:r>
              <a:rPr lang="es-ES" sz="2100" dirty="0" smtClean="0"/>
              <a:t>Comunicación directa de cada módulo con la nube.</a:t>
            </a:r>
          </a:p>
          <a:p>
            <a:r>
              <a:rPr lang="es-ES" sz="2100" dirty="0" smtClean="0"/>
              <a:t>Servicio gratuito Google Firebase:</a:t>
            </a:r>
          </a:p>
          <a:p>
            <a:pPr lvl="1"/>
            <a:r>
              <a:rPr lang="es-ES" sz="1700" dirty="0" smtClean="0"/>
              <a:t>Base de datos en tiempo real.</a:t>
            </a:r>
          </a:p>
          <a:p>
            <a:pPr lvl="1"/>
            <a:r>
              <a:rPr lang="es-ES" sz="1700" dirty="0" smtClean="0"/>
              <a:t>Protocolos de autenticación.</a:t>
            </a:r>
          </a:p>
          <a:p>
            <a:pPr lvl="1"/>
            <a:r>
              <a:rPr lang="es-ES" sz="1700" dirty="0"/>
              <a:t>Hasta 100 conexiones simultaneas al servidor</a:t>
            </a:r>
            <a:r>
              <a:rPr lang="es-ES" sz="1700" dirty="0" smtClean="0"/>
              <a:t>.</a:t>
            </a:r>
          </a:p>
          <a:p>
            <a:pPr lvl="1"/>
            <a:r>
              <a:rPr lang="es-ES" sz="1700" dirty="0" smtClean="0"/>
              <a:t>5GB de almacenamiento.</a:t>
            </a:r>
          </a:p>
          <a:p>
            <a:pPr lvl="1"/>
            <a:r>
              <a:rPr lang="es-ES" sz="1700" dirty="0" smtClean="0"/>
              <a:t>20,000 escrituras y 50,000 lecturas diarias.</a:t>
            </a:r>
            <a:endParaRPr lang="es-ES" sz="2100" dirty="0"/>
          </a:p>
        </p:txBody>
      </p:sp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l="26370" t="41985" r="49868" b="9545"/>
          <a:stretch/>
        </p:blipFill>
        <p:spPr>
          <a:xfrm>
            <a:off x="7619699" y="2353774"/>
            <a:ext cx="2914432" cy="3168353"/>
          </a:xfrm>
          <a:prstGeom prst="rect">
            <a:avLst/>
          </a:prstGeom>
        </p:spPr>
      </p:pic>
      <p:pic>
        <p:nvPicPr>
          <p:cNvPr id="10" name="Imagen 9" descr="Resultat d'imatges de google firebase logo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03" b="100000" l="0" r="100000">
                        <a14:foregroundMark x1="50714" y1="47794" x2="50714" y2="47794"/>
                        <a14:foregroundMark x1="45119" y1="49632" x2="45119" y2="49632"/>
                        <a14:foregroundMark x1="39286" y1="51471" x2="39286" y2="50368"/>
                        <a14:foregroundMark x1="40238" y1="34559" x2="40238" y2="34559"/>
                        <a14:foregroundMark x1="33929" y1="35662" x2="33929" y2="35662"/>
                        <a14:foregroundMark x1="59643" y1="50735" x2="59643" y2="50735"/>
                        <a14:foregroundMark x1="71786" y1="48897" x2="71786" y2="48897"/>
                        <a14:foregroundMark x1="80357" y1="52941" x2="80357" y2="52941"/>
                        <a14:foregroundMark x1="88571" y1="55147" x2="88571" y2="55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496" y="1264408"/>
            <a:ext cx="2304256" cy="805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59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4437" y="462856"/>
            <a:ext cx="10360501" cy="517872"/>
          </a:xfrm>
        </p:spPr>
        <p:txBody>
          <a:bodyPr rtlCol="0">
            <a:norm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                                      Gestión del sistema</a:t>
            </a:r>
            <a:endParaRPr lang="es-ES" sz="2700" u="sng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1066909" y="1590907"/>
            <a:ext cx="5819591" cy="4465320"/>
          </a:xfrm>
        </p:spPr>
        <p:txBody>
          <a:bodyPr>
            <a:normAutofit/>
          </a:bodyPr>
          <a:lstStyle/>
          <a:p>
            <a:r>
              <a:rPr lang="es-ES" sz="2100" dirty="0" smtClean="0"/>
              <a:t>Aplicación Android </a:t>
            </a:r>
            <a:r>
              <a:rPr lang="es-ES" sz="2100" i="1" dirty="0" err="1" smtClean="0"/>
              <a:t>CalderaAPP</a:t>
            </a:r>
            <a:r>
              <a:rPr lang="es-ES" sz="1700" dirty="0" smtClean="0"/>
              <a:t>.</a:t>
            </a:r>
          </a:p>
          <a:p>
            <a:r>
              <a:rPr lang="es-ES" sz="2100" dirty="0" smtClean="0"/>
              <a:t>Funcionalidades de la </a:t>
            </a:r>
            <a:r>
              <a:rPr lang="es-ES" sz="2100" dirty="0" err="1" smtClean="0"/>
              <a:t>app</a:t>
            </a:r>
            <a:r>
              <a:rPr lang="es-ES" sz="2100" dirty="0" smtClean="0"/>
              <a:t>:</a:t>
            </a:r>
          </a:p>
          <a:p>
            <a:pPr lvl="1"/>
            <a:r>
              <a:rPr lang="es-ES" sz="1500" dirty="0"/>
              <a:t>Conexión directa a la base de </a:t>
            </a:r>
            <a:r>
              <a:rPr lang="es-ES" sz="1500" dirty="0" smtClean="0"/>
              <a:t>datos. </a:t>
            </a:r>
          </a:p>
          <a:p>
            <a:pPr lvl="1"/>
            <a:r>
              <a:rPr lang="es-ES" sz="1500" dirty="0" smtClean="0"/>
              <a:t>Servicio </a:t>
            </a:r>
            <a:r>
              <a:rPr lang="es-ES" sz="1500" dirty="0"/>
              <a:t>de autenticación.</a:t>
            </a:r>
          </a:p>
          <a:p>
            <a:pPr lvl="1"/>
            <a:r>
              <a:rPr lang="es-ES" sz="1500" dirty="0"/>
              <a:t>Visualización de los datos de la instrumentación en tiempo real.</a:t>
            </a:r>
          </a:p>
          <a:p>
            <a:pPr lvl="1"/>
            <a:r>
              <a:rPr lang="es-ES" sz="1500" dirty="0"/>
              <a:t>Modificación del estado de la caldera de forma remota</a:t>
            </a:r>
            <a:r>
              <a:rPr lang="es-ES" sz="1500" dirty="0" smtClean="0"/>
              <a:t>.</a:t>
            </a:r>
          </a:p>
          <a:p>
            <a:r>
              <a:rPr lang="es-ES" sz="2100" dirty="0" smtClean="0"/>
              <a:t>Requerimientos del sistema para el funcionamiento de la </a:t>
            </a:r>
            <a:r>
              <a:rPr lang="es-ES" sz="2100" dirty="0" err="1" smtClean="0"/>
              <a:t>app</a:t>
            </a:r>
            <a:r>
              <a:rPr lang="es-ES" sz="2100" dirty="0" smtClean="0"/>
              <a:t>:</a:t>
            </a:r>
          </a:p>
          <a:p>
            <a:pPr lvl="1"/>
            <a:r>
              <a:rPr lang="es-ES" sz="1300" dirty="0" smtClean="0"/>
              <a:t>Android  2.3 “</a:t>
            </a:r>
            <a:r>
              <a:rPr lang="es-ES" sz="1300" dirty="0" err="1" smtClean="0"/>
              <a:t>Gingerbread</a:t>
            </a:r>
            <a:r>
              <a:rPr lang="es-ES" sz="1300" dirty="0" smtClean="0"/>
              <a:t>” o superior.</a:t>
            </a:r>
          </a:p>
          <a:p>
            <a:pPr lvl="1"/>
            <a:r>
              <a:rPr lang="es-ES" sz="1300" dirty="0" smtClean="0"/>
              <a:t>Conexión a internet.</a:t>
            </a:r>
          </a:p>
          <a:p>
            <a:pPr lvl="1"/>
            <a:r>
              <a:rPr lang="es-ES" sz="1300" dirty="0" smtClean="0"/>
              <a:t>Disponer de un perfil de usuario autenticado.</a:t>
            </a:r>
          </a:p>
        </p:txBody>
      </p:sp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demo Calderaapp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66620" y="1196181"/>
            <a:ext cx="2511425" cy="4465638"/>
          </a:xfrm>
        </p:spPr>
      </p:pic>
    </p:spTree>
    <p:extLst>
      <p:ext uri="{BB962C8B-B14F-4D97-AF65-F5344CB8AC3E}">
        <p14:creationId xmlns:p14="http://schemas.microsoft.com/office/powerpoint/2010/main" val="2440183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8125" y="469636"/>
            <a:ext cx="10360501" cy="517872"/>
          </a:xfrm>
        </p:spPr>
        <p:txBody>
          <a:bodyPr rtlCol="0">
            <a:no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               Coste de fabricación del sistema</a:t>
            </a:r>
            <a:endParaRPr lang="es-ES" sz="2700" u="sng" dirty="0"/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48972958"/>
              </p:ext>
            </p:extLst>
          </p:nvPr>
        </p:nvGraphicFramePr>
        <p:xfrm>
          <a:off x="2566020" y="4108997"/>
          <a:ext cx="7273955" cy="9938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504"/>
                <a:gridCol w="1323426"/>
                <a:gridCol w="1414025"/>
              </a:tblGrid>
              <a:tr h="243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Referencia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Cantidad (ud)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Coste (€)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36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Coste total de fabricación del módulo de adquisición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11.29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88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Coste total de fabricación del módulo de </a:t>
                      </a:r>
                      <a:r>
                        <a:rPr lang="es-ES" sz="1400" dirty="0" smtClean="0">
                          <a:effectLst/>
                        </a:rPr>
                        <a:t>actuación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10.38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75335" algn="l"/>
                        </a:tabLst>
                      </a:pPr>
                      <a:r>
                        <a:rPr lang="es-ES" sz="1400" dirty="0" smtClean="0">
                          <a:effectLst/>
                        </a:rPr>
                        <a:t> TOTAL</a:t>
                      </a:r>
                      <a:r>
                        <a:rPr lang="es-ES" sz="1400" dirty="0">
                          <a:effectLst/>
                        </a:rPr>
                        <a:t> 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21.67 € 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1485900" y="1772816"/>
            <a:ext cx="9662169" cy="2082160"/>
          </a:xfrm>
        </p:spPr>
        <p:txBody>
          <a:bodyPr/>
          <a:lstStyle/>
          <a:p>
            <a:r>
              <a:rPr lang="es-ES" sz="2100" dirty="0" smtClean="0"/>
              <a:t>El sistema constará de:</a:t>
            </a:r>
          </a:p>
          <a:p>
            <a:pPr lvl="1"/>
            <a:r>
              <a:rPr lang="es-ES" sz="1900" dirty="0" smtClean="0"/>
              <a:t>Un módulo de actuación en la sala de calderas.</a:t>
            </a:r>
          </a:p>
          <a:p>
            <a:pPr lvl="1"/>
            <a:r>
              <a:rPr lang="es-ES" sz="1900" dirty="0" smtClean="0"/>
              <a:t>Un determinado número de módulos de adquisición en las salas que se desee </a:t>
            </a:r>
            <a:r>
              <a:rPr lang="es-ES" sz="1900" dirty="0" err="1" smtClean="0"/>
              <a:t>sensorizar</a:t>
            </a:r>
            <a:r>
              <a:rPr lang="es-ES" sz="1900" dirty="0" smtClean="0"/>
              <a:t>.</a:t>
            </a:r>
            <a:endParaRPr lang="es-ES" sz="1900" dirty="0"/>
          </a:p>
        </p:txBody>
      </p:sp>
    </p:spTree>
    <p:extLst>
      <p:ext uri="{BB962C8B-B14F-4D97-AF65-F5344CB8AC3E}">
        <p14:creationId xmlns:p14="http://schemas.microsoft.com/office/powerpoint/2010/main" val="1514424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8125" y="469636"/>
            <a:ext cx="10360501" cy="517872"/>
          </a:xfrm>
        </p:spPr>
        <p:txBody>
          <a:bodyPr rtlCol="0">
            <a:no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                                                 Conclusiones </a:t>
            </a:r>
            <a:endParaRPr lang="es-ES" sz="2700" u="sng" dirty="0"/>
          </a:p>
        </p:txBody>
      </p:sp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1485900" y="1772816"/>
            <a:ext cx="9662169" cy="2082160"/>
          </a:xfrm>
        </p:spPr>
        <p:txBody>
          <a:bodyPr/>
          <a:lstStyle/>
          <a:p>
            <a:r>
              <a:rPr lang="es-ES" sz="2100" dirty="0" smtClean="0"/>
              <a:t>Se logra diseñar una solución optima a la problemática presentada.</a:t>
            </a:r>
          </a:p>
          <a:p>
            <a:r>
              <a:rPr lang="es-ES" sz="2100" dirty="0" smtClean="0"/>
              <a:t>El coste de fabricación ha sido reducido hasta valores implementables gracias al auge del movimiento </a:t>
            </a:r>
            <a:r>
              <a:rPr lang="es-ES" sz="2100" i="1" dirty="0" smtClean="0"/>
              <a:t>maker.</a:t>
            </a:r>
          </a:p>
          <a:p>
            <a:pPr marL="0" indent="0">
              <a:buNone/>
            </a:pPr>
            <a:endParaRPr lang="es-ES" sz="190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198125" y="3608859"/>
            <a:ext cx="10360501" cy="517872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700" u="sng" dirty="0" smtClean="0"/>
              <a:t>                                                                                                 Futuros proyectos</a:t>
            </a:r>
            <a:endParaRPr lang="es-ES" sz="2700" u="sng" dirty="0"/>
          </a:p>
        </p:txBody>
      </p:sp>
      <p:sp>
        <p:nvSpPr>
          <p:cNvPr id="9" name="Marcador de contenido 4"/>
          <p:cNvSpPr>
            <a:spLocks noGrp="1"/>
          </p:cNvSpPr>
          <p:nvPr>
            <p:ph sz="half" idx="1"/>
          </p:nvPr>
        </p:nvSpPr>
        <p:spPr>
          <a:xfrm>
            <a:off x="1560513" y="4216680"/>
            <a:ext cx="9662169" cy="2082160"/>
          </a:xfrm>
        </p:spPr>
        <p:txBody>
          <a:bodyPr/>
          <a:lstStyle/>
          <a:p>
            <a:r>
              <a:rPr lang="es-ES" sz="2100" dirty="0" smtClean="0"/>
              <a:t>Instalación del sistema diseñado.</a:t>
            </a:r>
          </a:p>
          <a:p>
            <a:r>
              <a:rPr lang="es-ES" sz="2100" dirty="0" smtClean="0"/>
              <a:t>Verificación de funcionamiento y pruebas funcionales </a:t>
            </a:r>
            <a:r>
              <a:rPr lang="es-ES" sz="2100" i="1" dirty="0" smtClean="0"/>
              <a:t> in situ.</a:t>
            </a:r>
          </a:p>
          <a:p>
            <a:r>
              <a:rPr lang="es-ES" sz="2100" dirty="0" smtClean="0"/>
              <a:t>Cálculo del ahorro generado durante el periodo invernal.</a:t>
            </a:r>
          </a:p>
          <a:p>
            <a:r>
              <a:rPr lang="es-ES" sz="2100" dirty="0" smtClean="0"/>
              <a:t>Optimización del sistema de calefactores mediante sistema de electroválvulas.</a:t>
            </a:r>
          </a:p>
          <a:p>
            <a:pPr marL="0" indent="0">
              <a:buNone/>
            </a:pPr>
            <a:endParaRPr lang="es-ES" sz="1900" dirty="0"/>
          </a:p>
        </p:txBody>
      </p:sp>
    </p:spTree>
    <p:extLst>
      <p:ext uri="{BB962C8B-B14F-4D97-AF65-F5344CB8AC3E}">
        <p14:creationId xmlns:p14="http://schemas.microsoft.com/office/powerpoint/2010/main" val="15857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358108" y="2564904"/>
            <a:ext cx="10360501" cy="1223963"/>
          </a:xfrm>
        </p:spPr>
        <p:txBody>
          <a:bodyPr/>
          <a:lstStyle/>
          <a:p>
            <a:r>
              <a:rPr lang="es-ES" dirty="0" smtClean="0"/>
              <a:t>GRACIAS POR SU ATENCIÓN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862164" y="4077072"/>
            <a:ext cx="73686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 smtClean="0"/>
              <a:t>“</a:t>
            </a:r>
            <a:r>
              <a:rPr lang="es-ES" sz="2100" i="1" dirty="0" err="1" smtClean="0"/>
              <a:t>Let’s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build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the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change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we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wish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to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see</a:t>
            </a:r>
            <a:r>
              <a:rPr lang="es-ES" sz="2100" i="1" dirty="0" smtClean="0"/>
              <a:t>.”</a:t>
            </a:r>
          </a:p>
          <a:p>
            <a:r>
              <a:rPr lang="es-ES" sz="2100" i="1" dirty="0"/>
              <a:t> </a:t>
            </a:r>
            <a:r>
              <a:rPr lang="es-ES" sz="2100" i="1" dirty="0" smtClean="0"/>
              <a:t>                                 </a:t>
            </a:r>
            <a:r>
              <a:rPr lang="es-ES" sz="2100" dirty="0" smtClean="0"/>
              <a:t>-Emily </a:t>
            </a:r>
            <a:r>
              <a:rPr lang="es-ES" sz="2100" dirty="0" err="1" smtClean="0"/>
              <a:t>Pilloton</a:t>
            </a:r>
            <a:endParaRPr lang="es-ES" sz="2100" dirty="0"/>
          </a:p>
        </p:txBody>
      </p:sp>
    </p:spTree>
    <p:extLst>
      <p:ext uri="{BB962C8B-B14F-4D97-AF65-F5344CB8AC3E}">
        <p14:creationId xmlns:p14="http://schemas.microsoft.com/office/powerpoint/2010/main" val="3286911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4437" y="462856"/>
            <a:ext cx="10360501" cy="517872"/>
          </a:xfrm>
        </p:spPr>
        <p:txBody>
          <a:bodyPr rtlCol="0">
            <a:no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Programación de los microcontroladores</a:t>
            </a:r>
            <a:endParaRPr lang="es-ES" sz="2700" u="sng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1155213" y="2386650"/>
            <a:ext cx="5819591" cy="2558173"/>
          </a:xfrm>
        </p:spPr>
        <p:txBody>
          <a:bodyPr>
            <a:normAutofit/>
          </a:bodyPr>
          <a:lstStyle/>
          <a:p>
            <a:r>
              <a:rPr lang="es-ES" sz="2100" dirty="0" smtClean="0"/>
              <a:t>Uso de Arduino IDE por medio de un firmware de la comunidad.</a:t>
            </a:r>
          </a:p>
          <a:p>
            <a:r>
              <a:rPr lang="es-ES" sz="2100" dirty="0" smtClean="0"/>
              <a:t>Uso de librerías de terceros para la conexión con la base de datos.</a:t>
            </a:r>
          </a:p>
          <a:p>
            <a:r>
              <a:rPr lang="es-ES" sz="2100" dirty="0" smtClean="0"/>
              <a:t>Comunicación USB entre el microcontrolador y el compilador.</a:t>
            </a:r>
            <a:endParaRPr lang="es-ES" sz="1300" dirty="0" smtClean="0"/>
          </a:p>
        </p:txBody>
      </p:sp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556" y="1590907"/>
            <a:ext cx="3870854" cy="412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02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4437" y="462856"/>
            <a:ext cx="10360501" cy="517872"/>
          </a:xfrm>
        </p:spPr>
        <p:txBody>
          <a:bodyPr rtlCol="0">
            <a:normAutofit/>
          </a:bodyPr>
          <a:lstStyle/>
          <a:p>
            <a:pPr algn="r" rtl="0"/>
            <a:r>
              <a:rPr lang="es-ES" sz="2700" u="sng" dirty="0" smtClean="0"/>
              <a:t>                                                                                     Programación </a:t>
            </a:r>
            <a:r>
              <a:rPr lang="es-ES" sz="2700" i="1" u="sng" dirty="0" err="1" smtClean="0"/>
              <a:t>CaleraAPP</a:t>
            </a:r>
            <a:endParaRPr lang="es-ES" sz="2700" i="1" u="sng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1174437" y="2386649"/>
            <a:ext cx="6437152" cy="2558173"/>
          </a:xfrm>
        </p:spPr>
        <p:txBody>
          <a:bodyPr>
            <a:normAutofit/>
          </a:bodyPr>
          <a:lstStyle/>
          <a:p>
            <a:r>
              <a:rPr lang="es-ES" sz="2100" dirty="0" smtClean="0"/>
              <a:t>Uso del compilador online MIT </a:t>
            </a:r>
            <a:r>
              <a:rPr lang="es-ES" sz="2100" dirty="0" err="1" smtClean="0"/>
              <a:t>AppInventor</a:t>
            </a:r>
            <a:r>
              <a:rPr lang="es-ES" sz="2100" dirty="0" smtClean="0"/>
              <a:t> de Google.</a:t>
            </a:r>
          </a:p>
          <a:p>
            <a:r>
              <a:rPr lang="es-ES" sz="2100" dirty="0" smtClean="0"/>
              <a:t>Implementación de programación de aplicaciones en el programa educativo del centro.</a:t>
            </a:r>
          </a:p>
          <a:p>
            <a:r>
              <a:rPr lang="es-ES" sz="2100" dirty="0" smtClean="0"/>
              <a:t>Futuro desarrollo de la App por parte del alumnado.</a:t>
            </a:r>
            <a:endParaRPr lang="es-ES" sz="1300" dirty="0" smtClean="0"/>
          </a:p>
        </p:txBody>
      </p:sp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t="12597"/>
          <a:stretch/>
        </p:blipFill>
        <p:spPr>
          <a:xfrm>
            <a:off x="7579374" y="1531516"/>
            <a:ext cx="4073525" cy="18974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/>
          <a:srcRect t="12412"/>
          <a:stretch/>
        </p:blipFill>
        <p:spPr>
          <a:xfrm>
            <a:off x="7592365" y="3665736"/>
            <a:ext cx="4073525" cy="190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49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4437" y="462856"/>
            <a:ext cx="10360501" cy="517872"/>
          </a:xfrm>
        </p:spPr>
        <p:txBody>
          <a:bodyPr rtlCol="0">
            <a:normAutofit/>
          </a:bodyPr>
          <a:lstStyle/>
          <a:p>
            <a:pPr algn="r" rtl="0"/>
            <a:r>
              <a:rPr lang="es-ES" sz="2700" u="sng" dirty="0"/>
              <a:t> </a:t>
            </a:r>
            <a:r>
              <a:rPr lang="es-ES" sz="2700" u="sng" dirty="0" smtClean="0"/>
              <a:t>                                                           F</a:t>
            </a:r>
            <a:r>
              <a:rPr lang="es-ES" sz="2700" u="sng" dirty="0" smtClean="0"/>
              <a:t>abricación de las cajas de los módulos</a:t>
            </a:r>
            <a:endParaRPr lang="es-ES" sz="2700" i="1" u="sng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1174437" y="2386649"/>
            <a:ext cx="5712063" cy="2558173"/>
          </a:xfrm>
        </p:spPr>
        <p:txBody>
          <a:bodyPr>
            <a:normAutofit fontScale="92500"/>
          </a:bodyPr>
          <a:lstStyle/>
          <a:p>
            <a:r>
              <a:rPr lang="es-ES" sz="2100" dirty="0" smtClean="0"/>
              <a:t>Diseño y modelado personalizado en </a:t>
            </a:r>
            <a:r>
              <a:rPr lang="es-ES" sz="2100" dirty="0" err="1" smtClean="0"/>
              <a:t>SolidWorks</a:t>
            </a:r>
            <a:r>
              <a:rPr lang="es-ES" sz="2100" dirty="0" smtClean="0"/>
              <a:t>.</a:t>
            </a:r>
          </a:p>
          <a:p>
            <a:r>
              <a:rPr lang="es-ES" sz="2100" dirty="0" smtClean="0"/>
              <a:t>Uso de las impresoras  3D de la escuela.</a:t>
            </a:r>
          </a:p>
          <a:p>
            <a:r>
              <a:rPr lang="es-ES" sz="2100" dirty="0" smtClean="0"/>
              <a:t>Características:</a:t>
            </a:r>
          </a:p>
          <a:p>
            <a:pPr lvl="1"/>
            <a:r>
              <a:rPr lang="es-ES" sz="1700" dirty="0"/>
              <a:t>Máxima </a:t>
            </a:r>
            <a:r>
              <a:rPr lang="es-ES" sz="1700" dirty="0" err="1"/>
              <a:t>replicabilidad</a:t>
            </a:r>
            <a:r>
              <a:rPr lang="es-ES" sz="1700" dirty="0"/>
              <a:t>.</a:t>
            </a:r>
          </a:p>
          <a:p>
            <a:pPr lvl="1"/>
            <a:r>
              <a:rPr lang="es-ES" sz="1700" dirty="0"/>
              <a:t>Bajo </a:t>
            </a:r>
            <a:r>
              <a:rPr lang="es-ES" sz="1700" dirty="0" smtClean="0"/>
              <a:t>coste.</a:t>
            </a:r>
          </a:p>
          <a:p>
            <a:pPr lvl="1"/>
            <a:r>
              <a:rPr lang="es-ES" sz="1700" dirty="0" smtClean="0"/>
              <a:t>El IES dispone de talleres de impresión 3D (fines educativos).</a:t>
            </a:r>
            <a:endParaRPr lang="es-ES" sz="900" dirty="0"/>
          </a:p>
          <a:p>
            <a:pPr lvl="1"/>
            <a:endParaRPr lang="es-ES" sz="1700" dirty="0" smtClean="0"/>
          </a:p>
        </p:txBody>
      </p:sp>
      <p:pic>
        <p:nvPicPr>
          <p:cNvPr id="15" name="Picture 2" descr="http://muas.webs.upv.es/wp-content/uploads/2017/05/marca_etsid_principal_blanco1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052" y="6350746"/>
            <a:ext cx="1307773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t d'imatges de logo upv sin fon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628" y="6350746"/>
            <a:ext cx="1234424" cy="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645076"/>
              </p:ext>
            </p:extLst>
          </p:nvPr>
        </p:nvGraphicFramePr>
        <p:xfrm>
          <a:off x="7589857" y="3781378"/>
          <a:ext cx="3291195" cy="232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Acrobat Document" r:id="rId6" imgW="11343907" imgH="8019948" progId="Acrobat.Document.DC">
                  <p:embed/>
                </p:oleObj>
              </mc:Choice>
              <mc:Fallback>
                <p:oleObj name="Acrobat Document" r:id="rId6" imgW="11343907" imgH="801994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89857" y="3781378"/>
                        <a:ext cx="3291195" cy="232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982029"/>
              </p:ext>
            </p:extLst>
          </p:nvPr>
        </p:nvGraphicFramePr>
        <p:xfrm>
          <a:off x="7589859" y="1119640"/>
          <a:ext cx="3291194" cy="232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Acrobat Document" r:id="rId8" imgW="11343907" imgH="8019948" progId="Acrobat.Document.DC">
                  <p:embed/>
                </p:oleObj>
              </mc:Choice>
              <mc:Fallback>
                <p:oleObj name="Acrobat Document" r:id="rId8" imgW="11343907" imgH="801994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89859" y="1119640"/>
                        <a:ext cx="3291194" cy="232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65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nología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3260_TF02787990_TF02787990.potx" id="{711CCDD4-BD90-4388-A31E-EA977055FCFF}" vid="{C5F9FE6A-8390-4E5A-B0DB-91EA047CC61C}"/>
    </a:ext>
  </a:extLst>
</a:theme>
</file>

<file path=ppt/theme/theme2.xml><?xml version="1.0" encoding="utf-8"?>
<a:theme xmlns:a="http://schemas.openxmlformats.org/drawingml/2006/main" name="Tema d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0C67BEE-D13F-4BD2-98A5-34D8A0977F68}">
  <ds:schemaRefs>
    <ds:schemaRef ds:uri="http://schemas.openxmlformats.org/package/2006/metadata/core-properties"/>
    <ds:schemaRef ds:uri="http://purl.org/dc/elements/1.1/"/>
    <ds:schemaRef ds:uri="4873beb7-5857-4685-be1f-d57550cc96cc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circuito de líneas triple (pantalla panorámica)</Template>
  <TotalTime>286</TotalTime>
  <Words>729</Words>
  <Application>Microsoft Office PowerPoint</Application>
  <PresentationFormat>Personalizado</PresentationFormat>
  <Paragraphs>131</Paragraphs>
  <Slides>15</Slides>
  <Notes>15</Notes>
  <HiddenSlides>0</HiddenSlides>
  <MMClips>1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Tecnología 16x9</vt:lpstr>
      <vt:lpstr>Adobe Acrobat Document</vt:lpstr>
      <vt:lpstr>Diseño e implementación de una solución de instrumentación y gestión para un sistema de calefacción</vt:lpstr>
      <vt:lpstr>                                                                                      Motivación del proyecto</vt:lpstr>
      <vt:lpstr>                                                                                      Objetivos del proyecto</vt:lpstr>
      <vt:lpstr>                                  ¿Qué nutre la tecnología empleada en este proyecto?</vt:lpstr>
      <vt:lpstr>                                                                    Solución propuesta a implementar</vt:lpstr>
      <vt:lpstr>                                                                          Diseño módulos de adquisición </vt:lpstr>
      <vt:lpstr>                                                                             Diseño módulos de actuación </vt:lpstr>
      <vt:lpstr>                                                                                    Gestión de la información </vt:lpstr>
      <vt:lpstr>                                                                                               Gestión del sistema</vt:lpstr>
      <vt:lpstr>                                                                        Coste de fabricación del sistema</vt:lpstr>
      <vt:lpstr>                                                                                                          Conclusiones </vt:lpstr>
      <vt:lpstr>GRACIAS POR SU ATENCIÓN</vt:lpstr>
      <vt:lpstr>                                                         Programación de los microcontroladores</vt:lpstr>
      <vt:lpstr>                                                                                     Programación CaleraAPP</vt:lpstr>
      <vt:lpstr>                                                            Fabricación de las cajas de los módulos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e implementación de una solución de instrumentación y gestión para un sistema de calefacción</dc:title>
  <dc:creator>Usuario de Windows</dc:creator>
  <cp:lastModifiedBy>Usuario de Windows</cp:lastModifiedBy>
  <cp:revision>25</cp:revision>
  <dcterms:created xsi:type="dcterms:W3CDTF">2018-07-10T16:27:34Z</dcterms:created>
  <dcterms:modified xsi:type="dcterms:W3CDTF">2018-07-11T09:35:54Z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