
<file path=[Content_Types].xml><?xml version="1.0" encoding="utf-8"?>
<Types xmlns="http://schemas.openxmlformats.org/package/2006/content-types">
  <Default Extension="png" ContentType="image/png"/>
  <Default Extension="aiff" ContentType="audio/x-aif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media1.WAV" ContentType="audio/x-wav"/>
  <Override PartName="/ppt/media/media2.WAV" ContentType="audio/x-wav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9" r:id="rId2"/>
    <p:sldId id="260" r:id="rId3"/>
    <p:sldId id="261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3" r:id="rId12"/>
    <p:sldId id="271" r:id="rId13"/>
    <p:sldId id="272" r:id="rId14"/>
    <p:sldId id="294" r:id="rId15"/>
    <p:sldId id="274" r:id="rId16"/>
    <p:sldId id="275" r:id="rId17"/>
    <p:sldId id="291" r:id="rId18"/>
    <p:sldId id="276" r:id="rId19"/>
    <p:sldId id="277" r:id="rId20"/>
    <p:sldId id="278" r:id="rId21"/>
    <p:sldId id="279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92" r:id="rId32"/>
    <p:sldId id="293" r:id="rId3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3" autoAdjust="0"/>
    <p:restoredTop sz="94674" autoAdjust="0"/>
  </p:normalViewPr>
  <p:slideViewPr>
    <p:cSldViewPr>
      <p:cViewPr varScale="1">
        <p:scale>
          <a:sx n="99" d="100"/>
          <a:sy n="99" d="100"/>
        </p:scale>
        <p:origin x="3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/>
              <a:t>III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4822D-8A68-4E5E-A036-218D3D53853A}" type="datetimeFigureOut">
              <a:rPr lang="es-ES" smtClean="0"/>
              <a:pPr/>
              <a:t>10/07/2018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77959-CC25-4EFF-AB5A-A17BEB953A5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542999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/>
              <a:t>III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99072-5BE5-4A81-ADDA-A432DA8C8CB9}" type="datetimeFigureOut">
              <a:rPr lang="es-ES" smtClean="0"/>
              <a:pPr/>
              <a:t>10/07/2018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76B14-8D1F-42A2-AD92-35FA1C5A5F2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681604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3618365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4017450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INFORMANTE (</a:t>
            </a:r>
            <a:r>
              <a:rPr lang="es-ES" baseline="0" dirty="0"/>
              <a:t>A):  Padre de Daniel Gutiérrez (</a:t>
            </a:r>
            <a:r>
              <a:rPr lang="es-ES" baseline="0" dirty="0" err="1"/>
              <a:t>Bostronizo</a:t>
            </a:r>
            <a:r>
              <a:rPr lang="es-ES" baseline="0" dirty="0"/>
              <a:t>; Arenas de </a:t>
            </a:r>
            <a:r>
              <a:rPr lang="es-ES" baseline="0" dirty="0" err="1"/>
              <a:t>Iguña</a:t>
            </a:r>
            <a:r>
              <a:rPr lang="es-ES" baseline="0" dirty="0"/>
              <a:t>)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1178694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INFORMANTE (</a:t>
            </a:r>
            <a:r>
              <a:rPr lang="es-ES" baseline="0"/>
              <a:t>A):  Padre de Daniel Gutiérrez (Bostronizo; Arenas de Iguña)</a:t>
            </a:r>
            <a:endParaRPr lang="es-ES"/>
          </a:p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19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3385763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INFORMANTE (</a:t>
            </a:r>
            <a:r>
              <a:rPr lang="es-ES" baseline="0"/>
              <a:t>A):  Padre de Daniel Gutiérrez (Bostronizo; Arenas de Iguña)</a:t>
            </a:r>
            <a:endParaRPr lang="es-ES"/>
          </a:p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20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1307097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INFORMANTE (</a:t>
            </a:r>
            <a:r>
              <a:rPr lang="es-ES" baseline="0"/>
              <a:t>A):  Padre de Daniel Gutiérrez (Bostronizo; Arenas de Iguña)</a:t>
            </a:r>
            <a:endParaRPr lang="es-ES"/>
          </a:p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2735699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INFORMANTE (</a:t>
            </a:r>
            <a:r>
              <a:rPr lang="es-ES" baseline="0" dirty="0"/>
              <a:t>A):  Padre de Daniel Gutiérrez (</a:t>
            </a:r>
            <a:r>
              <a:rPr lang="es-ES" baseline="0" dirty="0" err="1"/>
              <a:t>Bostronizo</a:t>
            </a:r>
            <a:r>
              <a:rPr lang="es-ES" baseline="0" dirty="0"/>
              <a:t>; Arenas de </a:t>
            </a:r>
            <a:r>
              <a:rPr lang="es-ES" baseline="0" dirty="0" err="1"/>
              <a:t>Iguña</a:t>
            </a:r>
            <a:r>
              <a:rPr lang="es-ES" baseline="0" dirty="0"/>
              <a:t>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22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2736879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INFORMANTE (B):</a:t>
            </a:r>
            <a:r>
              <a:rPr lang="es-ES" baseline="0" dirty="0"/>
              <a:t> Padre de Daniel Gutiérrez (</a:t>
            </a:r>
            <a:r>
              <a:rPr lang="es-ES" baseline="0" dirty="0" err="1"/>
              <a:t>Bostronizo</a:t>
            </a:r>
            <a:r>
              <a:rPr lang="es-ES" baseline="0" dirty="0"/>
              <a:t>; Arenas de </a:t>
            </a:r>
            <a:r>
              <a:rPr lang="es-ES" baseline="0" dirty="0" err="1"/>
              <a:t>Iguña</a:t>
            </a:r>
            <a:r>
              <a:rPr lang="es-ES" baseline="0" dirty="0"/>
              <a:t>)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23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747941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INFORMANTE (B):</a:t>
            </a:r>
            <a:r>
              <a:rPr lang="es-ES" baseline="0" dirty="0"/>
              <a:t> Padre de Daniel Gutiérrez (</a:t>
            </a:r>
            <a:r>
              <a:rPr lang="es-ES" baseline="0" dirty="0" err="1"/>
              <a:t>Bostronizo</a:t>
            </a:r>
            <a:r>
              <a:rPr lang="es-ES" baseline="0" dirty="0"/>
              <a:t>; Arenas de </a:t>
            </a:r>
            <a:r>
              <a:rPr lang="es-ES" baseline="0" dirty="0" err="1"/>
              <a:t>Iguña</a:t>
            </a:r>
            <a:r>
              <a:rPr lang="es-ES" baseline="0" dirty="0"/>
              <a:t>)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24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1461798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INFORMANTE (B):</a:t>
            </a:r>
            <a:r>
              <a:rPr lang="es-ES" baseline="0" dirty="0"/>
              <a:t> Padre de Daniel Gutiérrez (</a:t>
            </a:r>
            <a:r>
              <a:rPr lang="es-ES" baseline="0" dirty="0" err="1"/>
              <a:t>Bostronizo</a:t>
            </a:r>
            <a:r>
              <a:rPr lang="es-ES" baseline="0" dirty="0"/>
              <a:t>; Arenas de </a:t>
            </a:r>
            <a:r>
              <a:rPr lang="es-ES" baseline="0" dirty="0" err="1"/>
              <a:t>Iguña</a:t>
            </a:r>
            <a:r>
              <a:rPr lang="es-ES" baseline="0" dirty="0"/>
              <a:t>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1199315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INFORMANTE C (José</a:t>
            </a:r>
            <a:r>
              <a:rPr lang="es-ES" baseline="0" dirty="0"/>
              <a:t> Ángel </a:t>
            </a:r>
            <a:r>
              <a:rPr lang="es-ES" baseline="0" dirty="0" err="1"/>
              <a:t>Bustamente</a:t>
            </a:r>
            <a:r>
              <a:rPr lang="es-ES" baseline="0" dirty="0"/>
              <a:t>, nieto de Milagros Mora López; ella había nacido en 1908, en </a:t>
            </a:r>
            <a:r>
              <a:rPr lang="es-ES" baseline="0" dirty="0" err="1"/>
              <a:t>Ocejo</a:t>
            </a:r>
            <a:r>
              <a:rPr lang="es-ES" baseline="0" dirty="0"/>
              <a:t> (Ayto. de </a:t>
            </a:r>
            <a:r>
              <a:rPr lang="es-ES" baseline="0" dirty="0" err="1"/>
              <a:t>Luena</a:t>
            </a:r>
            <a:r>
              <a:rPr lang="es-ES" baseline="0" dirty="0"/>
              <a:t>)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26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3788370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INFORMANTE C (José</a:t>
            </a:r>
            <a:r>
              <a:rPr lang="es-ES" baseline="0" dirty="0"/>
              <a:t> Ángel </a:t>
            </a:r>
            <a:r>
              <a:rPr lang="es-ES" baseline="0" dirty="0" err="1"/>
              <a:t>Bustamente</a:t>
            </a:r>
            <a:r>
              <a:rPr lang="es-ES" baseline="0" dirty="0"/>
              <a:t>, nieto de Milagros Mora López; ella había nacido en 1908, en </a:t>
            </a:r>
            <a:r>
              <a:rPr lang="es-ES" baseline="0" dirty="0" err="1"/>
              <a:t>Ocejo</a:t>
            </a:r>
            <a:r>
              <a:rPr lang="es-ES" baseline="0" dirty="0"/>
              <a:t> (Ayto. de </a:t>
            </a:r>
            <a:r>
              <a:rPr lang="es-ES" baseline="0" dirty="0" err="1"/>
              <a:t>Luena</a:t>
            </a:r>
            <a:r>
              <a:rPr lang="es-ES" baseline="0" dirty="0"/>
              <a:t>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114310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INFORMANTE C (José</a:t>
            </a:r>
            <a:r>
              <a:rPr lang="es-ES" baseline="0" dirty="0"/>
              <a:t> Ángel </a:t>
            </a:r>
            <a:r>
              <a:rPr lang="es-ES" baseline="0" dirty="0" err="1"/>
              <a:t>Bustamente</a:t>
            </a:r>
            <a:r>
              <a:rPr lang="es-ES" baseline="0" dirty="0"/>
              <a:t>, nieto de Milagros Mora López; ella había nacido en 1908, en </a:t>
            </a:r>
            <a:r>
              <a:rPr lang="es-ES" baseline="0" dirty="0" err="1"/>
              <a:t>Ocejo</a:t>
            </a:r>
            <a:r>
              <a:rPr lang="es-ES" baseline="0" dirty="0"/>
              <a:t> (Ayto. de </a:t>
            </a:r>
            <a:r>
              <a:rPr lang="es-ES" baseline="0" dirty="0" err="1"/>
              <a:t>Luena</a:t>
            </a:r>
            <a:r>
              <a:rPr lang="es-ES" baseline="0" dirty="0"/>
              <a:t>)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746649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UXIA </a:t>
            </a:r>
            <a:r>
              <a:rPr lang="es-ES" i="1" dirty="0"/>
              <a:t>ESTOU VIVINDO NO CEO</a:t>
            </a:r>
            <a:endParaRPr lang="es-ES" dirty="0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/>
              <a:t>III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F76B14-8D1F-42A2-AD92-35FA1C5A5F2C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232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74F43-33A9-4309-AB3D-8AE536B15213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4524-E5E5-4F4F-B321-4E371F4B115B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71805-05FB-4A94-8A63-C2231DAE9E65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67BD-FC29-4A98-BFF5-AF25220A71A0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2F69-4491-4342-8E72-EFEC4458B25E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111C-6A4D-4C02-AEC7-03FBFEA6197D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BDFC-30BA-47D6-BE7B-8B028CD84120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6D8E-C1F7-4820-9092-F516F2BA7A99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BAC6-800B-47C9-A158-EA7C452D4BBF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273F-0DCA-41D0-8BE1-890DCE981921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8BA5-726F-4454-8279-9A846E8FDA5F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6E477-B833-4744-A168-FB9B5589CD30}" type="datetime1">
              <a:rPr lang="es-ES" smtClean="0"/>
              <a:pPr/>
              <a:t>10/07/2018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Jasi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E22C0-AC4E-4AB5-A949-B9D6417A5F2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file:////Volumes/Uxia/5%20Green%20God.aiff" TargetMode="External"/><Relationship Id="rId7" Type="http://schemas.openxmlformats.org/officeDocument/2006/relationships/image" Target="../media/image2.png"/><Relationship Id="rId2" Type="http://schemas.openxmlformats.org/officeDocument/2006/relationships/audio" Target="file:///C:\Documents%20and%20Settings\Irene\Mis%20documentos\Mi%20m&#250;sica\Uxia\Estou%20Vivindo%20No%20Ceo\05%20Green%20God.wma" TargetMode="External"/><Relationship Id="rId1" Type="http://schemas.microsoft.com/office/2007/relationships/media" Target="file:///C:\Documents%20and%20Settings\Irene\Mis%20documentos\Mi%20m&#250;sica\Uxia\Estou%20Vivindo%20No%20Ceo\05%20Green%20God.wma" TargetMode="Externa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6.xml"/><Relationship Id="rId4" Type="http://schemas.openxmlformats.org/officeDocument/2006/relationships/audio" Target="file:////Volumes/Uxia/5%20Green%20God.aif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Relationship Id="rId4" Type="http://schemas.openxmlformats.org/officeDocument/2006/relationships/image" Target="http://lacomunidad.cadenaser.com/blogfiles/esperanza/anjana.jp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img150.imageshack.us/img150/2967/anjanas1ge8.gi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5.wav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file:///C:\Documents%20and%20Settings\Irene\Mis%20documentos\Mi%20m&#250;sica\Uxia\Estou%20Vivindo%20No%20Ceo\12%20Entre%20N&#243;s%20(Between%20Us).wma" TargetMode="External"/><Relationship Id="rId7" Type="http://schemas.openxmlformats.org/officeDocument/2006/relationships/image" Target="../media/image1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gif"/><Relationship Id="rId5" Type="http://schemas.openxmlformats.org/officeDocument/2006/relationships/slideLayout" Target="../slideLayouts/slideLayout6.xml"/><Relationship Id="rId4" Type="http://schemas.openxmlformats.org/officeDocument/2006/relationships/audio" Target="file:///C:\Documents%20and%20Settings\Irene\Mis%20documentos\Mi%20m&#250;sica\Uxia\Estou%20Vivindo%20No%20Ceo\12%20Entre%20N&#243;s%20(Between%20Us).wma" TargetMode="External"/><Relationship Id="rId9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file:///C:\Documents%20and%20Settings\Irene\Mis%20documentos\Mi%20m&#250;sica\Uxia\Estou%20Vivindo%20No%20Ceo\01%20Alal&#225;%20das%20Mari&#241;as%20(Alala%20of%20the%20Marinas).wma" TargetMode="External"/><Relationship Id="rId13" Type="http://schemas.microsoft.com/office/2007/relationships/media" Target="../media/media3.aiff"/><Relationship Id="rId18" Type="http://schemas.openxmlformats.org/officeDocument/2006/relationships/image" Target="../media/image23.png"/><Relationship Id="rId3" Type="http://schemas.microsoft.com/office/2007/relationships/media" Target="file:///C:\Documents%20and%20Settings\Irene\Configuraci&#243;n%20local\Archivos%20temporales%20de%20Internet\Content.IE5\W6WQG0KS\MS900082211%5b1%5d.mid" TargetMode="External"/><Relationship Id="rId21" Type="http://schemas.openxmlformats.org/officeDocument/2006/relationships/image" Target="../media/image3.png"/><Relationship Id="rId7" Type="http://schemas.microsoft.com/office/2007/relationships/media" Target="file:///C:\Documents%20and%20Settings\Irene\Mis%20documentos\Mi%20m&#250;sica\Uxia\Estou%20Vivindo%20No%20Ceo\01%20Alal&#225;%20das%20Mari&#241;as%20(Alala%20of%20the%20Marinas).wma" TargetMode="External"/><Relationship Id="rId12" Type="http://schemas.openxmlformats.org/officeDocument/2006/relationships/audio" Target="file:///C:\Documents%20and%20Settings\Irene\Mis%20documentos\Mi%20m&#250;sica\Uxia\Estou%20Vivindo%20No%20Ceo\05%20Green%20God.wma" TargetMode="External"/><Relationship Id="rId17" Type="http://schemas.openxmlformats.org/officeDocument/2006/relationships/image" Target="../media/image22.png"/><Relationship Id="rId2" Type="http://schemas.openxmlformats.org/officeDocument/2006/relationships/audio" Target="../media/media2.WAV"/><Relationship Id="rId16" Type="http://schemas.openxmlformats.org/officeDocument/2006/relationships/notesSlide" Target="../notesSlides/notesSlide14.xml"/><Relationship Id="rId20" Type="http://schemas.openxmlformats.org/officeDocument/2006/relationships/image" Target="../media/image25.png"/><Relationship Id="rId1" Type="http://schemas.microsoft.com/office/2007/relationships/media" Target="../media/media2.WAV"/><Relationship Id="rId6" Type="http://schemas.openxmlformats.org/officeDocument/2006/relationships/audio" Target="file:///C:\Documents%20and%20Settings\Irene\Configuraci&#243;n%20local\Archivos%20temporales%20de%20Internet\Content.IE5\W6WQG0KS\MS900044783%5b1%5d.mid" TargetMode="External"/><Relationship Id="rId11" Type="http://schemas.microsoft.com/office/2007/relationships/media" Target="file:///C:\Documents%20and%20Settings\Irene\Mis%20documentos\Mi%20m&#250;sica\Uxia\Estou%20Vivindo%20No%20Ceo\05%20Green%20God.wma" TargetMode="External"/><Relationship Id="rId5" Type="http://schemas.microsoft.com/office/2007/relationships/media" Target="file:///C:\Documents%20and%20Settings\Irene\Configuraci&#243;n%20local\Archivos%20temporales%20de%20Internet\Content.IE5\W6WQG0KS\MS900044783%5b1%5d.mid" TargetMode="External"/><Relationship Id="rId15" Type="http://schemas.openxmlformats.org/officeDocument/2006/relationships/slideLayout" Target="../slideLayouts/slideLayout1.xml"/><Relationship Id="rId10" Type="http://schemas.openxmlformats.org/officeDocument/2006/relationships/audio" Target="file:///C:\Documents%20and%20Settings\Irene\Mis%20documentos\Mi%20m&#250;sica\Uxia\Estou%20Vivindo%20No%20Ceo\12%20Entre%20N&#243;s%20(Between%20Us).wma" TargetMode="External"/><Relationship Id="rId19" Type="http://schemas.openxmlformats.org/officeDocument/2006/relationships/image" Target="../media/image24.png"/><Relationship Id="rId4" Type="http://schemas.openxmlformats.org/officeDocument/2006/relationships/audio" Target="file:///C:\Documents%20and%20Settings\Irene\Configuraci&#243;n%20local\Archivos%20temporales%20de%20Internet\Content.IE5\W6WQG0KS\MS900082211%5b1%5d.mid" TargetMode="External"/><Relationship Id="rId9" Type="http://schemas.microsoft.com/office/2007/relationships/media" Target="file:///C:\Documents%20and%20Settings\Irene\Mis%20documentos\Mi%20m&#250;sica\Uxia\Estou%20Vivindo%20No%20Ceo\12%20Entre%20N&#243;s%20(Between%20Us).wma" TargetMode="External"/><Relationship Id="rId14" Type="http://schemas.openxmlformats.org/officeDocument/2006/relationships/audio" Target="../media/media3.a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ANJANAS</a:t>
            </a:r>
          </a:p>
        </p:txBody>
      </p:sp>
      <p:pic>
        <p:nvPicPr>
          <p:cNvPr id="2051" name="Picture 3" descr="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1196752"/>
            <a:ext cx="6408712" cy="5122540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pic>
        <p:nvPicPr>
          <p:cNvPr id="6" name="05 Green God.wma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788024" y="6381328"/>
            <a:ext cx="304800" cy="304800"/>
          </a:xfrm>
          <a:prstGeom prst="rect">
            <a:avLst/>
          </a:prstGeom>
        </p:spPr>
      </p:pic>
      <p:pic>
        <p:nvPicPr>
          <p:cNvPr id="3" name="5 Green God.aiff">
            <a:hlinkClick r:id="" action="ppaction://media"/>
            <a:extLst>
              <a:ext uri="{FF2B5EF4-FFF2-40B4-BE49-F238E27FC236}">
                <a16:creationId xmlns:a16="http://schemas.microsoft.com/office/drawing/2014/main" xmlns="" id="{2EC1FDD6-C639-404F-86BB-262C8B9D42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6424" y="6127328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78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78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es-E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¿Quiénes   son?</a:t>
            </a:r>
            <a:b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sz="6000" dirty="0"/>
              <a:t/>
            </a:r>
            <a:br>
              <a:rPr lang="es-ES" sz="6000" dirty="0"/>
            </a:br>
            <a:endParaRPr lang="es-ES" sz="6000" dirty="0"/>
          </a:p>
        </p:txBody>
      </p:sp>
      <p:sp>
        <p:nvSpPr>
          <p:cNvPr id="3" name="2 Cara sonriente"/>
          <p:cNvSpPr/>
          <p:nvPr/>
        </p:nvSpPr>
        <p:spPr>
          <a:xfrm>
            <a:off x="1619672" y="1556792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ara sonriente"/>
          <p:cNvSpPr/>
          <p:nvPr/>
        </p:nvSpPr>
        <p:spPr>
          <a:xfrm>
            <a:off x="6804248" y="4221088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fade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4038600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4000" dirty="0">
                <a:solidFill>
                  <a:schemeClr val="accent2">
                    <a:lumMod val="50000"/>
                  </a:schemeClr>
                </a:solidFill>
              </a:rPr>
              <a:t>Son  hadas</a:t>
            </a:r>
          </a:p>
          <a:p>
            <a:pPr algn="ctr">
              <a:buNone/>
            </a:pPr>
            <a:r>
              <a:rPr lang="es-ES" sz="4000" dirty="0">
                <a:solidFill>
                  <a:schemeClr val="accent2">
                    <a:lumMod val="50000"/>
                  </a:schemeClr>
                </a:solidFill>
              </a:rPr>
              <a:t>montesinas</a:t>
            </a:r>
          </a:p>
          <a:p>
            <a:pPr>
              <a:buNone/>
            </a:pPr>
            <a:r>
              <a:rPr lang="es-ES" sz="4000" dirty="0">
                <a:solidFill>
                  <a:schemeClr val="accent2">
                    <a:lumMod val="50000"/>
                  </a:schemeClr>
                </a:solidFill>
              </a:rPr>
              <a:t>de  extraordinaria</a:t>
            </a:r>
          </a:p>
          <a:p>
            <a:pPr algn="r">
              <a:buNone/>
            </a:pPr>
            <a:r>
              <a:rPr lang="es-ES" sz="4000" dirty="0">
                <a:solidFill>
                  <a:schemeClr val="accent2">
                    <a:lumMod val="50000"/>
                  </a:schemeClr>
                </a:solidFill>
              </a:rPr>
              <a:t>belleza</a:t>
            </a:r>
          </a:p>
          <a:p>
            <a:pPr>
              <a:buNone/>
            </a:pPr>
            <a:r>
              <a:rPr lang="es-ES" sz="4000" dirty="0">
                <a:solidFill>
                  <a:schemeClr val="accent2">
                    <a:lumMod val="50000"/>
                  </a:schemeClr>
                </a:solidFill>
              </a:rPr>
              <a:t>que   salen</a:t>
            </a:r>
          </a:p>
          <a:p>
            <a:pPr algn="ctr">
              <a:buNone/>
            </a:pPr>
            <a:r>
              <a:rPr lang="es-ES" sz="4000" dirty="0">
                <a:solidFill>
                  <a:schemeClr val="accent2">
                    <a:lumMod val="50000"/>
                  </a:schemeClr>
                </a:solidFill>
              </a:rPr>
              <a:t>al   anochecer</a:t>
            </a:r>
          </a:p>
          <a:p>
            <a:pPr algn="r">
              <a:buNone/>
            </a:pPr>
            <a:r>
              <a:rPr lang="es-ES" sz="4000" dirty="0">
                <a:solidFill>
                  <a:schemeClr val="accent2">
                    <a:lumMod val="50000"/>
                  </a:schemeClr>
                </a:solidFill>
              </a:rPr>
              <a:t>de   las   fuentes</a:t>
            </a:r>
          </a:p>
          <a:p>
            <a:pPr algn="r">
              <a:buNone/>
            </a:pPr>
            <a:r>
              <a:rPr lang="es-ES" sz="4000" dirty="0">
                <a:solidFill>
                  <a:schemeClr val="accent2">
                    <a:lumMod val="50000"/>
                  </a:schemeClr>
                </a:solidFill>
              </a:rPr>
              <a:t>y   manantiales</a:t>
            </a:r>
          </a:p>
          <a:p>
            <a:endParaRPr lang="es-ES" dirty="0"/>
          </a:p>
        </p:txBody>
      </p:sp>
      <p:pic>
        <p:nvPicPr>
          <p:cNvPr id="5" name="4 Marcador de contenido" descr="hechicera[1]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8024" y="1412776"/>
            <a:ext cx="4032447" cy="4248472"/>
          </a:xfrm>
          <a:prstGeom prst="ellipse">
            <a:avLst/>
          </a:prstGeom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¿Dónde?</a:t>
            </a:r>
            <a:r>
              <a:rPr lang="es-ES" dirty="0">
                <a:solidFill>
                  <a:schemeClr val="accent2">
                    <a:lumMod val="90000"/>
                  </a:schemeClr>
                </a:solidFill>
              </a:rPr>
              <a:t/>
            </a:r>
            <a:br>
              <a:rPr lang="es-ES" dirty="0">
                <a:solidFill>
                  <a:schemeClr val="accent2">
                    <a:lumMod val="90000"/>
                  </a:schemeClr>
                </a:solidFill>
              </a:rPr>
            </a:br>
            <a:r>
              <a:rPr lang="es-ES" dirty="0"/>
              <a:t/>
            </a:r>
            <a:br>
              <a:rPr lang="es-ES" dirty="0"/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>En numerosos</a:t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>valles</a:t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>de</a:t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>CANTABRIA</a:t>
            </a:r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dirty="0">
                <a:solidFill>
                  <a:schemeClr val="accent2">
                    <a:lumMod val="50000"/>
                  </a:schemeClr>
                </a:solidFill>
              </a:rPr>
            </a:b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cut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0646984" flipV="1">
            <a:off x="1844635" y="5009016"/>
            <a:ext cx="5382435" cy="129806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7300" dirty="0">
                <a:solidFill>
                  <a:schemeClr val="accent2">
                    <a:lumMod val="50000"/>
                  </a:schemeClr>
                </a:solidFill>
              </a:rPr>
              <a:t>CANTABRIA</a:t>
            </a:r>
            <a:r>
              <a:rPr lang="es-ES" sz="27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2700" dirty="0">
                <a:solidFill>
                  <a:schemeClr val="accent2">
                    <a:lumMod val="50000"/>
                  </a:schemeClr>
                </a:solidFill>
              </a:rPr>
            </a:br>
            <a:endParaRPr lang="es-ES" dirty="0"/>
          </a:p>
        </p:txBody>
      </p:sp>
      <p:pic>
        <p:nvPicPr>
          <p:cNvPr id="11" name="Picture 6" descr="http://www.cantabria102municipios.com/imagenes/mapa_cantabri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052736"/>
            <a:ext cx="7056784" cy="3888432"/>
          </a:xfrm>
          <a:prstGeom prst="round2SameRect">
            <a:avLst/>
          </a:prstGeom>
          <a:noFill/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cut thruBlk="1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VALLE DE SAJA-NANSA</a:t>
            </a:r>
          </a:p>
        </p:txBody>
      </p:sp>
      <p:pic>
        <p:nvPicPr>
          <p:cNvPr id="4" name="3 Marcador de contenido" descr="IMG_269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07096" y="1340768"/>
            <a:ext cx="7453336" cy="4525963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dissolv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sz="53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¿Cómo son? 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1026" name="il_fi" descr="http://lacomunidad.cadenaser.com/blogfiles/esperanza/anjana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059832" y="1556792"/>
            <a:ext cx="3095625" cy="4608512"/>
          </a:xfrm>
          <a:prstGeom prst="snip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d"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Las </a:t>
            </a:r>
            <a:r>
              <a:rPr lang="es-ES" sz="5400" dirty="0" err="1">
                <a:solidFill>
                  <a:schemeClr val="accent2">
                    <a:lumMod val="50000"/>
                  </a:schemeClr>
                </a:solidFill>
              </a:rPr>
              <a:t>anjanas</a:t>
            </a: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 son </a:t>
            </a:r>
            <a:r>
              <a:rPr lang="es-ES" sz="5400" dirty="0" err="1">
                <a:solidFill>
                  <a:schemeClr val="accent2">
                    <a:lumMod val="50000"/>
                  </a:schemeClr>
                </a:solidFill>
              </a:rPr>
              <a:t>chiquitucas</a:t>
            </a: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de apenas una vara de estatura, 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pero pueden agrandarse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al tamaño corporal 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de los mortales.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l_fi" descr="http://img150.imageshack.us/img150/2967/anjanas1ge8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6000"/>
                    </a14:imgEffect>
                    <a14:imgEffect>
                      <a14:brightnessContrast bright="-9000" contrast="5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40000">
            <a:off x="1115616" y="548680"/>
            <a:ext cx="7491555" cy="61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46100" dist="952500" dir="5400000" sx="105000" sy="105000" algn="ctr" rotWithShape="0">
              <a:srgbClr val="000000">
                <a:alpha val="0"/>
              </a:srgbClr>
            </a:outerShdw>
          </a:effec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>Peinan larguísimos cabellos</a:t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>y se coronan de flores,</a:t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>arrastrando </a:t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>ricos mantos</a:t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dirty="0">
                <a:solidFill>
                  <a:schemeClr val="accent2">
                    <a:lumMod val="50000"/>
                  </a:schemeClr>
                </a:solidFill>
              </a:rPr>
              <a:t>de perlas y estrellas.</a:t>
            </a:r>
            <a:br>
              <a:rPr lang="es-ES" sz="6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¿Qué hacen?</a:t>
            </a: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il_fi" descr="anjana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268760"/>
            <a:ext cx="6120680" cy="5184576"/>
          </a:xfrm>
          <a:prstGeom prst="verticalScroll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Autofit/>
          </a:bodyPr>
          <a:lstStyle/>
          <a:p>
            <a:r>
              <a:rPr lang="es-ES" sz="48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4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Las </a:t>
            </a:r>
            <a:r>
              <a:rPr lang="es-ES" sz="5400" dirty="0" err="1">
                <a:solidFill>
                  <a:schemeClr val="accent2">
                    <a:lumMod val="50000"/>
                  </a:schemeClr>
                </a:solidFill>
              </a:rPr>
              <a:t>anjanas</a:t>
            </a: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sólo hacen el bien: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bendicen las aguas, 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los árboles y el ganado;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ayudan a los pobres,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 consuelan a los que sufren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400" dirty="0">
                <a:solidFill>
                  <a:schemeClr val="accent2">
                    <a:lumMod val="50000"/>
                  </a:schemeClr>
                </a:solidFill>
              </a:rPr>
              <a:t>y </a:t>
            </a:r>
            <a:br>
              <a:rPr lang="es-ES" sz="5400" dirty="0">
                <a:solidFill>
                  <a:schemeClr val="accent2">
                    <a:lumMod val="50000"/>
                  </a:schemeClr>
                </a:solidFill>
              </a:rPr>
            </a:br>
            <a:endParaRPr lang="es-ES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 fontScale="90000"/>
          </a:bodyPr>
          <a:lstStyle/>
          <a:p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 guían a quienes se extravían  en el bosque, </a:t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alumbrándolos con  el resplandor </a:t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de su báculo florido,</a:t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que brilla </a:t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cada día de la semana</a:t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con luz distinta.</a:t>
            </a: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2FEDCA2-4CB4-054F-A76C-47147023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AFA36263-8B5E-534E-AF6F-BD126B0E4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A0A3CA2-5980-0B4E-BA79-FA9A5C923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3078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Antítesis </a:t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a las </a:t>
            </a:r>
            <a:r>
              <a:rPr lang="es-ES" sz="5300" dirty="0" err="1">
                <a:solidFill>
                  <a:schemeClr val="accent2">
                    <a:lumMod val="50000"/>
                  </a:schemeClr>
                </a:solidFill>
              </a:rPr>
              <a:t>anjanas</a:t>
            </a: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 son</a:t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las horripilantes</a:t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300" dirty="0" err="1">
                <a:solidFill>
                  <a:schemeClr val="accent2">
                    <a:lumMod val="50000"/>
                  </a:schemeClr>
                </a:solidFill>
              </a:rPr>
              <a:t>ojáncanas</a:t>
            </a: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2050" name="Picture 2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429000"/>
            <a:ext cx="2736304" cy="2880320"/>
          </a:xfrm>
          <a:prstGeom prst="bevel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15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r>
              <a:rPr lang="es-ES" sz="49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49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4900" dirty="0">
                <a:solidFill>
                  <a:schemeClr val="accent2">
                    <a:lumMod val="50000"/>
                  </a:schemeClr>
                </a:solidFill>
              </a:rPr>
              <a:t>gigantonas , enormes </a:t>
            </a:r>
            <a:br>
              <a:rPr lang="es-ES" sz="49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4900" dirty="0">
                <a:solidFill>
                  <a:schemeClr val="accent2">
                    <a:lumMod val="50000"/>
                  </a:schemeClr>
                </a:solidFill>
              </a:rPr>
              <a:t>y colmilludas</a:t>
            </a:r>
            <a:br>
              <a:rPr lang="es-ES" sz="49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4900" dirty="0">
                <a:solidFill>
                  <a:schemeClr val="accent2">
                    <a:lumMod val="50000"/>
                  </a:schemeClr>
                </a:solidFill>
              </a:rPr>
              <a:t>que moran en las cavernas;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1026" name="Picture 2" descr="La Ojáncana.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04864"/>
            <a:ext cx="6768752" cy="4104456"/>
          </a:xfrm>
          <a:prstGeom prst="rect">
            <a:avLst/>
          </a:prstGeom>
          <a:noFill/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5040560"/>
          </a:xfrm>
          <a:prstGeom prst="verticalScroll">
            <a:avLst/>
          </a:prstGeom>
          <a:solidFill>
            <a:schemeClr val="accent2">
              <a:lumMod val="9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s-ES" sz="6600" b="1" i="1" spc="50" dirty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EL RAPTO </a:t>
            </a:r>
            <a:br>
              <a:rPr lang="es-ES" sz="6600" b="1" i="1" spc="50" dirty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600" b="1" i="1" spc="50" dirty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DEL</a:t>
            </a:r>
            <a:br>
              <a:rPr lang="es-ES" sz="6600" b="1" i="1" spc="50" dirty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600" b="1" i="1" spc="50" dirty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ARCO </a:t>
            </a:r>
            <a:r>
              <a:rPr lang="es-ES" sz="7200" b="1" i="1" spc="50" dirty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IRIS</a:t>
            </a:r>
            <a:r>
              <a:rPr lang="es-ES" b="1" i="1" spc="50" dirty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>
                    <a:lumMod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s-ES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479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264696"/>
          </a:xfrm>
          <a:prstGeom prst="snipRound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000" b="1" spc="5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El arco’ iris sale de un barranco a otro.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¡Hombre!, 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a veces, también salía en la cumbre.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Pero, ¡vamos!, la mayoría de veces que se veía,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000" dirty="0"/>
              <a:t/>
            </a:r>
            <a:br>
              <a:rPr lang="es-ES" sz="6000" dirty="0"/>
            </a:br>
            <a:endParaRPr lang="es-ES" dirty="0"/>
          </a:p>
        </p:txBody>
      </p:sp>
      <p:sp>
        <p:nvSpPr>
          <p:cNvPr id="3" name="2 Explosión 1"/>
          <p:cNvSpPr/>
          <p:nvPr/>
        </p:nvSpPr>
        <p:spPr>
          <a:xfrm>
            <a:off x="1259632" y="2420888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C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d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264696"/>
          </a:xfrm>
          <a:prstGeom prst="snipRound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siempre salía por de una canal a otra canal; 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por donde baja 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un regato de agua.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A lo mejor estábamos 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con las vacas,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 igual llovió un poco, 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y salía el </a:t>
            </a:r>
            <a:r>
              <a:rPr lang="es-ES" sz="5300" dirty="0" err="1">
                <a:solidFill>
                  <a:schemeClr val="accent2">
                    <a:lumMod val="25000"/>
                  </a:schemeClr>
                </a:solidFill>
              </a:rPr>
              <a:t>arco’iris</a:t>
            </a: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.</a:t>
            </a: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000" dirty="0"/>
              <a:t/>
            </a:r>
            <a:br>
              <a:rPr lang="es-ES" sz="6000" dirty="0"/>
            </a:br>
            <a:endParaRPr lang="es-ES" dirty="0"/>
          </a:p>
        </p:txBody>
      </p:sp>
      <p:sp>
        <p:nvSpPr>
          <p:cNvPr id="4" name="3 Llamada de nube"/>
          <p:cNvSpPr/>
          <p:nvPr/>
        </p:nvSpPr>
        <p:spPr>
          <a:xfrm>
            <a:off x="7236296" y="5373216"/>
            <a:ext cx="914400" cy="61264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ayo"/>
          <p:cNvSpPr/>
          <p:nvPr/>
        </p:nvSpPr>
        <p:spPr>
          <a:xfrm>
            <a:off x="1115616" y="1556792"/>
            <a:ext cx="914400" cy="914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19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264696"/>
          </a:xfrm>
          <a:prstGeom prst="snipRound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O, igual, ni había llovido,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y salía. Entonces, por eso, decíamos: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“Cuando el </a:t>
            </a:r>
            <a:r>
              <a:rPr lang="es-ES" sz="5300" dirty="0" err="1">
                <a:solidFill>
                  <a:schemeClr val="accent2">
                    <a:lumMod val="25000"/>
                  </a:schemeClr>
                </a:solidFill>
              </a:rPr>
              <a:t>arco’iris</a:t>
            </a: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/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sale a beber…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¡señal que ha llovido,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25000"/>
                  </a:schemeClr>
                </a:solidFill>
              </a:rPr>
              <a:t>o que va a llover!”</a:t>
            </a:r>
            <a:br>
              <a:rPr lang="es-ES" sz="53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53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s-ES" sz="5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s-ES" sz="6000" b="1" i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s-ES" sz="6000" dirty="0"/>
              <a:t/>
            </a:r>
            <a:br>
              <a:rPr lang="es-ES" sz="6000" dirty="0"/>
            </a:b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 tmFilter="0,0; .5, 0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2304255"/>
          </a:xfrm>
          <a:prstGeom prst="snipRound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just"/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/>
            </a:r>
            <a:br>
              <a:rPr lang="es-ES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 Había llovido primero o, si no,</a:t>
            </a:r>
            <a:br>
              <a:rPr lang="es-ES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iba a llover. ¡Pero, es que, ya!</a:t>
            </a:r>
            <a:br>
              <a:rPr lang="es-ES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¡Y, además, eso es cierto!</a:t>
            </a:r>
            <a:br>
              <a:rPr lang="es-ES" dirty="0">
                <a:solidFill>
                  <a:schemeClr val="accent2">
                    <a:lumMod val="25000"/>
                  </a:schemeClr>
                </a:solidFill>
              </a:rPr>
            </a:br>
            <a:endParaRPr lang="es-ES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2780928"/>
            <a:ext cx="7920880" cy="3672408"/>
          </a:xfrm>
          <a:prstGeom prst="snipRoundRect">
            <a:avLst/>
          </a:prstGeo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La mayoría de las veces que se veía, era así,</a:t>
            </a:r>
          </a:p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de un regato  al </a:t>
            </a:r>
            <a:r>
              <a:rPr lang="es-ES" sz="4000" b="1" dirty="0" err="1">
                <a:solidFill>
                  <a:schemeClr val="accent2">
                    <a:lumMod val="25000"/>
                  </a:schemeClr>
                </a:solidFill>
              </a:rPr>
              <a:t>otru</a:t>
            </a:r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  regato.</a:t>
            </a:r>
          </a:p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Decíamos ¡que chupaba el agua!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  <a:prstGeom prst="snip2Diag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Eso decíamos.</a:t>
            </a:r>
            <a:br>
              <a:rPr lang="es-ES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 ¡Qué sabíamos nosotros!</a:t>
            </a:r>
            <a:br>
              <a:rPr lang="es-ES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En cada valle hay una costumbre.</a:t>
            </a:r>
          </a:p>
        </p:txBody>
      </p:sp>
      <p:pic>
        <p:nvPicPr>
          <p:cNvPr id="1026" name="Picture 2" descr="C:\Documents and Settings\Irene\Configuración local\Archivos temporales de Internet\Content.IE5\UOJS5J75\MP900412054[1]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564904"/>
            <a:ext cx="8352928" cy="3888432"/>
          </a:xfrm>
          <a:prstGeom prst="round2DiagRect">
            <a:avLst/>
          </a:prstGeom>
          <a:noFill/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22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4402"/>
          </a:xfrm>
          <a:prstGeom prst="flowChartAlternateProcess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sz="4000" dirty="0">
                <a:solidFill>
                  <a:schemeClr val="accent2">
                    <a:lumMod val="50000"/>
                  </a:schemeClr>
                </a:solidFill>
              </a:rPr>
              <a:t>II</a:t>
            </a:r>
            <a:br>
              <a:rPr lang="es-ES" sz="4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sz="4000" dirty="0">
                <a:solidFill>
                  <a:schemeClr val="accent2">
                    <a:lumMod val="25000"/>
                  </a:schemeClr>
                </a:solidFill>
              </a:rPr>
              <a:t>Los  </a:t>
            </a:r>
            <a:r>
              <a:rPr lang="es-ES" sz="4000" dirty="0" err="1">
                <a:solidFill>
                  <a:schemeClr val="accent2">
                    <a:lumMod val="25000"/>
                  </a:schemeClr>
                </a:solidFill>
              </a:rPr>
              <a:t>arco’iris</a:t>
            </a:r>
            <a:r>
              <a:rPr lang="es-ES" sz="4000" dirty="0">
                <a:solidFill>
                  <a:schemeClr val="accent2">
                    <a:lumMod val="25000"/>
                  </a:schemeClr>
                </a:solidFill>
              </a:rPr>
              <a:t>, </a:t>
            </a:r>
            <a:br>
              <a:rPr lang="es-ES" sz="40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4000" dirty="0">
                <a:solidFill>
                  <a:schemeClr val="accent2">
                    <a:lumMod val="25000"/>
                  </a:schemeClr>
                </a:solidFill>
              </a:rPr>
              <a:t>yo siempre he oído que salen de los ríos, ¿no? </a:t>
            </a:r>
            <a:br>
              <a:rPr lang="es-ES" sz="40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4000" dirty="0">
                <a:solidFill>
                  <a:schemeClr val="accent2">
                    <a:lumMod val="25000"/>
                  </a:schemeClr>
                </a:solidFill>
              </a:rPr>
              <a:t>Que el </a:t>
            </a:r>
            <a:r>
              <a:rPr lang="es-ES" sz="4000" dirty="0" err="1">
                <a:solidFill>
                  <a:schemeClr val="accent2">
                    <a:lumMod val="25000"/>
                  </a:schemeClr>
                </a:solidFill>
              </a:rPr>
              <a:t>arco’iris</a:t>
            </a:r>
            <a:r>
              <a:rPr lang="es-ES" sz="4000" dirty="0">
                <a:solidFill>
                  <a:schemeClr val="accent2">
                    <a:lumMod val="25000"/>
                  </a:schemeClr>
                </a:solidFill>
              </a:rPr>
              <a:t> recogía el agua, </a:t>
            </a:r>
            <a:br>
              <a:rPr lang="es-ES" sz="4000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sz="4000" dirty="0">
                <a:solidFill>
                  <a:schemeClr val="accent2">
                    <a:lumMod val="25000"/>
                  </a:schemeClr>
                </a:solidFill>
              </a:rPr>
              <a:t>y era lo que lo subía a las nubes.</a:t>
            </a:r>
          </a:p>
        </p:txBody>
      </p:sp>
      <p:pic>
        <p:nvPicPr>
          <p:cNvPr id="3078" name="Picture 6" descr="C:\Documents and Settings\Irene\Configuración local\Archivos temporales de Internet\Content.IE5\4GJXFD4K\MC900335176[1].wm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212976"/>
            <a:ext cx="7848872" cy="3384376"/>
          </a:xfrm>
          <a:prstGeom prst="rect">
            <a:avLst/>
          </a:prstGeom>
          <a:noFill/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23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  <a:prstGeom prst="round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Y después,  era lo que producía la tormenta; que, cuando venía tormenta, era cuando llovía.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pPr>
              <a:buNone/>
            </a:pPr>
            <a:endParaRPr lang="es-ES" dirty="0"/>
          </a:p>
        </p:txBody>
      </p:sp>
      <p:pic>
        <p:nvPicPr>
          <p:cNvPr id="4098" name="Picture 2" descr="C:\Documents and Settings\Irene\Configuración local\Archivos temporales de Internet\Content.IE5\UOJS5J75\MP90042795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204864"/>
            <a:ext cx="8208912" cy="3888432"/>
          </a:xfrm>
          <a:prstGeom prst="roundRect">
            <a:avLst/>
          </a:prstGeom>
          <a:noFill/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  <a:prstGeom prst="round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Eso se lo he oído yo muchísimas veces a la gente mayor.</a:t>
            </a:r>
          </a:p>
        </p:txBody>
      </p:sp>
      <p:pic>
        <p:nvPicPr>
          <p:cNvPr id="5" name="4 Imagen" descr="C:\Documents and Settings\Irene\Escritorio\Mis imágenes\anjanas\IMG_42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700808"/>
            <a:ext cx="7056784" cy="4464496"/>
          </a:xfrm>
          <a:prstGeom prst="star32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376263"/>
          </a:xfrm>
          <a:prstGeom prst="snip2Diag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III</a:t>
            </a:r>
            <a:br>
              <a:rPr lang="es-E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Mi abuela Milagros decía que el arco iris bebe el agua, </a:t>
            </a:r>
            <a:br>
              <a:rPr lang="es-ES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y que puede llevarte al mar.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2708920"/>
            <a:ext cx="7272808" cy="3672408"/>
          </a:xfrm>
          <a:prstGeom prst="roundRect">
            <a:avLst/>
          </a:prstGeo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En su pueblo, en </a:t>
            </a:r>
            <a:r>
              <a:rPr lang="es-ES" sz="4000" b="1" dirty="0" err="1">
                <a:solidFill>
                  <a:schemeClr val="accent2">
                    <a:lumMod val="25000"/>
                  </a:schemeClr>
                </a:solidFill>
              </a:rPr>
              <a:t>Ocejo</a:t>
            </a:r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, una moza estaba lavando en un riachuelo, vino el arco iris, </a:t>
            </a:r>
          </a:p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¡y desapareció la muchacha!</a:t>
            </a:r>
          </a:p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¡La absorbió!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26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088231"/>
          </a:xfrm>
          <a:prstGeom prst="round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Y apareció luego </a:t>
            </a:r>
            <a:br>
              <a:rPr lang="es-ES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a mucha distancia,</a:t>
            </a:r>
            <a:br>
              <a:rPr lang="es-ES" dirty="0">
                <a:solidFill>
                  <a:schemeClr val="accent2">
                    <a:lumMod val="25000"/>
                  </a:schemeClr>
                </a:solidFill>
              </a:rPr>
            </a:br>
            <a:r>
              <a:rPr lang="es-ES" dirty="0">
                <a:solidFill>
                  <a:schemeClr val="accent2">
                    <a:lumMod val="25000"/>
                  </a:schemeClr>
                </a:solidFill>
              </a:rPr>
              <a:t>a varios kilómetros,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3240360"/>
          </a:xfrm>
          <a:prstGeom prst="roundRect">
            <a:avLst/>
          </a:prstGeo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justo en el monte</a:t>
            </a:r>
          </a:p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donde </a:t>
            </a:r>
          </a:p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estaba</a:t>
            </a:r>
          </a:p>
          <a:p>
            <a:r>
              <a:rPr lang="es-ES" sz="4000" b="1" dirty="0">
                <a:solidFill>
                  <a:schemeClr val="accent2">
                    <a:lumMod val="25000"/>
                  </a:schemeClr>
                </a:solidFill>
              </a:rPr>
              <a:t>la otra punta del arco iris.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3" grpI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Irene\Escritorio\Mis imágenes\anjanas\IMG_42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60648"/>
            <a:ext cx="5616624" cy="6264696"/>
          </a:xfrm>
          <a:prstGeom prst="cube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4392488"/>
          </a:xfrm>
          <a:prstGeom prst="flowChartPunchedTape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es-ES" sz="6600" b="1" dirty="0">
                <a:solidFill>
                  <a:schemeClr val="accent2"/>
                </a:solidFill>
              </a:rPr>
              <a:t>¿Cuál es la que más </a:t>
            </a:r>
            <a:br>
              <a:rPr lang="es-ES" sz="6600" b="1" dirty="0">
                <a:solidFill>
                  <a:schemeClr val="accent2"/>
                </a:solidFill>
              </a:rPr>
            </a:br>
            <a:r>
              <a:rPr lang="es-ES" sz="6600" b="1" dirty="0">
                <a:solidFill>
                  <a:schemeClr val="accent2"/>
                </a:solidFill>
              </a:rPr>
              <a:t>te ha gustado?</a:t>
            </a:r>
            <a:endParaRPr lang="es-ES" sz="66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29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d"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4392488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es-ES" sz="7200" b="1" dirty="0">
                <a:solidFill>
                  <a:schemeClr val="accent2"/>
                </a:solidFill>
              </a:rPr>
              <a:t>¿Por   qué?</a:t>
            </a:r>
            <a:endParaRPr lang="es-ES" sz="72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30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</p:spTree>
  </p:cSld>
  <p:clrMapOvr>
    <a:masterClrMapping/>
  </p:clrMapOvr>
  <p:transition>
    <p:wipe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31</a:t>
            </a:fld>
            <a:endParaRPr lang="es-ES"/>
          </a:p>
        </p:txBody>
      </p:sp>
      <p:pic>
        <p:nvPicPr>
          <p:cNvPr id="1026" name="Picture 2" descr="C:\Documents and Settings\Irene\Escritorio\Mis imágenes\anjanas\anjanas\mitologiapequeno[2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188640"/>
            <a:ext cx="3456384" cy="6120680"/>
          </a:xfrm>
          <a:prstGeom prst="rect">
            <a:avLst/>
          </a:prstGeom>
          <a:noFill/>
        </p:spPr>
      </p:pic>
      <p:pic>
        <p:nvPicPr>
          <p:cNvPr id="8" name="agua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932040" y="5517232"/>
            <a:ext cx="304800" cy="304800"/>
          </a:xfrm>
          <a:prstGeom prst="rect">
            <a:avLst/>
          </a:prstGeom>
        </p:spPr>
      </p:pic>
      <p:pic>
        <p:nvPicPr>
          <p:cNvPr id="11" name="12 Entre Nós (Between Us).wma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932040" y="5517232"/>
            <a:ext cx="304800" cy="304800"/>
          </a:xfrm>
          <a:prstGeom prst="rect">
            <a:avLst/>
          </a:prstGeom>
        </p:spPr>
      </p:pic>
      <p:pic>
        <p:nvPicPr>
          <p:cNvPr id="12" name="12 Entre Nós (Between Us).wma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932040" y="551723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1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2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570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Jasi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E22C0-AC4E-4AB5-A949-B9D6417A5F20}" type="slidenum">
              <a:rPr lang="es-ES" smtClean="0"/>
              <a:pPr/>
              <a:t>32</a:t>
            </a:fld>
            <a:endParaRPr lang="es-ES"/>
          </a:p>
        </p:txBody>
      </p:sp>
      <p:pic>
        <p:nvPicPr>
          <p:cNvPr id="6" name="MS900116604[1]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MS900082211[1].mid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MS900044783[1].mid">
            <a:hlinkClick r:id=""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01 Alalá das Mariñas (Alala of the Marinas).wma">
            <a:hlinkClick r:id="" action="ppaction://media"/>
          </p:cNvPr>
          <p:cNvPicPr>
            <a:picLocks noRot="1"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1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12 Entre Nós (Between Us).wma">
            <a:hlinkClick r:id="" action="ppaction://media"/>
          </p:cNvPr>
          <p:cNvPicPr>
            <a:picLocks noRot="1"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link="rId9"/>
              </p:ext>
            </p:extLst>
          </p:nvPr>
        </p:nvPicPr>
        <p:blipFill>
          <a:blip r:embed="rId1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1" name="05 Green God.wma">
            <a:hlinkClick r:id="" action="ppaction://media"/>
          </p:cNvPr>
          <p:cNvPicPr>
            <a:picLocks noRot="1"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link="rId11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2" name="05 Green God.wma">
            <a:hlinkClick r:id="" action="ppaction://media"/>
          </p:cNvPr>
          <p:cNvPicPr>
            <a:picLocks noRot="1"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link="rId11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3" name="5 Green God.aiff">
            <a:hlinkClick r:id="" action="ppaction://media"/>
            <a:extLst>
              <a:ext uri="{FF2B5EF4-FFF2-40B4-BE49-F238E27FC236}">
                <a16:creationId xmlns:a16="http://schemas.microsoft.com/office/drawing/2014/main" xmlns="" id="{D7469E21-94F7-D34C-BE3A-CAC90D9DE70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43180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86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78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69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78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78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95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967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570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EB2F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1205</TotalTime>
  <Words>461</Words>
  <Application>Microsoft Office PowerPoint</Application>
  <PresentationFormat>Presentación en pantalla (4:3)</PresentationFormat>
  <Paragraphs>150</Paragraphs>
  <Slides>32</Slides>
  <Notes>14</Notes>
  <HiddenSlides>0</HiddenSlides>
  <MMClips>13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Calibri</vt:lpstr>
      <vt:lpstr>Franklin Gothic Book</vt:lpstr>
      <vt:lpstr>Franklin Gothic Medium</vt:lpstr>
      <vt:lpstr>Tema de Office</vt:lpstr>
      <vt:lpstr>ANJANAS</vt:lpstr>
      <vt:lpstr>         ¿Quiénes   son?       </vt:lpstr>
      <vt:lpstr>Presentación de PowerPoint</vt:lpstr>
      <vt:lpstr>¿Dónde?  En numerosos valles de CANTABRIA </vt:lpstr>
      <vt:lpstr>                                             CANTABRIA </vt:lpstr>
      <vt:lpstr>VALLE DE SAJA-NANSA</vt:lpstr>
      <vt:lpstr>          ¿Cómo son?           </vt:lpstr>
      <vt:lpstr>Las anjanas son chiquitucas, de apenas una vara de estatura,  pero pueden agrandarse al tamaño corporal  de los mortales.</vt:lpstr>
      <vt:lpstr>Presentación de PowerPoint</vt:lpstr>
      <vt:lpstr>     Peinan larguísimos cabellos y se coronan de flores, arrastrando  ricos mantos de perlas y estrellas.     </vt:lpstr>
      <vt:lpstr>¿Qué hacen?</vt:lpstr>
      <vt:lpstr> Las anjanas  sólo hacen el bien: bendicen las aguas,  los árboles y el ganado; ayudan a los pobres,  consuelan a los que sufren y  </vt:lpstr>
      <vt:lpstr> guían a quienes se extravían  en el bosque,  alumbrándolos con  el resplandor  de su báculo florido, que brilla  cada día de la semana con luz distinta.</vt:lpstr>
      <vt:lpstr>Presentación de PowerPoint</vt:lpstr>
      <vt:lpstr> Antítesis  a las anjanas son las horripilantes ojáncanas, </vt:lpstr>
      <vt:lpstr> gigantonas , enormes  y colmilludas que moran en las cavernas; </vt:lpstr>
      <vt:lpstr>EL RAPTO  DEL  ARCO IRIS </vt:lpstr>
      <vt:lpstr>     I  El arco’ iris sale de un barranco a otro. ¡Hombre!,  a veces, también salía en la cumbre. Pero, ¡vamos!, la mayoría de veces que se veía,    </vt:lpstr>
      <vt:lpstr>     siempre salía por de una canal a otra canal;  por donde baja  un regato de agua. A lo mejor estábamos  con las vacas,  igual llovió un poco,  y salía el arco’iris.    </vt:lpstr>
      <vt:lpstr>      O, igual, ni había llovido, y salía. Entonces, por eso, decíamos: “Cuando el arco’iris sale a beber… ¡señal que ha llovido, o que va a llover!”     </vt:lpstr>
      <vt:lpstr>  Había llovido primero o, si no, iba a llover. ¡Pero, es que, ya! ¡Y, además, eso es cierto! </vt:lpstr>
      <vt:lpstr>Eso decíamos.  ¡Qué sabíamos nosotros! En cada valle hay una costumbre.</vt:lpstr>
      <vt:lpstr>II Los  arco’iris,  yo siempre he oído que salen de los ríos, ¿no?  Que el arco’iris recogía el agua,  y era lo que lo subía a las nubes.</vt:lpstr>
      <vt:lpstr>Y después,  era lo que producía la tormenta; que, cuando venía tormenta, era cuando llovía. </vt:lpstr>
      <vt:lpstr>Eso se lo he oído yo muchísimas veces a la gente mayor.</vt:lpstr>
      <vt:lpstr>III Mi abuela Milagros decía que el arco iris bebe el agua,  y que puede llevarte al mar.</vt:lpstr>
      <vt:lpstr>Y apareció luego  a mucha distancia, a varios kilómetros,</vt:lpstr>
      <vt:lpstr>Presentación de PowerPoint</vt:lpstr>
      <vt:lpstr>¿Cuál es la que más  te ha gustado?</vt:lpstr>
      <vt:lpstr>¿Por   qué?</vt:lpstr>
      <vt:lpstr>Presentación de PowerPoint</vt:lpstr>
      <vt:lpstr>    </vt:lpstr>
    </vt:vector>
  </TitlesOfParts>
  <Company>UVEG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Irene</dc:creator>
  <cp:lastModifiedBy>Usuario</cp:lastModifiedBy>
  <cp:revision>119</cp:revision>
  <dcterms:created xsi:type="dcterms:W3CDTF">2010-09-05T18:05:24Z</dcterms:created>
  <dcterms:modified xsi:type="dcterms:W3CDTF">2018-07-10T09:02:10Z</dcterms:modified>
</cp:coreProperties>
</file>