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1" r:id="rId3"/>
    <p:sldId id="257" r:id="rId4"/>
    <p:sldId id="258" r:id="rId5"/>
    <p:sldId id="260" r:id="rId6"/>
    <p:sldId id="259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Garcia Muñoz" initials="DGM" lastIdx="1" clrIdx="0">
    <p:extLst>
      <p:ext uri="{19B8F6BF-5375-455C-9EA6-DF929625EA0E}">
        <p15:presenceInfo xmlns:p15="http://schemas.microsoft.com/office/powerpoint/2012/main" userId="95b5156c0a9bcb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73" autoAdjust="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B9786-7F24-402C-88DD-CDFF0C8C054B}" type="datetimeFigureOut">
              <a:rPr lang="es-ES" smtClean="0"/>
              <a:pPr/>
              <a:t>16/07/2018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86E75-4F65-49DA-B60D-D238CB2445E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0021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109A9-25BF-405D-85AD-31BC74C4A51C}" type="datetimeFigureOut">
              <a:rPr lang="es-ES" smtClean="0"/>
              <a:pPr/>
              <a:t>16/07/2018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184FF-478F-4F4A-9C4C-0205B63FFE1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8514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84FF-478F-4F4A-9C4C-0205B63FFE16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765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84FF-478F-4F4A-9C4C-0205B63FFE16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54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84FF-478F-4F4A-9C4C-0205B63FFE16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68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CE713-A204-41E2-8FB1-F6908B78EC10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67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BE0A-D582-42BF-AD95-B4C8C93EAAEC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97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911-F701-46D2-92CE-4E755F52E0F6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83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25C80-8AE8-463A-94A9-DCB27C30B5B8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501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B012-AE8F-4705-8B7C-ACCB3191145D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077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CF22-4E47-423C-97DE-59C38ED9650E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99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B70-7136-4DAC-83C8-7460D481B9C2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5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C84A1-B945-404D-A3B6-6716D3F01F00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0610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20B76-A300-4D14-9ACE-D606476B5A23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909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A03BC-F316-431B-8366-3ABB6515A556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3078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7866B-85CB-47FC-B1DB-A7FA779CBFDB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91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1066C-820C-4F83-A543-859AAB002E40}" type="datetime1">
              <a:rPr lang="es-ES" smtClean="0"/>
              <a:pPr/>
              <a:t>16/07/2018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C767F-98E2-4D9F-8692-56038D0945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7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emf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19072" y="1760885"/>
            <a:ext cx="8553855" cy="1914076"/>
          </a:xfrm>
        </p:spPr>
        <p:txBody>
          <a:bodyPr>
            <a:normAutofit/>
          </a:bodyPr>
          <a:lstStyle/>
          <a:p>
            <a:r>
              <a:rPr lang="es-E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DISEÑO E IMPLANTACIÓN DE UN SISTEMA DE MANTENIMIENTO PREVENTIVO EN LA LÍNEA DE PLEGADO Y PEGADO</a:t>
            </a:r>
            <a:br>
              <a:rPr lang="es-E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BOBST MPG EXPERTFOLD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853543"/>
            <a:ext cx="9144000" cy="2656985"/>
          </a:xfrm>
        </p:spPr>
        <p:txBody>
          <a:bodyPr>
            <a:normAutofit lnSpcReduction="10000"/>
          </a:bodyPr>
          <a:lstStyle/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GRADO EN INGENIERÍA MECÁNICA</a:t>
            </a:r>
          </a:p>
          <a:p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AUTOR: JOSE Mª GARCIA MUÑOZ</a:t>
            </a:r>
          </a:p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TUTOR: JOSE MIGUEL SALAVERT FERNANDEZ</a:t>
            </a:r>
          </a:p>
          <a:p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TRABAJO FIN DE GRADO</a:t>
            </a:r>
          </a:p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JULIO 2018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4" y="124516"/>
            <a:ext cx="3919650" cy="13854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459" y="332217"/>
            <a:ext cx="3798070" cy="97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6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B22C497-506C-46D5-AA28-D934BC8E5DE5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4323316C-5708-4565-A2E5-B87F33E4EF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7" name="Imagen 4">
            <a:extLst>
              <a:ext uri="{FF2B5EF4-FFF2-40B4-BE49-F238E27FC236}">
                <a16:creationId xmlns:a16="http://schemas.microsoft.com/office/drawing/2014/main" id="{37E65A01-450F-46B9-894C-EA1BDBC37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6746311-C825-437A-A7F5-D794DDBA1B1E}"/>
              </a:ext>
            </a:extLst>
          </p:cNvPr>
          <p:cNvSpPr txBox="1"/>
          <p:nvPr/>
        </p:nvSpPr>
        <p:spPr>
          <a:xfrm>
            <a:off x="4157220" y="1259175"/>
            <a:ext cx="535067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  <a:p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Proceso de fabricación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Modos de fallo y consecuencias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Mantenimiento Preventivo actual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Propuesta de mejora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Presupuesto</a:t>
            </a:r>
          </a:p>
          <a:p>
            <a:pPr marL="342900" indent="-342900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</a:p>
          <a:p>
            <a:pPr marL="342900" indent="-342900">
              <a:buAutoNum type="arabicPeriod"/>
            </a:pPr>
            <a:endParaRPr lang="es-ES" dirty="0"/>
          </a:p>
          <a:p>
            <a:pPr marL="342900" indent="-342900"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6088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INTRODUCCIÓN</a:t>
            </a: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11" name="Imagen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12" name="Imagen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7099712" y="1581912"/>
            <a:ext cx="34764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</a:p>
          <a:p>
            <a:pPr algn="ctr"/>
            <a:endParaRPr lang="es-E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Industria Papelera</a:t>
            </a:r>
          </a:p>
        </p:txBody>
      </p:sp>
      <p:pic>
        <p:nvPicPr>
          <p:cNvPr id="17" name="Imagen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868" y="5126341"/>
            <a:ext cx="1148981" cy="614410"/>
          </a:xfrm>
          <a:prstGeom prst="rect">
            <a:avLst/>
          </a:prstGeom>
        </p:spPr>
      </p:pic>
      <p:sp>
        <p:nvSpPr>
          <p:cNvPr id="18" name="12 CuadroTexto"/>
          <p:cNvSpPr txBox="1"/>
          <p:nvPr/>
        </p:nvSpPr>
        <p:spPr>
          <a:xfrm>
            <a:off x="911351" y="1602794"/>
            <a:ext cx="468172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" pitchFamily="34" charset="0"/>
                <a:cs typeface="Arial" pitchFamily="34" charset="0"/>
              </a:rPr>
              <a:t>EMPRESA</a:t>
            </a:r>
          </a:p>
          <a:p>
            <a:pPr algn="ctr"/>
            <a:endParaRPr lang="es-ES" sz="2800" u="sng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800" dirty="0" err="1">
                <a:latin typeface="Arial" pitchFamily="34" charset="0"/>
                <a:cs typeface="Arial" pitchFamily="34" charset="0"/>
              </a:rPr>
              <a:t>Smurfit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 Kappa España S.A.</a:t>
            </a:r>
          </a:p>
          <a:p>
            <a:pPr algn="ctr"/>
            <a:endParaRPr lang="es-ES" sz="2800" dirty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s-ES" sz="2800" dirty="0">
                <a:latin typeface="Arial" pitchFamily="34" charset="0"/>
                <a:cs typeface="Arial" pitchFamily="34" charset="0"/>
              </a:rPr>
              <a:t>Productora de cartón ondulado y embalajes de cartón</a:t>
            </a:r>
          </a:p>
          <a:p>
            <a:pPr algn="ctr">
              <a:buFont typeface="Arial" pitchFamily="34" charset="0"/>
              <a:buChar char="•"/>
            </a:pP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Imagen relacionada">
            <a:extLst>
              <a:ext uri="{FF2B5EF4-FFF2-40B4-BE49-F238E27FC236}">
                <a16:creationId xmlns:a16="http://schemas.microsoft.com/office/drawing/2014/main" id="{BB7465CE-2F7B-486B-9218-E122C8E0A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078" y="3335030"/>
            <a:ext cx="1312959" cy="225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8325"/>
            <a:ext cx="10515600" cy="714645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DE FABRICACIÓN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18" name="2 CuadroTexto"/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19" name="Imagen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20" name="Imagen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1536605" y="2753180"/>
            <a:ext cx="1624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Onduladora</a:t>
            </a:r>
          </a:p>
        </p:txBody>
      </p:sp>
      <p:sp>
        <p:nvSpPr>
          <p:cNvPr id="43" name="CuadroTexto 42"/>
          <p:cNvSpPr txBox="1"/>
          <p:nvPr/>
        </p:nvSpPr>
        <p:spPr>
          <a:xfrm>
            <a:off x="1996540" y="3268598"/>
            <a:ext cx="2005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Plancha Cartón</a:t>
            </a:r>
          </a:p>
        </p:txBody>
      </p:sp>
      <p:sp>
        <p:nvSpPr>
          <p:cNvPr id="44" name="Flecha doblada 43"/>
          <p:cNvSpPr/>
          <p:nvPr/>
        </p:nvSpPr>
        <p:spPr>
          <a:xfrm flipV="1">
            <a:off x="1679176" y="3100413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2520449" y="3793714"/>
            <a:ext cx="1911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CONVERSIÓN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3030216" y="4329675"/>
            <a:ext cx="2474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Producto Terminado</a:t>
            </a:r>
          </a:p>
        </p:txBody>
      </p:sp>
      <p:sp>
        <p:nvSpPr>
          <p:cNvPr id="50" name="CuadroTexto 49"/>
          <p:cNvSpPr txBox="1"/>
          <p:nvPr/>
        </p:nvSpPr>
        <p:spPr>
          <a:xfrm>
            <a:off x="3480289" y="4863070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Expediciones</a:t>
            </a:r>
          </a:p>
        </p:txBody>
      </p:sp>
      <p:sp>
        <p:nvSpPr>
          <p:cNvPr id="52" name="CuadroTexto 51"/>
          <p:cNvSpPr txBox="1"/>
          <p:nvPr/>
        </p:nvSpPr>
        <p:spPr>
          <a:xfrm>
            <a:off x="3948257" y="5415921"/>
            <a:ext cx="984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</a:p>
        </p:txBody>
      </p:sp>
      <p:sp>
        <p:nvSpPr>
          <p:cNvPr id="53" name="Flecha doblada 52"/>
          <p:cNvSpPr/>
          <p:nvPr/>
        </p:nvSpPr>
        <p:spPr>
          <a:xfrm flipV="1">
            <a:off x="2162318" y="3622464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4" name="Flecha doblada 53"/>
          <p:cNvSpPr/>
          <p:nvPr/>
        </p:nvSpPr>
        <p:spPr>
          <a:xfrm flipV="1">
            <a:off x="2655566" y="4144978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5" name="Flecha doblada 54"/>
          <p:cNvSpPr/>
          <p:nvPr/>
        </p:nvSpPr>
        <p:spPr>
          <a:xfrm flipV="1">
            <a:off x="3127511" y="4676553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6" name="Flecha doblada 55"/>
          <p:cNvSpPr/>
          <p:nvPr/>
        </p:nvSpPr>
        <p:spPr>
          <a:xfrm flipV="1">
            <a:off x="3591007" y="5222949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2470748" y="1567303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</p:txBody>
      </p:sp>
      <p:sp>
        <p:nvSpPr>
          <p:cNvPr id="58" name="CuadroTexto 57"/>
          <p:cNvSpPr txBox="1"/>
          <p:nvPr/>
        </p:nvSpPr>
        <p:spPr>
          <a:xfrm>
            <a:off x="7537979" y="1561112"/>
            <a:ext cx="22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CONVERSIÓN</a:t>
            </a:r>
          </a:p>
        </p:txBody>
      </p:sp>
      <p:sp>
        <p:nvSpPr>
          <p:cNvPr id="59" name="CuadroTexto 58"/>
          <p:cNvSpPr txBox="1"/>
          <p:nvPr/>
        </p:nvSpPr>
        <p:spPr>
          <a:xfrm>
            <a:off x="6253398" y="2276910"/>
            <a:ext cx="271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Plancha de Cartón</a:t>
            </a:r>
          </a:p>
        </p:txBody>
      </p:sp>
      <p:sp>
        <p:nvSpPr>
          <p:cNvPr id="60" name="CuadroTexto 59"/>
          <p:cNvSpPr txBox="1"/>
          <p:nvPr/>
        </p:nvSpPr>
        <p:spPr>
          <a:xfrm>
            <a:off x="6713333" y="2792328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Impresión</a:t>
            </a:r>
          </a:p>
        </p:txBody>
      </p:sp>
      <p:sp>
        <p:nvSpPr>
          <p:cNvPr id="61" name="Flecha doblada 60"/>
          <p:cNvSpPr/>
          <p:nvPr/>
        </p:nvSpPr>
        <p:spPr>
          <a:xfrm flipV="1">
            <a:off x="6395969" y="2624143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2" name="CuadroTexto 61"/>
          <p:cNvSpPr txBox="1"/>
          <p:nvPr/>
        </p:nvSpPr>
        <p:spPr>
          <a:xfrm>
            <a:off x="7237242" y="3317444"/>
            <a:ext cx="1473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Troquelado</a:t>
            </a:r>
          </a:p>
        </p:txBody>
      </p:sp>
      <p:sp>
        <p:nvSpPr>
          <p:cNvPr id="63" name="CuadroTexto 62"/>
          <p:cNvSpPr txBox="1"/>
          <p:nvPr/>
        </p:nvSpPr>
        <p:spPr>
          <a:xfrm>
            <a:off x="7747009" y="3853405"/>
            <a:ext cx="2826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PLEGADO Y PEGADO</a:t>
            </a:r>
          </a:p>
        </p:txBody>
      </p:sp>
      <p:sp>
        <p:nvSpPr>
          <p:cNvPr id="64" name="CuadroTexto 63"/>
          <p:cNvSpPr txBox="1"/>
          <p:nvPr/>
        </p:nvSpPr>
        <p:spPr>
          <a:xfrm>
            <a:off x="8197082" y="4386800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Grapado</a:t>
            </a:r>
          </a:p>
        </p:txBody>
      </p:sp>
      <p:sp>
        <p:nvSpPr>
          <p:cNvPr id="65" name="CuadroTexto 64"/>
          <p:cNvSpPr txBox="1"/>
          <p:nvPr/>
        </p:nvSpPr>
        <p:spPr>
          <a:xfrm>
            <a:off x="8665050" y="4939651"/>
            <a:ext cx="2467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Flejado y paletizado</a:t>
            </a:r>
          </a:p>
        </p:txBody>
      </p:sp>
      <p:sp>
        <p:nvSpPr>
          <p:cNvPr id="66" name="Flecha doblada 65"/>
          <p:cNvSpPr/>
          <p:nvPr/>
        </p:nvSpPr>
        <p:spPr>
          <a:xfrm flipV="1">
            <a:off x="6879111" y="3146194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7" name="Flecha doblada 66"/>
          <p:cNvSpPr/>
          <p:nvPr/>
        </p:nvSpPr>
        <p:spPr>
          <a:xfrm flipV="1">
            <a:off x="7372359" y="3668708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8" name="Flecha doblada 67"/>
          <p:cNvSpPr/>
          <p:nvPr/>
        </p:nvSpPr>
        <p:spPr>
          <a:xfrm flipV="1">
            <a:off x="7844304" y="4200283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9" name="Flecha doblada 68"/>
          <p:cNvSpPr/>
          <p:nvPr/>
        </p:nvSpPr>
        <p:spPr>
          <a:xfrm flipV="1">
            <a:off x="8307800" y="4746679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26818-690C-408B-A979-4B11E2518526}"/>
              </a:ext>
            </a:extLst>
          </p:cNvPr>
          <p:cNvSpPr txBox="1"/>
          <p:nvPr/>
        </p:nvSpPr>
        <p:spPr>
          <a:xfrm>
            <a:off x="1044020" y="2237395"/>
            <a:ext cx="2475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Bobina papel</a:t>
            </a:r>
          </a:p>
        </p:txBody>
      </p:sp>
      <p:sp>
        <p:nvSpPr>
          <p:cNvPr id="32" name="Flecha doblada 43">
            <a:extLst>
              <a:ext uri="{FF2B5EF4-FFF2-40B4-BE49-F238E27FC236}">
                <a16:creationId xmlns:a16="http://schemas.microsoft.com/office/drawing/2014/main" id="{2555625A-FA0F-44A9-9D89-00F45E7E9843}"/>
              </a:ext>
            </a:extLst>
          </p:cNvPr>
          <p:cNvSpPr/>
          <p:nvPr/>
        </p:nvSpPr>
        <p:spPr>
          <a:xfrm flipV="1">
            <a:off x="1168033" y="2572428"/>
            <a:ext cx="392452" cy="4694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01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contenido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58132" y="2309639"/>
            <a:ext cx="6829978" cy="29720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6" name="2 CuadroTexto"/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38200" y="365126"/>
            <a:ext cx="10515600" cy="908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</p:txBody>
      </p:sp>
      <p:pic>
        <p:nvPicPr>
          <p:cNvPr id="8" name="Imagen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cxnSp>
        <p:nvCxnSpPr>
          <p:cNvPr id="14" name="Conector recto 13"/>
          <p:cNvCxnSpPr/>
          <p:nvPr/>
        </p:nvCxnSpPr>
        <p:spPr>
          <a:xfrm>
            <a:off x="1040854" y="5097291"/>
            <a:ext cx="216743" cy="27237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1206218" y="5233479"/>
            <a:ext cx="13516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Doble introductor</a:t>
            </a:r>
          </a:p>
        </p:txBody>
      </p:sp>
      <p:cxnSp>
        <p:nvCxnSpPr>
          <p:cNvPr id="18" name="Conector recto 17"/>
          <p:cNvCxnSpPr/>
          <p:nvPr/>
        </p:nvCxnSpPr>
        <p:spPr>
          <a:xfrm>
            <a:off x="1342412" y="3795659"/>
            <a:ext cx="175098" cy="4238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478593" y="4100441"/>
            <a:ext cx="918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Introductor</a:t>
            </a:r>
          </a:p>
        </p:txBody>
      </p:sp>
      <p:cxnSp>
        <p:nvCxnSpPr>
          <p:cNvPr id="22" name="Conector recto 21"/>
          <p:cNvCxnSpPr/>
          <p:nvPr/>
        </p:nvCxnSpPr>
        <p:spPr>
          <a:xfrm>
            <a:off x="2928020" y="3795659"/>
            <a:ext cx="194554" cy="4432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3083658" y="4100441"/>
            <a:ext cx="1717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Plegadora / Dobladora</a:t>
            </a:r>
          </a:p>
        </p:txBody>
      </p:sp>
      <p:cxnSp>
        <p:nvCxnSpPr>
          <p:cNvPr id="28" name="Conector recto 27"/>
          <p:cNvCxnSpPr/>
          <p:nvPr/>
        </p:nvCxnSpPr>
        <p:spPr>
          <a:xfrm flipH="1" flipV="1">
            <a:off x="3586720" y="2080841"/>
            <a:ext cx="236246" cy="4305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2518958" y="1910844"/>
            <a:ext cx="1116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</a:p>
        </p:txBody>
      </p:sp>
      <p:cxnSp>
        <p:nvCxnSpPr>
          <p:cNvPr id="33" name="Conector recto 32"/>
          <p:cNvCxnSpPr/>
          <p:nvPr/>
        </p:nvCxnSpPr>
        <p:spPr>
          <a:xfrm flipV="1">
            <a:off x="4708182" y="2221654"/>
            <a:ext cx="92613" cy="3853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4752155" y="2041929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Receptor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5661493" y="3492040"/>
            <a:ext cx="29183" cy="51553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CuadroTexto 39"/>
          <p:cNvSpPr txBox="1"/>
          <p:nvPr/>
        </p:nvSpPr>
        <p:spPr>
          <a:xfrm>
            <a:off x="5291837" y="3966568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Easy Pack</a:t>
            </a:r>
          </a:p>
        </p:txBody>
      </p:sp>
      <p:cxnSp>
        <p:nvCxnSpPr>
          <p:cNvPr id="42" name="Conector recto 41"/>
          <p:cNvCxnSpPr>
            <a:endCxn id="43" idx="2"/>
          </p:cNvCxnSpPr>
          <p:nvPr/>
        </p:nvCxnSpPr>
        <p:spPr>
          <a:xfrm flipH="1" flipV="1">
            <a:off x="6561734" y="2080834"/>
            <a:ext cx="53069" cy="5261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5875488" y="1803835"/>
            <a:ext cx="1372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Atadora EMMEPI</a:t>
            </a:r>
          </a:p>
        </p:txBody>
      </p:sp>
      <p:pic>
        <p:nvPicPr>
          <p:cNvPr id="45" name="Imagen 4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399" y="1995585"/>
            <a:ext cx="3780856" cy="190736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CuadroTexto 45"/>
          <p:cNvSpPr txBox="1"/>
          <p:nvPr/>
        </p:nvSpPr>
        <p:spPr>
          <a:xfrm>
            <a:off x="7900795" y="1256478"/>
            <a:ext cx="374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TIPOS DE CAJAS FABRICADAS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8161506" y="1619003"/>
            <a:ext cx="1920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Formato Simple</a:t>
            </a:r>
          </a:p>
        </p:txBody>
      </p:sp>
      <p:pic>
        <p:nvPicPr>
          <p:cNvPr id="48" name="Imagen 4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309" y="4518983"/>
            <a:ext cx="3996946" cy="176781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CuadroTexto 49"/>
          <p:cNvSpPr txBox="1"/>
          <p:nvPr/>
        </p:nvSpPr>
        <p:spPr>
          <a:xfrm>
            <a:off x="8161506" y="4092460"/>
            <a:ext cx="348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Formato de Dos Piezas</a:t>
            </a:r>
          </a:p>
        </p:txBody>
      </p:sp>
    </p:spTree>
    <p:extLst>
      <p:ext uri="{BB962C8B-B14F-4D97-AF65-F5344CB8AC3E}">
        <p14:creationId xmlns:p14="http://schemas.microsoft.com/office/powerpoint/2010/main" val="1043422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CARACTERÍSTICAS TÉCNICAS 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Presión mínima requerida: 6 bar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Consumo aire comprimido: 8 m³/h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Productividad:</a:t>
            </a:r>
          </a:p>
          <a:p>
            <a:pPr marL="0" indent="0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- 2 Ganchos de Volteo: 15000 cajas/h</a:t>
            </a:r>
          </a:p>
          <a:p>
            <a:pPr marL="0" indent="0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- 4 Ganchos de Volteo: 12000 cajas/h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Velocidad: 20-200 m/min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Peso Neto: 31000 kg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Longitud: ̴ 40 m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17" name="2 CuadroTexto"/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18" name="Imagen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19" name="Imagen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955229"/>
            <a:ext cx="5765800" cy="2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35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17F41-472B-4A34-B281-A1C66680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MODOS DE FALLO Y CONSECUENCIAS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B25F03-4A9E-44BF-9A5F-8FEF38FEFC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86" y="2522343"/>
            <a:ext cx="5181600" cy="18133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TIPOS DE FALLO</a:t>
            </a:r>
          </a:p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Neumático</a:t>
            </a:r>
          </a:p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Mecánico</a:t>
            </a:r>
          </a:p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178734-6944-4CC3-98A5-A4DA27346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78713" y="1808551"/>
            <a:ext cx="5181600" cy="3240897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Reducción de la calidad del producto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Parada de la línea de producción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Aplicación de Mantenimiento Correctivo como solución al fallo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Poner en peligro la seguridad de los operarios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Aumento de los costes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E78D03-C385-42EE-9C1F-39C49917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53D990AE-CAF8-4221-8863-8FFD8C1B4F4B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2CBFF48C-61AA-4EDD-9D81-EA433C35B9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3D43C94D-C128-4FD2-A999-6820E171A8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BA836F6-BB7A-4B8F-9879-935FBDD5D2F0}"/>
              </a:ext>
            </a:extLst>
          </p:cNvPr>
          <p:cNvSpPr txBox="1"/>
          <p:nvPr/>
        </p:nvSpPr>
        <p:spPr>
          <a:xfrm>
            <a:off x="4688107" y="2981525"/>
            <a:ext cx="177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CONSECUENCIAS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4D4EE71-A603-4028-8E2B-08DD6129C923}"/>
              </a:ext>
            </a:extLst>
          </p:cNvPr>
          <p:cNvSpPr txBox="1"/>
          <p:nvPr/>
        </p:nvSpPr>
        <p:spPr>
          <a:xfrm>
            <a:off x="2282087" y="5324275"/>
            <a:ext cx="8313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IMPORTACIA DEL MANTENIMIENTO PREVENTIVO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4286E25-FC2A-484C-9009-F16015729BA7}"/>
              </a:ext>
            </a:extLst>
          </p:cNvPr>
          <p:cNvCxnSpPr/>
          <p:nvPr/>
        </p:nvCxnSpPr>
        <p:spPr>
          <a:xfrm>
            <a:off x="4609322" y="3350857"/>
            <a:ext cx="1940768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29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C34A2-6C8C-4161-8EFB-B822900F0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MANTENIMIENTO PREVENTIVO ACTUAL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BFC30C-1E83-4DC6-8BE3-AF83B0412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6294"/>
            <a:ext cx="3155302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EN QUE CONSISTE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Parada semanal acordada entre el Departamento de Producción y el de Mantenimiento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4 horas de duración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EE8ABE-00D9-423A-AFBA-39760DADD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4089" y="1816294"/>
            <a:ext cx="327142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DAR CONTINUIDAD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Parte de Limpieza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Parte de Fiabilidad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Parte de Seguridad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Parte de Engrase</a:t>
            </a: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Documentación de Seguridad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C37425-1EFD-494A-98BE-7F0CCE55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5C856470-87F9-4B1E-8E58-AF06416AB9B2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0481E501-399C-4123-878D-28CD16BD47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7095C0CC-AF9C-40F2-AB5A-B859C1A769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15" name="Marcador de contenido 3">
            <a:extLst>
              <a:ext uri="{FF2B5EF4-FFF2-40B4-BE49-F238E27FC236}">
                <a16:creationId xmlns:a16="http://schemas.microsoft.com/office/drawing/2014/main" id="{F3B09546-C872-4DD9-B28B-49A6F1F0A7E5}"/>
              </a:ext>
            </a:extLst>
          </p:cNvPr>
          <p:cNvSpPr txBox="1">
            <a:spLocks/>
          </p:cNvSpPr>
          <p:nvPr/>
        </p:nvSpPr>
        <p:spPr>
          <a:xfrm>
            <a:off x="8082379" y="1816294"/>
            <a:ext cx="32714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PROBLEMÁTICA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Elementos agrupados indistintamente del periodo de intervención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Mantenimientos sin finalización </a:t>
            </a:r>
          </a:p>
        </p:txBody>
      </p:sp>
      <p:pic>
        <p:nvPicPr>
          <p:cNvPr id="2052" name="Picture 4" descr="Imagen relacionada">
            <a:extLst>
              <a:ext uri="{FF2B5EF4-FFF2-40B4-BE49-F238E27FC236}">
                <a16:creationId xmlns:a16="http://schemas.microsoft.com/office/drawing/2014/main" id="{F8B25856-BB14-4C74-AF4C-073BCBEF1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462" y="4243409"/>
            <a:ext cx="1245380" cy="124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interrogante dibujo png">
            <a:extLst>
              <a:ext uri="{FF2B5EF4-FFF2-40B4-BE49-F238E27FC236}">
                <a16:creationId xmlns:a16="http://schemas.microsoft.com/office/drawing/2014/main" id="{1EA16CD6-90CD-4B08-B971-CE2C8A78E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332" y="4274750"/>
            <a:ext cx="1698786" cy="169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73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308417-EEAE-4E96-B93A-19CE5BB9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CA31254E-937E-4C5C-A444-0EDE56F0B9E1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12" name="Imagen 3">
            <a:extLst>
              <a:ext uri="{FF2B5EF4-FFF2-40B4-BE49-F238E27FC236}">
                <a16:creationId xmlns:a16="http://schemas.microsoft.com/office/drawing/2014/main" id="{1DFAD14E-B363-4011-8CA1-A3C618C998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13" name="Imagen 4">
            <a:extLst>
              <a:ext uri="{FF2B5EF4-FFF2-40B4-BE49-F238E27FC236}">
                <a16:creationId xmlns:a16="http://schemas.microsoft.com/office/drawing/2014/main" id="{49AA85A1-CBF2-4C63-9D72-FB5B81AEAE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39860BD-FE7A-4F7F-AC72-874E8B0EBBD9}"/>
              </a:ext>
            </a:extLst>
          </p:cNvPr>
          <p:cNvSpPr txBox="1"/>
          <p:nvPr/>
        </p:nvSpPr>
        <p:spPr>
          <a:xfrm>
            <a:off x="3181739" y="195943"/>
            <a:ext cx="5822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PROPUESTA DE MEJORA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19D1D89-D4BD-4448-A081-49A4C9941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97" t="12356" r="5026" b="9196"/>
          <a:stretch/>
        </p:blipFill>
        <p:spPr>
          <a:xfrm>
            <a:off x="438538" y="800704"/>
            <a:ext cx="11140751" cy="537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96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3B5E4E2-107F-4C66-96EB-5C86E198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10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53DA05B-C91F-41C2-AAE6-501578F554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517" r="1429" b="12789"/>
          <a:stretch/>
        </p:blipFill>
        <p:spPr>
          <a:xfrm>
            <a:off x="446314" y="830426"/>
            <a:ext cx="11299372" cy="5122506"/>
          </a:xfrm>
          <a:prstGeom prst="rect">
            <a:avLst/>
          </a:prstGeom>
        </p:spPr>
      </p:pic>
      <p:sp>
        <p:nvSpPr>
          <p:cNvPr id="7" name="2 CuadroTexto">
            <a:extLst>
              <a:ext uri="{FF2B5EF4-FFF2-40B4-BE49-F238E27FC236}">
                <a16:creationId xmlns:a16="http://schemas.microsoft.com/office/drawing/2014/main" id="{13FCB48F-0F89-4AD0-A85A-782769B61FFB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8" name="Imagen 3">
            <a:extLst>
              <a:ext uri="{FF2B5EF4-FFF2-40B4-BE49-F238E27FC236}">
                <a16:creationId xmlns:a16="http://schemas.microsoft.com/office/drawing/2014/main" id="{C9F2C253-6207-42A4-AF7F-2B8AAF5F15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9" name="Imagen 4">
            <a:extLst>
              <a:ext uri="{FF2B5EF4-FFF2-40B4-BE49-F238E27FC236}">
                <a16:creationId xmlns:a16="http://schemas.microsoft.com/office/drawing/2014/main" id="{AB82F757-145A-4B12-A867-C155B2FD5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FE2DCE5-3C00-46A2-8535-827C0B48048F}"/>
              </a:ext>
            </a:extLst>
          </p:cNvPr>
          <p:cNvSpPr txBox="1"/>
          <p:nvPr/>
        </p:nvSpPr>
        <p:spPr>
          <a:xfrm>
            <a:off x="3181739" y="195943"/>
            <a:ext cx="5822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PROPUESTA DE MEJORA</a:t>
            </a:r>
          </a:p>
        </p:txBody>
      </p:sp>
    </p:spTree>
    <p:extLst>
      <p:ext uri="{BB962C8B-B14F-4D97-AF65-F5344CB8AC3E}">
        <p14:creationId xmlns:p14="http://schemas.microsoft.com/office/powerpoint/2010/main" val="3776342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E66BC2-4A0E-4CAD-83D8-7AF65298B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u="sng" dirty="0">
                <a:latin typeface="Arial" panose="020B0604020202020204" pitchFamily="34" charset="0"/>
                <a:cs typeface="Arial" panose="020B0604020202020204" pitchFamily="34" charset="0"/>
              </a:rPr>
              <a:t>VENTAJAS DE LA PROPUESTA DE MEJORA</a:t>
            </a:r>
          </a:p>
          <a:p>
            <a:pPr marL="0" indent="0" algn="ctr">
              <a:buNone/>
            </a:pPr>
            <a:endParaRPr lang="es-E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Mejorar la planificación y el orden de trabajo, gracias a la aplicación de unos correctos intervalos de intervención</a:t>
            </a:r>
          </a:p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Aumentar la fiabilidad de los equipos</a:t>
            </a:r>
          </a:p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Evitar las paradas de producción por fallos inesperados</a:t>
            </a:r>
          </a:p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Reducir los costes de mantenimiento</a:t>
            </a:r>
          </a:p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Reducir los riesgos laborales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2931DB-A614-4FB8-AE5E-0E446855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1AA81E5-1581-47E4-9C79-D30CF5166815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17FC3B68-C36D-46D9-A813-99975A4F13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0BA9C5C5-8DA8-4731-B43E-1EBC0D012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7014245-710B-4BFA-8FBC-9702EDDEED64}"/>
              </a:ext>
            </a:extLst>
          </p:cNvPr>
          <p:cNvSpPr txBox="1"/>
          <p:nvPr/>
        </p:nvSpPr>
        <p:spPr>
          <a:xfrm>
            <a:off x="3181739" y="802428"/>
            <a:ext cx="5822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PROPUESTA DE MEJORA</a:t>
            </a:r>
          </a:p>
        </p:txBody>
      </p:sp>
      <p:pic>
        <p:nvPicPr>
          <p:cNvPr id="3074" name="Picture 2" descr="Resultado de imagen de dibujo listado">
            <a:extLst>
              <a:ext uri="{FF2B5EF4-FFF2-40B4-BE49-F238E27FC236}">
                <a16:creationId xmlns:a16="http://schemas.microsoft.com/office/drawing/2014/main" id="{E976576A-CF92-4058-8A3A-E4EFC35DC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4"/>
          <a:stretch/>
        </p:blipFill>
        <p:spPr bwMode="auto">
          <a:xfrm>
            <a:off x="9413033" y="3722915"/>
            <a:ext cx="2230016" cy="213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32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6DF0B-3AEC-4546-978E-F2ECB5233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PRESUPUESTO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5C41AE3-5D67-4A9C-A3DC-CEC4DCA76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A3730810-A6B6-4BA1-A0E6-393ED4CD3C5C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19C0AAE2-51BE-450B-91A6-6D4218885B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8CDBCF03-079C-45F2-B015-B70C27CF62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3942C4C-C998-4CAB-BEB5-9B18BFB63106}"/>
              </a:ext>
            </a:extLst>
          </p:cNvPr>
          <p:cNvSpPr txBox="1"/>
          <p:nvPr/>
        </p:nvSpPr>
        <p:spPr>
          <a:xfrm>
            <a:off x="1390263" y="1698167"/>
            <a:ext cx="7025949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Coste elaboración Proyecto ………………..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Desplazamiento y dietas ……………………</a:t>
            </a:r>
          </a:p>
          <a:p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21% IVA ………………………………………</a:t>
            </a:r>
          </a:p>
          <a:p>
            <a:pPr algn="just"/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………………………………………..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4C9060-B646-485E-9B8F-D12E1F9BA218}"/>
              </a:ext>
            </a:extLst>
          </p:cNvPr>
          <p:cNvSpPr txBox="1"/>
          <p:nvPr/>
        </p:nvSpPr>
        <p:spPr>
          <a:xfrm>
            <a:off x="8416212" y="1715629"/>
            <a:ext cx="2096278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r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17.675,00 €</a:t>
            </a:r>
          </a:p>
          <a:p>
            <a:pPr algn="r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1.277,79 € </a:t>
            </a:r>
          </a:p>
          <a:p>
            <a:pPr algn="r"/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3.980,09 €</a:t>
            </a:r>
          </a:p>
          <a:p>
            <a:pPr algn="r"/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22.932,88 €</a:t>
            </a:r>
          </a:p>
        </p:txBody>
      </p:sp>
    </p:spTree>
    <p:extLst>
      <p:ext uri="{BB962C8B-B14F-4D97-AF65-F5344CB8AC3E}">
        <p14:creationId xmlns:p14="http://schemas.microsoft.com/office/powerpoint/2010/main" val="2608803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077C8-2E09-4775-A739-DC31077F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C2F656-5DE3-4FEC-8295-F11F09F37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AAF87700-55F9-4D00-8C14-A97E00A2B183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981EC0EB-0751-412E-8634-4043814179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151B457B-D37B-4784-8A97-1AD75A9F3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AE6049E-2DDC-42EC-8FA2-CD4003D3AE4B}"/>
              </a:ext>
            </a:extLst>
          </p:cNvPr>
          <p:cNvSpPr txBox="1"/>
          <p:nvPr/>
        </p:nvSpPr>
        <p:spPr>
          <a:xfrm>
            <a:off x="1090126" y="2823189"/>
            <a:ext cx="10011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Gran experiencia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Aplicación y ampliación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Interés del Mantenimiento </a:t>
            </a:r>
          </a:p>
        </p:txBody>
      </p:sp>
    </p:spTree>
    <p:extLst>
      <p:ext uri="{BB962C8B-B14F-4D97-AF65-F5344CB8AC3E}">
        <p14:creationId xmlns:p14="http://schemas.microsoft.com/office/powerpoint/2010/main" val="3769121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1D2654-B7EC-4CC1-A51E-662D5B971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C767F-98E2-4D9F-8692-56038D0945FE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A205422-F36E-4ACF-8201-7F0E078EA299}"/>
              </a:ext>
            </a:extLst>
          </p:cNvPr>
          <p:cNvSpPr txBox="1"/>
          <p:nvPr/>
        </p:nvSpPr>
        <p:spPr>
          <a:xfrm>
            <a:off x="181465" y="6099142"/>
            <a:ext cx="3975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DISEÑO E IMPLANTACIÓN DE UN SISTEMA DE MANTENIMIENTO PREVENTIVO EN LA LÍNEA DE PLEGADO Y PEGADO BOBST MPG EXPERTFOLD</a:t>
            </a: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529CF39F-3E62-40CE-A97D-E77A82AFB2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" y="36576"/>
            <a:ext cx="2715942" cy="908756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36D2540A-2E5C-410D-BA3C-F9ED5A28C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73" y="100584"/>
            <a:ext cx="2489951" cy="7467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DCF887F-9E4D-4921-AE30-0E5F5F4E39E8}"/>
              </a:ext>
            </a:extLst>
          </p:cNvPr>
          <p:cNvSpPr txBox="1"/>
          <p:nvPr/>
        </p:nvSpPr>
        <p:spPr>
          <a:xfrm>
            <a:off x="1632857" y="1707502"/>
            <a:ext cx="93865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MUCHAS GRACIAS POR VUESTRA ATENCIÓN</a:t>
            </a:r>
          </a:p>
        </p:txBody>
      </p:sp>
    </p:spTree>
    <p:extLst>
      <p:ext uri="{BB962C8B-B14F-4D97-AF65-F5344CB8AC3E}">
        <p14:creationId xmlns:p14="http://schemas.microsoft.com/office/powerpoint/2010/main" val="534489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604</Words>
  <Application>Microsoft Office PowerPoint</Application>
  <PresentationFormat>Panorámica</PresentationFormat>
  <Paragraphs>147</Paragraphs>
  <Slides>14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DISEÑO E IMPLANTACIÓN DE UN SISTEMA DE MANTENIMIENTO PREVENTIVO EN LA LÍNEA DE PLEGADO Y PEGADO  BOBST MPG EXPERTFOLD</vt:lpstr>
      <vt:lpstr>Presentación de PowerPoint</vt:lpstr>
      <vt:lpstr>INTRODUCCIÓN</vt:lpstr>
      <vt:lpstr>PROCESO DE FABRICACIÓN</vt:lpstr>
      <vt:lpstr>Presentación de PowerPoint</vt:lpstr>
      <vt:lpstr>MÁQUINA</vt:lpstr>
      <vt:lpstr>MODOS DE FALLO Y CONSECUENCIAS </vt:lpstr>
      <vt:lpstr>MANTENIMIENTO PREVENTIVO ACTUAL</vt:lpstr>
      <vt:lpstr>Presentación de PowerPoint</vt:lpstr>
      <vt:lpstr>Presentación de PowerPoint</vt:lpstr>
      <vt:lpstr>Presentación de PowerPoint</vt:lpstr>
      <vt:lpstr>PRESUPUESTO</vt:lpstr>
      <vt:lpstr>CONCLUSIÓN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E IMPLANTACIÓN DE UN SISTEMA DE MANTENIMIENTO PREVENTIVO EN LA LÍNEA DE PLEGADO Y PEGADO BOBST MPG EXPERTFOLD</dc:title>
  <dc:creator>Garcia, Pasqual</dc:creator>
  <cp:lastModifiedBy>Jose Maria Garcia Muñoz</cp:lastModifiedBy>
  <cp:revision>53</cp:revision>
  <dcterms:created xsi:type="dcterms:W3CDTF">2018-07-12T10:55:49Z</dcterms:created>
  <dcterms:modified xsi:type="dcterms:W3CDTF">2018-07-16T18:47:41Z</dcterms:modified>
</cp:coreProperties>
</file>