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62" r:id="rId1"/>
  </p:sldMasterIdLst>
  <p:sldIdLst>
    <p:sldId id="256" r:id="rId2"/>
    <p:sldId id="257" r:id="rId3"/>
    <p:sldId id="280" r:id="rId4"/>
    <p:sldId id="261" r:id="rId5"/>
    <p:sldId id="262" r:id="rId6"/>
    <p:sldId id="282" r:id="rId7"/>
    <p:sldId id="258" r:id="rId8"/>
    <p:sldId id="259" r:id="rId9"/>
    <p:sldId id="264" r:id="rId10"/>
    <p:sldId id="265" r:id="rId11"/>
    <p:sldId id="266" r:id="rId12"/>
    <p:sldId id="268" r:id="rId13"/>
    <p:sldId id="288" r:id="rId14"/>
    <p:sldId id="276" r:id="rId15"/>
    <p:sldId id="283" r:id="rId16"/>
    <p:sldId id="277" r:id="rId17"/>
    <p:sldId id="278" r:id="rId18"/>
    <p:sldId id="270" r:id="rId19"/>
    <p:sldId id="281" r:id="rId20"/>
    <p:sldId id="285" r:id="rId21"/>
    <p:sldId id="286" r:id="rId22"/>
    <p:sldId id="287" r:id="rId23"/>
    <p:sldId id="271" r:id="rId24"/>
    <p:sldId id="272" r:id="rId25"/>
    <p:sldId id="273" r:id="rId26"/>
    <p:sldId id="289" r:id="rId27"/>
    <p:sldId id="274" r:id="rId28"/>
    <p:sldId id="275" r:id="rId2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14"/>
  </p:normalViewPr>
  <p:slideViewPr>
    <p:cSldViewPr snapToGrid="0" snapToObjects="1">
      <p:cViewPr>
        <p:scale>
          <a:sx n="104" d="100"/>
          <a:sy n="104" d="100"/>
        </p:scale>
        <p:origin x="89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Voltaje de salida </a:t>
            </a:r>
          </a:p>
        </c:rich>
      </c:tx>
      <c:layout>
        <c:manualLayout>
          <c:xMode val="edge"/>
          <c:yMode val="edge"/>
          <c:x val="0.27312500000000001"/>
          <c:y val="1.89155107187894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2677083333333333"/>
          <c:y val="0.13575031525851197"/>
          <c:w val="0.64864446631671047"/>
          <c:h val="0.71182194596419457"/>
        </c:manualLayout>
      </c:layout>
      <c:scatterChart>
        <c:scatterStyle val="lineMarker"/>
        <c:varyColors val="0"/>
        <c:ser>
          <c:idx val="0"/>
          <c:order val="0"/>
          <c:tx>
            <c:v>Voltaje </c:v>
          </c:tx>
          <c:spPr>
            <a:ln w="952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trendline>
            <c:spPr>
              <a:ln w="6350" cap="flat" cmpd="sng" algn="ctr">
                <a:solidFill>
                  <a:schemeClr val="accent2"/>
                </a:solidFill>
                <a:prstDash val="solid"/>
                <a:miter lim="800000"/>
              </a:ln>
              <a:effectLst/>
            </c:spPr>
            <c:trendlineType val="linear"/>
            <c:dispRSqr val="1"/>
            <c:dispEq val="1"/>
            <c:trendlineLbl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</c:trendlineLbl>
          </c:trendline>
          <c:xVal>
            <c:numRef>
              <c:f>Hoja1!$A$5:$A$7</c:f>
              <c:numCache>
                <c:formatCode>General</c:formatCode>
                <c:ptCount val="3"/>
                <c:pt idx="0">
                  <c:v>20</c:v>
                </c:pt>
                <c:pt idx="1">
                  <c:v>50</c:v>
                </c:pt>
                <c:pt idx="2">
                  <c:v>100</c:v>
                </c:pt>
              </c:numCache>
            </c:numRef>
          </c:xVal>
          <c:yVal>
            <c:numRef>
              <c:f>Hoja1!$B$5:$B$7</c:f>
              <c:numCache>
                <c:formatCode>General</c:formatCode>
                <c:ptCount val="3"/>
                <c:pt idx="0">
                  <c:v>90</c:v>
                </c:pt>
                <c:pt idx="1">
                  <c:v>250</c:v>
                </c:pt>
                <c:pt idx="2">
                  <c:v>500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662-CD4C-AB53-3EED353EDF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8638527"/>
        <c:axId val="422793263"/>
      </c:scatterChart>
      <c:valAx>
        <c:axId val="47863852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_tradnl"/>
                  <a:t>Masa (g)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22793263"/>
        <c:crosses val="autoZero"/>
        <c:crossBetween val="midCat"/>
      </c:valAx>
      <c:valAx>
        <c:axId val="4227932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>
              <a:solidFill>
                <a:schemeClr val="tx2">
                  <a:lumMod val="5000"/>
                  <a:lumOff val="95000"/>
                </a:schemeClr>
              </a:solidFill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_tradnl"/>
                  <a:t>Voltaje (mV)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7863852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 u="none" strike="noStrike" kern="1200" baseline="0">
                <a:solidFill>
                  <a:srgbClr val="44546A"/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>
                <a:effectLst/>
              </a:rPr>
              <a:t>Voltaje de salida </a:t>
            </a:r>
            <a:endParaRPr lang="es-ES">
              <a:effectLst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44546A"/>
                </a:solidFill>
              </a:defRPr>
            </a:pPr>
            <a:r>
              <a:rPr lang="en-US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600" b="1" i="0" u="none" strike="noStrike" kern="1200" baseline="0">
              <a:solidFill>
                <a:srgbClr val="44546A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3899213125732465"/>
          <c:y val="0.11694462975316879"/>
          <c:w val="0.71568594106550343"/>
          <c:h val="0.71510981073996838"/>
        </c:manualLayout>
      </c:layout>
      <c:scatterChart>
        <c:scatterStyle val="lineMarker"/>
        <c:varyColors val="0"/>
        <c:ser>
          <c:idx val="0"/>
          <c:order val="0"/>
          <c:tx>
            <c:v>Voltaje </c:v>
          </c:tx>
          <c:spPr>
            <a:ln w="952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trendline>
            <c:spPr>
              <a:ln w="6350" cap="flat" cmpd="sng" algn="ctr">
                <a:solidFill>
                  <a:schemeClr val="accent2"/>
                </a:solidFill>
                <a:prstDash val="solid"/>
                <a:miter lim="800000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1.8917675471379739E-2"/>
                  <c:y val="0.36786519096720649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</c:trendlineLbl>
          </c:trendline>
          <c:xVal>
            <c:numRef>
              <c:f>Hoja1!$A$8:$A$10</c:f>
              <c:numCache>
                <c:formatCode>General</c:formatCode>
                <c:ptCount val="3"/>
                <c:pt idx="0">
                  <c:v>10</c:v>
                </c:pt>
                <c:pt idx="1">
                  <c:v>30</c:v>
                </c:pt>
                <c:pt idx="2">
                  <c:v>60</c:v>
                </c:pt>
              </c:numCache>
            </c:numRef>
          </c:xVal>
          <c:yVal>
            <c:numRef>
              <c:f>Hoja1!$B$8:$B$10</c:f>
              <c:numCache>
                <c:formatCode>General</c:formatCode>
                <c:ptCount val="3"/>
                <c:pt idx="0">
                  <c:v>50</c:v>
                </c:pt>
                <c:pt idx="1">
                  <c:v>180</c:v>
                </c:pt>
                <c:pt idx="2">
                  <c:v>180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561-B641-A0A0-BDBD75BBE8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8638527"/>
        <c:axId val="422793263"/>
      </c:scatterChart>
      <c:valAx>
        <c:axId val="47863852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_tradnl"/>
                  <a:t>Masa (g)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22793263"/>
        <c:crosses val="autoZero"/>
        <c:crossBetween val="midCat"/>
      </c:valAx>
      <c:valAx>
        <c:axId val="4227932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>
              <a:solidFill>
                <a:schemeClr val="tx2">
                  <a:lumMod val="5000"/>
                  <a:lumOff val="95000"/>
                </a:schemeClr>
              </a:solidFill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_tradnl"/>
                  <a:t>Voltaje (mV)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7863852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922352686828261"/>
          <c:y val="0.37588208411907148"/>
          <c:w val="0.29077647313171739"/>
          <c:h val="0.2250865406333881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 u="none" strike="noStrike" kern="1200" baseline="0">
                <a:solidFill>
                  <a:srgbClr val="44546A"/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>
                <a:effectLst/>
              </a:rPr>
              <a:t>Voltaje de salida </a:t>
            </a:r>
            <a:endParaRPr lang="es-ES">
              <a:effectLst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44546A"/>
                </a:solidFill>
              </a:defRPr>
            </a:pPr>
            <a:r>
              <a:rPr lang="en-US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600" b="1" i="0" u="none" strike="noStrike" kern="1200" baseline="0">
              <a:solidFill>
                <a:srgbClr val="44546A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Voltaje </c:v>
          </c:tx>
          <c:spPr>
            <a:ln w="952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trendline>
            <c:spPr>
              <a:ln w="6350" cap="flat" cmpd="sng" algn="ctr">
                <a:solidFill>
                  <a:schemeClr val="accent2"/>
                </a:solidFill>
                <a:prstDash val="solid"/>
                <a:miter lim="800000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10741103939636924"/>
                  <c:y val="-8.9526038619075488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br>
                      <a:rPr lang="en-US" baseline="0"/>
                    </a:br>
                    <a:r>
                      <a:rPr lang="en-US" baseline="0"/>
                      <a:t>R² = 0,9729</a:t>
                    </a:r>
                    <a:endParaRPr lang="en-US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</c:trendlineLbl>
          </c:trendline>
          <c:xVal>
            <c:numRef>
              <c:f>Hoja1!$D$2:$D$5</c:f>
              <c:numCache>
                <c:formatCode>General</c:formatCode>
                <c:ptCount val="4"/>
                <c:pt idx="0">
                  <c:v>20</c:v>
                </c:pt>
                <c:pt idx="1">
                  <c:v>100</c:v>
                </c:pt>
                <c:pt idx="2">
                  <c:v>200</c:v>
                </c:pt>
                <c:pt idx="3">
                  <c:v>500</c:v>
                </c:pt>
              </c:numCache>
            </c:numRef>
          </c:xVal>
          <c:yVal>
            <c:numRef>
              <c:f>Hoja1!$E$2:$E$5</c:f>
              <c:numCache>
                <c:formatCode>General</c:formatCode>
                <c:ptCount val="4"/>
                <c:pt idx="0">
                  <c:v>0.9</c:v>
                </c:pt>
                <c:pt idx="1">
                  <c:v>4</c:v>
                </c:pt>
                <c:pt idx="2">
                  <c:v>6.4</c:v>
                </c:pt>
                <c:pt idx="3">
                  <c:v>11.75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D88-8049-8647-88769A83E5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8638527"/>
        <c:axId val="422793263"/>
      </c:scatterChart>
      <c:valAx>
        <c:axId val="47863852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_tradnl"/>
                  <a:t>Masa (g)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22793263"/>
        <c:crosses val="autoZero"/>
        <c:crossBetween val="midCat"/>
      </c:valAx>
      <c:valAx>
        <c:axId val="4227932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>
              <a:solidFill>
                <a:schemeClr val="tx2">
                  <a:lumMod val="5000"/>
                  <a:lumOff val="95000"/>
                </a:schemeClr>
              </a:solidFill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_tradnl"/>
                  <a:t>Voltaje (V)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7863852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 u="none" strike="noStrike" kern="1200" baseline="0">
                <a:solidFill>
                  <a:srgbClr val="44546A"/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>
                <a:effectLst/>
              </a:rPr>
              <a:t>Voltaje de salida </a:t>
            </a:r>
            <a:endParaRPr lang="es-ES">
              <a:effectLst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44546A"/>
                </a:solidFill>
              </a:defRPr>
            </a:pPr>
            <a:r>
              <a:rPr lang="en-US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600" b="1" i="0" u="none" strike="noStrike" kern="1200" baseline="0">
              <a:solidFill>
                <a:srgbClr val="44546A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0667779632721203"/>
          <c:y val="0.19619660620245757"/>
          <c:w val="0.62059968714261304"/>
          <c:h val="0.60968379537695283"/>
        </c:manualLayout>
      </c:layout>
      <c:scatterChart>
        <c:scatterStyle val="lineMarker"/>
        <c:varyColors val="0"/>
        <c:ser>
          <c:idx val="0"/>
          <c:order val="0"/>
          <c:tx>
            <c:v>Voltaje </c:v>
          </c:tx>
          <c:spPr>
            <a:ln w="952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trendline>
            <c:spPr>
              <a:ln w="6350" cap="flat" cmpd="sng" algn="ctr">
                <a:solidFill>
                  <a:schemeClr val="accent2"/>
                </a:solidFill>
                <a:prstDash val="solid"/>
                <a:miter lim="800000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10741103939636924"/>
                  <c:y val="-8.9526038619075488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br>
                      <a:rPr lang="en-US" baseline="0"/>
                    </a:br>
                    <a:r>
                      <a:rPr lang="en-US" baseline="0"/>
                      <a:t>R² = 0,9768</a:t>
                    </a:r>
                    <a:endParaRPr lang="en-US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</c:trendlineLbl>
          </c:trendline>
          <c:xVal>
            <c:numRef>
              <c:f>Hoja1!$D$7:$D$9</c:f>
              <c:numCache>
                <c:formatCode>General</c:formatCode>
                <c:ptCount val="3"/>
                <c:pt idx="0">
                  <c:v>20</c:v>
                </c:pt>
                <c:pt idx="1">
                  <c:v>200</c:v>
                </c:pt>
                <c:pt idx="2">
                  <c:v>500</c:v>
                </c:pt>
              </c:numCache>
            </c:numRef>
          </c:xVal>
          <c:yVal>
            <c:numRef>
              <c:f>Hoja1!$E$7:$E$9</c:f>
              <c:numCache>
                <c:formatCode>General</c:formatCode>
                <c:ptCount val="3"/>
                <c:pt idx="0">
                  <c:v>0.1</c:v>
                </c:pt>
                <c:pt idx="1">
                  <c:v>0.9</c:v>
                </c:pt>
                <c:pt idx="2">
                  <c:v>2.2000000000000002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90E-2149-BE3A-08E968BEFC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8638527"/>
        <c:axId val="422793263"/>
      </c:scatterChart>
      <c:valAx>
        <c:axId val="47863852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_tradnl"/>
                  <a:t>Masa (g)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22793263"/>
        <c:crosses val="autoZero"/>
        <c:crossBetween val="midCat"/>
      </c:valAx>
      <c:valAx>
        <c:axId val="4227932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>
              <a:solidFill>
                <a:schemeClr val="tx2">
                  <a:lumMod val="5000"/>
                  <a:lumOff val="95000"/>
                </a:schemeClr>
              </a:solidFill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_tradnl"/>
                  <a:t>Voltaje (V)</a:t>
                </a:r>
              </a:p>
            </c:rich>
          </c:tx>
          <c:layout>
            <c:manualLayout>
              <c:xMode val="edge"/>
              <c:yMode val="edge"/>
              <c:x val="0"/>
              <c:y val="0.367246582474440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7863852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004876894561797"/>
          <c:y val="0.48475555535078302"/>
          <c:w val="0.28995123105438197"/>
          <c:h val="0.197428159396985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2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2"/>
    <cs:fontRef idx="minor">
      <a:schemeClr val="tx2"/>
    </cs:fontRef>
    <cs:spPr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spPr>
      <a:ln>
        <a:solidFill>
          <a:schemeClr val="tx2">
            <a:lumMod val="40000"/>
            <a:lumOff val="60000"/>
          </a:schemeClr>
        </a:solidFill>
      </a:ln>
    </cs:spPr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42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2"/>
    <cs:fontRef idx="minor">
      <a:schemeClr val="tx2"/>
    </cs:fontRef>
    <cs:spPr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spPr>
      <a:ln>
        <a:solidFill>
          <a:schemeClr val="tx2">
            <a:lumMod val="40000"/>
            <a:lumOff val="60000"/>
          </a:schemeClr>
        </a:solidFill>
      </a:ln>
    </cs:spPr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42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2"/>
    <cs:fontRef idx="minor">
      <a:schemeClr val="tx2"/>
    </cs:fontRef>
    <cs:spPr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spPr>
      <a:ln>
        <a:solidFill>
          <a:schemeClr val="tx2">
            <a:lumMod val="40000"/>
            <a:lumOff val="60000"/>
          </a:schemeClr>
        </a:solidFill>
      </a:ln>
    </cs:spPr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42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2"/>
    <cs:fontRef idx="minor">
      <a:schemeClr val="tx2"/>
    </cs:fontRef>
    <cs:spPr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spPr>
      <a:ln>
        <a:solidFill>
          <a:schemeClr val="tx2">
            <a:lumMod val="40000"/>
            <a:lumOff val="60000"/>
          </a:schemeClr>
        </a:solidFill>
      </a:ln>
    </cs:spPr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D45DE-F73C-5746-B67A-3400C5275144}" type="datetimeFigureOut">
              <a:rPr lang="es-ES" smtClean="0"/>
              <a:t>18/7/18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4642411-774C-8549-8B5C-C63C2C990C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3633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D45DE-F73C-5746-B67A-3400C5275144}" type="datetimeFigureOut">
              <a:rPr lang="es-ES" smtClean="0"/>
              <a:t>18/7/18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42411-774C-8549-8B5C-C63C2C990C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5553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D45DE-F73C-5746-B67A-3400C5275144}" type="datetimeFigureOut">
              <a:rPr lang="es-ES" smtClean="0"/>
              <a:t>18/7/18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4642411-774C-8549-8B5C-C63C2C990C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7758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D45DE-F73C-5746-B67A-3400C5275144}" type="datetimeFigureOut">
              <a:rPr lang="es-ES" smtClean="0"/>
              <a:t>18/7/18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4642411-774C-8549-8B5C-C63C2C990C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5163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D45DE-F73C-5746-B67A-3400C5275144}" type="datetimeFigureOut">
              <a:rPr lang="es-ES" smtClean="0"/>
              <a:t>18/7/18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4642411-774C-8549-8B5C-C63C2C990C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2379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D45DE-F73C-5746-B67A-3400C5275144}" type="datetimeFigureOut">
              <a:rPr lang="es-ES" smtClean="0"/>
              <a:t>18/7/18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42411-774C-8549-8B5C-C63C2C990C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636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D45DE-F73C-5746-B67A-3400C5275144}" type="datetimeFigureOut">
              <a:rPr lang="es-ES" smtClean="0"/>
              <a:t>18/7/18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42411-774C-8549-8B5C-C63C2C990C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9833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D45DE-F73C-5746-B67A-3400C5275144}" type="datetimeFigureOut">
              <a:rPr lang="es-ES" smtClean="0"/>
              <a:t>18/7/18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42411-774C-8549-8B5C-C63C2C990C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8313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D45DE-F73C-5746-B67A-3400C5275144}" type="datetimeFigureOut">
              <a:rPr lang="es-ES" smtClean="0"/>
              <a:t>18/7/18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4642411-774C-8549-8B5C-C63C2C990C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4574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D45DE-F73C-5746-B67A-3400C5275144}" type="datetimeFigureOut">
              <a:rPr lang="es-ES" smtClean="0"/>
              <a:t>18/7/18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4642411-774C-8549-8B5C-C63C2C990C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2768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D45DE-F73C-5746-B67A-3400C5275144}" type="datetimeFigureOut">
              <a:rPr lang="es-ES" smtClean="0"/>
              <a:t>18/7/18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4642411-774C-8549-8B5C-C63C2C990CD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4374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D45DE-F73C-5746-B67A-3400C5275144}" type="datetimeFigureOut">
              <a:rPr lang="es-ES" smtClean="0"/>
              <a:t>18/7/18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4642411-774C-8549-8B5C-C63C2C990C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91971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D45DE-F73C-5746-B67A-3400C5275144}" type="datetimeFigureOut">
              <a:rPr lang="es-ES" smtClean="0"/>
              <a:t>18/7/18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4642411-774C-8549-8B5C-C63C2C990CDC}" type="slidenum">
              <a:rPr lang="es-ES" smtClean="0"/>
              <a:t>‹Nº›</a:t>
            </a:fld>
            <a:endParaRPr lang="es-E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8185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D45DE-F73C-5746-B67A-3400C5275144}" type="datetimeFigureOut">
              <a:rPr lang="es-ES" smtClean="0"/>
              <a:t>18/7/18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4642411-774C-8549-8B5C-C63C2C990C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5666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D45DE-F73C-5746-B67A-3400C5275144}" type="datetimeFigureOut">
              <a:rPr lang="es-ES" smtClean="0"/>
              <a:t>18/7/18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42411-774C-8549-8B5C-C63C2C990C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26854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D45DE-F73C-5746-B67A-3400C5275144}" type="datetimeFigureOut">
              <a:rPr lang="es-ES" smtClean="0"/>
              <a:t>18/7/18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42411-774C-8549-8B5C-C63C2C990C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4808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D45DE-F73C-5746-B67A-3400C5275144}" type="datetimeFigureOut">
              <a:rPr lang="es-ES" smtClean="0"/>
              <a:t>18/7/18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4642411-774C-8549-8B5C-C63C2C990C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6813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  <p:sldLayoutId id="2147483974" r:id="rId12"/>
    <p:sldLayoutId id="2147483975" r:id="rId13"/>
    <p:sldLayoutId id="2147483976" r:id="rId14"/>
    <p:sldLayoutId id="2147483977" r:id="rId15"/>
    <p:sldLayoutId id="214748397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1918E5-1D9D-4447-B837-017E42025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2033" y="2273432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es-ES" dirty="0"/>
            </a:br>
            <a:r>
              <a:rPr lang="es-ES" dirty="0"/>
              <a:t>ESTUDIO DE SENSORES PIEZOELÉCTRICOS EN APLICACIONES DE MEDICIÓN DE FUERZA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123ECD4-90C5-CD49-AA1F-C457042911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84027" y="5092283"/>
            <a:ext cx="9144000" cy="1655762"/>
          </a:xfrm>
        </p:spPr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AUTOR: </a:t>
            </a:r>
            <a:r>
              <a:rPr lang="es-ES" b="1" dirty="0" err="1">
                <a:solidFill>
                  <a:schemeClr val="tx1"/>
                </a:solidFill>
              </a:rPr>
              <a:t>Acxel</a:t>
            </a:r>
            <a:r>
              <a:rPr lang="es-ES" b="1" dirty="0">
                <a:solidFill>
                  <a:schemeClr val="tx1"/>
                </a:solidFill>
              </a:rPr>
              <a:t> Fernández Galeano</a:t>
            </a:r>
          </a:p>
          <a:p>
            <a:r>
              <a:rPr lang="es-ES" b="1" dirty="0">
                <a:solidFill>
                  <a:schemeClr val="tx1"/>
                </a:solidFill>
              </a:rPr>
              <a:t>TUTOR: </a:t>
            </a:r>
            <a:r>
              <a:rPr lang="es-ES" b="1" dirty="0" err="1">
                <a:solidFill>
                  <a:schemeClr val="tx1"/>
                </a:solidFill>
              </a:rPr>
              <a:t>Ranko</a:t>
            </a:r>
            <a:r>
              <a:rPr lang="es-ES" b="1" dirty="0">
                <a:solidFill>
                  <a:schemeClr val="tx1"/>
                </a:solidFill>
              </a:rPr>
              <a:t> </a:t>
            </a:r>
            <a:r>
              <a:rPr lang="es-ES" b="1" dirty="0" err="1">
                <a:solidFill>
                  <a:schemeClr val="tx1"/>
                </a:solidFill>
              </a:rPr>
              <a:t>Zotovic</a:t>
            </a:r>
            <a:r>
              <a:rPr lang="es-ES" b="1" dirty="0">
                <a:solidFill>
                  <a:schemeClr val="tx1"/>
                </a:solidFill>
              </a:rPr>
              <a:t> </a:t>
            </a:r>
            <a:r>
              <a:rPr lang="es-ES" b="1" dirty="0" err="1">
                <a:solidFill>
                  <a:schemeClr val="tx1"/>
                </a:solidFill>
              </a:rPr>
              <a:t>Stanisic</a:t>
            </a:r>
            <a:endParaRPr lang="es-ES" b="1" dirty="0">
              <a:solidFill>
                <a:schemeClr val="tx1"/>
              </a:solidFill>
            </a:endParaRPr>
          </a:p>
          <a:p>
            <a:r>
              <a:rPr lang="es-ES" b="1" dirty="0">
                <a:solidFill>
                  <a:schemeClr val="tx1"/>
                </a:solidFill>
              </a:rPr>
              <a:t>Julio 2018</a:t>
            </a:r>
          </a:p>
          <a:p>
            <a:endParaRPr lang="es-ES" dirty="0"/>
          </a:p>
          <a:p>
            <a:endParaRPr lang="es-E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8E8A02-976B-CA49-A1B8-F8368F099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6471" y="211717"/>
            <a:ext cx="3139515" cy="80258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9545645-7E2C-7442-AF52-07D223072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133" y="211717"/>
            <a:ext cx="3221768" cy="102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933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2AE03-47E4-E94A-9146-9DC913FB4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313" y="258350"/>
            <a:ext cx="8911687" cy="1280890"/>
          </a:xfrm>
        </p:spPr>
        <p:txBody>
          <a:bodyPr/>
          <a:lstStyle/>
          <a:p>
            <a:r>
              <a:rPr lang="es-ES" dirty="0"/>
              <a:t>      1.OBJETIVO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893362-82F0-7D49-9330-44787916D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6934" y="1539240"/>
            <a:ext cx="8915400" cy="3777622"/>
          </a:xfrm>
        </p:spPr>
        <p:txBody>
          <a:bodyPr/>
          <a:lstStyle/>
          <a:p>
            <a:r>
              <a:rPr lang="es-ES" dirty="0"/>
              <a:t>EXPONER LOS FUNDAMENTOS  BÁSICOS DE LA PIEZOELECTRICIDAD</a:t>
            </a:r>
          </a:p>
          <a:p>
            <a:r>
              <a:rPr lang="es-ES" dirty="0"/>
              <a:t>CARACTERÍSTICAS BÁSICAS SOBRE LOS SENSORES PARA MEDICIÓN DE FUERZAS</a:t>
            </a:r>
          </a:p>
          <a:p>
            <a:r>
              <a:rPr lang="es-ES" dirty="0"/>
              <a:t>REALIZAR UN ENSAYO EXPERIMENTAL, CENTRADO EN MEDIDAS ESTÁTICAS </a:t>
            </a:r>
          </a:p>
          <a:p>
            <a:r>
              <a:rPr lang="es-ES" dirty="0"/>
              <a:t>ANALIZAR Y CONTRASTAR RESULTADOS </a:t>
            </a:r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9181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8CCC3B-BBD0-1640-A0F7-2B14784F5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212231" y="759611"/>
            <a:ext cx="15803601" cy="1280890"/>
          </a:xfrm>
        </p:spPr>
        <p:txBody>
          <a:bodyPr/>
          <a:lstStyle/>
          <a:p>
            <a:r>
              <a:rPr lang="es-ES" dirty="0"/>
              <a:t>                                     2. INTRODUCCIÓN: EL EFECTO PIEZOELÉCTRICO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BA4142-F3F8-0D46-8E84-3763F4EE5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DEBIDO A LA POLARIZACIÓN DE ATOMOS </a:t>
            </a:r>
          </a:p>
          <a:p>
            <a:r>
              <a:rPr lang="es-ES" dirty="0"/>
              <a:t>PRESENTE EN LA NATURALEZA Y ARTIFICIALMENTE </a:t>
            </a:r>
          </a:p>
          <a:p>
            <a:r>
              <a:rPr lang="es-ES" dirty="0"/>
              <a:t>SU ESTRUCTURA MOLECULAR NO HA DE SER SIMETRICA </a:t>
            </a:r>
          </a:p>
          <a:p>
            <a:r>
              <a:rPr lang="es-ES" dirty="0"/>
              <a:t>EFECTO DIRECTO</a:t>
            </a:r>
          </a:p>
          <a:p>
            <a:r>
              <a:rPr lang="es-ES" dirty="0"/>
              <a:t>EFECTO INVERSO</a:t>
            </a:r>
          </a:p>
        </p:txBody>
      </p:sp>
    </p:spTree>
    <p:extLst>
      <p:ext uri="{BB962C8B-B14F-4D97-AF65-F5344CB8AC3E}">
        <p14:creationId xmlns:p14="http://schemas.microsoft.com/office/powerpoint/2010/main" val="2780260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6E6FDD-2332-1749-994A-46F8B282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2168" y="215320"/>
            <a:ext cx="8911687" cy="1280890"/>
          </a:xfrm>
        </p:spPr>
        <p:txBody>
          <a:bodyPr/>
          <a:lstStyle/>
          <a:p>
            <a:r>
              <a:rPr lang="es-ES" dirty="0"/>
              <a:t>SENSORES PIEZOELÉCTRICOS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11ECEE2-0581-A54B-9879-29C0FD9216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5167" y="866826"/>
            <a:ext cx="6732913" cy="5620035"/>
          </a:xfrm>
        </p:spPr>
      </p:pic>
    </p:spTree>
    <p:extLst>
      <p:ext uri="{BB962C8B-B14F-4D97-AF65-F5344CB8AC3E}">
        <p14:creationId xmlns:p14="http://schemas.microsoft.com/office/powerpoint/2010/main" val="4067325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3BC853-BCDC-CB4C-9990-184D7EB5C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6256" y="301380"/>
            <a:ext cx="8911687" cy="1280890"/>
          </a:xfrm>
        </p:spPr>
        <p:txBody>
          <a:bodyPr/>
          <a:lstStyle/>
          <a:p>
            <a:r>
              <a:rPr lang="es-ES" dirty="0"/>
              <a:t>3. SENSORES PIEZOELÉCTRICOS PARA LA MEDICIÓN DE FUERZAS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5A436C6C-0CFC-094E-A32D-E323D22C47E3}"/>
              </a:ext>
            </a:extLst>
          </p:cNvPr>
          <p:cNvGrpSpPr/>
          <p:nvPr/>
        </p:nvGrpSpPr>
        <p:grpSpPr>
          <a:xfrm>
            <a:off x="460834" y="1761434"/>
            <a:ext cx="4215670" cy="3777218"/>
            <a:chOff x="0" y="0"/>
            <a:chExt cx="6516597" cy="5294648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8B6BE99D-AAB5-4E46-886C-2C384368C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791599"/>
              <a:ext cx="3597983" cy="1730077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519AE11-5C5E-F64E-B0DF-C6BC28C55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7833" y="1859692"/>
              <a:ext cx="2958764" cy="1698568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0A2934D0-7C59-8C4D-9FF0-38136713C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2178" y="3725563"/>
              <a:ext cx="2137410" cy="1569085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18C875E8-B105-FE41-81C2-E128565EA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7833" y="102091"/>
              <a:ext cx="2731314" cy="1229520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A687B6CE-D1FE-6B42-96F7-2BE42BD81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308" y="0"/>
              <a:ext cx="2955290" cy="1331595"/>
            </a:xfrm>
            <a:prstGeom prst="rect">
              <a:avLst/>
            </a:prstGeom>
          </p:spPr>
        </p:pic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EA32BD81-BC12-D74D-BC28-4E58BE3BD9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491" y="2192995"/>
            <a:ext cx="6132876" cy="381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735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3BC853-BCDC-CB4C-9990-184D7EB5C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6256" y="301380"/>
            <a:ext cx="8911687" cy="1280890"/>
          </a:xfrm>
        </p:spPr>
        <p:txBody>
          <a:bodyPr/>
          <a:lstStyle/>
          <a:p>
            <a:r>
              <a:rPr lang="es-ES" dirty="0"/>
              <a:t>3. SENSORES PIEZOELÉCTRICOS PARA LA MEDICIÓN DE FUERZAS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CA2DE54-9D8F-054C-AE44-10F9176B2AD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545" y="1543535"/>
            <a:ext cx="4276481" cy="531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706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DB295-FD51-2B47-A066-2C5D6EEBA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4.PROCESADO DE LA SEÑAL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043A70-3A6F-644A-B946-4D1E8FA15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4.1 SEÑAL GENERADA POR EL SENSOR</a:t>
            </a:r>
          </a:p>
          <a:p>
            <a:r>
              <a:rPr lang="es-ES" dirty="0"/>
              <a:t>4.2 AMPLIFICADOR DE CARGA</a:t>
            </a:r>
          </a:p>
          <a:p>
            <a:r>
              <a:rPr lang="es-ES" dirty="0"/>
              <a:t>4.3 SEÑAL DE SALIDA DEL AMPLIFICADOR DE CARGA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9223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B72993-AFCD-1144-98FA-AAABED0B0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SEÑAL GENERADA POR EL SENSOR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96B829-25BC-3A4F-9323-FA2E391AF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CARGA ELECTRICA </a:t>
            </a:r>
          </a:p>
          <a:p>
            <a:r>
              <a:rPr lang="es-ES" dirty="0"/>
              <a:t>PEQUEÑA MAGNITUD (</a:t>
            </a:r>
            <a:r>
              <a:rPr lang="es-ES" dirty="0" err="1"/>
              <a:t>pC</a:t>
            </a:r>
            <a:r>
              <a:rPr lang="es-ES" dirty="0"/>
              <a:t>)</a:t>
            </a:r>
          </a:p>
          <a:p>
            <a:r>
              <a:rPr lang="es-ES" dirty="0"/>
              <a:t>SENSOR GENERADOR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8526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D2616D-EF25-B147-BD01-39A50BF2A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AMPLIFICADOR DE CARGA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C5536EA-9A22-8B44-8847-8E70A0042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0350" y="1905001"/>
            <a:ext cx="6214677" cy="319528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570D348-7A56-E24E-9060-FD8DC7247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425" y="3063858"/>
            <a:ext cx="3937000" cy="393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016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556C0-C9C8-E743-9333-0D4C7A285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SEÑAL DE LA SALIDA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05092E4-40F4-C948-9A13-C0CCA80A334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659" y="2039302"/>
            <a:ext cx="4376784" cy="37782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FD42057-9441-064C-BF12-B82E1BA4BB2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524" y="2371725"/>
            <a:ext cx="6008687" cy="344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602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AF3765-98E0-7542-9911-B1B00E058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5.ENSAYO EXPERIMENTAL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61CC99-ADC0-0F4C-8FE3-6C2F3664B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5.1 ELECCIÓN DE LOS COMPONENTES</a:t>
            </a:r>
          </a:p>
          <a:p>
            <a:r>
              <a:rPr lang="es-ES" dirty="0"/>
              <a:t>5.2 CÁLCULOS TEÓRICOS</a:t>
            </a:r>
          </a:p>
          <a:p>
            <a:r>
              <a:rPr lang="es-ES" dirty="0"/>
              <a:t>5.3 ESQUEMA DEL CIRCUITO</a:t>
            </a:r>
          </a:p>
          <a:p>
            <a:r>
              <a:rPr lang="es-ES" dirty="0"/>
              <a:t>5.4 PROCEDIMIENTO</a:t>
            </a:r>
          </a:p>
          <a:p>
            <a:r>
              <a:rPr lang="es-ES" dirty="0"/>
              <a:t>5.4 RESULTADOS EXPERIMENTALES </a:t>
            </a:r>
          </a:p>
          <a:p>
            <a:r>
              <a:rPr lang="es-ES" dirty="0"/>
              <a:t>5.5 CONCLUSIONES DE LOS RESULTADOS</a:t>
            </a:r>
          </a:p>
          <a:p>
            <a:r>
              <a:rPr lang="es-ES" dirty="0"/>
              <a:t>5.6 PROBLEMAS SURGIDOS</a:t>
            </a:r>
          </a:p>
        </p:txBody>
      </p:sp>
    </p:spTree>
    <p:extLst>
      <p:ext uri="{BB962C8B-B14F-4D97-AF65-F5344CB8AC3E}">
        <p14:creationId xmlns:p14="http://schemas.microsoft.com/office/powerpoint/2010/main" val="4223999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EAE3FB-6BB6-B54A-AB52-8462D255B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5.1 ELECCIÓN DE LOS COMPONENTES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E292B0-CAAA-3242-8FD0-38C8C18DA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/>
              <a:t>SENSORES</a:t>
            </a:r>
            <a:br>
              <a:rPr lang="es-ES" dirty="0"/>
            </a:br>
            <a:endParaRPr lang="es-ES" dirty="0"/>
          </a:p>
          <a:p>
            <a:r>
              <a:rPr lang="es-ES" b="1" dirty="0"/>
              <a:t>AMPLIFICADOR DE CARGA: </a:t>
            </a:r>
          </a:p>
          <a:p>
            <a:r>
              <a:rPr lang="es-ES" dirty="0"/>
              <a:t>AMPLIFICADOR OPERACIONAL</a:t>
            </a:r>
          </a:p>
          <a:p>
            <a:r>
              <a:rPr lang="es-ES" dirty="0"/>
              <a:t>RESISTENCIA </a:t>
            </a:r>
          </a:p>
          <a:p>
            <a:r>
              <a:rPr lang="es-ES" dirty="0"/>
              <a:t>CONDENSADOR</a:t>
            </a:r>
          </a:p>
          <a:p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9950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EAE3FB-6BB6-B54A-AB52-8462D255B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5.1 ELECCIÓN DE LOS COMPONENTES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E292B0-CAAA-3242-8FD0-38C8C18DA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8745" y="1286536"/>
            <a:ext cx="2852943" cy="1066800"/>
          </a:xfrm>
        </p:spPr>
        <p:txBody>
          <a:bodyPr>
            <a:normAutofit/>
          </a:bodyPr>
          <a:lstStyle/>
          <a:p>
            <a:r>
              <a:rPr lang="es-ES" sz="2400" b="1" dirty="0"/>
              <a:t>SENSORES</a:t>
            </a:r>
            <a:br>
              <a:rPr lang="es-ES" dirty="0"/>
            </a:b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AB8DA60C-AD23-0740-A098-0602AFAF0CCF}"/>
              </a:ext>
            </a:extLst>
          </p:cNvPr>
          <p:cNvGrpSpPr/>
          <p:nvPr/>
        </p:nvGrpSpPr>
        <p:grpSpPr>
          <a:xfrm>
            <a:off x="2592925" y="2189371"/>
            <a:ext cx="6992621" cy="4652644"/>
            <a:chOff x="81085" y="0"/>
            <a:chExt cx="6993776" cy="4652680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5D6CE16D-B2EA-9F42-8E22-E16232EEAF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805" y="2193325"/>
              <a:ext cx="2277110" cy="2459355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D0649222-109C-4C42-8656-08F67E31D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7281" y="2360141"/>
              <a:ext cx="3497580" cy="1482090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0DC6549C-7938-B843-BE84-E2D05CC91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6708" y="142103"/>
              <a:ext cx="2707640" cy="1960880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0D9ADD36-5504-E34E-9637-02E346DB4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85" y="0"/>
              <a:ext cx="2591435" cy="18332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8558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6E2DC8-5F66-EC4A-890D-F3189170C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dirty="0"/>
              <a:t>5.2 ESQUEMA DEL CIRCUITO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6CCFD41-C217-4946-ACD5-18F3DABDC63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801" y="1742738"/>
            <a:ext cx="7508505" cy="467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645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3F3AEE-C8D1-CB4B-B267-4F30721A9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5.3 CÁLCULOS TEÓRICOS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9D59943-3A36-D443-84F6-B650739DB4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s-ES" sz="3200" dirty="0"/>
                  <a:t>Voltaje de salida -&gt;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3200" i="1"/>
                        </m:ctrlPr>
                      </m:sSubPr>
                      <m:e>
                        <m:r>
                          <a:rPr lang="es-ES" sz="3200" i="1"/>
                          <m:t>𝑉</m:t>
                        </m:r>
                      </m:e>
                      <m:sub>
                        <m:r>
                          <a:rPr lang="es-ES" sz="3200" i="1"/>
                          <m:t>𝑜</m:t>
                        </m:r>
                      </m:sub>
                    </m:sSub>
                    <m:r>
                      <a:rPr lang="es-ES" sz="3200" i="1"/>
                      <m:t>=</m:t>
                    </m:r>
                    <m:d>
                      <m:dPr>
                        <m:ctrlPr>
                          <a:rPr lang="es-ES" sz="3200" i="1"/>
                        </m:ctrlPr>
                      </m:dPr>
                      <m:e>
                        <m:f>
                          <m:fPr>
                            <m:ctrlPr>
                              <a:rPr lang="es-ES" sz="3200" i="1"/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s-ES" sz="3200" i="1"/>
                                </m:ctrlPr>
                              </m:sSubPr>
                              <m:e>
                                <m:r>
                                  <a:rPr lang="es-ES" sz="3200" i="1"/>
                                  <m:t>𝑅</m:t>
                                </m:r>
                              </m:e>
                              <m:sub>
                                <m:r>
                                  <a:rPr lang="es-ES" sz="3200" i="1"/>
                                  <m:t>𝑓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s-ES" sz="3200" i="1"/>
                                </m:ctrlPr>
                              </m:sSubPr>
                              <m:e>
                                <m:r>
                                  <a:rPr lang="es-ES" sz="3200" i="1"/>
                                  <m:t>𝑅</m:t>
                                </m:r>
                              </m:e>
                              <m:sub>
                                <m:r>
                                  <a:rPr lang="es-ES" sz="3200" i="1"/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d>
                    <m:f>
                      <m:fPr>
                        <m:ctrlPr>
                          <a:rPr lang="es-ES" sz="3200" i="1"/>
                        </m:ctrlPr>
                      </m:fPr>
                      <m:num>
                        <m:sSub>
                          <m:sSubPr>
                            <m:ctrlPr>
                              <a:rPr lang="es-ES" sz="3200" i="1"/>
                            </m:ctrlPr>
                          </m:sSubPr>
                          <m:e>
                            <m:r>
                              <a:rPr lang="es-ES" sz="3200" i="1"/>
                              <m:t>𝑞</m:t>
                            </m:r>
                          </m:e>
                          <m:sub>
                            <m:r>
                              <a:rPr lang="es-ES" sz="3200" i="1"/>
                              <m:t>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s-ES" sz="3200" i="1"/>
                            </m:ctrlPr>
                          </m:sSubPr>
                          <m:e>
                            <m:r>
                              <a:rPr lang="es-ES" sz="3200" i="1"/>
                              <m:t>𝐶</m:t>
                            </m:r>
                          </m:e>
                          <m:sub>
                            <m:r>
                              <a:rPr lang="es-ES" sz="3200" i="1"/>
                              <m:t>𝑅</m:t>
                            </m:r>
                          </m:sub>
                        </m:sSub>
                      </m:den>
                    </m:f>
                  </m:oMath>
                </a14:m>
                <a:r>
                  <a:rPr lang="es-ES" sz="3200" dirty="0">
                    <a:effectLst/>
                  </a:rPr>
                  <a:t> </a:t>
                </a:r>
                <a:endParaRPr lang="es-ES" sz="3200" dirty="0"/>
              </a:p>
              <a:p>
                <a:r>
                  <a:rPr lang="es-ES" sz="3200" dirty="0"/>
                  <a:t>Ancho de banda -&gt;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3200" i="1"/>
                        </m:ctrlPr>
                      </m:sSubPr>
                      <m:e>
                        <m:r>
                          <a:rPr lang="es-ES" sz="3200" i="1"/>
                          <m:t>𝐹𝑐</m:t>
                        </m:r>
                      </m:e>
                      <m:sub>
                        <m:r>
                          <a:rPr lang="es-ES" sz="3200" i="1"/>
                          <m:t>𝑃𝐵</m:t>
                        </m:r>
                      </m:sub>
                    </m:sSub>
                    <m:r>
                      <a:rPr lang="es-ES" sz="3200" i="1"/>
                      <m:t>=</m:t>
                    </m:r>
                    <m:f>
                      <m:fPr>
                        <m:ctrlPr>
                          <a:rPr lang="es-ES" sz="3200" i="1"/>
                        </m:ctrlPr>
                      </m:fPr>
                      <m:num>
                        <m:r>
                          <a:rPr lang="es-ES" sz="3200" i="1"/>
                          <m:t>1</m:t>
                        </m:r>
                      </m:num>
                      <m:den>
                        <m:r>
                          <a:rPr lang="es-ES" sz="3200" i="1"/>
                          <m:t>2</m:t>
                        </m:r>
                        <m:r>
                          <a:rPr lang="es-ES" sz="3200" i="1"/>
                          <m:t>𝜋</m:t>
                        </m:r>
                        <m:r>
                          <a:rPr lang="es-ES" sz="3200" i="1"/>
                          <m:t>𝐶𝑠</m:t>
                        </m:r>
                        <m:sSub>
                          <m:sSubPr>
                            <m:ctrlPr>
                              <a:rPr lang="es-ES" sz="3200" i="1"/>
                            </m:ctrlPr>
                          </m:sSubPr>
                          <m:e>
                            <m:r>
                              <a:rPr lang="es-ES" sz="3200" i="1"/>
                              <m:t>𝑅</m:t>
                            </m:r>
                          </m:e>
                          <m:sub>
                            <m:r>
                              <a:rPr lang="es-ES" sz="3200" i="1"/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endParaRPr lang="es-ES" sz="3200" dirty="0"/>
              </a:p>
              <a:p>
                <a:r>
                  <a:rPr lang="es-ES" sz="3200" dirty="0">
                    <a:effectLst/>
                  </a:rPr>
                  <a:t> Constante de tiempo –&gt; </a:t>
                </a:r>
                <a14:m>
                  <m:oMath xmlns:m="http://schemas.openxmlformats.org/officeDocument/2006/math">
                    <m:r>
                      <a:rPr lang="es-ES" sz="3200" i="1"/>
                      <m:t>𝜏</m:t>
                    </m:r>
                    <m:r>
                      <a:rPr lang="es-ES" sz="3200" i="1"/>
                      <m:t>=</m:t>
                    </m:r>
                    <m:r>
                      <a:rPr lang="es-ES" sz="3200" i="1"/>
                      <m:t>𝑅</m:t>
                    </m:r>
                    <m:r>
                      <a:rPr lang="es-ES" sz="3200" i="1"/>
                      <m:t>.</m:t>
                    </m:r>
                    <m:r>
                      <a:rPr lang="es-ES" sz="3200" i="1"/>
                      <m:t>𝐶</m:t>
                    </m:r>
                  </m:oMath>
                </a14:m>
                <a:endParaRPr lang="es-ES" sz="3200" dirty="0"/>
              </a:p>
              <a:p>
                <a:r>
                  <a:rPr lang="es-ES" sz="3200" dirty="0"/>
                  <a:t> Menos de 0,5 Hz y constante de tiempo de hasta 220</a:t>
                </a:r>
                <a:r>
                  <a:rPr lang="es-ES" sz="3200" dirty="0">
                    <a:effectLst/>
                  </a:rPr>
                  <a:t> </a:t>
                </a:r>
                <a:endParaRPr lang="es-ES" sz="3200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9D59943-3A36-D443-84F6-B650739DB4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0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2425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5AB44-AFC2-0949-B8F4-1C40B73E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5.3 ESQUEMA DEL CIRCUITO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B6D2F20-AC16-5743-9116-75D0004D2B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726" y="1504249"/>
            <a:ext cx="9004860" cy="506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190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8A7853-2549-0B4E-98CB-A187ADD78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5.4 PROCEDIMIENTO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7CFE5B6-ED2B-FC4A-A795-7342771496C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286218" y="751915"/>
            <a:ext cx="2149381" cy="421726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2926870-76E4-8341-B311-ED583E7A62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553" y="3365452"/>
            <a:ext cx="1700413" cy="302418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BEAAD11-4287-4D42-890F-17A16A2FAE4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897" y="2746373"/>
            <a:ext cx="3053715" cy="171767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A27D404-7DCE-3745-A619-F2934CD79A1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79" y="4986291"/>
            <a:ext cx="2495550" cy="140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596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2C775F-A1D5-3A40-ADA6-3DAB7BEF4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5.5 RESULTADOS EXPERIMENTALES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761FD6-D333-E74A-9977-20B780A1E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329" y="1264555"/>
            <a:ext cx="3345762" cy="936632"/>
          </a:xfrm>
        </p:spPr>
        <p:txBody>
          <a:bodyPr>
            <a:normAutofit/>
          </a:bodyPr>
          <a:lstStyle/>
          <a:p>
            <a:r>
              <a:rPr lang="es-ES" sz="2800" b="1" dirty="0"/>
              <a:t>PIEZOFILM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C068CC-4B69-4A48-8A5C-C61E96BA00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6" t="5946" r="33543" b="34309"/>
          <a:stretch/>
        </p:blipFill>
        <p:spPr bwMode="auto">
          <a:xfrm>
            <a:off x="377847" y="2641577"/>
            <a:ext cx="3461250" cy="25454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BEAC2CC-C76E-924C-B3CA-CFDF3F55DE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1473" r="32946" b="38682"/>
          <a:stretch/>
        </p:blipFill>
        <p:spPr bwMode="auto">
          <a:xfrm>
            <a:off x="8537976" y="2545445"/>
            <a:ext cx="3550785" cy="26415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A6C691E-D99E-6745-BD1A-FFAC18256E4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5" t="8470" r="31537" b="34031"/>
          <a:stretch/>
        </p:blipFill>
        <p:spPr bwMode="auto">
          <a:xfrm>
            <a:off x="4412787" y="2545446"/>
            <a:ext cx="3580839" cy="26415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BB3794D9-5C9D-A440-8CF4-85A4A1D20BF9}"/>
                  </a:ext>
                </a:extLst>
              </p:cNvPr>
              <p:cNvSpPr txBox="1"/>
              <p:nvPr/>
            </p:nvSpPr>
            <p:spPr>
              <a:xfrm>
                <a:off x="4547363" y="2001132"/>
                <a:ext cx="43809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2000" b="1" dirty="0"/>
                  <a:t>60  gramos 220 n</a:t>
                </a:r>
                <a14:m>
                  <m:oMath xmlns:m="http://schemas.openxmlformats.org/officeDocument/2006/math">
                    <m:r>
                      <a:rPr lang="es-ES" sz="2000" b="1" i="1"/>
                      <m:t>𝑭</m:t>
                    </m:r>
                  </m:oMath>
                </a14:m>
                <a:r>
                  <a:rPr lang="es-ES" sz="2000" b="1" dirty="0"/>
                  <a:t> y </a:t>
                </a:r>
                <a14:m>
                  <m:oMath xmlns:m="http://schemas.openxmlformats.org/officeDocument/2006/math">
                    <m:r>
                      <a:rPr lang="es-ES" sz="2000" b="1" i="1"/>
                      <m:t>𝝉</m:t>
                    </m:r>
                    <m:r>
                      <a:rPr lang="es-ES" sz="2000" b="1" i="1"/>
                      <m:t>=</m:t>
                    </m:r>
                    <m:r>
                      <a:rPr lang="es-ES" sz="2000" b="1" i="1"/>
                      <m:t>𝟐𝟐𝟎</m:t>
                    </m:r>
                  </m:oMath>
                </a14:m>
                <a:endParaRPr lang="es-ES" sz="2000" b="1" dirty="0"/>
              </a:p>
            </p:txBody>
          </p:sp>
        </mc:Choice>
        <mc:Fallback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BB3794D9-5C9D-A440-8CF4-85A4A1D20B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7363" y="2001132"/>
                <a:ext cx="4380966" cy="400110"/>
              </a:xfrm>
              <a:prstGeom prst="rect">
                <a:avLst/>
              </a:prstGeom>
              <a:blipFill>
                <a:blip r:embed="rId5"/>
                <a:stretch>
                  <a:fillRect l="-1445" t="-6250" b="-25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uadroTexto 10">
            <a:extLst>
              <a:ext uri="{FF2B5EF4-FFF2-40B4-BE49-F238E27FC236}">
                <a16:creationId xmlns:a16="http://schemas.microsoft.com/office/drawing/2014/main" id="{9D70CF59-88DA-404A-9352-43753A639BEF}"/>
              </a:ext>
            </a:extLst>
          </p:cNvPr>
          <p:cNvSpPr txBox="1"/>
          <p:nvPr/>
        </p:nvSpPr>
        <p:spPr>
          <a:xfrm>
            <a:off x="8928329" y="2001132"/>
            <a:ext cx="4380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Fuerza intermitente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CF6CD0C7-7373-0C40-A70F-7735D18D4CED}"/>
                  </a:ext>
                </a:extLst>
              </p:cNvPr>
              <p:cNvSpPr txBox="1"/>
              <p:nvPr/>
            </p:nvSpPr>
            <p:spPr>
              <a:xfrm>
                <a:off x="377846" y="2001132"/>
                <a:ext cx="43809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2000" b="1" dirty="0"/>
                  <a:t>100  gramos 100 n</a:t>
                </a:r>
                <a14:m>
                  <m:oMath xmlns:m="http://schemas.openxmlformats.org/officeDocument/2006/math">
                    <m:r>
                      <a:rPr lang="es-ES" sz="2000" b="1" i="1"/>
                      <m:t>𝑭</m:t>
                    </m:r>
                  </m:oMath>
                </a14:m>
                <a:r>
                  <a:rPr lang="es-ES" sz="2000" b="1" dirty="0"/>
                  <a:t> y </a:t>
                </a:r>
                <a14:m>
                  <m:oMath xmlns:m="http://schemas.openxmlformats.org/officeDocument/2006/math">
                    <m:r>
                      <a:rPr lang="es-ES" sz="2000" b="1" i="1"/>
                      <m:t>𝝉</m:t>
                    </m:r>
                    <m:r>
                      <a:rPr lang="es-ES" sz="2000" b="1" i="1"/>
                      <m:t>=</m:t>
                    </m:r>
                    <m:r>
                      <a:rPr lang="es-ES" sz="2000" b="1" i="1" smtClean="0">
                        <a:latin typeface="Cambria Math" panose="02040503050406030204" pitchFamily="18" charset="0"/>
                      </a:rPr>
                      <m:t>𝟏𝟎𝟎</m:t>
                    </m:r>
                  </m:oMath>
                </a14:m>
                <a:endParaRPr lang="es-ES" sz="2000" b="1" dirty="0"/>
              </a:p>
            </p:txBody>
          </p:sp>
        </mc:Choice>
        <mc:Fallback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CF6CD0C7-7373-0C40-A70F-7735D18D4C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846" y="2001132"/>
                <a:ext cx="4380966" cy="400110"/>
              </a:xfrm>
              <a:prstGeom prst="rect">
                <a:avLst/>
              </a:prstGeom>
              <a:blipFill>
                <a:blip r:embed="rId6"/>
                <a:stretch>
                  <a:fillRect l="-1445" t="-6250" b="-25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5992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2C775F-A1D5-3A40-ADA6-3DAB7BEF4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5.5 RESULTADOS EXPERIMENTALES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5C37DE91-31D7-0244-86F8-2AEFEB022583}"/>
                  </a:ext>
                </a:extLst>
              </p:cNvPr>
              <p:cNvSpPr txBox="1"/>
              <p:nvPr/>
            </p:nvSpPr>
            <p:spPr>
              <a:xfrm>
                <a:off x="1867448" y="2401242"/>
                <a:ext cx="248612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2000" b="1" dirty="0"/>
                  <a:t>100 n</a:t>
                </a:r>
                <a14:m>
                  <m:oMath xmlns:m="http://schemas.openxmlformats.org/officeDocument/2006/math">
                    <m:r>
                      <a:rPr lang="es-ES" sz="2000" b="1" i="1"/>
                      <m:t>𝑭</m:t>
                    </m:r>
                  </m:oMath>
                </a14:m>
                <a:r>
                  <a:rPr lang="es-ES" sz="2000" b="1" dirty="0"/>
                  <a:t> y </a:t>
                </a:r>
                <a14:m>
                  <m:oMath xmlns:m="http://schemas.openxmlformats.org/officeDocument/2006/math">
                    <m:r>
                      <a:rPr lang="es-ES" sz="2000" b="1" i="1"/>
                      <m:t>𝝉</m:t>
                    </m:r>
                    <m:r>
                      <a:rPr lang="es-ES" sz="2000" b="1" i="1"/>
                      <m:t>=</m:t>
                    </m:r>
                    <m:r>
                      <a:rPr lang="es-ES" sz="2000" b="1" i="1" smtClean="0">
                        <a:latin typeface="Cambria Math" panose="02040503050406030204" pitchFamily="18" charset="0"/>
                      </a:rPr>
                      <m:t>𝟏𝟎𝟎</m:t>
                    </m:r>
                  </m:oMath>
                </a14:m>
                <a:endParaRPr lang="es-ES" sz="2000" b="1" dirty="0"/>
              </a:p>
            </p:txBody>
          </p:sp>
        </mc:Choice>
        <mc:Fallback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5C37DE91-31D7-0244-86F8-2AEFEB0225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7448" y="2401242"/>
                <a:ext cx="2486124" cy="400110"/>
              </a:xfrm>
              <a:prstGeom prst="rect">
                <a:avLst/>
              </a:prstGeom>
              <a:blipFill>
                <a:blip r:embed="rId2"/>
                <a:stretch>
                  <a:fillRect l="-2030" t="-6061" b="-2121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120C5F9B-12EE-8847-920D-1B499B191977}"/>
                  </a:ext>
                </a:extLst>
              </p:cNvPr>
              <p:cNvSpPr txBox="1"/>
              <p:nvPr/>
            </p:nvSpPr>
            <p:spPr>
              <a:xfrm>
                <a:off x="7721884" y="2401242"/>
                <a:ext cx="237102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2000" b="1" dirty="0"/>
                  <a:t>220 n</a:t>
                </a:r>
                <a14:m>
                  <m:oMath xmlns:m="http://schemas.openxmlformats.org/officeDocument/2006/math">
                    <m:r>
                      <a:rPr lang="es-ES" sz="2000" b="1" i="1"/>
                      <m:t>𝑭</m:t>
                    </m:r>
                  </m:oMath>
                </a14:m>
                <a:r>
                  <a:rPr lang="es-ES" sz="2000" b="1" dirty="0"/>
                  <a:t> y </a:t>
                </a:r>
                <a14:m>
                  <m:oMath xmlns:m="http://schemas.openxmlformats.org/officeDocument/2006/math">
                    <m:r>
                      <a:rPr lang="es-ES" sz="2000" b="1" i="1"/>
                      <m:t>𝝉</m:t>
                    </m:r>
                    <m:r>
                      <a:rPr lang="es-ES" sz="2000" b="1" i="1"/>
                      <m:t>=</m:t>
                    </m:r>
                    <m:r>
                      <a:rPr lang="es-ES" sz="2000" b="1" i="1"/>
                      <m:t>𝟐𝟐𝟎</m:t>
                    </m:r>
                  </m:oMath>
                </a14:m>
                <a:endParaRPr lang="es-ES" sz="2000" b="1" dirty="0"/>
              </a:p>
            </p:txBody>
          </p:sp>
        </mc:Choice>
        <mc:Fallback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120C5F9B-12EE-8847-920D-1B499B1919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1884" y="2401242"/>
                <a:ext cx="2371021" cy="400110"/>
              </a:xfrm>
              <a:prstGeom prst="rect">
                <a:avLst/>
              </a:prstGeom>
              <a:blipFill>
                <a:blip r:embed="rId3"/>
                <a:stretch>
                  <a:fillRect l="-2660" t="-6061" b="-2121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4B880339-47B0-6949-9C36-325E71A5FF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0758086"/>
              </p:ext>
            </p:extLst>
          </p:nvPr>
        </p:nvGraphicFramePr>
        <p:xfrm>
          <a:off x="671546" y="2946354"/>
          <a:ext cx="4987381" cy="3042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192EF1E8-67BD-4B4A-8FE9-2EDEE7068E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0175865"/>
              </p:ext>
            </p:extLst>
          </p:nvPr>
        </p:nvGraphicFramePr>
        <p:xfrm>
          <a:off x="6229964" y="2946354"/>
          <a:ext cx="4915364" cy="3055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4A5C37D4-B945-2A48-A8FE-35AEF2084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329" y="1264555"/>
            <a:ext cx="3345762" cy="936632"/>
          </a:xfrm>
        </p:spPr>
        <p:txBody>
          <a:bodyPr>
            <a:normAutofit/>
          </a:bodyPr>
          <a:lstStyle/>
          <a:p>
            <a:r>
              <a:rPr lang="es-ES" sz="2800" b="1" dirty="0"/>
              <a:t>PIEZOFILM</a:t>
            </a:r>
          </a:p>
        </p:txBody>
      </p:sp>
    </p:spTree>
    <p:extLst>
      <p:ext uri="{BB962C8B-B14F-4D97-AF65-F5344CB8AC3E}">
        <p14:creationId xmlns:p14="http://schemas.microsoft.com/office/powerpoint/2010/main" val="24596503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2C775F-A1D5-3A40-ADA6-3DAB7BEF4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5.5 RESULTADOS EXPERIMENTALES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761FD6-D333-E74A-9977-20B780A1E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7559" y="1433423"/>
            <a:ext cx="5122803" cy="471577"/>
          </a:xfrm>
        </p:spPr>
        <p:txBody>
          <a:bodyPr>
            <a:noAutofit/>
          </a:bodyPr>
          <a:lstStyle/>
          <a:p>
            <a:r>
              <a:rPr lang="es-ES" sz="2800" b="1" dirty="0"/>
              <a:t>SENSOR DE DIAFRAGMA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1EB83BB-3864-7F4F-B7B8-0D72EB7334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3" t="6978" r="32948" b="34877"/>
          <a:stretch/>
        </p:blipFill>
        <p:spPr bwMode="auto">
          <a:xfrm>
            <a:off x="1171742" y="3240645"/>
            <a:ext cx="3602990" cy="26885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5782ECCD-7A60-DE4F-9CCD-6C6C7F2B060A}"/>
                  </a:ext>
                </a:extLst>
              </p:cNvPr>
              <p:cNvSpPr txBox="1"/>
              <p:nvPr/>
            </p:nvSpPr>
            <p:spPr>
              <a:xfrm>
                <a:off x="1289660" y="2714313"/>
                <a:ext cx="34850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2000" b="1" dirty="0"/>
                  <a:t>200 gramos  47 </a:t>
                </a:r>
                <a:r>
                  <a:rPr lang="es-ES" sz="2000" b="1" dirty="0" err="1"/>
                  <a:t>nF</a:t>
                </a:r>
                <a:r>
                  <a:rPr lang="es-ES" sz="2000" b="1" dirty="0"/>
                  <a:t> </a:t>
                </a:r>
                <a14:m>
                  <m:oMath xmlns:m="http://schemas.openxmlformats.org/officeDocument/2006/math">
                    <m:r>
                      <a:rPr lang="es-ES" sz="2000" b="1" i="1"/>
                      <m:t>𝝉</m:t>
                    </m:r>
                    <m:r>
                      <a:rPr lang="es-ES" sz="2000" b="1" i="1"/>
                      <m:t>=</m:t>
                    </m:r>
                    <m:r>
                      <a:rPr lang="es-ES" sz="2000" b="1" i="1"/>
                      <m:t>𝟒𝟕</m:t>
                    </m:r>
                  </m:oMath>
                </a14:m>
                <a:r>
                  <a:rPr lang="es-ES" sz="2000" b="1" dirty="0">
                    <a:effectLst/>
                  </a:rPr>
                  <a:t> </a:t>
                </a:r>
                <a:endParaRPr lang="es-ES" sz="2000" b="1" dirty="0"/>
              </a:p>
            </p:txBody>
          </p:sp>
        </mc:Choice>
        <mc:Fallback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5782ECCD-7A60-DE4F-9CCD-6C6C7F2B06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660" y="2714313"/>
                <a:ext cx="3485072" cy="400110"/>
              </a:xfrm>
              <a:prstGeom prst="rect">
                <a:avLst/>
              </a:prstGeom>
              <a:blipFill>
                <a:blip r:embed="rId3"/>
                <a:stretch>
                  <a:fillRect l="-1818" t="-6250" b="-25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E66F9D75-CB26-524A-BB61-02E9834B6740}"/>
                  </a:ext>
                </a:extLst>
              </p:cNvPr>
              <p:cNvSpPr txBox="1"/>
              <p:nvPr/>
            </p:nvSpPr>
            <p:spPr>
              <a:xfrm>
                <a:off x="6504317" y="2714313"/>
                <a:ext cx="43809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2000" b="1" dirty="0"/>
                  <a:t>200 gramos 220 n</a:t>
                </a:r>
                <a14:m>
                  <m:oMath xmlns:m="http://schemas.openxmlformats.org/officeDocument/2006/math">
                    <m:r>
                      <a:rPr lang="es-ES" sz="2000" b="1" i="1"/>
                      <m:t>𝑭</m:t>
                    </m:r>
                  </m:oMath>
                </a14:m>
                <a:r>
                  <a:rPr lang="es-ES" sz="2000" b="1" dirty="0"/>
                  <a:t> y </a:t>
                </a:r>
                <a14:m>
                  <m:oMath xmlns:m="http://schemas.openxmlformats.org/officeDocument/2006/math">
                    <m:r>
                      <a:rPr lang="es-ES" sz="2000" b="1" i="1"/>
                      <m:t>𝝉</m:t>
                    </m:r>
                    <m:r>
                      <a:rPr lang="es-ES" sz="2000" b="1" i="1"/>
                      <m:t>=</m:t>
                    </m:r>
                    <m:r>
                      <a:rPr lang="es-ES" sz="2000" b="1" i="1"/>
                      <m:t>𝟐𝟐𝟎</m:t>
                    </m:r>
                  </m:oMath>
                </a14:m>
                <a:endParaRPr lang="es-ES" sz="2000" b="1" dirty="0"/>
              </a:p>
            </p:txBody>
          </p:sp>
        </mc:Choice>
        <mc:Fallback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E66F9D75-CB26-524A-BB61-02E9834B67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4317" y="2714313"/>
                <a:ext cx="4380966" cy="400110"/>
              </a:xfrm>
              <a:prstGeom prst="rect">
                <a:avLst/>
              </a:prstGeom>
              <a:blipFill>
                <a:blip r:embed="rId4"/>
                <a:stretch>
                  <a:fillRect l="-1445" t="-6250" b="-25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n 6">
            <a:extLst>
              <a:ext uri="{FF2B5EF4-FFF2-40B4-BE49-F238E27FC236}">
                <a16:creationId xmlns:a16="http://schemas.microsoft.com/office/drawing/2014/main" id="{4AEB1868-4EE9-F241-AF67-0F400DEA500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3" t="7263" r="34266" b="32659"/>
          <a:stretch/>
        </p:blipFill>
        <p:spPr bwMode="auto">
          <a:xfrm>
            <a:off x="6360739" y="3240645"/>
            <a:ext cx="3783926" cy="27882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069606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2C775F-A1D5-3A40-ADA6-3DAB7BEF4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5.5 RESULTADOS EXPERIMENTALES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761FD6-D333-E74A-9977-20B780A1E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7559" y="1433423"/>
            <a:ext cx="5122803" cy="471577"/>
          </a:xfrm>
        </p:spPr>
        <p:txBody>
          <a:bodyPr>
            <a:noAutofit/>
          </a:bodyPr>
          <a:lstStyle/>
          <a:p>
            <a:r>
              <a:rPr lang="es-ES" sz="2800" b="1" dirty="0"/>
              <a:t>SENSOR DE DIAFRAGMA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5782ECCD-7A60-DE4F-9CCD-6C6C7F2B060A}"/>
                  </a:ext>
                </a:extLst>
              </p:cNvPr>
              <p:cNvSpPr txBox="1"/>
              <p:nvPr/>
            </p:nvSpPr>
            <p:spPr>
              <a:xfrm>
                <a:off x="1805854" y="2793388"/>
                <a:ext cx="34850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2000" b="1" dirty="0"/>
                  <a:t>47 </a:t>
                </a:r>
                <a:r>
                  <a:rPr lang="es-ES" sz="2000" b="1" dirty="0" err="1"/>
                  <a:t>nF</a:t>
                </a:r>
                <a:r>
                  <a:rPr lang="es-ES" sz="2000" b="1" dirty="0"/>
                  <a:t>   </a:t>
                </a:r>
                <a14:m>
                  <m:oMath xmlns:m="http://schemas.openxmlformats.org/officeDocument/2006/math">
                    <m:r>
                      <a:rPr lang="es-ES" sz="2000" b="1" i="1"/>
                      <m:t>𝝉</m:t>
                    </m:r>
                    <m:r>
                      <a:rPr lang="es-ES" sz="2000" b="1" i="1"/>
                      <m:t>=</m:t>
                    </m:r>
                    <m:r>
                      <a:rPr lang="es-ES" sz="2000" b="1" i="1"/>
                      <m:t>𝟒𝟕</m:t>
                    </m:r>
                  </m:oMath>
                </a14:m>
                <a:r>
                  <a:rPr lang="es-ES" sz="2000" b="1" dirty="0">
                    <a:effectLst/>
                  </a:rPr>
                  <a:t> </a:t>
                </a:r>
                <a:endParaRPr lang="es-ES" sz="2000" b="1" dirty="0"/>
              </a:p>
            </p:txBody>
          </p:sp>
        </mc:Choice>
        <mc:Fallback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5782ECCD-7A60-DE4F-9CCD-6C6C7F2B06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5854" y="2793388"/>
                <a:ext cx="3485072" cy="400110"/>
              </a:xfrm>
              <a:prstGeom prst="rect">
                <a:avLst/>
              </a:prstGeom>
              <a:blipFill>
                <a:blip r:embed="rId2"/>
                <a:stretch>
                  <a:fillRect l="-1449" t="-6250" b="-25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E66F9D75-CB26-524A-BB61-02E9834B6740}"/>
                  </a:ext>
                </a:extLst>
              </p:cNvPr>
              <p:cNvSpPr txBox="1"/>
              <p:nvPr/>
            </p:nvSpPr>
            <p:spPr>
              <a:xfrm>
                <a:off x="7048768" y="2773051"/>
                <a:ext cx="43809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2000" b="1" dirty="0"/>
                  <a:t>220 n</a:t>
                </a:r>
                <a14:m>
                  <m:oMath xmlns:m="http://schemas.openxmlformats.org/officeDocument/2006/math">
                    <m:r>
                      <a:rPr lang="es-ES" sz="2000" b="1" i="1"/>
                      <m:t>𝑭</m:t>
                    </m:r>
                  </m:oMath>
                </a14:m>
                <a:r>
                  <a:rPr lang="es-ES" sz="2000" b="1" dirty="0"/>
                  <a:t> y </a:t>
                </a:r>
                <a14:m>
                  <m:oMath xmlns:m="http://schemas.openxmlformats.org/officeDocument/2006/math">
                    <m:r>
                      <a:rPr lang="es-ES" sz="2000" b="1" i="1"/>
                      <m:t>𝝉</m:t>
                    </m:r>
                    <m:r>
                      <a:rPr lang="es-ES" sz="2000" b="1" i="1"/>
                      <m:t>=</m:t>
                    </m:r>
                    <m:r>
                      <a:rPr lang="es-ES" sz="2000" b="1" i="1"/>
                      <m:t>𝟐𝟐𝟎</m:t>
                    </m:r>
                  </m:oMath>
                </a14:m>
                <a:endParaRPr lang="es-ES" sz="2000" b="1" dirty="0"/>
              </a:p>
            </p:txBody>
          </p:sp>
        </mc:Choice>
        <mc:Fallback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E66F9D75-CB26-524A-BB61-02E9834B67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8768" y="2773051"/>
                <a:ext cx="4380966" cy="400110"/>
              </a:xfrm>
              <a:prstGeom prst="rect">
                <a:avLst/>
              </a:prstGeom>
              <a:blipFill>
                <a:blip r:embed="rId3"/>
                <a:stretch>
                  <a:fillRect l="-1156" t="-6061" b="-2424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92289AEC-D9A7-6B40-9DDD-73D23B7BB1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4462571"/>
              </p:ext>
            </p:extLst>
          </p:nvPr>
        </p:nvGraphicFramePr>
        <p:xfrm>
          <a:off x="467271" y="3373215"/>
          <a:ext cx="5129849" cy="3101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5F3284A9-44DB-A74D-9408-28E0805F8E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1975680"/>
              </p:ext>
            </p:extLst>
          </p:nvPr>
        </p:nvGraphicFramePr>
        <p:xfrm>
          <a:off x="5597120" y="3373216"/>
          <a:ext cx="5288163" cy="3281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545519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2C775F-A1D5-3A40-ADA6-3DAB7BEF4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5.5 RESULTADOS EXPERIMENTALES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761FD6-D333-E74A-9977-20B780A1E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7559" y="1433423"/>
            <a:ext cx="5122803" cy="471577"/>
          </a:xfrm>
        </p:spPr>
        <p:txBody>
          <a:bodyPr>
            <a:noAutofit/>
          </a:bodyPr>
          <a:lstStyle/>
          <a:p>
            <a:r>
              <a:rPr lang="es-ES" sz="2800" b="1" dirty="0"/>
              <a:t>SENSOR DE DIAFRAGMA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66F9D75-CB26-524A-BB61-02E9834B6740}"/>
              </a:ext>
            </a:extLst>
          </p:cNvPr>
          <p:cNvSpPr txBox="1"/>
          <p:nvPr/>
        </p:nvSpPr>
        <p:spPr>
          <a:xfrm>
            <a:off x="1777754" y="2514258"/>
            <a:ext cx="4380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Fuerza intermitente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6C3C347-8BBD-B84E-B51F-2AF5A41388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1" t="6454" r="32198" b="32255"/>
          <a:stretch/>
        </p:blipFill>
        <p:spPr bwMode="auto">
          <a:xfrm>
            <a:off x="1272979" y="3199516"/>
            <a:ext cx="4080685" cy="30570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E5449C4-A310-414F-8AAD-D322C182ED41}"/>
              </a:ext>
            </a:extLst>
          </p:cNvPr>
          <p:cNvSpPr txBox="1"/>
          <p:nvPr/>
        </p:nvSpPr>
        <p:spPr>
          <a:xfrm>
            <a:off x="7241634" y="2596936"/>
            <a:ext cx="4380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Medidas dinámicas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C6C534A-13DD-5A4C-BFB3-73C16A781B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4" t="7732" r="28582" b="31145"/>
          <a:stretch/>
        </p:blipFill>
        <p:spPr bwMode="auto">
          <a:xfrm>
            <a:off x="6780362" y="3199516"/>
            <a:ext cx="4012678" cy="29796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880835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48E3C7-9E1D-FE4D-BD0A-93DC2ECA3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175941" cy="1280890"/>
          </a:xfrm>
        </p:spPr>
        <p:txBody>
          <a:bodyPr/>
          <a:lstStyle/>
          <a:p>
            <a:r>
              <a:rPr lang="es-ES" dirty="0"/>
              <a:t>5.6 CONCLUSIONES DE LOS RESULTADOS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C13650-9A08-F544-ACF7-4A514CD25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EL SENSOR DE DIAFRAGMA OFRECE MEJORES RESULTADOS</a:t>
            </a:r>
            <a:br>
              <a:rPr lang="es-ES" dirty="0"/>
            </a:br>
            <a:endParaRPr lang="es-ES" dirty="0"/>
          </a:p>
          <a:p>
            <a:r>
              <a:rPr lang="es-ES" dirty="0"/>
              <a:t>PIEZOFILM OFRECE PROBLEMAS POR SU FLEXIBILIDAD</a:t>
            </a:r>
            <a:br>
              <a:rPr lang="es-ES" dirty="0"/>
            </a:br>
            <a:endParaRPr lang="es-ES" dirty="0"/>
          </a:p>
          <a:p>
            <a:r>
              <a:rPr lang="es-ES" dirty="0"/>
              <a:t>VARIANDO VALORES DE LOS COMPONENTES SE OBTIENEN RESULTADOS ESPERADOS</a:t>
            </a:r>
            <a:br>
              <a:rPr lang="es-ES" dirty="0"/>
            </a:br>
            <a:br>
              <a:rPr lang="es-ES" dirty="0"/>
            </a:b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1400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AB03F6-8171-BD45-A8D9-E6FE26A67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5.7 PROBLEMAS SURGIDOS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057AF8-D8BF-854D-BCD8-D9A90017B6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VOLTAJE DE OFFSET EN LA ENTRADA</a:t>
            </a:r>
          </a:p>
          <a:p>
            <a:r>
              <a:rPr lang="es-ES" dirty="0"/>
              <a:t>DIFICULTAD PARA REALIZAR LAS MEDICIONES CON SISTEMA PRECISO</a:t>
            </a:r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1F56E35-5ABF-CC45-B816-EAEF7E8A61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7" t="10651" r="24818" b="13418"/>
          <a:stretch/>
        </p:blipFill>
        <p:spPr bwMode="auto">
          <a:xfrm>
            <a:off x="757247" y="3571656"/>
            <a:ext cx="3663930" cy="27082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B58955D-4DBD-534E-BD66-817BA7F51B8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77"/>
          <a:stretch/>
        </p:blipFill>
        <p:spPr bwMode="auto">
          <a:xfrm>
            <a:off x="5292037" y="3356370"/>
            <a:ext cx="2670857" cy="27834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77D418D-07F9-5540-B471-700FDAC18E4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185" y="4002425"/>
            <a:ext cx="3424622" cy="213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836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AB3F8C-3C26-3149-AAE7-914600329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208214" cy="1280890"/>
          </a:xfrm>
        </p:spPr>
        <p:txBody>
          <a:bodyPr/>
          <a:lstStyle/>
          <a:p>
            <a:r>
              <a:rPr lang="es-ES" dirty="0"/>
              <a:t>6. EJEMPLO DE UN SISTEMA INDUSTRIAL PARA MEDIDAS CUASI-ESTÁTICAS 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F69681C9-1548-AD4D-A6EA-9A1F8F790ACE}"/>
              </a:ext>
            </a:extLst>
          </p:cNvPr>
          <p:cNvGrpSpPr>
            <a:grpSpLocks noChangeAspect="1"/>
          </p:cNvGrpSpPr>
          <p:nvPr/>
        </p:nvGrpSpPr>
        <p:grpSpPr>
          <a:xfrm>
            <a:off x="879495" y="3982066"/>
            <a:ext cx="9892911" cy="1612930"/>
            <a:chOff x="0" y="0"/>
            <a:chExt cx="5218067" cy="81978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8C90CF48-9166-AD49-87C7-31C4B10C6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897" y="0"/>
              <a:ext cx="4408170" cy="819785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B302D22-FF0B-1C4D-9F76-7BBC64981B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531"/>
              <a:ext cx="809625" cy="809625"/>
            </a:xfrm>
            <a:prstGeom prst="rect">
              <a:avLst/>
            </a:prstGeom>
          </p:spPr>
        </p:pic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id="{C76E7E5B-3C44-D04D-93A0-91D4122E9191}"/>
              </a:ext>
            </a:extLst>
          </p:cNvPr>
          <p:cNvSpPr txBox="1"/>
          <p:nvPr/>
        </p:nvSpPr>
        <p:spPr>
          <a:xfrm>
            <a:off x="2698954" y="2389535"/>
            <a:ext cx="8073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GRANDES FUERZAS + CUASI-ESTÁTICAS + ALTA RESISTENCIA + ROBUSTEZ </a:t>
            </a:r>
          </a:p>
        </p:txBody>
      </p:sp>
    </p:spTree>
    <p:extLst>
      <p:ext uri="{BB962C8B-B14F-4D97-AF65-F5344CB8AC3E}">
        <p14:creationId xmlns:p14="http://schemas.microsoft.com/office/powerpoint/2010/main" val="8355654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EA721F-6F21-5546-9223-45C80997E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313" y="156390"/>
            <a:ext cx="8911687" cy="1280890"/>
          </a:xfrm>
        </p:spPr>
        <p:txBody>
          <a:bodyPr/>
          <a:lstStyle/>
          <a:p>
            <a:r>
              <a:rPr lang="es-ES" dirty="0"/>
              <a:t>7. PRESUPUESTO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23617267-4B06-5445-8B62-7E92EDA48997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841927634"/>
              </p:ext>
            </p:extLst>
          </p:nvPr>
        </p:nvGraphicFramePr>
        <p:xfrm>
          <a:off x="1755447" y="796835"/>
          <a:ext cx="8799342" cy="60611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5610">
                  <a:extLst>
                    <a:ext uri="{9D8B030D-6E8A-4147-A177-3AD203B41FA5}">
                      <a16:colId xmlns:a16="http://schemas.microsoft.com/office/drawing/2014/main" val="359683169"/>
                    </a:ext>
                  </a:extLst>
                </a:gridCol>
                <a:gridCol w="3528086">
                  <a:extLst>
                    <a:ext uri="{9D8B030D-6E8A-4147-A177-3AD203B41FA5}">
                      <a16:colId xmlns:a16="http://schemas.microsoft.com/office/drawing/2014/main" val="1998315815"/>
                    </a:ext>
                  </a:extLst>
                </a:gridCol>
                <a:gridCol w="925311">
                  <a:extLst>
                    <a:ext uri="{9D8B030D-6E8A-4147-A177-3AD203B41FA5}">
                      <a16:colId xmlns:a16="http://schemas.microsoft.com/office/drawing/2014/main" val="3398335560"/>
                    </a:ext>
                  </a:extLst>
                </a:gridCol>
                <a:gridCol w="1035425">
                  <a:extLst>
                    <a:ext uri="{9D8B030D-6E8A-4147-A177-3AD203B41FA5}">
                      <a16:colId xmlns:a16="http://schemas.microsoft.com/office/drawing/2014/main" val="1060205796"/>
                    </a:ext>
                  </a:extLst>
                </a:gridCol>
                <a:gridCol w="879134">
                  <a:extLst>
                    <a:ext uri="{9D8B030D-6E8A-4147-A177-3AD203B41FA5}">
                      <a16:colId xmlns:a16="http://schemas.microsoft.com/office/drawing/2014/main" val="2245610607"/>
                    </a:ext>
                  </a:extLst>
                </a:gridCol>
                <a:gridCol w="905776">
                  <a:extLst>
                    <a:ext uri="{9D8B030D-6E8A-4147-A177-3AD203B41FA5}">
                      <a16:colId xmlns:a16="http://schemas.microsoft.com/office/drawing/2014/main" val="741964001"/>
                    </a:ext>
                  </a:extLst>
                </a:gridCol>
              </a:tblGrid>
              <a:tr h="355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Referencia 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Descripción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Unidad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Cantidad 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Precio (€)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Total (€)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extLst>
                  <a:ext uri="{0D108BD9-81ED-4DB2-BD59-A6C34878D82A}">
                    <a16:rowId xmlns:a16="http://schemas.microsoft.com/office/drawing/2014/main" val="1985743190"/>
                  </a:ext>
                </a:extLst>
              </a:tr>
              <a:tr h="3109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Placa </a:t>
                      </a:r>
                      <a:r>
                        <a:rPr lang="es-ES" sz="700" dirty="0" err="1">
                          <a:effectLst/>
                        </a:rPr>
                        <a:t>board</a:t>
                      </a:r>
                      <a:r>
                        <a:rPr lang="es-ES" sz="700" dirty="0">
                          <a:effectLst/>
                        </a:rPr>
                        <a:t> </a:t>
                      </a:r>
                      <a:endParaRPr lang="es-ES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Placa 15x5 cm marca Ariston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Unidades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15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15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extLst>
                  <a:ext uri="{0D108BD9-81ED-4DB2-BD59-A6C34878D82A}">
                    <a16:rowId xmlns:a16="http://schemas.microsoft.com/office/drawing/2014/main" val="2881275500"/>
                  </a:ext>
                </a:extLst>
              </a:tr>
              <a:tr h="3109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Osciloscopio 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Marca Tektronix modelo TDS 1002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Unidades</a:t>
                      </a:r>
                      <a:endParaRPr lang="es-ES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500</a:t>
                      </a:r>
                      <a:endParaRPr lang="es-ES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500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extLst>
                  <a:ext uri="{0D108BD9-81ED-4DB2-BD59-A6C34878D82A}">
                    <a16:rowId xmlns:a16="http://schemas.microsoft.com/office/drawing/2014/main" val="509014315"/>
                  </a:ext>
                </a:extLst>
              </a:tr>
              <a:tr h="4664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Fuente de  Alimentación 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Fuente simétrica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Unidades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270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270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extLst>
                  <a:ext uri="{0D108BD9-81ED-4DB2-BD59-A6C34878D82A}">
                    <a16:rowId xmlns:a16="http://schemas.microsoft.com/office/drawing/2014/main" val="4212636940"/>
                  </a:ext>
                </a:extLst>
              </a:tr>
              <a:tr h="3109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Sondas de medida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Marca HP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Unidades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25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50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extLst>
                  <a:ext uri="{0D108BD9-81ED-4DB2-BD59-A6C34878D82A}">
                    <a16:rowId xmlns:a16="http://schemas.microsoft.com/office/drawing/2014/main" val="3295249287"/>
                  </a:ext>
                </a:extLst>
              </a:tr>
              <a:tr h="3109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Amplificador operacional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TL 071 de Texas Instruments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Unidades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0,85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0,85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extLst>
                  <a:ext uri="{0D108BD9-81ED-4DB2-BD59-A6C34878D82A}">
                    <a16:rowId xmlns:a16="http://schemas.microsoft.com/office/drawing/2014/main" val="434973105"/>
                  </a:ext>
                </a:extLst>
              </a:tr>
              <a:tr h="3109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Sensor 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7BB-20-6L0 de MuRata®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Unidades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0,86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0,86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extLst>
                  <a:ext uri="{0D108BD9-81ED-4DB2-BD59-A6C34878D82A}">
                    <a16:rowId xmlns:a16="http://schemas.microsoft.com/office/drawing/2014/main" val="652636225"/>
                  </a:ext>
                </a:extLst>
              </a:tr>
              <a:tr h="3109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Sensor 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SDT1-028K (1-1000288-0)  de Measurement Specialities®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Unidades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27,42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27,42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extLst>
                  <a:ext uri="{0D108BD9-81ED-4DB2-BD59-A6C34878D82A}">
                    <a16:rowId xmlns:a16="http://schemas.microsoft.com/office/drawing/2014/main" val="57109178"/>
                  </a:ext>
                </a:extLst>
              </a:tr>
              <a:tr h="3109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Condensador 47 nF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es-ES" sz="7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Unidades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0,25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0,25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extLst>
                  <a:ext uri="{0D108BD9-81ED-4DB2-BD59-A6C34878D82A}">
                    <a16:rowId xmlns:a16="http://schemas.microsoft.com/office/drawing/2014/main" val="3739579568"/>
                  </a:ext>
                </a:extLst>
              </a:tr>
              <a:tr h="3109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Condensador 100 nF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es-ES" sz="7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Unidades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0,25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0,25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extLst>
                  <a:ext uri="{0D108BD9-81ED-4DB2-BD59-A6C34878D82A}">
                    <a16:rowId xmlns:a16="http://schemas.microsoft.com/office/drawing/2014/main" val="1532724715"/>
                  </a:ext>
                </a:extLst>
              </a:tr>
              <a:tr h="3109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Condensador 220 nF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es-ES" sz="7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Unidades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0,25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0,25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extLst>
                  <a:ext uri="{0D108BD9-81ED-4DB2-BD59-A6C34878D82A}">
                    <a16:rowId xmlns:a16="http://schemas.microsoft.com/office/drawing/2014/main" val="1409764225"/>
                  </a:ext>
                </a:extLst>
              </a:tr>
              <a:tr h="3109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Cables DuPont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 Cables modelo DuPont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Pack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4,5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4,5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extLst>
                  <a:ext uri="{0D108BD9-81ED-4DB2-BD59-A6C34878D82A}">
                    <a16:rowId xmlns:a16="http://schemas.microsoft.com/office/drawing/2014/main" val="4117129755"/>
                  </a:ext>
                </a:extLst>
              </a:tr>
              <a:tr h="3109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Resistencia 1 G Ohm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Vishay RNX0501G00FNEL 1  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Unidades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2,75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2,75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extLst>
                  <a:ext uri="{0D108BD9-81ED-4DB2-BD59-A6C34878D82A}">
                    <a16:rowId xmlns:a16="http://schemas.microsoft.com/office/drawing/2014/main" val="1384331312"/>
                  </a:ext>
                </a:extLst>
              </a:tr>
              <a:tr h="3109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Resistencia 5,6 M Ohm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es-ES" sz="7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Unidades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0,2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0,2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extLst>
                  <a:ext uri="{0D108BD9-81ED-4DB2-BD59-A6C34878D82A}">
                    <a16:rowId xmlns:a16="http://schemas.microsoft.com/office/drawing/2014/main" val="161419827"/>
                  </a:ext>
                </a:extLst>
              </a:tr>
              <a:tr h="3109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Resistencia 1,5 M Ohm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es-ES" sz="7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Unidades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0,15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0,15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extLst>
                  <a:ext uri="{0D108BD9-81ED-4DB2-BD59-A6C34878D82A}">
                    <a16:rowId xmlns:a16="http://schemas.microsoft.com/office/drawing/2014/main" val="2267126567"/>
                  </a:ext>
                </a:extLst>
              </a:tr>
              <a:tr h="3109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Pesas de precisión 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es-ES" sz="7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Pack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30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30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extLst>
                  <a:ext uri="{0D108BD9-81ED-4DB2-BD59-A6C34878D82A}">
                    <a16:rowId xmlns:a16="http://schemas.microsoft.com/office/drawing/2014/main" val="2607033229"/>
                  </a:ext>
                </a:extLst>
              </a:tr>
              <a:tr h="3109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Cinta adhesiva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es-ES" sz="7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Unidades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extLst>
                  <a:ext uri="{0D108BD9-81ED-4DB2-BD59-A6C34878D82A}">
                    <a16:rowId xmlns:a16="http://schemas.microsoft.com/office/drawing/2014/main" val="4231968377"/>
                  </a:ext>
                </a:extLst>
              </a:tr>
              <a:tr h="169076">
                <a:tc>
                  <a:txBody>
                    <a:bodyPr/>
                    <a:lstStyle/>
                    <a:p>
                      <a:pPr algn="l"/>
                      <a:endParaRPr lang="es-ES" sz="7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es-ES" sz="7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es-ES" sz="7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es-ES" sz="7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es-ES" sz="7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es-ES" sz="7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extLst>
                  <a:ext uri="{0D108BD9-81ED-4DB2-BD59-A6C34878D82A}">
                    <a16:rowId xmlns:a16="http://schemas.microsoft.com/office/drawing/2014/main" val="2462430829"/>
                  </a:ext>
                </a:extLst>
              </a:tr>
              <a:tr h="405778">
                <a:tc>
                  <a:txBody>
                    <a:bodyPr/>
                    <a:lstStyle/>
                    <a:p>
                      <a:pPr algn="l"/>
                      <a:endParaRPr lang="es-ES" sz="7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es-ES" sz="7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es-ES" sz="7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es-ES" sz="7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TOTAL</a:t>
                      </a:r>
                      <a:endParaRPr lang="es-E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903,48</a:t>
                      </a:r>
                      <a:endParaRPr lang="es-ES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5376" marR="25376" marT="0" marB="0" anchor="b"/>
                </a:tc>
                <a:extLst>
                  <a:ext uri="{0D108BD9-81ED-4DB2-BD59-A6C34878D82A}">
                    <a16:rowId xmlns:a16="http://schemas.microsoft.com/office/drawing/2014/main" val="2484378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16888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301DBE-0280-034A-8BB6-A6F748424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8. MEJORAS Y CONCLUSIONES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199AB3-7F57-B84A-A8BA-6759AB182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MEJORAS:</a:t>
            </a:r>
            <a:br>
              <a:rPr lang="es-ES" dirty="0"/>
            </a:br>
            <a:r>
              <a:rPr lang="es-ES" dirty="0"/>
              <a:t>SMD</a:t>
            </a:r>
            <a:br>
              <a:rPr lang="es-ES" dirty="0"/>
            </a:br>
            <a:r>
              <a:rPr lang="es-ES" dirty="0"/>
              <a:t>COMPONENTES </a:t>
            </a:r>
          </a:p>
          <a:p>
            <a:r>
              <a:rPr lang="es-ES" dirty="0"/>
              <a:t>MEJORA E IMPEMENTACIÓN EN SISTEMA ROBOTIZADO</a:t>
            </a:r>
            <a:br>
              <a:rPr lang="es-ES" dirty="0"/>
            </a:br>
            <a:br>
              <a:rPr lang="es-ES" dirty="0"/>
            </a:br>
            <a:endParaRPr lang="es-ES" dirty="0"/>
          </a:p>
          <a:p>
            <a:r>
              <a:rPr lang="es-ES" dirty="0"/>
              <a:t>APARENTEMENTE SENCILLO </a:t>
            </a:r>
          </a:p>
          <a:p>
            <a:r>
              <a:rPr lang="es-ES" dirty="0"/>
              <a:t>MEJOR LOS SENSORES RIGIDOS QUE MÁS MALEABLES</a:t>
            </a:r>
          </a:p>
          <a:p>
            <a:r>
              <a:rPr lang="es-ES" dirty="0"/>
              <a:t>A PESAR DE LAS LIMITACIONES SE OBSERVA LA NATURALEZA PIEZOELÉCTRICA</a:t>
            </a:r>
            <a:br>
              <a:rPr lang="es-ES" dirty="0"/>
            </a:br>
            <a:endParaRPr lang="es-ES" dirty="0"/>
          </a:p>
          <a:p>
            <a:endParaRPr lang="es-ES" dirty="0"/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36360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1E85BC-1DD0-C645-928C-0991D04CD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18" y="3022898"/>
            <a:ext cx="9434457" cy="828340"/>
          </a:xfrm>
        </p:spPr>
        <p:txBody>
          <a:bodyPr>
            <a:normAutofit/>
          </a:bodyPr>
          <a:lstStyle/>
          <a:p>
            <a:r>
              <a:rPr lang="es-ES" sz="4400" dirty="0"/>
              <a:t>GRACIAS 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3874161717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{4BA79AA6-DDD6-0F40-A414-B8AE15100FBA}tf10001069</Template>
  <TotalTime>839</TotalTime>
  <Words>591</Words>
  <Application>Microsoft Macintosh PowerPoint</Application>
  <PresentationFormat>Panorámica</PresentationFormat>
  <Paragraphs>213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5" baseType="lpstr">
      <vt:lpstr>Arial</vt:lpstr>
      <vt:lpstr>Calibri</vt:lpstr>
      <vt:lpstr>Cambria Math</vt:lpstr>
      <vt:lpstr>Century Gothic</vt:lpstr>
      <vt:lpstr>Times New Roman</vt:lpstr>
      <vt:lpstr>Wingdings 3</vt:lpstr>
      <vt:lpstr>Espiral</vt:lpstr>
      <vt:lpstr> ESTUDIO DE SENSORES PIEZOELÉCTRICOS EN APLICACIONES DE MEDICIÓN DE FUERZA</vt:lpstr>
      <vt:lpstr>      1.OBJETIVO</vt:lpstr>
      <vt:lpstr>                                     2. INTRODUCCIÓN: EL EFECTO PIEZOELÉCTRICO </vt:lpstr>
      <vt:lpstr>SENSORES PIEZOELÉCTRICOS</vt:lpstr>
      <vt:lpstr>3. SENSORES PIEZOELÉCTRICOS PARA LA MEDICIÓN DE FUERZAS</vt:lpstr>
      <vt:lpstr>3. SENSORES PIEZOELÉCTRICOS PARA LA MEDICIÓN DE FUERZAS</vt:lpstr>
      <vt:lpstr>4.PROCESADO DE LA SEÑAL </vt:lpstr>
      <vt:lpstr>SEÑAL GENERADA POR EL SENSOR</vt:lpstr>
      <vt:lpstr>AMPLIFICADOR DE CARGA</vt:lpstr>
      <vt:lpstr>SEÑAL DE LA SALIDA</vt:lpstr>
      <vt:lpstr>5.ENSAYO EXPERIMENTAL</vt:lpstr>
      <vt:lpstr>5.1 ELECCIÓN DE LOS COMPONENTES </vt:lpstr>
      <vt:lpstr>5.1 ELECCIÓN DE LOS COMPONENTES </vt:lpstr>
      <vt:lpstr>5.2 ESQUEMA DEL CIRCUITO</vt:lpstr>
      <vt:lpstr>5.3 CÁLCULOS TEÓRICOS</vt:lpstr>
      <vt:lpstr>5.3 ESQUEMA DEL CIRCUITO</vt:lpstr>
      <vt:lpstr>5.4 PROCEDIMIENTO</vt:lpstr>
      <vt:lpstr>5.5 RESULTADOS EXPERIMENTALES</vt:lpstr>
      <vt:lpstr>5.5 RESULTADOS EXPERIMENTALES</vt:lpstr>
      <vt:lpstr>5.5 RESULTADOS EXPERIMENTALES</vt:lpstr>
      <vt:lpstr>5.5 RESULTADOS EXPERIMENTALES</vt:lpstr>
      <vt:lpstr>5.5 RESULTADOS EXPERIMENTALES</vt:lpstr>
      <vt:lpstr>5.6 CONCLUSIONES DE LOS RESULTADOS</vt:lpstr>
      <vt:lpstr>5.7 PROBLEMAS SURGIDOS</vt:lpstr>
      <vt:lpstr>6. EJEMPLO DE UN SISTEMA INDUSTRIAL PARA MEDIDAS CUASI-ESTÁTICAS </vt:lpstr>
      <vt:lpstr>7. PRESUPUESTO</vt:lpstr>
      <vt:lpstr>8. MEJORAS Y CONCLUSIONES</vt:lpstr>
      <vt:lpstr>GRACIAS POR SU ATENCIÓN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ESTUDIO DE SENSORES PIEZOELÉCTRICOS EN APLICACIONES DE MEDICIÓN DE FUERZA</dc:title>
  <dc:creator>ACXEL ENRIQUE FERNÁNDEZ GALEANO</dc:creator>
  <cp:lastModifiedBy>ACXEL ENRIQUE FERNÁNDEZ GALEANO</cp:lastModifiedBy>
  <cp:revision>21</cp:revision>
  <dcterms:created xsi:type="dcterms:W3CDTF">2018-07-18T08:18:28Z</dcterms:created>
  <dcterms:modified xsi:type="dcterms:W3CDTF">2018-07-18T22:18:00Z</dcterms:modified>
</cp:coreProperties>
</file>