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9" r:id="rId1"/>
  </p:sldMasterIdLst>
  <p:notesMasterIdLst>
    <p:notesMasterId r:id="rId13"/>
  </p:notesMasterIdLst>
  <p:handoutMasterIdLst>
    <p:handoutMasterId r:id="rId14"/>
  </p:handoutMasterIdLst>
  <p:sldIdLst>
    <p:sldId id="256" r:id="rId2"/>
    <p:sldId id="496" r:id="rId3"/>
    <p:sldId id="498" r:id="rId4"/>
    <p:sldId id="500" r:id="rId5"/>
    <p:sldId id="501" r:id="rId6"/>
    <p:sldId id="502" r:id="rId7"/>
    <p:sldId id="503" r:id="rId8"/>
    <p:sldId id="504" r:id="rId9"/>
    <p:sldId id="505" r:id="rId10"/>
    <p:sldId id="506" r:id="rId11"/>
    <p:sldId id="510" r:id="rId12"/>
  </p:sldIdLst>
  <p:sldSz cx="9144000" cy="6858000" type="screen4x3"/>
  <p:notesSz cx="9928225" cy="6797675"/>
  <p:defaultTextStyle>
    <a:defPPr>
      <a:defRPr lang="es-ES"/>
    </a:defPPr>
    <a:lvl1pPr algn="ctr" rtl="0" fontAlgn="base">
      <a:spcBef>
        <a:spcPct val="0"/>
      </a:spcBef>
      <a:spcAft>
        <a:spcPct val="0"/>
      </a:spcAft>
      <a:defRPr b="1" kern="1200">
        <a:solidFill>
          <a:schemeClr val="bg1"/>
        </a:solidFill>
        <a:effectDag name="">
          <a:cont type="tree" name="">
            <a:effect ref="fillLine"/>
            <a:outerShdw dist="38100" dir="13500000" algn="br">
              <a:schemeClr val="bg1">
                <a:lumMod val="200000"/>
                <a:satMod val="200000"/>
              </a:schemeClr>
            </a:outerShdw>
          </a:cont>
          <a:cont type="tree" name="">
            <a:effect ref="fillLine"/>
            <a:outerShdw dist="38100" dir="2700000" algn="tl">
              <a:schemeClr val="bg1">
                <a:lumMod val="60000"/>
                <a:satMod val="60000"/>
              </a:schemeClr>
            </a:outerShdw>
          </a:cont>
          <a:effect ref="fillLine"/>
        </a:effectDag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b="1" kern="1200">
        <a:solidFill>
          <a:schemeClr val="bg1"/>
        </a:solidFill>
        <a:effectDag name="">
          <a:cont type="tree" name="">
            <a:effect ref="fillLine"/>
            <a:outerShdw dist="38100" dir="13500000" algn="br">
              <a:schemeClr val="bg1">
                <a:lumMod val="200000"/>
                <a:satMod val="200000"/>
              </a:schemeClr>
            </a:outerShdw>
          </a:cont>
          <a:cont type="tree" name="">
            <a:effect ref="fillLine"/>
            <a:outerShdw dist="38100" dir="2700000" algn="tl">
              <a:schemeClr val="bg1">
                <a:lumMod val="60000"/>
                <a:satMod val="60000"/>
              </a:schemeClr>
            </a:outerShdw>
          </a:cont>
          <a:effect ref="fillLine"/>
        </a:effectDag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b="1" kern="1200">
        <a:solidFill>
          <a:schemeClr val="bg1"/>
        </a:solidFill>
        <a:effectDag name="">
          <a:cont type="tree" name="">
            <a:effect ref="fillLine"/>
            <a:outerShdw dist="38100" dir="13500000" algn="br">
              <a:schemeClr val="bg1">
                <a:lumMod val="200000"/>
                <a:satMod val="200000"/>
              </a:schemeClr>
            </a:outerShdw>
          </a:cont>
          <a:cont type="tree" name="">
            <a:effect ref="fillLine"/>
            <a:outerShdw dist="38100" dir="2700000" algn="tl">
              <a:schemeClr val="bg1">
                <a:lumMod val="60000"/>
                <a:satMod val="60000"/>
              </a:schemeClr>
            </a:outerShdw>
          </a:cont>
          <a:effect ref="fillLine"/>
        </a:effectDag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b="1" kern="1200">
        <a:solidFill>
          <a:schemeClr val="bg1"/>
        </a:solidFill>
        <a:effectDag name="">
          <a:cont type="tree" name="">
            <a:effect ref="fillLine"/>
            <a:outerShdw dist="38100" dir="13500000" algn="br">
              <a:schemeClr val="bg1">
                <a:lumMod val="200000"/>
                <a:satMod val="200000"/>
              </a:schemeClr>
            </a:outerShdw>
          </a:cont>
          <a:cont type="tree" name="">
            <a:effect ref="fillLine"/>
            <a:outerShdw dist="38100" dir="2700000" algn="tl">
              <a:schemeClr val="bg1">
                <a:lumMod val="60000"/>
                <a:satMod val="60000"/>
              </a:schemeClr>
            </a:outerShdw>
          </a:cont>
          <a:effect ref="fillLine"/>
        </a:effectDag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b="1" kern="1200">
        <a:solidFill>
          <a:schemeClr val="bg1"/>
        </a:solidFill>
        <a:effectDag name="">
          <a:cont type="tree" name="">
            <a:effect ref="fillLine"/>
            <a:outerShdw dist="38100" dir="13500000" algn="br">
              <a:schemeClr val="bg1">
                <a:lumMod val="200000"/>
                <a:satMod val="200000"/>
              </a:schemeClr>
            </a:outerShdw>
          </a:cont>
          <a:cont type="tree" name="">
            <a:effect ref="fillLine"/>
            <a:outerShdw dist="38100" dir="2700000" algn="tl">
              <a:schemeClr val="bg1">
                <a:lumMod val="60000"/>
                <a:satMod val="60000"/>
              </a:schemeClr>
            </a:outerShdw>
          </a:cont>
          <a:effect ref="fillLine"/>
        </a:effectDag>
        <a:latin typeface="Arial" charset="0"/>
        <a:ea typeface="+mn-ea"/>
        <a:cs typeface="+mn-cs"/>
      </a:defRPr>
    </a:lvl5pPr>
    <a:lvl6pPr marL="2286000" algn="l" defTabSz="914400" rtl="0" eaLnBrk="1" latinLnBrk="0" hangingPunct="1">
      <a:defRPr b="1" kern="1200">
        <a:solidFill>
          <a:schemeClr val="bg1"/>
        </a:solidFill>
        <a:effectDag name="">
          <a:cont type="tree" name="">
            <a:effect ref="fillLine"/>
            <a:outerShdw dist="38100" dir="13500000" algn="br">
              <a:schemeClr val="bg1">
                <a:lumMod val="200000"/>
                <a:satMod val="200000"/>
              </a:schemeClr>
            </a:outerShdw>
          </a:cont>
          <a:cont type="tree" name="">
            <a:effect ref="fillLine"/>
            <a:outerShdw dist="38100" dir="2700000" algn="tl">
              <a:schemeClr val="bg1">
                <a:lumMod val="60000"/>
                <a:satMod val="60000"/>
              </a:schemeClr>
            </a:outerShdw>
          </a:cont>
          <a:effect ref="fillLine"/>
        </a:effectDag>
        <a:latin typeface="Arial" charset="0"/>
        <a:ea typeface="+mn-ea"/>
        <a:cs typeface="+mn-cs"/>
      </a:defRPr>
    </a:lvl6pPr>
    <a:lvl7pPr marL="2743200" algn="l" defTabSz="914400" rtl="0" eaLnBrk="1" latinLnBrk="0" hangingPunct="1">
      <a:defRPr b="1" kern="1200">
        <a:solidFill>
          <a:schemeClr val="bg1"/>
        </a:solidFill>
        <a:effectDag name="">
          <a:cont type="tree" name="">
            <a:effect ref="fillLine"/>
            <a:outerShdw dist="38100" dir="13500000" algn="br">
              <a:schemeClr val="bg1">
                <a:lumMod val="200000"/>
                <a:satMod val="200000"/>
              </a:schemeClr>
            </a:outerShdw>
          </a:cont>
          <a:cont type="tree" name="">
            <a:effect ref="fillLine"/>
            <a:outerShdw dist="38100" dir="2700000" algn="tl">
              <a:schemeClr val="bg1">
                <a:lumMod val="60000"/>
                <a:satMod val="60000"/>
              </a:schemeClr>
            </a:outerShdw>
          </a:cont>
          <a:effect ref="fillLine"/>
        </a:effectDag>
        <a:latin typeface="Arial" charset="0"/>
        <a:ea typeface="+mn-ea"/>
        <a:cs typeface="+mn-cs"/>
      </a:defRPr>
    </a:lvl7pPr>
    <a:lvl8pPr marL="3200400" algn="l" defTabSz="914400" rtl="0" eaLnBrk="1" latinLnBrk="0" hangingPunct="1">
      <a:defRPr b="1" kern="1200">
        <a:solidFill>
          <a:schemeClr val="bg1"/>
        </a:solidFill>
        <a:effectDag name="">
          <a:cont type="tree" name="">
            <a:effect ref="fillLine"/>
            <a:outerShdw dist="38100" dir="13500000" algn="br">
              <a:schemeClr val="bg1">
                <a:lumMod val="200000"/>
                <a:satMod val="200000"/>
              </a:schemeClr>
            </a:outerShdw>
          </a:cont>
          <a:cont type="tree" name="">
            <a:effect ref="fillLine"/>
            <a:outerShdw dist="38100" dir="2700000" algn="tl">
              <a:schemeClr val="bg1">
                <a:lumMod val="60000"/>
                <a:satMod val="60000"/>
              </a:schemeClr>
            </a:outerShdw>
          </a:cont>
          <a:effect ref="fillLine"/>
        </a:effectDag>
        <a:latin typeface="Arial" charset="0"/>
        <a:ea typeface="+mn-ea"/>
        <a:cs typeface="+mn-cs"/>
      </a:defRPr>
    </a:lvl8pPr>
    <a:lvl9pPr marL="3657600" algn="l" defTabSz="914400" rtl="0" eaLnBrk="1" latinLnBrk="0" hangingPunct="1">
      <a:defRPr b="1" kern="1200">
        <a:solidFill>
          <a:schemeClr val="bg1"/>
        </a:solidFill>
        <a:effectDag name="">
          <a:cont type="tree" name="">
            <a:effect ref="fillLine"/>
            <a:outerShdw dist="38100" dir="13500000" algn="br">
              <a:schemeClr val="bg1">
                <a:lumMod val="200000"/>
                <a:satMod val="200000"/>
              </a:schemeClr>
            </a:outerShdw>
          </a:cont>
          <a:cont type="tree" name="">
            <a:effect ref="fillLine"/>
            <a:outerShdw dist="38100" dir="2700000" algn="tl">
              <a:schemeClr val="bg1">
                <a:lumMod val="60000"/>
                <a:satMod val="60000"/>
              </a:schemeClr>
            </a:outerShdw>
          </a:cont>
          <a:effect ref="fillLine"/>
        </a:effectDag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980FF"/>
    <a:srgbClr val="000066"/>
    <a:srgbClr val="C0C0C0"/>
    <a:srgbClr val="CC3300"/>
    <a:srgbClr val="5F5F5F"/>
    <a:srgbClr val="993300"/>
    <a:srgbClr val="FF6600"/>
    <a:srgbClr val="CC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595" autoAdjust="0"/>
  </p:normalViewPr>
  <p:slideViewPr>
    <p:cSldViewPr>
      <p:cViewPr varScale="1">
        <p:scale>
          <a:sx n="110" d="100"/>
          <a:sy n="110" d="100"/>
        </p:scale>
        <p:origin x="-164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97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300538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37" tIns="46218" rIns="92437" bIns="46218" numCol="1" anchor="t" anchorCtr="0" compatLnSpc="1">
            <a:prstTxWarp prst="textNoShape">
              <a:avLst/>
            </a:prstTxWarp>
          </a:bodyPr>
          <a:lstStyle>
            <a:lvl1pPr algn="l" defTabSz="923925">
              <a:defRPr sz="1200" b="0">
                <a:solidFill>
                  <a:schemeClr val="tx1"/>
                </a:solidFill>
                <a:effectLst/>
                <a:latin typeface="Times New Roman" pitchFamily="18" charset="0"/>
              </a:defRPr>
            </a:lvl1pPr>
          </a:lstStyle>
          <a:p>
            <a:endParaRPr lang="es-ES" altLang="es-ES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627688" y="0"/>
            <a:ext cx="4300537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37" tIns="46218" rIns="92437" bIns="46218" numCol="1" anchor="t" anchorCtr="0" compatLnSpc="1">
            <a:prstTxWarp prst="textNoShape">
              <a:avLst/>
            </a:prstTxWarp>
          </a:bodyPr>
          <a:lstStyle>
            <a:lvl1pPr algn="r" defTabSz="923925">
              <a:defRPr sz="1200" b="0">
                <a:solidFill>
                  <a:schemeClr val="tx1"/>
                </a:solidFill>
                <a:effectLst/>
                <a:latin typeface="Times New Roman" pitchFamily="18" charset="0"/>
              </a:defRPr>
            </a:lvl1pPr>
          </a:lstStyle>
          <a:p>
            <a:endParaRPr lang="es-ES" altLang="es-ES"/>
          </a:p>
        </p:txBody>
      </p:sp>
      <p:sp>
        <p:nvSpPr>
          <p:cNvPr id="143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457950"/>
            <a:ext cx="4300538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37" tIns="46218" rIns="92437" bIns="46218" numCol="1" anchor="b" anchorCtr="0" compatLnSpc="1">
            <a:prstTxWarp prst="textNoShape">
              <a:avLst/>
            </a:prstTxWarp>
          </a:bodyPr>
          <a:lstStyle>
            <a:lvl1pPr algn="l" defTabSz="923925">
              <a:defRPr sz="1200" b="0">
                <a:solidFill>
                  <a:schemeClr val="tx1"/>
                </a:solidFill>
                <a:effectLst/>
                <a:latin typeface="Times New Roman" pitchFamily="18" charset="0"/>
              </a:defRPr>
            </a:lvl1pPr>
          </a:lstStyle>
          <a:p>
            <a:endParaRPr lang="es-ES" altLang="es-ES"/>
          </a:p>
        </p:txBody>
      </p:sp>
      <p:sp>
        <p:nvSpPr>
          <p:cNvPr id="143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627688" y="6457950"/>
            <a:ext cx="4300537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37" tIns="46218" rIns="92437" bIns="46218" numCol="1" anchor="b" anchorCtr="0" compatLnSpc="1">
            <a:prstTxWarp prst="textNoShape">
              <a:avLst/>
            </a:prstTxWarp>
          </a:bodyPr>
          <a:lstStyle>
            <a:lvl1pPr algn="r" defTabSz="923925">
              <a:defRPr sz="1200" b="0">
                <a:solidFill>
                  <a:schemeClr val="tx1"/>
                </a:solidFill>
                <a:effectLst/>
                <a:latin typeface="Times New Roman" pitchFamily="18" charset="0"/>
              </a:defRPr>
            </a:lvl1pPr>
          </a:lstStyle>
          <a:p>
            <a:fld id="{74053F2C-4C1B-4C1F-8494-D88B238C6139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32668923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300538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37" tIns="46218" rIns="92437" bIns="46218" numCol="1" anchor="t" anchorCtr="0" compatLnSpc="1">
            <a:prstTxWarp prst="textNoShape">
              <a:avLst/>
            </a:prstTxWarp>
          </a:bodyPr>
          <a:lstStyle>
            <a:lvl1pPr algn="l" defTabSz="923925">
              <a:defRPr sz="1200" b="0">
                <a:solidFill>
                  <a:schemeClr val="tx1"/>
                </a:solidFill>
                <a:effectLst/>
                <a:latin typeface="Times New Roman" pitchFamily="18" charset="0"/>
              </a:defRPr>
            </a:lvl1pPr>
          </a:lstStyle>
          <a:p>
            <a:endParaRPr lang="es-ES" altLang="es-ES"/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624513" y="0"/>
            <a:ext cx="4302125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37" tIns="46218" rIns="92437" bIns="46218" numCol="1" anchor="t" anchorCtr="0" compatLnSpc="1">
            <a:prstTxWarp prst="textNoShape">
              <a:avLst/>
            </a:prstTxWarp>
          </a:bodyPr>
          <a:lstStyle>
            <a:lvl1pPr algn="r" defTabSz="923925">
              <a:defRPr sz="1200" b="0">
                <a:solidFill>
                  <a:schemeClr val="tx1"/>
                </a:solidFill>
                <a:effectLst/>
                <a:latin typeface="Times New Roman" pitchFamily="18" charset="0"/>
              </a:defRPr>
            </a:lvl1pPr>
          </a:lstStyle>
          <a:p>
            <a:endParaRPr lang="es-ES" altLang="es-ES"/>
          </a:p>
        </p:txBody>
      </p:sp>
      <p:sp>
        <p:nvSpPr>
          <p:cNvPr id="327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263900" y="509588"/>
            <a:ext cx="3398838" cy="25495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27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92188" y="3228975"/>
            <a:ext cx="7943850" cy="305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37" tIns="46218" rIns="92437" bIns="4621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 smtClean="0"/>
              <a:t>Haga clic para modificar el estilo de texto del patrón</a:t>
            </a:r>
          </a:p>
          <a:p>
            <a:pPr lvl="1"/>
            <a:r>
              <a:rPr lang="es-ES" altLang="es-ES" smtClean="0"/>
              <a:t>Segundo nivel</a:t>
            </a:r>
          </a:p>
          <a:p>
            <a:pPr lvl="2"/>
            <a:r>
              <a:rPr lang="es-ES" altLang="es-ES" smtClean="0"/>
              <a:t>Tercer nivel</a:t>
            </a:r>
          </a:p>
          <a:p>
            <a:pPr lvl="3"/>
            <a:r>
              <a:rPr lang="es-ES" altLang="es-ES" smtClean="0"/>
              <a:t>Cuarto nivel</a:t>
            </a:r>
          </a:p>
          <a:p>
            <a:pPr lvl="4"/>
            <a:r>
              <a:rPr lang="es-ES" altLang="es-ES" smtClean="0"/>
              <a:t>Quinto nivel</a:t>
            </a:r>
          </a:p>
        </p:txBody>
      </p:sp>
      <p:sp>
        <p:nvSpPr>
          <p:cNvPr id="327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456363"/>
            <a:ext cx="4300538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37" tIns="46218" rIns="92437" bIns="46218" numCol="1" anchor="b" anchorCtr="0" compatLnSpc="1">
            <a:prstTxWarp prst="textNoShape">
              <a:avLst/>
            </a:prstTxWarp>
          </a:bodyPr>
          <a:lstStyle>
            <a:lvl1pPr algn="l" defTabSz="923925">
              <a:defRPr sz="1200" b="0">
                <a:solidFill>
                  <a:schemeClr val="tx1"/>
                </a:solidFill>
                <a:effectLst/>
                <a:latin typeface="Times New Roman" pitchFamily="18" charset="0"/>
              </a:defRPr>
            </a:lvl1pPr>
          </a:lstStyle>
          <a:p>
            <a:endParaRPr lang="es-ES" altLang="es-ES"/>
          </a:p>
        </p:txBody>
      </p:sp>
      <p:sp>
        <p:nvSpPr>
          <p:cNvPr id="327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24513" y="6456363"/>
            <a:ext cx="4302125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37" tIns="46218" rIns="92437" bIns="46218" numCol="1" anchor="b" anchorCtr="0" compatLnSpc="1">
            <a:prstTxWarp prst="textNoShape">
              <a:avLst/>
            </a:prstTxWarp>
          </a:bodyPr>
          <a:lstStyle>
            <a:lvl1pPr algn="r" defTabSz="923925">
              <a:defRPr sz="1200" b="0">
                <a:solidFill>
                  <a:schemeClr val="tx1"/>
                </a:solidFill>
                <a:effectLst/>
                <a:latin typeface="Times New Roman" pitchFamily="18" charset="0"/>
              </a:defRPr>
            </a:lvl1pPr>
          </a:lstStyle>
          <a:p>
            <a:fld id="{2129640B-B0F8-4C03-B0E2-A8221F5F4433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73594939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1A16C24-87D0-447B-997C-0E4FB7AE9977}" type="slidenum">
              <a:rPr lang="es-ES" altLang="es-ES"/>
              <a:pPr/>
              <a:t>1</a:t>
            </a:fld>
            <a:endParaRPr lang="es-ES" altLang="es-ES"/>
          </a:p>
        </p:txBody>
      </p:sp>
      <p:sp>
        <p:nvSpPr>
          <p:cNvPr id="778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 altLang="es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826" name="Rectangle 2"/>
          <p:cNvSpPr>
            <a:spLocks noChangeArrowheads="1"/>
          </p:cNvSpPr>
          <p:nvPr/>
        </p:nvSpPr>
        <p:spPr bwMode="auto">
          <a:xfrm>
            <a:off x="0" y="6350"/>
            <a:ext cx="9144000" cy="679450"/>
          </a:xfrm>
          <a:prstGeom prst="rect">
            <a:avLst/>
          </a:prstGeom>
          <a:solidFill>
            <a:srgbClr val="CCD5D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589827" name="Text Box 3"/>
          <p:cNvSpPr txBox="1">
            <a:spLocks noChangeArrowheads="1"/>
          </p:cNvSpPr>
          <p:nvPr/>
        </p:nvSpPr>
        <p:spPr bwMode="auto">
          <a:xfrm>
            <a:off x="304800" y="1851025"/>
            <a:ext cx="5943600" cy="3248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ts val="2500"/>
              </a:lnSpc>
              <a:spcBef>
                <a:spcPct val="50000"/>
              </a:spcBef>
            </a:pPr>
            <a:r>
              <a:rPr lang="es-ES_tradnl" altLang="es-ES" sz="2000">
                <a:solidFill>
                  <a:srgbClr val="003366"/>
                </a:solidFill>
                <a:effectLst/>
              </a:rPr>
              <a:t>Directiva 2005/60. Principales novedades</a:t>
            </a:r>
          </a:p>
          <a:p>
            <a:pPr algn="l" eaLnBrk="0" hangingPunct="0">
              <a:lnSpc>
                <a:spcPts val="2500"/>
              </a:lnSpc>
              <a:spcBef>
                <a:spcPct val="50000"/>
              </a:spcBef>
            </a:pPr>
            <a:endParaRPr lang="es-ES_tradnl" altLang="es-ES" sz="1400">
              <a:solidFill>
                <a:srgbClr val="B94105"/>
              </a:solidFill>
              <a:effectLst/>
            </a:endParaRPr>
          </a:p>
          <a:p>
            <a:pPr algn="l" eaLnBrk="0" hangingPunct="0">
              <a:lnSpc>
                <a:spcPts val="2500"/>
              </a:lnSpc>
              <a:spcBef>
                <a:spcPct val="50000"/>
              </a:spcBef>
            </a:pPr>
            <a:r>
              <a:rPr lang="es-ES_tradnl" altLang="es-ES" sz="1400">
                <a:solidFill>
                  <a:schemeClr val="tx1"/>
                </a:solidFill>
                <a:effectLst/>
              </a:rPr>
              <a:t>Juan Ramírez Baratech</a:t>
            </a:r>
          </a:p>
          <a:p>
            <a:pPr algn="l" eaLnBrk="0" hangingPunct="0">
              <a:lnSpc>
                <a:spcPts val="600"/>
              </a:lnSpc>
              <a:spcBef>
                <a:spcPct val="50000"/>
              </a:spcBef>
            </a:pPr>
            <a:r>
              <a:rPr lang="es-ES_tradnl" altLang="es-ES" sz="1400" b="0">
                <a:solidFill>
                  <a:schemeClr val="tx1"/>
                </a:solidFill>
                <a:effectLst/>
              </a:rPr>
              <a:t>Área Jurídica</a:t>
            </a:r>
          </a:p>
          <a:p>
            <a:pPr algn="l" eaLnBrk="0" hangingPunct="0">
              <a:lnSpc>
                <a:spcPts val="600"/>
              </a:lnSpc>
              <a:spcBef>
                <a:spcPct val="50000"/>
              </a:spcBef>
            </a:pPr>
            <a:endParaRPr lang="es-ES_tradnl" altLang="es-ES" sz="1400" b="0">
              <a:solidFill>
                <a:schemeClr val="tx1"/>
              </a:solidFill>
              <a:effectLst/>
            </a:endParaRPr>
          </a:p>
          <a:p>
            <a:pPr algn="l" eaLnBrk="0" hangingPunct="0">
              <a:lnSpc>
                <a:spcPts val="600"/>
              </a:lnSpc>
              <a:spcBef>
                <a:spcPct val="50000"/>
              </a:spcBef>
            </a:pPr>
            <a:endParaRPr lang="es-ES_tradnl" altLang="es-ES" sz="1400" b="0">
              <a:solidFill>
                <a:schemeClr val="tx1"/>
              </a:solidFill>
              <a:effectLst/>
            </a:endParaRPr>
          </a:p>
          <a:p>
            <a:pPr algn="l" eaLnBrk="0" hangingPunct="0">
              <a:lnSpc>
                <a:spcPts val="600"/>
              </a:lnSpc>
              <a:spcBef>
                <a:spcPct val="50000"/>
              </a:spcBef>
            </a:pPr>
            <a:endParaRPr lang="es-ES_tradnl" altLang="es-ES" sz="1400" b="0">
              <a:solidFill>
                <a:schemeClr val="tx1"/>
              </a:solidFill>
              <a:effectLst/>
            </a:endParaRPr>
          </a:p>
          <a:p>
            <a:pPr algn="l" eaLnBrk="0" hangingPunct="0">
              <a:lnSpc>
                <a:spcPts val="600"/>
              </a:lnSpc>
              <a:spcBef>
                <a:spcPct val="50000"/>
              </a:spcBef>
            </a:pPr>
            <a:endParaRPr lang="es-ES_tradnl" altLang="es-ES" sz="1400" b="0">
              <a:solidFill>
                <a:schemeClr val="tx1"/>
              </a:solidFill>
              <a:effectLst/>
            </a:endParaRPr>
          </a:p>
          <a:p>
            <a:pPr algn="l" eaLnBrk="0" hangingPunct="0">
              <a:spcBef>
                <a:spcPct val="50000"/>
              </a:spcBef>
              <a:spcAft>
                <a:spcPct val="40000"/>
              </a:spcAft>
            </a:pPr>
            <a:r>
              <a:rPr lang="es-ES_tradnl" altLang="es-ES" sz="1200" b="0">
                <a:solidFill>
                  <a:schemeClr val="tx1"/>
                </a:solidFill>
                <a:effectLst/>
              </a:rPr>
              <a:t>NOMBRE DEL CONGRESO O EVENTO</a:t>
            </a:r>
            <a:br>
              <a:rPr lang="es-ES_tradnl" altLang="es-ES" sz="1200" b="0">
                <a:solidFill>
                  <a:schemeClr val="tx1"/>
                </a:solidFill>
                <a:effectLst/>
              </a:rPr>
            </a:br>
            <a:r>
              <a:rPr lang="es-ES_tradnl" altLang="es-ES" sz="1200" b="0">
                <a:solidFill>
                  <a:schemeClr val="tx1"/>
                </a:solidFill>
                <a:effectLst/>
              </a:rPr>
              <a:t>EN EL QUE PARTICIPA</a:t>
            </a:r>
          </a:p>
          <a:p>
            <a:pPr algn="l" eaLnBrk="0" hangingPunct="0">
              <a:lnSpc>
                <a:spcPct val="70000"/>
              </a:lnSpc>
              <a:spcBef>
                <a:spcPct val="50000"/>
              </a:spcBef>
            </a:pPr>
            <a:r>
              <a:rPr lang="es-ES_tradnl" altLang="es-ES" sz="1000" b="0">
                <a:solidFill>
                  <a:schemeClr val="tx1"/>
                </a:solidFill>
                <a:effectLst/>
              </a:rPr>
              <a:t>Madrid</a:t>
            </a:r>
          </a:p>
          <a:p>
            <a:pPr algn="l" eaLnBrk="0" hangingPunct="0">
              <a:lnSpc>
                <a:spcPct val="70000"/>
              </a:lnSpc>
              <a:spcBef>
                <a:spcPct val="50000"/>
              </a:spcBef>
            </a:pPr>
            <a:r>
              <a:rPr lang="es-ES_tradnl" altLang="es-ES" sz="1000" b="0">
                <a:solidFill>
                  <a:schemeClr val="tx1"/>
                </a:solidFill>
                <a:effectLst/>
              </a:rPr>
              <a:t>26 de enero de 2006</a:t>
            </a:r>
          </a:p>
          <a:p>
            <a:pPr algn="l" eaLnBrk="0" hangingPunct="0">
              <a:lnSpc>
                <a:spcPts val="600"/>
              </a:lnSpc>
              <a:spcBef>
                <a:spcPct val="50000"/>
              </a:spcBef>
            </a:pPr>
            <a:endParaRPr lang="es-ES_tradnl" altLang="es-ES" sz="1400" b="0">
              <a:solidFill>
                <a:schemeClr val="tx1"/>
              </a:solidFill>
              <a:effectLst/>
            </a:endParaRPr>
          </a:p>
        </p:txBody>
      </p:sp>
      <p:pic>
        <p:nvPicPr>
          <p:cNvPr id="589828" name="Picture 4" descr="filigrana_horizontal_azul_v0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1963" y="0"/>
            <a:ext cx="3602037" cy="679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9829" name="Picture 5" descr="logo-azul_sepblac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175" y="177800"/>
            <a:ext cx="1403350" cy="328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143725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6653135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331788" y="1484313"/>
            <a:ext cx="4211637" cy="45672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95825" y="1484313"/>
            <a:ext cx="4211638" cy="45672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700851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141702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991127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685750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41713789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5755926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689257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738938" y="111125"/>
            <a:ext cx="2168525" cy="59404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231775" y="111125"/>
            <a:ext cx="6354763" cy="59404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857803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8802" name="Rectangle 2"/>
          <p:cNvSpPr>
            <a:spLocks noChangeArrowheads="1"/>
          </p:cNvSpPr>
          <p:nvPr/>
        </p:nvSpPr>
        <p:spPr bwMode="auto">
          <a:xfrm>
            <a:off x="0" y="0"/>
            <a:ext cx="9144000" cy="6232525"/>
          </a:xfrm>
          <a:prstGeom prst="rect">
            <a:avLst/>
          </a:prstGeom>
          <a:solidFill>
            <a:srgbClr val="E3E8E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588803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231775" y="111125"/>
            <a:ext cx="5289550" cy="871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ES" smtClean="0"/>
              <a:t>TÍTULO DE LA DIAPOSITIVA</a:t>
            </a:r>
          </a:p>
        </p:txBody>
      </p:sp>
      <p:sp>
        <p:nvSpPr>
          <p:cNvPr id="588804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331788" y="1484313"/>
            <a:ext cx="8575675" cy="4567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ES" smtClean="0"/>
              <a:t>Haga clic para modificar el estilo de texto del patrón</a:t>
            </a:r>
          </a:p>
          <a:p>
            <a:pPr lvl="1"/>
            <a:r>
              <a:rPr lang="es-ES_tradnl" altLang="es-ES" smtClean="0"/>
              <a:t>Segundo nivel</a:t>
            </a:r>
          </a:p>
          <a:p>
            <a:pPr lvl="2"/>
            <a:r>
              <a:rPr lang="es-ES_tradnl" altLang="es-ES" smtClean="0"/>
              <a:t>Tercer nivel</a:t>
            </a:r>
          </a:p>
          <a:p>
            <a:pPr lvl="3"/>
            <a:r>
              <a:rPr lang="es-ES_tradnl" altLang="es-ES" smtClean="0"/>
              <a:t>Cuarto nivel</a:t>
            </a:r>
          </a:p>
          <a:p>
            <a:pPr lvl="4"/>
            <a:r>
              <a:rPr lang="es-ES_tradnl" altLang="es-ES" smtClean="0"/>
              <a:t>Quinto nivel</a:t>
            </a:r>
          </a:p>
        </p:txBody>
      </p:sp>
      <p:sp>
        <p:nvSpPr>
          <p:cNvPr id="588805" name="Rectangle 5"/>
          <p:cNvSpPr>
            <a:spLocks noChangeArrowheads="1"/>
          </p:cNvSpPr>
          <p:nvPr/>
        </p:nvSpPr>
        <p:spPr bwMode="auto">
          <a:xfrm>
            <a:off x="236538" y="6527800"/>
            <a:ext cx="56769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D3D3D3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/>
            <a:endParaRPr lang="es-ES" altLang="es-ES" sz="1000" b="0">
              <a:solidFill>
                <a:srgbClr val="858585"/>
              </a:solidFill>
              <a:effectLst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iming>
    <p:tnLst>
      <p:par>
        <p:cTn id="1" dur="indefinite" restart="never" nodeType="tmRoot"/>
      </p:par>
    </p:tnLst>
  </p:timing>
  <p:hf hdr="0" dt="0"/>
  <p:txStyles>
    <p:titleStyle>
      <a:lvl1pPr algn="l" rtl="0" fontAlgn="base">
        <a:spcBef>
          <a:spcPct val="0"/>
        </a:spcBef>
        <a:spcAft>
          <a:spcPct val="0"/>
        </a:spcAft>
        <a:defRPr b="1">
          <a:solidFill>
            <a:srgbClr val="003366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b="1">
          <a:solidFill>
            <a:srgbClr val="003366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b="1">
          <a:solidFill>
            <a:srgbClr val="003366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b="1">
          <a:solidFill>
            <a:srgbClr val="003366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b="1">
          <a:solidFill>
            <a:srgbClr val="003366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b="1">
          <a:solidFill>
            <a:srgbClr val="003366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b="1">
          <a:solidFill>
            <a:srgbClr val="003366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b="1">
          <a:solidFill>
            <a:srgbClr val="003366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b="1">
          <a:solidFill>
            <a:srgbClr val="003366"/>
          </a:solidFill>
          <a:latin typeface="Arial" charset="0"/>
        </a:defRPr>
      </a:lvl9pPr>
    </p:titleStyle>
    <p:bodyStyle>
      <a:lvl1pPr algn="l" rtl="0" fontAlgn="base">
        <a:spcBef>
          <a:spcPct val="20000"/>
        </a:spcBef>
        <a:spcAft>
          <a:spcPct val="0"/>
        </a:spcAft>
        <a:buClr>
          <a:srgbClr val="993300"/>
        </a:buClr>
        <a:buFont typeface="Wingdings" pitchFamily="2" charset="2"/>
        <a:defRPr b="1">
          <a:solidFill>
            <a:schemeClr val="tx1"/>
          </a:solidFill>
          <a:latin typeface="+mn-lt"/>
          <a:ea typeface="+mn-ea"/>
          <a:cs typeface="+mn-cs"/>
        </a:defRPr>
      </a:lvl1pPr>
      <a:lvl2pPr marL="538163" indent="-3175" algn="l" rtl="0" fontAlgn="base">
        <a:spcBef>
          <a:spcPct val="20000"/>
        </a:spcBef>
        <a:spcAft>
          <a:spcPct val="0"/>
        </a:spcAft>
        <a:buClr>
          <a:srgbClr val="666666"/>
        </a:buClr>
        <a:buFont typeface="Arial" charset="0"/>
        <a:defRPr>
          <a:solidFill>
            <a:srgbClr val="003366"/>
          </a:solidFill>
          <a:latin typeface="+mn-lt"/>
        </a:defRPr>
      </a:lvl2pPr>
      <a:lvl3pPr marL="989013" indent="11113" algn="l" rtl="0" fontAlgn="base">
        <a:spcBef>
          <a:spcPct val="20000"/>
        </a:spcBef>
        <a:spcAft>
          <a:spcPct val="0"/>
        </a:spcAft>
        <a:defRPr i="1">
          <a:solidFill>
            <a:schemeClr val="tx1"/>
          </a:solidFill>
          <a:latin typeface="+mn-lt"/>
        </a:defRPr>
      </a:lvl3pPr>
      <a:lvl4pPr marL="1430338" indent="7938" algn="l" rtl="0" fontAlgn="base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4pPr>
      <a:lvl5pPr marL="1882775" indent="-3175" algn="l" rtl="0" fontAlgn="base">
        <a:spcBef>
          <a:spcPct val="20000"/>
        </a:spcBef>
        <a:spcAft>
          <a:spcPct val="0"/>
        </a:spcAft>
        <a:defRPr sz="1600" i="1">
          <a:solidFill>
            <a:schemeClr val="tx1"/>
          </a:solidFill>
          <a:latin typeface="+mn-lt"/>
        </a:defRPr>
      </a:lvl5pPr>
      <a:lvl6pPr marL="2339975" indent="-3175" algn="l" rtl="0" fontAlgn="base">
        <a:spcBef>
          <a:spcPct val="20000"/>
        </a:spcBef>
        <a:spcAft>
          <a:spcPct val="0"/>
        </a:spcAft>
        <a:defRPr sz="1600" i="1">
          <a:solidFill>
            <a:schemeClr val="tx1"/>
          </a:solidFill>
          <a:latin typeface="+mn-lt"/>
        </a:defRPr>
      </a:lvl6pPr>
      <a:lvl7pPr marL="2797175" indent="-3175" algn="l" rtl="0" fontAlgn="base">
        <a:spcBef>
          <a:spcPct val="20000"/>
        </a:spcBef>
        <a:spcAft>
          <a:spcPct val="0"/>
        </a:spcAft>
        <a:defRPr sz="1600" i="1">
          <a:solidFill>
            <a:schemeClr val="tx1"/>
          </a:solidFill>
          <a:latin typeface="+mn-lt"/>
        </a:defRPr>
      </a:lvl7pPr>
      <a:lvl8pPr marL="3254375" indent="-3175" algn="l" rtl="0" fontAlgn="base">
        <a:spcBef>
          <a:spcPct val="20000"/>
        </a:spcBef>
        <a:spcAft>
          <a:spcPct val="0"/>
        </a:spcAft>
        <a:defRPr sz="1600" i="1">
          <a:solidFill>
            <a:schemeClr val="tx1"/>
          </a:solidFill>
          <a:latin typeface="+mn-lt"/>
        </a:defRPr>
      </a:lvl8pPr>
      <a:lvl9pPr marL="3711575" indent="-3175" algn="l" rtl="0" fontAlgn="base">
        <a:spcBef>
          <a:spcPct val="20000"/>
        </a:spcBef>
        <a:spcAft>
          <a:spcPct val="0"/>
        </a:spcAft>
        <a:defRPr sz="1600" i="1">
          <a:solidFill>
            <a:schemeClr val="tx1"/>
          </a:solidFill>
          <a:latin typeface="+mn-lt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4" name="Text Box 6"/>
          <p:cNvSpPr txBox="1">
            <a:spLocks noChangeArrowheads="1"/>
          </p:cNvSpPr>
          <p:nvPr/>
        </p:nvSpPr>
        <p:spPr bwMode="auto">
          <a:xfrm>
            <a:off x="1042987" y="3645024"/>
            <a:ext cx="7412377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8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s-ES" sz="2400" i="1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DISEÑO Y CÁLCULO DE UN REDUCTOR DE VELOCIDAD CON RELACIÓN DE TRANSMISIÓN 12 Y PAR MÁXIMO A LA SALIDA DE 2500 NM</a:t>
            </a:r>
            <a:endParaRPr lang="es-ES" sz="2400" dirty="0">
              <a:solidFill>
                <a:schemeClr val="tx1"/>
              </a:solidFill>
              <a:effectLst/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>
              <a:spcBef>
                <a:spcPct val="50000"/>
              </a:spcBef>
            </a:pPr>
            <a:endParaRPr lang="es-ES" altLang="es-ES" sz="2400" dirty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pic>
        <p:nvPicPr>
          <p:cNvPr id="6" name="5 Imagen" descr="Resultado de imagen de logo universidad politecnica de valencia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5569" y="1053872"/>
            <a:ext cx="2847340" cy="100584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6 Imagen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1480" y="700088"/>
            <a:ext cx="3143885" cy="1599565"/>
          </a:xfrm>
          <a:prstGeom prst="rect">
            <a:avLst/>
          </a:prstGeom>
        </p:spPr>
      </p:pic>
      <p:sp>
        <p:nvSpPr>
          <p:cNvPr id="2" name="1 CuadroTexto"/>
          <p:cNvSpPr txBox="1"/>
          <p:nvPr/>
        </p:nvSpPr>
        <p:spPr>
          <a:xfrm>
            <a:off x="2035720" y="2780928"/>
            <a:ext cx="55446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u="sng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TRABAJO FIN DE GRADO</a:t>
            </a:r>
            <a:endParaRPr lang="es-ES" sz="3200" dirty="0">
              <a:solidFill>
                <a:schemeClr val="tx1"/>
              </a:solidFill>
              <a:effectLst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650272" y="5399349"/>
            <a:ext cx="27708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s-ES" b="0" dirty="0" smtClean="0"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Presentado por:</a:t>
            </a:r>
          </a:p>
          <a:p>
            <a:pPr algn="l"/>
            <a:r>
              <a:rPr lang="es-ES" b="0" dirty="0" smtClean="0"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Eduardo HUERGA CATALÁ</a:t>
            </a:r>
            <a:endParaRPr lang="es-ES" b="0" dirty="0">
              <a:solidFill>
                <a:schemeClr val="tx1"/>
              </a:solidFill>
              <a:effectLst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4932040" y="5412883"/>
            <a:ext cx="36724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b="0" dirty="0" smtClean="0"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Dirigido por:</a:t>
            </a:r>
          </a:p>
          <a:p>
            <a:pPr algn="r"/>
            <a:r>
              <a:rPr lang="es-ES" b="0" dirty="0" smtClean="0"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José Enrique TARANCÓN CARO</a:t>
            </a:r>
            <a:endParaRPr lang="es-ES" b="0" dirty="0">
              <a:solidFill>
                <a:schemeClr val="tx1"/>
              </a:solidFill>
              <a:effectLst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3200" u="sng" dirty="0" smtClean="0"/>
              <a:t>ÍNDICE</a:t>
            </a:r>
            <a:endParaRPr lang="es-ES" sz="3200" u="sng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AutoNum type="arabicPeriod"/>
            </a:pPr>
            <a:r>
              <a:rPr lang="es-ES" sz="2400" dirty="0" smtClean="0"/>
              <a:t>OBJETIVO</a:t>
            </a:r>
          </a:p>
          <a:p>
            <a:pPr marL="342900" indent="-342900">
              <a:buAutoNum type="arabicPeriod"/>
            </a:pPr>
            <a:r>
              <a:rPr lang="es-ES" sz="2400" dirty="0" smtClean="0"/>
              <a:t>DATOS INICIALES</a:t>
            </a:r>
          </a:p>
          <a:p>
            <a:pPr marL="342900" indent="-342900">
              <a:buAutoNum type="arabicPeriod"/>
            </a:pPr>
            <a:r>
              <a:rPr lang="es-ES" sz="2400" dirty="0" smtClean="0"/>
              <a:t>SOLUCIONES ALTERNATIVAS</a:t>
            </a:r>
          </a:p>
          <a:p>
            <a:pPr marL="342900" indent="-342900">
              <a:buAutoNum type="arabicPeriod"/>
            </a:pPr>
            <a:r>
              <a:rPr lang="es-ES" sz="2400" dirty="0" smtClean="0"/>
              <a:t>SOLUCION ADOPTADA</a:t>
            </a:r>
          </a:p>
          <a:p>
            <a:pPr marL="342900" indent="-342900">
              <a:buAutoNum type="arabicPeriod"/>
            </a:pPr>
            <a:r>
              <a:rPr lang="es-ES" sz="2400" dirty="0" smtClean="0"/>
              <a:t>ELEMENTOS DEL REDUCTOR</a:t>
            </a:r>
          </a:p>
          <a:p>
            <a:pPr marL="342900" indent="-342900">
              <a:buAutoNum type="arabicPeriod"/>
            </a:pPr>
            <a:r>
              <a:rPr lang="es-ES" sz="2400" dirty="0" smtClean="0"/>
              <a:t>PRESUPUESTO</a:t>
            </a:r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2957845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90562" y="111125"/>
            <a:ext cx="5289550" cy="871538"/>
          </a:xfrm>
        </p:spPr>
        <p:txBody>
          <a:bodyPr/>
          <a:lstStyle/>
          <a:p>
            <a:r>
              <a:rPr lang="es-ES" sz="3200" dirty="0" smtClean="0"/>
              <a:t>1. Objetivo del proyecto</a:t>
            </a:r>
            <a:endParaRPr lang="es-ES" sz="32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ES" sz="2000" dirty="0" smtClean="0"/>
              <a:t>Reducir la velocidad a la salida del reductor , y con ello, conseguir aumentar el par a la cantidad deseada a la salida del mismo para poder transmitirla a una maquina de arrastre determinada.</a:t>
            </a:r>
          </a:p>
          <a:p>
            <a:endParaRPr lang="es-ES" dirty="0"/>
          </a:p>
          <a:p>
            <a:r>
              <a:rPr lang="es-ES" sz="2000" dirty="0" smtClean="0"/>
              <a:t>Requisitos: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000" dirty="0" smtClean="0"/>
              <a:t>Una alta fiabilidad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000" dirty="0" smtClean="0"/>
              <a:t>Funcionamiento silencioso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000" dirty="0" smtClean="0"/>
              <a:t>Coste reducido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000" dirty="0" smtClean="0"/>
              <a:t>Mínimo mantenimiento y sencillo</a:t>
            </a:r>
            <a:endParaRPr lang="es-ES" sz="2000" dirty="0"/>
          </a:p>
        </p:txBody>
      </p:sp>
    </p:spTree>
    <p:extLst>
      <p:ext uri="{BB962C8B-B14F-4D97-AF65-F5344CB8AC3E}">
        <p14:creationId xmlns:p14="http://schemas.microsoft.com/office/powerpoint/2010/main" val="1502961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3200" dirty="0" smtClean="0"/>
              <a:t>2. Datos iniciales</a:t>
            </a:r>
            <a:endParaRPr lang="es-ES" sz="32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000" dirty="0" smtClean="0"/>
              <a:t>Velocidad de entrada: 1400 rpm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000" dirty="0" smtClean="0"/>
              <a:t>Par de salida: 2500 </a:t>
            </a:r>
            <a:r>
              <a:rPr lang="es-ES" sz="2000" dirty="0" err="1" smtClean="0"/>
              <a:t>N·m</a:t>
            </a:r>
            <a:endParaRPr lang="es-ES" sz="20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000" dirty="0" smtClean="0"/>
              <a:t>Relación de transmisión: 12</a:t>
            </a:r>
            <a:endParaRPr lang="es-ES" sz="2000" dirty="0"/>
          </a:p>
        </p:txBody>
      </p:sp>
      <p:pic>
        <p:nvPicPr>
          <p:cNvPr id="1026" name="Picture 2" descr="C:\Users\Eduardo\Desktop\00058276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1844824"/>
            <a:ext cx="2639838" cy="3885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5667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3. Soluciones alternativas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Transmisión por contacto directo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smtClean="0"/>
              <a:t>Transmisión por engranaje</a:t>
            </a:r>
          </a:p>
          <a:p>
            <a:pPr marL="823913" lvl="1" indent="-285750">
              <a:buFont typeface="Arial" panose="020B0604020202020204" pitchFamily="34" charset="0"/>
              <a:buChar char="•"/>
            </a:pPr>
            <a:r>
              <a:rPr lang="es-ES" dirty="0" smtClean="0"/>
              <a:t>Cónicos</a:t>
            </a:r>
          </a:p>
          <a:p>
            <a:pPr marL="823913" lvl="1" indent="-285750">
              <a:buFont typeface="Arial" panose="020B0604020202020204" pitchFamily="34" charset="0"/>
              <a:buChar char="•"/>
            </a:pPr>
            <a:r>
              <a:rPr lang="es-ES" dirty="0" smtClean="0"/>
              <a:t>Tornillos sin fin</a:t>
            </a:r>
            <a:endParaRPr lang="es-ES" dirty="0"/>
          </a:p>
          <a:p>
            <a:pPr marL="823913" lvl="1" indent="-285750">
              <a:buFont typeface="Arial" panose="020B0604020202020204" pitchFamily="34" charset="0"/>
              <a:buChar char="•"/>
            </a:pPr>
            <a:endParaRPr lang="es-ES" dirty="0"/>
          </a:p>
          <a:p>
            <a:pPr marL="285750" lvl="1" indent="-285750">
              <a:buClr>
                <a:srgbClr val="993300"/>
              </a:buClr>
              <a:buFont typeface="Arial" panose="020B0604020202020204" pitchFamily="34" charset="0"/>
              <a:buChar char="•"/>
            </a:pPr>
            <a:r>
              <a:rPr lang="es-ES" b="1" dirty="0">
                <a:solidFill>
                  <a:schemeClr val="tx1"/>
                </a:solidFill>
                <a:ea typeface="+mn-ea"/>
                <a:cs typeface="+mn-cs"/>
              </a:rPr>
              <a:t>Transmisión por contacto flexible</a:t>
            </a:r>
          </a:p>
          <a:p>
            <a:pPr marL="1274763" lvl="2" indent="-285750">
              <a:buFont typeface="Arial" panose="020B0604020202020204" pitchFamily="34" charset="0"/>
              <a:buChar char="•"/>
            </a:pPr>
            <a:r>
              <a:rPr lang="es-ES" dirty="0" smtClean="0"/>
              <a:t>Por engranaje</a:t>
            </a:r>
          </a:p>
          <a:p>
            <a:pPr marL="1274763" lvl="2" indent="-285750">
              <a:buFont typeface="Arial" panose="020B0604020202020204" pitchFamily="34" charset="0"/>
              <a:buChar char="•"/>
            </a:pPr>
            <a:r>
              <a:rPr lang="es-ES" dirty="0" smtClean="0"/>
              <a:t>Por fricción</a:t>
            </a:r>
          </a:p>
          <a:p>
            <a:pPr lvl="2" indent="0"/>
            <a:endParaRPr lang="es-ES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692696"/>
            <a:ext cx="2857500" cy="2033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3389362"/>
            <a:ext cx="2476500" cy="247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4437112"/>
            <a:ext cx="2952750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4660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3200" dirty="0" smtClean="0"/>
              <a:t>4. Solución adoptada</a:t>
            </a:r>
            <a:endParaRPr lang="es-ES" sz="32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000" dirty="0" smtClean="0"/>
              <a:t>Tipo de transmisión: Engranaje de dientes helicoidales</a:t>
            </a:r>
          </a:p>
          <a:p>
            <a:endParaRPr lang="es-E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000" dirty="0" smtClean="0"/>
              <a:t>Acoplamiento de ruedas dentadas con ejes: Chavetas</a:t>
            </a:r>
          </a:p>
          <a:p>
            <a:endParaRPr lang="es-E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000" dirty="0" smtClean="0"/>
              <a:t>Apoyos en ejes: Rodamientos</a:t>
            </a:r>
          </a:p>
          <a:p>
            <a:endParaRPr lang="es-E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000" dirty="0" smtClean="0"/>
              <a:t>Sujeción de rodamientos y ruedas dentadas: Anillos, cambios de sección y casquillos</a:t>
            </a:r>
          </a:p>
          <a:p>
            <a:endParaRPr lang="es-E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000" dirty="0" smtClean="0"/>
              <a:t>Lubricación: Barboteo mediante aceite (ISO VG 680)</a:t>
            </a:r>
            <a:endParaRPr lang="es-ES" sz="2000" dirty="0"/>
          </a:p>
        </p:txBody>
      </p:sp>
    </p:spTree>
    <p:extLst>
      <p:ext uri="{BB962C8B-B14F-4D97-AF65-F5344CB8AC3E}">
        <p14:creationId xmlns:p14="http://schemas.microsoft.com/office/powerpoint/2010/main" val="2027378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3200" dirty="0" smtClean="0"/>
              <a:t>5. Elementos</a:t>
            </a:r>
            <a:endParaRPr lang="es-ES" sz="32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3600" dirty="0" smtClean="0"/>
              <a:t>Ejes</a:t>
            </a:r>
          </a:p>
          <a:p>
            <a:endParaRPr lang="es-ES" sz="36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3600" dirty="0" smtClean="0"/>
              <a:t>Engranajes</a:t>
            </a:r>
          </a:p>
          <a:p>
            <a:endParaRPr lang="es-ES" sz="36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3600" dirty="0" smtClean="0"/>
              <a:t>Rodamientos</a:t>
            </a: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700808"/>
            <a:ext cx="2819400" cy="300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6030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3200" dirty="0" smtClean="0"/>
              <a:t>5. Elementos</a:t>
            </a:r>
            <a:endParaRPr lang="es-ES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2 Marcador de contenido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s-ES" sz="2400" dirty="0" smtClean="0"/>
                  <a:t>Ejes: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s-ES" sz="2000" dirty="0" smtClean="0"/>
                  <a:t>Material: Acero F-1252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s-ES" sz="2000" dirty="0" smtClean="0"/>
                  <a:t>Cálculos:</a:t>
                </a:r>
              </a:p>
              <a:p>
                <a:pPr marL="823913" lvl="1" indent="-285750">
                  <a:buFont typeface="Arial" panose="020B0604020202020204" pitchFamily="34" charset="0"/>
                  <a:buChar char="•"/>
                </a:pPr>
                <a:r>
                  <a:rPr lang="es-ES" sz="2000" dirty="0" smtClean="0"/>
                  <a:t>Rigidez torsional</a:t>
                </a:r>
              </a:p>
              <a:p>
                <a:pPr marL="823913" lvl="1" indent="-285750">
                  <a:buFont typeface="Arial" panose="020B0604020202020204" pitchFamily="34" charset="0"/>
                  <a:buChar char="•"/>
                </a:pPr>
                <a:r>
                  <a:rPr lang="es-ES" sz="2000" dirty="0" smtClean="0"/>
                  <a:t>Deflexión lateral</a:t>
                </a:r>
              </a:p>
              <a:p>
                <a:pPr marL="823913" lvl="1" indent="-285750">
                  <a:buFont typeface="Arial" panose="020B0604020202020204" pitchFamily="34" charset="0"/>
                  <a:buChar char="•"/>
                </a:pPr>
                <a:r>
                  <a:rPr lang="es-ES" sz="2000" dirty="0" smtClean="0"/>
                  <a:t>Fatiga</a:t>
                </a:r>
              </a:p>
              <a:p>
                <a:pPr marL="823913" lvl="1" indent="-285750">
                  <a:buFont typeface="Arial" panose="020B0604020202020204" pitchFamily="34" charset="0"/>
                  <a:buChar char="•"/>
                </a:pPr>
                <a:endParaRPr lang="es-ES" sz="2000" dirty="0" smtClean="0"/>
              </a:p>
              <a:p>
                <a:pPr marL="285750" lvl="1" indent="-285750">
                  <a:buClr>
                    <a:srgbClr val="993300"/>
                  </a:buClr>
                  <a:buFont typeface="Arial" panose="020B0604020202020204" pitchFamily="34" charset="0"/>
                  <a:buChar char="•"/>
                </a:pPr>
                <a:r>
                  <a:rPr lang="es-ES" sz="2000" b="1" dirty="0">
                    <a:solidFill>
                      <a:schemeClr val="tx1"/>
                    </a:solidFill>
                    <a:ea typeface="+mn-ea"/>
                    <a:cs typeface="+mn-cs"/>
                  </a:rPr>
                  <a:t>Dimensiones obtenidas:</a:t>
                </a:r>
              </a:p>
              <a:p>
                <a:pPr marL="1274763" lvl="2" indent="-285750">
                  <a:buFont typeface="Arial" panose="020B0604020202020204" pitchFamily="34" charset="0"/>
                  <a:buChar char="•"/>
                </a:pPr>
                <a:r>
                  <a:rPr lang="es-ES" sz="2000" dirty="0" smtClean="0"/>
                  <a:t>Eje entrada: </a:t>
                </a:r>
                <a14:m>
                  <m:oMath xmlns:m="http://schemas.openxmlformats.org/officeDocument/2006/math">
                    <m:r>
                      <a:rPr lang="es-ES" sz="20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∅</m:t>
                    </m:r>
                    <m:r>
                      <a:rPr lang="es-ES" sz="2000" b="0" i="1" smtClean="0">
                        <a:latin typeface="Cambria Math"/>
                        <a:ea typeface="Cambria Math" panose="02040503050406030204" pitchFamily="18" charset="0"/>
                      </a:rPr>
                      <m:t>35</m:t>
                    </m:r>
                  </m:oMath>
                </a14:m>
                <a:r>
                  <a:rPr lang="es-ES" sz="2000" dirty="0" smtClean="0"/>
                  <a:t> mm</a:t>
                </a:r>
              </a:p>
              <a:p>
                <a:pPr marL="1274763" lvl="2" indent="-285750">
                  <a:buFont typeface="Arial" panose="020B0604020202020204" pitchFamily="34" charset="0"/>
                  <a:buChar char="•"/>
                </a:pPr>
                <a:r>
                  <a:rPr lang="es-ES" sz="2000" dirty="0" smtClean="0"/>
                  <a:t>Eje intermedio: </a:t>
                </a:r>
                <a14:m>
                  <m:oMath xmlns:m="http://schemas.openxmlformats.org/officeDocument/2006/math">
                    <m:r>
                      <a:rPr lang="es-ES" sz="20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∅</m:t>
                    </m:r>
                  </m:oMath>
                </a14:m>
                <a:r>
                  <a:rPr lang="es-ES" sz="2000" dirty="0" smtClean="0"/>
                  <a:t>50 mm</a:t>
                </a:r>
              </a:p>
              <a:p>
                <a:pPr marL="1274763" lvl="2" indent="-285750">
                  <a:buFont typeface="Arial" panose="020B0604020202020204" pitchFamily="34" charset="0"/>
                  <a:buChar char="•"/>
                </a:pPr>
                <a:r>
                  <a:rPr lang="es-ES" sz="2000" dirty="0" smtClean="0"/>
                  <a:t>Eje salida: </a:t>
                </a:r>
                <a14:m>
                  <m:oMath xmlns:m="http://schemas.openxmlformats.org/officeDocument/2006/math">
                    <m:r>
                      <a:rPr lang="es-ES" sz="20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∅</m:t>
                    </m:r>
                  </m:oMath>
                </a14:m>
                <a:r>
                  <a:rPr lang="es-ES" sz="2000" dirty="0" smtClean="0"/>
                  <a:t>75mm</a:t>
                </a:r>
                <a:endParaRPr lang="es-ES" sz="2000" dirty="0"/>
              </a:p>
            </p:txBody>
          </p:sp>
        </mc:Choice>
        <mc:Fallback xmlns="">
          <p:sp>
            <p:nvSpPr>
              <p:cNvPr id="3" name="2 Marcador de contenido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066" t="-933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3 Imagen">
            <a:extLst>
              <a:ext uri="{FF2B5EF4-FFF2-40B4-BE49-F238E27FC236}">
                <a16:creationId xmlns="" xmlns:a16="http://schemas.microsoft.com/office/drawing/2014/main" xmlns:lc="http://schemas.openxmlformats.org/drawingml/2006/lockedCanvas" id="{7BE9FA5D-0E1F-4D1D-B406-8746328333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8705" y="1988840"/>
            <a:ext cx="3218136" cy="2160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489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3200" dirty="0" smtClean="0"/>
              <a:t>5. Elementos</a:t>
            </a:r>
            <a:endParaRPr lang="es-ES" sz="32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sz="2400" dirty="0" smtClean="0"/>
              <a:t>Engranajes: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000" dirty="0" smtClean="0"/>
              <a:t>Material: </a:t>
            </a:r>
            <a:r>
              <a:rPr lang="es-ES" sz="2000" i="1" dirty="0" smtClean="0"/>
              <a:t>34NiCrMo16  </a:t>
            </a:r>
            <a:r>
              <a:rPr lang="es-ES" sz="2000" i="1" dirty="0"/>
              <a:t>acero aleado, templado y revenido </a:t>
            </a:r>
            <a:r>
              <a:rPr lang="es-ES" sz="2000" i="1" dirty="0" smtClean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000" i="1" dirty="0" smtClean="0"/>
              <a:t>Cálculos:</a:t>
            </a:r>
          </a:p>
          <a:p>
            <a:pPr marL="823913" lvl="1" indent="-285750">
              <a:buFont typeface="Arial" panose="020B0604020202020204" pitchFamily="34" charset="0"/>
              <a:buChar char="•"/>
            </a:pPr>
            <a:r>
              <a:rPr lang="es-ES" sz="2000" i="1" dirty="0" smtClean="0"/>
              <a:t>Fallo por presión superficial</a:t>
            </a:r>
          </a:p>
          <a:p>
            <a:pPr marL="823913" lvl="1" indent="-285750">
              <a:buFont typeface="Arial" panose="020B0604020202020204" pitchFamily="34" charset="0"/>
              <a:buChar char="•"/>
            </a:pPr>
            <a:r>
              <a:rPr lang="es-ES" sz="2000" i="1" dirty="0" smtClean="0"/>
              <a:t>Fallo por flexión</a:t>
            </a:r>
          </a:p>
          <a:p>
            <a:pPr lvl="1" indent="0"/>
            <a:endParaRPr lang="es-ES" dirty="0"/>
          </a:p>
        </p:txBody>
      </p:sp>
      <p:pic>
        <p:nvPicPr>
          <p:cNvPr id="4" name="3 Imagen">
            <a:extLst>
              <a:ext uri="{FF2B5EF4-FFF2-40B4-BE49-F238E27FC236}">
                <a16:creationId xmlns="" xmlns:a16="http://schemas.microsoft.com/office/drawing/2014/main" xmlns:lc="http://schemas.openxmlformats.org/drawingml/2006/lockedCanvas" id="{8D7D4DC5-0E43-4DDD-87C2-0758ADE451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3501008"/>
            <a:ext cx="2871268" cy="2512359"/>
          </a:xfrm>
          <a:prstGeom prst="rect">
            <a:avLst/>
          </a:prstGeom>
        </p:spPr>
      </p:pic>
      <p:graphicFrame>
        <p:nvGraphicFramePr>
          <p:cNvPr id="5" name="4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3909491"/>
              </p:ext>
            </p:extLst>
          </p:nvPr>
        </p:nvGraphicFramePr>
        <p:xfrm>
          <a:off x="5004048" y="2673804"/>
          <a:ext cx="3600399" cy="334748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00133"/>
                <a:gridCol w="1200133"/>
                <a:gridCol w="1200133"/>
              </a:tblGrid>
              <a:tr h="356837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1" u="none" strike="noStrike" dirty="0">
                          <a:effectLst/>
                        </a:rPr>
                        <a:t>Etapa</a:t>
                      </a:r>
                      <a:endParaRPr lang="es-ES" sz="1200" b="1" i="0" u="none" strike="noStrike" dirty="0"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1" u="none" strike="noStrike" dirty="0">
                          <a:effectLst/>
                        </a:rPr>
                        <a:t>Primera</a:t>
                      </a:r>
                      <a:endParaRPr lang="es-ES" sz="1200" b="1" i="0" u="none" strike="noStrike" dirty="0"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1" u="none" strike="noStrike" dirty="0">
                          <a:effectLst/>
                        </a:rPr>
                        <a:t>Segunda</a:t>
                      </a:r>
                      <a:endParaRPr lang="es-ES" sz="1200" b="1" i="0" u="none" strike="noStrike" dirty="0"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90000"/>
                      </a:schemeClr>
                    </a:solidFill>
                  </a:tcPr>
                </a:tc>
              </a:tr>
              <a:tr h="373831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1" u="none" strike="noStrike" dirty="0" err="1">
                          <a:effectLst/>
                        </a:rPr>
                        <a:t>mn</a:t>
                      </a:r>
                      <a:endParaRPr lang="es-E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u="none" strike="noStrike">
                          <a:effectLst/>
                        </a:rPr>
                        <a:t>4</a:t>
                      </a:r>
                      <a:endParaRPr lang="es-ES" sz="14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u="none" strike="noStrike">
                          <a:effectLst/>
                        </a:rPr>
                        <a:t>6</a:t>
                      </a:r>
                      <a:endParaRPr lang="es-ES" sz="14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/>
                </a:tc>
              </a:tr>
              <a:tr h="373831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1" u="none" strike="noStrike" dirty="0" err="1">
                          <a:effectLst/>
                        </a:rPr>
                        <a:t>mt</a:t>
                      </a:r>
                      <a:endParaRPr lang="es-E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u="none" strike="noStrike">
                          <a:effectLst/>
                        </a:rPr>
                        <a:t>4,26</a:t>
                      </a:r>
                      <a:endParaRPr lang="es-ES" sz="14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u="none" strike="noStrike">
                          <a:effectLst/>
                        </a:rPr>
                        <a:t>6,39</a:t>
                      </a:r>
                      <a:endParaRPr lang="es-ES" sz="14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/>
                </a:tc>
              </a:tr>
              <a:tr h="373831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1" u="none" strike="noStrike" dirty="0">
                          <a:effectLst/>
                        </a:rPr>
                        <a:t>z1</a:t>
                      </a:r>
                      <a:endParaRPr lang="es-E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u="none" strike="noStrike">
                          <a:effectLst/>
                        </a:rPr>
                        <a:t>15</a:t>
                      </a:r>
                      <a:endParaRPr lang="es-ES" sz="14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u="none" strike="noStrike">
                          <a:effectLst/>
                        </a:rPr>
                        <a:t>15</a:t>
                      </a:r>
                      <a:endParaRPr lang="es-ES" sz="14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/>
                </a:tc>
              </a:tr>
              <a:tr h="373831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1" u="none" strike="noStrike" dirty="0">
                          <a:effectLst/>
                        </a:rPr>
                        <a:t>d1 (mm)</a:t>
                      </a:r>
                      <a:endParaRPr lang="es-E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u="none" strike="noStrike" dirty="0">
                          <a:effectLst/>
                        </a:rPr>
                        <a:t>63,85</a:t>
                      </a:r>
                      <a:endParaRPr lang="es-E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u="none" strike="noStrike">
                          <a:effectLst/>
                        </a:rPr>
                        <a:t>95,78</a:t>
                      </a:r>
                      <a:endParaRPr lang="es-ES" sz="14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/>
                </a:tc>
              </a:tr>
              <a:tr h="373831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1" u="none" strike="noStrike" dirty="0">
                          <a:effectLst/>
                        </a:rPr>
                        <a:t>z2</a:t>
                      </a:r>
                      <a:endParaRPr lang="es-E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u="none" strike="noStrike" dirty="0">
                          <a:effectLst/>
                        </a:rPr>
                        <a:t>52</a:t>
                      </a:r>
                      <a:endParaRPr lang="es-E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u="none" strike="noStrike">
                          <a:effectLst/>
                        </a:rPr>
                        <a:t>52</a:t>
                      </a:r>
                      <a:endParaRPr lang="es-ES" sz="14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/>
                </a:tc>
              </a:tr>
              <a:tr h="373831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1" u="none" strike="noStrike" dirty="0">
                          <a:effectLst/>
                        </a:rPr>
                        <a:t>d2 (mm)</a:t>
                      </a:r>
                      <a:endParaRPr lang="es-E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u="none" strike="noStrike" dirty="0">
                          <a:effectLst/>
                        </a:rPr>
                        <a:t>221,35</a:t>
                      </a:r>
                      <a:endParaRPr lang="es-E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u="none" strike="noStrike">
                          <a:effectLst/>
                        </a:rPr>
                        <a:t>332,02</a:t>
                      </a:r>
                      <a:endParaRPr lang="es-ES" sz="14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/>
                </a:tc>
              </a:tr>
              <a:tr h="373831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1" u="none" strike="noStrike" dirty="0">
                          <a:effectLst/>
                        </a:rPr>
                        <a:t>i</a:t>
                      </a:r>
                      <a:endParaRPr lang="es-E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u="none" strike="noStrike" dirty="0">
                          <a:effectLst/>
                        </a:rPr>
                        <a:t>3,47</a:t>
                      </a:r>
                      <a:endParaRPr lang="es-E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u="none" strike="noStrike">
                          <a:effectLst/>
                        </a:rPr>
                        <a:t>3,47</a:t>
                      </a:r>
                      <a:endParaRPr lang="es-ES" sz="14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/>
                </a:tc>
              </a:tr>
              <a:tr h="373831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1" u="none" strike="noStrike" dirty="0">
                          <a:effectLst/>
                        </a:rPr>
                        <a:t>b (mm)</a:t>
                      </a:r>
                      <a:endParaRPr lang="es-E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u="none" strike="noStrike" dirty="0">
                          <a:effectLst/>
                        </a:rPr>
                        <a:t>47</a:t>
                      </a:r>
                      <a:endParaRPr lang="es-E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u="none" strike="noStrike" dirty="0">
                          <a:effectLst/>
                        </a:rPr>
                        <a:t>72</a:t>
                      </a:r>
                      <a:endParaRPr lang="es-E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97838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3200" dirty="0" smtClean="0"/>
              <a:t>5. Elementos</a:t>
            </a:r>
            <a:r>
              <a:rPr lang="es-ES" dirty="0" smtClean="0"/>
              <a:t>	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sz="2400" dirty="0" smtClean="0"/>
              <a:t>Rodamientos: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smtClean="0"/>
              <a:t>Vida: 45.000 horas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smtClean="0"/>
              <a:t>Sentidos del giro: horario/</a:t>
            </a:r>
            <a:r>
              <a:rPr lang="es-ES" dirty="0" err="1" smtClean="0"/>
              <a:t>antihorario</a:t>
            </a:r>
            <a:endParaRPr lang="es-E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smtClean="0"/>
              <a:t>Fiabilidad: 99%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890304"/>
            <a:ext cx="2249772" cy="3812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501008"/>
            <a:ext cx="5684714" cy="212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106589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3200" dirty="0"/>
              <a:t>6</a:t>
            </a:r>
            <a:r>
              <a:rPr lang="es-ES" sz="3200" dirty="0" smtClean="0"/>
              <a:t>. Presupuesto</a:t>
            </a:r>
            <a:endParaRPr lang="es-ES" sz="3200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5506718"/>
              </p:ext>
            </p:extLst>
          </p:nvPr>
        </p:nvGraphicFramePr>
        <p:xfrm>
          <a:off x="1187624" y="1196752"/>
          <a:ext cx="2952328" cy="466597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29536"/>
                <a:gridCol w="1022792"/>
              </a:tblGrid>
              <a:tr h="41154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200" dirty="0" err="1">
                          <a:solidFill>
                            <a:schemeClr val="tx1"/>
                          </a:solidFill>
                          <a:effectLst/>
                        </a:rPr>
                        <a:t>Elemento</a:t>
                      </a:r>
                      <a:endParaRPr lang="es-ES" sz="1200" b="1" dirty="0">
                        <a:solidFill>
                          <a:schemeClr val="tx1"/>
                        </a:solidFill>
                        <a:effectLst/>
                        <a:latin typeface="Cambria"/>
                        <a:ea typeface="Times New Roman"/>
                        <a:cs typeface="Arial"/>
                      </a:endParaRPr>
                    </a:p>
                  </a:txBody>
                  <a:tcPr marL="66838" marR="668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200" dirty="0" err="1">
                          <a:solidFill>
                            <a:schemeClr val="tx1"/>
                          </a:solidFill>
                          <a:effectLst/>
                        </a:rPr>
                        <a:t>Coste</a:t>
                      </a: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</a:rPr>
                        <a:t> (€/h)</a:t>
                      </a:r>
                      <a:endParaRPr lang="es-ES" sz="1200" b="1" dirty="0">
                        <a:solidFill>
                          <a:schemeClr val="tx1"/>
                        </a:solidFill>
                        <a:effectLst/>
                        <a:latin typeface="Cambria"/>
                        <a:ea typeface="Times New Roman"/>
                        <a:cs typeface="Arial"/>
                      </a:endParaRPr>
                    </a:p>
                  </a:txBody>
                  <a:tcPr marL="66838" marR="66838" marT="0" marB="0" anchor="ctr"/>
                </a:tc>
              </a:tr>
              <a:tr h="3787465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100" dirty="0" err="1">
                          <a:solidFill>
                            <a:schemeClr val="tx1"/>
                          </a:solidFill>
                          <a:effectLst/>
                        </a:rPr>
                        <a:t>Piñón</a:t>
                      </a:r>
                      <a:r>
                        <a:rPr lang="en-GB" sz="11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GB" sz="1100" dirty="0" err="1">
                          <a:solidFill>
                            <a:schemeClr val="tx1"/>
                          </a:solidFill>
                          <a:effectLst/>
                        </a:rPr>
                        <a:t>primera</a:t>
                      </a:r>
                      <a:r>
                        <a:rPr lang="en-GB" sz="11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GB" sz="1100" dirty="0" err="1">
                          <a:solidFill>
                            <a:schemeClr val="tx1"/>
                          </a:solidFill>
                          <a:effectLst/>
                        </a:rPr>
                        <a:t>etapa</a:t>
                      </a:r>
                      <a:endParaRPr lang="es-ES" sz="12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100" dirty="0">
                          <a:solidFill>
                            <a:schemeClr val="tx1"/>
                          </a:solidFill>
                          <a:effectLst/>
                        </a:rPr>
                        <a:t>Rueda </a:t>
                      </a:r>
                      <a:r>
                        <a:rPr lang="en-GB" sz="1100" dirty="0" err="1">
                          <a:solidFill>
                            <a:schemeClr val="tx1"/>
                          </a:solidFill>
                          <a:effectLst/>
                        </a:rPr>
                        <a:t>primera</a:t>
                      </a:r>
                      <a:r>
                        <a:rPr lang="en-GB" sz="11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GB" sz="1100" dirty="0" err="1">
                          <a:solidFill>
                            <a:schemeClr val="tx1"/>
                          </a:solidFill>
                          <a:effectLst/>
                        </a:rPr>
                        <a:t>etapa</a:t>
                      </a:r>
                      <a:endParaRPr lang="es-ES" sz="12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100" dirty="0" err="1">
                          <a:solidFill>
                            <a:schemeClr val="tx1"/>
                          </a:solidFill>
                          <a:effectLst/>
                        </a:rPr>
                        <a:t>Piñón</a:t>
                      </a:r>
                      <a:r>
                        <a:rPr lang="en-GB" sz="11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GB" sz="1100" dirty="0" err="1">
                          <a:solidFill>
                            <a:schemeClr val="tx1"/>
                          </a:solidFill>
                          <a:effectLst/>
                        </a:rPr>
                        <a:t>segunda</a:t>
                      </a:r>
                      <a:r>
                        <a:rPr lang="en-GB" sz="11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GB" sz="1100" dirty="0" err="1">
                          <a:solidFill>
                            <a:schemeClr val="tx1"/>
                          </a:solidFill>
                          <a:effectLst/>
                        </a:rPr>
                        <a:t>etapa</a:t>
                      </a:r>
                      <a:endParaRPr lang="es-ES" sz="12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100" dirty="0">
                          <a:solidFill>
                            <a:schemeClr val="tx1"/>
                          </a:solidFill>
                          <a:effectLst/>
                        </a:rPr>
                        <a:t>Rueda </a:t>
                      </a:r>
                      <a:r>
                        <a:rPr lang="en-GB" sz="1100" dirty="0" err="1">
                          <a:solidFill>
                            <a:schemeClr val="tx1"/>
                          </a:solidFill>
                          <a:effectLst/>
                        </a:rPr>
                        <a:t>segunda</a:t>
                      </a:r>
                      <a:r>
                        <a:rPr lang="en-GB" sz="11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GB" sz="1100" dirty="0" err="1">
                          <a:solidFill>
                            <a:schemeClr val="tx1"/>
                          </a:solidFill>
                          <a:effectLst/>
                        </a:rPr>
                        <a:t>etapa</a:t>
                      </a:r>
                      <a:endParaRPr lang="es-ES" sz="12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100" dirty="0" err="1">
                          <a:solidFill>
                            <a:schemeClr val="tx1"/>
                          </a:solidFill>
                          <a:effectLst/>
                        </a:rPr>
                        <a:t>Eje</a:t>
                      </a:r>
                      <a:r>
                        <a:rPr lang="en-GB" sz="1100" dirty="0">
                          <a:solidFill>
                            <a:schemeClr val="tx1"/>
                          </a:solidFill>
                          <a:effectLst/>
                        </a:rPr>
                        <a:t> de entrada</a:t>
                      </a:r>
                      <a:endParaRPr lang="es-ES" sz="12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100" dirty="0" err="1">
                          <a:solidFill>
                            <a:schemeClr val="tx1"/>
                          </a:solidFill>
                          <a:effectLst/>
                        </a:rPr>
                        <a:t>Eje</a:t>
                      </a:r>
                      <a:r>
                        <a:rPr lang="en-GB" sz="11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GB" sz="1100" dirty="0" err="1">
                          <a:solidFill>
                            <a:schemeClr val="tx1"/>
                          </a:solidFill>
                          <a:effectLst/>
                        </a:rPr>
                        <a:t>intermedio</a:t>
                      </a:r>
                      <a:endParaRPr lang="es-ES" sz="12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100" dirty="0" err="1">
                          <a:solidFill>
                            <a:schemeClr val="tx1"/>
                          </a:solidFill>
                          <a:effectLst/>
                        </a:rPr>
                        <a:t>Eje</a:t>
                      </a:r>
                      <a:r>
                        <a:rPr lang="en-GB" sz="1100" dirty="0">
                          <a:solidFill>
                            <a:schemeClr val="tx1"/>
                          </a:solidFill>
                          <a:effectLst/>
                        </a:rPr>
                        <a:t> de </a:t>
                      </a:r>
                      <a:r>
                        <a:rPr lang="en-GB" sz="1100" dirty="0" err="1">
                          <a:solidFill>
                            <a:schemeClr val="tx1"/>
                          </a:solidFill>
                          <a:effectLst/>
                        </a:rPr>
                        <a:t>salida</a:t>
                      </a:r>
                      <a:endParaRPr lang="es-ES" sz="12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100" dirty="0" err="1">
                          <a:solidFill>
                            <a:schemeClr val="tx1"/>
                          </a:solidFill>
                          <a:effectLst/>
                        </a:rPr>
                        <a:t>Carcasa</a:t>
                      </a:r>
                      <a:endParaRPr lang="es-ES" sz="12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100" dirty="0">
                          <a:solidFill>
                            <a:schemeClr val="tx1"/>
                          </a:solidFill>
                          <a:effectLst/>
                        </a:rPr>
                        <a:t>Tapa</a:t>
                      </a:r>
                      <a:endParaRPr lang="es-ES" sz="12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100" dirty="0">
                          <a:solidFill>
                            <a:schemeClr val="tx1"/>
                          </a:solidFill>
                          <a:effectLst/>
                        </a:rPr>
                        <a:t>Components </a:t>
                      </a:r>
                      <a:r>
                        <a:rPr lang="en-GB" sz="1100" dirty="0" err="1">
                          <a:solidFill>
                            <a:schemeClr val="tx1"/>
                          </a:solidFill>
                          <a:effectLst/>
                        </a:rPr>
                        <a:t>normalizados</a:t>
                      </a:r>
                      <a:endParaRPr lang="es-ES" sz="1200" b="1" dirty="0">
                        <a:solidFill>
                          <a:schemeClr val="tx1"/>
                        </a:solidFill>
                        <a:effectLst/>
                        <a:latin typeface="Cambria"/>
                        <a:ea typeface="Times New Roman"/>
                        <a:cs typeface="Arial"/>
                      </a:endParaRPr>
                    </a:p>
                  </a:txBody>
                  <a:tcPr marL="66838" marR="668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100">
                          <a:effectLst/>
                        </a:rPr>
                        <a:t>58.45 €</a:t>
                      </a:r>
                      <a:endParaRPr lang="es-ES" sz="1200">
                        <a:effectLst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100">
                          <a:effectLst/>
                        </a:rPr>
                        <a:t>150.39 €</a:t>
                      </a:r>
                      <a:endParaRPr lang="es-ES" sz="1200">
                        <a:effectLst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100">
                          <a:effectLst/>
                        </a:rPr>
                        <a:t>81.02 €</a:t>
                      </a:r>
                      <a:endParaRPr lang="es-ES" sz="1200">
                        <a:effectLst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100">
                          <a:effectLst/>
                        </a:rPr>
                        <a:t>197.42 €</a:t>
                      </a:r>
                      <a:endParaRPr lang="es-ES" sz="1200">
                        <a:effectLst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100">
                          <a:effectLst/>
                        </a:rPr>
                        <a:t>44.74 €</a:t>
                      </a:r>
                      <a:endParaRPr lang="es-ES" sz="1200">
                        <a:effectLst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100">
                          <a:effectLst/>
                        </a:rPr>
                        <a:t>59.69 €</a:t>
                      </a:r>
                      <a:endParaRPr lang="es-ES" sz="1200">
                        <a:effectLst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100">
                          <a:effectLst/>
                        </a:rPr>
                        <a:t>85.93 €</a:t>
                      </a:r>
                      <a:endParaRPr lang="es-ES" sz="1200">
                        <a:effectLst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100">
                          <a:effectLst/>
                        </a:rPr>
                        <a:t>2580.50 €</a:t>
                      </a:r>
                      <a:endParaRPr lang="es-ES" sz="1200">
                        <a:effectLst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100">
                          <a:effectLst/>
                        </a:rPr>
                        <a:t>198.12 €</a:t>
                      </a:r>
                      <a:endParaRPr lang="es-ES" sz="1200">
                        <a:effectLst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100">
                          <a:effectLst/>
                        </a:rPr>
                        <a:t>461.43 €</a:t>
                      </a:r>
                      <a:endParaRPr lang="es-ES" sz="1200" b="1">
                        <a:effectLst/>
                        <a:latin typeface="Cambria"/>
                        <a:ea typeface="Times New Roman"/>
                        <a:cs typeface="Arial"/>
                      </a:endParaRPr>
                    </a:p>
                  </a:txBody>
                  <a:tcPr marL="66838" marR="66838" marT="0" marB="0" anchor="ctr"/>
                </a:tc>
              </a:tr>
              <a:tr h="36822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600" dirty="0">
                          <a:solidFill>
                            <a:schemeClr val="tx1"/>
                          </a:solidFill>
                          <a:effectLst/>
                        </a:rPr>
                        <a:t>Total</a:t>
                      </a:r>
                      <a:endParaRPr lang="es-ES" sz="1200" b="1" dirty="0">
                        <a:solidFill>
                          <a:schemeClr val="tx1"/>
                        </a:solidFill>
                        <a:effectLst/>
                        <a:latin typeface="Cambria"/>
                        <a:ea typeface="Times New Roman"/>
                        <a:cs typeface="Arial"/>
                      </a:endParaRPr>
                    </a:p>
                  </a:txBody>
                  <a:tcPr marL="66838" marR="668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200" dirty="0">
                          <a:effectLst/>
                        </a:rPr>
                        <a:t>3917.72 €</a:t>
                      </a:r>
                      <a:endParaRPr lang="es-ES" sz="1200" b="1" dirty="0">
                        <a:effectLst/>
                        <a:latin typeface="Cambria"/>
                        <a:ea typeface="Times New Roman"/>
                        <a:cs typeface="Arial"/>
                      </a:endParaRPr>
                    </a:p>
                  </a:txBody>
                  <a:tcPr marL="66838" marR="66838" marT="0" marB="0" anchor="ctr"/>
                </a:tc>
              </a:tr>
            </a:tbl>
          </a:graphicData>
        </a:graphic>
      </p:graphicFrame>
      <p:graphicFrame>
        <p:nvGraphicFramePr>
          <p:cNvPr id="5" name="4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6566763"/>
              </p:ext>
            </p:extLst>
          </p:nvPr>
        </p:nvGraphicFramePr>
        <p:xfrm>
          <a:off x="4932040" y="2060848"/>
          <a:ext cx="3305810" cy="31699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430780"/>
                <a:gridCol w="875030"/>
              </a:tblGrid>
              <a:tr h="42227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200" dirty="0" err="1">
                          <a:solidFill>
                            <a:schemeClr val="tx1"/>
                          </a:solidFill>
                          <a:effectLst/>
                        </a:rPr>
                        <a:t>Concepto</a:t>
                      </a:r>
                      <a:endParaRPr lang="es-ES" sz="1200" b="1" dirty="0">
                        <a:solidFill>
                          <a:schemeClr val="tx1"/>
                        </a:solidFill>
                        <a:effectLst/>
                        <a:latin typeface="Cambria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200" dirty="0" err="1">
                          <a:solidFill>
                            <a:schemeClr val="tx1"/>
                          </a:solidFill>
                          <a:effectLst/>
                        </a:rPr>
                        <a:t>Precio</a:t>
                      </a: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</a:rPr>
                        <a:t> (€)</a:t>
                      </a:r>
                      <a:endParaRPr lang="es-ES" sz="1200" b="1" dirty="0">
                        <a:solidFill>
                          <a:schemeClr val="tx1"/>
                        </a:solidFill>
                        <a:effectLst/>
                        <a:latin typeface="Cambria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</a:tr>
              <a:tr h="431165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100">
                          <a:solidFill>
                            <a:schemeClr val="tx1"/>
                          </a:solidFill>
                          <a:effectLst/>
                        </a:rPr>
                        <a:t>Coste neto del producto</a:t>
                      </a:r>
                      <a:endParaRPr lang="es-ES" sz="120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100">
                          <a:solidFill>
                            <a:schemeClr val="tx1"/>
                          </a:solidFill>
                          <a:effectLst/>
                        </a:rPr>
                        <a:t>Beneficio industrial                 20%</a:t>
                      </a:r>
                      <a:endParaRPr lang="es-ES" sz="120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100">
                          <a:solidFill>
                            <a:schemeClr val="tx1"/>
                          </a:solidFill>
                          <a:effectLst/>
                        </a:rPr>
                        <a:t>Honorarios proyectista            5%</a:t>
                      </a:r>
                      <a:endParaRPr lang="es-ES" sz="120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100">
                          <a:solidFill>
                            <a:schemeClr val="tx1"/>
                          </a:solidFill>
                          <a:effectLst/>
                        </a:rPr>
                        <a:t>Gastos generales                      15%</a:t>
                      </a:r>
                      <a:endParaRPr lang="es-ES" sz="1200" b="1">
                        <a:solidFill>
                          <a:schemeClr val="tx1"/>
                        </a:solidFill>
                        <a:effectLst/>
                        <a:latin typeface="Cambria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100">
                          <a:effectLst/>
                        </a:rPr>
                        <a:t>3917.72 €</a:t>
                      </a:r>
                      <a:endParaRPr lang="es-ES" sz="1200">
                        <a:effectLst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100">
                          <a:effectLst/>
                        </a:rPr>
                        <a:t>783.54 €</a:t>
                      </a:r>
                      <a:endParaRPr lang="es-ES" sz="1200">
                        <a:effectLst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100">
                          <a:effectLst/>
                        </a:rPr>
                        <a:t>195.87 €</a:t>
                      </a:r>
                      <a:endParaRPr lang="es-ES" sz="1200">
                        <a:effectLst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100">
                          <a:effectLst/>
                        </a:rPr>
                        <a:t>587.66 €</a:t>
                      </a:r>
                      <a:endParaRPr lang="es-ES" sz="1200" b="1">
                        <a:effectLst/>
                        <a:latin typeface="Cambria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</a:tr>
              <a:tr h="431165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100">
                          <a:solidFill>
                            <a:schemeClr val="tx1"/>
                          </a:solidFill>
                          <a:effectLst/>
                        </a:rPr>
                        <a:t>Subtotal</a:t>
                      </a:r>
                      <a:endParaRPr lang="es-ES" sz="120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100">
                          <a:solidFill>
                            <a:schemeClr val="tx1"/>
                          </a:solidFill>
                          <a:effectLst/>
                        </a:rPr>
                        <a:t>I.V.A.                                             21%</a:t>
                      </a:r>
                      <a:endParaRPr lang="es-ES" sz="1200" b="1">
                        <a:solidFill>
                          <a:schemeClr val="tx1"/>
                        </a:solidFill>
                        <a:effectLst/>
                        <a:latin typeface="Cambria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100">
                          <a:effectLst/>
                        </a:rPr>
                        <a:t>5486.79</a:t>
                      </a:r>
                      <a:endParaRPr lang="es-ES" sz="1200">
                        <a:effectLst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100">
                          <a:effectLst/>
                        </a:rPr>
                        <a:t>1152.23</a:t>
                      </a:r>
                      <a:endParaRPr lang="es-ES" sz="1200" b="1">
                        <a:effectLst/>
                        <a:latin typeface="Cambria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</a:tr>
              <a:tr h="37782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600" dirty="0">
                          <a:solidFill>
                            <a:schemeClr val="tx1"/>
                          </a:solidFill>
                          <a:effectLst/>
                        </a:rPr>
                        <a:t>Total</a:t>
                      </a:r>
                      <a:endParaRPr lang="es-ES" sz="1200" b="1" dirty="0">
                        <a:solidFill>
                          <a:schemeClr val="tx1"/>
                        </a:solidFill>
                        <a:effectLst/>
                        <a:latin typeface="Cambria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200" dirty="0">
                          <a:effectLst/>
                        </a:rPr>
                        <a:t>6639.02 €</a:t>
                      </a:r>
                      <a:endParaRPr lang="es-ES" sz="1200" b="1" dirty="0">
                        <a:effectLst/>
                        <a:latin typeface="Cambria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76275733"/>
      </p:ext>
    </p:extLst>
  </p:cSld>
  <p:clrMapOvr>
    <a:masterClrMapping/>
  </p:clrMapOvr>
</p:sld>
</file>

<file path=ppt/theme/theme1.xml><?xml version="1.0" encoding="utf-8"?>
<a:theme xmlns:a="http://schemas.openxmlformats.org/drawingml/2006/main" name="sepblac_plantilla_v01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00"/>
      </a:hlink>
      <a:folHlink>
        <a:srgbClr val="000000"/>
      </a:folHlink>
    </a:clrScheme>
    <a:fontScheme name="sepblac_plantilla_v0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gradFill rotWithShape="0">
                <a:gsLst>
                  <a:gs pos="0">
                    <a:srgbClr val="8498B0"/>
                  </a:gs>
                  <a:gs pos="100000">
                    <a:srgbClr val="8498B0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</a14:hiddenFill>
          </a:ext>
          <a:ext uri="{91240B29-F687-4F45-9708-019B960494DF}">
            <a14:hiddenLine xmlns:a14="http://schemas.microsoft.com/office/drawing/2010/main" w="165100" cap="flat" cmpd="sng" algn="ctr">
              <a:solidFill>
                <a:srgbClr val="546982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" altLang="es-ES" sz="1800" b="1" i="0" u="none" strike="noStrike" cap="none" normalizeH="0" baseline="0" smtClean="0">
            <a:ln>
              <a:noFill/>
            </a:ln>
            <a:solidFill>
              <a:schemeClr val="bg1"/>
            </a:solidFill>
            <a:effectDag name="">
              <a:cont type="tree" name="">
                <a:effect ref="fillLine"/>
                <a:outerShdw dist="38100" dir="13500000" algn="br">
                  <a:schemeClr val="bg1">
                    <a:lumMod val="200000"/>
                    <a:satMod val="200000"/>
                  </a:schemeClr>
                </a:outerShdw>
              </a:cont>
              <a:cont type="tree" name="">
                <a:effect ref="fillLine"/>
                <a:outerShdw dist="38100" dir="2700000" algn="tl">
                  <a:schemeClr val="bg1">
                    <a:lumMod val="60000"/>
                    <a:satMod val="60000"/>
                  </a:schemeClr>
                </a:outerShdw>
              </a:cont>
              <a:effect ref="fillLine"/>
            </a:effectDag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gradFill rotWithShape="0">
                <a:gsLst>
                  <a:gs pos="0">
                    <a:srgbClr val="8498B0"/>
                  </a:gs>
                  <a:gs pos="100000">
                    <a:srgbClr val="8498B0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</a14:hiddenFill>
          </a:ext>
          <a:ext uri="{91240B29-F687-4F45-9708-019B960494DF}">
            <a14:hiddenLine xmlns:a14="http://schemas.microsoft.com/office/drawing/2010/main" w="165100" cap="flat" cmpd="sng" algn="ctr">
              <a:solidFill>
                <a:srgbClr val="546982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" altLang="es-ES" sz="1800" b="1" i="0" u="none" strike="noStrike" cap="none" normalizeH="0" baseline="0" smtClean="0">
            <a:ln>
              <a:noFill/>
            </a:ln>
            <a:solidFill>
              <a:schemeClr val="bg1"/>
            </a:solidFill>
            <a:effectDag name="">
              <a:cont type="tree" name="">
                <a:effect ref="fillLine"/>
                <a:outerShdw dist="38100" dir="13500000" algn="br">
                  <a:schemeClr val="bg1">
                    <a:lumMod val="200000"/>
                    <a:satMod val="200000"/>
                  </a:schemeClr>
                </a:outerShdw>
              </a:cont>
              <a:cont type="tree" name="">
                <a:effect ref="fillLine"/>
                <a:outerShdw dist="38100" dir="2700000" algn="tl">
                  <a:schemeClr val="bg1">
                    <a:lumMod val="60000"/>
                    <a:satMod val="60000"/>
                  </a:schemeClr>
                </a:outerShdw>
              </a:cont>
              <a:effect ref="fillLine"/>
            </a:effectDag>
            <a:latin typeface="Arial" charset="0"/>
          </a:defRPr>
        </a:defPPr>
      </a:lstStyle>
    </a:lnDef>
  </a:objectDefaults>
  <a:extraClrSchemeLst>
    <a:extraClrScheme>
      <a:clrScheme name="sepblac_plantilla_v0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pblac_plantilla_v0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pblac_plantilla_v0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pblac_plantilla_v0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pblac_plantilla_v0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pblac_plantilla_v0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pblac_plantilla_v0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pblac_plantilla_v0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pblac_plantilla_v0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pblac_plantilla_v0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pblac_plantilla_v0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pblac_plantilla_v0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pblac_plantilla_v01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33CC"/>
        </a:hlink>
        <a:folHlink>
          <a:srgbClr val="00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pblac_plantilla_v01 14">
        <a:dk1>
          <a:srgbClr val="000000"/>
        </a:dk1>
        <a:lt1>
          <a:srgbClr val="336699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ADB8CA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33CC"/>
        </a:hlink>
        <a:folHlink>
          <a:srgbClr val="00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pblac_plantilla_v01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3366"/>
        </a:hlink>
        <a:folHlink>
          <a:srgbClr val="33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pblac_plantilla_v01 1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00"/>
        </a:hlink>
        <a:folHlink>
          <a:srgbClr val="77777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3916</TotalTime>
  <Words>414</Words>
  <Application>Microsoft Office PowerPoint</Application>
  <PresentationFormat>Presentación en pantalla (4:3)</PresentationFormat>
  <Paragraphs>142</Paragraphs>
  <Slides>11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2" baseType="lpstr">
      <vt:lpstr>sepblac_plantilla_v01</vt:lpstr>
      <vt:lpstr>Presentación de PowerPoint</vt:lpstr>
      <vt:lpstr>ÍNDICE</vt:lpstr>
      <vt:lpstr>1. Objetivo del proyecto</vt:lpstr>
      <vt:lpstr>2. Datos iniciales</vt:lpstr>
      <vt:lpstr>3. Soluciones alternativas</vt:lpstr>
      <vt:lpstr>4. Solución adoptada</vt:lpstr>
      <vt:lpstr>5. Elementos</vt:lpstr>
      <vt:lpstr>5. Elementos</vt:lpstr>
      <vt:lpstr>5. Elementos</vt:lpstr>
      <vt:lpstr>5. Elementos </vt:lpstr>
      <vt:lpstr>6. Presupuesto</vt:lpstr>
    </vt:vector>
  </TitlesOfParts>
  <Company>Particular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cp:lastModifiedBy>Usuario de Windows</cp:lastModifiedBy>
  <cp:revision>245</cp:revision>
  <dcterms:created xsi:type="dcterms:W3CDTF">2002-09-29T14:38:26Z</dcterms:created>
  <dcterms:modified xsi:type="dcterms:W3CDTF">2018-07-17T18:05:40Z</dcterms:modified>
</cp:coreProperties>
</file>