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5" r:id="rId2"/>
    <p:sldId id="259" r:id="rId3"/>
    <p:sldId id="256"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7" r:id="rId26"/>
    <p:sldId id="310" r:id="rId27"/>
    <p:sldId id="312" r:id="rId28"/>
    <p:sldId id="311" r:id="rId29"/>
    <p:sldId id="313" r:id="rId30"/>
    <p:sldId id="314" r:id="rId31"/>
    <p:sldId id="284" r:id="rId32"/>
    <p:sldId id="316" r:id="rId3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8B00"/>
    <a:srgbClr val="F3F3F3"/>
    <a:srgbClr val="FF6F0D"/>
    <a:srgbClr val="FF9B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6" d="100"/>
          <a:sy n="66" d="100"/>
        </p:scale>
        <p:origin x="139"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3B8F69-D6AD-4E51-8D75-7F2BA0268DC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7503A4C-F739-4770-B828-86C18EE43D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95EB1B6-FBF6-4A96-8E97-0633D538650B}"/>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5" name="Marcador de pie de página 4">
            <a:extLst>
              <a:ext uri="{FF2B5EF4-FFF2-40B4-BE49-F238E27FC236}">
                <a16:creationId xmlns:a16="http://schemas.microsoft.com/office/drawing/2014/main" id="{54509E5F-3204-4FFC-840A-83C5174E1E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32D5377-7629-496B-88C9-8124E05076AB}"/>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1404950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5BB3F6-2F9D-4D4F-B3F0-03D2DC7638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A03F751-55F3-44B1-8C3A-5073DE0FD7D9}"/>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AF28E2-56E0-4347-8831-4EBCEC883FD7}"/>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5" name="Marcador de pie de página 4">
            <a:extLst>
              <a:ext uri="{FF2B5EF4-FFF2-40B4-BE49-F238E27FC236}">
                <a16:creationId xmlns:a16="http://schemas.microsoft.com/office/drawing/2014/main" id="{BBC6932A-8462-4E15-AF5F-1DD54823539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EA188A3-49CC-42FB-A9A8-0A283564683D}"/>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2401292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BB013-21CD-4135-8140-1D9C45766A5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69CC2F6-1413-44F0-AA09-6FA55A2895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626131F-7C16-4654-92F6-41EF4035AA89}"/>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5" name="Marcador de pie de página 4">
            <a:extLst>
              <a:ext uri="{FF2B5EF4-FFF2-40B4-BE49-F238E27FC236}">
                <a16:creationId xmlns:a16="http://schemas.microsoft.com/office/drawing/2014/main" id="{FB821B71-2262-472E-98D2-3E8ABA527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B9922B-1559-4DA0-9D7B-E627F1B37084}"/>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2135996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685BD-4D31-41D5-9FBC-7AF5FEEBBFE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374C9F9-2C0C-4E67-BF47-DE93D198F3C9}"/>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C98F5E2-D51F-4FD0-9725-6380B75AE9C1}"/>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EA4867E-C66D-459E-B41A-E4414DE7F496}"/>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6" name="Marcador de pie de página 5">
            <a:extLst>
              <a:ext uri="{FF2B5EF4-FFF2-40B4-BE49-F238E27FC236}">
                <a16:creationId xmlns:a16="http://schemas.microsoft.com/office/drawing/2014/main" id="{7ED54ADD-603B-4A9C-BFC0-4C43ACD50DB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0373759-7259-4D1A-9275-DC0D783350BF}"/>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25159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F4D1B2-2D4B-499E-A7F8-E9E77445B6F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500C615-FE98-466A-ABE7-4A8F10425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37A6D57B-0998-4FCB-AE70-D63712E148D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42919BD-241D-418D-81BB-66D276C8E4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FBA83E97-EB66-492C-8041-1351B4F20E80}"/>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CFF9DBF-8CEB-48D0-A805-9C697CAB57B4}"/>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8" name="Marcador de pie de página 7">
            <a:extLst>
              <a:ext uri="{FF2B5EF4-FFF2-40B4-BE49-F238E27FC236}">
                <a16:creationId xmlns:a16="http://schemas.microsoft.com/office/drawing/2014/main" id="{DC40803C-2CB3-405F-8244-D48215D16FE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81A5DFA-779A-4E9E-86E1-0DFFCFACE7AA}"/>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325012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490F44-43D0-4006-B102-E90AF1A78DC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0317A0F-BBD2-4806-ABAC-F3CB18FD73A3}"/>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4" name="Marcador de pie de página 3">
            <a:extLst>
              <a:ext uri="{FF2B5EF4-FFF2-40B4-BE49-F238E27FC236}">
                <a16:creationId xmlns:a16="http://schemas.microsoft.com/office/drawing/2014/main" id="{5CC5A246-1F9E-47B9-B302-3EF3EE4ADD6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0CF5C95-A5BE-40DF-BE44-F7810750124F}"/>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315701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EBE254C-C10E-44C0-9C4C-6F4F8457654E}"/>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3" name="Marcador de pie de página 2">
            <a:extLst>
              <a:ext uri="{FF2B5EF4-FFF2-40B4-BE49-F238E27FC236}">
                <a16:creationId xmlns:a16="http://schemas.microsoft.com/office/drawing/2014/main" id="{E43C4C24-49C0-42AE-B266-C6DAA295223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AF4567B-9016-45D3-85FB-543BBA0B2A04}"/>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1086476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B26C3B-2D28-430B-A040-6F4D7D815C0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6E698D7-B7F4-4AF2-B6F0-16861B5CAF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5C99CEC-71D1-4618-AFFF-CEE1D3B88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EF61C5B7-0F0B-49D3-8CBB-A47376DB6E16}"/>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6" name="Marcador de pie de página 5">
            <a:extLst>
              <a:ext uri="{FF2B5EF4-FFF2-40B4-BE49-F238E27FC236}">
                <a16:creationId xmlns:a16="http://schemas.microsoft.com/office/drawing/2014/main" id="{8484F62F-541C-4423-A307-D6AF5DABFEB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74AE4DC-5D08-4C30-B33F-15FCB50DAE27}"/>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3028894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786955-44B4-410E-9058-1340364BB14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D9AE67D-429C-4C88-8081-8645579B3B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528F602-8D9D-4922-8602-CB00409AEF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F9D538D1-EA9C-4410-8643-FE9A6CC924DB}"/>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6" name="Marcador de pie de página 5">
            <a:extLst>
              <a:ext uri="{FF2B5EF4-FFF2-40B4-BE49-F238E27FC236}">
                <a16:creationId xmlns:a16="http://schemas.microsoft.com/office/drawing/2014/main" id="{D6828DEF-1D05-417A-B9D8-69A6FDC0AC2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DE15A60-D9C5-44E8-BC78-DAAC2A589986}"/>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4281687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EFDCC9-A726-4A03-A579-5095C176F6A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3D52A56-CDCE-4CC7-8529-FD0D5B4DB7AF}"/>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6DEB402-78F2-450E-BBE8-32443157A0DB}"/>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5" name="Marcador de pie de página 4">
            <a:extLst>
              <a:ext uri="{FF2B5EF4-FFF2-40B4-BE49-F238E27FC236}">
                <a16:creationId xmlns:a16="http://schemas.microsoft.com/office/drawing/2014/main" id="{74D92953-2704-49F8-A808-3C617B76F84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6D160AF-00A8-4E1B-BB43-4AACD6F88020}"/>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178488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D5C0CF3-64AB-4B5C-AD5F-D30580FEF51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663E77B-D9E5-4099-B5D0-3A9B1BFC3300}"/>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FF04DDD-53EE-42FA-B1D7-E5B99B08A633}"/>
              </a:ext>
            </a:extLst>
          </p:cNvPr>
          <p:cNvSpPr>
            <a:spLocks noGrp="1"/>
          </p:cNvSpPr>
          <p:nvPr>
            <p:ph type="dt" sz="half" idx="10"/>
          </p:nvPr>
        </p:nvSpPr>
        <p:spPr/>
        <p:txBody>
          <a:bodyPr/>
          <a:lstStyle/>
          <a:p>
            <a:fld id="{C19B2EB1-C617-4DDC-BD29-1528DBBB994F}" type="datetimeFigureOut">
              <a:rPr lang="es-ES" smtClean="0"/>
              <a:t>04/09/2018</a:t>
            </a:fld>
            <a:endParaRPr lang="es-ES"/>
          </a:p>
        </p:txBody>
      </p:sp>
      <p:sp>
        <p:nvSpPr>
          <p:cNvPr id="5" name="Marcador de pie de página 4">
            <a:extLst>
              <a:ext uri="{FF2B5EF4-FFF2-40B4-BE49-F238E27FC236}">
                <a16:creationId xmlns:a16="http://schemas.microsoft.com/office/drawing/2014/main" id="{013067C8-7A6D-441B-A1C5-C4E3C13064A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BAC64A-594B-4B0D-ABDA-F13B5F52E9F7}"/>
              </a:ext>
            </a:extLst>
          </p:cNvPr>
          <p:cNvSpPr>
            <a:spLocks noGrp="1"/>
          </p:cNvSpPr>
          <p:nvPr>
            <p:ph type="sldNum" sz="quarter" idx="12"/>
          </p:nvPr>
        </p:nvSpPr>
        <p:spPr/>
        <p:txBody>
          <a:bodyPr/>
          <a:lstStyle/>
          <a:p>
            <a:fld id="{235C5E7B-C584-4D7A-85CD-615A30C2B029}" type="slidenum">
              <a:rPr lang="es-ES" smtClean="0"/>
              <a:t>‹Nº›</a:t>
            </a:fld>
            <a:endParaRPr lang="es-ES"/>
          </a:p>
        </p:txBody>
      </p:sp>
    </p:spTree>
    <p:extLst>
      <p:ext uri="{BB962C8B-B14F-4D97-AF65-F5344CB8AC3E}">
        <p14:creationId xmlns:p14="http://schemas.microsoft.com/office/powerpoint/2010/main" val="1775800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E23BD8C-FC84-4AB2-80E0-456456589F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A2E098-001C-4943-A299-22CE8FFF4D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503B97D-2804-4F59-A9FB-122AFE6476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B2EB1-C617-4DDC-BD29-1528DBBB994F}" type="datetimeFigureOut">
              <a:rPr lang="es-ES" smtClean="0"/>
              <a:t>04/09/2018</a:t>
            </a:fld>
            <a:endParaRPr lang="es-ES"/>
          </a:p>
        </p:txBody>
      </p:sp>
      <p:sp>
        <p:nvSpPr>
          <p:cNvPr id="5" name="Marcador de pie de página 4">
            <a:extLst>
              <a:ext uri="{FF2B5EF4-FFF2-40B4-BE49-F238E27FC236}">
                <a16:creationId xmlns:a16="http://schemas.microsoft.com/office/drawing/2014/main" id="{6C20B20D-03DB-485E-900A-9FDD2F87E7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A50D5BD-12C5-4155-A74A-A5F1068C8F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C5E7B-C584-4D7A-85CD-615A30C2B029}" type="slidenum">
              <a:rPr lang="es-ES" smtClean="0"/>
              <a:t>‹Nº›</a:t>
            </a:fld>
            <a:endParaRPr lang="es-ES"/>
          </a:p>
        </p:txBody>
      </p:sp>
    </p:spTree>
    <p:extLst>
      <p:ext uri="{BB962C8B-B14F-4D97-AF65-F5344CB8AC3E}">
        <p14:creationId xmlns:p14="http://schemas.microsoft.com/office/powerpoint/2010/main" val="2152069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8" Type="http://schemas.openxmlformats.org/officeDocument/2006/relationships/image" Target="../media/image21.svg"/><Relationship Id="rId3" Type="http://schemas.microsoft.com/office/2007/relationships/hdphoto" Target="../media/hdphoto2.wdp"/><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8" Type="http://schemas.openxmlformats.org/officeDocument/2006/relationships/image" Target="../media/image17.jpg"/><Relationship Id="rId3" Type="http://schemas.microsoft.com/office/2007/relationships/hdphoto" Target="../media/hdphoto2.wdp"/><Relationship Id="rId7"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s>
</file>

<file path=ppt/slides/_rels/slide14.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 Id="rId9" Type="http://schemas.openxmlformats.org/officeDocument/2006/relationships/image" Target="../media/image48.svg"/></Relationships>
</file>

<file path=ppt/slides/_rels/slide1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xml"/><Relationship Id="rId5" Type="http://schemas.openxmlformats.org/officeDocument/2006/relationships/image" Target="../media/image54.sv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xml"/><Relationship Id="rId5" Type="http://schemas.openxmlformats.org/officeDocument/2006/relationships/image" Target="../media/image56.sv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1.xml"/><Relationship Id="rId5" Type="http://schemas.openxmlformats.org/officeDocument/2006/relationships/image" Target="../media/image64.svg"/><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6.svg"/><Relationship Id="rId7" Type="http://schemas.openxmlformats.org/officeDocument/2006/relationships/image" Target="../media/image70.sv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sv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1.xml"/><Relationship Id="rId5" Type="http://schemas.openxmlformats.org/officeDocument/2006/relationships/image" Target="../media/image76.sv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1.xml"/><Relationship Id="rId5" Type="http://schemas.openxmlformats.org/officeDocument/2006/relationships/image" Target="../media/image82.svg"/><Relationship Id="rId4" Type="http://schemas.openxmlformats.org/officeDocument/2006/relationships/image" Target="../media/image81.png"/></Relationships>
</file>

<file path=ppt/slides/_rels/slide28.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svg"/><Relationship Id="rId3" Type="http://schemas.openxmlformats.org/officeDocument/2006/relationships/image" Target="../media/image84.svg"/><Relationship Id="rId7" Type="http://schemas.openxmlformats.org/officeDocument/2006/relationships/image" Target="../media/image88.svg"/><Relationship Id="rId12" Type="http://schemas.openxmlformats.org/officeDocument/2006/relationships/image" Target="../media/image93.png"/><Relationship Id="rId2"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87.png"/><Relationship Id="rId11" Type="http://schemas.openxmlformats.org/officeDocument/2006/relationships/image" Target="../media/image92.svg"/><Relationship Id="rId5" Type="http://schemas.openxmlformats.org/officeDocument/2006/relationships/image" Target="../media/image86.svg"/><Relationship Id="rId15" Type="http://schemas.openxmlformats.org/officeDocument/2006/relationships/image" Target="../media/image96.sv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svg"/><Relationship Id="rId14" Type="http://schemas.openxmlformats.org/officeDocument/2006/relationships/image" Target="../media/image95.png"/></Relationships>
</file>

<file path=ppt/slides/_rels/slide29.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8739B68-3E3B-4F9B-BB3B-486E7606216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5" name="CuadroTexto 4">
            <a:extLst>
              <a:ext uri="{FF2B5EF4-FFF2-40B4-BE49-F238E27FC236}">
                <a16:creationId xmlns:a16="http://schemas.microsoft.com/office/drawing/2014/main" id="{9A917F90-64F9-4009-80BE-9B09B5CE70FA}"/>
              </a:ext>
            </a:extLst>
          </p:cNvPr>
          <p:cNvSpPr txBox="1"/>
          <p:nvPr/>
        </p:nvSpPr>
        <p:spPr>
          <a:xfrm>
            <a:off x="2754086" y="0"/>
            <a:ext cx="9437914" cy="2862322"/>
          </a:xfrm>
          <a:prstGeom prst="rect">
            <a:avLst/>
          </a:prstGeom>
          <a:noFill/>
        </p:spPr>
        <p:txBody>
          <a:bodyPr wrap="square" rtlCol="0">
            <a:spAutoFit/>
          </a:bodyPr>
          <a:lstStyle/>
          <a:p>
            <a:pPr algn="r"/>
            <a:r>
              <a:rPr lang="es-ES" sz="4500" dirty="0">
                <a:solidFill>
                  <a:schemeClr val="bg1"/>
                </a:solidFill>
                <a:latin typeface="Futura" panose="02020800000000000000" pitchFamily="18" charset="0"/>
                <a:ea typeface="Futura" panose="02020800000000000000" pitchFamily="18" charset="0"/>
                <a:cs typeface="Futura" panose="02020800000000000000" pitchFamily="18" charset="0"/>
              </a:rPr>
              <a:t>_CONCEPTUALIZACIÓN</a:t>
            </a:r>
          </a:p>
          <a:p>
            <a:pPr algn="r"/>
            <a:r>
              <a:rPr lang="es-ES" sz="4500" dirty="0">
                <a:solidFill>
                  <a:schemeClr val="bg1"/>
                </a:solidFill>
                <a:latin typeface="Futura" panose="02020800000000000000" pitchFamily="18" charset="0"/>
                <a:ea typeface="Futura" panose="02020800000000000000" pitchFamily="18" charset="0"/>
                <a:cs typeface="Futura" panose="02020800000000000000" pitchFamily="18" charset="0"/>
              </a:rPr>
              <a:t>Y DISEÑO DE LA IMAGEN</a:t>
            </a:r>
          </a:p>
          <a:p>
            <a:pPr algn="r"/>
            <a:r>
              <a:rPr lang="es-ES" sz="4500" dirty="0">
                <a:solidFill>
                  <a:schemeClr val="bg1"/>
                </a:solidFill>
                <a:latin typeface="Futura" panose="02020800000000000000" pitchFamily="18" charset="0"/>
                <a:ea typeface="Futura" panose="02020800000000000000" pitchFamily="18" charset="0"/>
                <a:cs typeface="Futura" panose="02020800000000000000" pitchFamily="18" charset="0"/>
              </a:rPr>
              <a:t>DEL CANAL INTERCOMARCAL</a:t>
            </a:r>
          </a:p>
          <a:p>
            <a:pPr algn="r"/>
            <a:r>
              <a:rPr lang="es-ES" sz="4500" dirty="0">
                <a:solidFill>
                  <a:schemeClr val="bg1"/>
                </a:solidFill>
                <a:latin typeface="Futura" panose="02020800000000000000" pitchFamily="18" charset="0"/>
                <a:ea typeface="Futura" panose="02020800000000000000" pitchFamily="18" charset="0"/>
                <a:cs typeface="Futura" panose="02020800000000000000" pitchFamily="18" charset="0"/>
              </a:rPr>
              <a:t>MK LOCALIA</a:t>
            </a:r>
          </a:p>
        </p:txBody>
      </p:sp>
      <p:sp>
        <p:nvSpPr>
          <p:cNvPr id="6" name="CuadroTexto 5">
            <a:extLst>
              <a:ext uri="{FF2B5EF4-FFF2-40B4-BE49-F238E27FC236}">
                <a16:creationId xmlns:a16="http://schemas.microsoft.com/office/drawing/2014/main" id="{24C8C0A2-C904-4AED-8127-7C6E3516A8F4}"/>
              </a:ext>
            </a:extLst>
          </p:cNvPr>
          <p:cNvSpPr txBox="1"/>
          <p:nvPr/>
        </p:nvSpPr>
        <p:spPr>
          <a:xfrm>
            <a:off x="2752562" y="5226784"/>
            <a:ext cx="9437914" cy="1631216"/>
          </a:xfrm>
          <a:prstGeom prst="rect">
            <a:avLst/>
          </a:prstGeom>
          <a:noFill/>
        </p:spPr>
        <p:txBody>
          <a:bodyPr wrap="square" rtlCol="0">
            <a:spAutoFit/>
          </a:bodyPr>
          <a:lstStyle/>
          <a:p>
            <a:pPr algn="r"/>
            <a:r>
              <a:rPr lang="es-ES" sz="3000" dirty="0">
                <a:solidFill>
                  <a:schemeClr val="bg1"/>
                </a:solidFill>
                <a:latin typeface="Futura Hv BT" panose="020B0702020204020204" pitchFamily="34" charset="0"/>
                <a:ea typeface="Futura" panose="02020800000000000000" pitchFamily="18" charset="0"/>
                <a:cs typeface="Futura" panose="02020800000000000000" pitchFamily="18" charset="0"/>
              </a:rPr>
              <a:t>Felipe Carrasco Sanz</a:t>
            </a:r>
          </a:p>
          <a:p>
            <a:pPr algn="r"/>
            <a:r>
              <a:rPr lang="es-ES" sz="3000" dirty="0">
                <a:solidFill>
                  <a:schemeClr val="bg1"/>
                </a:solidFill>
                <a:latin typeface="Futura Lt BT" panose="020B0402020204020303" pitchFamily="34" charset="0"/>
                <a:ea typeface="Futura" panose="02020800000000000000" pitchFamily="18" charset="0"/>
                <a:cs typeface="Futura" panose="02020800000000000000" pitchFamily="18" charset="0"/>
              </a:rPr>
              <a:t>Ing. en Diseño Industrial y Desarrollo de productos</a:t>
            </a:r>
          </a:p>
          <a:p>
            <a:pPr algn="r"/>
            <a:r>
              <a:rPr lang="es-ES" sz="3000" dirty="0">
                <a:solidFill>
                  <a:schemeClr val="bg1"/>
                </a:solidFill>
                <a:latin typeface="Futura Hv BT" panose="020B0702020204020204" pitchFamily="34" charset="0"/>
                <a:ea typeface="Futura" panose="02020800000000000000" pitchFamily="18" charset="0"/>
                <a:cs typeface="Futura" panose="02020800000000000000" pitchFamily="18" charset="0"/>
              </a:rPr>
              <a:t>TFG.</a:t>
            </a:r>
            <a:r>
              <a:rPr lang="es-ES" sz="4000" dirty="0">
                <a:solidFill>
                  <a:schemeClr val="bg1"/>
                </a:solidFill>
                <a:latin typeface="Futura" panose="02020800000000000000" pitchFamily="18" charset="0"/>
                <a:ea typeface="Futura" panose="02020800000000000000" pitchFamily="18" charset="0"/>
                <a:cs typeface="Futura" panose="02020800000000000000" pitchFamily="18" charset="0"/>
              </a:rPr>
              <a:t> </a:t>
            </a:r>
            <a:r>
              <a:rPr lang="es-ES" sz="3000" dirty="0">
                <a:solidFill>
                  <a:schemeClr val="bg1"/>
                </a:solidFill>
                <a:latin typeface="Futura Lt BT" panose="020B0402020204020303" pitchFamily="34" charset="0"/>
                <a:ea typeface="Futura" panose="02020800000000000000" pitchFamily="18" charset="0"/>
                <a:cs typeface="Futura" panose="02020800000000000000" pitchFamily="18" charset="0"/>
              </a:rPr>
              <a:t>Septiembre 2018</a:t>
            </a:r>
          </a:p>
        </p:txBody>
      </p:sp>
      <p:pic>
        <p:nvPicPr>
          <p:cNvPr id="7" name="Gráfico 6">
            <a:extLst>
              <a:ext uri="{FF2B5EF4-FFF2-40B4-BE49-F238E27FC236}">
                <a16:creationId xmlns:a16="http://schemas.microsoft.com/office/drawing/2014/main" id="{2BF418C7-11BF-4829-93CD-159CDCFBCD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300" y="6160618"/>
            <a:ext cx="1980000" cy="512470"/>
          </a:xfrm>
          <a:prstGeom prst="rect">
            <a:avLst/>
          </a:prstGeom>
        </p:spPr>
      </p:pic>
      <p:pic>
        <p:nvPicPr>
          <p:cNvPr id="8" name="Gráfico 7">
            <a:extLst>
              <a:ext uri="{FF2B5EF4-FFF2-40B4-BE49-F238E27FC236}">
                <a16:creationId xmlns:a16="http://schemas.microsoft.com/office/drawing/2014/main" id="{4A9B655A-D134-495C-84F4-96CEB01EDF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1500" y="184912"/>
            <a:ext cx="1980000" cy="625583"/>
          </a:xfrm>
          <a:prstGeom prst="rect">
            <a:avLst/>
          </a:prstGeom>
        </p:spPr>
      </p:pic>
    </p:spTree>
    <p:extLst>
      <p:ext uri="{BB962C8B-B14F-4D97-AF65-F5344CB8AC3E}">
        <p14:creationId xmlns:p14="http://schemas.microsoft.com/office/powerpoint/2010/main" val="971909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7591A2E-5590-4ED5-8C81-E317AE090FFA}"/>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01711E1-A8E5-418C-BEA7-4678A15CA0C7}"/>
              </a:ext>
            </a:extLst>
          </p:cNvPr>
          <p:cNvSpPr txBox="1"/>
          <p:nvPr/>
        </p:nvSpPr>
        <p:spPr>
          <a:xfrm rot="16200000">
            <a:off x="-2169000" y="3113529"/>
            <a:ext cx="6858000"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_00 ÍNDICE</a:t>
            </a:r>
          </a:p>
        </p:txBody>
      </p:sp>
      <p:grpSp>
        <p:nvGrpSpPr>
          <p:cNvPr id="34" name="Grupo 33">
            <a:extLst>
              <a:ext uri="{FF2B5EF4-FFF2-40B4-BE49-F238E27FC236}">
                <a16:creationId xmlns:a16="http://schemas.microsoft.com/office/drawing/2014/main" id="{BBC1D8C0-4102-44A9-9A9F-04CCCA7E4A4E}"/>
              </a:ext>
            </a:extLst>
          </p:cNvPr>
          <p:cNvGrpSpPr/>
          <p:nvPr/>
        </p:nvGrpSpPr>
        <p:grpSpPr>
          <a:xfrm>
            <a:off x="1800000" y="1008588"/>
            <a:ext cx="9672000" cy="4840823"/>
            <a:chOff x="1800000" y="632888"/>
            <a:chExt cx="9672000" cy="4840823"/>
          </a:xfrm>
        </p:grpSpPr>
        <p:cxnSp>
          <p:nvCxnSpPr>
            <p:cNvPr id="4" name="Conector recto 3">
              <a:extLst>
                <a:ext uri="{FF2B5EF4-FFF2-40B4-BE49-F238E27FC236}">
                  <a16:creationId xmlns:a16="http://schemas.microsoft.com/office/drawing/2014/main" id="{9F59F5F5-B0D3-4828-966C-1220930C42F5}"/>
                </a:ext>
              </a:extLst>
            </p:cNvPr>
            <p:cNvCxnSpPr>
              <a:cxnSpLocks/>
            </p:cNvCxnSpPr>
            <p:nvPr/>
          </p:nvCxnSpPr>
          <p:spPr>
            <a:xfrm flipH="1">
              <a:off x="1800000" y="1057717"/>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1967712-36C2-49CF-BF42-46E134952EBB}"/>
                </a:ext>
              </a:extLst>
            </p:cNvPr>
            <p:cNvCxnSpPr>
              <a:cxnSpLocks/>
            </p:cNvCxnSpPr>
            <p:nvPr/>
          </p:nvCxnSpPr>
          <p:spPr>
            <a:xfrm flipH="1">
              <a:off x="1800000" y="1777717"/>
              <a:ext cx="108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029E4774-0DA3-4C26-917F-0E5115AD8368}"/>
                </a:ext>
              </a:extLst>
            </p:cNvPr>
            <p:cNvCxnSpPr>
              <a:cxnSpLocks/>
            </p:cNvCxnSpPr>
            <p:nvPr/>
          </p:nvCxnSpPr>
          <p:spPr>
            <a:xfrm flipH="1">
              <a:off x="1800000" y="2497716"/>
              <a:ext cx="126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7CD3266D-2CE0-4D07-A9FE-BD5B1D041176}"/>
                </a:ext>
              </a:extLst>
            </p:cNvPr>
            <p:cNvCxnSpPr>
              <a:cxnSpLocks/>
            </p:cNvCxnSpPr>
            <p:nvPr/>
          </p:nvCxnSpPr>
          <p:spPr>
            <a:xfrm flipH="1">
              <a:off x="1800000" y="3217714"/>
              <a:ext cx="144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D78DAD8B-FF79-4AE4-ABE8-C022AD6F720B}"/>
                </a:ext>
              </a:extLst>
            </p:cNvPr>
            <p:cNvCxnSpPr>
              <a:cxnSpLocks/>
            </p:cNvCxnSpPr>
            <p:nvPr/>
          </p:nvCxnSpPr>
          <p:spPr>
            <a:xfrm flipH="1">
              <a:off x="1800000" y="3937711"/>
              <a:ext cx="162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409C04FB-C7E1-48DC-9BBF-83BB63D64728}"/>
                </a:ext>
              </a:extLst>
            </p:cNvPr>
            <p:cNvCxnSpPr>
              <a:cxnSpLocks/>
            </p:cNvCxnSpPr>
            <p:nvPr/>
          </p:nvCxnSpPr>
          <p:spPr>
            <a:xfrm flipH="1">
              <a:off x="1800000" y="4657707"/>
              <a:ext cx="18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5E32B291-B79C-45BB-963E-E489834F5970}"/>
                </a:ext>
              </a:extLst>
            </p:cNvPr>
            <p:cNvCxnSpPr>
              <a:cxnSpLocks/>
            </p:cNvCxnSpPr>
            <p:nvPr/>
          </p:nvCxnSpPr>
          <p:spPr>
            <a:xfrm flipH="1">
              <a:off x="1800000" y="5377700"/>
              <a:ext cx="198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7" name="CuadroTexto 26">
              <a:extLst>
                <a:ext uri="{FF2B5EF4-FFF2-40B4-BE49-F238E27FC236}">
                  <a16:creationId xmlns:a16="http://schemas.microsoft.com/office/drawing/2014/main" id="{1D22AC3F-BF3F-41C5-8D33-2A354B2C399E}"/>
                </a:ext>
              </a:extLst>
            </p:cNvPr>
            <p:cNvSpPr txBox="1"/>
            <p:nvPr/>
          </p:nvSpPr>
          <p:spPr>
            <a:xfrm>
              <a:off x="2700000" y="632888"/>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_01 Introducción</a:t>
              </a:r>
              <a:endParaRPr lang="es-ES" sz="2800" dirty="0">
                <a:latin typeface="Avenir LT Std 55 Roman" panose="020B0503020203020204" pitchFamily="34" charset="0"/>
              </a:endParaRPr>
            </a:p>
          </p:txBody>
        </p:sp>
        <p:sp>
          <p:nvSpPr>
            <p:cNvPr id="28" name="CuadroTexto 27">
              <a:extLst>
                <a:ext uri="{FF2B5EF4-FFF2-40B4-BE49-F238E27FC236}">
                  <a16:creationId xmlns:a16="http://schemas.microsoft.com/office/drawing/2014/main" id="{42F075FC-6790-4D4F-B34B-94C108E962D9}"/>
                </a:ext>
              </a:extLst>
            </p:cNvPr>
            <p:cNvSpPr txBox="1"/>
            <p:nvPr/>
          </p:nvSpPr>
          <p:spPr>
            <a:xfrm>
              <a:off x="2880000" y="1384289"/>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_02 Televisiones regionales y locales de la CV</a:t>
              </a:r>
            </a:p>
          </p:txBody>
        </p:sp>
        <p:sp>
          <p:nvSpPr>
            <p:cNvPr id="29" name="CuadroTexto 28">
              <a:extLst>
                <a:ext uri="{FF2B5EF4-FFF2-40B4-BE49-F238E27FC236}">
                  <a16:creationId xmlns:a16="http://schemas.microsoft.com/office/drawing/2014/main" id="{B3F853EE-6EB2-435D-BD6D-1DBB636DA472}"/>
                </a:ext>
              </a:extLst>
            </p:cNvPr>
            <p:cNvSpPr txBox="1"/>
            <p:nvPr/>
          </p:nvSpPr>
          <p:spPr>
            <a:xfrm>
              <a:off x="3060000" y="2153373"/>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_03 MK LOCALIA TV</a:t>
              </a:r>
            </a:p>
          </p:txBody>
        </p:sp>
        <p:sp>
          <p:nvSpPr>
            <p:cNvPr id="30" name="CuadroTexto 29">
              <a:extLst>
                <a:ext uri="{FF2B5EF4-FFF2-40B4-BE49-F238E27FC236}">
                  <a16:creationId xmlns:a16="http://schemas.microsoft.com/office/drawing/2014/main" id="{5534BECA-D421-4ED0-A1B0-19940970F9A1}"/>
                </a:ext>
              </a:extLst>
            </p:cNvPr>
            <p:cNvSpPr txBox="1"/>
            <p:nvPr/>
          </p:nvSpPr>
          <p:spPr>
            <a:xfrm>
              <a:off x="3240000" y="2828993"/>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_04 Análisis e investigación gráfica</a:t>
              </a:r>
            </a:p>
          </p:txBody>
        </p:sp>
        <p:sp>
          <p:nvSpPr>
            <p:cNvPr id="31" name="CuadroTexto 30">
              <a:extLst>
                <a:ext uri="{FF2B5EF4-FFF2-40B4-BE49-F238E27FC236}">
                  <a16:creationId xmlns:a16="http://schemas.microsoft.com/office/drawing/2014/main" id="{585F0615-AEC0-4496-9D77-8EA6420EEFD9}"/>
                </a:ext>
              </a:extLst>
            </p:cNvPr>
            <p:cNvSpPr txBox="1"/>
            <p:nvPr/>
          </p:nvSpPr>
          <p:spPr>
            <a:xfrm>
              <a:off x="3420000" y="3548930"/>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_05 Conceptualización y propuesta gráfica</a:t>
              </a:r>
            </a:p>
          </p:txBody>
        </p:sp>
        <p:sp>
          <p:nvSpPr>
            <p:cNvPr id="32" name="CuadroTexto 31">
              <a:extLst>
                <a:ext uri="{FF2B5EF4-FFF2-40B4-BE49-F238E27FC236}">
                  <a16:creationId xmlns:a16="http://schemas.microsoft.com/office/drawing/2014/main" id="{507AEA58-B115-44EA-A696-9A008DCD36D3}"/>
                </a:ext>
              </a:extLst>
            </p:cNvPr>
            <p:cNvSpPr txBox="1"/>
            <p:nvPr/>
          </p:nvSpPr>
          <p:spPr>
            <a:xfrm>
              <a:off x="3600000" y="4264273"/>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_06 Manual de Identidad corporativa</a:t>
              </a:r>
            </a:p>
          </p:txBody>
        </p:sp>
        <p:sp>
          <p:nvSpPr>
            <p:cNvPr id="33" name="CuadroTexto 32">
              <a:extLst>
                <a:ext uri="{FF2B5EF4-FFF2-40B4-BE49-F238E27FC236}">
                  <a16:creationId xmlns:a16="http://schemas.microsoft.com/office/drawing/2014/main" id="{DF0915DF-F705-403E-A99E-3FDED1BDED4A}"/>
                </a:ext>
              </a:extLst>
            </p:cNvPr>
            <p:cNvSpPr txBox="1"/>
            <p:nvPr/>
          </p:nvSpPr>
          <p:spPr>
            <a:xfrm>
              <a:off x="3780000" y="4950491"/>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_07 Presupuesto</a:t>
              </a:r>
            </a:p>
          </p:txBody>
        </p:sp>
      </p:grpSp>
    </p:spTree>
    <p:extLst>
      <p:ext uri="{BB962C8B-B14F-4D97-AF65-F5344CB8AC3E}">
        <p14:creationId xmlns:p14="http://schemas.microsoft.com/office/powerpoint/2010/main" val="2539720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8"/>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_01 INTRODUCCIÓN</a:t>
            </a:r>
          </a:p>
        </p:txBody>
      </p:sp>
      <p:sp>
        <p:nvSpPr>
          <p:cNvPr id="6" name="Elipse 5">
            <a:extLst>
              <a:ext uri="{FF2B5EF4-FFF2-40B4-BE49-F238E27FC236}">
                <a16:creationId xmlns:a16="http://schemas.microsoft.com/office/drawing/2014/main" id="{BB3B7EE2-3AFC-4B25-A85F-E60FA68666CD}"/>
              </a:ext>
            </a:extLst>
          </p:cNvPr>
          <p:cNvSpPr/>
          <p:nvPr/>
        </p:nvSpPr>
        <p:spPr>
          <a:xfrm>
            <a:off x="2700000" y="1088999"/>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1" name="Elipse 10">
            <a:extLst>
              <a:ext uri="{FF2B5EF4-FFF2-40B4-BE49-F238E27FC236}">
                <a16:creationId xmlns:a16="http://schemas.microsoft.com/office/drawing/2014/main" id="{6BEF848F-6654-4694-BCB2-ABB14C877E15}"/>
              </a:ext>
            </a:extLst>
          </p:cNvPr>
          <p:cNvSpPr/>
          <p:nvPr/>
        </p:nvSpPr>
        <p:spPr>
          <a:xfrm>
            <a:off x="2700000" y="2708999"/>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2" name="Elipse 11">
            <a:extLst>
              <a:ext uri="{FF2B5EF4-FFF2-40B4-BE49-F238E27FC236}">
                <a16:creationId xmlns:a16="http://schemas.microsoft.com/office/drawing/2014/main" id="{B2BB4AC5-1137-4D6D-85BB-399425F0CABA}"/>
              </a:ext>
            </a:extLst>
          </p:cNvPr>
          <p:cNvSpPr/>
          <p:nvPr/>
        </p:nvSpPr>
        <p:spPr>
          <a:xfrm>
            <a:off x="2700000" y="4329000"/>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4" name="CuadroTexto 13">
            <a:extLst>
              <a:ext uri="{FF2B5EF4-FFF2-40B4-BE49-F238E27FC236}">
                <a16:creationId xmlns:a16="http://schemas.microsoft.com/office/drawing/2014/main" id="{4E8E6C44-67F0-4BA1-AD28-FBB972F6AD03}"/>
              </a:ext>
            </a:extLst>
          </p:cNvPr>
          <p:cNvSpPr txBox="1"/>
          <p:nvPr/>
        </p:nvSpPr>
        <p:spPr>
          <a:xfrm>
            <a:off x="4500000" y="1088999"/>
            <a:ext cx="7692000" cy="1138773"/>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_Ubicación:</a:t>
            </a:r>
          </a:p>
          <a:p>
            <a:r>
              <a:rPr lang="es-ES" sz="2000" dirty="0">
                <a:latin typeface="Avenir LT Std 35 Light" panose="020B0402020203020204" pitchFamily="34" charset="0"/>
              </a:rPr>
              <a:t>Proyecto real, emisora de televisión de carácter intercomarcal localizada en la ciudad de Ontinyent, Valencia.</a:t>
            </a:r>
          </a:p>
        </p:txBody>
      </p:sp>
      <p:sp>
        <p:nvSpPr>
          <p:cNvPr id="15" name="CuadroTexto 14">
            <a:extLst>
              <a:ext uri="{FF2B5EF4-FFF2-40B4-BE49-F238E27FC236}">
                <a16:creationId xmlns:a16="http://schemas.microsoft.com/office/drawing/2014/main" id="{D31B1BE3-81AD-425A-B812-A9C71F895B89}"/>
              </a:ext>
            </a:extLst>
          </p:cNvPr>
          <p:cNvSpPr txBox="1"/>
          <p:nvPr/>
        </p:nvSpPr>
        <p:spPr>
          <a:xfrm>
            <a:off x="4500000" y="2708999"/>
            <a:ext cx="7692000" cy="144655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_Necesidad/Problema:</a:t>
            </a:r>
          </a:p>
          <a:p>
            <a:r>
              <a:rPr lang="es-ES" sz="2000" dirty="0">
                <a:latin typeface="Avenir LT Std 35 Light" panose="020B0402020203020204" pitchFamily="34" charset="0"/>
              </a:rPr>
              <a:t>Carencia de una mejora gráfica, necesidad de actualización y falta de modernización por parte de la imagen corporativa de la emisora de televisión MK LOCALIA TV.</a:t>
            </a:r>
          </a:p>
        </p:txBody>
      </p:sp>
      <p:sp>
        <p:nvSpPr>
          <p:cNvPr id="16" name="CuadroTexto 15">
            <a:extLst>
              <a:ext uri="{FF2B5EF4-FFF2-40B4-BE49-F238E27FC236}">
                <a16:creationId xmlns:a16="http://schemas.microsoft.com/office/drawing/2014/main" id="{41A798C7-9FB0-4EB4-9910-97B41ADD5CF0}"/>
              </a:ext>
            </a:extLst>
          </p:cNvPr>
          <p:cNvSpPr txBox="1"/>
          <p:nvPr/>
        </p:nvSpPr>
        <p:spPr>
          <a:xfrm>
            <a:off x="4500000" y="4329840"/>
            <a:ext cx="7692000" cy="144655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_Solución:</a:t>
            </a:r>
          </a:p>
          <a:p>
            <a:r>
              <a:rPr lang="es-ES" sz="2000" dirty="0">
                <a:latin typeface="Avenir LT Std 35 Light" panose="020B0402020203020204" pitchFamily="34" charset="0"/>
              </a:rPr>
              <a:t>Rediseño para la nueva incorporación y relanzamiento del canal televisivo MK LOCALIA TV dentro del mercado de televisiones locales de la Comunidad Valenciana.</a:t>
            </a:r>
          </a:p>
        </p:txBody>
      </p:sp>
      <p:cxnSp>
        <p:nvCxnSpPr>
          <p:cNvPr id="18" name="Conector recto 17">
            <a:extLst>
              <a:ext uri="{FF2B5EF4-FFF2-40B4-BE49-F238E27FC236}">
                <a16:creationId xmlns:a16="http://schemas.microsoft.com/office/drawing/2014/main" id="{92FE6409-39B2-484C-9FE1-92DBA0701431}"/>
              </a:ext>
            </a:extLst>
          </p:cNvPr>
          <p:cNvCxnSpPr>
            <a:cxnSpLocks/>
            <a:stCxn id="11" idx="2"/>
            <a:endCxn id="2" idx="3"/>
          </p:cNvCxnSpPr>
          <p:nvPr/>
        </p:nvCxnSpPr>
        <p:spPr>
          <a:xfrm flipH="1">
            <a:off x="1800000" y="3428999"/>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1798497"/>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E237072D-3FC7-4127-8E59-2AD6518A1E59}"/>
              </a:ext>
            </a:extLst>
          </p:cNvPr>
          <p:cNvCxnSpPr>
            <a:cxnSpLocks/>
          </p:cNvCxnSpPr>
          <p:nvPr/>
        </p:nvCxnSpPr>
        <p:spPr>
          <a:xfrm flipH="1">
            <a:off x="1800000" y="5048998"/>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26" name="Imagen 25">
            <a:extLst>
              <a:ext uri="{FF2B5EF4-FFF2-40B4-BE49-F238E27FC236}">
                <a16:creationId xmlns:a16="http://schemas.microsoft.com/office/drawing/2014/main" id="{04967BF1-FBB4-4476-ACEC-98BEE42B0D60}"/>
              </a:ext>
            </a:extLst>
          </p:cNvPr>
          <p:cNvPicPr>
            <a:picLocks noChangeAspect="1"/>
          </p:cNvPicPr>
          <p:nvPr/>
        </p:nvPicPr>
        <p:blipFill>
          <a:blip r:embed="rId2"/>
          <a:stretch>
            <a:fillRect/>
          </a:stretch>
        </p:blipFill>
        <p:spPr>
          <a:xfrm>
            <a:off x="2929173" y="2939441"/>
            <a:ext cx="981653" cy="979115"/>
          </a:xfrm>
          <a:prstGeom prst="rect">
            <a:avLst/>
          </a:prstGeom>
        </p:spPr>
      </p:pic>
      <p:pic>
        <p:nvPicPr>
          <p:cNvPr id="27" name="Imagen 26">
            <a:extLst>
              <a:ext uri="{FF2B5EF4-FFF2-40B4-BE49-F238E27FC236}">
                <a16:creationId xmlns:a16="http://schemas.microsoft.com/office/drawing/2014/main" id="{7BC2A536-F3CA-4CDD-A1CE-50A815F989FC}"/>
              </a:ext>
            </a:extLst>
          </p:cNvPr>
          <p:cNvPicPr>
            <a:picLocks noChangeAspect="1"/>
          </p:cNvPicPr>
          <p:nvPr/>
        </p:nvPicPr>
        <p:blipFill>
          <a:blip r:embed="rId3"/>
          <a:stretch>
            <a:fillRect/>
          </a:stretch>
        </p:blipFill>
        <p:spPr>
          <a:xfrm>
            <a:off x="2886776" y="4530123"/>
            <a:ext cx="1066448" cy="1037749"/>
          </a:xfrm>
          <a:prstGeom prst="rect">
            <a:avLst/>
          </a:prstGeom>
        </p:spPr>
      </p:pic>
      <p:pic>
        <p:nvPicPr>
          <p:cNvPr id="29" name="Imagen 28">
            <a:extLst>
              <a:ext uri="{FF2B5EF4-FFF2-40B4-BE49-F238E27FC236}">
                <a16:creationId xmlns:a16="http://schemas.microsoft.com/office/drawing/2014/main" id="{B99ED5E7-62E3-44F0-8BCD-FCCFA6AB041B}"/>
              </a:ext>
            </a:extLst>
          </p:cNvPr>
          <p:cNvPicPr>
            <a:picLocks noChangeAspect="1"/>
          </p:cNvPicPr>
          <p:nvPr/>
        </p:nvPicPr>
        <p:blipFill>
          <a:blip r:embed="rId4"/>
          <a:stretch>
            <a:fillRect/>
          </a:stretch>
        </p:blipFill>
        <p:spPr>
          <a:xfrm>
            <a:off x="2929878" y="1175523"/>
            <a:ext cx="986299" cy="1266951"/>
          </a:xfrm>
          <a:prstGeom prst="rect">
            <a:avLst/>
          </a:prstGeom>
        </p:spPr>
      </p:pic>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827030" y="2"/>
            <a:ext cx="0" cy="117552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683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8"/>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_01 INTRODUCCIÓN</a:t>
            </a:r>
          </a:p>
        </p:txBody>
      </p:sp>
      <p:sp>
        <p:nvSpPr>
          <p:cNvPr id="14" name="CuadroTexto 13">
            <a:extLst>
              <a:ext uri="{FF2B5EF4-FFF2-40B4-BE49-F238E27FC236}">
                <a16:creationId xmlns:a16="http://schemas.microsoft.com/office/drawing/2014/main" id="{4E8E6C44-67F0-4BA1-AD28-FBB972F6AD03}"/>
              </a:ext>
            </a:extLst>
          </p:cNvPr>
          <p:cNvSpPr txBox="1"/>
          <p:nvPr/>
        </p:nvSpPr>
        <p:spPr>
          <a:xfrm>
            <a:off x="-1877246" y="7563681"/>
            <a:ext cx="7692000" cy="1015663"/>
          </a:xfrm>
          <a:prstGeom prst="rect">
            <a:avLst/>
          </a:prstGeom>
          <a:noFill/>
        </p:spPr>
        <p:txBody>
          <a:bodyPr wrap="square" rtlCol="0">
            <a:spAutoFit/>
          </a:bodyPr>
          <a:lstStyle/>
          <a:p>
            <a:r>
              <a:rPr lang="es-ES" sz="2400" dirty="0">
                <a:solidFill>
                  <a:srgbClr val="F38B00"/>
                </a:solidFill>
                <a:latin typeface="Avenir LT Std 55 Roman" panose="020B0503020203020204" pitchFamily="34" charset="0"/>
              </a:rPr>
              <a:t>_Ubicación:</a:t>
            </a:r>
          </a:p>
          <a:p>
            <a:r>
              <a:rPr lang="es-ES" dirty="0">
                <a:latin typeface="Avenir LT Std 35 Light" panose="020B0402020203020204" pitchFamily="34" charset="0"/>
              </a:rPr>
              <a:t>Proyecto real, emisora de televisión de carácter intercomarcal localizada en la ciudad de Ontinyent, Valencia.</a:t>
            </a:r>
          </a:p>
        </p:txBody>
      </p:sp>
      <p:cxnSp>
        <p:nvCxnSpPr>
          <p:cNvPr id="18" name="Conector recto 17">
            <a:extLst>
              <a:ext uri="{FF2B5EF4-FFF2-40B4-BE49-F238E27FC236}">
                <a16:creationId xmlns:a16="http://schemas.microsoft.com/office/drawing/2014/main" id="{92FE6409-39B2-484C-9FE1-92DBA0701431}"/>
              </a:ext>
            </a:extLst>
          </p:cNvPr>
          <p:cNvCxnSpPr>
            <a:cxnSpLocks/>
            <a:endCxn id="2" idx="3"/>
          </p:cNvCxnSpPr>
          <p:nvPr/>
        </p:nvCxnSpPr>
        <p:spPr>
          <a:xfrm flipH="1">
            <a:off x="1800000" y="3428999"/>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1798497"/>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E237072D-3FC7-4127-8E59-2AD6518A1E59}"/>
              </a:ext>
            </a:extLst>
          </p:cNvPr>
          <p:cNvCxnSpPr>
            <a:cxnSpLocks/>
          </p:cNvCxnSpPr>
          <p:nvPr/>
        </p:nvCxnSpPr>
        <p:spPr>
          <a:xfrm flipH="1">
            <a:off x="1800000" y="5048998"/>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61" name="Grupo 60">
            <a:extLst>
              <a:ext uri="{FF2B5EF4-FFF2-40B4-BE49-F238E27FC236}">
                <a16:creationId xmlns:a16="http://schemas.microsoft.com/office/drawing/2014/main" id="{244D121C-7A44-4CC5-A51F-2A788F620BF6}"/>
              </a:ext>
            </a:extLst>
          </p:cNvPr>
          <p:cNvGrpSpPr/>
          <p:nvPr/>
        </p:nvGrpSpPr>
        <p:grpSpPr>
          <a:xfrm>
            <a:off x="5620422" y="723681"/>
            <a:ext cx="5400003" cy="5421277"/>
            <a:chOff x="5620422" y="723681"/>
            <a:chExt cx="5400003" cy="5421277"/>
          </a:xfrm>
        </p:grpSpPr>
        <p:sp>
          <p:nvSpPr>
            <p:cNvPr id="46" name="Círculo parcial 45">
              <a:extLst>
                <a:ext uri="{FF2B5EF4-FFF2-40B4-BE49-F238E27FC236}">
                  <a16:creationId xmlns:a16="http://schemas.microsoft.com/office/drawing/2014/main" id="{08DF374A-30F7-4DC3-B615-20D42791FE34}"/>
                </a:ext>
              </a:extLst>
            </p:cNvPr>
            <p:cNvSpPr/>
            <p:nvPr/>
          </p:nvSpPr>
          <p:spPr>
            <a:xfrm rot="10800000">
              <a:off x="5620422" y="744958"/>
              <a:ext cx="5400000" cy="5400000"/>
            </a:xfrm>
            <a:prstGeom prst="pie">
              <a:avLst>
                <a:gd name="adj1" fmla="val 8132166"/>
                <a:gd name="adj2" fmla="val 10827937"/>
              </a:avLst>
            </a:prstGeom>
            <a:solidFill>
              <a:srgbClr val="F38B00">
                <a:alpha val="75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54" name="Círculo parcial 53">
              <a:extLst>
                <a:ext uri="{FF2B5EF4-FFF2-40B4-BE49-F238E27FC236}">
                  <a16:creationId xmlns:a16="http://schemas.microsoft.com/office/drawing/2014/main" id="{AD50E727-6067-4F64-BA0D-11E49AFFEC61}"/>
                </a:ext>
              </a:extLst>
            </p:cNvPr>
            <p:cNvSpPr/>
            <p:nvPr/>
          </p:nvSpPr>
          <p:spPr>
            <a:xfrm rot="16200000">
              <a:off x="5620425" y="734320"/>
              <a:ext cx="5400000" cy="5400000"/>
            </a:xfrm>
            <a:prstGeom prst="pie">
              <a:avLst>
                <a:gd name="adj1" fmla="val 5439334"/>
                <a:gd name="adj2" fmla="val 8147832"/>
              </a:avLst>
            </a:prstGeom>
            <a:solidFill>
              <a:srgbClr val="F38B00">
                <a:alpha val="75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55" name="Círculo parcial 54">
              <a:extLst>
                <a:ext uri="{FF2B5EF4-FFF2-40B4-BE49-F238E27FC236}">
                  <a16:creationId xmlns:a16="http://schemas.microsoft.com/office/drawing/2014/main" id="{499F17D4-A93D-4A4C-83F2-ABD98649AD77}"/>
                </a:ext>
              </a:extLst>
            </p:cNvPr>
            <p:cNvSpPr/>
            <p:nvPr/>
          </p:nvSpPr>
          <p:spPr>
            <a:xfrm rot="16200000">
              <a:off x="5620425" y="734320"/>
              <a:ext cx="5400000" cy="5400000"/>
            </a:xfrm>
            <a:prstGeom prst="pie">
              <a:avLst>
                <a:gd name="adj1" fmla="val 8150289"/>
                <a:gd name="adj2" fmla="val 10815305"/>
              </a:avLst>
            </a:prstGeom>
            <a:solidFill>
              <a:srgbClr val="F38B00">
                <a:alpha val="50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56" name="Círculo parcial 55">
              <a:extLst>
                <a:ext uri="{FF2B5EF4-FFF2-40B4-BE49-F238E27FC236}">
                  <a16:creationId xmlns:a16="http://schemas.microsoft.com/office/drawing/2014/main" id="{95DD68E7-86EC-42F2-B3E9-394629D712A4}"/>
                </a:ext>
              </a:extLst>
            </p:cNvPr>
            <p:cNvSpPr/>
            <p:nvPr/>
          </p:nvSpPr>
          <p:spPr>
            <a:xfrm>
              <a:off x="5620425" y="723681"/>
              <a:ext cx="5400000" cy="5400000"/>
            </a:xfrm>
            <a:prstGeom prst="pie">
              <a:avLst>
                <a:gd name="adj1" fmla="val 5413362"/>
                <a:gd name="adj2" fmla="val 8147832"/>
              </a:avLst>
            </a:prstGeom>
            <a:solidFill>
              <a:srgbClr val="F38B00">
                <a:alpha val="50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57" name="Círculo parcial 56">
              <a:extLst>
                <a:ext uri="{FF2B5EF4-FFF2-40B4-BE49-F238E27FC236}">
                  <a16:creationId xmlns:a16="http://schemas.microsoft.com/office/drawing/2014/main" id="{F1377994-5E0B-4772-8F41-E0FBF15F3243}"/>
                </a:ext>
              </a:extLst>
            </p:cNvPr>
            <p:cNvSpPr/>
            <p:nvPr/>
          </p:nvSpPr>
          <p:spPr>
            <a:xfrm>
              <a:off x="5620425" y="723681"/>
              <a:ext cx="5400000" cy="5400000"/>
            </a:xfrm>
            <a:prstGeom prst="pie">
              <a:avLst>
                <a:gd name="adj1" fmla="val 8150289"/>
                <a:gd name="adj2" fmla="val 10815305"/>
              </a:avLst>
            </a:prstGeom>
            <a:solidFill>
              <a:srgbClr val="F38B00">
                <a:alpha val="50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58" name="Círculo parcial 57">
              <a:extLst>
                <a:ext uri="{FF2B5EF4-FFF2-40B4-BE49-F238E27FC236}">
                  <a16:creationId xmlns:a16="http://schemas.microsoft.com/office/drawing/2014/main" id="{E1400920-726C-49AE-B920-F82FB24A1C84}"/>
                </a:ext>
              </a:extLst>
            </p:cNvPr>
            <p:cNvSpPr/>
            <p:nvPr/>
          </p:nvSpPr>
          <p:spPr>
            <a:xfrm rot="2700000">
              <a:off x="5620425" y="734319"/>
              <a:ext cx="5400000" cy="5400000"/>
            </a:xfrm>
            <a:prstGeom prst="pie">
              <a:avLst>
                <a:gd name="adj1" fmla="val 8124188"/>
                <a:gd name="adj2" fmla="val 10815305"/>
              </a:avLst>
            </a:prstGeom>
            <a:solidFill>
              <a:srgbClr val="F38B00">
                <a:alpha val="25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59" name="Círculo parcial 58">
              <a:extLst>
                <a:ext uri="{FF2B5EF4-FFF2-40B4-BE49-F238E27FC236}">
                  <a16:creationId xmlns:a16="http://schemas.microsoft.com/office/drawing/2014/main" id="{DFDF61B0-D34E-44E6-9C4B-77E3E65D63B8}"/>
                </a:ext>
              </a:extLst>
            </p:cNvPr>
            <p:cNvSpPr/>
            <p:nvPr/>
          </p:nvSpPr>
          <p:spPr>
            <a:xfrm rot="5400000">
              <a:off x="5620424" y="726700"/>
              <a:ext cx="5400000" cy="5400000"/>
            </a:xfrm>
            <a:prstGeom prst="pie">
              <a:avLst>
                <a:gd name="adj1" fmla="val 8114922"/>
                <a:gd name="adj2" fmla="val 10815305"/>
              </a:avLst>
            </a:prstGeom>
            <a:solidFill>
              <a:srgbClr val="F38B00">
                <a:alpha val="25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sp>
          <p:nvSpPr>
            <p:cNvPr id="60" name="Círculo parcial 59">
              <a:extLst>
                <a:ext uri="{FF2B5EF4-FFF2-40B4-BE49-F238E27FC236}">
                  <a16:creationId xmlns:a16="http://schemas.microsoft.com/office/drawing/2014/main" id="{0EC6B448-CF6F-4CD8-A9AF-96A2AB31BFAC}"/>
                </a:ext>
              </a:extLst>
            </p:cNvPr>
            <p:cNvSpPr/>
            <p:nvPr/>
          </p:nvSpPr>
          <p:spPr>
            <a:xfrm rot="8100000">
              <a:off x="5620423" y="737338"/>
              <a:ext cx="5400000" cy="5400000"/>
            </a:xfrm>
            <a:prstGeom prst="pie">
              <a:avLst>
                <a:gd name="adj1" fmla="val 8114922"/>
                <a:gd name="adj2" fmla="val 10833779"/>
              </a:avLst>
            </a:prstGeom>
            <a:solidFill>
              <a:srgbClr val="F38B00">
                <a:alpha val="75000"/>
              </a:srgbClr>
            </a:solidFill>
            <a:ln w="25400">
              <a:solidFill>
                <a:srgbClr val="F3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chemeClr val="tx1"/>
                  </a:solidFill>
                </a:ln>
                <a:solidFill>
                  <a:schemeClr val="tx1"/>
                </a:solidFill>
              </a:endParaRPr>
            </a:p>
          </p:txBody>
        </p:sp>
      </p:grpSp>
      <p:pic>
        <p:nvPicPr>
          <p:cNvPr id="63" name="Imagen 62">
            <a:extLst>
              <a:ext uri="{FF2B5EF4-FFF2-40B4-BE49-F238E27FC236}">
                <a16:creationId xmlns:a16="http://schemas.microsoft.com/office/drawing/2014/main" id="{F1E71C59-62E8-4508-97D9-CD8B54104250}"/>
              </a:ext>
            </a:extLst>
          </p:cNvPr>
          <p:cNvPicPr>
            <a:picLocks noChangeAspect="1"/>
          </p:cNvPicPr>
          <p:nvPr/>
        </p:nvPicPr>
        <p:blipFill>
          <a:blip r:embed="rId2"/>
          <a:stretch>
            <a:fillRect/>
          </a:stretch>
        </p:blipFill>
        <p:spPr>
          <a:xfrm>
            <a:off x="7330422" y="2438739"/>
            <a:ext cx="1980000" cy="1969884"/>
          </a:xfrm>
          <a:prstGeom prst="rect">
            <a:avLst/>
          </a:prstGeom>
        </p:spPr>
      </p:pic>
      <p:sp>
        <p:nvSpPr>
          <p:cNvPr id="65" name="CuadroTexto 64">
            <a:extLst>
              <a:ext uri="{FF2B5EF4-FFF2-40B4-BE49-F238E27FC236}">
                <a16:creationId xmlns:a16="http://schemas.microsoft.com/office/drawing/2014/main" id="{307F3466-B18F-4C96-BACD-05B995CC65DD}"/>
              </a:ext>
            </a:extLst>
          </p:cNvPr>
          <p:cNvSpPr txBox="1"/>
          <p:nvPr/>
        </p:nvSpPr>
        <p:spPr>
          <a:xfrm>
            <a:off x="2693847" y="1381509"/>
            <a:ext cx="7692000" cy="954107"/>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_Problemas </a:t>
            </a:r>
          </a:p>
          <a:p>
            <a:r>
              <a:rPr lang="es-ES" sz="2800" dirty="0">
                <a:solidFill>
                  <a:srgbClr val="F38B00"/>
                </a:solidFill>
                <a:latin typeface="Avenir LT Std 55 Roman" panose="020B0503020203020204" pitchFamily="34" charset="0"/>
              </a:rPr>
              <a:t>gráficos:</a:t>
            </a:r>
          </a:p>
        </p:txBody>
      </p:sp>
      <p:sp>
        <p:nvSpPr>
          <p:cNvPr id="66" name="CuadroTexto 65">
            <a:extLst>
              <a:ext uri="{FF2B5EF4-FFF2-40B4-BE49-F238E27FC236}">
                <a16:creationId xmlns:a16="http://schemas.microsoft.com/office/drawing/2014/main" id="{781A7F05-47BB-4395-AA10-3436A1C56447}"/>
              </a:ext>
            </a:extLst>
          </p:cNvPr>
          <p:cNvSpPr txBox="1"/>
          <p:nvPr/>
        </p:nvSpPr>
        <p:spPr>
          <a:xfrm>
            <a:off x="2693847" y="3001507"/>
            <a:ext cx="7692000" cy="954107"/>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_Problemas </a:t>
            </a:r>
          </a:p>
          <a:p>
            <a:r>
              <a:rPr lang="es-ES" sz="2800" dirty="0">
                <a:solidFill>
                  <a:srgbClr val="F38B00"/>
                </a:solidFill>
                <a:latin typeface="Avenir LT Std 55 Roman" panose="020B0503020203020204" pitchFamily="34" charset="0"/>
              </a:rPr>
              <a:t>de empresa:</a:t>
            </a:r>
          </a:p>
        </p:txBody>
      </p:sp>
      <p:sp>
        <p:nvSpPr>
          <p:cNvPr id="67" name="CuadroTexto 66">
            <a:extLst>
              <a:ext uri="{FF2B5EF4-FFF2-40B4-BE49-F238E27FC236}">
                <a16:creationId xmlns:a16="http://schemas.microsoft.com/office/drawing/2014/main" id="{42DC3A19-5C90-457C-87C3-1D8D8330E399}"/>
              </a:ext>
            </a:extLst>
          </p:cNvPr>
          <p:cNvSpPr txBox="1"/>
          <p:nvPr/>
        </p:nvSpPr>
        <p:spPr>
          <a:xfrm>
            <a:off x="2698467" y="4716589"/>
            <a:ext cx="7692000" cy="954107"/>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_Problemas</a:t>
            </a:r>
          </a:p>
          <a:p>
            <a:r>
              <a:rPr lang="es-ES" sz="2800" dirty="0">
                <a:solidFill>
                  <a:srgbClr val="F38B00"/>
                </a:solidFill>
                <a:latin typeface="Avenir LT Std 55 Roman" panose="020B0503020203020204" pitchFamily="34" charset="0"/>
              </a:rPr>
              <a:t>estadísticos:</a:t>
            </a:r>
          </a:p>
        </p:txBody>
      </p:sp>
      <p:sp>
        <p:nvSpPr>
          <p:cNvPr id="68" name="CuadroTexto 67">
            <a:extLst>
              <a:ext uri="{FF2B5EF4-FFF2-40B4-BE49-F238E27FC236}">
                <a16:creationId xmlns:a16="http://schemas.microsoft.com/office/drawing/2014/main" id="{31A4CE49-1BE7-4539-A7B0-2FC7B8A36A3D}"/>
              </a:ext>
            </a:extLst>
          </p:cNvPr>
          <p:cNvSpPr txBox="1"/>
          <p:nvPr/>
        </p:nvSpPr>
        <p:spPr>
          <a:xfrm>
            <a:off x="6771191" y="1028019"/>
            <a:ext cx="1549232" cy="969496"/>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Mayor implicación en RRSS</a:t>
            </a:r>
          </a:p>
        </p:txBody>
      </p:sp>
      <p:sp>
        <p:nvSpPr>
          <p:cNvPr id="69" name="CuadroTexto 68">
            <a:extLst>
              <a:ext uri="{FF2B5EF4-FFF2-40B4-BE49-F238E27FC236}">
                <a16:creationId xmlns:a16="http://schemas.microsoft.com/office/drawing/2014/main" id="{3DEDF26C-BB9C-4705-AA4D-5F8EEA9A7B45}"/>
              </a:ext>
            </a:extLst>
          </p:cNvPr>
          <p:cNvSpPr txBox="1"/>
          <p:nvPr/>
        </p:nvSpPr>
        <p:spPr>
          <a:xfrm>
            <a:off x="5565807" y="2450693"/>
            <a:ext cx="1980000" cy="677108"/>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Pérdida de espectadores</a:t>
            </a:r>
          </a:p>
        </p:txBody>
      </p:sp>
      <p:sp>
        <p:nvSpPr>
          <p:cNvPr id="70" name="CuadroTexto 69">
            <a:extLst>
              <a:ext uri="{FF2B5EF4-FFF2-40B4-BE49-F238E27FC236}">
                <a16:creationId xmlns:a16="http://schemas.microsoft.com/office/drawing/2014/main" id="{E44D4A0F-B8BE-428A-A2DE-E84BA9CFF192}"/>
              </a:ext>
            </a:extLst>
          </p:cNvPr>
          <p:cNvSpPr txBox="1"/>
          <p:nvPr/>
        </p:nvSpPr>
        <p:spPr>
          <a:xfrm>
            <a:off x="9347355" y="2080928"/>
            <a:ext cx="1673063" cy="1261884"/>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Carencia Manual Identidad</a:t>
            </a:r>
          </a:p>
          <a:p>
            <a:pPr algn="ctr"/>
            <a:r>
              <a:rPr lang="es-ES" sz="1900" b="1" dirty="0">
                <a:solidFill>
                  <a:schemeClr val="bg1"/>
                </a:solidFill>
                <a:latin typeface="Avenir LT Std 55 Roman" panose="020B0503020203020204" pitchFamily="34" charset="0"/>
              </a:rPr>
              <a:t>Corporativa</a:t>
            </a:r>
          </a:p>
        </p:txBody>
      </p:sp>
      <p:sp>
        <p:nvSpPr>
          <p:cNvPr id="71" name="CuadroTexto 70">
            <a:extLst>
              <a:ext uri="{FF2B5EF4-FFF2-40B4-BE49-F238E27FC236}">
                <a16:creationId xmlns:a16="http://schemas.microsoft.com/office/drawing/2014/main" id="{73CF0E46-CD7A-4A5C-B20C-247D6131CBB8}"/>
              </a:ext>
            </a:extLst>
          </p:cNvPr>
          <p:cNvSpPr txBox="1"/>
          <p:nvPr/>
        </p:nvSpPr>
        <p:spPr>
          <a:xfrm>
            <a:off x="9271971" y="3515189"/>
            <a:ext cx="1673063" cy="1261884"/>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Sin cambios gráficos a nivel histórico</a:t>
            </a:r>
          </a:p>
        </p:txBody>
      </p:sp>
      <p:sp>
        <p:nvSpPr>
          <p:cNvPr id="72" name="CuadroTexto 71">
            <a:extLst>
              <a:ext uri="{FF2B5EF4-FFF2-40B4-BE49-F238E27FC236}">
                <a16:creationId xmlns:a16="http://schemas.microsoft.com/office/drawing/2014/main" id="{B8809E64-1C0F-499C-9C65-F8674070ECDC}"/>
              </a:ext>
            </a:extLst>
          </p:cNvPr>
          <p:cNvSpPr txBox="1"/>
          <p:nvPr/>
        </p:nvSpPr>
        <p:spPr>
          <a:xfrm>
            <a:off x="8326575" y="1354598"/>
            <a:ext cx="1802047" cy="646331"/>
          </a:xfrm>
          <a:prstGeom prst="rect">
            <a:avLst/>
          </a:prstGeom>
          <a:noFill/>
        </p:spPr>
        <p:txBody>
          <a:bodyPr wrap="square" rtlCol="0">
            <a:spAutoFit/>
          </a:bodyPr>
          <a:lstStyle/>
          <a:p>
            <a:pPr algn="ctr"/>
            <a:r>
              <a:rPr lang="es-ES" b="1" dirty="0">
                <a:solidFill>
                  <a:schemeClr val="bg1"/>
                </a:solidFill>
                <a:latin typeface="Avenir LT Std 55 Roman" panose="020B0503020203020204" pitchFamily="34" charset="0"/>
              </a:rPr>
              <a:t>Modernización logotipo</a:t>
            </a:r>
          </a:p>
        </p:txBody>
      </p:sp>
      <p:sp>
        <p:nvSpPr>
          <p:cNvPr id="73" name="CuadroTexto 72">
            <a:extLst>
              <a:ext uri="{FF2B5EF4-FFF2-40B4-BE49-F238E27FC236}">
                <a16:creationId xmlns:a16="http://schemas.microsoft.com/office/drawing/2014/main" id="{24590D3A-20C4-4BBE-89CF-6351D3CE22D4}"/>
              </a:ext>
            </a:extLst>
          </p:cNvPr>
          <p:cNvSpPr txBox="1"/>
          <p:nvPr/>
        </p:nvSpPr>
        <p:spPr>
          <a:xfrm>
            <a:off x="8320422" y="4922305"/>
            <a:ext cx="1673063" cy="677108"/>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Baja financiación</a:t>
            </a:r>
          </a:p>
        </p:txBody>
      </p:sp>
      <p:sp>
        <p:nvSpPr>
          <p:cNvPr id="74" name="CuadroTexto 73">
            <a:extLst>
              <a:ext uri="{FF2B5EF4-FFF2-40B4-BE49-F238E27FC236}">
                <a16:creationId xmlns:a16="http://schemas.microsoft.com/office/drawing/2014/main" id="{C41A4E8A-9A39-49DE-B2E7-003BA42B5EED}"/>
              </a:ext>
            </a:extLst>
          </p:cNvPr>
          <p:cNvSpPr txBox="1"/>
          <p:nvPr/>
        </p:nvSpPr>
        <p:spPr>
          <a:xfrm>
            <a:off x="6771191" y="4775617"/>
            <a:ext cx="1673063" cy="677108"/>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Plantilla reducida</a:t>
            </a:r>
          </a:p>
        </p:txBody>
      </p:sp>
      <p:sp>
        <p:nvSpPr>
          <p:cNvPr id="75" name="CuadroTexto 74">
            <a:extLst>
              <a:ext uri="{FF2B5EF4-FFF2-40B4-BE49-F238E27FC236}">
                <a16:creationId xmlns:a16="http://schemas.microsoft.com/office/drawing/2014/main" id="{D5EADC88-7C18-47BD-9D1C-B1412CEE8660}"/>
              </a:ext>
            </a:extLst>
          </p:cNvPr>
          <p:cNvSpPr txBox="1"/>
          <p:nvPr/>
        </p:nvSpPr>
        <p:spPr>
          <a:xfrm>
            <a:off x="5807162" y="3630092"/>
            <a:ext cx="1673063" cy="677108"/>
          </a:xfrm>
          <a:prstGeom prst="rect">
            <a:avLst/>
          </a:prstGeom>
          <a:noFill/>
        </p:spPr>
        <p:txBody>
          <a:bodyPr wrap="square" rtlCol="0">
            <a:spAutoFit/>
          </a:bodyPr>
          <a:lstStyle/>
          <a:p>
            <a:pPr algn="ctr"/>
            <a:r>
              <a:rPr lang="es-ES" sz="1900" b="1" dirty="0">
                <a:solidFill>
                  <a:schemeClr val="bg1"/>
                </a:solidFill>
                <a:latin typeface="Avenir LT Std 55 Roman" panose="020B0503020203020204" pitchFamily="34" charset="0"/>
              </a:rPr>
              <a:t>Miedo a desaparición</a:t>
            </a:r>
          </a:p>
        </p:txBody>
      </p:sp>
    </p:spTree>
    <p:extLst>
      <p:ext uri="{BB962C8B-B14F-4D97-AF65-F5344CB8AC3E}">
        <p14:creationId xmlns:p14="http://schemas.microsoft.com/office/powerpoint/2010/main" val="14165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7"/>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_02 TELEVISIONES REGIONALS Y LOCALES DE LA CV</a:t>
            </a: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860340" y="-34723"/>
            <a:ext cx="0" cy="184037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6" name="Elipse 5">
            <a:extLst>
              <a:ext uri="{FF2B5EF4-FFF2-40B4-BE49-F238E27FC236}">
                <a16:creationId xmlns:a16="http://schemas.microsoft.com/office/drawing/2014/main" id="{BB3B7EE2-3AFC-4B25-A85F-E60FA68666CD}"/>
              </a:ext>
            </a:extLst>
          </p:cNvPr>
          <p:cNvSpPr/>
          <p:nvPr/>
        </p:nvSpPr>
        <p:spPr>
          <a:xfrm>
            <a:off x="2700000" y="1592129"/>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1" name="Elipse 10">
            <a:extLst>
              <a:ext uri="{FF2B5EF4-FFF2-40B4-BE49-F238E27FC236}">
                <a16:creationId xmlns:a16="http://schemas.microsoft.com/office/drawing/2014/main" id="{6BEF848F-6654-4694-BCB2-ABB14C877E15}"/>
              </a:ext>
            </a:extLst>
          </p:cNvPr>
          <p:cNvSpPr/>
          <p:nvPr/>
        </p:nvSpPr>
        <p:spPr>
          <a:xfrm>
            <a:off x="2700000" y="3825867"/>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4" name="CuadroTexto 13">
            <a:extLst>
              <a:ext uri="{FF2B5EF4-FFF2-40B4-BE49-F238E27FC236}">
                <a16:creationId xmlns:a16="http://schemas.microsoft.com/office/drawing/2014/main" id="{4E8E6C44-67F0-4BA1-AD28-FBB972F6AD03}"/>
              </a:ext>
            </a:extLst>
          </p:cNvPr>
          <p:cNvSpPr txBox="1"/>
          <p:nvPr/>
        </p:nvSpPr>
        <p:spPr>
          <a:xfrm>
            <a:off x="4500000" y="1723046"/>
            <a:ext cx="7692000" cy="2062103"/>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_¿Qué son?:</a:t>
            </a:r>
          </a:p>
          <a:p>
            <a:r>
              <a:rPr lang="es-ES" sz="2000" dirty="0">
                <a:latin typeface="Avenir LT Std 35 Light" panose="020B0402020203020204" pitchFamily="34" charset="0"/>
              </a:rPr>
              <a:t>Una televisión de proximidad es aquella que se dirige a una comunidad humana de tamaño medio o pequeño, delimitada territorialmente, con contenidos relativos a su experiencia cotidiana, a sus preocupaciones y problemas, a su patrimonio lingüístico, artístico y cultural y a su memoria histórica.</a:t>
            </a:r>
          </a:p>
        </p:txBody>
      </p:sp>
      <p:sp>
        <p:nvSpPr>
          <p:cNvPr id="15" name="CuadroTexto 14">
            <a:extLst>
              <a:ext uri="{FF2B5EF4-FFF2-40B4-BE49-F238E27FC236}">
                <a16:creationId xmlns:a16="http://schemas.microsoft.com/office/drawing/2014/main" id="{D31B1BE3-81AD-425A-B812-A9C71F895B89}"/>
              </a:ext>
            </a:extLst>
          </p:cNvPr>
          <p:cNvSpPr txBox="1"/>
          <p:nvPr/>
        </p:nvSpPr>
        <p:spPr>
          <a:xfrm>
            <a:off x="4539914" y="3899467"/>
            <a:ext cx="7692000" cy="1754326"/>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_¿Cuando aparecieron?:</a:t>
            </a:r>
          </a:p>
          <a:p>
            <a:r>
              <a:rPr lang="es-ES" sz="2000" dirty="0">
                <a:latin typeface="Avenir LT Std 35 Light" panose="020B0402020203020204" pitchFamily="34" charset="0"/>
              </a:rPr>
              <a:t>Este fenómeno tuvo su origen en Estados Unidos. A España llegó durante los inicios de la década de los 80 y tuvo su primera emisión el 7 de junio de 1980 a través de la emisora RTV Cardedeu.</a:t>
            </a:r>
          </a:p>
        </p:txBody>
      </p:sp>
      <p:cxnSp>
        <p:nvCxnSpPr>
          <p:cNvPr id="18" name="Conector recto 17">
            <a:extLst>
              <a:ext uri="{FF2B5EF4-FFF2-40B4-BE49-F238E27FC236}">
                <a16:creationId xmlns:a16="http://schemas.microsoft.com/office/drawing/2014/main" id="{92FE6409-39B2-484C-9FE1-92DBA0701431}"/>
              </a:ext>
            </a:extLst>
          </p:cNvPr>
          <p:cNvCxnSpPr>
            <a:cxnSpLocks/>
            <a:stCxn id="11" idx="2"/>
          </p:cNvCxnSpPr>
          <p:nvPr/>
        </p:nvCxnSpPr>
        <p:spPr>
          <a:xfrm flipH="1">
            <a:off x="1800000" y="4545867"/>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2301627"/>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EE216210-3982-4E74-B035-5D12F06E4614}"/>
              </a:ext>
            </a:extLst>
          </p:cNvPr>
          <p:cNvPicPr>
            <a:picLocks noChangeAspect="1"/>
          </p:cNvPicPr>
          <p:nvPr/>
        </p:nvPicPr>
        <p:blipFill>
          <a:blip r:embed="rId2"/>
          <a:stretch>
            <a:fillRect/>
          </a:stretch>
        </p:blipFill>
        <p:spPr>
          <a:xfrm>
            <a:off x="2920345" y="4082714"/>
            <a:ext cx="1031895" cy="926306"/>
          </a:xfrm>
          <a:prstGeom prst="rect">
            <a:avLst/>
          </a:prstGeom>
        </p:spPr>
      </p:pic>
      <p:pic>
        <p:nvPicPr>
          <p:cNvPr id="8" name="Gráfico 7">
            <a:extLst>
              <a:ext uri="{FF2B5EF4-FFF2-40B4-BE49-F238E27FC236}">
                <a16:creationId xmlns:a16="http://schemas.microsoft.com/office/drawing/2014/main" id="{DAEB9924-5234-478B-BF80-E7996A2164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96240" y="1666886"/>
            <a:ext cx="683567" cy="1269482"/>
          </a:xfrm>
          <a:prstGeom prst="rect">
            <a:avLst/>
          </a:prstGeom>
        </p:spPr>
      </p:pic>
    </p:spTree>
    <p:extLst>
      <p:ext uri="{BB962C8B-B14F-4D97-AF65-F5344CB8AC3E}">
        <p14:creationId xmlns:p14="http://schemas.microsoft.com/office/powerpoint/2010/main" val="4135345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7"/>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_02 TELEVISIONES REGIONALS Y LOCALES DE LA CV</a:t>
            </a:r>
          </a:p>
        </p:txBody>
      </p:sp>
      <p:sp>
        <p:nvSpPr>
          <p:cNvPr id="51" name="CuadroTexto 50">
            <a:extLst>
              <a:ext uri="{FF2B5EF4-FFF2-40B4-BE49-F238E27FC236}">
                <a16:creationId xmlns:a16="http://schemas.microsoft.com/office/drawing/2014/main" id="{EFD9F9E7-FE2C-455F-B782-3687A1E87730}"/>
              </a:ext>
            </a:extLst>
          </p:cNvPr>
          <p:cNvSpPr txBox="1"/>
          <p:nvPr/>
        </p:nvSpPr>
        <p:spPr>
          <a:xfrm>
            <a:off x="10199769" y="4861989"/>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1989</a:t>
            </a: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611403" y="3599776"/>
            <a:ext cx="0" cy="992214"/>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45B32BE5-19C3-4ADF-B145-D6DE982D2662}"/>
              </a:ext>
            </a:extLst>
          </p:cNvPr>
          <p:cNvSpPr/>
          <p:nvPr/>
        </p:nvSpPr>
        <p:spPr>
          <a:xfrm>
            <a:off x="2700000" y="4591989"/>
            <a:ext cx="8640000" cy="72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Conector recto 22">
            <a:extLst>
              <a:ext uri="{FF2B5EF4-FFF2-40B4-BE49-F238E27FC236}">
                <a16:creationId xmlns:a16="http://schemas.microsoft.com/office/drawing/2014/main" id="{CED788A3-856A-4BBC-A1DA-AA1E90CE1861}"/>
              </a:ext>
            </a:extLst>
          </p:cNvPr>
          <p:cNvCxnSpPr>
            <a:cxnSpLocks/>
          </p:cNvCxnSpPr>
          <p:nvPr/>
        </p:nvCxnSpPr>
        <p:spPr>
          <a:xfrm flipV="1">
            <a:off x="6753495" y="2533165"/>
            <a:ext cx="0" cy="2058824"/>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FE12B25B-87E9-4505-8800-F9F47E241F36}"/>
              </a:ext>
            </a:extLst>
          </p:cNvPr>
          <p:cNvCxnSpPr>
            <a:cxnSpLocks/>
          </p:cNvCxnSpPr>
          <p:nvPr/>
        </p:nvCxnSpPr>
        <p:spPr>
          <a:xfrm flipV="1">
            <a:off x="8919237" y="2795697"/>
            <a:ext cx="0" cy="179629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84F1FC6-9280-4A4E-B21D-F34BFB0DC220}"/>
              </a:ext>
            </a:extLst>
          </p:cNvPr>
          <p:cNvCxnSpPr>
            <a:cxnSpLocks/>
          </p:cNvCxnSpPr>
          <p:nvPr/>
        </p:nvCxnSpPr>
        <p:spPr>
          <a:xfrm flipV="1">
            <a:off x="11073782" y="3042451"/>
            <a:ext cx="0" cy="1549537"/>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91D58EFE-9A1C-4FDC-BEE6-E4DDD2CF741C}"/>
              </a:ext>
            </a:extLst>
          </p:cNvPr>
          <p:cNvSpPr txBox="1"/>
          <p:nvPr/>
        </p:nvSpPr>
        <p:spPr>
          <a:xfrm>
            <a:off x="2746401" y="3553609"/>
            <a:ext cx="1748025" cy="923330"/>
          </a:xfrm>
          <a:prstGeom prst="rect">
            <a:avLst/>
          </a:prstGeom>
          <a:noFill/>
        </p:spPr>
        <p:txBody>
          <a:bodyPr wrap="square" rtlCol="0">
            <a:spAutoFit/>
          </a:bodyPr>
          <a:lstStyle/>
          <a:p>
            <a:pPr algn="r"/>
            <a:r>
              <a:rPr lang="es-ES" dirty="0">
                <a:latin typeface="Avenir LT Std 35 Light" panose="020B0402020203020204" pitchFamily="34" charset="0"/>
              </a:rPr>
              <a:t>Inauguración de los servicios de TVE</a:t>
            </a:r>
          </a:p>
        </p:txBody>
      </p:sp>
      <p:sp>
        <p:nvSpPr>
          <p:cNvPr id="27" name="CuadroTexto 26">
            <a:extLst>
              <a:ext uri="{FF2B5EF4-FFF2-40B4-BE49-F238E27FC236}">
                <a16:creationId xmlns:a16="http://schemas.microsoft.com/office/drawing/2014/main" id="{3AEF9830-061D-4BD0-BDA7-15E3FE81E1C7}"/>
              </a:ext>
            </a:extLst>
          </p:cNvPr>
          <p:cNvSpPr txBox="1"/>
          <p:nvPr/>
        </p:nvSpPr>
        <p:spPr>
          <a:xfrm>
            <a:off x="4889720" y="2447055"/>
            <a:ext cx="1748025" cy="2031325"/>
          </a:xfrm>
          <a:prstGeom prst="rect">
            <a:avLst/>
          </a:prstGeom>
          <a:noFill/>
        </p:spPr>
        <p:txBody>
          <a:bodyPr wrap="square" rtlCol="0">
            <a:spAutoFit/>
          </a:bodyPr>
          <a:lstStyle/>
          <a:p>
            <a:pPr algn="r"/>
            <a:r>
              <a:rPr lang="es-ES" dirty="0">
                <a:latin typeface="Avenir LT Std 35 Light" panose="020B0402020203020204" pitchFamily="34" charset="0"/>
              </a:rPr>
              <a:t>Primera televisión comunitaria del mundo en Québec (Canadá), TEVEC</a:t>
            </a:r>
          </a:p>
        </p:txBody>
      </p:sp>
      <p:sp>
        <p:nvSpPr>
          <p:cNvPr id="28" name="CuadroTexto 27">
            <a:extLst>
              <a:ext uri="{FF2B5EF4-FFF2-40B4-BE49-F238E27FC236}">
                <a16:creationId xmlns:a16="http://schemas.microsoft.com/office/drawing/2014/main" id="{4E3D3B4B-D561-470D-95E7-E0B49BA285CC}"/>
              </a:ext>
            </a:extLst>
          </p:cNvPr>
          <p:cNvSpPr txBox="1"/>
          <p:nvPr/>
        </p:nvSpPr>
        <p:spPr>
          <a:xfrm>
            <a:off x="9189972" y="2955161"/>
            <a:ext cx="1748025" cy="1477328"/>
          </a:xfrm>
          <a:prstGeom prst="rect">
            <a:avLst/>
          </a:prstGeom>
          <a:noFill/>
        </p:spPr>
        <p:txBody>
          <a:bodyPr wrap="square" rtlCol="0">
            <a:spAutoFit/>
          </a:bodyPr>
          <a:lstStyle/>
          <a:p>
            <a:pPr algn="r"/>
            <a:r>
              <a:rPr lang="es-ES" dirty="0">
                <a:latin typeface="Avenir LT Std 35 Light" panose="020B0402020203020204" pitchFamily="34" charset="0"/>
              </a:rPr>
              <a:t>Creación del primer canal de televisión autonómica de la CV, Canal 9</a:t>
            </a:r>
          </a:p>
        </p:txBody>
      </p:sp>
      <p:sp>
        <p:nvSpPr>
          <p:cNvPr id="29" name="CuadroTexto 28">
            <a:extLst>
              <a:ext uri="{FF2B5EF4-FFF2-40B4-BE49-F238E27FC236}">
                <a16:creationId xmlns:a16="http://schemas.microsoft.com/office/drawing/2014/main" id="{C61E3793-1472-4E18-89D8-A722372292E6}"/>
              </a:ext>
            </a:extLst>
          </p:cNvPr>
          <p:cNvSpPr txBox="1"/>
          <p:nvPr/>
        </p:nvSpPr>
        <p:spPr>
          <a:xfrm>
            <a:off x="7055462" y="2722613"/>
            <a:ext cx="1748025" cy="1754326"/>
          </a:xfrm>
          <a:prstGeom prst="rect">
            <a:avLst/>
          </a:prstGeom>
          <a:noFill/>
        </p:spPr>
        <p:txBody>
          <a:bodyPr wrap="square" rtlCol="0">
            <a:spAutoFit/>
          </a:bodyPr>
          <a:lstStyle/>
          <a:p>
            <a:pPr algn="r"/>
            <a:r>
              <a:rPr lang="es-ES" dirty="0">
                <a:latin typeface="Avenir LT Std 35 Light" panose="020B0402020203020204" pitchFamily="34" charset="0"/>
              </a:rPr>
              <a:t>Primera televisión local del Estado Español en Cataluña, RTV Cardedeu</a:t>
            </a:r>
          </a:p>
        </p:txBody>
      </p:sp>
      <p:grpSp>
        <p:nvGrpSpPr>
          <p:cNvPr id="37" name="Grupo 36">
            <a:extLst>
              <a:ext uri="{FF2B5EF4-FFF2-40B4-BE49-F238E27FC236}">
                <a16:creationId xmlns:a16="http://schemas.microsoft.com/office/drawing/2014/main" id="{4BC7AE94-267E-4902-BFB9-C880E34CB492}"/>
              </a:ext>
            </a:extLst>
          </p:cNvPr>
          <p:cNvGrpSpPr/>
          <p:nvPr/>
        </p:nvGrpSpPr>
        <p:grpSpPr>
          <a:xfrm>
            <a:off x="4436392" y="4447989"/>
            <a:ext cx="360000" cy="360000"/>
            <a:chOff x="4268024" y="5463250"/>
            <a:chExt cx="360000" cy="360000"/>
          </a:xfrm>
        </p:grpSpPr>
        <p:sp>
          <p:nvSpPr>
            <p:cNvPr id="33" name="Elipse 32">
              <a:extLst>
                <a:ext uri="{FF2B5EF4-FFF2-40B4-BE49-F238E27FC236}">
                  <a16:creationId xmlns:a16="http://schemas.microsoft.com/office/drawing/2014/main" id="{35860921-8309-4103-BB68-65723AD5AD52}"/>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Elipse 35">
              <a:extLst>
                <a:ext uri="{FF2B5EF4-FFF2-40B4-BE49-F238E27FC236}">
                  <a16:creationId xmlns:a16="http://schemas.microsoft.com/office/drawing/2014/main" id="{9A95E043-843C-487E-A067-EA535659A583}"/>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8" name="Grupo 37">
            <a:extLst>
              <a:ext uri="{FF2B5EF4-FFF2-40B4-BE49-F238E27FC236}">
                <a16:creationId xmlns:a16="http://schemas.microsoft.com/office/drawing/2014/main" id="{3F637BC9-B30C-4A38-AA50-F848BA4329B0}"/>
              </a:ext>
            </a:extLst>
          </p:cNvPr>
          <p:cNvGrpSpPr/>
          <p:nvPr/>
        </p:nvGrpSpPr>
        <p:grpSpPr>
          <a:xfrm>
            <a:off x="6573495" y="4447989"/>
            <a:ext cx="360000" cy="360000"/>
            <a:chOff x="4268024" y="5463250"/>
            <a:chExt cx="360000" cy="360000"/>
          </a:xfrm>
        </p:grpSpPr>
        <p:sp>
          <p:nvSpPr>
            <p:cNvPr id="39" name="Elipse 38">
              <a:extLst>
                <a:ext uri="{FF2B5EF4-FFF2-40B4-BE49-F238E27FC236}">
                  <a16:creationId xmlns:a16="http://schemas.microsoft.com/office/drawing/2014/main" id="{182AAF87-8629-402D-90C7-878FD4D1E02D}"/>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Elipse 39">
              <a:extLst>
                <a:ext uri="{FF2B5EF4-FFF2-40B4-BE49-F238E27FC236}">
                  <a16:creationId xmlns:a16="http://schemas.microsoft.com/office/drawing/2014/main" id="{47E56F0A-5670-4815-AD50-FB91FE8AE63E}"/>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1" name="Grupo 40">
            <a:extLst>
              <a:ext uri="{FF2B5EF4-FFF2-40B4-BE49-F238E27FC236}">
                <a16:creationId xmlns:a16="http://schemas.microsoft.com/office/drawing/2014/main" id="{166E1B76-0CEC-477B-B878-3A89AF05C72F}"/>
              </a:ext>
            </a:extLst>
          </p:cNvPr>
          <p:cNvGrpSpPr/>
          <p:nvPr/>
        </p:nvGrpSpPr>
        <p:grpSpPr>
          <a:xfrm>
            <a:off x="8733921" y="4447989"/>
            <a:ext cx="360000" cy="360000"/>
            <a:chOff x="4268024" y="5463250"/>
            <a:chExt cx="360000" cy="360000"/>
          </a:xfrm>
        </p:grpSpPr>
        <p:sp>
          <p:nvSpPr>
            <p:cNvPr id="42" name="Elipse 41">
              <a:extLst>
                <a:ext uri="{FF2B5EF4-FFF2-40B4-BE49-F238E27FC236}">
                  <a16:creationId xmlns:a16="http://schemas.microsoft.com/office/drawing/2014/main" id="{DE8837EB-E417-475A-9D00-9FB15CD4CC03}"/>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Elipse 42">
              <a:extLst>
                <a:ext uri="{FF2B5EF4-FFF2-40B4-BE49-F238E27FC236}">
                  <a16:creationId xmlns:a16="http://schemas.microsoft.com/office/drawing/2014/main" id="{FE2385B7-371B-4EF6-B242-7EE1BB632A5E}"/>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4" name="Grupo 43">
            <a:extLst>
              <a:ext uri="{FF2B5EF4-FFF2-40B4-BE49-F238E27FC236}">
                <a16:creationId xmlns:a16="http://schemas.microsoft.com/office/drawing/2014/main" id="{3750C826-670C-4F0C-B25A-E4F955A87DC6}"/>
              </a:ext>
            </a:extLst>
          </p:cNvPr>
          <p:cNvGrpSpPr/>
          <p:nvPr/>
        </p:nvGrpSpPr>
        <p:grpSpPr>
          <a:xfrm>
            <a:off x="10893782" y="4453430"/>
            <a:ext cx="360000" cy="360000"/>
            <a:chOff x="4268024" y="5463250"/>
            <a:chExt cx="360000" cy="360000"/>
          </a:xfrm>
        </p:grpSpPr>
        <p:sp>
          <p:nvSpPr>
            <p:cNvPr id="45" name="Elipse 44">
              <a:extLst>
                <a:ext uri="{FF2B5EF4-FFF2-40B4-BE49-F238E27FC236}">
                  <a16:creationId xmlns:a16="http://schemas.microsoft.com/office/drawing/2014/main" id="{2035342F-81EA-47FB-A1C3-96668423BA55}"/>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Elipse 45">
              <a:extLst>
                <a:ext uri="{FF2B5EF4-FFF2-40B4-BE49-F238E27FC236}">
                  <a16:creationId xmlns:a16="http://schemas.microsoft.com/office/drawing/2014/main" id="{A16D8C78-A428-4B7A-A9D3-ACB1A57DD0C8}"/>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8" name="CuadroTexto 47">
            <a:extLst>
              <a:ext uri="{FF2B5EF4-FFF2-40B4-BE49-F238E27FC236}">
                <a16:creationId xmlns:a16="http://schemas.microsoft.com/office/drawing/2014/main" id="{40518FCB-0A04-4E24-9147-6FFB4F065F32}"/>
              </a:ext>
            </a:extLst>
          </p:cNvPr>
          <p:cNvSpPr txBox="1"/>
          <p:nvPr/>
        </p:nvSpPr>
        <p:spPr>
          <a:xfrm>
            <a:off x="3736778" y="4853483"/>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1956</a:t>
            </a:r>
          </a:p>
        </p:txBody>
      </p:sp>
      <p:sp>
        <p:nvSpPr>
          <p:cNvPr id="49" name="CuadroTexto 48">
            <a:extLst>
              <a:ext uri="{FF2B5EF4-FFF2-40B4-BE49-F238E27FC236}">
                <a16:creationId xmlns:a16="http://schemas.microsoft.com/office/drawing/2014/main" id="{6DA0F108-FC3B-45AD-A1D4-541E88B95929}"/>
              </a:ext>
            </a:extLst>
          </p:cNvPr>
          <p:cNvSpPr txBox="1"/>
          <p:nvPr/>
        </p:nvSpPr>
        <p:spPr>
          <a:xfrm>
            <a:off x="5879482" y="4856548"/>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1969</a:t>
            </a:r>
          </a:p>
        </p:txBody>
      </p:sp>
      <p:sp>
        <p:nvSpPr>
          <p:cNvPr id="50" name="CuadroTexto 49">
            <a:extLst>
              <a:ext uri="{FF2B5EF4-FFF2-40B4-BE49-F238E27FC236}">
                <a16:creationId xmlns:a16="http://schemas.microsoft.com/office/drawing/2014/main" id="{8FC3451B-BDB2-4C05-9F4C-37C1C6A2C332}"/>
              </a:ext>
            </a:extLst>
          </p:cNvPr>
          <p:cNvSpPr txBox="1"/>
          <p:nvPr/>
        </p:nvSpPr>
        <p:spPr>
          <a:xfrm>
            <a:off x="8022186" y="4861989"/>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1980</a:t>
            </a:r>
          </a:p>
        </p:txBody>
      </p:sp>
      <p:sp>
        <p:nvSpPr>
          <p:cNvPr id="55" name="CuadroTexto 54">
            <a:extLst>
              <a:ext uri="{FF2B5EF4-FFF2-40B4-BE49-F238E27FC236}">
                <a16:creationId xmlns:a16="http://schemas.microsoft.com/office/drawing/2014/main" id="{556758C9-4206-464B-A8DC-F8F0DD5B1613}"/>
              </a:ext>
            </a:extLst>
          </p:cNvPr>
          <p:cNvSpPr txBox="1"/>
          <p:nvPr/>
        </p:nvSpPr>
        <p:spPr>
          <a:xfrm>
            <a:off x="2746401" y="1534342"/>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_Eje cronológico:</a:t>
            </a:r>
            <a:endParaRPr lang="es-ES" dirty="0">
              <a:latin typeface="Avenir LT Std 35 Light" panose="020B0402020203020204" pitchFamily="34" charset="0"/>
            </a:endParaRPr>
          </a:p>
        </p:txBody>
      </p:sp>
      <p:cxnSp>
        <p:nvCxnSpPr>
          <p:cNvPr id="57" name="Conector recto 56">
            <a:extLst>
              <a:ext uri="{FF2B5EF4-FFF2-40B4-BE49-F238E27FC236}">
                <a16:creationId xmlns:a16="http://schemas.microsoft.com/office/drawing/2014/main" id="{6BDE83C1-94D4-4C90-87EE-A490395C92E8}"/>
              </a:ext>
            </a:extLst>
          </p:cNvPr>
          <p:cNvCxnSpPr>
            <a:cxnSpLocks/>
          </p:cNvCxnSpPr>
          <p:nvPr/>
        </p:nvCxnSpPr>
        <p:spPr>
          <a:xfrm flipH="1">
            <a:off x="1800000" y="1946027"/>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8251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7"/>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_02 TELEVISIONES REGIONALS Y LOCALES DE LA CV</a:t>
            </a: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611403" y="4015362"/>
            <a:ext cx="0" cy="992214"/>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45B32BE5-19C3-4ADF-B145-D6DE982D2662}"/>
              </a:ext>
            </a:extLst>
          </p:cNvPr>
          <p:cNvSpPr/>
          <p:nvPr/>
        </p:nvSpPr>
        <p:spPr>
          <a:xfrm>
            <a:off x="2700000" y="5007575"/>
            <a:ext cx="8640000" cy="72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Conector recto 22">
            <a:extLst>
              <a:ext uri="{FF2B5EF4-FFF2-40B4-BE49-F238E27FC236}">
                <a16:creationId xmlns:a16="http://schemas.microsoft.com/office/drawing/2014/main" id="{CED788A3-856A-4BBC-A1DA-AA1E90CE1861}"/>
              </a:ext>
            </a:extLst>
          </p:cNvPr>
          <p:cNvCxnSpPr>
            <a:cxnSpLocks/>
          </p:cNvCxnSpPr>
          <p:nvPr/>
        </p:nvCxnSpPr>
        <p:spPr>
          <a:xfrm flipV="1">
            <a:off x="6753495" y="3784922"/>
            <a:ext cx="0" cy="122265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FE12B25B-87E9-4505-8800-F9F47E241F36}"/>
              </a:ext>
            </a:extLst>
          </p:cNvPr>
          <p:cNvCxnSpPr>
            <a:cxnSpLocks/>
          </p:cNvCxnSpPr>
          <p:nvPr/>
        </p:nvCxnSpPr>
        <p:spPr>
          <a:xfrm flipV="1">
            <a:off x="8919237" y="1230758"/>
            <a:ext cx="0" cy="3776816"/>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84F1FC6-9280-4A4E-B21D-F34BFB0DC220}"/>
              </a:ext>
            </a:extLst>
          </p:cNvPr>
          <p:cNvCxnSpPr>
            <a:cxnSpLocks/>
          </p:cNvCxnSpPr>
          <p:nvPr/>
        </p:nvCxnSpPr>
        <p:spPr>
          <a:xfrm flipV="1">
            <a:off x="11073782" y="2075710"/>
            <a:ext cx="0" cy="2931865"/>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91D58EFE-9A1C-4FDC-BEE6-E4DDD2CF741C}"/>
              </a:ext>
            </a:extLst>
          </p:cNvPr>
          <p:cNvSpPr txBox="1"/>
          <p:nvPr/>
        </p:nvSpPr>
        <p:spPr>
          <a:xfrm>
            <a:off x="2746401" y="3888745"/>
            <a:ext cx="1748025" cy="923330"/>
          </a:xfrm>
          <a:prstGeom prst="rect">
            <a:avLst/>
          </a:prstGeom>
          <a:noFill/>
        </p:spPr>
        <p:txBody>
          <a:bodyPr wrap="square" rtlCol="0">
            <a:spAutoFit/>
          </a:bodyPr>
          <a:lstStyle/>
          <a:p>
            <a:pPr algn="r"/>
            <a:r>
              <a:rPr lang="es-ES" dirty="0">
                <a:latin typeface="Avenir LT Std 35 Light" panose="020B0402020203020204" pitchFamily="34" charset="0"/>
              </a:rPr>
              <a:t>Asociación de Televisiones Locales, ATEL</a:t>
            </a:r>
          </a:p>
        </p:txBody>
      </p:sp>
      <p:sp>
        <p:nvSpPr>
          <p:cNvPr id="27" name="CuadroTexto 26">
            <a:extLst>
              <a:ext uri="{FF2B5EF4-FFF2-40B4-BE49-F238E27FC236}">
                <a16:creationId xmlns:a16="http://schemas.microsoft.com/office/drawing/2014/main" id="{3AEF9830-061D-4BD0-BDA7-15E3FE81E1C7}"/>
              </a:ext>
            </a:extLst>
          </p:cNvPr>
          <p:cNvSpPr txBox="1"/>
          <p:nvPr/>
        </p:nvSpPr>
        <p:spPr>
          <a:xfrm>
            <a:off x="4889720" y="3611746"/>
            <a:ext cx="1748025" cy="1200329"/>
          </a:xfrm>
          <a:prstGeom prst="rect">
            <a:avLst/>
          </a:prstGeom>
          <a:noFill/>
        </p:spPr>
        <p:txBody>
          <a:bodyPr wrap="square" rtlCol="0">
            <a:spAutoFit/>
          </a:bodyPr>
          <a:lstStyle/>
          <a:p>
            <a:pPr algn="r"/>
            <a:r>
              <a:rPr lang="es-ES" dirty="0">
                <a:latin typeface="Avenir LT Std 35 Light" panose="020B0402020203020204" pitchFamily="34" charset="0"/>
              </a:rPr>
              <a:t>Coordinador Estatal de Televisiones Locales, CETEL</a:t>
            </a:r>
          </a:p>
        </p:txBody>
      </p:sp>
      <p:sp>
        <p:nvSpPr>
          <p:cNvPr id="28" name="CuadroTexto 27">
            <a:extLst>
              <a:ext uri="{FF2B5EF4-FFF2-40B4-BE49-F238E27FC236}">
                <a16:creationId xmlns:a16="http://schemas.microsoft.com/office/drawing/2014/main" id="{4E3D3B4B-D561-470D-95E7-E0B49BA285CC}"/>
              </a:ext>
            </a:extLst>
          </p:cNvPr>
          <p:cNvSpPr txBox="1"/>
          <p:nvPr/>
        </p:nvSpPr>
        <p:spPr>
          <a:xfrm>
            <a:off x="9189972" y="1949753"/>
            <a:ext cx="1748025" cy="2862322"/>
          </a:xfrm>
          <a:prstGeom prst="rect">
            <a:avLst/>
          </a:prstGeom>
          <a:noFill/>
        </p:spPr>
        <p:txBody>
          <a:bodyPr wrap="square" rtlCol="0">
            <a:spAutoFit/>
          </a:bodyPr>
          <a:lstStyle/>
          <a:p>
            <a:pPr algn="r"/>
            <a:r>
              <a:rPr lang="es-ES" dirty="0">
                <a:latin typeface="Avenir LT Std 35 Light" panose="020B0402020203020204" pitchFamily="34" charset="0"/>
              </a:rPr>
              <a:t>Aprobación de la Ley 41/1995 y de la Ley 42/1995, encargadas de la regulación de la televisión local por ondas y por cable</a:t>
            </a:r>
          </a:p>
        </p:txBody>
      </p:sp>
      <p:sp>
        <p:nvSpPr>
          <p:cNvPr id="29" name="CuadroTexto 28">
            <a:extLst>
              <a:ext uri="{FF2B5EF4-FFF2-40B4-BE49-F238E27FC236}">
                <a16:creationId xmlns:a16="http://schemas.microsoft.com/office/drawing/2014/main" id="{C61E3793-1472-4E18-89D8-A722372292E6}"/>
              </a:ext>
            </a:extLst>
          </p:cNvPr>
          <p:cNvSpPr txBox="1"/>
          <p:nvPr/>
        </p:nvSpPr>
        <p:spPr>
          <a:xfrm>
            <a:off x="7055462" y="1118756"/>
            <a:ext cx="1748025" cy="3693319"/>
          </a:xfrm>
          <a:prstGeom prst="rect">
            <a:avLst/>
          </a:prstGeom>
          <a:noFill/>
        </p:spPr>
        <p:txBody>
          <a:bodyPr wrap="square" rtlCol="0">
            <a:spAutoFit/>
          </a:bodyPr>
          <a:lstStyle/>
          <a:p>
            <a:pPr algn="r"/>
            <a:r>
              <a:rPr lang="es-ES" dirty="0">
                <a:latin typeface="Avenir LT Std 35 Light" panose="020B0402020203020204" pitchFamily="34" charset="0"/>
              </a:rPr>
              <a:t>Según el Anuario de la Comunicación editado por la Fundación para el Desarrollo de la Fundación Social de las Comunidades, 45 emisoras de televisión local en la CV</a:t>
            </a:r>
          </a:p>
        </p:txBody>
      </p:sp>
      <p:grpSp>
        <p:nvGrpSpPr>
          <p:cNvPr id="37" name="Grupo 36">
            <a:extLst>
              <a:ext uri="{FF2B5EF4-FFF2-40B4-BE49-F238E27FC236}">
                <a16:creationId xmlns:a16="http://schemas.microsoft.com/office/drawing/2014/main" id="{4BC7AE94-267E-4902-BFB9-C880E34CB492}"/>
              </a:ext>
            </a:extLst>
          </p:cNvPr>
          <p:cNvGrpSpPr/>
          <p:nvPr/>
        </p:nvGrpSpPr>
        <p:grpSpPr>
          <a:xfrm>
            <a:off x="4436392" y="4863575"/>
            <a:ext cx="360000" cy="360000"/>
            <a:chOff x="4268024" y="5463250"/>
            <a:chExt cx="360000" cy="360000"/>
          </a:xfrm>
        </p:grpSpPr>
        <p:sp>
          <p:nvSpPr>
            <p:cNvPr id="33" name="Elipse 32">
              <a:extLst>
                <a:ext uri="{FF2B5EF4-FFF2-40B4-BE49-F238E27FC236}">
                  <a16:creationId xmlns:a16="http://schemas.microsoft.com/office/drawing/2014/main" id="{35860921-8309-4103-BB68-65723AD5AD52}"/>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Elipse 35">
              <a:extLst>
                <a:ext uri="{FF2B5EF4-FFF2-40B4-BE49-F238E27FC236}">
                  <a16:creationId xmlns:a16="http://schemas.microsoft.com/office/drawing/2014/main" id="{9A95E043-843C-487E-A067-EA535659A583}"/>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8" name="Grupo 37">
            <a:extLst>
              <a:ext uri="{FF2B5EF4-FFF2-40B4-BE49-F238E27FC236}">
                <a16:creationId xmlns:a16="http://schemas.microsoft.com/office/drawing/2014/main" id="{3F637BC9-B30C-4A38-AA50-F848BA4329B0}"/>
              </a:ext>
            </a:extLst>
          </p:cNvPr>
          <p:cNvGrpSpPr/>
          <p:nvPr/>
        </p:nvGrpSpPr>
        <p:grpSpPr>
          <a:xfrm>
            <a:off x="6573495" y="4863575"/>
            <a:ext cx="360000" cy="360000"/>
            <a:chOff x="4268024" y="5463250"/>
            <a:chExt cx="360000" cy="360000"/>
          </a:xfrm>
        </p:grpSpPr>
        <p:sp>
          <p:nvSpPr>
            <p:cNvPr id="39" name="Elipse 38">
              <a:extLst>
                <a:ext uri="{FF2B5EF4-FFF2-40B4-BE49-F238E27FC236}">
                  <a16:creationId xmlns:a16="http://schemas.microsoft.com/office/drawing/2014/main" id="{182AAF87-8629-402D-90C7-878FD4D1E02D}"/>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Elipse 39">
              <a:extLst>
                <a:ext uri="{FF2B5EF4-FFF2-40B4-BE49-F238E27FC236}">
                  <a16:creationId xmlns:a16="http://schemas.microsoft.com/office/drawing/2014/main" id="{47E56F0A-5670-4815-AD50-FB91FE8AE63E}"/>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1" name="Grupo 40">
            <a:extLst>
              <a:ext uri="{FF2B5EF4-FFF2-40B4-BE49-F238E27FC236}">
                <a16:creationId xmlns:a16="http://schemas.microsoft.com/office/drawing/2014/main" id="{166E1B76-0CEC-477B-B878-3A89AF05C72F}"/>
              </a:ext>
            </a:extLst>
          </p:cNvPr>
          <p:cNvGrpSpPr/>
          <p:nvPr/>
        </p:nvGrpSpPr>
        <p:grpSpPr>
          <a:xfrm>
            <a:off x="8733921" y="4863575"/>
            <a:ext cx="360000" cy="360000"/>
            <a:chOff x="4268024" y="5463250"/>
            <a:chExt cx="360000" cy="360000"/>
          </a:xfrm>
        </p:grpSpPr>
        <p:sp>
          <p:nvSpPr>
            <p:cNvPr id="42" name="Elipse 41">
              <a:extLst>
                <a:ext uri="{FF2B5EF4-FFF2-40B4-BE49-F238E27FC236}">
                  <a16:creationId xmlns:a16="http://schemas.microsoft.com/office/drawing/2014/main" id="{DE8837EB-E417-475A-9D00-9FB15CD4CC03}"/>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Elipse 42">
              <a:extLst>
                <a:ext uri="{FF2B5EF4-FFF2-40B4-BE49-F238E27FC236}">
                  <a16:creationId xmlns:a16="http://schemas.microsoft.com/office/drawing/2014/main" id="{FE2385B7-371B-4EF6-B242-7EE1BB632A5E}"/>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4" name="Grupo 43">
            <a:extLst>
              <a:ext uri="{FF2B5EF4-FFF2-40B4-BE49-F238E27FC236}">
                <a16:creationId xmlns:a16="http://schemas.microsoft.com/office/drawing/2014/main" id="{3750C826-670C-4F0C-B25A-E4F955A87DC6}"/>
              </a:ext>
            </a:extLst>
          </p:cNvPr>
          <p:cNvGrpSpPr/>
          <p:nvPr/>
        </p:nvGrpSpPr>
        <p:grpSpPr>
          <a:xfrm>
            <a:off x="10893782" y="4869016"/>
            <a:ext cx="360000" cy="360000"/>
            <a:chOff x="4268024" y="5463250"/>
            <a:chExt cx="360000" cy="360000"/>
          </a:xfrm>
        </p:grpSpPr>
        <p:sp>
          <p:nvSpPr>
            <p:cNvPr id="45" name="Elipse 44">
              <a:extLst>
                <a:ext uri="{FF2B5EF4-FFF2-40B4-BE49-F238E27FC236}">
                  <a16:creationId xmlns:a16="http://schemas.microsoft.com/office/drawing/2014/main" id="{2035342F-81EA-47FB-A1C3-96668423BA55}"/>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Elipse 45">
              <a:extLst>
                <a:ext uri="{FF2B5EF4-FFF2-40B4-BE49-F238E27FC236}">
                  <a16:creationId xmlns:a16="http://schemas.microsoft.com/office/drawing/2014/main" id="{A16D8C78-A428-4B7A-A9D3-ACB1A57DD0C8}"/>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8" name="CuadroTexto 47">
            <a:extLst>
              <a:ext uri="{FF2B5EF4-FFF2-40B4-BE49-F238E27FC236}">
                <a16:creationId xmlns:a16="http://schemas.microsoft.com/office/drawing/2014/main" id="{40518FCB-0A04-4E24-9147-6FFB4F065F32}"/>
              </a:ext>
            </a:extLst>
          </p:cNvPr>
          <p:cNvSpPr txBox="1"/>
          <p:nvPr/>
        </p:nvSpPr>
        <p:spPr>
          <a:xfrm>
            <a:off x="3736778" y="5269069"/>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1991</a:t>
            </a:r>
          </a:p>
        </p:txBody>
      </p:sp>
      <p:sp>
        <p:nvSpPr>
          <p:cNvPr id="49" name="CuadroTexto 48">
            <a:extLst>
              <a:ext uri="{FF2B5EF4-FFF2-40B4-BE49-F238E27FC236}">
                <a16:creationId xmlns:a16="http://schemas.microsoft.com/office/drawing/2014/main" id="{6DA0F108-FC3B-45AD-A1D4-541E88B95929}"/>
              </a:ext>
            </a:extLst>
          </p:cNvPr>
          <p:cNvSpPr txBox="1"/>
          <p:nvPr/>
        </p:nvSpPr>
        <p:spPr>
          <a:xfrm>
            <a:off x="5879482" y="5272134"/>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1992</a:t>
            </a:r>
          </a:p>
        </p:txBody>
      </p:sp>
      <p:sp>
        <p:nvSpPr>
          <p:cNvPr id="50" name="CuadroTexto 49">
            <a:extLst>
              <a:ext uri="{FF2B5EF4-FFF2-40B4-BE49-F238E27FC236}">
                <a16:creationId xmlns:a16="http://schemas.microsoft.com/office/drawing/2014/main" id="{8FC3451B-BDB2-4C05-9F4C-37C1C6A2C332}"/>
              </a:ext>
            </a:extLst>
          </p:cNvPr>
          <p:cNvSpPr txBox="1"/>
          <p:nvPr/>
        </p:nvSpPr>
        <p:spPr>
          <a:xfrm>
            <a:off x="8022186" y="5277575"/>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1994</a:t>
            </a:r>
          </a:p>
        </p:txBody>
      </p:sp>
      <p:sp>
        <p:nvSpPr>
          <p:cNvPr id="51" name="CuadroTexto 50">
            <a:extLst>
              <a:ext uri="{FF2B5EF4-FFF2-40B4-BE49-F238E27FC236}">
                <a16:creationId xmlns:a16="http://schemas.microsoft.com/office/drawing/2014/main" id="{EFD9F9E7-FE2C-455F-B782-3687A1E87730}"/>
              </a:ext>
            </a:extLst>
          </p:cNvPr>
          <p:cNvSpPr txBox="1"/>
          <p:nvPr/>
        </p:nvSpPr>
        <p:spPr>
          <a:xfrm>
            <a:off x="10199769" y="5269069"/>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1995</a:t>
            </a:r>
          </a:p>
        </p:txBody>
      </p:sp>
    </p:spTree>
    <p:extLst>
      <p:ext uri="{BB962C8B-B14F-4D97-AF65-F5344CB8AC3E}">
        <p14:creationId xmlns:p14="http://schemas.microsoft.com/office/powerpoint/2010/main" val="228866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7"/>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_02 TELEVISIONES REGIONALS Y LOCALES DE LA CV</a:t>
            </a: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065409" y="2148687"/>
            <a:ext cx="0" cy="1889144"/>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45B32BE5-19C3-4ADF-B145-D6DE982D2662}"/>
              </a:ext>
            </a:extLst>
          </p:cNvPr>
          <p:cNvSpPr/>
          <p:nvPr/>
        </p:nvSpPr>
        <p:spPr>
          <a:xfrm>
            <a:off x="2700000" y="4043837"/>
            <a:ext cx="9000000" cy="72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Conector recto 22">
            <a:extLst>
              <a:ext uri="{FF2B5EF4-FFF2-40B4-BE49-F238E27FC236}">
                <a16:creationId xmlns:a16="http://schemas.microsoft.com/office/drawing/2014/main" id="{CED788A3-856A-4BBC-A1DA-AA1E90CE1861}"/>
              </a:ext>
            </a:extLst>
          </p:cNvPr>
          <p:cNvCxnSpPr>
            <a:cxnSpLocks/>
          </p:cNvCxnSpPr>
          <p:nvPr/>
        </p:nvCxnSpPr>
        <p:spPr>
          <a:xfrm flipV="1">
            <a:off x="7653704" y="2766349"/>
            <a:ext cx="0" cy="1270747"/>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FE12B25B-87E9-4505-8800-F9F47E241F36}"/>
              </a:ext>
            </a:extLst>
          </p:cNvPr>
          <p:cNvCxnSpPr>
            <a:cxnSpLocks/>
          </p:cNvCxnSpPr>
          <p:nvPr/>
        </p:nvCxnSpPr>
        <p:spPr>
          <a:xfrm flipV="1">
            <a:off x="9477705" y="2465260"/>
            <a:ext cx="0" cy="1571835"/>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84F1FC6-9280-4A4E-B21D-F34BFB0DC220}"/>
              </a:ext>
            </a:extLst>
          </p:cNvPr>
          <p:cNvCxnSpPr>
            <a:cxnSpLocks/>
          </p:cNvCxnSpPr>
          <p:nvPr/>
        </p:nvCxnSpPr>
        <p:spPr>
          <a:xfrm flipV="1">
            <a:off x="11292000" y="2148687"/>
            <a:ext cx="0" cy="188841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7" name="CuadroTexto 26">
            <a:extLst>
              <a:ext uri="{FF2B5EF4-FFF2-40B4-BE49-F238E27FC236}">
                <a16:creationId xmlns:a16="http://schemas.microsoft.com/office/drawing/2014/main" id="{3AEF9830-061D-4BD0-BDA7-15E3FE81E1C7}"/>
              </a:ext>
            </a:extLst>
          </p:cNvPr>
          <p:cNvSpPr txBox="1"/>
          <p:nvPr/>
        </p:nvSpPr>
        <p:spPr>
          <a:xfrm>
            <a:off x="7794216" y="2370355"/>
            <a:ext cx="1533562" cy="1477328"/>
          </a:xfrm>
          <a:prstGeom prst="rect">
            <a:avLst/>
          </a:prstGeom>
          <a:noFill/>
        </p:spPr>
        <p:txBody>
          <a:bodyPr wrap="square" rtlCol="0">
            <a:spAutoFit/>
          </a:bodyPr>
          <a:lstStyle/>
          <a:p>
            <a:pPr algn="r"/>
            <a:r>
              <a:rPr lang="es-ES" dirty="0">
                <a:latin typeface="Avenir LT Std 35 Light" panose="020B0402020203020204" pitchFamily="34" charset="0"/>
              </a:rPr>
              <a:t>Según la AIMC, 42 emisoras de televisión local</a:t>
            </a:r>
          </a:p>
        </p:txBody>
      </p:sp>
      <p:grpSp>
        <p:nvGrpSpPr>
          <p:cNvPr id="37" name="Grupo 36">
            <a:extLst>
              <a:ext uri="{FF2B5EF4-FFF2-40B4-BE49-F238E27FC236}">
                <a16:creationId xmlns:a16="http://schemas.microsoft.com/office/drawing/2014/main" id="{4BC7AE94-267E-4902-BFB9-C880E34CB492}"/>
              </a:ext>
            </a:extLst>
          </p:cNvPr>
          <p:cNvGrpSpPr/>
          <p:nvPr/>
        </p:nvGrpSpPr>
        <p:grpSpPr>
          <a:xfrm>
            <a:off x="3890398" y="3893830"/>
            <a:ext cx="360000" cy="360000"/>
            <a:chOff x="4268024" y="5463250"/>
            <a:chExt cx="360000" cy="360000"/>
          </a:xfrm>
        </p:grpSpPr>
        <p:sp>
          <p:nvSpPr>
            <p:cNvPr id="33" name="Elipse 32">
              <a:extLst>
                <a:ext uri="{FF2B5EF4-FFF2-40B4-BE49-F238E27FC236}">
                  <a16:creationId xmlns:a16="http://schemas.microsoft.com/office/drawing/2014/main" id="{35860921-8309-4103-BB68-65723AD5AD52}"/>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Elipse 35">
              <a:extLst>
                <a:ext uri="{FF2B5EF4-FFF2-40B4-BE49-F238E27FC236}">
                  <a16:creationId xmlns:a16="http://schemas.microsoft.com/office/drawing/2014/main" id="{9A95E043-843C-487E-A067-EA535659A583}"/>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8" name="Grupo 37">
            <a:extLst>
              <a:ext uri="{FF2B5EF4-FFF2-40B4-BE49-F238E27FC236}">
                <a16:creationId xmlns:a16="http://schemas.microsoft.com/office/drawing/2014/main" id="{3F637BC9-B30C-4A38-AA50-F848BA4329B0}"/>
              </a:ext>
            </a:extLst>
          </p:cNvPr>
          <p:cNvGrpSpPr/>
          <p:nvPr/>
        </p:nvGrpSpPr>
        <p:grpSpPr>
          <a:xfrm>
            <a:off x="7473704" y="3893096"/>
            <a:ext cx="360000" cy="360000"/>
            <a:chOff x="4268024" y="5463250"/>
            <a:chExt cx="360000" cy="360000"/>
          </a:xfrm>
        </p:grpSpPr>
        <p:sp>
          <p:nvSpPr>
            <p:cNvPr id="39" name="Elipse 38">
              <a:extLst>
                <a:ext uri="{FF2B5EF4-FFF2-40B4-BE49-F238E27FC236}">
                  <a16:creationId xmlns:a16="http://schemas.microsoft.com/office/drawing/2014/main" id="{182AAF87-8629-402D-90C7-878FD4D1E02D}"/>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Elipse 39">
              <a:extLst>
                <a:ext uri="{FF2B5EF4-FFF2-40B4-BE49-F238E27FC236}">
                  <a16:creationId xmlns:a16="http://schemas.microsoft.com/office/drawing/2014/main" id="{47E56F0A-5670-4815-AD50-FB91FE8AE63E}"/>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1" name="Grupo 40">
            <a:extLst>
              <a:ext uri="{FF2B5EF4-FFF2-40B4-BE49-F238E27FC236}">
                <a16:creationId xmlns:a16="http://schemas.microsoft.com/office/drawing/2014/main" id="{166E1B76-0CEC-477B-B878-3A89AF05C72F}"/>
              </a:ext>
            </a:extLst>
          </p:cNvPr>
          <p:cNvGrpSpPr/>
          <p:nvPr/>
        </p:nvGrpSpPr>
        <p:grpSpPr>
          <a:xfrm>
            <a:off x="9292389" y="3893096"/>
            <a:ext cx="360000" cy="360000"/>
            <a:chOff x="4268024" y="5463250"/>
            <a:chExt cx="360000" cy="360000"/>
          </a:xfrm>
        </p:grpSpPr>
        <p:sp>
          <p:nvSpPr>
            <p:cNvPr id="42" name="Elipse 41">
              <a:extLst>
                <a:ext uri="{FF2B5EF4-FFF2-40B4-BE49-F238E27FC236}">
                  <a16:creationId xmlns:a16="http://schemas.microsoft.com/office/drawing/2014/main" id="{DE8837EB-E417-475A-9D00-9FB15CD4CC03}"/>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Elipse 42">
              <a:extLst>
                <a:ext uri="{FF2B5EF4-FFF2-40B4-BE49-F238E27FC236}">
                  <a16:creationId xmlns:a16="http://schemas.microsoft.com/office/drawing/2014/main" id="{FE2385B7-371B-4EF6-B242-7EE1BB632A5E}"/>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4" name="Grupo 43">
            <a:extLst>
              <a:ext uri="{FF2B5EF4-FFF2-40B4-BE49-F238E27FC236}">
                <a16:creationId xmlns:a16="http://schemas.microsoft.com/office/drawing/2014/main" id="{3750C826-670C-4F0C-B25A-E4F955A87DC6}"/>
              </a:ext>
            </a:extLst>
          </p:cNvPr>
          <p:cNvGrpSpPr/>
          <p:nvPr/>
        </p:nvGrpSpPr>
        <p:grpSpPr>
          <a:xfrm>
            <a:off x="11112000" y="3898537"/>
            <a:ext cx="360000" cy="360000"/>
            <a:chOff x="4268024" y="5463250"/>
            <a:chExt cx="360000" cy="360000"/>
          </a:xfrm>
        </p:grpSpPr>
        <p:sp>
          <p:nvSpPr>
            <p:cNvPr id="45" name="Elipse 44">
              <a:extLst>
                <a:ext uri="{FF2B5EF4-FFF2-40B4-BE49-F238E27FC236}">
                  <a16:creationId xmlns:a16="http://schemas.microsoft.com/office/drawing/2014/main" id="{2035342F-81EA-47FB-A1C3-96668423BA55}"/>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Elipse 45">
              <a:extLst>
                <a:ext uri="{FF2B5EF4-FFF2-40B4-BE49-F238E27FC236}">
                  <a16:creationId xmlns:a16="http://schemas.microsoft.com/office/drawing/2014/main" id="{A16D8C78-A428-4B7A-A9D3-ACB1A57DD0C8}"/>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8" name="CuadroTexto 47">
            <a:extLst>
              <a:ext uri="{FF2B5EF4-FFF2-40B4-BE49-F238E27FC236}">
                <a16:creationId xmlns:a16="http://schemas.microsoft.com/office/drawing/2014/main" id="{40518FCB-0A04-4E24-9147-6FFB4F065F32}"/>
              </a:ext>
            </a:extLst>
          </p:cNvPr>
          <p:cNvSpPr txBox="1"/>
          <p:nvPr/>
        </p:nvSpPr>
        <p:spPr>
          <a:xfrm>
            <a:off x="3201882" y="4305331"/>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2002</a:t>
            </a:r>
          </a:p>
        </p:txBody>
      </p:sp>
      <p:sp>
        <p:nvSpPr>
          <p:cNvPr id="49" name="CuadroTexto 48">
            <a:extLst>
              <a:ext uri="{FF2B5EF4-FFF2-40B4-BE49-F238E27FC236}">
                <a16:creationId xmlns:a16="http://schemas.microsoft.com/office/drawing/2014/main" id="{6DA0F108-FC3B-45AD-A1D4-541E88B95929}"/>
              </a:ext>
            </a:extLst>
          </p:cNvPr>
          <p:cNvSpPr txBox="1"/>
          <p:nvPr/>
        </p:nvSpPr>
        <p:spPr>
          <a:xfrm>
            <a:off x="6738297" y="4308396"/>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2010</a:t>
            </a:r>
          </a:p>
        </p:txBody>
      </p:sp>
      <p:sp>
        <p:nvSpPr>
          <p:cNvPr id="50" name="CuadroTexto 49">
            <a:extLst>
              <a:ext uri="{FF2B5EF4-FFF2-40B4-BE49-F238E27FC236}">
                <a16:creationId xmlns:a16="http://schemas.microsoft.com/office/drawing/2014/main" id="{8FC3451B-BDB2-4C05-9F4C-37C1C6A2C332}"/>
              </a:ext>
            </a:extLst>
          </p:cNvPr>
          <p:cNvSpPr txBox="1"/>
          <p:nvPr/>
        </p:nvSpPr>
        <p:spPr>
          <a:xfrm>
            <a:off x="8598376" y="4313837"/>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2017</a:t>
            </a:r>
          </a:p>
        </p:txBody>
      </p:sp>
      <p:sp>
        <p:nvSpPr>
          <p:cNvPr id="51" name="CuadroTexto 50">
            <a:extLst>
              <a:ext uri="{FF2B5EF4-FFF2-40B4-BE49-F238E27FC236}">
                <a16:creationId xmlns:a16="http://schemas.microsoft.com/office/drawing/2014/main" id="{EFD9F9E7-FE2C-455F-B782-3687A1E87730}"/>
              </a:ext>
            </a:extLst>
          </p:cNvPr>
          <p:cNvSpPr txBox="1"/>
          <p:nvPr/>
        </p:nvSpPr>
        <p:spPr>
          <a:xfrm>
            <a:off x="10417987" y="4305331"/>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2018</a:t>
            </a:r>
          </a:p>
        </p:txBody>
      </p:sp>
      <p:cxnSp>
        <p:nvCxnSpPr>
          <p:cNvPr id="54" name="Conector recto 53">
            <a:extLst>
              <a:ext uri="{FF2B5EF4-FFF2-40B4-BE49-F238E27FC236}">
                <a16:creationId xmlns:a16="http://schemas.microsoft.com/office/drawing/2014/main" id="{C44E98CD-074F-4981-A119-ACD58BB6350F}"/>
              </a:ext>
            </a:extLst>
          </p:cNvPr>
          <p:cNvCxnSpPr>
            <a:cxnSpLocks/>
          </p:cNvCxnSpPr>
          <p:nvPr/>
        </p:nvCxnSpPr>
        <p:spPr>
          <a:xfrm flipV="1">
            <a:off x="5859283" y="2148687"/>
            <a:ext cx="0" cy="1919632"/>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grpSp>
        <p:nvGrpSpPr>
          <p:cNvPr id="55" name="Grupo 54">
            <a:extLst>
              <a:ext uri="{FF2B5EF4-FFF2-40B4-BE49-F238E27FC236}">
                <a16:creationId xmlns:a16="http://schemas.microsoft.com/office/drawing/2014/main" id="{C284DD50-BBC6-4607-8D09-F14B951352DF}"/>
              </a:ext>
            </a:extLst>
          </p:cNvPr>
          <p:cNvGrpSpPr/>
          <p:nvPr/>
        </p:nvGrpSpPr>
        <p:grpSpPr>
          <a:xfrm>
            <a:off x="5679283" y="3924319"/>
            <a:ext cx="360000" cy="360000"/>
            <a:chOff x="4268024" y="5463250"/>
            <a:chExt cx="360000" cy="360000"/>
          </a:xfrm>
        </p:grpSpPr>
        <p:sp>
          <p:nvSpPr>
            <p:cNvPr id="56" name="Elipse 55">
              <a:extLst>
                <a:ext uri="{FF2B5EF4-FFF2-40B4-BE49-F238E27FC236}">
                  <a16:creationId xmlns:a16="http://schemas.microsoft.com/office/drawing/2014/main" id="{5F2AE162-ED80-49E9-B6F8-B35E873C7B31}"/>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Elipse 56">
              <a:extLst>
                <a:ext uri="{FF2B5EF4-FFF2-40B4-BE49-F238E27FC236}">
                  <a16:creationId xmlns:a16="http://schemas.microsoft.com/office/drawing/2014/main" id="{54DAEF95-A981-4729-A782-727218E3DFA3}"/>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8" name="CuadroTexto 57">
            <a:extLst>
              <a:ext uri="{FF2B5EF4-FFF2-40B4-BE49-F238E27FC236}">
                <a16:creationId xmlns:a16="http://schemas.microsoft.com/office/drawing/2014/main" id="{90E158BC-5129-4401-B603-2C3BB16C5F98}"/>
              </a:ext>
            </a:extLst>
          </p:cNvPr>
          <p:cNvSpPr txBox="1"/>
          <p:nvPr/>
        </p:nvSpPr>
        <p:spPr>
          <a:xfrm>
            <a:off x="4985270" y="4297578"/>
            <a:ext cx="1748025" cy="461665"/>
          </a:xfrm>
          <a:prstGeom prst="rect">
            <a:avLst/>
          </a:prstGeom>
          <a:noFill/>
        </p:spPr>
        <p:txBody>
          <a:bodyPr wrap="square" rtlCol="0">
            <a:spAutoFit/>
          </a:bodyPr>
          <a:lstStyle/>
          <a:p>
            <a:pPr algn="ctr"/>
            <a:r>
              <a:rPr lang="es-ES" sz="2400" b="1" dirty="0">
                <a:latin typeface="Avenir LT Std 55 Roman" panose="020B0503020203020204" pitchFamily="34" charset="0"/>
              </a:rPr>
              <a:t>2004</a:t>
            </a:r>
          </a:p>
        </p:txBody>
      </p:sp>
      <p:sp>
        <p:nvSpPr>
          <p:cNvPr id="59" name="CuadroTexto 58">
            <a:extLst>
              <a:ext uri="{FF2B5EF4-FFF2-40B4-BE49-F238E27FC236}">
                <a16:creationId xmlns:a16="http://schemas.microsoft.com/office/drawing/2014/main" id="{759FE0E6-5F35-462C-910F-97AA723A9A1B}"/>
              </a:ext>
            </a:extLst>
          </p:cNvPr>
          <p:cNvSpPr txBox="1"/>
          <p:nvPr/>
        </p:nvSpPr>
        <p:spPr>
          <a:xfrm>
            <a:off x="5971875" y="2639860"/>
            <a:ext cx="1533562" cy="1200329"/>
          </a:xfrm>
          <a:prstGeom prst="rect">
            <a:avLst/>
          </a:prstGeom>
          <a:noFill/>
        </p:spPr>
        <p:txBody>
          <a:bodyPr wrap="square" rtlCol="0">
            <a:spAutoFit/>
          </a:bodyPr>
          <a:lstStyle/>
          <a:p>
            <a:pPr algn="r"/>
            <a:r>
              <a:rPr lang="es-ES" dirty="0">
                <a:latin typeface="Avenir LT Std 35 Light" panose="020B0402020203020204" pitchFamily="34" charset="0"/>
              </a:rPr>
              <a:t>Apagón analógico definitivo en España</a:t>
            </a:r>
          </a:p>
        </p:txBody>
      </p:sp>
      <p:sp>
        <p:nvSpPr>
          <p:cNvPr id="60" name="CuadroTexto 59">
            <a:extLst>
              <a:ext uri="{FF2B5EF4-FFF2-40B4-BE49-F238E27FC236}">
                <a16:creationId xmlns:a16="http://schemas.microsoft.com/office/drawing/2014/main" id="{ABACA261-FE22-4499-9F12-70922F0C042F}"/>
              </a:ext>
            </a:extLst>
          </p:cNvPr>
          <p:cNvSpPr txBox="1"/>
          <p:nvPr/>
        </p:nvSpPr>
        <p:spPr>
          <a:xfrm>
            <a:off x="4187760" y="2082493"/>
            <a:ext cx="1533562" cy="1754326"/>
          </a:xfrm>
          <a:prstGeom prst="rect">
            <a:avLst/>
          </a:prstGeom>
          <a:noFill/>
        </p:spPr>
        <p:txBody>
          <a:bodyPr wrap="square" rtlCol="0">
            <a:spAutoFit/>
          </a:bodyPr>
          <a:lstStyle/>
          <a:p>
            <a:pPr algn="r"/>
            <a:r>
              <a:rPr lang="es-ES" dirty="0">
                <a:latin typeface="Avenir LT Std 35 Light" panose="020B0402020203020204" pitchFamily="34" charset="0"/>
              </a:rPr>
              <a:t>Elaboración del Plan Técnico Nacional de la Televisión Digital Local</a:t>
            </a:r>
          </a:p>
        </p:txBody>
      </p:sp>
      <p:sp>
        <p:nvSpPr>
          <p:cNvPr id="61" name="CuadroTexto 60">
            <a:extLst>
              <a:ext uri="{FF2B5EF4-FFF2-40B4-BE49-F238E27FC236}">
                <a16:creationId xmlns:a16="http://schemas.microsoft.com/office/drawing/2014/main" id="{14F18927-61BF-40C3-A9B8-14C04B12F6E2}"/>
              </a:ext>
            </a:extLst>
          </p:cNvPr>
          <p:cNvSpPr txBox="1"/>
          <p:nvPr/>
        </p:nvSpPr>
        <p:spPr>
          <a:xfrm>
            <a:off x="9611739" y="2099858"/>
            <a:ext cx="1533562" cy="1754326"/>
          </a:xfrm>
          <a:prstGeom prst="rect">
            <a:avLst/>
          </a:prstGeom>
          <a:noFill/>
        </p:spPr>
        <p:txBody>
          <a:bodyPr wrap="square" rtlCol="0">
            <a:spAutoFit/>
          </a:bodyPr>
          <a:lstStyle/>
          <a:p>
            <a:pPr algn="r"/>
            <a:r>
              <a:rPr lang="es-ES" dirty="0">
                <a:latin typeface="Avenir LT Std 35 Light" panose="020B0402020203020204" pitchFamily="34" charset="0"/>
              </a:rPr>
              <a:t>Creación del actual canal de televisión autonómica de la CV, </a:t>
            </a:r>
          </a:p>
          <a:p>
            <a:pPr algn="r"/>
            <a:r>
              <a:rPr lang="es-ES" dirty="0">
                <a:latin typeface="Avenir LT Std 35 Light" panose="020B0402020203020204" pitchFamily="34" charset="0"/>
              </a:rPr>
              <a:t>À Punt</a:t>
            </a:r>
          </a:p>
        </p:txBody>
      </p:sp>
      <p:sp>
        <p:nvSpPr>
          <p:cNvPr id="62" name="CuadroTexto 61">
            <a:extLst>
              <a:ext uri="{FF2B5EF4-FFF2-40B4-BE49-F238E27FC236}">
                <a16:creationId xmlns:a16="http://schemas.microsoft.com/office/drawing/2014/main" id="{F29BB0D2-66EA-45B1-87F1-CE1358C88324}"/>
              </a:ext>
            </a:extLst>
          </p:cNvPr>
          <p:cNvSpPr txBox="1"/>
          <p:nvPr/>
        </p:nvSpPr>
        <p:spPr>
          <a:xfrm>
            <a:off x="2390081" y="2092711"/>
            <a:ext cx="1533562" cy="1754326"/>
          </a:xfrm>
          <a:prstGeom prst="rect">
            <a:avLst/>
          </a:prstGeom>
          <a:noFill/>
        </p:spPr>
        <p:txBody>
          <a:bodyPr wrap="square" rtlCol="0">
            <a:spAutoFit/>
          </a:bodyPr>
          <a:lstStyle/>
          <a:p>
            <a:pPr algn="r"/>
            <a:r>
              <a:rPr lang="es-ES" dirty="0">
                <a:latin typeface="Avenir LT Std 35 Light" panose="020B0402020203020204" pitchFamily="34" charset="0"/>
              </a:rPr>
              <a:t>Según la AIMC, 122 emisoras de televisión local en la CV</a:t>
            </a:r>
          </a:p>
        </p:txBody>
      </p:sp>
    </p:spTree>
    <p:extLst>
      <p:ext uri="{BB962C8B-B14F-4D97-AF65-F5344CB8AC3E}">
        <p14:creationId xmlns:p14="http://schemas.microsoft.com/office/powerpoint/2010/main" val="3612044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7"/>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_02 TELEVISIONES REGIONALS Y        LOCALES DE LA CV</a:t>
            </a: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893650" y="-34721"/>
            <a:ext cx="0" cy="94371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6" name="Elipse 5">
            <a:extLst>
              <a:ext uri="{FF2B5EF4-FFF2-40B4-BE49-F238E27FC236}">
                <a16:creationId xmlns:a16="http://schemas.microsoft.com/office/drawing/2014/main" id="{BB3B7EE2-3AFC-4B25-A85F-E60FA68666CD}"/>
              </a:ext>
            </a:extLst>
          </p:cNvPr>
          <p:cNvSpPr/>
          <p:nvPr/>
        </p:nvSpPr>
        <p:spPr>
          <a:xfrm>
            <a:off x="2700000" y="908998"/>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4" name="CuadroTexto 13">
            <a:extLst>
              <a:ext uri="{FF2B5EF4-FFF2-40B4-BE49-F238E27FC236}">
                <a16:creationId xmlns:a16="http://schemas.microsoft.com/office/drawing/2014/main" id="{4E8E6C44-67F0-4BA1-AD28-FBB972F6AD03}"/>
              </a:ext>
            </a:extLst>
          </p:cNvPr>
          <p:cNvSpPr txBox="1"/>
          <p:nvPr/>
        </p:nvSpPr>
        <p:spPr>
          <a:xfrm>
            <a:off x="4500000" y="908998"/>
            <a:ext cx="3552002" cy="5493812"/>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_Actualidad:</a:t>
            </a:r>
          </a:p>
          <a:p>
            <a:r>
              <a:rPr lang="es-ES" sz="1700" dirty="0">
                <a:latin typeface="Avenir LT Std 35 Light" panose="020B0402020203020204" pitchFamily="34" charset="0"/>
              </a:rPr>
              <a:t>Se está sufriendo una progresiva desaparición con ceses continuos.</a:t>
            </a:r>
          </a:p>
          <a:p>
            <a:endParaRPr lang="es-ES" sz="1700" dirty="0">
              <a:latin typeface="Avenir LT Std 35 Light" panose="020B0402020203020204" pitchFamily="34" charset="0"/>
            </a:endParaRPr>
          </a:p>
          <a:p>
            <a:r>
              <a:rPr lang="es-ES" sz="1700" dirty="0">
                <a:latin typeface="Avenir LT Std 35 Light" panose="020B0402020203020204" pitchFamily="34" charset="0"/>
              </a:rPr>
              <a:t>Falta de apoyo y problemas económicos.</a:t>
            </a:r>
          </a:p>
          <a:p>
            <a:endParaRPr lang="es-ES" sz="1700" dirty="0">
              <a:latin typeface="Avenir LT Std 35 Light" panose="020B0402020203020204" pitchFamily="34" charset="0"/>
            </a:endParaRPr>
          </a:p>
          <a:p>
            <a:r>
              <a:rPr lang="es-ES" sz="1700" dirty="0">
                <a:latin typeface="Avenir LT Std 35 Light" panose="020B0402020203020204" pitchFamily="34" charset="0"/>
              </a:rPr>
              <a:t>Las actuales emisoras de televisión local están viéndose superadas por las grandes cadenas.</a:t>
            </a:r>
          </a:p>
          <a:p>
            <a:endParaRPr lang="es-ES" sz="1700" dirty="0">
              <a:latin typeface="Avenir LT Std 35 Light" panose="020B0402020203020204" pitchFamily="34" charset="0"/>
            </a:endParaRPr>
          </a:p>
          <a:p>
            <a:r>
              <a:rPr lang="es-ES" sz="1700" dirty="0">
                <a:latin typeface="Avenir LT Std 35 Light" panose="020B0402020203020204" pitchFamily="34" charset="0"/>
              </a:rPr>
              <a:t>Necesidad de cambio y mejora.</a:t>
            </a:r>
          </a:p>
          <a:p>
            <a:endParaRPr lang="es-ES" sz="1700" dirty="0">
              <a:latin typeface="Avenir LT Std 35 Light" panose="020B0402020203020204" pitchFamily="34" charset="0"/>
            </a:endParaRPr>
          </a:p>
          <a:p>
            <a:r>
              <a:rPr lang="es-ES" sz="1700" dirty="0">
                <a:latin typeface="Avenir LT Std 35 Light" panose="020B0402020203020204" pitchFamily="34" charset="0"/>
              </a:rPr>
              <a:t>Difícil consolidación en el marco legislativo que regula al sector.</a:t>
            </a:r>
          </a:p>
          <a:p>
            <a:endParaRPr lang="es-ES" sz="1700" dirty="0">
              <a:latin typeface="Avenir LT Std 35 Light" panose="020B0402020203020204" pitchFamily="34" charset="0"/>
            </a:endParaRPr>
          </a:p>
          <a:p>
            <a:r>
              <a:rPr lang="es-ES" sz="1700" dirty="0">
                <a:latin typeface="Avenir LT Std 35 Light" panose="020B0402020203020204" pitchFamily="34" charset="0"/>
              </a:rPr>
              <a:t>492 emisoras locales a nivel nacional, de las cuales 42 con cobertura local a nivel de la Comunidad Valenciana.</a:t>
            </a:r>
          </a:p>
        </p:txBody>
      </p: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1618496"/>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F1EFAA5F-6131-4074-9837-3A4980EB8A61}"/>
              </a:ext>
            </a:extLst>
          </p:cNvPr>
          <p:cNvPicPr>
            <a:picLocks noChangeAspect="1"/>
          </p:cNvPicPr>
          <p:nvPr/>
        </p:nvPicPr>
        <p:blipFill>
          <a:blip r:embed="rId2"/>
          <a:stretch>
            <a:fillRect/>
          </a:stretch>
        </p:blipFill>
        <p:spPr>
          <a:xfrm>
            <a:off x="2814484" y="1039915"/>
            <a:ext cx="1217249" cy="1202541"/>
          </a:xfrm>
          <a:prstGeom prst="rect">
            <a:avLst/>
          </a:prstGeom>
        </p:spPr>
      </p:pic>
      <p:pic>
        <p:nvPicPr>
          <p:cNvPr id="25" name="Gráfico 24">
            <a:extLst>
              <a:ext uri="{FF2B5EF4-FFF2-40B4-BE49-F238E27FC236}">
                <a16:creationId xmlns:a16="http://schemas.microsoft.com/office/drawing/2014/main" id="{D106C1BD-19FF-48DA-8CCF-2B3C0ABBF3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90803" y="728998"/>
            <a:ext cx="3189354" cy="5400000"/>
          </a:xfrm>
          <a:prstGeom prst="rect">
            <a:avLst/>
          </a:prstGeom>
        </p:spPr>
      </p:pic>
    </p:spTree>
    <p:extLst>
      <p:ext uri="{BB962C8B-B14F-4D97-AF65-F5344CB8AC3E}">
        <p14:creationId xmlns:p14="http://schemas.microsoft.com/office/powerpoint/2010/main" val="3821180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AA7AC52-35A3-431B-B465-433EFB5AAE26}"/>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12" name="Imagen 11">
            <a:extLst>
              <a:ext uri="{FF2B5EF4-FFF2-40B4-BE49-F238E27FC236}">
                <a16:creationId xmlns:a16="http://schemas.microsoft.com/office/drawing/2014/main" id="{8974C5E0-A549-488B-8DAB-BA116D2EB92B}"/>
              </a:ext>
            </a:extLst>
          </p:cNvPr>
          <p:cNvPicPr>
            <a:picLocks noChangeAspect="1"/>
          </p:cNvPicPr>
          <p:nvPr/>
        </p:nvPicPr>
        <p:blipFill rotWithShape="1">
          <a:blip r:embed="rId4">
            <a:extLst>
              <a:ext uri="{28A0092B-C50C-407E-A947-70E740481C1C}">
                <a14:useLocalDpi xmlns:a14="http://schemas.microsoft.com/office/drawing/2010/main" val="0"/>
              </a:ext>
            </a:extLst>
          </a:blip>
          <a:srcRect r="66047"/>
          <a:stretch/>
        </p:blipFill>
        <p:spPr>
          <a:xfrm>
            <a:off x="1524" y="0"/>
            <a:ext cx="4138469" cy="6858000"/>
          </a:xfrm>
          <a:prstGeom prst="rect">
            <a:avLst/>
          </a:prstGeom>
        </p:spPr>
      </p:pic>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7"/>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_03 MK LOCALIA TV</a:t>
            </a: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4768900" y="-34722"/>
            <a:ext cx="0" cy="2124892"/>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4E8E6C44-67F0-4BA1-AD28-FBB972F6AD03}"/>
              </a:ext>
            </a:extLst>
          </p:cNvPr>
          <p:cNvSpPr txBox="1"/>
          <p:nvPr/>
        </p:nvSpPr>
        <p:spPr>
          <a:xfrm>
            <a:off x="4444206" y="2090170"/>
            <a:ext cx="7692000" cy="2739211"/>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_Definición:</a:t>
            </a:r>
          </a:p>
          <a:p>
            <a:r>
              <a:rPr lang="es-ES" dirty="0">
                <a:latin typeface="Avenir LT Std 35 Light" panose="020B0402020203020204" pitchFamily="34" charset="0"/>
              </a:rPr>
              <a:t>Televisión privada ubicada en el municipio de Ontinyent y de carácter intercomarcal, dando cobertura a las comarcas de la Vall d’Albaida y La Safor. Debe su origen al grupo de emisoras de televisión LOCALIA.</a:t>
            </a:r>
          </a:p>
          <a:p>
            <a:endParaRPr lang="es-ES" dirty="0">
              <a:latin typeface="Avenir LT Std 35 Light" panose="020B0402020203020204" pitchFamily="34" charset="0"/>
            </a:endParaRPr>
          </a:p>
          <a:p>
            <a:r>
              <a:rPr lang="es-ES" dirty="0">
                <a:latin typeface="Avenir LT Std 35 Light" panose="020B0402020203020204" pitchFamily="34" charset="0"/>
              </a:rPr>
              <a:t>Está considerada como una PYME, con una plantilla fija de unas diez personas. Los medios tecnológicos de los que dispone necesitan de una modernización. Está sufriendo los problemas que acarrean al sector de la televisión local.</a:t>
            </a:r>
          </a:p>
        </p:txBody>
      </p:sp>
    </p:spTree>
    <p:extLst>
      <p:ext uri="{BB962C8B-B14F-4D97-AF65-F5344CB8AC3E}">
        <p14:creationId xmlns:p14="http://schemas.microsoft.com/office/powerpoint/2010/main" val="3381937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AA7AC52-35A3-431B-B465-433EFB5AAE26}"/>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9" name="Imagen 8">
            <a:extLst>
              <a:ext uri="{FF2B5EF4-FFF2-40B4-BE49-F238E27FC236}">
                <a16:creationId xmlns:a16="http://schemas.microsoft.com/office/drawing/2014/main" id="{D1951162-5ACE-4122-ACC2-29339DE9D082}"/>
              </a:ext>
            </a:extLst>
          </p:cNvPr>
          <p:cNvPicPr>
            <a:picLocks noChangeAspect="1"/>
          </p:cNvPicPr>
          <p:nvPr/>
        </p:nvPicPr>
        <p:blipFill rotWithShape="1">
          <a:blip r:embed="rId4">
            <a:extLst>
              <a:ext uri="{28A0092B-C50C-407E-A947-70E740481C1C}">
                <a14:useLocalDpi xmlns:a14="http://schemas.microsoft.com/office/drawing/2010/main" val="0"/>
              </a:ext>
            </a:extLst>
          </a:blip>
          <a:srcRect l="33940" r="32095"/>
          <a:stretch/>
        </p:blipFill>
        <p:spPr>
          <a:xfrm>
            <a:off x="4138477" y="0"/>
            <a:ext cx="4140000" cy="6858000"/>
          </a:xfrm>
          <a:prstGeom prst="rect">
            <a:avLst/>
          </a:prstGeom>
        </p:spPr>
      </p:pic>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7"/>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_03 MK LOCALIA TV</a:t>
            </a:r>
          </a:p>
        </p:txBody>
      </p:sp>
      <p:grpSp>
        <p:nvGrpSpPr>
          <p:cNvPr id="31" name="Grupo 30">
            <a:extLst>
              <a:ext uri="{FF2B5EF4-FFF2-40B4-BE49-F238E27FC236}">
                <a16:creationId xmlns:a16="http://schemas.microsoft.com/office/drawing/2014/main" id="{87FAF600-4852-4B68-9E43-AA666C4E054C}"/>
              </a:ext>
            </a:extLst>
          </p:cNvPr>
          <p:cNvGrpSpPr/>
          <p:nvPr/>
        </p:nvGrpSpPr>
        <p:grpSpPr>
          <a:xfrm>
            <a:off x="213115" y="620691"/>
            <a:ext cx="12018799" cy="5616618"/>
            <a:chOff x="213115" y="620691"/>
            <a:chExt cx="12018799" cy="5616618"/>
          </a:xfrm>
        </p:grpSpPr>
        <p:sp>
          <p:nvSpPr>
            <p:cNvPr id="6" name="Elipse 5">
              <a:extLst>
                <a:ext uri="{FF2B5EF4-FFF2-40B4-BE49-F238E27FC236}">
                  <a16:creationId xmlns:a16="http://schemas.microsoft.com/office/drawing/2014/main" id="{BB3B7EE2-3AFC-4B25-A85F-E60FA68666CD}"/>
                </a:ext>
              </a:extLst>
            </p:cNvPr>
            <p:cNvSpPr/>
            <p:nvPr/>
          </p:nvSpPr>
          <p:spPr>
            <a:xfrm>
              <a:off x="2700000" y="620691"/>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4" name="CuadroTexto 13">
              <a:extLst>
                <a:ext uri="{FF2B5EF4-FFF2-40B4-BE49-F238E27FC236}">
                  <a16:creationId xmlns:a16="http://schemas.microsoft.com/office/drawing/2014/main" id="{4E8E6C44-67F0-4BA1-AD28-FBB972F6AD03}"/>
                </a:ext>
              </a:extLst>
            </p:cNvPr>
            <p:cNvSpPr txBox="1"/>
            <p:nvPr/>
          </p:nvSpPr>
          <p:spPr>
            <a:xfrm>
              <a:off x="8278476" y="620691"/>
              <a:ext cx="3913523" cy="2862322"/>
            </a:xfrm>
            <a:prstGeom prst="rect">
              <a:avLst/>
            </a:prstGeom>
            <a:noFill/>
          </p:spPr>
          <p:txBody>
            <a:bodyPr wrap="square" rtlCol="0">
              <a:spAutoFit/>
            </a:bodyPr>
            <a:lstStyle/>
            <a:p>
              <a:r>
                <a:rPr lang="es-ES" sz="2000" dirty="0">
                  <a:latin typeface="Avenir LT Std 35 Light" panose="020B0402020203020204" pitchFamily="34" charset="0"/>
                </a:rPr>
                <a:t>Creación a finales de agosto del año 2000 a través de la empresa de radio con localización en Ontinyent (Valencia) asociada a la cadena SER. Su primera emisión fue la retransmisión de las fiestas patronales de Moros y Cristianos de su ciudad de origen.</a:t>
              </a:r>
            </a:p>
          </p:txBody>
        </p: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1330189"/>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A71FF547-E3AA-4605-8A6F-875462FCE9AC}"/>
                </a:ext>
              </a:extLst>
            </p:cNvPr>
            <p:cNvSpPr txBox="1"/>
            <p:nvPr/>
          </p:nvSpPr>
          <p:spPr>
            <a:xfrm>
              <a:off x="222118" y="2054824"/>
              <a:ext cx="3913523" cy="523220"/>
            </a:xfrm>
            <a:prstGeom prst="rect">
              <a:avLst/>
            </a:prstGeom>
            <a:noFill/>
          </p:spPr>
          <p:txBody>
            <a:bodyPr wrap="square" rtlCol="0">
              <a:spAutoFit/>
            </a:bodyPr>
            <a:lstStyle/>
            <a:p>
              <a:pPr algn="r"/>
              <a:r>
                <a:rPr lang="es-ES" sz="2800" dirty="0">
                  <a:solidFill>
                    <a:srgbClr val="F38B00"/>
                  </a:solidFill>
                  <a:latin typeface="Avenir LT Std 55 Roman" panose="020B0503020203020204" pitchFamily="34" charset="0"/>
                </a:rPr>
                <a:t>_Historia:</a:t>
              </a:r>
            </a:p>
          </p:txBody>
        </p:sp>
        <p:grpSp>
          <p:nvGrpSpPr>
            <p:cNvPr id="28" name="Grupo 27">
              <a:extLst>
                <a:ext uri="{FF2B5EF4-FFF2-40B4-BE49-F238E27FC236}">
                  <a16:creationId xmlns:a16="http://schemas.microsoft.com/office/drawing/2014/main" id="{26216DA8-3CB7-485B-B44E-8FA9BF2610C7}"/>
                </a:ext>
              </a:extLst>
            </p:cNvPr>
            <p:cNvGrpSpPr/>
            <p:nvPr/>
          </p:nvGrpSpPr>
          <p:grpSpPr>
            <a:xfrm>
              <a:off x="213115" y="3682764"/>
              <a:ext cx="12018799" cy="2554545"/>
              <a:chOff x="213115" y="3705345"/>
              <a:chExt cx="12018799" cy="2554545"/>
            </a:xfrm>
          </p:grpSpPr>
          <p:sp>
            <p:nvSpPr>
              <p:cNvPr id="11" name="Elipse 10">
                <a:extLst>
                  <a:ext uri="{FF2B5EF4-FFF2-40B4-BE49-F238E27FC236}">
                    <a16:creationId xmlns:a16="http://schemas.microsoft.com/office/drawing/2014/main" id="{6BEF848F-6654-4694-BCB2-ABB14C877E15}"/>
                  </a:ext>
                </a:extLst>
              </p:cNvPr>
              <p:cNvSpPr/>
              <p:nvPr/>
            </p:nvSpPr>
            <p:spPr>
              <a:xfrm>
                <a:off x="2700000" y="3783093"/>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5" name="CuadroTexto 14">
                <a:extLst>
                  <a:ext uri="{FF2B5EF4-FFF2-40B4-BE49-F238E27FC236}">
                    <a16:creationId xmlns:a16="http://schemas.microsoft.com/office/drawing/2014/main" id="{D31B1BE3-81AD-425A-B812-A9C71F895B89}"/>
                  </a:ext>
                </a:extLst>
              </p:cNvPr>
              <p:cNvSpPr txBox="1"/>
              <p:nvPr/>
            </p:nvSpPr>
            <p:spPr>
              <a:xfrm>
                <a:off x="8278476" y="3705345"/>
                <a:ext cx="3953438" cy="2554545"/>
              </a:xfrm>
              <a:prstGeom prst="rect">
                <a:avLst/>
              </a:prstGeom>
              <a:noFill/>
            </p:spPr>
            <p:txBody>
              <a:bodyPr wrap="square" rtlCol="0">
                <a:spAutoFit/>
              </a:bodyPr>
              <a:lstStyle/>
              <a:p>
                <a:r>
                  <a:rPr lang="es-ES" sz="2000" dirty="0">
                    <a:latin typeface="Avenir LT Std 35 Light" panose="020B0402020203020204" pitchFamily="34" charset="0"/>
                  </a:rPr>
                  <a:t>Sus emisiones son dirigidas a todos los públicos, intentando así abastecer el mayor número de audiencia posible. Si esta se tuviera que segmentar, dos serían los grupos mayoritarios: adolescentes y personas de mediana edad.</a:t>
                </a:r>
              </a:p>
            </p:txBody>
          </p:sp>
          <p:cxnSp>
            <p:nvCxnSpPr>
              <p:cNvPr id="18" name="Conector recto 17">
                <a:extLst>
                  <a:ext uri="{FF2B5EF4-FFF2-40B4-BE49-F238E27FC236}">
                    <a16:creationId xmlns:a16="http://schemas.microsoft.com/office/drawing/2014/main" id="{92FE6409-39B2-484C-9FE1-92DBA0701431}"/>
                  </a:ext>
                </a:extLst>
              </p:cNvPr>
              <p:cNvCxnSpPr>
                <a:cxnSpLocks/>
                <a:stCxn id="11" idx="2"/>
              </p:cNvCxnSpPr>
              <p:nvPr/>
            </p:nvCxnSpPr>
            <p:spPr>
              <a:xfrm flipH="1">
                <a:off x="1800000" y="4503093"/>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D858C559-0B3A-4200-AA6C-8A662BB2405A}"/>
                  </a:ext>
                </a:extLst>
              </p:cNvPr>
              <p:cNvSpPr txBox="1"/>
              <p:nvPr/>
            </p:nvSpPr>
            <p:spPr>
              <a:xfrm>
                <a:off x="213115" y="5223169"/>
                <a:ext cx="3913523" cy="523220"/>
              </a:xfrm>
              <a:prstGeom prst="rect">
                <a:avLst/>
              </a:prstGeom>
              <a:noFill/>
            </p:spPr>
            <p:txBody>
              <a:bodyPr wrap="square" rtlCol="0">
                <a:spAutoFit/>
              </a:bodyPr>
              <a:lstStyle/>
              <a:p>
                <a:pPr algn="r"/>
                <a:r>
                  <a:rPr lang="es-ES" sz="2800" dirty="0">
                    <a:solidFill>
                      <a:srgbClr val="F38B00"/>
                    </a:solidFill>
                    <a:latin typeface="Avenir LT Std 55 Roman" panose="020B0503020203020204" pitchFamily="34" charset="0"/>
                  </a:rPr>
                  <a:t>_Audiencia:</a:t>
                </a:r>
              </a:p>
            </p:txBody>
          </p:sp>
          <p:pic>
            <p:nvPicPr>
              <p:cNvPr id="17" name="Gráfico 16">
                <a:extLst>
                  <a:ext uri="{FF2B5EF4-FFF2-40B4-BE49-F238E27FC236}">
                    <a16:creationId xmlns:a16="http://schemas.microsoft.com/office/drawing/2014/main" id="{A9AD6E44-13F9-4A34-8D01-5D3308822A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64750" y="3919755"/>
                <a:ext cx="719184" cy="1166676"/>
              </a:xfrm>
              <a:prstGeom prst="rect">
                <a:avLst/>
              </a:prstGeom>
            </p:spPr>
          </p:pic>
        </p:grpSp>
        <p:pic>
          <p:nvPicPr>
            <p:cNvPr id="24" name="Gráfico 23">
              <a:extLst>
                <a:ext uri="{FF2B5EF4-FFF2-40B4-BE49-F238E27FC236}">
                  <a16:creationId xmlns:a16="http://schemas.microsoft.com/office/drawing/2014/main" id="{1014AB86-C6EA-4FD5-9B86-33A0E8E0FA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47336" y="918182"/>
              <a:ext cx="1137734" cy="870032"/>
            </a:xfrm>
            <a:prstGeom prst="rect">
              <a:avLst/>
            </a:prstGeom>
          </p:spPr>
        </p:pic>
      </p:grpSp>
    </p:spTree>
    <p:extLst>
      <p:ext uri="{BB962C8B-B14F-4D97-AF65-F5344CB8AC3E}">
        <p14:creationId xmlns:p14="http://schemas.microsoft.com/office/powerpoint/2010/main" val="3309791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AA7AC52-35A3-431B-B465-433EFB5AAE26}"/>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7"/>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_03 MK LOCALIA TV</a:t>
            </a:r>
          </a:p>
        </p:txBody>
      </p:sp>
      <p:sp>
        <p:nvSpPr>
          <p:cNvPr id="6" name="Elipse 5">
            <a:extLst>
              <a:ext uri="{FF2B5EF4-FFF2-40B4-BE49-F238E27FC236}">
                <a16:creationId xmlns:a16="http://schemas.microsoft.com/office/drawing/2014/main" id="{BB3B7EE2-3AFC-4B25-A85F-E60FA68666CD}"/>
              </a:ext>
            </a:extLst>
          </p:cNvPr>
          <p:cNvSpPr/>
          <p:nvPr/>
        </p:nvSpPr>
        <p:spPr>
          <a:xfrm>
            <a:off x="2700000" y="1111607"/>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1" name="Elipse 10">
            <a:extLst>
              <a:ext uri="{FF2B5EF4-FFF2-40B4-BE49-F238E27FC236}">
                <a16:creationId xmlns:a16="http://schemas.microsoft.com/office/drawing/2014/main" id="{6BEF848F-6654-4694-BCB2-ABB14C877E15}"/>
              </a:ext>
            </a:extLst>
          </p:cNvPr>
          <p:cNvSpPr/>
          <p:nvPr/>
        </p:nvSpPr>
        <p:spPr>
          <a:xfrm>
            <a:off x="2700000" y="3783093"/>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cxnSp>
        <p:nvCxnSpPr>
          <p:cNvPr id="18" name="Conector recto 17">
            <a:extLst>
              <a:ext uri="{FF2B5EF4-FFF2-40B4-BE49-F238E27FC236}">
                <a16:creationId xmlns:a16="http://schemas.microsoft.com/office/drawing/2014/main" id="{92FE6409-39B2-484C-9FE1-92DBA0701431}"/>
              </a:ext>
            </a:extLst>
          </p:cNvPr>
          <p:cNvCxnSpPr>
            <a:cxnSpLocks/>
            <a:stCxn id="11" idx="2"/>
          </p:cNvCxnSpPr>
          <p:nvPr/>
        </p:nvCxnSpPr>
        <p:spPr>
          <a:xfrm flipH="1">
            <a:off x="1800000" y="4503093"/>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1821105"/>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A71FF547-E3AA-4605-8A6F-875462FCE9AC}"/>
              </a:ext>
            </a:extLst>
          </p:cNvPr>
          <p:cNvSpPr txBox="1"/>
          <p:nvPr/>
        </p:nvSpPr>
        <p:spPr>
          <a:xfrm>
            <a:off x="222118" y="2545740"/>
            <a:ext cx="3913523" cy="523220"/>
          </a:xfrm>
          <a:prstGeom prst="rect">
            <a:avLst/>
          </a:prstGeom>
          <a:noFill/>
        </p:spPr>
        <p:txBody>
          <a:bodyPr wrap="square" rtlCol="0">
            <a:spAutoFit/>
          </a:bodyPr>
          <a:lstStyle/>
          <a:p>
            <a:pPr algn="r"/>
            <a:r>
              <a:rPr lang="es-ES" sz="2800" dirty="0">
                <a:solidFill>
                  <a:srgbClr val="F38B00"/>
                </a:solidFill>
                <a:latin typeface="Avenir LT Std 55 Roman" panose="020B0503020203020204" pitchFamily="34" charset="0"/>
              </a:rPr>
              <a:t>_Historia:</a:t>
            </a:r>
          </a:p>
        </p:txBody>
      </p:sp>
      <p:sp>
        <p:nvSpPr>
          <p:cNvPr id="23" name="CuadroTexto 22">
            <a:extLst>
              <a:ext uri="{FF2B5EF4-FFF2-40B4-BE49-F238E27FC236}">
                <a16:creationId xmlns:a16="http://schemas.microsoft.com/office/drawing/2014/main" id="{D858C559-0B3A-4200-AA6C-8A662BB2405A}"/>
              </a:ext>
            </a:extLst>
          </p:cNvPr>
          <p:cNvSpPr txBox="1"/>
          <p:nvPr/>
        </p:nvSpPr>
        <p:spPr>
          <a:xfrm>
            <a:off x="213115" y="5223169"/>
            <a:ext cx="3913523" cy="523220"/>
          </a:xfrm>
          <a:prstGeom prst="rect">
            <a:avLst/>
          </a:prstGeom>
          <a:noFill/>
        </p:spPr>
        <p:txBody>
          <a:bodyPr wrap="square" rtlCol="0">
            <a:spAutoFit/>
          </a:bodyPr>
          <a:lstStyle/>
          <a:p>
            <a:pPr algn="r"/>
            <a:r>
              <a:rPr lang="es-ES" sz="2800" dirty="0">
                <a:solidFill>
                  <a:srgbClr val="F38B00"/>
                </a:solidFill>
                <a:latin typeface="Avenir LT Std 55 Roman" panose="020B0503020203020204" pitchFamily="34" charset="0"/>
              </a:rPr>
              <a:t>_Audiencia:</a:t>
            </a:r>
          </a:p>
        </p:txBody>
      </p:sp>
      <p:pic>
        <p:nvPicPr>
          <p:cNvPr id="8" name="Gráfico 7">
            <a:extLst>
              <a:ext uri="{FF2B5EF4-FFF2-40B4-BE49-F238E27FC236}">
                <a16:creationId xmlns:a16="http://schemas.microsoft.com/office/drawing/2014/main" id="{226B4694-BDA8-40A6-935F-14376240FF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24527" y="1385863"/>
            <a:ext cx="1048134" cy="870484"/>
          </a:xfrm>
          <a:prstGeom prst="rect">
            <a:avLst/>
          </a:prstGeom>
        </p:spPr>
      </p:pic>
      <p:pic>
        <p:nvPicPr>
          <p:cNvPr id="10" name="Gráfico 9">
            <a:extLst>
              <a:ext uri="{FF2B5EF4-FFF2-40B4-BE49-F238E27FC236}">
                <a16:creationId xmlns:a16="http://schemas.microsoft.com/office/drawing/2014/main" id="{98324C5B-7439-4D64-B665-3D5410282C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39984" y="3985740"/>
            <a:ext cx="551456" cy="1037262"/>
          </a:xfrm>
          <a:prstGeom prst="rect">
            <a:avLst/>
          </a:prstGeom>
        </p:spPr>
      </p:pic>
      <p:sp>
        <p:nvSpPr>
          <p:cNvPr id="25" name="CuadroTexto 24">
            <a:extLst>
              <a:ext uri="{FF2B5EF4-FFF2-40B4-BE49-F238E27FC236}">
                <a16:creationId xmlns:a16="http://schemas.microsoft.com/office/drawing/2014/main" id="{CEDA5183-9B4E-4B36-8E32-B3880FB50BEA}"/>
              </a:ext>
            </a:extLst>
          </p:cNvPr>
          <p:cNvSpPr txBox="1"/>
          <p:nvPr/>
        </p:nvSpPr>
        <p:spPr>
          <a:xfrm>
            <a:off x="4500000" y="1111607"/>
            <a:ext cx="3788792" cy="2677656"/>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_Contenidos:</a:t>
            </a:r>
          </a:p>
          <a:p>
            <a:r>
              <a:rPr lang="es-ES" sz="2000" dirty="0">
                <a:latin typeface="Avenir LT Std 35 Light" panose="020B0402020203020204" pitchFamily="34" charset="0"/>
              </a:rPr>
              <a:t>Falta de programación. Mucha emisión de contenidos repetidos y emisiones de otras cadenas. La base principal de su contenido son los informativos  y la retransmisión de fiestas patronales.</a:t>
            </a:r>
          </a:p>
        </p:txBody>
      </p:sp>
      <p:sp>
        <p:nvSpPr>
          <p:cNvPr id="26" name="CuadroTexto 25">
            <a:extLst>
              <a:ext uri="{FF2B5EF4-FFF2-40B4-BE49-F238E27FC236}">
                <a16:creationId xmlns:a16="http://schemas.microsoft.com/office/drawing/2014/main" id="{AA20FFD6-0CDC-4BFD-992B-063DDB44ED2A}"/>
              </a:ext>
            </a:extLst>
          </p:cNvPr>
          <p:cNvSpPr txBox="1"/>
          <p:nvPr/>
        </p:nvSpPr>
        <p:spPr>
          <a:xfrm>
            <a:off x="4539914" y="3783093"/>
            <a:ext cx="3748878" cy="236988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_Ingresos:</a:t>
            </a:r>
          </a:p>
          <a:p>
            <a:r>
              <a:rPr lang="es-ES" sz="2000" dirty="0">
                <a:latin typeface="Avenir LT Std 35 Light" panose="020B0402020203020204" pitchFamily="34" charset="0"/>
              </a:rPr>
              <a:t>Se está sufriendo una falta de apoyo y se está pasando por una época de problemas económicos. La principal fuente de ingresos de la cadena es la publicidad.</a:t>
            </a:r>
          </a:p>
        </p:txBody>
      </p:sp>
      <p:pic>
        <p:nvPicPr>
          <p:cNvPr id="4" name="Imagen 3">
            <a:extLst>
              <a:ext uri="{FF2B5EF4-FFF2-40B4-BE49-F238E27FC236}">
                <a16:creationId xmlns:a16="http://schemas.microsoft.com/office/drawing/2014/main" id="{B041A597-D799-46E2-9876-002CFA39A4CE}"/>
              </a:ext>
            </a:extLst>
          </p:cNvPr>
          <p:cNvPicPr>
            <a:picLocks noChangeAspect="1"/>
          </p:cNvPicPr>
          <p:nvPr/>
        </p:nvPicPr>
        <p:blipFill rotWithShape="1">
          <a:blip r:embed="rId8">
            <a:extLst>
              <a:ext uri="{28A0092B-C50C-407E-A947-70E740481C1C}">
                <a14:useLocalDpi xmlns:a14="http://schemas.microsoft.com/office/drawing/2010/main" val="0"/>
              </a:ext>
            </a:extLst>
          </a:blip>
          <a:srcRect l="68002"/>
          <a:stretch/>
        </p:blipFill>
        <p:spPr>
          <a:xfrm>
            <a:off x="8290316" y="0"/>
            <a:ext cx="3900160" cy="6858000"/>
          </a:xfrm>
          <a:prstGeom prst="rect">
            <a:avLst/>
          </a:prstGeom>
        </p:spPr>
      </p:pic>
      <p:cxnSp>
        <p:nvCxnSpPr>
          <p:cNvPr id="28" name="Conector recto 27">
            <a:extLst>
              <a:ext uri="{FF2B5EF4-FFF2-40B4-BE49-F238E27FC236}">
                <a16:creationId xmlns:a16="http://schemas.microsoft.com/office/drawing/2014/main" id="{83C446F5-0CC8-4087-B039-422969D219E2}"/>
              </a:ext>
            </a:extLst>
          </p:cNvPr>
          <p:cNvCxnSpPr>
            <a:cxnSpLocks/>
          </p:cNvCxnSpPr>
          <p:nvPr/>
        </p:nvCxnSpPr>
        <p:spPr>
          <a:xfrm flipV="1">
            <a:off x="4900980" y="-3"/>
            <a:ext cx="0" cy="118872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3810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_04 ANÁLISIS E INVESTIGACIÓN   GRÁFICA</a:t>
            </a:r>
          </a:p>
        </p:txBody>
      </p:sp>
      <p:sp>
        <p:nvSpPr>
          <p:cNvPr id="6" name="Elipse 5">
            <a:extLst>
              <a:ext uri="{FF2B5EF4-FFF2-40B4-BE49-F238E27FC236}">
                <a16:creationId xmlns:a16="http://schemas.microsoft.com/office/drawing/2014/main" id="{BB3B7EE2-3AFC-4B25-A85F-E60FA68666CD}"/>
              </a:ext>
            </a:extLst>
          </p:cNvPr>
          <p:cNvSpPr/>
          <p:nvPr/>
        </p:nvSpPr>
        <p:spPr>
          <a:xfrm>
            <a:off x="2700000" y="279000"/>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1" name="Elipse 10">
            <a:extLst>
              <a:ext uri="{FF2B5EF4-FFF2-40B4-BE49-F238E27FC236}">
                <a16:creationId xmlns:a16="http://schemas.microsoft.com/office/drawing/2014/main" id="{6BEF848F-6654-4694-BCB2-ABB14C877E15}"/>
              </a:ext>
            </a:extLst>
          </p:cNvPr>
          <p:cNvSpPr/>
          <p:nvPr/>
        </p:nvSpPr>
        <p:spPr>
          <a:xfrm>
            <a:off x="2700000" y="1899000"/>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2" name="Elipse 11">
            <a:extLst>
              <a:ext uri="{FF2B5EF4-FFF2-40B4-BE49-F238E27FC236}">
                <a16:creationId xmlns:a16="http://schemas.microsoft.com/office/drawing/2014/main" id="{B2BB4AC5-1137-4D6D-85BB-399425F0CABA}"/>
              </a:ext>
            </a:extLst>
          </p:cNvPr>
          <p:cNvSpPr/>
          <p:nvPr/>
        </p:nvSpPr>
        <p:spPr>
          <a:xfrm>
            <a:off x="2700000" y="3519001"/>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14" name="CuadroTexto 13">
            <a:extLst>
              <a:ext uri="{FF2B5EF4-FFF2-40B4-BE49-F238E27FC236}">
                <a16:creationId xmlns:a16="http://schemas.microsoft.com/office/drawing/2014/main" id="{4E8E6C44-67F0-4BA1-AD28-FBB972F6AD03}"/>
              </a:ext>
            </a:extLst>
          </p:cNvPr>
          <p:cNvSpPr txBox="1"/>
          <p:nvPr/>
        </p:nvSpPr>
        <p:spPr>
          <a:xfrm>
            <a:off x="4500000" y="726888"/>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_Color:</a:t>
            </a:r>
          </a:p>
        </p:txBody>
      </p:sp>
      <p:sp>
        <p:nvSpPr>
          <p:cNvPr id="15" name="CuadroTexto 14">
            <a:extLst>
              <a:ext uri="{FF2B5EF4-FFF2-40B4-BE49-F238E27FC236}">
                <a16:creationId xmlns:a16="http://schemas.microsoft.com/office/drawing/2014/main" id="{D31B1BE3-81AD-425A-B812-A9C71F895B89}"/>
              </a:ext>
            </a:extLst>
          </p:cNvPr>
          <p:cNvSpPr txBox="1"/>
          <p:nvPr/>
        </p:nvSpPr>
        <p:spPr>
          <a:xfrm>
            <a:off x="4500000" y="2357378"/>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_Tipografía:</a:t>
            </a:r>
          </a:p>
        </p:txBody>
      </p:sp>
      <p:sp>
        <p:nvSpPr>
          <p:cNvPr id="16" name="CuadroTexto 15">
            <a:extLst>
              <a:ext uri="{FF2B5EF4-FFF2-40B4-BE49-F238E27FC236}">
                <a16:creationId xmlns:a16="http://schemas.microsoft.com/office/drawing/2014/main" id="{41A798C7-9FB0-4EB4-9910-97B41ADD5CF0}"/>
              </a:ext>
            </a:extLst>
          </p:cNvPr>
          <p:cNvSpPr txBox="1"/>
          <p:nvPr/>
        </p:nvSpPr>
        <p:spPr>
          <a:xfrm>
            <a:off x="4500000" y="3977382"/>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_Entorno digital:</a:t>
            </a:r>
          </a:p>
        </p:txBody>
      </p:sp>
      <p:cxnSp>
        <p:nvCxnSpPr>
          <p:cNvPr id="18" name="Conector recto 17">
            <a:extLst>
              <a:ext uri="{FF2B5EF4-FFF2-40B4-BE49-F238E27FC236}">
                <a16:creationId xmlns:a16="http://schemas.microsoft.com/office/drawing/2014/main" id="{92FE6409-39B2-484C-9FE1-92DBA0701431}"/>
              </a:ext>
            </a:extLst>
          </p:cNvPr>
          <p:cNvCxnSpPr>
            <a:cxnSpLocks/>
            <a:stCxn id="11" idx="2"/>
            <a:endCxn id="2" idx="3"/>
          </p:cNvCxnSpPr>
          <p:nvPr/>
        </p:nvCxnSpPr>
        <p:spPr>
          <a:xfrm flipH="1">
            <a:off x="1800000" y="2619000"/>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988498"/>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E237072D-3FC7-4127-8E59-2AD6518A1E59}"/>
              </a:ext>
            </a:extLst>
          </p:cNvPr>
          <p:cNvCxnSpPr>
            <a:cxnSpLocks/>
          </p:cNvCxnSpPr>
          <p:nvPr/>
        </p:nvCxnSpPr>
        <p:spPr>
          <a:xfrm flipH="1">
            <a:off x="1800000" y="4238999"/>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0" name="Elipse 19">
            <a:extLst>
              <a:ext uri="{FF2B5EF4-FFF2-40B4-BE49-F238E27FC236}">
                <a16:creationId xmlns:a16="http://schemas.microsoft.com/office/drawing/2014/main" id="{B2FD1AF5-AF42-44E5-A315-60899DEAC0F9}"/>
              </a:ext>
            </a:extLst>
          </p:cNvPr>
          <p:cNvSpPr/>
          <p:nvPr/>
        </p:nvSpPr>
        <p:spPr>
          <a:xfrm>
            <a:off x="2700000" y="5138998"/>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cxnSp>
        <p:nvCxnSpPr>
          <p:cNvPr id="23" name="Conector recto 22">
            <a:extLst>
              <a:ext uri="{FF2B5EF4-FFF2-40B4-BE49-F238E27FC236}">
                <a16:creationId xmlns:a16="http://schemas.microsoft.com/office/drawing/2014/main" id="{6A0F6835-E177-47BC-BCDC-6949AFEFB5CA}"/>
              </a:ext>
            </a:extLst>
          </p:cNvPr>
          <p:cNvCxnSpPr>
            <a:cxnSpLocks/>
          </p:cNvCxnSpPr>
          <p:nvPr/>
        </p:nvCxnSpPr>
        <p:spPr>
          <a:xfrm flipH="1">
            <a:off x="1800000" y="5858996"/>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62D19626-891B-4757-8788-5CEE56AB59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89736" y="3801024"/>
            <a:ext cx="1068653" cy="875945"/>
          </a:xfrm>
          <a:prstGeom prst="rect">
            <a:avLst/>
          </a:prstGeom>
        </p:spPr>
      </p:pic>
      <p:pic>
        <p:nvPicPr>
          <p:cNvPr id="4" name="Gráfico 3">
            <a:extLst>
              <a:ext uri="{FF2B5EF4-FFF2-40B4-BE49-F238E27FC236}">
                <a16:creationId xmlns:a16="http://schemas.microsoft.com/office/drawing/2014/main" id="{55B643F3-E4C9-4D59-A4CC-97136BA287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23327" y="5329571"/>
            <a:ext cx="975587" cy="1038529"/>
          </a:xfrm>
          <a:prstGeom prst="rect">
            <a:avLst/>
          </a:prstGeom>
        </p:spPr>
      </p:pic>
      <p:pic>
        <p:nvPicPr>
          <p:cNvPr id="7" name="Gráfico 6">
            <a:extLst>
              <a:ext uri="{FF2B5EF4-FFF2-40B4-BE49-F238E27FC236}">
                <a16:creationId xmlns:a16="http://schemas.microsoft.com/office/drawing/2014/main" id="{50AB8625-6583-416F-B565-1BDF5049B0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66597" y="2275217"/>
            <a:ext cx="1106805" cy="687561"/>
          </a:xfrm>
          <a:prstGeom prst="rect">
            <a:avLst/>
          </a:prstGeom>
        </p:spPr>
      </p:pic>
      <p:pic>
        <p:nvPicPr>
          <p:cNvPr id="8" name="Gráfico 7">
            <a:extLst>
              <a:ext uri="{FF2B5EF4-FFF2-40B4-BE49-F238E27FC236}">
                <a16:creationId xmlns:a16="http://schemas.microsoft.com/office/drawing/2014/main" id="{718643D3-A492-4D35-BA65-CB0B838BA4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31204" y="449889"/>
            <a:ext cx="759832" cy="1050832"/>
          </a:xfrm>
          <a:prstGeom prst="rect">
            <a:avLst/>
          </a:prstGeom>
        </p:spPr>
      </p:pic>
      <p:sp>
        <p:nvSpPr>
          <p:cNvPr id="28" name="CuadroTexto 27">
            <a:extLst>
              <a:ext uri="{FF2B5EF4-FFF2-40B4-BE49-F238E27FC236}">
                <a16:creationId xmlns:a16="http://schemas.microsoft.com/office/drawing/2014/main" id="{AC5D6547-5F20-44BD-86A4-82909F6EB484}"/>
              </a:ext>
            </a:extLst>
          </p:cNvPr>
          <p:cNvSpPr txBox="1"/>
          <p:nvPr/>
        </p:nvSpPr>
        <p:spPr>
          <a:xfrm>
            <a:off x="4507747" y="5597386"/>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_Entorno televisivo:</a:t>
            </a:r>
          </a:p>
        </p:txBody>
      </p:sp>
      <p:grpSp>
        <p:nvGrpSpPr>
          <p:cNvPr id="25" name="Grupo 24">
            <a:extLst>
              <a:ext uri="{FF2B5EF4-FFF2-40B4-BE49-F238E27FC236}">
                <a16:creationId xmlns:a16="http://schemas.microsoft.com/office/drawing/2014/main" id="{0D684FC3-C90D-445A-A770-F8A58DD0E86F}"/>
              </a:ext>
            </a:extLst>
          </p:cNvPr>
          <p:cNvGrpSpPr/>
          <p:nvPr/>
        </p:nvGrpSpPr>
        <p:grpSpPr>
          <a:xfrm>
            <a:off x="7761772" y="774022"/>
            <a:ext cx="3718088" cy="5138341"/>
            <a:chOff x="7761772" y="916331"/>
            <a:chExt cx="3718088" cy="5138341"/>
          </a:xfrm>
        </p:grpSpPr>
        <p:pic>
          <p:nvPicPr>
            <p:cNvPr id="24" name="Imagen 23">
              <a:extLst>
                <a:ext uri="{FF2B5EF4-FFF2-40B4-BE49-F238E27FC236}">
                  <a16:creationId xmlns:a16="http://schemas.microsoft.com/office/drawing/2014/main" id="{2ED7013A-407F-42B9-8173-56D489A79768}"/>
                </a:ext>
              </a:extLst>
            </p:cNvPr>
            <p:cNvPicPr>
              <a:picLocks noChangeAspect="1"/>
            </p:cNvPicPr>
            <p:nvPr/>
          </p:nvPicPr>
          <p:blipFill rotWithShape="1">
            <a:blip r:embed="rId10"/>
            <a:srcRect l="5323"/>
            <a:stretch/>
          </p:blipFill>
          <p:spPr>
            <a:xfrm>
              <a:off x="7761772" y="916331"/>
              <a:ext cx="2945928" cy="4500000"/>
            </a:xfrm>
            <a:prstGeom prst="rect">
              <a:avLst/>
            </a:prstGeom>
            <a:effectLst>
              <a:outerShdw blurRad="101600" dist="50800" dir="2700000" algn="ctr" rotWithShape="0">
                <a:schemeClr val="tx1">
                  <a:alpha val="75000"/>
                </a:schemeClr>
              </a:outerShdw>
            </a:effectLst>
          </p:spPr>
        </p:pic>
        <p:pic>
          <p:nvPicPr>
            <p:cNvPr id="32" name="Imagen 31">
              <a:extLst>
                <a:ext uri="{FF2B5EF4-FFF2-40B4-BE49-F238E27FC236}">
                  <a16:creationId xmlns:a16="http://schemas.microsoft.com/office/drawing/2014/main" id="{D5B998AF-C19D-44F9-A327-32A0AFC32382}"/>
                </a:ext>
              </a:extLst>
            </p:cNvPr>
            <p:cNvPicPr>
              <a:picLocks noChangeAspect="1"/>
            </p:cNvPicPr>
            <p:nvPr/>
          </p:nvPicPr>
          <p:blipFill rotWithShape="1">
            <a:blip r:embed="rId10"/>
            <a:srcRect l="5323"/>
            <a:stretch/>
          </p:blipFill>
          <p:spPr>
            <a:xfrm rot="900000">
              <a:off x="8533932" y="1554672"/>
              <a:ext cx="2945928" cy="4500000"/>
            </a:xfrm>
            <a:prstGeom prst="rect">
              <a:avLst/>
            </a:prstGeom>
            <a:effectLst>
              <a:outerShdw blurRad="101600" dist="50800" dir="2700000" algn="ctr" rotWithShape="0">
                <a:schemeClr val="tx1">
                  <a:alpha val="75000"/>
                </a:schemeClr>
              </a:outerShdw>
            </a:effectLst>
          </p:spPr>
        </p:pic>
      </p:grpSp>
    </p:spTree>
    <p:extLst>
      <p:ext uri="{BB962C8B-B14F-4D97-AF65-F5344CB8AC3E}">
        <p14:creationId xmlns:p14="http://schemas.microsoft.com/office/powerpoint/2010/main" val="3807562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_04 ANÁLISIS E INVESTIGACIÓN   GRÁFICA</a:t>
            </a:r>
          </a:p>
        </p:txBody>
      </p:sp>
      <p:sp>
        <p:nvSpPr>
          <p:cNvPr id="16" name="CuadroTexto 15">
            <a:extLst>
              <a:ext uri="{FF2B5EF4-FFF2-40B4-BE49-F238E27FC236}">
                <a16:creationId xmlns:a16="http://schemas.microsoft.com/office/drawing/2014/main" id="{41A798C7-9FB0-4EB4-9910-97B41ADD5CF0}"/>
              </a:ext>
            </a:extLst>
          </p:cNvPr>
          <p:cNvSpPr txBox="1"/>
          <p:nvPr/>
        </p:nvSpPr>
        <p:spPr>
          <a:xfrm>
            <a:off x="2648825" y="1041435"/>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_Análisis gráfico:</a:t>
            </a:r>
          </a:p>
        </p:txBody>
      </p:sp>
      <p:pic>
        <p:nvPicPr>
          <p:cNvPr id="10" name="Gráfico 9">
            <a:extLst>
              <a:ext uri="{FF2B5EF4-FFF2-40B4-BE49-F238E27FC236}">
                <a16:creationId xmlns:a16="http://schemas.microsoft.com/office/drawing/2014/main" id="{37CAE9A0-FF4A-4A99-B43F-1946A8CE24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32167" y="2700602"/>
            <a:ext cx="1829834" cy="1800000"/>
          </a:xfrm>
          <a:prstGeom prst="rect">
            <a:avLst/>
          </a:prstGeom>
        </p:spPr>
      </p:pic>
      <p:pic>
        <p:nvPicPr>
          <p:cNvPr id="13" name="Gráfico 12">
            <a:extLst>
              <a:ext uri="{FF2B5EF4-FFF2-40B4-BE49-F238E27FC236}">
                <a16:creationId xmlns:a16="http://schemas.microsoft.com/office/drawing/2014/main" id="{2765C229-4831-4B9D-AD27-B74360EEB5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24872" y="2160602"/>
            <a:ext cx="2893150" cy="2880000"/>
          </a:xfrm>
          <a:prstGeom prst="rect">
            <a:avLst/>
          </a:prstGeom>
        </p:spPr>
      </p:pic>
      <p:pic>
        <p:nvPicPr>
          <p:cNvPr id="17" name="Gráfico 16">
            <a:extLst>
              <a:ext uri="{FF2B5EF4-FFF2-40B4-BE49-F238E27FC236}">
                <a16:creationId xmlns:a16="http://schemas.microsoft.com/office/drawing/2014/main" id="{1769EEF2-B21C-469F-8FED-89C15203BBE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99813" y="2700602"/>
            <a:ext cx="2096203" cy="1800000"/>
          </a:xfrm>
          <a:prstGeom prst="rect">
            <a:avLst/>
          </a:prstGeom>
        </p:spPr>
      </p:pic>
      <p:cxnSp>
        <p:nvCxnSpPr>
          <p:cNvPr id="30" name="Conector recto 29">
            <a:extLst>
              <a:ext uri="{FF2B5EF4-FFF2-40B4-BE49-F238E27FC236}">
                <a16:creationId xmlns:a16="http://schemas.microsoft.com/office/drawing/2014/main" id="{426B61E3-1540-45F4-9784-6598B7D89618}"/>
              </a:ext>
            </a:extLst>
          </p:cNvPr>
          <p:cNvCxnSpPr>
            <a:cxnSpLocks/>
          </p:cNvCxnSpPr>
          <p:nvPr/>
        </p:nvCxnSpPr>
        <p:spPr>
          <a:xfrm flipV="1">
            <a:off x="3049031" y="-2"/>
            <a:ext cx="0" cy="108900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grpSp>
        <p:nvGrpSpPr>
          <p:cNvPr id="31" name="Grupo 30">
            <a:extLst>
              <a:ext uri="{FF2B5EF4-FFF2-40B4-BE49-F238E27FC236}">
                <a16:creationId xmlns:a16="http://schemas.microsoft.com/office/drawing/2014/main" id="{E607E930-498D-4CBC-9278-284E6BEA0DB8}"/>
              </a:ext>
            </a:extLst>
          </p:cNvPr>
          <p:cNvGrpSpPr/>
          <p:nvPr/>
        </p:nvGrpSpPr>
        <p:grpSpPr>
          <a:xfrm>
            <a:off x="2732167" y="4860602"/>
            <a:ext cx="270000" cy="270000"/>
            <a:chOff x="4268024" y="5463250"/>
            <a:chExt cx="360000" cy="360000"/>
          </a:xfrm>
        </p:grpSpPr>
        <p:sp>
          <p:nvSpPr>
            <p:cNvPr id="33" name="Elipse 32">
              <a:extLst>
                <a:ext uri="{FF2B5EF4-FFF2-40B4-BE49-F238E27FC236}">
                  <a16:creationId xmlns:a16="http://schemas.microsoft.com/office/drawing/2014/main" id="{912F835B-0804-4D03-B09D-3E8DD3AECD25}"/>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Elipse 34">
              <a:extLst>
                <a:ext uri="{FF2B5EF4-FFF2-40B4-BE49-F238E27FC236}">
                  <a16:creationId xmlns:a16="http://schemas.microsoft.com/office/drawing/2014/main" id="{BAF69BCC-8E95-4744-9720-6DA95588BF51}"/>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6" name="CuadroTexto 35">
            <a:extLst>
              <a:ext uri="{FF2B5EF4-FFF2-40B4-BE49-F238E27FC236}">
                <a16:creationId xmlns:a16="http://schemas.microsoft.com/office/drawing/2014/main" id="{A6E221BD-B0BC-429B-8374-B4A6073468ED}"/>
              </a:ext>
            </a:extLst>
          </p:cNvPr>
          <p:cNvSpPr txBox="1"/>
          <p:nvPr/>
        </p:nvSpPr>
        <p:spPr>
          <a:xfrm>
            <a:off x="3049031" y="4876780"/>
            <a:ext cx="3788792" cy="707886"/>
          </a:xfrm>
          <a:prstGeom prst="rect">
            <a:avLst/>
          </a:prstGeom>
          <a:noFill/>
        </p:spPr>
        <p:txBody>
          <a:bodyPr wrap="square" rtlCol="0">
            <a:spAutoFit/>
          </a:bodyPr>
          <a:lstStyle/>
          <a:p>
            <a:r>
              <a:rPr lang="es-ES" sz="2000" dirty="0">
                <a:latin typeface="Avenir LT Std 35 Light" panose="020B0402020203020204" pitchFamily="34" charset="0"/>
              </a:rPr>
              <a:t>Alacantí TV</a:t>
            </a:r>
          </a:p>
          <a:p>
            <a:r>
              <a:rPr lang="es-ES" sz="2000" dirty="0">
                <a:latin typeface="Avenir LT Std 35 Light" panose="020B0402020203020204" pitchFamily="34" charset="0"/>
              </a:rPr>
              <a:t>(Alicante)</a:t>
            </a:r>
          </a:p>
        </p:txBody>
      </p:sp>
      <p:grpSp>
        <p:nvGrpSpPr>
          <p:cNvPr id="37" name="Grupo 36">
            <a:extLst>
              <a:ext uri="{FF2B5EF4-FFF2-40B4-BE49-F238E27FC236}">
                <a16:creationId xmlns:a16="http://schemas.microsoft.com/office/drawing/2014/main" id="{FEEA666C-BEA9-4158-B7F7-BAE4E2700401}"/>
              </a:ext>
            </a:extLst>
          </p:cNvPr>
          <p:cNvGrpSpPr/>
          <p:nvPr/>
        </p:nvGrpSpPr>
        <p:grpSpPr>
          <a:xfrm>
            <a:off x="5424872" y="5457487"/>
            <a:ext cx="270000" cy="270000"/>
            <a:chOff x="4268024" y="5463250"/>
            <a:chExt cx="360000" cy="360000"/>
          </a:xfrm>
        </p:grpSpPr>
        <p:sp>
          <p:nvSpPr>
            <p:cNvPr id="38" name="Elipse 37">
              <a:extLst>
                <a:ext uri="{FF2B5EF4-FFF2-40B4-BE49-F238E27FC236}">
                  <a16:creationId xmlns:a16="http://schemas.microsoft.com/office/drawing/2014/main" id="{11094CCE-8F96-436B-8E12-3FB79EC13E85}"/>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Elipse 38">
              <a:extLst>
                <a:ext uri="{FF2B5EF4-FFF2-40B4-BE49-F238E27FC236}">
                  <a16:creationId xmlns:a16="http://schemas.microsoft.com/office/drawing/2014/main" id="{D0F0EC44-618A-4C6C-9896-FA8CA10639E8}"/>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0" name="CuadroTexto 39">
            <a:extLst>
              <a:ext uri="{FF2B5EF4-FFF2-40B4-BE49-F238E27FC236}">
                <a16:creationId xmlns:a16="http://schemas.microsoft.com/office/drawing/2014/main" id="{CE9A7D2B-FF6A-43AA-8337-13924F6EB04C}"/>
              </a:ext>
            </a:extLst>
          </p:cNvPr>
          <p:cNvSpPr txBox="1"/>
          <p:nvPr/>
        </p:nvSpPr>
        <p:spPr>
          <a:xfrm>
            <a:off x="5741736" y="5407821"/>
            <a:ext cx="3788792" cy="707886"/>
          </a:xfrm>
          <a:prstGeom prst="rect">
            <a:avLst/>
          </a:prstGeom>
          <a:noFill/>
        </p:spPr>
        <p:txBody>
          <a:bodyPr wrap="square" rtlCol="0">
            <a:spAutoFit/>
          </a:bodyPr>
          <a:lstStyle/>
          <a:p>
            <a:r>
              <a:rPr lang="es-ES" sz="2000" dirty="0">
                <a:latin typeface="Avenir LT Std 35 Light" panose="020B0402020203020204" pitchFamily="34" charset="0"/>
              </a:rPr>
              <a:t>Comarcal TV</a:t>
            </a:r>
          </a:p>
          <a:p>
            <a:r>
              <a:rPr lang="es-ES" sz="2000" dirty="0">
                <a:latin typeface="Avenir LT Std 35 Light" panose="020B0402020203020204" pitchFamily="34" charset="0"/>
              </a:rPr>
              <a:t>(Valencia)</a:t>
            </a:r>
          </a:p>
        </p:txBody>
      </p:sp>
      <p:grpSp>
        <p:nvGrpSpPr>
          <p:cNvPr id="51" name="Grupo 50">
            <a:extLst>
              <a:ext uri="{FF2B5EF4-FFF2-40B4-BE49-F238E27FC236}">
                <a16:creationId xmlns:a16="http://schemas.microsoft.com/office/drawing/2014/main" id="{6757053B-7DAF-4311-9816-56C481129928}"/>
              </a:ext>
            </a:extLst>
          </p:cNvPr>
          <p:cNvGrpSpPr/>
          <p:nvPr/>
        </p:nvGrpSpPr>
        <p:grpSpPr>
          <a:xfrm>
            <a:off x="9194792" y="4946102"/>
            <a:ext cx="270000" cy="270000"/>
            <a:chOff x="9194792" y="5459880"/>
            <a:chExt cx="270000" cy="270000"/>
          </a:xfrm>
        </p:grpSpPr>
        <p:sp>
          <p:nvSpPr>
            <p:cNvPr id="42" name="Elipse 41">
              <a:extLst>
                <a:ext uri="{FF2B5EF4-FFF2-40B4-BE49-F238E27FC236}">
                  <a16:creationId xmlns:a16="http://schemas.microsoft.com/office/drawing/2014/main" id="{9590DD38-3FC6-4059-9D37-85CD0C9E63E8}"/>
                </a:ext>
              </a:extLst>
            </p:cNvPr>
            <p:cNvSpPr/>
            <p:nvPr/>
          </p:nvSpPr>
          <p:spPr>
            <a:xfrm>
              <a:off x="9194792" y="5459880"/>
              <a:ext cx="270000" cy="27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Elipse 42">
              <a:extLst>
                <a:ext uri="{FF2B5EF4-FFF2-40B4-BE49-F238E27FC236}">
                  <a16:creationId xmlns:a16="http://schemas.microsoft.com/office/drawing/2014/main" id="{7D67AF3F-E5A5-496A-A6A4-7FAC7E19B1A1}"/>
                </a:ext>
              </a:extLst>
            </p:cNvPr>
            <p:cNvSpPr/>
            <p:nvPr/>
          </p:nvSpPr>
          <p:spPr>
            <a:xfrm>
              <a:off x="9263065" y="5527380"/>
              <a:ext cx="135000" cy="135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4" name="CuadroTexto 43">
            <a:extLst>
              <a:ext uri="{FF2B5EF4-FFF2-40B4-BE49-F238E27FC236}">
                <a16:creationId xmlns:a16="http://schemas.microsoft.com/office/drawing/2014/main" id="{F07E13E3-C25C-4105-8A0F-324D2281BC78}"/>
              </a:ext>
            </a:extLst>
          </p:cNvPr>
          <p:cNvSpPr txBox="1"/>
          <p:nvPr/>
        </p:nvSpPr>
        <p:spPr>
          <a:xfrm>
            <a:off x="9511656" y="4883679"/>
            <a:ext cx="3788792" cy="707886"/>
          </a:xfrm>
          <a:prstGeom prst="rect">
            <a:avLst/>
          </a:prstGeom>
          <a:noFill/>
        </p:spPr>
        <p:txBody>
          <a:bodyPr wrap="square" rtlCol="0">
            <a:spAutoFit/>
          </a:bodyPr>
          <a:lstStyle/>
          <a:p>
            <a:r>
              <a:rPr lang="es-ES" sz="2000" dirty="0">
                <a:latin typeface="Avenir LT Std 35 Light" panose="020B0402020203020204" pitchFamily="34" charset="0"/>
              </a:rPr>
              <a:t>Canal 56 Vinaròs</a:t>
            </a:r>
          </a:p>
          <a:p>
            <a:r>
              <a:rPr lang="es-ES" sz="2000" dirty="0">
                <a:latin typeface="Avenir LT Std 35 Light" panose="020B0402020203020204" pitchFamily="34" charset="0"/>
              </a:rPr>
              <a:t>(Castellón)</a:t>
            </a:r>
          </a:p>
        </p:txBody>
      </p:sp>
      <p:cxnSp>
        <p:nvCxnSpPr>
          <p:cNvPr id="45" name="Conector recto 44">
            <a:extLst>
              <a:ext uri="{FF2B5EF4-FFF2-40B4-BE49-F238E27FC236}">
                <a16:creationId xmlns:a16="http://schemas.microsoft.com/office/drawing/2014/main" id="{A001783F-4B9A-43F1-8120-3831D30D0A6D}"/>
              </a:ext>
            </a:extLst>
          </p:cNvPr>
          <p:cNvCxnSpPr>
            <a:cxnSpLocks/>
            <a:endCxn id="33" idx="4"/>
          </p:cNvCxnSpPr>
          <p:nvPr/>
        </p:nvCxnSpPr>
        <p:spPr>
          <a:xfrm flipH="1" flipV="1">
            <a:off x="2867167" y="5130602"/>
            <a:ext cx="1142" cy="1727398"/>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60CCE529-2B17-45C3-8BA4-12CD6606F127}"/>
              </a:ext>
            </a:extLst>
          </p:cNvPr>
          <p:cNvCxnSpPr>
            <a:cxnSpLocks/>
          </p:cNvCxnSpPr>
          <p:nvPr/>
        </p:nvCxnSpPr>
        <p:spPr>
          <a:xfrm flipV="1">
            <a:off x="5555629" y="5659065"/>
            <a:ext cx="0" cy="1198934"/>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F381A52B-10B0-40DE-9774-BAC1708BFF75}"/>
              </a:ext>
            </a:extLst>
          </p:cNvPr>
          <p:cNvCxnSpPr>
            <a:cxnSpLocks/>
            <a:endCxn id="42" idx="4"/>
          </p:cNvCxnSpPr>
          <p:nvPr/>
        </p:nvCxnSpPr>
        <p:spPr>
          <a:xfrm flipV="1">
            <a:off x="9324989" y="5216102"/>
            <a:ext cx="4803" cy="1641898"/>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202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_04 ANÁLISIS E INVESTIGACIÓN   GRÁFICA</a:t>
            </a:r>
          </a:p>
        </p:txBody>
      </p:sp>
      <p:sp>
        <p:nvSpPr>
          <p:cNvPr id="16" name="CuadroTexto 15">
            <a:extLst>
              <a:ext uri="{FF2B5EF4-FFF2-40B4-BE49-F238E27FC236}">
                <a16:creationId xmlns:a16="http://schemas.microsoft.com/office/drawing/2014/main" id="{41A798C7-9FB0-4EB4-9910-97B41ADD5CF0}"/>
              </a:ext>
            </a:extLst>
          </p:cNvPr>
          <p:cNvSpPr txBox="1"/>
          <p:nvPr/>
        </p:nvSpPr>
        <p:spPr>
          <a:xfrm>
            <a:off x="2648825" y="1041435"/>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_Evolución gráfica:</a:t>
            </a:r>
          </a:p>
        </p:txBody>
      </p:sp>
      <p:cxnSp>
        <p:nvCxnSpPr>
          <p:cNvPr id="30" name="Conector recto 29">
            <a:extLst>
              <a:ext uri="{FF2B5EF4-FFF2-40B4-BE49-F238E27FC236}">
                <a16:creationId xmlns:a16="http://schemas.microsoft.com/office/drawing/2014/main" id="{426B61E3-1540-45F4-9784-6598B7D89618}"/>
              </a:ext>
            </a:extLst>
          </p:cNvPr>
          <p:cNvCxnSpPr>
            <a:cxnSpLocks/>
          </p:cNvCxnSpPr>
          <p:nvPr/>
        </p:nvCxnSpPr>
        <p:spPr>
          <a:xfrm flipV="1">
            <a:off x="3049031" y="-2"/>
            <a:ext cx="0" cy="108900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36" name="CuadroTexto 35">
            <a:extLst>
              <a:ext uri="{FF2B5EF4-FFF2-40B4-BE49-F238E27FC236}">
                <a16:creationId xmlns:a16="http://schemas.microsoft.com/office/drawing/2014/main" id="{A6E221BD-B0BC-429B-8374-B4A6073468ED}"/>
              </a:ext>
            </a:extLst>
          </p:cNvPr>
          <p:cNvSpPr txBox="1"/>
          <p:nvPr/>
        </p:nvSpPr>
        <p:spPr>
          <a:xfrm>
            <a:off x="1750604" y="4088336"/>
            <a:ext cx="3788792" cy="400110"/>
          </a:xfrm>
          <a:prstGeom prst="rect">
            <a:avLst/>
          </a:prstGeom>
          <a:noFill/>
        </p:spPr>
        <p:txBody>
          <a:bodyPr wrap="square" rtlCol="0">
            <a:spAutoFit/>
          </a:bodyPr>
          <a:lstStyle/>
          <a:p>
            <a:pPr algn="ctr"/>
            <a:r>
              <a:rPr lang="es-ES" sz="2000" dirty="0">
                <a:latin typeface="Avenir LT Std 35 Light" panose="020B0402020203020204" pitchFamily="34" charset="0"/>
              </a:rPr>
              <a:t>2000</a:t>
            </a:r>
          </a:p>
        </p:txBody>
      </p:sp>
      <p:pic>
        <p:nvPicPr>
          <p:cNvPr id="3" name="Gráfico 2">
            <a:extLst>
              <a:ext uri="{FF2B5EF4-FFF2-40B4-BE49-F238E27FC236}">
                <a16:creationId xmlns:a16="http://schemas.microsoft.com/office/drawing/2014/main" id="{3E97F5F6-6FB5-4C23-A950-DC4A138EB5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00000" y="2875328"/>
            <a:ext cx="1890000" cy="306126"/>
          </a:xfrm>
          <a:prstGeom prst="rect">
            <a:avLst/>
          </a:prstGeom>
        </p:spPr>
      </p:pic>
      <p:pic>
        <p:nvPicPr>
          <p:cNvPr id="4" name="Gráfico 3">
            <a:extLst>
              <a:ext uri="{FF2B5EF4-FFF2-40B4-BE49-F238E27FC236}">
                <a16:creationId xmlns:a16="http://schemas.microsoft.com/office/drawing/2014/main" id="{21858A61-FDFB-48EB-8F15-41C37EE07F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76873" y="2369551"/>
            <a:ext cx="1890000" cy="1317677"/>
          </a:xfrm>
          <a:prstGeom prst="rect">
            <a:avLst/>
          </a:prstGeom>
        </p:spPr>
      </p:pic>
      <p:pic>
        <p:nvPicPr>
          <p:cNvPr id="6" name="Gráfico 5">
            <a:extLst>
              <a:ext uri="{FF2B5EF4-FFF2-40B4-BE49-F238E27FC236}">
                <a16:creationId xmlns:a16="http://schemas.microsoft.com/office/drawing/2014/main" id="{78158FA3-AF84-4413-B53D-4AEA059E22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68563" y="2402827"/>
            <a:ext cx="1890000" cy="1237817"/>
          </a:xfrm>
          <a:prstGeom prst="rect">
            <a:avLst/>
          </a:prstGeom>
        </p:spPr>
      </p:pic>
      <p:pic>
        <p:nvPicPr>
          <p:cNvPr id="7" name="Gráfico 6">
            <a:extLst>
              <a:ext uri="{FF2B5EF4-FFF2-40B4-BE49-F238E27FC236}">
                <a16:creationId xmlns:a16="http://schemas.microsoft.com/office/drawing/2014/main" id="{772C9647-6ED4-472D-86EB-1736EA7FBA2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02000" y="2416137"/>
            <a:ext cx="1890000" cy="1224507"/>
          </a:xfrm>
          <a:prstGeom prst="rect">
            <a:avLst/>
          </a:prstGeom>
        </p:spPr>
      </p:pic>
      <p:sp>
        <p:nvSpPr>
          <p:cNvPr id="41" name="CuadroTexto 40">
            <a:extLst>
              <a:ext uri="{FF2B5EF4-FFF2-40B4-BE49-F238E27FC236}">
                <a16:creationId xmlns:a16="http://schemas.microsoft.com/office/drawing/2014/main" id="{9E48ED08-1AE3-42D4-B753-7019711A57D0}"/>
              </a:ext>
            </a:extLst>
          </p:cNvPr>
          <p:cNvSpPr txBox="1"/>
          <p:nvPr/>
        </p:nvSpPr>
        <p:spPr>
          <a:xfrm>
            <a:off x="4127477" y="4088336"/>
            <a:ext cx="3788792" cy="400110"/>
          </a:xfrm>
          <a:prstGeom prst="rect">
            <a:avLst/>
          </a:prstGeom>
          <a:noFill/>
        </p:spPr>
        <p:txBody>
          <a:bodyPr wrap="square" rtlCol="0">
            <a:spAutoFit/>
          </a:bodyPr>
          <a:lstStyle/>
          <a:p>
            <a:pPr algn="ctr"/>
            <a:r>
              <a:rPr lang="es-ES" sz="2000" dirty="0">
                <a:latin typeface="Avenir LT Std 35 Light" panose="020B0402020203020204" pitchFamily="34" charset="0"/>
              </a:rPr>
              <a:t>2002</a:t>
            </a:r>
          </a:p>
        </p:txBody>
      </p:sp>
      <p:sp>
        <p:nvSpPr>
          <p:cNvPr id="48" name="CuadroTexto 47">
            <a:extLst>
              <a:ext uri="{FF2B5EF4-FFF2-40B4-BE49-F238E27FC236}">
                <a16:creationId xmlns:a16="http://schemas.microsoft.com/office/drawing/2014/main" id="{4FBE7F25-9479-48DD-9F98-4FB8253ABDD7}"/>
              </a:ext>
            </a:extLst>
          </p:cNvPr>
          <p:cNvSpPr txBox="1"/>
          <p:nvPr/>
        </p:nvSpPr>
        <p:spPr>
          <a:xfrm>
            <a:off x="6319167" y="4083415"/>
            <a:ext cx="3788792" cy="400110"/>
          </a:xfrm>
          <a:prstGeom prst="rect">
            <a:avLst/>
          </a:prstGeom>
          <a:noFill/>
        </p:spPr>
        <p:txBody>
          <a:bodyPr wrap="square" rtlCol="0">
            <a:spAutoFit/>
          </a:bodyPr>
          <a:lstStyle/>
          <a:p>
            <a:pPr algn="ctr"/>
            <a:r>
              <a:rPr lang="es-ES" sz="2000" dirty="0">
                <a:latin typeface="Avenir LT Std 35 Light" panose="020B0402020203020204" pitchFamily="34" charset="0"/>
              </a:rPr>
              <a:t>2003</a:t>
            </a:r>
          </a:p>
        </p:txBody>
      </p:sp>
      <p:sp>
        <p:nvSpPr>
          <p:cNvPr id="49" name="CuadroTexto 48">
            <a:extLst>
              <a:ext uri="{FF2B5EF4-FFF2-40B4-BE49-F238E27FC236}">
                <a16:creationId xmlns:a16="http://schemas.microsoft.com/office/drawing/2014/main" id="{C131FDA0-0842-4ABF-B0A2-024DFF55AF47}"/>
              </a:ext>
            </a:extLst>
          </p:cNvPr>
          <p:cNvSpPr txBox="1"/>
          <p:nvPr/>
        </p:nvSpPr>
        <p:spPr>
          <a:xfrm>
            <a:off x="8446429" y="4072709"/>
            <a:ext cx="3788792" cy="400110"/>
          </a:xfrm>
          <a:prstGeom prst="rect">
            <a:avLst/>
          </a:prstGeom>
          <a:noFill/>
        </p:spPr>
        <p:txBody>
          <a:bodyPr wrap="square" rtlCol="0">
            <a:spAutoFit/>
          </a:bodyPr>
          <a:lstStyle/>
          <a:p>
            <a:pPr algn="ctr"/>
            <a:r>
              <a:rPr lang="es-ES" sz="2000" dirty="0">
                <a:latin typeface="Avenir LT Std 35 Light" panose="020B0402020203020204" pitchFamily="34" charset="0"/>
              </a:rPr>
              <a:t>2005</a:t>
            </a:r>
          </a:p>
        </p:txBody>
      </p:sp>
    </p:spTree>
    <p:extLst>
      <p:ext uri="{BB962C8B-B14F-4D97-AF65-F5344CB8AC3E}">
        <p14:creationId xmlns:p14="http://schemas.microsoft.com/office/powerpoint/2010/main" val="3690100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7"/>
            <a:ext cx="6858002" cy="1015663"/>
          </a:xfrm>
          <a:prstGeom prst="rect">
            <a:avLst/>
          </a:prstGeom>
          <a:noFill/>
        </p:spPr>
        <p:txBody>
          <a:bodyPr wrap="square" rtlCol="0">
            <a:spAutoFit/>
          </a:bodyPr>
          <a:lstStyle/>
          <a:p>
            <a:r>
              <a:rPr lang="es-ES" sz="3000">
                <a:solidFill>
                  <a:schemeClr val="bg1"/>
                </a:solidFill>
                <a:latin typeface="Futura Hv BT" panose="020B0702020204020204" pitchFamily="34" charset="0"/>
              </a:rPr>
              <a:t>_04 ANÁLISIS E INVESTIGACIÓN   GRÁFICA</a:t>
            </a:r>
            <a:endParaRPr lang="es-ES" sz="3000" dirty="0">
              <a:solidFill>
                <a:schemeClr val="bg1"/>
              </a:solidFill>
              <a:latin typeface="Futura Hv BT" panose="020B0702020204020204" pitchFamily="34" charset="0"/>
            </a:endParaRPr>
          </a:p>
        </p:txBody>
      </p:sp>
      <p:cxnSp>
        <p:nvCxnSpPr>
          <p:cNvPr id="35" name="Conector recto 34">
            <a:extLst>
              <a:ext uri="{FF2B5EF4-FFF2-40B4-BE49-F238E27FC236}">
                <a16:creationId xmlns:a16="http://schemas.microsoft.com/office/drawing/2014/main" id="{55084D2C-E982-4E5E-8AF1-54A09FBA958F}"/>
              </a:ext>
            </a:extLst>
          </p:cNvPr>
          <p:cNvCxnSpPr>
            <a:cxnSpLocks/>
          </p:cNvCxnSpPr>
          <p:nvPr/>
        </p:nvCxnSpPr>
        <p:spPr>
          <a:xfrm flipV="1">
            <a:off x="5449235" y="-34719"/>
            <a:ext cx="0" cy="85767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4E8E6C44-67F0-4BA1-AD28-FBB972F6AD03}"/>
              </a:ext>
            </a:extLst>
          </p:cNvPr>
          <p:cNvSpPr txBox="1"/>
          <p:nvPr/>
        </p:nvSpPr>
        <p:spPr>
          <a:xfrm>
            <a:off x="5067330" y="751342"/>
            <a:ext cx="7124670" cy="5355312"/>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_Clasificación:</a:t>
            </a:r>
          </a:p>
          <a:p>
            <a:r>
              <a:rPr lang="es-ES" sz="2000" dirty="0">
                <a:latin typeface="Avenir LT Std 35 Light" panose="020B0402020203020204" pitchFamily="34" charset="0"/>
              </a:rPr>
              <a:t>Isologo con referencia al fundador Don Mikel Salvador y al grupo LOCALIA.</a:t>
            </a:r>
          </a:p>
          <a:p>
            <a:endParaRPr lang="es-ES" dirty="0">
              <a:latin typeface="Avenir LT Std 35 Light" panose="020B0402020203020204" pitchFamily="34" charset="0"/>
            </a:endParaRPr>
          </a:p>
          <a:p>
            <a:r>
              <a:rPr lang="es-ES" sz="2800" dirty="0">
                <a:solidFill>
                  <a:srgbClr val="F38B00"/>
                </a:solidFill>
                <a:latin typeface="Avenir LT Std 55 Roman" panose="020B0503020203020204" pitchFamily="34" charset="0"/>
              </a:rPr>
              <a:t>_Color:</a:t>
            </a:r>
          </a:p>
          <a:p>
            <a:r>
              <a:rPr lang="es-ES" sz="2000" dirty="0">
                <a:latin typeface="Avenir LT Std 35 Light" panose="020B0402020203020204" pitchFamily="34" charset="0"/>
              </a:rPr>
              <a:t>Principal el naranja y secundario el negro.</a:t>
            </a:r>
          </a:p>
          <a:p>
            <a:endParaRPr lang="es-ES" dirty="0">
              <a:latin typeface="Avenir LT Std 35 Light" panose="020B0402020203020204" pitchFamily="34" charset="0"/>
            </a:endParaRPr>
          </a:p>
          <a:p>
            <a:r>
              <a:rPr lang="es-ES" sz="2800" dirty="0">
                <a:solidFill>
                  <a:srgbClr val="F38B00"/>
                </a:solidFill>
                <a:latin typeface="Avenir LT Std 55 Roman" panose="020B0503020203020204" pitchFamily="34" charset="0"/>
              </a:rPr>
              <a:t>_Tipografía:</a:t>
            </a:r>
          </a:p>
          <a:p>
            <a:r>
              <a:rPr lang="es-ES" sz="2000" dirty="0">
                <a:latin typeface="Avenir LT Std 35 Light" panose="020B0402020203020204" pitchFamily="34" charset="0"/>
              </a:rPr>
              <a:t>Palo seco geométrica en mayúsculas.</a:t>
            </a:r>
          </a:p>
          <a:p>
            <a:endParaRPr lang="es-ES" sz="2000" dirty="0">
              <a:latin typeface="Avenir LT Std 35 Light" panose="020B0402020203020204" pitchFamily="34" charset="0"/>
            </a:endParaRPr>
          </a:p>
          <a:p>
            <a:r>
              <a:rPr lang="es-ES" sz="2800" dirty="0">
                <a:solidFill>
                  <a:srgbClr val="F38B00"/>
                </a:solidFill>
                <a:latin typeface="Avenir LT Std 55 Roman" panose="020B0503020203020204" pitchFamily="34" charset="0"/>
              </a:rPr>
              <a:t>_Entorno digital:</a:t>
            </a:r>
          </a:p>
          <a:p>
            <a:r>
              <a:rPr lang="es-ES" sz="2000" dirty="0">
                <a:latin typeface="Avenir LT Std 35 Light" panose="020B0402020203020204" pitchFamily="34" charset="0"/>
              </a:rPr>
              <a:t>Web con necesidad de reestructuración y poco uso de RRSS.</a:t>
            </a:r>
          </a:p>
          <a:p>
            <a:endParaRPr lang="es-ES" dirty="0">
              <a:latin typeface="Avenir LT Std 35 Light" panose="020B0402020203020204" pitchFamily="34" charset="0"/>
            </a:endParaRPr>
          </a:p>
          <a:p>
            <a:r>
              <a:rPr lang="es-ES" sz="2800" dirty="0">
                <a:solidFill>
                  <a:srgbClr val="F38B00"/>
                </a:solidFill>
                <a:latin typeface="Avenir LT Std 55 Roman" panose="020B0503020203020204" pitchFamily="34" charset="0"/>
              </a:rPr>
              <a:t>_Entorno televisivo:</a:t>
            </a:r>
          </a:p>
          <a:p>
            <a:r>
              <a:rPr lang="es-ES" sz="2000" dirty="0">
                <a:latin typeface="Avenir LT Std 35 Light" panose="020B0402020203020204" pitchFamily="34" charset="0"/>
              </a:rPr>
              <a:t>Ubicación de mosca en esquina inferior derecha.</a:t>
            </a:r>
          </a:p>
        </p:txBody>
      </p:sp>
      <p:pic>
        <p:nvPicPr>
          <p:cNvPr id="3" name="Gráfico 2">
            <a:extLst>
              <a:ext uri="{FF2B5EF4-FFF2-40B4-BE49-F238E27FC236}">
                <a16:creationId xmlns:a16="http://schemas.microsoft.com/office/drawing/2014/main" id="{C105B367-CA34-43AC-A862-C68DE51CE6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00000" y="2689728"/>
            <a:ext cx="2007330" cy="1800000"/>
          </a:xfrm>
          <a:prstGeom prst="rect">
            <a:avLst/>
          </a:prstGeom>
        </p:spPr>
      </p:pic>
      <p:sp>
        <p:nvSpPr>
          <p:cNvPr id="15" name="CuadroTexto 14">
            <a:extLst>
              <a:ext uri="{FF2B5EF4-FFF2-40B4-BE49-F238E27FC236}">
                <a16:creationId xmlns:a16="http://schemas.microsoft.com/office/drawing/2014/main" id="{0541FA73-6098-4BB5-BCA0-12885322D511}"/>
              </a:ext>
            </a:extLst>
          </p:cNvPr>
          <p:cNvSpPr txBox="1"/>
          <p:nvPr/>
        </p:nvSpPr>
        <p:spPr>
          <a:xfrm>
            <a:off x="1750604" y="4688999"/>
            <a:ext cx="3788792" cy="400110"/>
          </a:xfrm>
          <a:prstGeom prst="rect">
            <a:avLst/>
          </a:prstGeom>
          <a:noFill/>
        </p:spPr>
        <p:txBody>
          <a:bodyPr wrap="square" rtlCol="0">
            <a:spAutoFit/>
          </a:bodyPr>
          <a:lstStyle/>
          <a:p>
            <a:pPr algn="ctr"/>
            <a:r>
              <a:rPr lang="es-ES" sz="2000" dirty="0">
                <a:latin typeface="Avenir LT Std 35 Light" panose="020B0402020203020204" pitchFamily="34" charset="0"/>
              </a:rPr>
              <a:t>2009</a:t>
            </a:r>
          </a:p>
        </p:txBody>
      </p:sp>
    </p:spTree>
    <p:extLst>
      <p:ext uri="{BB962C8B-B14F-4D97-AF65-F5344CB8AC3E}">
        <p14:creationId xmlns:p14="http://schemas.microsoft.com/office/powerpoint/2010/main" val="789858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_05 CONCEPTUALIZACIÓN Y PROPUESTA GRÁFICA</a:t>
            </a:r>
          </a:p>
        </p:txBody>
      </p:sp>
      <p:sp>
        <p:nvSpPr>
          <p:cNvPr id="6" name="Elipse 5">
            <a:extLst>
              <a:ext uri="{FF2B5EF4-FFF2-40B4-BE49-F238E27FC236}">
                <a16:creationId xmlns:a16="http://schemas.microsoft.com/office/drawing/2014/main" id="{BB3B7EE2-3AFC-4B25-A85F-E60FA68666CD}"/>
              </a:ext>
            </a:extLst>
          </p:cNvPr>
          <p:cNvSpPr/>
          <p:nvPr/>
        </p:nvSpPr>
        <p:spPr>
          <a:xfrm>
            <a:off x="2700000" y="1413062"/>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2122560"/>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053C7591-F980-4590-B5E4-43489DF80690}"/>
              </a:ext>
            </a:extLst>
          </p:cNvPr>
          <p:cNvSpPr txBox="1"/>
          <p:nvPr/>
        </p:nvSpPr>
        <p:spPr>
          <a:xfrm>
            <a:off x="4499999" y="1413062"/>
            <a:ext cx="5917215" cy="4031873"/>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_Briefing:</a:t>
            </a:r>
          </a:p>
          <a:p>
            <a:r>
              <a:rPr lang="es-ES" sz="2000" dirty="0">
                <a:latin typeface="Avenir LT Std 35 Light" panose="020B0402020203020204" pitchFamily="34" charset="0"/>
              </a:rPr>
              <a:t>Fácilmente identificable, sin información innecesaria. </a:t>
            </a:r>
            <a:r>
              <a:rPr lang="es-ES" sz="2200" b="1" dirty="0">
                <a:latin typeface="Avenir LT Std 55 Roman" panose="020B0503020203020204" pitchFamily="34" charset="0"/>
              </a:rPr>
              <a:t>Simple</a:t>
            </a:r>
            <a:r>
              <a:rPr lang="es-ES" sz="2000" dirty="0">
                <a:latin typeface="Avenir LT Std 55 Roman" panose="020B0503020203020204" pitchFamily="34" charset="0"/>
              </a:rPr>
              <a:t>.</a:t>
            </a:r>
          </a:p>
          <a:p>
            <a:endParaRPr lang="es-ES" sz="2000" dirty="0">
              <a:latin typeface="Avenir LT Std 35 Light" panose="020B0402020203020204" pitchFamily="34" charset="0"/>
            </a:endParaRPr>
          </a:p>
          <a:p>
            <a:r>
              <a:rPr lang="es-ES" sz="2000" dirty="0">
                <a:latin typeface="Avenir LT Std 35 Light" panose="020B0402020203020204" pitchFamily="34" charset="0"/>
              </a:rPr>
              <a:t>Tipografía uniforme en concordancia con el estilo de la emisora. </a:t>
            </a:r>
            <a:r>
              <a:rPr lang="es-ES" sz="2200" b="1" dirty="0">
                <a:latin typeface="Avenir LT Std 55 Roman" panose="020B0503020203020204" pitchFamily="34" charset="0"/>
              </a:rPr>
              <a:t>Fácil legibilidad</a:t>
            </a:r>
            <a:r>
              <a:rPr lang="es-ES" sz="2000" dirty="0">
                <a:latin typeface="Avenir LT Std 55 Roman" panose="020B0503020203020204" pitchFamily="34" charset="0"/>
              </a:rPr>
              <a:t>.</a:t>
            </a:r>
          </a:p>
          <a:p>
            <a:endParaRPr lang="es-ES" sz="2000" dirty="0">
              <a:latin typeface="Avenir LT Std 35 Light" panose="020B0402020203020204" pitchFamily="34" charset="0"/>
            </a:endParaRPr>
          </a:p>
          <a:p>
            <a:r>
              <a:rPr lang="es-ES" sz="2200" b="1" dirty="0">
                <a:latin typeface="Avenir LT Std 55 Roman" panose="020B0503020203020204" pitchFamily="34" charset="0"/>
              </a:rPr>
              <a:t>Versión limpia y clara</a:t>
            </a:r>
            <a:r>
              <a:rPr lang="es-ES" sz="2200" b="1" dirty="0">
                <a:latin typeface="Avenir LT Std 35 Light" panose="020B0402020203020204" pitchFamily="34" charset="0"/>
              </a:rPr>
              <a:t> </a:t>
            </a:r>
            <a:r>
              <a:rPr lang="es-ES" sz="2000" dirty="0">
                <a:latin typeface="Avenir LT Std 35 Light" panose="020B0402020203020204" pitchFamily="34" charset="0"/>
              </a:rPr>
              <a:t>que incluya las tintas naranja y negra.</a:t>
            </a:r>
          </a:p>
          <a:p>
            <a:endParaRPr lang="es-ES" sz="2000" dirty="0">
              <a:latin typeface="Avenir LT Std 35 Light" panose="020B0402020203020204" pitchFamily="34" charset="0"/>
            </a:endParaRPr>
          </a:p>
          <a:p>
            <a:r>
              <a:rPr lang="es-ES" sz="2000" dirty="0">
                <a:latin typeface="Avenir LT Std 35 Light" panose="020B0402020203020204" pitchFamily="34" charset="0"/>
              </a:rPr>
              <a:t>Algo bonito y funcional, </a:t>
            </a:r>
            <a:r>
              <a:rPr lang="es-ES" sz="2200" b="1" dirty="0">
                <a:latin typeface="Avenir LT Std 55 Roman" panose="020B0503020203020204" pitchFamily="34" charset="0"/>
              </a:rPr>
              <a:t>evitar las sobrecargas</a:t>
            </a:r>
            <a:r>
              <a:rPr lang="es-ES" sz="2200" b="1" dirty="0">
                <a:latin typeface="Avenir LT Std 35 Light" panose="020B0402020203020204" pitchFamily="34" charset="0"/>
              </a:rPr>
              <a:t> </a:t>
            </a:r>
            <a:r>
              <a:rPr lang="es-ES" sz="2000" dirty="0">
                <a:latin typeface="Avenir LT Std 35 Light" panose="020B0402020203020204" pitchFamily="34" charset="0"/>
              </a:rPr>
              <a:t>y los efectos.</a:t>
            </a:r>
          </a:p>
        </p:txBody>
      </p:sp>
      <p:pic>
        <p:nvPicPr>
          <p:cNvPr id="10" name="Gráfico 9">
            <a:extLst>
              <a:ext uri="{FF2B5EF4-FFF2-40B4-BE49-F238E27FC236}">
                <a16:creationId xmlns:a16="http://schemas.microsoft.com/office/drawing/2014/main" id="{403ADF32-5335-4A1B-A78D-6B2319EE23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03213" y="1469386"/>
            <a:ext cx="812054" cy="1306347"/>
          </a:xfrm>
          <a:prstGeom prst="rect">
            <a:avLst/>
          </a:prstGeom>
        </p:spPr>
      </p:pic>
      <p:cxnSp>
        <p:nvCxnSpPr>
          <p:cNvPr id="27" name="Conector recto 26">
            <a:extLst>
              <a:ext uri="{FF2B5EF4-FFF2-40B4-BE49-F238E27FC236}">
                <a16:creationId xmlns:a16="http://schemas.microsoft.com/office/drawing/2014/main" id="{82E515DB-5EE4-4A9F-8B2E-DD6F4A397B11}"/>
              </a:ext>
            </a:extLst>
          </p:cNvPr>
          <p:cNvCxnSpPr>
            <a:cxnSpLocks/>
          </p:cNvCxnSpPr>
          <p:nvPr/>
        </p:nvCxnSpPr>
        <p:spPr>
          <a:xfrm flipV="1">
            <a:off x="4831533" y="-1"/>
            <a:ext cx="0" cy="1469387"/>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746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_05 CONCEPTUALIZACIÓN Y PROPUESTA GRÁFICA</a:t>
            </a:r>
          </a:p>
        </p:txBody>
      </p:sp>
      <p:pic>
        <p:nvPicPr>
          <p:cNvPr id="10" name="Gráfico 9">
            <a:extLst>
              <a:ext uri="{FF2B5EF4-FFF2-40B4-BE49-F238E27FC236}">
                <a16:creationId xmlns:a16="http://schemas.microsoft.com/office/drawing/2014/main" id="{403ADF32-5335-4A1B-A78D-6B2319EE23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03213" y="1469386"/>
            <a:ext cx="812054" cy="1306347"/>
          </a:xfrm>
          <a:prstGeom prst="rect">
            <a:avLst/>
          </a:prstGeom>
        </p:spPr>
      </p:pic>
      <p:sp>
        <p:nvSpPr>
          <p:cNvPr id="11" name="CuadroTexto 10">
            <a:extLst>
              <a:ext uri="{FF2B5EF4-FFF2-40B4-BE49-F238E27FC236}">
                <a16:creationId xmlns:a16="http://schemas.microsoft.com/office/drawing/2014/main" id="{49B61E59-9A56-4887-9F0F-38C95FCAF7F3}"/>
              </a:ext>
            </a:extLst>
          </p:cNvPr>
          <p:cNvSpPr txBox="1"/>
          <p:nvPr/>
        </p:nvSpPr>
        <p:spPr>
          <a:xfrm>
            <a:off x="2648825" y="737957"/>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_Bocetado. Propuestas gráficas genéricas:</a:t>
            </a:r>
          </a:p>
        </p:txBody>
      </p:sp>
      <p:cxnSp>
        <p:nvCxnSpPr>
          <p:cNvPr id="12" name="Conector recto 11">
            <a:extLst>
              <a:ext uri="{FF2B5EF4-FFF2-40B4-BE49-F238E27FC236}">
                <a16:creationId xmlns:a16="http://schemas.microsoft.com/office/drawing/2014/main" id="{734A7F4C-AA33-41EA-9ACD-1DFA2346600D}"/>
              </a:ext>
            </a:extLst>
          </p:cNvPr>
          <p:cNvCxnSpPr>
            <a:cxnSpLocks/>
          </p:cNvCxnSpPr>
          <p:nvPr/>
        </p:nvCxnSpPr>
        <p:spPr>
          <a:xfrm flipV="1">
            <a:off x="2979581" y="-1"/>
            <a:ext cx="0" cy="737958"/>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D231B75C-4529-47E2-BD0D-BCF70910AAD1}"/>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0986" t="50000" r="12608" b="15186"/>
          <a:stretch/>
        </p:blipFill>
        <p:spPr>
          <a:xfrm>
            <a:off x="2693750" y="1413542"/>
            <a:ext cx="8598250" cy="4030913"/>
          </a:xfrm>
          <a:prstGeom prst="rect">
            <a:avLst/>
          </a:prstGeom>
        </p:spPr>
      </p:pic>
      <p:sp>
        <p:nvSpPr>
          <p:cNvPr id="20" name="Elipse 19">
            <a:extLst>
              <a:ext uri="{FF2B5EF4-FFF2-40B4-BE49-F238E27FC236}">
                <a16:creationId xmlns:a16="http://schemas.microsoft.com/office/drawing/2014/main" id="{DA2060D7-23DB-4A0E-A717-6788A93566EE}"/>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Tree>
    <p:extLst>
      <p:ext uri="{BB962C8B-B14F-4D97-AF65-F5344CB8AC3E}">
        <p14:creationId xmlns:p14="http://schemas.microsoft.com/office/powerpoint/2010/main" val="1357484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lipse 13">
            <a:extLst>
              <a:ext uri="{FF2B5EF4-FFF2-40B4-BE49-F238E27FC236}">
                <a16:creationId xmlns:a16="http://schemas.microsoft.com/office/drawing/2014/main" id="{6F976438-174A-4AC0-AA99-5D79F3AD2879}"/>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_05 CONCEPTUALIZACIÓN Y PROPUESTA GRÁFICA</a:t>
            </a:r>
          </a:p>
        </p:txBody>
      </p:sp>
      <p:pic>
        <p:nvPicPr>
          <p:cNvPr id="10" name="Gráfico 9">
            <a:extLst>
              <a:ext uri="{FF2B5EF4-FFF2-40B4-BE49-F238E27FC236}">
                <a16:creationId xmlns:a16="http://schemas.microsoft.com/office/drawing/2014/main" id="{403ADF32-5335-4A1B-A78D-6B2319EE23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03213" y="1469386"/>
            <a:ext cx="812054" cy="1306347"/>
          </a:xfrm>
          <a:prstGeom prst="rect">
            <a:avLst/>
          </a:prstGeom>
        </p:spPr>
      </p:pic>
      <p:sp>
        <p:nvSpPr>
          <p:cNvPr id="11" name="CuadroTexto 10">
            <a:extLst>
              <a:ext uri="{FF2B5EF4-FFF2-40B4-BE49-F238E27FC236}">
                <a16:creationId xmlns:a16="http://schemas.microsoft.com/office/drawing/2014/main" id="{49B61E59-9A56-4887-9F0F-38C95FCAF7F3}"/>
              </a:ext>
            </a:extLst>
          </p:cNvPr>
          <p:cNvSpPr txBox="1"/>
          <p:nvPr/>
        </p:nvSpPr>
        <p:spPr>
          <a:xfrm>
            <a:off x="2648825" y="1715622"/>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_Digitalización:</a:t>
            </a:r>
          </a:p>
        </p:txBody>
      </p:sp>
      <p:cxnSp>
        <p:nvCxnSpPr>
          <p:cNvPr id="12" name="Conector recto 11">
            <a:extLst>
              <a:ext uri="{FF2B5EF4-FFF2-40B4-BE49-F238E27FC236}">
                <a16:creationId xmlns:a16="http://schemas.microsoft.com/office/drawing/2014/main" id="{734A7F4C-AA33-41EA-9ACD-1DFA2346600D}"/>
              </a:ext>
            </a:extLst>
          </p:cNvPr>
          <p:cNvCxnSpPr>
            <a:cxnSpLocks/>
          </p:cNvCxnSpPr>
          <p:nvPr/>
        </p:nvCxnSpPr>
        <p:spPr>
          <a:xfrm flipV="1">
            <a:off x="2979581" y="-1"/>
            <a:ext cx="0" cy="171562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4" name="Gráfico 3">
            <a:extLst>
              <a:ext uri="{FF2B5EF4-FFF2-40B4-BE49-F238E27FC236}">
                <a16:creationId xmlns:a16="http://schemas.microsoft.com/office/drawing/2014/main" id="{92E04F35-09EA-497F-AC37-1E8B393A84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2967" y="2447051"/>
            <a:ext cx="8609033" cy="1963898"/>
          </a:xfrm>
          <a:prstGeom prst="rect">
            <a:avLst/>
          </a:prstGeom>
        </p:spPr>
      </p:pic>
    </p:spTree>
    <p:extLst>
      <p:ext uri="{BB962C8B-B14F-4D97-AF65-F5344CB8AC3E}">
        <p14:creationId xmlns:p14="http://schemas.microsoft.com/office/powerpoint/2010/main" val="60964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lipse 13">
            <a:extLst>
              <a:ext uri="{FF2B5EF4-FFF2-40B4-BE49-F238E27FC236}">
                <a16:creationId xmlns:a16="http://schemas.microsoft.com/office/drawing/2014/main" id="{1E865DA8-69DC-4403-A175-5025238A1040}"/>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_05 CONCEPTUALIZACIÓN Y PROPUESTA GRÁFICA</a:t>
            </a:r>
          </a:p>
        </p:txBody>
      </p:sp>
      <p:sp>
        <p:nvSpPr>
          <p:cNvPr id="11" name="CuadroTexto 10">
            <a:extLst>
              <a:ext uri="{FF2B5EF4-FFF2-40B4-BE49-F238E27FC236}">
                <a16:creationId xmlns:a16="http://schemas.microsoft.com/office/drawing/2014/main" id="{49B61E59-9A56-4887-9F0F-38C95FCAF7F3}"/>
              </a:ext>
            </a:extLst>
          </p:cNvPr>
          <p:cNvSpPr txBox="1"/>
          <p:nvPr/>
        </p:nvSpPr>
        <p:spPr>
          <a:xfrm>
            <a:off x="2648825" y="877929"/>
            <a:ext cx="7692000"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_Propuesta final:</a:t>
            </a:r>
          </a:p>
        </p:txBody>
      </p:sp>
      <p:cxnSp>
        <p:nvCxnSpPr>
          <p:cNvPr id="12" name="Conector recto 11">
            <a:extLst>
              <a:ext uri="{FF2B5EF4-FFF2-40B4-BE49-F238E27FC236}">
                <a16:creationId xmlns:a16="http://schemas.microsoft.com/office/drawing/2014/main" id="{734A7F4C-AA33-41EA-9ACD-1DFA2346600D}"/>
              </a:ext>
            </a:extLst>
          </p:cNvPr>
          <p:cNvCxnSpPr>
            <a:cxnSpLocks/>
          </p:cNvCxnSpPr>
          <p:nvPr/>
        </p:nvCxnSpPr>
        <p:spPr>
          <a:xfrm flipV="1">
            <a:off x="2979581" y="0"/>
            <a:ext cx="0" cy="97536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4F133AB2-A68E-40F6-8B41-9F2C9AB611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58794" y="1628999"/>
            <a:ext cx="4653992" cy="3600000"/>
          </a:xfrm>
          <a:prstGeom prst="rect">
            <a:avLst/>
          </a:prstGeom>
        </p:spPr>
      </p:pic>
    </p:spTree>
    <p:extLst>
      <p:ext uri="{BB962C8B-B14F-4D97-AF65-F5344CB8AC3E}">
        <p14:creationId xmlns:p14="http://schemas.microsoft.com/office/powerpoint/2010/main" val="78532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sp>
        <p:nvSpPr>
          <p:cNvPr id="6" name="Elipse 5">
            <a:extLst>
              <a:ext uri="{FF2B5EF4-FFF2-40B4-BE49-F238E27FC236}">
                <a16:creationId xmlns:a16="http://schemas.microsoft.com/office/drawing/2014/main" id="{BB3B7EE2-3AFC-4B25-A85F-E60FA68666CD}"/>
              </a:ext>
            </a:extLst>
          </p:cNvPr>
          <p:cNvSpPr/>
          <p:nvPr/>
        </p:nvSpPr>
        <p:spPr>
          <a:xfrm>
            <a:off x="2700000" y="1881222"/>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2590720"/>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053C7591-F980-4590-B5E4-43489DF80690}"/>
              </a:ext>
            </a:extLst>
          </p:cNvPr>
          <p:cNvSpPr txBox="1"/>
          <p:nvPr/>
        </p:nvSpPr>
        <p:spPr>
          <a:xfrm>
            <a:off x="2712844" y="3334560"/>
            <a:ext cx="5917215"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_Manual:</a:t>
            </a:r>
          </a:p>
        </p:txBody>
      </p:sp>
      <p:sp>
        <p:nvSpPr>
          <p:cNvPr id="13" name="CuadroTexto 12">
            <a:extLst>
              <a:ext uri="{FF2B5EF4-FFF2-40B4-BE49-F238E27FC236}">
                <a16:creationId xmlns:a16="http://schemas.microsoft.com/office/drawing/2014/main" id="{0008C041-B53E-4F3B-918D-2C00044E7953}"/>
              </a:ext>
            </a:extLst>
          </p:cNvPr>
          <p:cNvSpPr txBox="1"/>
          <p:nvPr/>
        </p:nvSpPr>
        <p:spPr>
          <a:xfrm>
            <a:off x="6330486" y="4272637"/>
            <a:ext cx="5917215" cy="430887"/>
          </a:xfrm>
          <a:prstGeom prst="rect">
            <a:avLst/>
          </a:prstGeom>
          <a:noFill/>
        </p:spPr>
        <p:txBody>
          <a:bodyPr wrap="square" rtlCol="0">
            <a:spAutoFit/>
          </a:bodyPr>
          <a:lstStyle/>
          <a:p>
            <a:r>
              <a:rPr lang="es-ES" sz="2200" b="1" dirty="0">
                <a:latin typeface="Avenir LT Std 55 Roman" panose="020B0503020203020204" pitchFamily="34" charset="0"/>
              </a:rPr>
              <a:t>Papelería.</a:t>
            </a:r>
            <a:endParaRPr lang="es-ES" sz="2000" dirty="0">
              <a:latin typeface="Avenir LT Std 55 Roman" panose="020B0503020203020204" pitchFamily="34" charset="0"/>
            </a:endParaRPr>
          </a:p>
        </p:txBody>
      </p:sp>
      <p:sp>
        <p:nvSpPr>
          <p:cNvPr id="14" name="CuadroTexto 13">
            <a:extLst>
              <a:ext uri="{FF2B5EF4-FFF2-40B4-BE49-F238E27FC236}">
                <a16:creationId xmlns:a16="http://schemas.microsoft.com/office/drawing/2014/main" id="{3AAE5B56-FCD7-4FBC-B363-08433BCCAEC3}"/>
              </a:ext>
            </a:extLst>
          </p:cNvPr>
          <p:cNvSpPr txBox="1"/>
          <p:nvPr/>
        </p:nvSpPr>
        <p:spPr>
          <a:xfrm>
            <a:off x="6330485" y="4679095"/>
            <a:ext cx="5917215" cy="430887"/>
          </a:xfrm>
          <a:prstGeom prst="rect">
            <a:avLst/>
          </a:prstGeom>
          <a:noFill/>
        </p:spPr>
        <p:txBody>
          <a:bodyPr wrap="square" rtlCol="0">
            <a:spAutoFit/>
          </a:bodyPr>
          <a:lstStyle/>
          <a:p>
            <a:r>
              <a:rPr lang="es-ES" sz="2200" b="1" dirty="0">
                <a:latin typeface="Avenir LT Std 55 Roman" panose="020B0503020203020204" pitchFamily="34" charset="0"/>
              </a:rPr>
              <a:t>Entorno digital.</a:t>
            </a:r>
            <a:endParaRPr lang="es-ES" sz="2000" dirty="0">
              <a:latin typeface="Avenir LT Std 55 Roman" panose="020B0503020203020204" pitchFamily="34" charset="0"/>
            </a:endParaRPr>
          </a:p>
        </p:txBody>
      </p:sp>
      <p:sp>
        <p:nvSpPr>
          <p:cNvPr id="15" name="CuadroTexto 14">
            <a:extLst>
              <a:ext uri="{FF2B5EF4-FFF2-40B4-BE49-F238E27FC236}">
                <a16:creationId xmlns:a16="http://schemas.microsoft.com/office/drawing/2014/main" id="{5A9FFBC5-C533-46C1-8E46-288C647D379F}"/>
              </a:ext>
            </a:extLst>
          </p:cNvPr>
          <p:cNvSpPr txBox="1"/>
          <p:nvPr/>
        </p:nvSpPr>
        <p:spPr>
          <a:xfrm>
            <a:off x="6330485" y="5028576"/>
            <a:ext cx="5917215" cy="430887"/>
          </a:xfrm>
          <a:prstGeom prst="rect">
            <a:avLst/>
          </a:prstGeom>
          <a:noFill/>
        </p:spPr>
        <p:txBody>
          <a:bodyPr wrap="square" rtlCol="0">
            <a:spAutoFit/>
          </a:bodyPr>
          <a:lstStyle/>
          <a:p>
            <a:r>
              <a:rPr lang="es-ES" sz="2200" b="1" dirty="0">
                <a:latin typeface="Avenir LT Std 55 Roman" panose="020B0503020203020204" pitchFamily="34" charset="0"/>
              </a:rPr>
              <a:t>Entorno televisivo.</a:t>
            </a:r>
            <a:endParaRPr lang="es-ES" sz="2000" dirty="0">
              <a:latin typeface="Avenir LT Std 55 Roman" panose="020B0503020203020204" pitchFamily="34" charset="0"/>
            </a:endParaRPr>
          </a:p>
        </p:txBody>
      </p:sp>
      <p:sp>
        <p:nvSpPr>
          <p:cNvPr id="16" name="CuadroTexto 15">
            <a:extLst>
              <a:ext uri="{FF2B5EF4-FFF2-40B4-BE49-F238E27FC236}">
                <a16:creationId xmlns:a16="http://schemas.microsoft.com/office/drawing/2014/main" id="{919BDC5D-E942-4745-8CDD-3214C4BC4E86}"/>
              </a:ext>
            </a:extLst>
          </p:cNvPr>
          <p:cNvSpPr txBox="1"/>
          <p:nvPr/>
        </p:nvSpPr>
        <p:spPr>
          <a:xfrm>
            <a:off x="6330485" y="5352639"/>
            <a:ext cx="5917215" cy="430887"/>
          </a:xfrm>
          <a:prstGeom prst="rect">
            <a:avLst/>
          </a:prstGeom>
          <a:noFill/>
        </p:spPr>
        <p:txBody>
          <a:bodyPr wrap="square" rtlCol="0">
            <a:spAutoFit/>
          </a:bodyPr>
          <a:lstStyle/>
          <a:p>
            <a:r>
              <a:rPr lang="es-ES" sz="2200" b="1" dirty="0">
                <a:latin typeface="Avenir LT Std 55 Roman" panose="020B0503020203020204" pitchFamily="34" charset="0"/>
              </a:rPr>
              <a:t>Merchandising.</a:t>
            </a:r>
            <a:endParaRPr lang="es-ES" sz="2000" dirty="0">
              <a:latin typeface="Avenir LT Std 55 Roman" panose="020B0503020203020204" pitchFamily="34" charset="0"/>
            </a:endParaRPr>
          </a:p>
        </p:txBody>
      </p:sp>
      <p:pic>
        <p:nvPicPr>
          <p:cNvPr id="3" name="Gráfico 2">
            <a:extLst>
              <a:ext uri="{FF2B5EF4-FFF2-40B4-BE49-F238E27FC236}">
                <a16:creationId xmlns:a16="http://schemas.microsoft.com/office/drawing/2014/main" id="{42AD921A-E76F-4904-8133-AD21D1AC1A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85766" y="1981234"/>
            <a:ext cx="668468" cy="1218971"/>
          </a:xfrm>
          <a:prstGeom prst="rect">
            <a:avLst/>
          </a:prstGeom>
        </p:spPr>
      </p:pic>
      <p:sp>
        <p:nvSpPr>
          <p:cNvPr id="11" name="CuadroTexto 10">
            <a:extLst>
              <a:ext uri="{FF2B5EF4-FFF2-40B4-BE49-F238E27FC236}">
                <a16:creationId xmlns:a16="http://schemas.microsoft.com/office/drawing/2014/main" id="{3D7B6D7F-0A7A-4250-9872-6FB4E1AF4665}"/>
              </a:ext>
            </a:extLst>
          </p:cNvPr>
          <p:cNvSpPr txBox="1"/>
          <p:nvPr/>
        </p:nvSpPr>
        <p:spPr>
          <a:xfrm>
            <a:off x="5269626" y="1074471"/>
            <a:ext cx="5917215" cy="1354217"/>
          </a:xfrm>
          <a:prstGeom prst="rect">
            <a:avLst/>
          </a:prstGeom>
          <a:noFill/>
        </p:spPr>
        <p:txBody>
          <a:bodyPr wrap="square" rtlCol="0">
            <a:spAutoFit/>
          </a:bodyPr>
          <a:lstStyle/>
          <a:p>
            <a:r>
              <a:rPr lang="es-ES" sz="2200" b="1" dirty="0">
                <a:latin typeface="Avenir LT Std 55 Roman" panose="020B0503020203020204" pitchFamily="34" charset="0"/>
              </a:rPr>
              <a:t>Construcción de la marca.</a:t>
            </a:r>
          </a:p>
          <a:p>
            <a:r>
              <a:rPr lang="es-ES" sz="2000" dirty="0">
                <a:latin typeface="Avenir LT Std 35 Light" panose="020B0402020203020204" pitchFamily="34" charset="0"/>
              </a:rPr>
              <a:t>Se indican aquí todas las pautas necesarias a seguir para la correcta composición y utilidad del logotipo.</a:t>
            </a:r>
          </a:p>
        </p:txBody>
      </p:sp>
      <p:sp>
        <p:nvSpPr>
          <p:cNvPr id="12" name="CuadroTexto 11">
            <a:extLst>
              <a:ext uri="{FF2B5EF4-FFF2-40B4-BE49-F238E27FC236}">
                <a16:creationId xmlns:a16="http://schemas.microsoft.com/office/drawing/2014/main" id="{7357186A-20DB-41A6-9109-84FBBF9220A9}"/>
              </a:ext>
            </a:extLst>
          </p:cNvPr>
          <p:cNvSpPr txBox="1"/>
          <p:nvPr/>
        </p:nvSpPr>
        <p:spPr>
          <a:xfrm>
            <a:off x="5269626" y="2752751"/>
            <a:ext cx="5917215" cy="1354217"/>
          </a:xfrm>
          <a:prstGeom prst="rect">
            <a:avLst/>
          </a:prstGeom>
          <a:noFill/>
        </p:spPr>
        <p:txBody>
          <a:bodyPr wrap="square" rtlCol="0">
            <a:spAutoFit/>
          </a:bodyPr>
          <a:lstStyle/>
          <a:p>
            <a:r>
              <a:rPr lang="es-ES" sz="2200" b="1" dirty="0">
                <a:latin typeface="Avenir LT Std 55 Roman" panose="020B0503020203020204" pitchFamily="34" charset="0"/>
              </a:rPr>
              <a:t>Aplicaciones de la marca.</a:t>
            </a:r>
          </a:p>
          <a:p>
            <a:r>
              <a:rPr lang="es-ES" sz="2000" dirty="0">
                <a:latin typeface="Avenir LT Std 35 Light" panose="020B0402020203020204" pitchFamily="34" charset="0"/>
              </a:rPr>
              <a:t>Aparecen reflejadas todas las posibles aplicaciones dentro de los diferentes sectores y soportes.</a:t>
            </a:r>
          </a:p>
        </p:txBody>
      </p:sp>
      <p:grpSp>
        <p:nvGrpSpPr>
          <p:cNvPr id="25" name="Grupo 24">
            <a:extLst>
              <a:ext uri="{FF2B5EF4-FFF2-40B4-BE49-F238E27FC236}">
                <a16:creationId xmlns:a16="http://schemas.microsoft.com/office/drawing/2014/main" id="{C8850CAF-C001-4C86-B961-57E796BCED51}"/>
              </a:ext>
            </a:extLst>
          </p:cNvPr>
          <p:cNvGrpSpPr/>
          <p:nvPr/>
        </p:nvGrpSpPr>
        <p:grpSpPr>
          <a:xfrm>
            <a:off x="5046066" y="1137936"/>
            <a:ext cx="270000" cy="270000"/>
            <a:chOff x="4268024" y="5463250"/>
            <a:chExt cx="360000" cy="360000"/>
          </a:xfrm>
        </p:grpSpPr>
        <p:sp>
          <p:nvSpPr>
            <p:cNvPr id="28" name="Elipse 27">
              <a:extLst>
                <a:ext uri="{FF2B5EF4-FFF2-40B4-BE49-F238E27FC236}">
                  <a16:creationId xmlns:a16="http://schemas.microsoft.com/office/drawing/2014/main" id="{F2D4AFC9-5BBF-48C0-B6C9-8102BEBC6799}"/>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Elipse 28">
              <a:extLst>
                <a:ext uri="{FF2B5EF4-FFF2-40B4-BE49-F238E27FC236}">
                  <a16:creationId xmlns:a16="http://schemas.microsoft.com/office/drawing/2014/main" id="{54302BF9-0604-4326-8769-18E4515A1F02}"/>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0" name="Grupo 29">
            <a:extLst>
              <a:ext uri="{FF2B5EF4-FFF2-40B4-BE49-F238E27FC236}">
                <a16:creationId xmlns:a16="http://schemas.microsoft.com/office/drawing/2014/main" id="{BDFB584A-3E3B-4616-891D-C6A90D72D797}"/>
              </a:ext>
            </a:extLst>
          </p:cNvPr>
          <p:cNvGrpSpPr/>
          <p:nvPr/>
        </p:nvGrpSpPr>
        <p:grpSpPr>
          <a:xfrm>
            <a:off x="5049536" y="2826900"/>
            <a:ext cx="270000" cy="270000"/>
            <a:chOff x="4268024" y="5463250"/>
            <a:chExt cx="360000" cy="360000"/>
          </a:xfrm>
        </p:grpSpPr>
        <p:sp>
          <p:nvSpPr>
            <p:cNvPr id="31" name="Elipse 30">
              <a:extLst>
                <a:ext uri="{FF2B5EF4-FFF2-40B4-BE49-F238E27FC236}">
                  <a16:creationId xmlns:a16="http://schemas.microsoft.com/office/drawing/2014/main" id="{F5BAFD35-834C-4B73-9668-B46138ADA85A}"/>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Elipse 31">
              <a:extLst>
                <a:ext uri="{FF2B5EF4-FFF2-40B4-BE49-F238E27FC236}">
                  <a16:creationId xmlns:a16="http://schemas.microsoft.com/office/drawing/2014/main" id="{EE9AAE19-AF14-45D2-B104-1164B21008F4}"/>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56" name="Conector recto 55">
            <a:extLst>
              <a:ext uri="{FF2B5EF4-FFF2-40B4-BE49-F238E27FC236}">
                <a16:creationId xmlns:a16="http://schemas.microsoft.com/office/drawing/2014/main" id="{E17F858A-A25C-40DE-97AA-130C615E8C81}"/>
              </a:ext>
            </a:extLst>
          </p:cNvPr>
          <p:cNvCxnSpPr>
            <a:cxnSpLocks/>
          </p:cNvCxnSpPr>
          <p:nvPr/>
        </p:nvCxnSpPr>
        <p:spPr>
          <a:xfrm>
            <a:off x="4156791" y="1272936"/>
            <a:ext cx="0" cy="168896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DB3A44A0-E1CD-4B6C-9495-C7197F1379C8}"/>
              </a:ext>
            </a:extLst>
          </p:cNvPr>
          <p:cNvCxnSpPr>
            <a:cxnSpLocks/>
          </p:cNvCxnSpPr>
          <p:nvPr/>
        </p:nvCxnSpPr>
        <p:spPr>
          <a:xfrm flipH="1">
            <a:off x="4125779" y="1272936"/>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13B15872-D4E4-47AF-926F-54865B80FF6D}"/>
              </a:ext>
            </a:extLst>
          </p:cNvPr>
          <p:cNvCxnSpPr>
            <a:cxnSpLocks/>
          </p:cNvCxnSpPr>
          <p:nvPr/>
        </p:nvCxnSpPr>
        <p:spPr>
          <a:xfrm flipH="1">
            <a:off x="4149536" y="2961899"/>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CE171D8A-58BB-4842-92D4-FC9AE2BB587E}"/>
              </a:ext>
            </a:extLst>
          </p:cNvPr>
          <p:cNvCxnSpPr>
            <a:cxnSpLocks/>
          </p:cNvCxnSpPr>
          <p:nvPr/>
        </p:nvCxnSpPr>
        <p:spPr>
          <a:xfrm>
            <a:off x="5512957" y="4015331"/>
            <a:ext cx="0" cy="1518026"/>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65" name="Conector recto 64">
            <a:extLst>
              <a:ext uri="{FF2B5EF4-FFF2-40B4-BE49-F238E27FC236}">
                <a16:creationId xmlns:a16="http://schemas.microsoft.com/office/drawing/2014/main" id="{B6F528B4-A931-4118-AD1B-077051CD23D0}"/>
              </a:ext>
            </a:extLst>
          </p:cNvPr>
          <p:cNvCxnSpPr>
            <a:cxnSpLocks/>
            <a:stCxn id="13" idx="1"/>
          </p:cNvCxnSpPr>
          <p:nvPr/>
        </p:nvCxnSpPr>
        <p:spPr>
          <a:xfrm flipH="1" flipV="1">
            <a:off x="5570832" y="4476239"/>
            <a:ext cx="759654" cy="11842"/>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2BEF5464-DDA5-4BD8-8259-53CEA693D045}"/>
              </a:ext>
            </a:extLst>
          </p:cNvPr>
          <p:cNvCxnSpPr>
            <a:cxnSpLocks/>
          </p:cNvCxnSpPr>
          <p:nvPr/>
        </p:nvCxnSpPr>
        <p:spPr>
          <a:xfrm flipH="1" flipV="1">
            <a:off x="5570832" y="4869193"/>
            <a:ext cx="759654" cy="11842"/>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9AAEAB87-F7C2-4CE2-9701-C63D88A4FA0A}"/>
              </a:ext>
            </a:extLst>
          </p:cNvPr>
          <p:cNvCxnSpPr>
            <a:cxnSpLocks/>
          </p:cNvCxnSpPr>
          <p:nvPr/>
        </p:nvCxnSpPr>
        <p:spPr>
          <a:xfrm flipH="1" flipV="1">
            <a:off x="5570831" y="5206692"/>
            <a:ext cx="759654" cy="11842"/>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C350E9EF-A31E-4CB1-9EFA-60D7583B86E9}"/>
              </a:ext>
            </a:extLst>
          </p:cNvPr>
          <p:cNvCxnSpPr>
            <a:cxnSpLocks/>
          </p:cNvCxnSpPr>
          <p:nvPr/>
        </p:nvCxnSpPr>
        <p:spPr>
          <a:xfrm flipH="1" flipV="1">
            <a:off x="5524970" y="5556240"/>
            <a:ext cx="759654" cy="11842"/>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2956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sp>
        <p:nvSpPr>
          <p:cNvPr id="33" name="CuadroTexto 32">
            <a:extLst>
              <a:ext uri="{FF2B5EF4-FFF2-40B4-BE49-F238E27FC236}">
                <a16:creationId xmlns:a16="http://schemas.microsoft.com/office/drawing/2014/main" id="{E1497102-2B13-4DEF-B3BF-9C9D315AADEA}"/>
              </a:ext>
            </a:extLst>
          </p:cNvPr>
          <p:cNvSpPr txBox="1"/>
          <p:nvPr/>
        </p:nvSpPr>
        <p:spPr>
          <a:xfrm>
            <a:off x="2648824" y="877929"/>
            <a:ext cx="9543169" cy="1384995"/>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_Construcción de la marca:</a:t>
            </a:r>
          </a:p>
          <a:p>
            <a:r>
              <a:rPr lang="es-ES" sz="2800" dirty="0">
                <a:latin typeface="Avenir LT Std 35 Light" panose="020B0402020203020204" pitchFamily="34" charset="0"/>
              </a:rPr>
              <a:t>Elementos necesarios para garantizar la cohesión comunicativa y visual de la marca.</a:t>
            </a:r>
            <a:endParaRPr lang="es-ES" sz="2800" dirty="0">
              <a:solidFill>
                <a:srgbClr val="F38B00"/>
              </a:solidFill>
              <a:latin typeface="Avenir LT Std 55 Roman" panose="020B0503020203020204" pitchFamily="34" charset="0"/>
            </a:endParaRPr>
          </a:p>
        </p:txBody>
      </p:sp>
      <p:cxnSp>
        <p:nvCxnSpPr>
          <p:cNvPr id="35" name="Conector recto 34">
            <a:extLst>
              <a:ext uri="{FF2B5EF4-FFF2-40B4-BE49-F238E27FC236}">
                <a16:creationId xmlns:a16="http://schemas.microsoft.com/office/drawing/2014/main" id="{8E9621D8-1766-4BD9-B342-E873E073EA10}"/>
              </a:ext>
            </a:extLst>
          </p:cNvPr>
          <p:cNvCxnSpPr>
            <a:cxnSpLocks/>
          </p:cNvCxnSpPr>
          <p:nvPr/>
        </p:nvCxnSpPr>
        <p:spPr>
          <a:xfrm flipV="1">
            <a:off x="3037456" y="0"/>
            <a:ext cx="0" cy="87792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7" name="Gráfico 6">
            <a:extLst>
              <a:ext uri="{FF2B5EF4-FFF2-40B4-BE49-F238E27FC236}">
                <a16:creationId xmlns:a16="http://schemas.microsoft.com/office/drawing/2014/main" id="{2FC2AC1A-EE8F-4023-95AC-B911D02977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48824" y="2598878"/>
            <a:ext cx="4067175" cy="3257550"/>
          </a:xfrm>
          <a:prstGeom prst="rect">
            <a:avLst/>
          </a:prstGeom>
        </p:spPr>
      </p:pic>
      <p:pic>
        <p:nvPicPr>
          <p:cNvPr id="8" name="Gráfico 7">
            <a:extLst>
              <a:ext uri="{FF2B5EF4-FFF2-40B4-BE49-F238E27FC236}">
                <a16:creationId xmlns:a16="http://schemas.microsoft.com/office/drawing/2014/main" id="{697479CB-447F-4400-B1C5-EBE0944215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20408" y="2903678"/>
            <a:ext cx="3286125" cy="2647950"/>
          </a:xfrm>
          <a:prstGeom prst="rect">
            <a:avLst/>
          </a:prstGeom>
        </p:spPr>
      </p:pic>
      <p:grpSp>
        <p:nvGrpSpPr>
          <p:cNvPr id="43" name="Grupo 42">
            <a:extLst>
              <a:ext uri="{FF2B5EF4-FFF2-40B4-BE49-F238E27FC236}">
                <a16:creationId xmlns:a16="http://schemas.microsoft.com/office/drawing/2014/main" id="{E6BA1612-F626-4587-998A-0D0CD95AC2CC}"/>
              </a:ext>
            </a:extLst>
          </p:cNvPr>
          <p:cNvGrpSpPr/>
          <p:nvPr/>
        </p:nvGrpSpPr>
        <p:grpSpPr>
          <a:xfrm>
            <a:off x="2732167" y="6019760"/>
            <a:ext cx="270000" cy="270000"/>
            <a:chOff x="4268024" y="5463250"/>
            <a:chExt cx="360000" cy="360000"/>
          </a:xfrm>
        </p:grpSpPr>
        <p:sp>
          <p:nvSpPr>
            <p:cNvPr id="44" name="Elipse 43">
              <a:extLst>
                <a:ext uri="{FF2B5EF4-FFF2-40B4-BE49-F238E27FC236}">
                  <a16:creationId xmlns:a16="http://schemas.microsoft.com/office/drawing/2014/main" id="{239B291B-C236-447B-9AAE-CDBD49494C12}"/>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Elipse 44">
              <a:extLst>
                <a:ext uri="{FF2B5EF4-FFF2-40B4-BE49-F238E27FC236}">
                  <a16:creationId xmlns:a16="http://schemas.microsoft.com/office/drawing/2014/main" id="{5220020F-3202-454C-B45B-56B99036BE3B}"/>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6" name="CuadroTexto 45">
            <a:extLst>
              <a:ext uri="{FF2B5EF4-FFF2-40B4-BE49-F238E27FC236}">
                <a16:creationId xmlns:a16="http://schemas.microsoft.com/office/drawing/2014/main" id="{76623A86-DE74-48D4-8277-1EE659EDB2C4}"/>
              </a:ext>
            </a:extLst>
          </p:cNvPr>
          <p:cNvSpPr txBox="1"/>
          <p:nvPr/>
        </p:nvSpPr>
        <p:spPr>
          <a:xfrm>
            <a:off x="3049031" y="5935817"/>
            <a:ext cx="3788792" cy="400110"/>
          </a:xfrm>
          <a:prstGeom prst="rect">
            <a:avLst/>
          </a:prstGeom>
          <a:noFill/>
        </p:spPr>
        <p:txBody>
          <a:bodyPr wrap="square" rtlCol="0">
            <a:spAutoFit/>
          </a:bodyPr>
          <a:lstStyle/>
          <a:p>
            <a:r>
              <a:rPr lang="es-ES" sz="2000" dirty="0">
                <a:latin typeface="Avenir LT Std 35 Light" panose="020B0402020203020204" pitchFamily="34" charset="0"/>
              </a:rPr>
              <a:t>Modulación</a:t>
            </a:r>
          </a:p>
        </p:txBody>
      </p:sp>
      <p:cxnSp>
        <p:nvCxnSpPr>
          <p:cNvPr id="47" name="Conector recto 46">
            <a:extLst>
              <a:ext uri="{FF2B5EF4-FFF2-40B4-BE49-F238E27FC236}">
                <a16:creationId xmlns:a16="http://schemas.microsoft.com/office/drawing/2014/main" id="{279ABE71-AFA2-4B5B-AE6D-ABFC7639F996}"/>
              </a:ext>
            </a:extLst>
          </p:cNvPr>
          <p:cNvCxnSpPr>
            <a:cxnSpLocks/>
            <a:endCxn id="44" idx="4"/>
          </p:cNvCxnSpPr>
          <p:nvPr/>
        </p:nvCxnSpPr>
        <p:spPr>
          <a:xfrm flipV="1">
            <a:off x="2867167" y="6289760"/>
            <a:ext cx="0" cy="56824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grpSp>
        <p:nvGrpSpPr>
          <p:cNvPr id="48" name="Grupo 47">
            <a:extLst>
              <a:ext uri="{FF2B5EF4-FFF2-40B4-BE49-F238E27FC236}">
                <a16:creationId xmlns:a16="http://schemas.microsoft.com/office/drawing/2014/main" id="{B7541AC9-E344-4D64-8620-34BC4AF7FEE0}"/>
              </a:ext>
            </a:extLst>
          </p:cNvPr>
          <p:cNvGrpSpPr/>
          <p:nvPr/>
        </p:nvGrpSpPr>
        <p:grpSpPr>
          <a:xfrm>
            <a:off x="7366344" y="5768079"/>
            <a:ext cx="270000" cy="270000"/>
            <a:chOff x="4268024" y="5463250"/>
            <a:chExt cx="360000" cy="360000"/>
          </a:xfrm>
        </p:grpSpPr>
        <p:sp>
          <p:nvSpPr>
            <p:cNvPr id="49" name="Elipse 48">
              <a:extLst>
                <a:ext uri="{FF2B5EF4-FFF2-40B4-BE49-F238E27FC236}">
                  <a16:creationId xmlns:a16="http://schemas.microsoft.com/office/drawing/2014/main" id="{553A30B4-1188-4667-B351-D4B7D022200D}"/>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Elipse 49">
              <a:extLst>
                <a:ext uri="{FF2B5EF4-FFF2-40B4-BE49-F238E27FC236}">
                  <a16:creationId xmlns:a16="http://schemas.microsoft.com/office/drawing/2014/main" id="{96611492-84CB-4105-BCCB-817D584CEC06}"/>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1" name="CuadroTexto 50">
            <a:extLst>
              <a:ext uri="{FF2B5EF4-FFF2-40B4-BE49-F238E27FC236}">
                <a16:creationId xmlns:a16="http://schemas.microsoft.com/office/drawing/2014/main" id="{EBC7F3CA-AFEB-4C86-8226-4AE876CE9169}"/>
              </a:ext>
            </a:extLst>
          </p:cNvPr>
          <p:cNvSpPr txBox="1"/>
          <p:nvPr/>
        </p:nvSpPr>
        <p:spPr>
          <a:xfrm>
            <a:off x="7683208" y="5684136"/>
            <a:ext cx="3788792" cy="400110"/>
          </a:xfrm>
          <a:prstGeom prst="rect">
            <a:avLst/>
          </a:prstGeom>
          <a:noFill/>
        </p:spPr>
        <p:txBody>
          <a:bodyPr wrap="square" rtlCol="0">
            <a:spAutoFit/>
          </a:bodyPr>
          <a:lstStyle/>
          <a:p>
            <a:r>
              <a:rPr lang="es-ES" sz="2000" dirty="0">
                <a:latin typeface="Avenir LT Std 35 Light" panose="020B0402020203020204" pitchFamily="34" charset="0"/>
              </a:rPr>
              <a:t>Zona de seguridad</a:t>
            </a:r>
          </a:p>
        </p:txBody>
      </p:sp>
      <p:cxnSp>
        <p:nvCxnSpPr>
          <p:cNvPr id="52" name="Conector recto 51">
            <a:extLst>
              <a:ext uri="{FF2B5EF4-FFF2-40B4-BE49-F238E27FC236}">
                <a16:creationId xmlns:a16="http://schemas.microsoft.com/office/drawing/2014/main" id="{15A7158E-145A-4FAC-94FE-FEFB31736C3D}"/>
              </a:ext>
            </a:extLst>
          </p:cNvPr>
          <p:cNvCxnSpPr>
            <a:cxnSpLocks/>
            <a:endCxn id="49" idx="4"/>
          </p:cNvCxnSpPr>
          <p:nvPr/>
        </p:nvCxnSpPr>
        <p:spPr>
          <a:xfrm flipV="1">
            <a:off x="7501344" y="6038079"/>
            <a:ext cx="0" cy="81992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221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sp>
        <p:nvSpPr>
          <p:cNvPr id="33" name="CuadroTexto 32">
            <a:extLst>
              <a:ext uri="{FF2B5EF4-FFF2-40B4-BE49-F238E27FC236}">
                <a16:creationId xmlns:a16="http://schemas.microsoft.com/office/drawing/2014/main" id="{E1497102-2B13-4DEF-B3BF-9C9D315AADEA}"/>
              </a:ext>
            </a:extLst>
          </p:cNvPr>
          <p:cNvSpPr txBox="1"/>
          <p:nvPr/>
        </p:nvSpPr>
        <p:spPr>
          <a:xfrm>
            <a:off x="2648824" y="877929"/>
            <a:ext cx="9543169" cy="1384995"/>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_Papelería:</a:t>
            </a:r>
          </a:p>
          <a:p>
            <a:r>
              <a:rPr lang="es-ES" sz="2800" dirty="0">
                <a:latin typeface="Avenir LT Std 35 Light" panose="020B0402020203020204" pitchFamily="34" charset="0"/>
              </a:rPr>
              <a:t>Diseños de papelería interna de la empresa juntamente con el cliente.</a:t>
            </a:r>
            <a:endParaRPr lang="es-ES" sz="2800" dirty="0">
              <a:solidFill>
                <a:srgbClr val="F38B00"/>
              </a:solidFill>
              <a:latin typeface="Avenir LT Std 55 Roman" panose="020B0503020203020204" pitchFamily="34" charset="0"/>
            </a:endParaRPr>
          </a:p>
        </p:txBody>
      </p:sp>
      <p:cxnSp>
        <p:nvCxnSpPr>
          <p:cNvPr id="35" name="Conector recto 34">
            <a:extLst>
              <a:ext uri="{FF2B5EF4-FFF2-40B4-BE49-F238E27FC236}">
                <a16:creationId xmlns:a16="http://schemas.microsoft.com/office/drawing/2014/main" id="{8E9621D8-1766-4BD9-B342-E873E073EA10}"/>
              </a:ext>
            </a:extLst>
          </p:cNvPr>
          <p:cNvCxnSpPr>
            <a:cxnSpLocks/>
          </p:cNvCxnSpPr>
          <p:nvPr/>
        </p:nvCxnSpPr>
        <p:spPr>
          <a:xfrm flipV="1">
            <a:off x="3037456" y="0"/>
            <a:ext cx="0" cy="87792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5C5227EF-9395-4DB7-B724-DDF04406F2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48824" y="2888876"/>
            <a:ext cx="3786700" cy="3136971"/>
          </a:xfrm>
          <a:prstGeom prst="rect">
            <a:avLst/>
          </a:prstGeom>
        </p:spPr>
      </p:pic>
      <p:pic>
        <p:nvPicPr>
          <p:cNvPr id="4" name="Gráfico 3">
            <a:extLst>
              <a:ext uri="{FF2B5EF4-FFF2-40B4-BE49-F238E27FC236}">
                <a16:creationId xmlns:a16="http://schemas.microsoft.com/office/drawing/2014/main" id="{F27C4926-E795-4CA6-AC33-EF17673A77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04923" y="2405535"/>
            <a:ext cx="4726692" cy="3378154"/>
          </a:xfrm>
          <a:prstGeom prst="rect">
            <a:avLst/>
          </a:prstGeom>
        </p:spPr>
      </p:pic>
      <p:pic>
        <p:nvPicPr>
          <p:cNvPr id="6" name="Gráfico 5">
            <a:extLst>
              <a:ext uri="{FF2B5EF4-FFF2-40B4-BE49-F238E27FC236}">
                <a16:creationId xmlns:a16="http://schemas.microsoft.com/office/drawing/2014/main" id="{1F3479DB-FDCC-45EC-842B-D606337A80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900000">
            <a:off x="7138031" y="4951078"/>
            <a:ext cx="2162175" cy="2162175"/>
          </a:xfrm>
          <a:prstGeom prst="rect">
            <a:avLst/>
          </a:prstGeom>
        </p:spPr>
      </p:pic>
      <p:grpSp>
        <p:nvGrpSpPr>
          <p:cNvPr id="11" name="Grupo 10">
            <a:extLst>
              <a:ext uri="{FF2B5EF4-FFF2-40B4-BE49-F238E27FC236}">
                <a16:creationId xmlns:a16="http://schemas.microsoft.com/office/drawing/2014/main" id="{377713A2-C99F-431C-A985-707BD445205E}"/>
              </a:ext>
            </a:extLst>
          </p:cNvPr>
          <p:cNvGrpSpPr/>
          <p:nvPr/>
        </p:nvGrpSpPr>
        <p:grpSpPr>
          <a:xfrm>
            <a:off x="2732167" y="6019760"/>
            <a:ext cx="270000" cy="270000"/>
            <a:chOff x="4268024" y="5463250"/>
            <a:chExt cx="360000" cy="360000"/>
          </a:xfrm>
        </p:grpSpPr>
        <p:sp>
          <p:nvSpPr>
            <p:cNvPr id="12" name="Elipse 11">
              <a:extLst>
                <a:ext uri="{FF2B5EF4-FFF2-40B4-BE49-F238E27FC236}">
                  <a16:creationId xmlns:a16="http://schemas.microsoft.com/office/drawing/2014/main" id="{CF0A8304-1F7F-4256-984B-E947D270A851}"/>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Elipse 12">
              <a:extLst>
                <a:ext uri="{FF2B5EF4-FFF2-40B4-BE49-F238E27FC236}">
                  <a16:creationId xmlns:a16="http://schemas.microsoft.com/office/drawing/2014/main" id="{EA72653C-97BE-4AE4-A5A6-C7C1D8D2C17A}"/>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4" name="CuadroTexto 13">
            <a:extLst>
              <a:ext uri="{FF2B5EF4-FFF2-40B4-BE49-F238E27FC236}">
                <a16:creationId xmlns:a16="http://schemas.microsoft.com/office/drawing/2014/main" id="{B3919845-DA23-4A64-8546-8BB3E3D5DB3E}"/>
              </a:ext>
            </a:extLst>
          </p:cNvPr>
          <p:cNvSpPr txBox="1"/>
          <p:nvPr/>
        </p:nvSpPr>
        <p:spPr>
          <a:xfrm>
            <a:off x="3049031" y="5935817"/>
            <a:ext cx="3788792" cy="400110"/>
          </a:xfrm>
          <a:prstGeom prst="rect">
            <a:avLst/>
          </a:prstGeom>
          <a:noFill/>
        </p:spPr>
        <p:txBody>
          <a:bodyPr wrap="square" rtlCol="0">
            <a:spAutoFit/>
          </a:bodyPr>
          <a:lstStyle/>
          <a:p>
            <a:r>
              <a:rPr lang="es-ES" sz="2000" dirty="0">
                <a:latin typeface="Avenir LT Std 35 Light" panose="020B0402020203020204" pitchFamily="34" charset="0"/>
              </a:rPr>
              <a:t>Tarjeta de visita</a:t>
            </a:r>
          </a:p>
        </p:txBody>
      </p:sp>
      <p:cxnSp>
        <p:nvCxnSpPr>
          <p:cNvPr id="15" name="Conector recto 14">
            <a:extLst>
              <a:ext uri="{FF2B5EF4-FFF2-40B4-BE49-F238E27FC236}">
                <a16:creationId xmlns:a16="http://schemas.microsoft.com/office/drawing/2014/main" id="{6B8C237D-524B-4378-AB8D-AE58881E92A5}"/>
              </a:ext>
            </a:extLst>
          </p:cNvPr>
          <p:cNvCxnSpPr>
            <a:cxnSpLocks/>
            <a:endCxn id="12" idx="4"/>
          </p:cNvCxnSpPr>
          <p:nvPr/>
        </p:nvCxnSpPr>
        <p:spPr>
          <a:xfrm flipV="1">
            <a:off x="2867167" y="6289760"/>
            <a:ext cx="0" cy="56824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grpSp>
        <p:nvGrpSpPr>
          <p:cNvPr id="16" name="Grupo 15">
            <a:extLst>
              <a:ext uri="{FF2B5EF4-FFF2-40B4-BE49-F238E27FC236}">
                <a16:creationId xmlns:a16="http://schemas.microsoft.com/office/drawing/2014/main" id="{AE4AC680-E38F-4CE7-86EC-6EDE3801F46B}"/>
              </a:ext>
            </a:extLst>
          </p:cNvPr>
          <p:cNvGrpSpPr/>
          <p:nvPr/>
        </p:nvGrpSpPr>
        <p:grpSpPr>
          <a:xfrm>
            <a:off x="9600414" y="5690040"/>
            <a:ext cx="270000" cy="270000"/>
            <a:chOff x="4268024" y="5463250"/>
            <a:chExt cx="360000" cy="360000"/>
          </a:xfrm>
        </p:grpSpPr>
        <p:sp>
          <p:nvSpPr>
            <p:cNvPr id="17" name="Elipse 16">
              <a:extLst>
                <a:ext uri="{FF2B5EF4-FFF2-40B4-BE49-F238E27FC236}">
                  <a16:creationId xmlns:a16="http://schemas.microsoft.com/office/drawing/2014/main" id="{89C75CAD-F329-42F4-B386-22ECD4A31A01}"/>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Elipse 17">
              <a:extLst>
                <a:ext uri="{FF2B5EF4-FFF2-40B4-BE49-F238E27FC236}">
                  <a16:creationId xmlns:a16="http://schemas.microsoft.com/office/drawing/2014/main" id="{4F959CA2-C5E1-417E-86AA-949C0652BB6F}"/>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9" name="CuadroTexto 18">
            <a:extLst>
              <a:ext uri="{FF2B5EF4-FFF2-40B4-BE49-F238E27FC236}">
                <a16:creationId xmlns:a16="http://schemas.microsoft.com/office/drawing/2014/main" id="{53C77863-4F52-4F26-8924-49652D6920A7}"/>
              </a:ext>
            </a:extLst>
          </p:cNvPr>
          <p:cNvSpPr txBox="1"/>
          <p:nvPr/>
        </p:nvSpPr>
        <p:spPr>
          <a:xfrm>
            <a:off x="9917277" y="5617654"/>
            <a:ext cx="2171985" cy="707886"/>
          </a:xfrm>
          <a:prstGeom prst="rect">
            <a:avLst/>
          </a:prstGeom>
          <a:noFill/>
        </p:spPr>
        <p:txBody>
          <a:bodyPr wrap="square" rtlCol="0">
            <a:spAutoFit/>
          </a:bodyPr>
          <a:lstStyle/>
          <a:p>
            <a:r>
              <a:rPr lang="es-ES" sz="2000" dirty="0">
                <a:latin typeface="Avenir LT Std 35 Light" panose="020B0402020203020204" pitchFamily="34" charset="0"/>
              </a:rPr>
              <a:t>Sobre americano y sello</a:t>
            </a:r>
          </a:p>
        </p:txBody>
      </p:sp>
      <p:cxnSp>
        <p:nvCxnSpPr>
          <p:cNvPr id="20" name="Conector recto 19">
            <a:extLst>
              <a:ext uri="{FF2B5EF4-FFF2-40B4-BE49-F238E27FC236}">
                <a16:creationId xmlns:a16="http://schemas.microsoft.com/office/drawing/2014/main" id="{8CD3224C-A6F4-4C2D-9EED-0139DD964BE2}"/>
              </a:ext>
            </a:extLst>
          </p:cNvPr>
          <p:cNvCxnSpPr>
            <a:cxnSpLocks/>
            <a:endCxn id="17" idx="4"/>
          </p:cNvCxnSpPr>
          <p:nvPr/>
        </p:nvCxnSpPr>
        <p:spPr>
          <a:xfrm flipV="1">
            <a:off x="9735414" y="5960040"/>
            <a:ext cx="0" cy="89796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807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sp>
        <p:nvSpPr>
          <p:cNvPr id="33" name="CuadroTexto 32">
            <a:extLst>
              <a:ext uri="{FF2B5EF4-FFF2-40B4-BE49-F238E27FC236}">
                <a16:creationId xmlns:a16="http://schemas.microsoft.com/office/drawing/2014/main" id="{E1497102-2B13-4DEF-B3BF-9C9D315AADEA}"/>
              </a:ext>
            </a:extLst>
          </p:cNvPr>
          <p:cNvSpPr txBox="1"/>
          <p:nvPr/>
        </p:nvSpPr>
        <p:spPr>
          <a:xfrm>
            <a:off x="2648824" y="877929"/>
            <a:ext cx="9543169" cy="954107"/>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_Entorno digital:</a:t>
            </a:r>
          </a:p>
          <a:p>
            <a:r>
              <a:rPr lang="es-ES" sz="2800" dirty="0">
                <a:latin typeface="Avenir LT Std 35 Light" panose="020B0402020203020204" pitchFamily="34" charset="0"/>
              </a:rPr>
              <a:t>Contenido relacionado con la web y las redes sociales.</a:t>
            </a:r>
            <a:endParaRPr lang="es-ES" sz="2800" dirty="0">
              <a:solidFill>
                <a:srgbClr val="F38B00"/>
              </a:solidFill>
              <a:latin typeface="Avenir LT Std 55 Roman" panose="020B0503020203020204" pitchFamily="34" charset="0"/>
            </a:endParaRPr>
          </a:p>
        </p:txBody>
      </p:sp>
      <p:cxnSp>
        <p:nvCxnSpPr>
          <p:cNvPr id="35" name="Conector recto 34">
            <a:extLst>
              <a:ext uri="{FF2B5EF4-FFF2-40B4-BE49-F238E27FC236}">
                <a16:creationId xmlns:a16="http://schemas.microsoft.com/office/drawing/2014/main" id="{8E9621D8-1766-4BD9-B342-E873E073EA10}"/>
              </a:ext>
            </a:extLst>
          </p:cNvPr>
          <p:cNvCxnSpPr>
            <a:cxnSpLocks/>
          </p:cNvCxnSpPr>
          <p:nvPr/>
        </p:nvCxnSpPr>
        <p:spPr>
          <a:xfrm flipV="1">
            <a:off x="3037456" y="0"/>
            <a:ext cx="0" cy="87792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8F149CE6-2461-4E42-B380-A1D3445302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44648" y="2192007"/>
            <a:ext cx="5416854" cy="4269756"/>
          </a:xfrm>
          <a:prstGeom prst="rect">
            <a:avLst/>
          </a:prstGeom>
        </p:spPr>
      </p:pic>
      <p:grpSp>
        <p:nvGrpSpPr>
          <p:cNvPr id="10" name="Grupo 9">
            <a:extLst>
              <a:ext uri="{FF2B5EF4-FFF2-40B4-BE49-F238E27FC236}">
                <a16:creationId xmlns:a16="http://schemas.microsoft.com/office/drawing/2014/main" id="{BD7FF007-FAF6-4A5B-8796-EBB017BCC90C}"/>
              </a:ext>
            </a:extLst>
          </p:cNvPr>
          <p:cNvGrpSpPr/>
          <p:nvPr/>
        </p:nvGrpSpPr>
        <p:grpSpPr>
          <a:xfrm>
            <a:off x="3542394" y="6258239"/>
            <a:ext cx="270000" cy="270000"/>
            <a:chOff x="4268024" y="5463250"/>
            <a:chExt cx="360000" cy="360000"/>
          </a:xfrm>
        </p:grpSpPr>
        <p:sp>
          <p:nvSpPr>
            <p:cNvPr id="11" name="Elipse 10">
              <a:extLst>
                <a:ext uri="{FF2B5EF4-FFF2-40B4-BE49-F238E27FC236}">
                  <a16:creationId xmlns:a16="http://schemas.microsoft.com/office/drawing/2014/main" id="{60850D0B-7B0A-4C11-AFC7-5AAAAB038EB3}"/>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a:extLst>
                <a:ext uri="{FF2B5EF4-FFF2-40B4-BE49-F238E27FC236}">
                  <a16:creationId xmlns:a16="http://schemas.microsoft.com/office/drawing/2014/main" id="{69240608-6F0B-4A4F-B3B7-9A01ED168802}"/>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3" name="CuadroTexto 12">
            <a:extLst>
              <a:ext uri="{FF2B5EF4-FFF2-40B4-BE49-F238E27FC236}">
                <a16:creationId xmlns:a16="http://schemas.microsoft.com/office/drawing/2014/main" id="{A3EDC2F5-70F5-4564-AF22-41E1638CC3B2}"/>
              </a:ext>
            </a:extLst>
          </p:cNvPr>
          <p:cNvSpPr txBox="1"/>
          <p:nvPr/>
        </p:nvSpPr>
        <p:spPr>
          <a:xfrm>
            <a:off x="3859258" y="6154760"/>
            <a:ext cx="3788792" cy="400110"/>
          </a:xfrm>
          <a:prstGeom prst="rect">
            <a:avLst/>
          </a:prstGeom>
          <a:noFill/>
        </p:spPr>
        <p:txBody>
          <a:bodyPr wrap="square" rtlCol="0">
            <a:spAutoFit/>
          </a:bodyPr>
          <a:lstStyle/>
          <a:p>
            <a:r>
              <a:rPr lang="es-ES" sz="2000" dirty="0">
                <a:latin typeface="Avenir LT Std 35 Light" panose="020B0402020203020204" pitchFamily="34" charset="0"/>
              </a:rPr>
              <a:t>Web</a:t>
            </a:r>
          </a:p>
        </p:txBody>
      </p:sp>
      <p:cxnSp>
        <p:nvCxnSpPr>
          <p:cNvPr id="14" name="Conector recto 13">
            <a:extLst>
              <a:ext uri="{FF2B5EF4-FFF2-40B4-BE49-F238E27FC236}">
                <a16:creationId xmlns:a16="http://schemas.microsoft.com/office/drawing/2014/main" id="{186D17DB-A5FF-4C95-BFA2-62929FA53178}"/>
              </a:ext>
            </a:extLst>
          </p:cNvPr>
          <p:cNvCxnSpPr>
            <a:cxnSpLocks/>
            <a:endCxn id="11" idx="4"/>
          </p:cNvCxnSpPr>
          <p:nvPr/>
        </p:nvCxnSpPr>
        <p:spPr>
          <a:xfrm flipV="1">
            <a:off x="3677394" y="6528239"/>
            <a:ext cx="0" cy="32976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759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pic>
        <p:nvPicPr>
          <p:cNvPr id="4" name="Gráfico 3">
            <a:extLst>
              <a:ext uri="{FF2B5EF4-FFF2-40B4-BE49-F238E27FC236}">
                <a16:creationId xmlns:a16="http://schemas.microsoft.com/office/drawing/2014/main" id="{3F3DBAB8-B61E-4386-8B81-D52EEC013D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03208" y="357213"/>
            <a:ext cx="5223174" cy="3600000"/>
          </a:xfrm>
          <a:prstGeom prst="rect">
            <a:avLst/>
          </a:prstGeom>
        </p:spPr>
      </p:pic>
      <p:pic>
        <p:nvPicPr>
          <p:cNvPr id="6" name="Gráfico 5">
            <a:extLst>
              <a:ext uri="{FF2B5EF4-FFF2-40B4-BE49-F238E27FC236}">
                <a16:creationId xmlns:a16="http://schemas.microsoft.com/office/drawing/2014/main" id="{7F2604F6-3A8D-41F4-AB2B-6AE68BFEA0C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59306" y="1061763"/>
            <a:ext cx="5372796" cy="5400000"/>
          </a:xfrm>
          <a:prstGeom prst="rect">
            <a:avLst/>
          </a:prstGeom>
        </p:spPr>
      </p:pic>
      <p:grpSp>
        <p:nvGrpSpPr>
          <p:cNvPr id="18" name="Grupo 17">
            <a:extLst>
              <a:ext uri="{FF2B5EF4-FFF2-40B4-BE49-F238E27FC236}">
                <a16:creationId xmlns:a16="http://schemas.microsoft.com/office/drawing/2014/main" id="{33C7678D-F5DB-4CC6-8A81-630BBADA71B9}"/>
              </a:ext>
            </a:extLst>
          </p:cNvPr>
          <p:cNvGrpSpPr/>
          <p:nvPr/>
        </p:nvGrpSpPr>
        <p:grpSpPr>
          <a:xfrm>
            <a:off x="5207067" y="6183237"/>
            <a:ext cx="270000" cy="270000"/>
            <a:chOff x="4268024" y="5463250"/>
            <a:chExt cx="360000" cy="360000"/>
          </a:xfrm>
        </p:grpSpPr>
        <p:sp>
          <p:nvSpPr>
            <p:cNvPr id="19" name="Elipse 18">
              <a:extLst>
                <a:ext uri="{FF2B5EF4-FFF2-40B4-BE49-F238E27FC236}">
                  <a16:creationId xmlns:a16="http://schemas.microsoft.com/office/drawing/2014/main" id="{122E58DA-F49A-4CE7-A396-B46C343D30DE}"/>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Elipse 19">
              <a:extLst>
                <a:ext uri="{FF2B5EF4-FFF2-40B4-BE49-F238E27FC236}">
                  <a16:creationId xmlns:a16="http://schemas.microsoft.com/office/drawing/2014/main" id="{292CEE8B-B47F-4F10-B595-F44EFF637CEA}"/>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1" name="CuadroTexto 20">
            <a:extLst>
              <a:ext uri="{FF2B5EF4-FFF2-40B4-BE49-F238E27FC236}">
                <a16:creationId xmlns:a16="http://schemas.microsoft.com/office/drawing/2014/main" id="{324FAE71-0CEC-4FBC-B183-B9779C5E9988}"/>
              </a:ext>
            </a:extLst>
          </p:cNvPr>
          <p:cNvSpPr txBox="1"/>
          <p:nvPr/>
        </p:nvSpPr>
        <p:spPr>
          <a:xfrm>
            <a:off x="5523931" y="6099294"/>
            <a:ext cx="3788792" cy="400110"/>
          </a:xfrm>
          <a:prstGeom prst="rect">
            <a:avLst/>
          </a:prstGeom>
          <a:noFill/>
        </p:spPr>
        <p:txBody>
          <a:bodyPr wrap="square" rtlCol="0">
            <a:spAutoFit/>
          </a:bodyPr>
          <a:lstStyle/>
          <a:p>
            <a:r>
              <a:rPr lang="es-ES" sz="2000" dirty="0">
                <a:latin typeface="Avenir LT Std 35 Light" panose="020B0402020203020204" pitchFamily="34" charset="0"/>
              </a:rPr>
              <a:t>Twitter</a:t>
            </a:r>
          </a:p>
        </p:txBody>
      </p:sp>
      <p:cxnSp>
        <p:nvCxnSpPr>
          <p:cNvPr id="22" name="Conector recto 21">
            <a:extLst>
              <a:ext uri="{FF2B5EF4-FFF2-40B4-BE49-F238E27FC236}">
                <a16:creationId xmlns:a16="http://schemas.microsoft.com/office/drawing/2014/main" id="{F94221A2-B0BA-4F97-9EFF-1CE7D49AD198}"/>
              </a:ext>
            </a:extLst>
          </p:cNvPr>
          <p:cNvCxnSpPr>
            <a:cxnSpLocks/>
            <a:endCxn id="19" idx="4"/>
          </p:cNvCxnSpPr>
          <p:nvPr/>
        </p:nvCxnSpPr>
        <p:spPr>
          <a:xfrm flipV="1">
            <a:off x="5342067" y="6453237"/>
            <a:ext cx="0" cy="40476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grpSp>
        <p:nvGrpSpPr>
          <p:cNvPr id="23" name="Grupo 22">
            <a:extLst>
              <a:ext uri="{FF2B5EF4-FFF2-40B4-BE49-F238E27FC236}">
                <a16:creationId xmlns:a16="http://schemas.microsoft.com/office/drawing/2014/main" id="{3AD212F1-3E3F-423B-A18D-B56AF86760BF}"/>
              </a:ext>
            </a:extLst>
          </p:cNvPr>
          <p:cNvGrpSpPr/>
          <p:nvPr/>
        </p:nvGrpSpPr>
        <p:grpSpPr>
          <a:xfrm>
            <a:off x="8086344" y="358596"/>
            <a:ext cx="270000" cy="270000"/>
            <a:chOff x="4268024" y="5463250"/>
            <a:chExt cx="360000" cy="360000"/>
          </a:xfrm>
        </p:grpSpPr>
        <p:sp>
          <p:nvSpPr>
            <p:cNvPr id="24" name="Elipse 23">
              <a:extLst>
                <a:ext uri="{FF2B5EF4-FFF2-40B4-BE49-F238E27FC236}">
                  <a16:creationId xmlns:a16="http://schemas.microsoft.com/office/drawing/2014/main" id="{440F7B2E-87B7-4050-B99A-178D0A5B73FF}"/>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Elipse 24">
              <a:extLst>
                <a:ext uri="{FF2B5EF4-FFF2-40B4-BE49-F238E27FC236}">
                  <a16:creationId xmlns:a16="http://schemas.microsoft.com/office/drawing/2014/main" id="{4D62CA41-C481-4B7A-9CD5-EF5B75DF7E4B}"/>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6" name="CuadroTexto 25">
            <a:extLst>
              <a:ext uri="{FF2B5EF4-FFF2-40B4-BE49-F238E27FC236}">
                <a16:creationId xmlns:a16="http://schemas.microsoft.com/office/drawing/2014/main" id="{77F3867F-0CB7-4B42-9FCF-5811CC45C612}"/>
              </a:ext>
            </a:extLst>
          </p:cNvPr>
          <p:cNvSpPr txBox="1"/>
          <p:nvPr/>
        </p:nvSpPr>
        <p:spPr>
          <a:xfrm>
            <a:off x="8403208" y="274653"/>
            <a:ext cx="3788792" cy="400110"/>
          </a:xfrm>
          <a:prstGeom prst="rect">
            <a:avLst/>
          </a:prstGeom>
          <a:noFill/>
        </p:spPr>
        <p:txBody>
          <a:bodyPr wrap="square" rtlCol="0">
            <a:spAutoFit/>
          </a:bodyPr>
          <a:lstStyle/>
          <a:p>
            <a:r>
              <a:rPr lang="es-ES" sz="2000" dirty="0">
                <a:latin typeface="Avenir LT Std 35 Light" panose="020B0402020203020204" pitchFamily="34" charset="0"/>
              </a:rPr>
              <a:t>Facebook</a:t>
            </a:r>
          </a:p>
        </p:txBody>
      </p:sp>
      <p:cxnSp>
        <p:nvCxnSpPr>
          <p:cNvPr id="27" name="Conector recto 26">
            <a:extLst>
              <a:ext uri="{FF2B5EF4-FFF2-40B4-BE49-F238E27FC236}">
                <a16:creationId xmlns:a16="http://schemas.microsoft.com/office/drawing/2014/main" id="{FB837723-5A97-46CA-8B34-81DB30C48C67}"/>
              </a:ext>
            </a:extLst>
          </p:cNvPr>
          <p:cNvCxnSpPr>
            <a:cxnSpLocks/>
          </p:cNvCxnSpPr>
          <p:nvPr/>
        </p:nvCxnSpPr>
        <p:spPr>
          <a:xfrm flipV="1">
            <a:off x="8221344" y="0"/>
            <a:ext cx="0" cy="357213"/>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226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sp>
        <p:nvSpPr>
          <p:cNvPr id="33" name="CuadroTexto 32">
            <a:extLst>
              <a:ext uri="{FF2B5EF4-FFF2-40B4-BE49-F238E27FC236}">
                <a16:creationId xmlns:a16="http://schemas.microsoft.com/office/drawing/2014/main" id="{E1497102-2B13-4DEF-B3BF-9C9D315AADEA}"/>
              </a:ext>
            </a:extLst>
          </p:cNvPr>
          <p:cNvSpPr txBox="1"/>
          <p:nvPr/>
        </p:nvSpPr>
        <p:spPr>
          <a:xfrm>
            <a:off x="2648824" y="877929"/>
            <a:ext cx="9543169" cy="1384995"/>
          </a:xfrm>
          <a:prstGeom prst="rect">
            <a:avLst/>
          </a:prstGeom>
          <a:noFill/>
        </p:spPr>
        <p:txBody>
          <a:bodyPr wrap="square" rtlCol="0">
            <a:spAutoFit/>
          </a:bodyPr>
          <a:lstStyle/>
          <a:p>
            <a:pPr algn="just"/>
            <a:r>
              <a:rPr lang="es-ES" sz="2800" dirty="0">
                <a:solidFill>
                  <a:srgbClr val="F38B00"/>
                </a:solidFill>
                <a:latin typeface="Avenir LT Std 55 Roman" panose="020B0503020203020204" pitchFamily="34" charset="0"/>
              </a:rPr>
              <a:t>_Entorno televisivo:</a:t>
            </a:r>
          </a:p>
          <a:p>
            <a:r>
              <a:rPr lang="es-ES" sz="2800" dirty="0">
                <a:latin typeface="Avenir LT Std 35 Light" panose="020B0402020203020204" pitchFamily="34" charset="0"/>
              </a:rPr>
              <a:t>Diseños correspondientes a los elementos esenciales que componen las piezas audiovisuales de una cadena de tv</a:t>
            </a:r>
            <a:endParaRPr lang="es-ES" sz="2800" dirty="0">
              <a:solidFill>
                <a:srgbClr val="F38B00"/>
              </a:solidFill>
              <a:latin typeface="Avenir LT Std 55 Roman" panose="020B0503020203020204" pitchFamily="34" charset="0"/>
            </a:endParaRPr>
          </a:p>
        </p:txBody>
      </p:sp>
      <p:cxnSp>
        <p:nvCxnSpPr>
          <p:cNvPr id="35" name="Conector recto 34">
            <a:extLst>
              <a:ext uri="{FF2B5EF4-FFF2-40B4-BE49-F238E27FC236}">
                <a16:creationId xmlns:a16="http://schemas.microsoft.com/office/drawing/2014/main" id="{8E9621D8-1766-4BD9-B342-E873E073EA10}"/>
              </a:ext>
            </a:extLst>
          </p:cNvPr>
          <p:cNvCxnSpPr>
            <a:cxnSpLocks/>
          </p:cNvCxnSpPr>
          <p:nvPr/>
        </p:nvCxnSpPr>
        <p:spPr>
          <a:xfrm flipV="1">
            <a:off x="3037456" y="0"/>
            <a:ext cx="0" cy="87792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69CDE895-DD11-4A00-8210-BD75B36137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72753" y="2526824"/>
            <a:ext cx="9360648" cy="3934939"/>
          </a:xfrm>
          <a:prstGeom prst="rect">
            <a:avLst/>
          </a:prstGeom>
        </p:spPr>
      </p:pic>
      <p:grpSp>
        <p:nvGrpSpPr>
          <p:cNvPr id="11" name="Grupo 10">
            <a:extLst>
              <a:ext uri="{FF2B5EF4-FFF2-40B4-BE49-F238E27FC236}">
                <a16:creationId xmlns:a16="http://schemas.microsoft.com/office/drawing/2014/main" id="{7E2DB0FF-DD35-49FA-9234-AF325DFC78A3}"/>
              </a:ext>
            </a:extLst>
          </p:cNvPr>
          <p:cNvGrpSpPr/>
          <p:nvPr/>
        </p:nvGrpSpPr>
        <p:grpSpPr>
          <a:xfrm>
            <a:off x="10869169" y="6019760"/>
            <a:ext cx="270000" cy="270000"/>
            <a:chOff x="4268024" y="5463250"/>
            <a:chExt cx="360000" cy="360000"/>
          </a:xfrm>
        </p:grpSpPr>
        <p:sp>
          <p:nvSpPr>
            <p:cNvPr id="12" name="Elipse 11">
              <a:extLst>
                <a:ext uri="{FF2B5EF4-FFF2-40B4-BE49-F238E27FC236}">
                  <a16:creationId xmlns:a16="http://schemas.microsoft.com/office/drawing/2014/main" id="{EEAD7F7E-BFC4-4111-ABED-0866215F7ABC}"/>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Elipse 12">
              <a:extLst>
                <a:ext uri="{FF2B5EF4-FFF2-40B4-BE49-F238E27FC236}">
                  <a16:creationId xmlns:a16="http://schemas.microsoft.com/office/drawing/2014/main" id="{BF42C68F-C363-4FB2-A8B4-BDCBF9C24C14}"/>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4" name="CuadroTexto 13">
            <a:extLst>
              <a:ext uri="{FF2B5EF4-FFF2-40B4-BE49-F238E27FC236}">
                <a16:creationId xmlns:a16="http://schemas.microsoft.com/office/drawing/2014/main" id="{6DBF8E6E-EBBA-401D-9042-C9BE6A2963D1}"/>
              </a:ext>
            </a:extLst>
          </p:cNvPr>
          <p:cNvSpPr txBox="1"/>
          <p:nvPr/>
        </p:nvSpPr>
        <p:spPr>
          <a:xfrm>
            <a:off x="11186033" y="5935817"/>
            <a:ext cx="3788792" cy="400110"/>
          </a:xfrm>
          <a:prstGeom prst="rect">
            <a:avLst/>
          </a:prstGeom>
          <a:noFill/>
        </p:spPr>
        <p:txBody>
          <a:bodyPr wrap="square" rtlCol="0">
            <a:spAutoFit/>
          </a:bodyPr>
          <a:lstStyle/>
          <a:p>
            <a:r>
              <a:rPr lang="es-ES" sz="2000" dirty="0">
                <a:latin typeface="Avenir LT Std 35 Light" panose="020B0402020203020204" pitchFamily="34" charset="0"/>
              </a:rPr>
              <a:t>Mosca</a:t>
            </a:r>
          </a:p>
        </p:txBody>
      </p:sp>
      <p:cxnSp>
        <p:nvCxnSpPr>
          <p:cNvPr id="15" name="Conector recto 14">
            <a:extLst>
              <a:ext uri="{FF2B5EF4-FFF2-40B4-BE49-F238E27FC236}">
                <a16:creationId xmlns:a16="http://schemas.microsoft.com/office/drawing/2014/main" id="{8C4A1E23-435E-4863-8C81-CBD13BC1BEE5}"/>
              </a:ext>
            </a:extLst>
          </p:cNvPr>
          <p:cNvCxnSpPr>
            <a:cxnSpLocks/>
            <a:endCxn id="12" idx="4"/>
          </p:cNvCxnSpPr>
          <p:nvPr/>
        </p:nvCxnSpPr>
        <p:spPr>
          <a:xfrm flipV="1">
            <a:off x="11004169" y="6289760"/>
            <a:ext cx="0" cy="56824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256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pic>
        <p:nvPicPr>
          <p:cNvPr id="3" name="Gráfico 2">
            <a:extLst>
              <a:ext uri="{FF2B5EF4-FFF2-40B4-BE49-F238E27FC236}">
                <a16:creationId xmlns:a16="http://schemas.microsoft.com/office/drawing/2014/main" id="{A59F7487-03EF-430C-97AE-F265FDF122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03208" y="105931"/>
            <a:ext cx="5393208" cy="3600000"/>
          </a:xfrm>
          <a:prstGeom prst="rect">
            <a:avLst/>
          </a:prstGeom>
        </p:spPr>
      </p:pic>
      <p:pic>
        <p:nvPicPr>
          <p:cNvPr id="4" name="Gráfico 3">
            <a:extLst>
              <a:ext uri="{FF2B5EF4-FFF2-40B4-BE49-F238E27FC236}">
                <a16:creationId xmlns:a16="http://schemas.microsoft.com/office/drawing/2014/main" id="{20A294F4-A539-4C3A-935A-D24B8F1DD0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38894" y="3152069"/>
            <a:ext cx="5393208" cy="3600000"/>
          </a:xfrm>
          <a:prstGeom prst="rect">
            <a:avLst/>
          </a:prstGeom>
        </p:spPr>
      </p:pic>
      <p:grpSp>
        <p:nvGrpSpPr>
          <p:cNvPr id="12" name="Grupo 11">
            <a:extLst>
              <a:ext uri="{FF2B5EF4-FFF2-40B4-BE49-F238E27FC236}">
                <a16:creationId xmlns:a16="http://schemas.microsoft.com/office/drawing/2014/main" id="{7D4529FF-73BC-4713-911E-343FFF48CBAC}"/>
              </a:ext>
            </a:extLst>
          </p:cNvPr>
          <p:cNvGrpSpPr/>
          <p:nvPr/>
        </p:nvGrpSpPr>
        <p:grpSpPr>
          <a:xfrm>
            <a:off x="5242487" y="6019760"/>
            <a:ext cx="270000" cy="270000"/>
            <a:chOff x="4268024" y="5463250"/>
            <a:chExt cx="360000" cy="360000"/>
          </a:xfrm>
        </p:grpSpPr>
        <p:sp>
          <p:nvSpPr>
            <p:cNvPr id="13" name="Elipse 12">
              <a:extLst>
                <a:ext uri="{FF2B5EF4-FFF2-40B4-BE49-F238E27FC236}">
                  <a16:creationId xmlns:a16="http://schemas.microsoft.com/office/drawing/2014/main" id="{CAD37F85-63C5-4580-8DA7-E3C3A7A5CB45}"/>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Elipse 13">
              <a:extLst>
                <a:ext uri="{FF2B5EF4-FFF2-40B4-BE49-F238E27FC236}">
                  <a16:creationId xmlns:a16="http://schemas.microsoft.com/office/drawing/2014/main" id="{66472652-2685-4665-AB1D-952D8E2FF4AF}"/>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5" name="CuadroTexto 14">
            <a:extLst>
              <a:ext uri="{FF2B5EF4-FFF2-40B4-BE49-F238E27FC236}">
                <a16:creationId xmlns:a16="http://schemas.microsoft.com/office/drawing/2014/main" id="{1514B8FA-DB6E-45F5-940B-29628EB6C207}"/>
              </a:ext>
            </a:extLst>
          </p:cNvPr>
          <p:cNvSpPr txBox="1"/>
          <p:nvPr/>
        </p:nvSpPr>
        <p:spPr>
          <a:xfrm>
            <a:off x="5559351" y="5935817"/>
            <a:ext cx="3788792" cy="400110"/>
          </a:xfrm>
          <a:prstGeom prst="rect">
            <a:avLst/>
          </a:prstGeom>
          <a:noFill/>
        </p:spPr>
        <p:txBody>
          <a:bodyPr wrap="square" rtlCol="0">
            <a:spAutoFit/>
          </a:bodyPr>
          <a:lstStyle/>
          <a:p>
            <a:r>
              <a:rPr lang="es-ES" sz="2000" dirty="0">
                <a:latin typeface="Avenir LT Std 35 Light" panose="020B0402020203020204" pitchFamily="34" charset="0"/>
              </a:rPr>
              <a:t>Rótulo</a:t>
            </a:r>
          </a:p>
        </p:txBody>
      </p:sp>
      <p:cxnSp>
        <p:nvCxnSpPr>
          <p:cNvPr id="16" name="Conector recto 15">
            <a:extLst>
              <a:ext uri="{FF2B5EF4-FFF2-40B4-BE49-F238E27FC236}">
                <a16:creationId xmlns:a16="http://schemas.microsoft.com/office/drawing/2014/main" id="{2AA99333-6814-49A8-8017-1538A4C8B95C}"/>
              </a:ext>
            </a:extLst>
          </p:cNvPr>
          <p:cNvCxnSpPr>
            <a:cxnSpLocks/>
            <a:endCxn id="13" idx="4"/>
          </p:cNvCxnSpPr>
          <p:nvPr/>
        </p:nvCxnSpPr>
        <p:spPr>
          <a:xfrm flipV="1">
            <a:off x="5377487" y="6289760"/>
            <a:ext cx="0" cy="56824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grpSp>
        <p:nvGrpSpPr>
          <p:cNvPr id="17" name="Grupo 16">
            <a:extLst>
              <a:ext uri="{FF2B5EF4-FFF2-40B4-BE49-F238E27FC236}">
                <a16:creationId xmlns:a16="http://schemas.microsoft.com/office/drawing/2014/main" id="{AFDFE8C3-D59A-4B5D-95AD-FCEAA7C2AA40}"/>
              </a:ext>
            </a:extLst>
          </p:cNvPr>
          <p:cNvGrpSpPr/>
          <p:nvPr/>
        </p:nvGrpSpPr>
        <p:grpSpPr>
          <a:xfrm>
            <a:off x="2708786" y="3512943"/>
            <a:ext cx="270000" cy="270000"/>
            <a:chOff x="4268024" y="5463250"/>
            <a:chExt cx="360000" cy="360000"/>
          </a:xfrm>
        </p:grpSpPr>
        <p:sp>
          <p:nvSpPr>
            <p:cNvPr id="18" name="Elipse 17">
              <a:extLst>
                <a:ext uri="{FF2B5EF4-FFF2-40B4-BE49-F238E27FC236}">
                  <a16:creationId xmlns:a16="http://schemas.microsoft.com/office/drawing/2014/main" id="{42AFF179-DD87-4D12-8BA2-78EB587A9E54}"/>
                </a:ext>
              </a:extLst>
            </p:cNvPr>
            <p:cNvSpPr/>
            <p:nvPr/>
          </p:nvSpPr>
          <p:spPr>
            <a:xfrm>
              <a:off x="4268024" y="5463250"/>
              <a:ext cx="360000" cy="36000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Elipse 18">
              <a:extLst>
                <a:ext uri="{FF2B5EF4-FFF2-40B4-BE49-F238E27FC236}">
                  <a16:creationId xmlns:a16="http://schemas.microsoft.com/office/drawing/2014/main" id="{929EAB2A-F556-40D1-A9B7-4C9FF823113C}"/>
                </a:ext>
              </a:extLst>
            </p:cNvPr>
            <p:cNvSpPr/>
            <p:nvPr/>
          </p:nvSpPr>
          <p:spPr>
            <a:xfrm>
              <a:off x="4359054" y="555325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0" name="CuadroTexto 19">
            <a:extLst>
              <a:ext uri="{FF2B5EF4-FFF2-40B4-BE49-F238E27FC236}">
                <a16:creationId xmlns:a16="http://schemas.microsoft.com/office/drawing/2014/main" id="{4112D157-BA25-4016-985E-367F23021901}"/>
              </a:ext>
            </a:extLst>
          </p:cNvPr>
          <p:cNvSpPr txBox="1"/>
          <p:nvPr/>
        </p:nvSpPr>
        <p:spPr>
          <a:xfrm>
            <a:off x="3025650" y="3429000"/>
            <a:ext cx="3788792" cy="400110"/>
          </a:xfrm>
          <a:prstGeom prst="rect">
            <a:avLst/>
          </a:prstGeom>
          <a:noFill/>
        </p:spPr>
        <p:txBody>
          <a:bodyPr wrap="square" rtlCol="0">
            <a:spAutoFit/>
          </a:bodyPr>
          <a:lstStyle/>
          <a:p>
            <a:r>
              <a:rPr lang="es-ES" sz="2000" dirty="0">
                <a:latin typeface="Avenir LT Std 35 Light" panose="020B0402020203020204" pitchFamily="34" charset="0"/>
              </a:rPr>
              <a:t>Faldón</a:t>
            </a:r>
          </a:p>
        </p:txBody>
      </p:sp>
      <p:cxnSp>
        <p:nvCxnSpPr>
          <p:cNvPr id="21" name="Conector recto 20">
            <a:extLst>
              <a:ext uri="{FF2B5EF4-FFF2-40B4-BE49-F238E27FC236}">
                <a16:creationId xmlns:a16="http://schemas.microsoft.com/office/drawing/2014/main" id="{474C21B2-04E3-49BD-B454-74C4DCC40D44}"/>
              </a:ext>
            </a:extLst>
          </p:cNvPr>
          <p:cNvCxnSpPr>
            <a:cxnSpLocks/>
            <a:endCxn id="18" idx="4"/>
          </p:cNvCxnSpPr>
          <p:nvPr/>
        </p:nvCxnSpPr>
        <p:spPr>
          <a:xfrm flipV="1">
            <a:off x="2843786" y="3782943"/>
            <a:ext cx="0" cy="3075057"/>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166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2921168"/>
            <a:ext cx="6858002" cy="1015663"/>
          </a:xfrm>
          <a:prstGeom prst="rect">
            <a:avLst/>
          </a:prstGeom>
          <a:noFill/>
        </p:spPr>
        <p:txBody>
          <a:bodyPr wrap="square" rtlCol="0">
            <a:spAutoFit/>
          </a:bodyPr>
          <a:lstStyle/>
          <a:p>
            <a:r>
              <a:rPr lang="es-ES" sz="3000" dirty="0">
                <a:solidFill>
                  <a:schemeClr val="bg1"/>
                </a:solidFill>
                <a:latin typeface="Futura Hv BT" panose="020B0702020204020204" pitchFamily="34" charset="0"/>
              </a:rPr>
              <a:t>_06 MANUAL DE IDENTIDAD CORPORATIVA</a:t>
            </a:r>
          </a:p>
        </p:txBody>
      </p:sp>
      <p:sp>
        <p:nvSpPr>
          <p:cNvPr id="33" name="CuadroTexto 32">
            <a:extLst>
              <a:ext uri="{FF2B5EF4-FFF2-40B4-BE49-F238E27FC236}">
                <a16:creationId xmlns:a16="http://schemas.microsoft.com/office/drawing/2014/main" id="{E1497102-2B13-4DEF-B3BF-9C9D315AADEA}"/>
              </a:ext>
            </a:extLst>
          </p:cNvPr>
          <p:cNvSpPr txBox="1"/>
          <p:nvPr/>
        </p:nvSpPr>
        <p:spPr>
          <a:xfrm>
            <a:off x="2648824" y="877929"/>
            <a:ext cx="9543169" cy="1384995"/>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_Merchandising:</a:t>
            </a:r>
          </a:p>
          <a:p>
            <a:r>
              <a:rPr lang="es-ES" sz="2800" dirty="0">
                <a:latin typeface="Avenir LT Std 35 Light" panose="020B0402020203020204" pitchFamily="34" charset="0"/>
              </a:rPr>
              <a:t>Productos con la finalidad de publicitar y promocionar la marca durante la celebración de eventos y festividades.</a:t>
            </a:r>
            <a:endParaRPr lang="es-ES" sz="2800" dirty="0">
              <a:solidFill>
                <a:srgbClr val="F38B00"/>
              </a:solidFill>
              <a:latin typeface="Avenir LT Std 55 Roman" panose="020B0503020203020204" pitchFamily="34" charset="0"/>
            </a:endParaRPr>
          </a:p>
        </p:txBody>
      </p:sp>
      <p:cxnSp>
        <p:nvCxnSpPr>
          <p:cNvPr id="35" name="Conector recto 34">
            <a:extLst>
              <a:ext uri="{FF2B5EF4-FFF2-40B4-BE49-F238E27FC236}">
                <a16:creationId xmlns:a16="http://schemas.microsoft.com/office/drawing/2014/main" id="{8E9621D8-1766-4BD9-B342-E873E073EA10}"/>
              </a:ext>
            </a:extLst>
          </p:cNvPr>
          <p:cNvCxnSpPr>
            <a:cxnSpLocks/>
          </p:cNvCxnSpPr>
          <p:nvPr/>
        </p:nvCxnSpPr>
        <p:spPr>
          <a:xfrm flipV="1">
            <a:off x="3037456" y="0"/>
            <a:ext cx="0" cy="877929"/>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92000A81-9C30-4395-AAB2-D67AA4D57F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47334" y="2180990"/>
            <a:ext cx="3199593" cy="3884222"/>
          </a:xfrm>
          <a:prstGeom prst="rect">
            <a:avLst/>
          </a:prstGeom>
        </p:spPr>
      </p:pic>
      <p:pic>
        <p:nvPicPr>
          <p:cNvPr id="7" name="Gráfico 6">
            <a:extLst>
              <a:ext uri="{FF2B5EF4-FFF2-40B4-BE49-F238E27FC236}">
                <a16:creationId xmlns:a16="http://schemas.microsoft.com/office/drawing/2014/main" id="{D8BCEB58-D3BC-41EB-938C-424D6EB8C2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00000">
            <a:off x="4081961" y="3875741"/>
            <a:ext cx="1109818" cy="2272233"/>
          </a:xfrm>
          <a:prstGeom prst="rect">
            <a:avLst/>
          </a:prstGeom>
        </p:spPr>
      </p:pic>
      <p:pic>
        <p:nvPicPr>
          <p:cNvPr id="8" name="Gráfico 7">
            <a:extLst>
              <a:ext uri="{FF2B5EF4-FFF2-40B4-BE49-F238E27FC236}">
                <a16:creationId xmlns:a16="http://schemas.microsoft.com/office/drawing/2014/main" id="{2DC98ED9-5654-4E43-B0F8-228231D58E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05279" y="3906309"/>
            <a:ext cx="1539493" cy="2511805"/>
          </a:xfrm>
          <a:prstGeom prst="rect">
            <a:avLst/>
          </a:prstGeom>
        </p:spPr>
      </p:pic>
      <p:pic>
        <p:nvPicPr>
          <p:cNvPr id="10" name="Gráfico 9">
            <a:extLst>
              <a:ext uri="{FF2B5EF4-FFF2-40B4-BE49-F238E27FC236}">
                <a16:creationId xmlns:a16="http://schemas.microsoft.com/office/drawing/2014/main" id="{20E692A9-9B25-437E-98A4-A928E1C9BC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0700000">
            <a:off x="6742359" y="2798276"/>
            <a:ext cx="517540" cy="2231891"/>
          </a:xfrm>
          <a:prstGeom prst="rect">
            <a:avLst/>
          </a:prstGeom>
        </p:spPr>
      </p:pic>
      <p:pic>
        <p:nvPicPr>
          <p:cNvPr id="6" name="Gráfico 5">
            <a:extLst>
              <a:ext uri="{FF2B5EF4-FFF2-40B4-BE49-F238E27FC236}">
                <a16:creationId xmlns:a16="http://schemas.microsoft.com/office/drawing/2014/main" id="{B3B350A5-7B32-4D5C-9499-F297E9ECD8C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900000">
            <a:off x="7325525" y="2622799"/>
            <a:ext cx="1697867" cy="1082228"/>
          </a:xfrm>
          <a:prstGeom prst="rect">
            <a:avLst/>
          </a:prstGeom>
        </p:spPr>
      </p:pic>
      <p:pic>
        <p:nvPicPr>
          <p:cNvPr id="13" name="Gráfico 12">
            <a:extLst>
              <a:ext uri="{FF2B5EF4-FFF2-40B4-BE49-F238E27FC236}">
                <a16:creationId xmlns:a16="http://schemas.microsoft.com/office/drawing/2014/main" id="{BA1E31B9-7F00-4B58-BF7C-9FE36398405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3600000">
            <a:off x="9185055" y="3563406"/>
            <a:ext cx="2349393" cy="881022"/>
          </a:xfrm>
          <a:prstGeom prst="rect">
            <a:avLst/>
          </a:prstGeom>
        </p:spPr>
      </p:pic>
      <p:pic>
        <p:nvPicPr>
          <p:cNvPr id="14" name="Gráfico 13">
            <a:extLst>
              <a:ext uri="{FF2B5EF4-FFF2-40B4-BE49-F238E27FC236}">
                <a16:creationId xmlns:a16="http://schemas.microsoft.com/office/drawing/2014/main" id="{9441DAA3-6042-4C7F-868E-FE79B1E5CE1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720428" y="4270122"/>
            <a:ext cx="2750685" cy="1795090"/>
          </a:xfrm>
          <a:prstGeom prst="rect">
            <a:avLst/>
          </a:prstGeom>
        </p:spPr>
      </p:pic>
    </p:spTree>
    <p:extLst>
      <p:ext uri="{BB962C8B-B14F-4D97-AF65-F5344CB8AC3E}">
        <p14:creationId xmlns:p14="http://schemas.microsoft.com/office/powerpoint/2010/main" val="3198443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8"/>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 07 PRESUPUESTO</a:t>
            </a:r>
          </a:p>
        </p:txBody>
      </p:sp>
      <p:sp>
        <p:nvSpPr>
          <p:cNvPr id="6" name="Elipse 5">
            <a:extLst>
              <a:ext uri="{FF2B5EF4-FFF2-40B4-BE49-F238E27FC236}">
                <a16:creationId xmlns:a16="http://schemas.microsoft.com/office/drawing/2014/main" id="{BB3B7EE2-3AFC-4B25-A85F-E60FA68666CD}"/>
              </a:ext>
            </a:extLst>
          </p:cNvPr>
          <p:cNvSpPr/>
          <p:nvPr/>
        </p:nvSpPr>
        <p:spPr>
          <a:xfrm>
            <a:off x="2700000" y="1413062"/>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2122560"/>
            <a:ext cx="900000" cy="1"/>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053C7591-F980-4590-B5E4-43489DF80690}"/>
              </a:ext>
            </a:extLst>
          </p:cNvPr>
          <p:cNvSpPr txBox="1"/>
          <p:nvPr/>
        </p:nvSpPr>
        <p:spPr>
          <a:xfrm>
            <a:off x="4500000" y="1413062"/>
            <a:ext cx="3628322" cy="4647426"/>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_Presupuesto de creación:</a:t>
            </a:r>
          </a:p>
          <a:p>
            <a:r>
              <a:rPr lang="es-ES" sz="2000" dirty="0">
                <a:latin typeface="Avenir LT Std 35 Light" panose="020B0402020203020204" pitchFamily="34" charset="0"/>
              </a:rPr>
              <a:t>Se trata del presupuesto general del proyecto. Este a su vez se divide en tres bloques:</a:t>
            </a:r>
          </a:p>
          <a:p>
            <a:endParaRPr lang="es-ES" sz="2000" dirty="0">
              <a:latin typeface="Avenir LT Std 35 Light" panose="020B0402020203020204" pitchFamily="34" charset="0"/>
            </a:endParaRPr>
          </a:p>
          <a:p>
            <a:r>
              <a:rPr lang="es-ES" sz="2000" dirty="0">
                <a:latin typeface="Avenir LT Std 35 Light" panose="020B0402020203020204" pitchFamily="34" charset="0"/>
              </a:rPr>
              <a:t>     Marco teórico</a:t>
            </a:r>
          </a:p>
          <a:p>
            <a:endParaRPr lang="es-ES" sz="2000" dirty="0">
              <a:latin typeface="Avenir LT Std 35 Light" panose="020B0402020203020204" pitchFamily="34" charset="0"/>
            </a:endParaRPr>
          </a:p>
          <a:p>
            <a:r>
              <a:rPr lang="es-ES" sz="2000" dirty="0">
                <a:latin typeface="Avenir LT Std 35 Light" panose="020B0402020203020204" pitchFamily="34" charset="0"/>
              </a:rPr>
              <a:t>     Costes de realización        gráfica y generación 	del Manual</a:t>
            </a:r>
          </a:p>
          <a:p>
            <a:endParaRPr lang="es-ES" sz="2000" dirty="0">
              <a:latin typeface="Avenir LT Std 35 Light" panose="020B0402020203020204" pitchFamily="34" charset="0"/>
            </a:endParaRPr>
          </a:p>
          <a:p>
            <a:r>
              <a:rPr lang="es-ES" sz="2000" dirty="0">
                <a:latin typeface="Avenir LT Std 35 Light" panose="020B0402020203020204" pitchFamily="34" charset="0"/>
              </a:rPr>
              <a:t>     Otros costes</a:t>
            </a:r>
          </a:p>
        </p:txBody>
      </p:sp>
      <p:cxnSp>
        <p:nvCxnSpPr>
          <p:cNvPr id="27" name="Conector recto 26">
            <a:extLst>
              <a:ext uri="{FF2B5EF4-FFF2-40B4-BE49-F238E27FC236}">
                <a16:creationId xmlns:a16="http://schemas.microsoft.com/office/drawing/2014/main" id="{82E515DB-5EE4-4A9F-8B2E-DD6F4A397B11}"/>
              </a:ext>
            </a:extLst>
          </p:cNvPr>
          <p:cNvCxnSpPr>
            <a:cxnSpLocks/>
          </p:cNvCxnSpPr>
          <p:nvPr/>
        </p:nvCxnSpPr>
        <p:spPr>
          <a:xfrm flipV="1">
            <a:off x="4831533" y="-1"/>
            <a:ext cx="0" cy="1469387"/>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42222BF2-A438-4B63-9C48-71651A3333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0774" y="1596824"/>
            <a:ext cx="1034512" cy="1051471"/>
          </a:xfrm>
          <a:prstGeom prst="rect">
            <a:avLst/>
          </a:prstGeom>
        </p:spPr>
      </p:pic>
      <p:graphicFrame>
        <p:nvGraphicFramePr>
          <p:cNvPr id="4" name="Tabla 3">
            <a:extLst>
              <a:ext uri="{FF2B5EF4-FFF2-40B4-BE49-F238E27FC236}">
                <a16:creationId xmlns:a16="http://schemas.microsoft.com/office/drawing/2014/main" id="{C3B6E3B4-9C95-4A4E-B181-FE34BB9B9D11}"/>
              </a:ext>
            </a:extLst>
          </p:cNvPr>
          <p:cNvGraphicFramePr>
            <a:graphicFrameLocks noGrp="1"/>
          </p:cNvGraphicFramePr>
          <p:nvPr>
            <p:extLst>
              <p:ext uri="{D42A27DB-BD31-4B8C-83A1-F6EECF244321}">
                <p14:modId xmlns:p14="http://schemas.microsoft.com/office/powerpoint/2010/main" val="3757094700"/>
              </p:ext>
            </p:extLst>
          </p:nvPr>
        </p:nvGraphicFramePr>
        <p:xfrm>
          <a:off x="8128321" y="1413062"/>
          <a:ext cx="3599999" cy="5070198"/>
        </p:xfrm>
        <a:graphic>
          <a:graphicData uri="http://schemas.openxmlformats.org/drawingml/2006/table">
            <a:tbl>
              <a:tblPr firstRow="1" firstCol="1" bandRow="1">
                <a:tableStyleId>{9D7B26C5-4107-4FEC-AEDC-1716B250A1EF}</a:tableStyleId>
              </a:tblPr>
              <a:tblGrid>
                <a:gridCol w="1560113">
                  <a:extLst>
                    <a:ext uri="{9D8B030D-6E8A-4147-A177-3AD203B41FA5}">
                      <a16:colId xmlns:a16="http://schemas.microsoft.com/office/drawing/2014/main" val="3833510426"/>
                    </a:ext>
                  </a:extLst>
                </a:gridCol>
                <a:gridCol w="660748">
                  <a:extLst>
                    <a:ext uri="{9D8B030D-6E8A-4147-A177-3AD203B41FA5}">
                      <a16:colId xmlns:a16="http://schemas.microsoft.com/office/drawing/2014/main" val="3347829657"/>
                    </a:ext>
                  </a:extLst>
                </a:gridCol>
                <a:gridCol w="901059">
                  <a:extLst>
                    <a:ext uri="{9D8B030D-6E8A-4147-A177-3AD203B41FA5}">
                      <a16:colId xmlns:a16="http://schemas.microsoft.com/office/drawing/2014/main" val="3490788043"/>
                    </a:ext>
                  </a:extLst>
                </a:gridCol>
                <a:gridCol w="478079">
                  <a:extLst>
                    <a:ext uri="{9D8B030D-6E8A-4147-A177-3AD203B41FA5}">
                      <a16:colId xmlns:a16="http://schemas.microsoft.com/office/drawing/2014/main" val="3161694776"/>
                    </a:ext>
                  </a:extLst>
                </a:gridCol>
              </a:tblGrid>
              <a:tr h="203814">
                <a:tc gridSpan="4">
                  <a:txBody>
                    <a:bodyPr/>
                    <a:lstStyle/>
                    <a:p>
                      <a:pPr algn="ctr">
                        <a:lnSpc>
                          <a:spcPct val="115000"/>
                        </a:lnSpc>
                        <a:spcAft>
                          <a:spcPts val="0"/>
                        </a:spcAft>
                      </a:pPr>
                      <a:r>
                        <a:rPr lang="es-ES" sz="800" dirty="0">
                          <a:effectLst/>
                        </a:rPr>
                        <a:t>PRESUPUESTO DE CREACIÓN</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85780" marR="85780" marT="42890" marB="42890" anchor="ct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398695576"/>
                  </a:ext>
                </a:extLst>
              </a:tr>
              <a:tr h="203814">
                <a:tc gridSpan="4">
                  <a:txBody>
                    <a:bodyPr/>
                    <a:lstStyle/>
                    <a:p>
                      <a:pPr algn="ctr">
                        <a:lnSpc>
                          <a:spcPct val="115000"/>
                        </a:lnSpc>
                        <a:spcAft>
                          <a:spcPts val="0"/>
                        </a:spcAft>
                      </a:pPr>
                      <a:r>
                        <a:rPr lang="es-ES" sz="800">
                          <a:effectLst/>
                        </a:rPr>
                        <a:t>Marco teórico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85780" marR="85780" marT="42890" marB="42890" anchor="ct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040372518"/>
                  </a:ext>
                </a:extLst>
              </a:tr>
              <a:tr h="254747">
                <a:tc>
                  <a:txBody>
                    <a:bodyPr/>
                    <a:lstStyle/>
                    <a:p>
                      <a:pPr algn="ctr">
                        <a:lnSpc>
                          <a:spcPct val="115000"/>
                        </a:lnSpc>
                        <a:spcAft>
                          <a:spcPts val="0"/>
                        </a:spcAft>
                      </a:pPr>
                      <a:r>
                        <a:rPr lang="es-ES" sz="800">
                          <a:effectLst/>
                        </a:rPr>
                        <a:t>Descripción de la tarea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Coste por hora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Dedicación en horas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Total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4224655762"/>
                  </a:ext>
                </a:extLst>
              </a:tr>
              <a:tr h="254747">
                <a:tc>
                  <a:txBody>
                    <a:bodyPr/>
                    <a:lstStyle/>
                    <a:p>
                      <a:pPr algn="ctr">
                        <a:lnSpc>
                          <a:spcPct val="115000"/>
                        </a:lnSpc>
                        <a:spcAft>
                          <a:spcPts val="0"/>
                        </a:spcAft>
                      </a:pPr>
                      <a:r>
                        <a:rPr lang="es-ES" sz="800">
                          <a:effectLst/>
                        </a:rPr>
                        <a:t>Análisis y recopilación de la información teórica relacionada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30,00 €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30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900,00 €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3550656805"/>
                  </a:ext>
                </a:extLst>
              </a:tr>
              <a:tr h="123541">
                <a:tc>
                  <a:txBody>
                    <a:bodyPr/>
                    <a:lstStyle/>
                    <a:p>
                      <a:pPr algn="ctr">
                        <a:lnSpc>
                          <a:spcPct val="115000"/>
                        </a:lnSpc>
                        <a:spcAft>
                          <a:spcPts val="0"/>
                        </a:spcAft>
                      </a:pPr>
                      <a:r>
                        <a:rPr lang="es-ES" sz="800">
                          <a:effectLst/>
                        </a:rPr>
                        <a:t>Redacción del proyecto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30,00 €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600,00 €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910478926"/>
                  </a:ext>
                </a:extLst>
              </a:tr>
              <a:tr h="254747">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1.500,00 €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613687428"/>
                  </a:ext>
                </a:extLst>
              </a:tr>
              <a:tr h="123541">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683660479"/>
                  </a:ext>
                </a:extLst>
              </a:tr>
              <a:tr h="203814">
                <a:tc gridSpan="4">
                  <a:txBody>
                    <a:bodyPr/>
                    <a:lstStyle/>
                    <a:p>
                      <a:pPr algn="ctr">
                        <a:lnSpc>
                          <a:spcPct val="115000"/>
                        </a:lnSpc>
                        <a:spcAft>
                          <a:spcPts val="0"/>
                        </a:spcAft>
                      </a:pPr>
                      <a:r>
                        <a:rPr lang="es-ES" sz="800">
                          <a:effectLst/>
                        </a:rPr>
                        <a:t>Realización gráfica y generación del Manual de Identidad Corporativa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85780" marR="85780" marT="42890" marB="42890" anchor="ct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746435220"/>
                  </a:ext>
                </a:extLst>
              </a:tr>
              <a:tr h="254747">
                <a:tc>
                  <a:txBody>
                    <a:bodyPr/>
                    <a:lstStyle/>
                    <a:p>
                      <a:pPr algn="ctr">
                        <a:lnSpc>
                          <a:spcPct val="115000"/>
                        </a:lnSpc>
                        <a:spcAft>
                          <a:spcPts val="0"/>
                        </a:spcAft>
                      </a:pPr>
                      <a:r>
                        <a:rPr lang="es-ES" sz="800">
                          <a:effectLst/>
                        </a:rPr>
                        <a:t>Descripción de la tarea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Coste por hora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Dedicación en horas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Total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3825487222"/>
                  </a:ext>
                </a:extLst>
              </a:tr>
              <a:tr h="254747">
                <a:tc>
                  <a:txBody>
                    <a:bodyPr/>
                    <a:lstStyle/>
                    <a:p>
                      <a:pPr algn="ctr">
                        <a:lnSpc>
                          <a:spcPct val="115000"/>
                        </a:lnSpc>
                        <a:spcAft>
                          <a:spcPts val="0"/>
                        </a:spcAft>
                      </a:pPr>
                      <a:r>
                        <a:rPr lang="es-ES" sz="800">
                          <a:effectLst/>
                        </a:rPr>
                        <a:t>Análisis previo y conceptualización del diseño gráfico de la marca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20,00 €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400,00 €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2505708484"/>
                  </a:ext>
                </a:extLst>
              </a:tr>
              <a:tr h="254747">
                <a:tc>
                  <a:txBody>
                    <a:bodyPr/>
                    <a:lstStyle/>
                    <a:p>
                      <a:pPr algn="ctr">
                        <a:lnSpc>
                          <a:spcPct val="115000"/>
                        </a:lnSpc>
                        <a:spcAft>
                          <a:spcPts val="0"/>
                        </a:spcAft>
                      </a:pPr>
                      <a:r>
                        <a:rPr lang="es-ES" sz="800">
                          <a:effectLst/>
                        </a:rPr>
                        <a:t>Rediseño logotipo y propuesta final desarrollada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30,00 €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15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450,00 €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750601944"/>
                  </a:ext>
                </a:extLst>
              </a:tr>
              <a:tr h="254747">
                <a:tc>
                  <a:txBody>
                    <a:bodyPr/>
                    <a:lstStyle/>
                    <a:p>
                      <a:pPr algn="ctr">
                        <a:lnSpc>
                          <a:spcPct val="115000"/>
                        </a:lnSpc>
                        <a:spcAft>
                          <a:spcPts val="0"/>
                        </a:spcAft>
                      </a:pPr>
                      <a:r>
                        <a:rPr lang="es-ES" sz="800">
                          <a:effectLst/>
                        </a:rPr>
                        <a:t>Maquetación y creación del manual de estilo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30,00 €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50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1.500,00 €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803744352"/>
                  </a:ext>
                </a:extLst>
              </a:tr>
              <a:tr h="254747">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2.350,00 €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973958542"/>
                  </a:ext>
                </a:extLst>
              </a:tr>
              <a:tr h="123541">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062048950"/>
                  </a:ext>
                </a:extLst>
              </a:tr>
              <a:tr h="203814">
                <a:tc gridSpan="4">
                  <a:txBody>
                    <a:bodyPr/>
                    <a:lstStyle/>
                    <a:p>
                      <a:pPr algn="ctr">
                        <a:lnSpc>
                          <a:spcPct val="115000"/>
                        </a:lnSpc>
                        <a:spcAft>
                          <a:spcPts val="0"/>
                        </a:spcAft>
                      </a:pPr>
                      <a:r>
                        <a:rPr lang="es-ES" sz="800">
                          <a:effectLst/>
                        </a:rPr>
                        <a:t>Otros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85780" marR="85780" marT="42890" marB="42890" anchor="ct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994937965"/>
                  </a:ext>
                </a:extLst>
              </a:tr>
              <a:tr h="254747">
                <a:tc>
                  <a:txBody>
                    <a:bodyPr/>
                    <a:lstStyle/>
                    <a:p>
                      <a:pPr algn="ctr">
                        <a:lnSpc>
                          <a:spcPct val="115000"/>
                        </a:lnSpc>
                        <a:spcAft>
                          <a:spcPts val="0"/>
                        </a:spcAft>
                      </a:pPr>
                      <a:r>
                        <a:rPr lang="es-ES" sz="800">
                          <a:effectLst/>
                        </a:rPr>
                        <a:t>Descripción de la tarea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Coste por hora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Dedicación en horas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Total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957043438"/>
                  </a:ext>
                </a:extLst>
              </a:tr>
              <a:tr h="385953">
                <a:tc>
                  <a:txBody>
                    <a:bodyPr/>
                    <a:lstStyle/>
                    <a:p>
                      <a:pPr algn="ctr">
                        <a:lnSpc>
                          <a:spcPct val="115000"/>
                        </a:lnSpc>
                        <a:spcAft>
                          <a:spcPts val="0"/>
                        </a:spcAft>
                      </a:pPr>
                      <a:r>
                        <a:rPr lang="es-ES" sz="800">
                          <a:effectLst/>
                        </a:rPr>
                        <a:t>Impresión a color y encuadernación de los documentos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50,00 €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50464720"/>
                  </a:ext>
                </a:extLst>
              </a:tr>
              <a:tr h="123541">
                <a:tc>
                  <a:txBody>
                    <a:bodyPr/>
                    <a:lstStyle/>
                    <a:p>
                      <a:pPr algn="ct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50,00 €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710872412"/>
                  </a:ext>
                </a:extLst>
              </a:tr>
              <a:tr h="123541">
                <a:tc>
                  <a:txBody>
                    <a:bodyPr/>
                    <a:lstStyle/>
                    <a:p>
                      <a:pPr algn="ct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684920752"/>
                  </a:ext>
                </a:extLst>
              </a:tr>
              <a:tr h="254747">
                <a:tc>
                  <a:txBody>
                    <a:bodyPr/>
                    <a:lstStyle/>
                    <a:p>
                      <a:pPr algn="ct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COSTE TOTAL (sin IVA)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3.900,00 €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358194065"/>
                  </a:ext>
                </a:extLst>
              </a:tr>
              <a:tr h="123541">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IVA 21%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3018903399"/>
                  </a:ext>
                </a:extLst>
              </a:tr>
              <a:tr h="254747">
                <a:tc>
                  <a:txBody>
                    <a:bodyPr/>
                    <a:lstStyle/>
                    <a:p>
                      <a:pPr algn="ctr">
                        <a:lnSpc>
                          <a:spcPct val="115000"/>
                        </a:lnSpc>
                        <a:spcAft>
                          <a:spcPts val="0"/>
                        </a:spcAft>
                      </a:pPr>
                      <a:r>
                        <a:rPr lang="es-ES" sz="8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a:effectLst/>
                        </a:rPr>
                        <a:t>COSTE TOTAL</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tc>
                  <a:txBody>
                    <a:bodyPr/>
                    <a:lstStyle/>
                    <a:p>
                      <a:pPr algn="ctr">
                        <a:lnSpc>
                          <a:spcPct val="115000"/>
                        </a:lnSpc>
                        <a:spcAft>
                          <a:spcPts val="0"/>
                        </a:spcAft>
                      </a:pPr>
                      <a:r>
                        <a:rPr lang="es-ES" sz="800" dirty="0">
                          <a:effectLst/>
                        </a:rPr>
                        <a:t>4.719,00 €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5699" marR="45699" marT="0" marB="0" anchor="ctr"/>
                </a:tc>
                <a:extLst>
                  <a:ext uri="{0D108BD9-81ED-4DB2-BD59-A6C34878D82A}">
                    <a16:rowId xmlns:a16="http://schemas.microsoft.com/office/drawing/2014/main" val="1327165181"/>
                  </a:ext>
                </a:extLst>
              </a:tr>
            </a:tbl>
          </a:graphicData>
        </a:graphic>
      </p:graphicFrame>
    </p:spTree>
    <p:extLst>
      <p:ext uri="{BB962C8B-B14F-4D97-AF65-F5344CB8AC3E}">
        <p14:creationId xmlns:p14="http://schemas.microsoft.com/office/powerpoint/2010/main" val="630580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lipse 33">
            <a:extLst>
              <a:ext uri="{FF2B5EF4-FFF2-40B4-BE49-F238E27FC236}">
                <a16:creationId xmlns:a16="http://schemas.microsoft.com/office/drawing/2014/main" id="{FE089D18-9EB2-4313-AACB-7F041E08FA47}"/>
              </a:ext>
            </a:extLst>
          </p:cNvPr>
          <p:cNvSpPr/>
          <p:nvPr/>
        </p:nvSpPr>
        <p:spPr>
          <a:xfrm>
            <a:off x="7453747" y="1088999"/>
            <a:ext cx="7200000" cy="7200000"/>
          </a:xfrm>
          <a:prstGeom prst="ellipse">
            <a:avLst/>
          </a:prstGeom>
          <a:solidFill>
            <a:srgbClr val="F38B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sp>
        <p:nvSpPr>
          <p:cNvPr id="2" name="Rectángulo 1">
            <a:extLst>
              <a:ext uri="{FF2B5EF4-FFF2-40B4-BE49-F238E27FC236}">
                <a16:creationId xmlns:a16="http://schemas.microsoft.com/office/drawing/2014/main" id="{C704CAE7-ABC9-4FF5-9CB8-6315735BA2B9}"/>
              </a:ext>
            </a:extLst>
          </p:cNvPr>
          <p:cNvSpPr/>
          <p:nvPr/>
        </p:nvSpPr>
        <p:spPr>
          <a:xfrm>
            <a:off x="720000" y="0"/>
            <a:ext cx="1080000" cy="6858000"/>
          </a:xfrm>
          <a:prstGeom prst="rect">
            <a:avLst/>
          </a:prstGeom>
          <a:solidFill>
            <a:srgbClr val="F38B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913A1593-A046-4E5F-85B2-C1DE644E6856}"/>
              </a:ext>
            </a:extLst>
          </p:cNvPr>
          <p:cNvSpPr txBox="1"/>
          <p:nvPr/>
        </p:nvSpPr>
        <p:spPr>
          <a:xfrm rot="16200000">
            <a:off x="-2169000" y="3113528"/>
            <a:ext cx="6858002" cy="630942"/>
          </a:xfrm>
          <a:prstGeom prst="rect">
            <a:avLst/>
          </a:prstGeom>
          <a:noFill/>
        </p:spPr>
        <p:txBody>
          <a:bodyPr wrap="square" rtlCol="0">
            <a:spAutoFit/>
          </a:bodyPr>
          <a:lstStyle/>
          <a:p>
            <a:r>
              <a:rPr lang="es-ES" sz="3500" dirty="0">
                <a:solidFill>
                  <a:schemeClr val="bg1"/>
                </a:solidFill>
                <a:latin typeface="Futura Hv BT" panose="020B0702020204020204" pitchFamily="34" charset="0"/>
              </a:rPr>
              <a:t>_ 07 PRESUPUESTO</a:t>
            </a:r>
          </a:p>
        </p:txBody>
      </p:sp>
      <p:sp>
        <p:nvSpPr>
          <p:cNvPr id="6" name="Elipse 5">
            <a:extLst>
              <a:ext uri="{FF2B5EF4-FFF2-40B4-BE49-F238E27FC236}">
                <a16:creationId xmlns:a16="http://schemas.microsoft.com/office/drawing/2014/main" id="{BB3B7EE2-3AFC-4B25-A85F-E60FA68666CD}"/>
              </a:ext>
            </a:extLst>
          </p:cNvPr>
          <p:cNvSpPr/>
          <p:nvPr/>
        </p:nvSpPr>
        <p:spPr>
          <a:xfrm>
            <a:off x="2700000" y="1413062"/>
            <a:ext cx="1440000" cy="1440000"/>
          </a:xfrm>
          <a:prstGeom prst="ellipse">
            <a:avLst/>
          </a:prstGeom>
          <a:solidFill>
            <a:srgbClr val="F38B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6F0D"/>
              </a:solidFill>
            </a:endParaRPr>
          </a:p>
        </p:txBody>
      </p:sp>
      <p:cxnSp>
        <p:nvCxnSpPr>
          <p:cNvPr id="21" name="Conector recto 20">
            <a:extLst>
              <a:ext uri="{FF2B5EF4-FFF2-40B4-BE49-F238E27FC236}">
                <a16:creationId xmlns:a16="http://schemas.microsoft.com/office/drawing/2014/main" id="{84434C8D-2B77-49D5-83CB-6087462A3215}"/>
              </a:ext>
            </a:extLst>
          </p:cNvPr>
          <p:cNvCxnSpPr>
            <a:cxnSpLocks/>
          </p:cNvCxnSpPr>
          <p:nvPr/>
        </p:nvCxnSpPr>
        <p:spPr>
          <a:xfrm flipH="1">
            <a:off x="1800000" y="2122560"/>
            <a:ext cx="900000" cy="1"/>
          </a:xfrm>
          <a:prstGeom prst="line">
            <a:avLst/>
          </a:prstGeom>
          <a:ln w="63500">
            <a:solidFill>
              <a:srgbClr val="F38B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053C7591-F980-4590-B5E4-43489DF80690}"/>
              </a:ext>
            </a:extLst>
          </p:cNvPr>
          <p:cNvSpPr txBox="1"/>
          <p:nvPr/>
        </p:nvSpPr>
        <p:spPr>
          <a:xfrm>
            <a:off x="4500000" y="1413062"/>
            <a:ext cx="3021434" cy="34163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_Presupuesto de aplicación:</a:t>
            </a:r>
          </a:p>
          <a:p>
            <a:r>
              <a:rPr lang="es-ES" sz="2000" dirty="0">
                <a:latin typeface="Avenir LT Std 35 Light" panose="020B0402020203020204" pitchFamily="34" charset="0"/>
              </a:rPr>
              <a:t>Elaborado a partir de un proveedor concreto, su finalidad es servir de modo orientativo a la empresa para una posible inversión en una campaña de merchandising.</a:t>
            </a:r>
          </a:p>
        </p:txBody>
      </p:sp>
      <p:cxnSp>
        <p:nvCxnSpPr>
          <p:cNvPr id="27" name="Conector recto 26">
            <a:extLst>
              <a:ext uri="{FF2B5EF4-FFF2-40B4-BE49-F238E27FC236}">
                <a16:creationId xmlns:a16="http://schemas.microsoft.com/office/drawing/2014/main" id="{82E515DB-5EE4-4A9F-8B2E-DD6F4A397B11}"/>
              </a:ext>
            </a:extLst>
          </p:cNvPr>
          <p:cNvCxnSpPr>
            <a:cxnSpLocks/>
          </p:cNvCxnSpPr>
          <p:nvPr/>
        </p:nvCxnSpPr>
        <p:spPr>
          <a:xfrm flipV="1">
            <a:off x="4831533" y="-1"/>
            <a:ext cx="0" cy="1469387"/>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pic>
        <p:nvPicPr>
          <p:cNvPr id="4" name="Gráfico 3">
            <a:extLst>
              <a:ext uri="{FF2B5EF4-FFF2-40B4-BE49-F238E27FC236}">
                <a16:creationId xmlns:a16="http://schemas.microsoft.com/office/drawing/2014/main" id="{E735A863-B088-481E-8EA4-9D29E7A867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31288" y="1585041"/>
            <a:ext cx="1177423" cy="1075038"/>
          </a:xfrm>
          <a:prstGeom prst="rect">
            <a:avLst/>
          </a:prstGeom>
        </p:spPr>
      </p:pic>
      <p:graphicFrame>
        <p:nvGraphicFramePr>
          <p:cNvPr id="7" name="Tabla 6">
            <a:extLst>
              <a:ext uri="{FF2B5EF4-FFF2-40B4-BE49-F238E27FC236}">
                <a16:creationId xmlns:a16="http://schemas.microsoft.com/office/drawing/2014/main" id="{72DFA62F-58EA-496A-B58D-5372FD420432}"/>
              </a:ext>
            </a:extLst>
          </p:cNvPr>
          <p:cNvGraphicFramePr>
            <a:graphicFrameLocks noGrp="1"/>
          </p:cNvGraphicFramePr>
          <p:nvPr>
            <p:extLst>
              <p:ext uri="{D42A27DB-BD31-4B8C-83A1-F6EECF244321}">
                <p14:modId xmlns:p14="http://schemas.microsoft.com/office/powerpoint/2010/main" val="3860255418"/>
              </p:ext>
            </p:extLst>
          </p:nvPr>
        </p:nvGraphicFramePr>
        <p:xfrm>
          <a:off x="7678274" y="1469386"/>
          <a:ext cx="4212000" cy="5039998"/>
        </p:xfrm>
        <a:graphic>
          <a:graphicData uri="http://schemas.openxmlformats.org/drawingml/2006/table">
            <a:tbl>
              <a:tblPr firstRow="1" firstCol="1" bandRow="1">
                <a:tableStyleId>{9D7B26C5-4107-4FEC-AEDC-1716B250A1EF}</a:tableStyleId>
              </a:tblPr>
              <a:tblGrid>
                <a:gridCol w="363519">
                  <a:extLst>
                    <a:ext uri="{9D8B030D-6E8A-4147-A177-3AD203B41FA5}">
                      <a16:colId xmlns:a16="http://schemas.microsoft.com/office/drawing/2014/main" val="2159526572"/>
                    </a:ext>
                  </a:extLst>
                </a:gridCol>
                <a:gridCol w="1307950">
                  <a:extLst>
                    <a:ext uri="{9D8B030D-6E8A-4147-A177-3AD203B41FA5}">
                      <a16:colId xmlns:a16="http://schemas.microsoft.com/office/drawing/2014/main" val="4112572176"/>
                    </a:ext>
                  </a:extLst>
                </a:gridCol>
                <a:gridCol w="559378">
                  <a:extLst>
                    <a:ext uri="{9D8B030D-6E8A-4147-A177-3AD203B41FA5}">
                      <a16:colId xmlns:a16="http://schemas.microsoft.com/office/drawing/2014/main" val="3979930301"/>
                    </a:ext>
                  </a:extLst>
                </a:gridCol>
                <a:gridCol w="530665">
                  <a:extLst>
                    <a:ext uri="{9D8B030D-6E8A-4147-A177-3AD203B41FA5}">
                      <a16:colId xmlns:a16="http://schemas.microsoft.com/office/drawing/2014/main" val="1547349787"/>
                    </a:ext>
                  </a:extLst>
                </a:gridCol>
                <a:gridCol w="799845">
                  <a:extLst>
                    <a:ext uri="{9D8B030D-6E8A-4147-A177-3AD203B41FA5}">
                      <a16:colId xmlns:a16="http://schemas.microsoft.com/office/drawing/2014/main" val="1269743530"/>
                    </a:ext>
                  </a:extLst>
                </a:gridCol>
                <a:gridCol w="650643">
                  <a:extLst>
                    <a:ext uri="{9D8B030D-6E8A-4147-A177-3AD203B41FA5}">
                      <a16:colId xmlns:a16="http://schemas.microsoft.com/office/drawing/2014/main" val="4123370361"/>
                    </a:ext>
                  </a:extLst>
                </a:gridCol>
              </a:tblGrid>
              <a:tr h="375845">
                <a:tc gridSpan="6">
                  <a:txBody>
                    <a:bodyPr/>
                    <a:lstStyle/>
                    <a:p>
                      <a:pPr algn="ctr">
                        <a:lnSpc>
                          <a:spcPct val="115000"/>
                        </a:lnSpc>
                        <a:spcAft>
                          <a:spcPts val="0"/>
                        </a:spcAft>
                      </a:pPr>
                      <a:r>
                        <a:rPr lang="es-ES" sz="900">
                          <a:effectLst/>
                        </a:rPr>
                        <a:t>PRESUPUESTO DE APLICACIÓN</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83388" marR="83388" marT="41694" marB="41694"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4014949886"/>
                  </a:ext>
                </a:extLst>
              </a:tr>
              <a:tr h="502969">
                <a:tc>
                  <a:txBody>
                    <a:bodyPr/>
                    <a:lstStyle/>
                    <a:p>
                      <a:pPr algn="ctr">
                        <a:lnSpc>
                          <a:spcPct val="115000"/>
                        </a:lnSpc>
                        <a:spcAft>
                          <a:spcPts val="0"/>
                        </a:spcAft>
                      </a:pPr>
                      <a:r>
                        <a:rPr lang="es-ES" sz="900">
                          <a:effectLst/>
                        </a:rPr>
                        <a:t>Ref.</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Descripción</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dirty="0">
                          <a:effectLst/>
                        </a:rPr>
                        <a:t>Ud.</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Cantidad</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Precio/Ud.</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Precio parcial</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2199653851"/>
                  </a:ext>
                </a:extLst>
              </a:tr>
              <a:tr h="243881">
                <a:tc>
                  <a:txBody>
                    <a:bodyPr/>
                    <a:lstStyle/>
                    <a:p>
                      <a:pPr algn="ctr">
                        <a:lnSpc>
                          <a:spcPct val="115000"/>
                        </a:lnSpc>
                        <a:spcAft>
                          <a:spcPts val="0"/>
                        </a:spcAft>
                      </a:pPr>
                      <a:r>
                        <a:rPr lang="es-ES" sz="900">
                          <a:effectLst/>
                        </a:rPr>
                        <a:t>001</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Camiseta</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5,60 €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111,99 €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3081153877"/>
                  </a:ext>
                </a:extLst>
              </a:tr>
              <a:tr h="243881">
                <a:tc>
                  <a:txBody>
                    <a:bodyPr/>
                    <a:lstStyle/>
                    <a:p>
                      <a:pPr algn="ctr">
                        <a:lnSpc>
                          <a:spcPct val="115000"/>
                        </a:lnSpc>
                        <a:spcAft>
                          <a:spcPts val="0"/>
                        </a:spcAft>
                      </a:pPr>
                      <a:r>
                        <a:rPr lang="es-ES" sz="900">
                          <a:effectLst/>
                        </a:rPr>
                        <a:t>002</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Gorra</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0,99 €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147,99 €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4250090446"/>
                  </a:ext>
                </a:extLst>
              </a:tr>
              <a:tr h="243881">
                <a:tc>
                  <a:txBody>
                    <a:bodyPr/>
                    <a:lstStyle/>
                    <a:p>
                      <a:pPr algn="ctr">
                        <a:lnSpc>
                          <a:spcPct val="115000"/>
                        </a:lnSpc>
                        <a:spcAft>
                          <a:spcPts val="0"/>
                        </a:spcAft>
                      </a:pPr>
                      <a:r>
                        <a:rPr lang="es-ES" sz="900">
                          <a:effectLst/>
                        </a:rPr>
                        <a:t>003</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Tarjeta de identificación</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1,00 €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19,99 €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4031850625"/>
                  </a:ext>
                </a:extLst>
              </a:tr>
              <a:tr h="243881">
                <a:tc>
                  <a:txBody>
                    <a:bodyPr/>
                    <a:lstStyle/>
                    <a:p>
                      <a:pPr algn="ctr">
                        <a:lnSpc>
                          <a:spcPct val="115000"/>
                        </a:lnSpc>
                        <a:spcAft>
                          <a:spcPts val="0"/>
                        </a:spcAft>
                      </a:pPr>
                      <a:r>
                        <a:rPr lang="es-ES" sz="900">
                          <a:effectLst/>
                        </a:rPr>
                        <a:t>004</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Taza</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100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1,76 €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175,99 €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170251738"/>
                  </a:ext>
                </a:extLst>
              </a:tr>
              <a:tr h="243881">
                <a:tc>
                  <a:txBody>
                    <a:bodyPr/>
                    <a:lstStyle/>
                    <a:p>
                      <a:pPr algn="ctr">
                        <a:lnSpc>
                          <a:spcPct val="115000"/>
                        </a:lnSpc>
                        <a:spcAft>
                          <a:spcPts val="0"/>
                        </a:spcAft>
                      </a:pPr>
                      <a:r>
                        <a:rPr lang="es-ES" sz="900">
                          <a:effectLst/>
                        </a:rPr>
                        <a:t>005</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Pin</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500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0,26 €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130,00 €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2828323906"/>
                  </a:ext>
                </a:extLst>
              </a:tr>
              <a:tr h="243881">
                <a:tc>
                  <a:txBody>
                    <a:bodyPr/>
                    <a:lstStyle/>
                    <a:p>
                      <a:pPr algn="ctr">
                        <a:lnSpc>
                          <a:spcPct val="115000"/>
                        </a:lnSpc>
                        <a:spcAft>
                          <a:spcPts val="0"/>
                        </a:spcAft>
                      </a:pPr>
                      <a:r>
                        <a:rPr lang="es-ES" sz="900">
                          <a:effectLst/>
                        </a:rPr>
                        <a:t>006</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Llavero</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0,93 €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231,99 €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3617438691"/>
                  </a:ext>
                </a:extLst>
              </a:tr>
              <a:tr h="243881">
                <a:tc>
                  <a:txBody>
                    <a:bodyPr/>
                    <a:lstStyle/>
                    <a:p>
                      <a:pPr algn="ctr">
                        <a:lnSpc>
                          <a:spcPct val="115000"/>
                        </a:lnSpc>
                        <a:spcAft>
                          <a:spcPts val="0"/>
                        </a:spcAft>
                      </a:pPr>
                      <a:r>
                        <a:rPr lang="es-ES" sz="900">
                          <a:effectLst/>
                        </a:rPr>
                        <a:t>007</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Memoria USB</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100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5,19 €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518,99 €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4043077080"/>
                  </a:ext>
                </a:extLst>
              </a:tr>
              <a:tr h="243881">
                <a:tc>
                  <a:txBody>
                    <a:bodyPr/>
                    <a:lstStyle/>
                    <a:p>
                      <a:pPr algn="ctr">
                        <a:lnSpc>
                          <a:spcPct val="115000"/>
                        </a:lnSpc>
                        <a:spcAft>
                          <a:spcPts val="0"/>
                        </a:spcAft>
                      </a:pPr>
                      <a:r>
                        <a:rPr lang="es-ES" sz="900">
                          <a:effectLst/>
                        </a:rPr>
                        <a:t>008</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Lápiz</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0,10 €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24,16 €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2121941814"/>
                  </a:ext>
                </a:extLst>
              </a:tr>
              <a:tr h="243881">
                <a:tc>
                  <a:txBody>
                    <a:bodyPr/>
                    <a:lstStyle/>
                    <a:p>
                      <a:pPr algn="ctr">
                        <a:lnSpc>
                          <a:spcPct val="115000"/>
                        </a:lnSpc>
                        <a:spcAft>
                          <a:spcPts val="0"/>
                        </a:spcAft>
                      </a:pPr>
                      <a:r>
                        <a:rPr lang="es-ES" sz="900">
                          <a:effectLst/>
                        </a:rPr>
                        <a:t>009</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Bolígrafo</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0,18 €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45,99 €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151243821"/>
                  </a:ext>
                </a:extLst>
              </a:tr>
              <a:tr h="243881">
                <a:tc>
                  <a:txBody>
                    <a:bodyPr/>
                    <a:lstStyle/>
                    <a:p>
                      <a:pPr algn="ctr">
                        <a:lnSpc>
                          <a:spcPct val="115000"/>
                        </a:lnSpc>
                        <a:spcAft>
                          <a:spcPts val="0"/>
                        </a:spcAft>
                      </a:pPr>
                      <a:r>
                        <a:rPr lang="es-ES" sz="900">
                          <a:effectLst/>
                        </a:rPr>
                        <a:t>010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Libreta A5</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100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2,34 €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233,99 €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3399877519"/>
                  </a:ext>
                </a:extLst>
              </a:tr>
              <a:tr h="243881">
                <a:tc>
                  <a:txBody>
                    <a:bodyPr/>
                    <a:lstStyle/>
                    <a:p>
                      <a:pPr algn="ctr">
                        <a:lnSpc>
                          <a:spcPct val="115000"/>
                        </a:lnSpc>
                        <a:spcAft>
                          <a:spcPts val="0"/>
                        </a:spcAft>
                      </a:pPr>
                      <a:r>
                        <a:rPr lang="es-ES" sz="900">
                          <a:effectLst/>
                        </a:rPr>
                        <a:t>011</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Posavasos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500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0,04 €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20,49 €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720854855"/>
                  </a:ext>
                </a:extLst>
              </a:tr>
              <a:tr h="243881">
                <a:tc>
                  <a:txBody>
                    <a:bodyPr/>
                    <a:lstStyle/>
                    <a:p>
                      <a:pPr algn="ctr">
                        <a:lnSpc>
                          <a:spcPct val="115000"/>
                        </a:lnSpc>
                        <a:spcAft>
                          <a:spcPts val="0"/>
                        </a:spcAft>
                      </a:pPr>
                      <a:r>
                        <a:rPr lang="es-ES" sz="900">
                          <a:effectLst/>
                        </a:rPr>
                        <a:t>012</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Mochila</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3,16 €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157,99 €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852609819"/>
                  </a:ext>
                </a:extLst>
              </a:tr>
              <a:tr h="243881">
                <a:tc>
                  <a:txBody>
                    <a:bodyPr/>
                    <a:lstStyle/>
                    <a:p>
                      <a:pPr algn="ctr">
                        <a:lnSpc>
                          <a:spcPct val="115000"/>
                        </a:lnSpc>
                        <a:spcAft>
                          <a:spcPts val="0"/>
                        </a:spcAft>
                      </a:pPr>
                      <a:r>
                        <a:rPr lang="es-ES" sz="900">
                          <a:effectLst/>
                        </a:rPr>
                        <a:t>013</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Paraguas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3,54 €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176,99 €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1734964905"/>
                  </a:ext>
                </a:extLst>
              </a:tr>
              <a:tr h="243881">
                <a:tc>
                  <a:txBody>
                    <a:bodyPr/>
                    <a:lstStyle/>
                    <a:p>
                      <a:pPr algn="ctr">
                        <a:lnSpc>
                          <a:spcPct val="115000"/>
                        </a:lnSpc>
                        <a:spcAft>
                          <a:spcPts val="0"/>
                        </a:spcAft>
                      </a:pPr>
                      <a:r>
                        <a:rPr lang="es-ES" sz="900">
                          <a:effectLst/>
                        </a:rPr>
                        <a:t>014</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Toalla</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Unidades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50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4,84 €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241,99 €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3542647338"/>
                  </a:ext>
                </a:extLst>
              </a:tr>
              <a:tr h="243881">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4274912872"/>
                  </a:ext>
                </a:extLst>
              </a:tr>
              <a:tr h="502969">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dirty="0">
                          <a:effectLst/>
                        </a:rPr>
                        <a:t>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a:effectLst/>
                        </a:rPr>
                        <a:t>COSTE TOTAL (sin IVA)</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tc>
                  <a:txBody>
                    <a:bodyPr/>
                    <a:lstStyle/>
                    <a:p>
                      <a:pPr algn="ctr">
                        <a:lnSpc>
                          <a:spcPct val="115000"/>
                        </a:lnSpc>
                        <a:spcAft>
                          <a:spcPts val="0"/>
                        </a:spcAft>
                      </a:pPr>
                      <a:r>
                        <a:rPr lang="es-ES" sz="900" dirty="0">
                          <a:effectLst/>
                        </a:rPr>
                        <a:t>2.410,53 €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295" marR="56295" marT="0" marB="0" anchor="ctr"/>
                </a:tc>
                <a:extLst>
                  <a:ext uri="{0D108BD9-81ED-4DB2-BD59-A6C34878D82A}">
                    <a16:rowId xmlns:a16="http://schemas.microsoft.com/office/drawing/2014/main" val="1276440041"/>
                  </a:ext>
                </a:extLst>
              </a:tr>
            </a:tbl>
          </a:graphicData>
        </a:graphic>
      </p:graphicFrame>
    </p:spTree>
    <p:extLst>
      <p:ext uri="{BB962C8B-B14F-4D97-AF65-F5344CB8AC3E}">
        <p14:creationId xmlns:p14="http://schemas.microsoft.com/office/powerpoint/2010/main" val="202367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1AFFA9E7-6A6D-412B-9F00-14F5F8A167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1590" y="1629000"/>
            <a:ext cx="10048819" cy="3600000"/>
          </a:xfrm>
          <a:prstGeom prst="rect">
            <a:avLst/>
          </a:prstGeom>
        </p:spPr>
      </p:pic>
      <p:sp>
        <p:nvSpPr>
          <p:cNvPr id="4" name="CuadroTexto 3">
            <a:extLst>
              <a:ext uri="{FF2B5EF4-FFF2-40B4-BE49-F238E27FC236}">
                <a16:creationId xmlns:a16="http://schemas.microsoft.com/office/drawing/2014/main" id="{CEC6A326-BBFD-4A6C-92D0-6FAB40CD11D3}"/>
              </a:ext>
            </a:extLst>
          </p:cNvPr>
          <p:cNvSpPr txBox="1"/>
          <p:nvPr/>
        </p:nvSpPr>
        <p:spPr>
          <a:xfrm>
            <a:off x="1071590" y="1105780"/>
            <a:ext cx="5917215"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_Logotipo actual:</a:t>
            </a:r>
          </a:p>
        </p:txBody>
      </p:sp>
      <p:cxnSp>
        <p:nvCxnSpPr>
          <p:cNvPr id="5" name="Conector recto 4">
            <a:extLst>
              <a:ext uri="{FF2B5EF4-FFF2-40B4-BE49-F238E27FC236}">
                <a16:creationId xmlns:a16="http://schemas.microsoft.com/office/drawing/2014/main" id="{EA169F26-B4FD-4F53-BDB2-D747D67D5A2B}"/>
              </a:ext>
            </a:extLst>
          </p:cNvPr>
          <p:cNvCxnSpPr>
            <a:cxnSpLocks/>
          </p:cNvCxnSpPr>
          <p:nvPr/>
        </p:nvCxnSpPr>
        <p:spPr>
          <a:xfrm flipV="1">
            <a:off x="1393852" y="0"/>
            <a:ext cx="0" cy="110578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E5485259-59C2-43B5-9F85-3413E04D6DA7}"/>
              </a:ext>
            </a:extLst>
          </p:cNvPr>
          <p:cNvSpPr txBox="1"/>
          <p:nvPr/>
        </p:nvSpPr>
        <p:spPr>
          <a:xfrm>
            <a:off x="6988805" y="1367390"/>
            <a:ext cx="5917215" cy="523220"/>
          </a:xfrm>
          <a:prstGeom prst="rect">
            <a:avLst/>
          </a:prstGeom>
          <a:noFill/>
        </p:spPr>
        <p:txBody>
          <a:bodyPr wrap="square" rtlCol="0">
            <a:spAutoFit/>
          </a:bodyPr>
          <a:lstStyle/>
          <a:p>
            <a:r>
              <a:rPr lang="es-ES" sz="2800" dirty="0">
                <a:solidFill>
                  <a:srgbClr val="F38B00"/>
                </a:solidFill>
                <a:latin typeface="Avenir LT Std 55 Roman" panose="020B0503020203020204" pitchFamily="34" charset="0"/>
              </a:rPr>
              <a:t>_Nueva propuesta:</a:t>
            </a:r>
          </a:p>
        </p:txBody>
      </p:sp>
      <p:cxnSp>
        <p:nvCxnSpPr>
          <p:cNvPr id="8" name="Conector recto 7">
            <a:extLst>
              <a:ext uri="{FF2B5EF4-FFF2-40B4-BE49-F238E27FC236}">
                <a16:creationId xmlns:a16="http://schemas.microsoft.com/office/drawing/2014/main" id="{E1748ACB-BB4E-40D1-99BA-278D7486F019}"/>
              </a:ext>
            </a:extLst>
          </p:cNvPr>
          <p:cNvCxnSpPr>
            <a:cxnSpLocks/>
          </p:cNvCxnSpPr>
          <p:nvPr/>
        </p:nvCxnSpPr>
        <p:spPr>
          <a:xfrm flipV="1">
            <a:off x="7311067" y="0"/>
            <a:ext cx="0" cy="1367390"/>
          </a:xfrm>
          <a:prstGeom prst="line">
            <a:avLst/>
          </a:prstGeom>
          <a:ln w="63500">
            <a:solidFill>
              <a:srgbClr val="F38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7837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FC1C1DF-ED62-47E3-9A71-C70982A2B0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5" name="CuadroTexto 4">
            <a:extLst>
              <a:ext uri="{FF2B5EF4-FFF2-40B4-BE49-F238E27FC236}">
                <a16:creationId xmlns:a16="http://schemas.microsoft.com/office/drawing/2014/main" id="{67909089-D7C2-4F78-B0BA-4EF8CACA1210}"/>
              </a:ext>
            </a:extLst>
          </p:cNvPr>
          <p:cNvSpPr txBox="1"/>
          <p:nvPr/>
        </p:nvSpPr>
        <p:spPr>
          <a:xfrm>
            <a:off x="2754086" y="0"/>
            <a:ext cx="9437914" cy="784830"/>
          </a:xfrm>
          <a:prstGeom prst="rect">
            <a:avLst/>
          </a:prstGeom>
          <a:noFill/>
        </p:spPr>
        <p:txBody>
          <a:bodyPr wrap="square" rtlCol="0">
            <a:spAutoFit/>
          </a:bodyPr>
          <a:lstStyle/>
          <a:p>
            <a:pPr algn="r"/>
            <a:r>
              <a:rPr lang="es-ES" sz="4500" dirty="0">
                <a:solidFill>
                  <a:schemeClr val="bg1"/>
                </a:solidFill>
                <a:latin typeface="Futura" panose="02020800000000000000" pitchFamily="18" charset="0"/>
                <a:ea typeface="Futura" panose="02020800000000000000" pitchFamily="18" charset="0"/>
                <a:cs typeface="Futura" panose="02020800000000000000" pitchFamily="18" charset="0"/>
              </a:rPr>
              <a:t>_GRACIAS POR SU ATENCIÓN</a:t>
            </a:r>
          </a:p>
        </p:txBody>
      </p:sp>
      <p:sp>
        <p:nvSpPr>
          <p:cNvPr id="6" name="CuadroTexto 5">
            <a:extLst>
              <a:ext uri="{FF2B5EF4-FFF2-40B4-BE49-F238E27FC236}">
                <a16:creationId xmlns:a16="http://schemas.microsoft.com/office/drawing/2014/main" id="{AEC6EB60-6DA5-4821-A3FD-AFFA64739CE1}"/>
              </a:ext>
            </a:extLst>
          </p:cNvPr>
          <p:cNvSpPr txBox="1"/>
          <p:nvPr/>
        </p:nvSpPr>
        <p:spPr>
          <a:xfrm>
            <a:off x="2752562" y="5688449"/>
            <a:ext cx="9437914" cy="1169551"/>
          </a:xfrm>
          <a:prstGeom prst="rect">
            <a:avLst/>
          </a:prstGeom>
          <a:noFill/>
        </p:spPr>
        <p:txBody>
          <a:bodyPr wrap="square" rtlCol="0">
            <a:spAutoFit/>
          </a:bodyPr>
          <a:lstStyle/>
          <a:p>
            <a:pPr algn="r"/>
            <a:r>
              <a:rPr lang="es-ES" sz="3000" dirty="0">
                <a:solidFill>
                  <a:schemeClr val="bg1"/>
                </a:solidFill>
                <a:latin typeface="Futura Hv BT" panose="020B0702020204020204" pitchFamily="34" charset="0"/>
                <a:ea typeface="Futura" panose="02020800000000000000" pitchFamily="18" charset="0"/>
                <a:cs typeface="Futura" panose="02020800000000000000" pitchFamily="18" charset="0"/>
              </a:rPr>
              <a:t>Felipe Carrasco Sanz</a:t>
            </a:r>
          </a:p>
          <a:p>
            <a:pPr algn="r"/>
            <a:r>
              <a:rPr lang="es-ES" sz="3000" dirty="0">
                <a:solidFill>
                  <a:schemeClr val="bg1"/>
                </a:solidFill>
                <a:latin typeface="Futura Hv BT" panose="020B0702020204020204" pitchFamily="34" charset="0"/>
                <a:ea typeface="Futura" panose="02020800000000000000" pitchFamily="18" charset="0"/>
                <a:cs typeface="Futura" panose="02020800000000000000" pitchFamily="18" charset="0"/>
              </a:rPr>
              <a:t>TFG.</a:t>
            </a:r>
            <a:r>
              <a:rPr lang="es-ES" sz="4000" dirty="0">
                <a:solidFill>
                  <a:schemeClr val="bg1"/>
                </a:solidFill>
                <a:latin typeface="Futura" panose="02020800000000000000" pitchFamily="18" charset="0"/>
                <a:ea typeface="Futura" panose="02020800000000000000" pitchFamily="18" charset="0"/>
                <a:cs typeface="Futura" panose="02020800000000000000" pitchFamily="18" charset="0"/>
              </a:rPr>
              <a:t> </a:t>
            </a:r>
            <a:r>
              <a:rPr lang="es-ES" sz="3000" dirty="0">
                <a:solidFill>
                  <a:schemeClr val="bg1"/>
                </a:solidFill>
                <a:latin typeface="Futura Lt BT" panose="020B0402020204020303" pitchFamily="34" charset="0"/>
                <a:ea typeface="Futura" panose="02020800000000000000" pitchFamily="18" charset="0"/>
                <a:cs typeface="Futura" panose="02020800000000000000" pitchFamily="18" charset="0"/>
              </a:rPr>
              <a:t>Septiembre 2018</a:t>
            </a:r>
          </a:p>
        </p:txBody>
      </p:sp>
    </p:spTree>
    <p:extLst>
      <p:ext uri="{BB962C8B-B14F-4D97-AF65-F5344CB8AC3E}">
        <p14:creationId xmlns:p14="http://schemas.microsoft.com/office/powerpoint/2010/main" val="2662850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845</TotalTime>
  <Words>1663</Words>
  <Application>Microsoft Office PowerPoint</Application>
  <PresentationFormat>Panorámica</PresentationFormat>
  <Paragraphs>389</Paragraphs>
  <Slides>32</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32</vt:i4>
      </vt:variant>
    </vt:vector>
  </HeadingPairs>
  <TitlesOfParts>
    <vt:vector size="42" baseType="lpstr">
      <vt:lpstr>Arial</vt:lpstr>
      <vt:lpstr>Avenir LT Std 35 Light</vt:lpstr>
      <vt:lpstr>Avenir LT Std 55 Roman</vt:lpstr>
      <vt:lpstr>Calibri</vt:lpstr>
      <vt:lpstr>Calibri Light</vt:lpstr>
      <vt:lpstr>Futura</vt:lpstr>
      <vt:lpstr>Futura Hv BT</vt:lpstr>
      <vt:lpstr>Futura Lt BT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Felipe Carrasco Sanz</dc:creator>
  <cp:lastModifiedBy>Felipe Carrasco Sanz</cp:lastModifiedBy>
  <cp:revision>56</cp:revision>
  <dcterms:created xsi:type="dcterms:W3CDTF">2018-09-03T17:00:31Z</dcterms:created>
  <dcterms:modified xsi:type="dcterms:W3CDTF">2018-09-05T01:05:48Z</dcterms:modified>
</cp:coreProperties>
</file>