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256" r:id="rId2"/>
    <p:sldId id="290" r:id="rId3"/>
    <p:sldId id="294" r:id="rId4"/>
    <p:sldId id="281" r:id="rId5"/>
    <p:sldId id="283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14" r:id="rId21"/>
    <p:sldId id="309" r:id="rId22"/>
    <p:sldId id="310" r:id="rId23"/>
    <p:sldId id="311" r:id="rId24"/>
    <p:sldId id="312" r:id="rId25"/>
    <p:sldId id="313" r:id="rId26"/>
    <p:sldId id="315" r:id="rId27"/>
    <p:sldId id="316" r:id="rId28"/>
    <p:sldId id="317" r:id="rId29"/>
    <p:sldId id="318" r:id="rId30"/>
    <p:sldId id="319" r:id="rId31"/>
    <p:sldId id="320" r:id="rId32"/>
    <p:sldId id="321" r:id="rId33"/>
    <p:sldId id="289" r:id="rId3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5" autoAdjust="0"/>
    <p:restoredTop sz="94840" autoAdjust="0"/>
  </p:normalViewPr>
  <p:slideViewPr>
    <p:cSldViewPr>
      <p:cViewPr>
        <p:scale>
          <a:sx n="76" d="100"/>
          <a:sy n="76" d="100"/>
        </p:scale>
        <p:origin x="-116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Probeta 1.1</c:v>
                </c:pt>
              </c:strCache>
            </c:strRef>
          </c:tx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0.4</c:v>
                </c:pt>
              </c:numCache>
            </c:numRef>
          </c:cat>
          <c:val>
            <c:numRef>
              <c:f>Hoja1!$B$2:$B$8</c:f>
              <c:numCache>
                <c:formatCode>General</c:formatCode>
                <c:ptCount val="7"/>
                <c:pt idx="0">
                  <c:v>0</c:v>
                </c:pt>
                <c:pt idx="1">
                  <c:v>111.11</c:v>
                </c:pt>
                <c:pt idx="2">
                  <c:v>205.5</c:v>
                </c:pt>
                <c:pt idx="3">
                  <c:v>205.5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Probeta 1.2</c:v>
                </c:pt>
              </c:strCache>
            </c:strRef>
          </c:tx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0.4</c:v>
                </c:pt>
              </c:numCache>
            </c:numRef>
          </c:cat>
          <c:val>
            <c:numRef>
              <c:f>Hoja1!$C$2:$C$8</c:f>
              <c:numCache>
                <c:formatCode>General</c:formatCode>
                <c:ptCount val="7"/>
                <c:pt idx="0">
                  <c:v>0</c:v>
                </c:pt>
                <c:pt idx="1">
                  <c:v>116.96</c:v>
                </c:pt>
                <c:pt idx="2">
                  <c:v>204.67</c:v>
                </c:pt>
                <c:pt idx="3">
                  <c:v>260.81</c:v>
                </c:pt>
                <c:pt idx="4">
                  <c:v>260.81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Probeta 1.3</c:v>
                </c:pt>
              </c:strCache>
            </c:strRef>
          </c:tx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0.4</c:v>
                </c:pt>
              </c:numCache>
            </c:numRef>
          </c:cat>
          <c:val>
            <c:numRef>
              <c:f>Hoja1!$D$2:$D$8</c:f>
              <c:numCache>
                <c:formatCode>General</c:formatCode>
                <c:ptCount val="7"/>
                <c:pt idx="0">
                  <c:v>0</c:v>
                </c:pt>
                <c:pt idx="1">
                  <c:v>79.739999999999995</c:v>
                </c:pt>
                <c:pt idx="2">
                  <c:v>159.49</c:v>
                </c:pt>
                <c:pt idx="3">
                  <c:v>245.88</c:v>
                </c:pt>
                <c:pt idx="4">
                  <c:v>284.42</c:v>
                </c:pt>
                <c:pt idx="5">
                  <c:v>284.42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2569472"/>
        <c:axId val="37164096"/>
      </c:lineChart>
      <c:catAx>
        <c:axId val="1425694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ES"/>
                  <a:t>Deformación</a:t>
                </a:r>
                <a:r>
                  <a:rPr lang="es-ES" baseline="0"/>
                  <a:t> (</a:t>
                </a:r>
                <a:r>
                  <a:rPr lang="el-GR" baseline="0">
                    <a:latin typeface="Times New Roman"/>
                    <a:cs typeface="Times New Roman"/>
                  </a:rPr>
                  <a:t>ε</a:t>
                </a:r>
                <a:r>
                  <a:rPr lang="es-ES" baseline="0">
                    <a:latin typeface="Times New Roman"/>
                    <a:cs typeface="Times New Roman"/>
                  </a:rPr>
                  <a:t>)</a:t>
                </a:r>
                <a:endParaRPr lang="es-E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7164096"/>
        <c:crosses val="autoZero"/>
        <c:auto val="1"/>
        <c:lblAlgn val="ctr"/>
        <c:lblOffset val="100"/>
        <c:noMultiLvlLbl val="0"/>
      </c:catAx>
      <c:valAx>
        <c:axId val="371640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Tensión (</a:t>
                </a:r>
                <a:r>
                  <a:rPr lang="el-GR">
                    <a:latin typeface="Times New Roman"/>
                    <a:cs typeface="Times New Roman"/>
                  </a:rPr>
                  <a:t>σ</a:t>
                </a:r>
                <a:r>
                  <a:rPr lang="es-ES">
                    <a:latin typeface="Times New Roman"/>
                    <a:cs typeface="Times New Roman"/>
                  </a:rPr>
                  <a:t>)</a:t>
                </a:r>
                <a:endParaRPr lang="es-E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425694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Probeta 2.1</c:v>
                </c:pt>
              </c:strCache>
            </c:strRef>
          </c:tx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0.4</c:v>
                </c:pt>
              </c:numCache>
            </c:numRef>
          </c:cat>
          <c:val>
            <c:numRef>
              <c:f>Hoja1!$B$2:$B$8</c:f>
              <c:numCache>
                <c:formatCode>General</c:formatCode>
                <c:ptCount val="7"/>
                <c:pt idx="0">
                  <c:v>0</c:v>
                </c:pt>
                <c:pt idx="1">
                  <c:v>82.22</c:v>
                </c:pt>
                <c:pt idx="2">
                  <c:v>137.88999999999999</c:v>
                </c:pt>
                <c:pt idx="3">
                  <c:v>137.88999999999999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Probeta 2.2</c:v>
                </c:pt>
              </c:strCache>
            </c:strRef>
          </c:tx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0.4</c:v>
                </c:pt>
              </c:numCache>
            </c:numRef>
          </c:cat>
          <c:val>
            <c:numRef>
              <c:f>Hoja1!$C$2:$C$8</c:f>
              <c:numCache>
                <c:formatCode>General</c:formatCode>
                <c:ptCount val="7"/>
                <c:pt idx="0">
                  <c:v>0</c:v>
                </c:pt>
                <c:pt idx="1">
                  <c:v>122.28</c:v>
                </c:pt>
                <c:pt idx="2">
                  <c:v>136.69</c:v>
                </c:pt>
                <c:pt idx="3">
                  <c:v>136.69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Probeta 2.3</c:v>
                </c:pt>
              </c:strCache>
            </c:strRef>
          </c:tx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0.4</c:v>
                </c:pt>
              </c:numCache>
            </c:numRef>
          </c:cat>
          <c:val>
            <c:numRef>
              <c:f>Hoja1!$D$2:$D$8</c:f>
              <c:numCache>
                <c:formatCode>General</c:formatCode>
                <c:ptCount val="7"/>
                <c:pt idx="0">
                  <c:v>0</c:v>
                </c:pt>
                <c:pt idx="1">
                  <c:v>156.86000000000001</c:v>
                </c:pt>
                <c:pt idx="2">
                  <c:v>169.41</c:v>
                </c:pt>
                <c:pt idx="3">
                  <c:v>169.41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969216"/>
        <c:axId val="37166400"/>
      </c:lineChart>
      <c:catAx>
        <c:axId val="1449692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ES" sz="1000" b="1" i="0" baseline="0">
                    <a:effectLst/>
                  </a:rPr>
                  <a:t>Deformación (</a:t>
                </a:r>
                <a:r>
                  <a:rPr lang="el-GR" sz="1000" b="1" i="0" baseline="0">
                    <a:effectLst/>
                    <a:latin typeface="Times New Roman"/>
                    <a:cs typeface="Times New Roman"/>
                  </a:rPr>
                  <a:t>ε</a:t>
                </a:r>
                <a:r>
                  <a:rPr lang="es-ES" sz="1000" b="1" i="0" baseline="0">
                    <a:effectLst/>
                  </a:rPr>
                  <a:t>)</a:t>
                </a:r>
                <a:endParaRPr lang="es-ES" sz="400">
                  <a:effectLst/>
                </a:endParaRPr>
              </a:p>
            </c:rich>
          </c:tx>
          <c:layout>
            <c:manualLayout>
              <c:xMode val="edge"/>
              <c:yMode val="edge"/>
              <c:x val="0.36182343389691018"/>
              <c:y val="0.857629873813585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7166400"/>
        <c:crosses val="autoZero"/>
        <c:auto val="1"/>
        <c:lblAlgn val="ctr"/>
        <c:lblOffset val="100"/>
        <c:noMultiLvlLbl val="0"/>
      </c:catAx>
      <c:valAx>
        <c:axId val="371664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>
                    <a:latin typeface="+mn-lt"/>
                  </a:rPr>
                  <a:t>Tensión (</a:t>
                </a:r>
                <a:r>
                  <a:rPr lang="el-GR">
                    <a:latin typeface="+mn-lt"/>
                    <a:cs typeface="Times New Roman"/>
                  </a:rPr>
                  <a:t>σ</a:t>
                </a:r>
                <a:r>
                  <a:rPr lang="es-ES">
                    <a:latin typeface="+mn-lt"/>
                    <a:cs typeface="Times New Roman"/>
                  </a:rPr>
                  <a:t>)</a:t>
                </a:r>
                <a:endParaRPr lang="es-ES">
                  <a:latin typeface="+mn-lt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4496921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Probeta 3.1</c:v>
                </c:pt>
              </c:strCache>
            </c:strRef>
          </c:tx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0.4</c:v>
                </c:pt>
              </c:numCache>
            </c:numRef>
          </c:cat>
          <c:val>
            <c:numRef>
              <c:f>Hoja1!$B$2:$B$8</c:f>
              <c:numCache>
                <c:formatCode>General</c:formatCode>
                <c:ptCount val="7"/>
                <c:pt idx="0">
                  <c:v>0</c:v>
                </c:pt>
                <c:pt idx="1">
                  <c:v>84.06</c:v>
                </c:pt>
                <c:pt idx="2">
                  <c:v>148.34</c:v>
                </c:pt>
                <c:pt idx="3">
                  <c:v>231.41</c:v>
                </c:pt>
                <c:pt idx="4">
                  <c:v>231.41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Probeta 3.2</c:v>
                </c:pt>
              </c:strCache>
            </c:strRef>
          </c:tx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0.4</c:v>
                </c:pt>
              </c:numCache>
            </c:numRef>
          </c:cat>
          <c:val>
            <c:numRef>
              <c:f>Hoja1!$C$2:$C$8</c:f>
              <c:numCache>
                <c:formatCode>General</c:formatCode>
                <c:ptCount val="7"/>
                <c:pt idx="0">
                  <c:v>0</c:v>
                </c:pt>
                <c:pt idx="1">
                  <c:v>104.36</c:v>
                </c:pt>
                <c:pt idx="2">
                  <c:v>170.78</c:v>
                </c:pt>
                <c:pt idx="3">
                  <c:v>265.64999999999998</c:v>
                </c:pt>
                <c:pt idx="4">
                  <c:v>265.64999999999998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Probeta 3.3</c:v>
                </c:pt>
              </c:strCache>
            </c:strRef>
          </c:tx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0.4</c:v>
                </c:pt>
              </c:numCache>
            </c:numRef>
          </c:cat>
          <c:val>
            <c:numRef>
              <c:f>Hoja1!$D$2:$D$8</c:f>
              <c:numCache>
                <c:formatCode>General</c:formatCode>
                <c:ptCount val="7"/>
                <c:pt idx="0">
                  <c:v>0</c:v>
                </c:pt>
                <c:pt idx="1">
                  <c:v>49.26</c:v>
                </c:pt>
                <c:pt idx="2">
                  <c:v>98.52</c:v>
                </c:pt>
                <c:pt idx="3">
                  <c:v>190.88</c:v>
                </c:pt>
                <c:pt idx="4">
                  <c:v>282.02</c:v>
                </c:pt>
                <c:pt idx="5">
                  <c:v>282.02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505792"/>
        <c:axId val="144754368"/>
      </c:lineChart>
      <c:catAx>
        <c:axId val="1455057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ES" sz="1000" b="1" i="0" baseline="0">
                    <a:effectLst/>
                  </a:rPr>
                  <a:t>Deformación (</a:t>
                </a:r>
                <a:r>
                  <a:rPr lang="el-GR" sz="1000" b="1" i="0" baseline="0">
                    <a:effectLst/>
                    <a:latin typeface="Times New Roman"/>
                    <a:cs typeface="Times New Roman"/>
                  </a:rPr>
                  <a:t>ε</a:t>
                </a:r>
                <a:r>
                  <a:rPr lang="es-ES" sz="1000" b="1" i="0" baseline="0">
                    <a:effectLst/>
                  </a:rPr>
                  <a:t>)</a:t>
                </a:r>
                <a:endParaRPr lang="es-ES" sz="1000">
                  <a:effectLst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44754368"/>
        <c:crosses val="autoZero"/>
        <c:auto val="1"/>
        <c:lblAlgn val="ctr"/>
        <c:lblOffset val="100"/>
        <c:noMultiLvlLbl val="0"/>
      </c:catAx>
      <c:valAx>
        <c:axId val="14475436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Tensión (</a:t>
                </a:r>
                <a:r>
                  <a:rPr lang="el-GR">
                    <a:latin typeface="Times New Roman"/>
                    <a:cs typeface="Times New Roman"/>
                  </a:rPr>
                  <a:t>σ</a:t>
                </a:r>
                <a:r>
                  <a:rPr lang="es-ES">
                    <a:latin typeface="Times New Roman"/>
                    <a:cs typeface="Times New Roman"/>
                  </a:rPr>
                  <a:t>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455057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551496307811896"/>
          <c:y val="0.30253424897732684"/>
          <c:w val="0.22189402772379843"/>
          <c:h val="0.27965731425306184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Probeta 4.1</c:v>
                </c:pt>
              </c:strCache>
            </c:strRef>
          </c:tx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0.4</c:v>
                </c:pt>
              </c:numCache>
            </c:numRef>
          </c:cat>
          <c:val>
            <c:numRef>
              <c:f>Hoja1!$B$2:$B$8</c:f>
              <c:numCache>
                <c:formatCode>General</c:formatCode>
                <c:ptCount val="7"/>
                <c:pt idx="0">
                  <c:v>0</c:v>
                </c:pt>
                <c:pt idx="1">
                  <c:v>86.8</c:v>
                </c:pt>
                <c:pt idx="2">
                  <c:v>127.31</c:v>
                </c:pt>
                <c:pt idx="3">
                  <c:v>168.98</c:v>
                </c:pt>
                <c:pt idx="4">
                  <c:v>168.98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Probeta 4.2</c:v>
                </c:pt>
              </c:strCache>
            </c:strRef>
          </c:tx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0.4</c:v>
                </c:pt>
              </c:numCache>
            </c:numRef>
          </c:cat>
          <c:val>
            <c:numRef>
              <c:f>Hoja1!$C$2:$C$8</c:f>
              <c:numCache>
                <c:formatCode>General</c:formatCode>
                <c:ptCount val="7"/>
                <c:pt idx="0">
                  <c:v>0</c:v>
                </c:pt>
                <c:pt idx="1">
                  <c:v>81.96</c:v>
                </c:pt>
                <c:pt idx="2">
                  <c:v>140.51</c:v>
                </c:pt>
                <c:pt idx="3">
                  <c:v>165.11</c:v>
                </c:pt>
                <c:pt idx="4">
                  <c:v>165.11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Probeta 4.3</c:v>
                </c:pt>
              </c:strCache>
            </c:strRef>
          </c:tx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0.4</c:v>
                </c:pt>
              </c:numCache>
            </c:numRef>
          </c:cat>
          <c:val>
            <c:numRef>
              <c:f>Hoja1!$D$2:$D$8</c:f>
              <c:numCache>
                <c:formatCode>General</c:formatCode>
                <c:ptCount val="7"/>
                <c:pt idx="0">
                  <c:v>0</c:v>
                </c:pt>
                <c:pt idx="1">
                  <c:v>66.959999999999994</c:v>
                </c:pt>
                <c:pt idx="2">
                  <c:v>89.28</c:v>
                </c:pt>
                <c:pt idx="3">
                  <c:v>167.41</c:v>
                </c:pt>
                <c:pt idx="4">
                  <c:v>167.41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776640"/>
        <c:axId val="144756672"/>
      </c:lineChart>
      <c:catAx>
        <c:axId val="1457766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ES"/>
                  <a:t>Deformación</a:t>
                </a:r>
                <a:r>
                  <a:rPr lang="es-ES" baseline="0"/>
                  <a:t> (</a:t>
                </a:r>
                <a:r>
                  <a:rPr lang="el-GR" baseline="0">
                    <a:latin typeface="Times New Roman"/>
                    <a:cs typeface="Times New Roman"/>
                  </a:rPr>
                  <a:t>ε</a:t>
                </a:r>
                <a:r>
                  <a:rPr lang="es-ES" baseline="0">
                    <a:latin typeface="Times New Roman"/>
                    <a:cs typeface="Times New Roman"/>
                  </a:rPr>
                  <a:t>)</a:t>
                </a:r>
                <a:endParaRPr lang="es-E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44756672"/>
        <c:crosses val="autoZero"/>
        <c:auto val="1"/>
        <c:lblAlgn val="ctr"/>
        <c:lblOffset val="100"/>
        <c:noMultiLvlLbl val="0"/>
      </c:catAx>
      <c:valAx>
        <c:axId val="1447566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Tensión</a:t>
                </a:r>
                <a:r>
                  <a:rPr lang="es-ES" baseline="0"/>
                  <a:t> (</a:t>
                </a:r>
                <a:r>
                  <a:rPr lang="el-GR" baseline="0">
                    <a:latin typeface="Times New Roman"/>
                    <a:cs typeface="Times New Roman"/>
                  </a:rPr>
                  <a:t>σ</a:t>
                </a:r>
                <a:r>
                  <a:rPr lang="es-ES" baseline="0">
                    <a:latin typeface="Times New Roman"/>
                    <a:cs typeface="Times New Roman"/>
                  </a:rPr>
                  <a:t>)</a:t>
                </a:r>
                <a:endParaRPr lang="es-E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457766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57741-7E69-457B-A10E-F868D650F641}" type="datetimeFigureOut">
              <a:rPr lang="es-ES" smtClean="0"/>
              <a:t>14/09/2018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999A2-2E4C-4A36-9659-ED9730D526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4841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DF25431-4DA2-43DF-8D67-DC3361EBF5A1}" type="datetimeFigureOut">
              <a:rPr lang="es-ES" smtClean="0"/>
              <a:t>14/09/2018</a:t>
            </a:fld>
            <a:endParaRPr lang="es-E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28E16F7-81B1-4E5E-909D-6A4EEAEF83FE}" type="slidenum">
              <a:rPr lang="es-ES" smtClean="0"/>
              <a:t>‹Nº›</a:t>
            </a:fld>
            <a:endParaRPr lang="es-E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5431-4DA2-43DF-8D67-DC3361EBF5A1}" type="datetimeFigureOut">
              <a:rPr lang="es-ES" smtClean="0"/>
              <a:t>14/09/2018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E16F7-81B1-4E5E-909D-6A4EEAEF83F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5431-4DA2-43DF-8D67-DC3361EBF5A1}" type="datetimeFigureOut">
              <a:rPr lang="es-ES" smtClean="0"/>
              <a:t>14/09/2018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E16F7-81B1-4E5E-909D-6A4EEAEF83F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5431-4DA2-43DF-8D67-DC3361EBF5A1}" type="datetimeFigureOut">
              <a:rPr lang="es-ES" smtClean="0"/>
              <a:t>14/09/2018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E16F7-81B1-4E5E-909D-6A4EEAEF83FE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5431-4DA2-43DF-8D67-DC3361EBF5A1}" type="datetimeFigureOut">
              <a:rPr lang="es-ES" smtClean="0"/>
              <a:t>14/09/2018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E16F7-81B1-4E5E-909D-6A4EEAEF83F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5431-4DA2-43DF-8D67-DC3361EBF5A1}" type="datetimeFigureOut">
              <a:rPr lang="es-ES" smtClean="0"/>
              <a:t>14/09/2018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E16F7-81B1-4E5E-909D-6A4EEAEF83F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5431-4DA2-43DF-8D67-DC3361EBF5A1}" type="datetimeFigureOut">
              <a:rPr lang="es-ES" smtClean="0"/>
              <a:t>14/09/2018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E16F7-81B1-4E5E-909D-6A4EEAEF83F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5431-4DA2-43DF-8D67-DC3361EBF5A1}" type="datetimeFigureOut">
              <a:rPr lang="es-ES" smtClean="0"/>
              <a:t>14/09/2018</a:t>
            </a:fld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E16F7-81B1-4E5E-909D-6A4EEAEF83FE}" type="slidenum">
              <a:rPr lang="es-ES" smtClean="0"/>
              <a:t>‹Nº›</a:t>
            </a:fld>
            <a:endParaRPr lang="es-E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5431-4DA2-43DF-8D67-DC3361EBF5A1}" type="datetimeFigureOut">
              <a:rPr lang="es-ES" smtClean="0"/>
              <a:t>14/09/2018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E16F7-81B1-4E5E-909D-6A4EEAEF83F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5431-4DA2-43DF-8D67-DC3361EBF5A1}" type="datetimeFigureOut">
              <a:rPr lang="es-ES" smtClean="0"/>
              <a:t>14/09/2018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E16F7-81B1-4E5E-909D-6A4EEAEF83F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5431-4DA2-43DF-8D67-DC3361EBF5A1}" type="datetimeFigureOut">
              <a:rPr lang="es-ES" smtClean="0"/>
              <a:t>14/09/2018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E16F7-81B1-4E5E-909D-6A4EEAEF83F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DF25431-4DA2-43DF-8D67-DC3361EBF5A1}" type="datetimeFigureOut">
              <a:rPr lang="es-ES" smtClean="0"/>
              <a:t>14/09/2018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28E16F7-81B1-4E5E-909D-6A4EEAEF83F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-99392"/>
            <a:ext cx="9144000" cy="695739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849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0" y="-99392"/>
            <a:ext cx="9144000" cy="69573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6297137" y="6314825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Lucida Sans" pitchFamily="34" charset="0"/>
              </a:rPr>
              <a:t> Javier </a:t>
            </a:r>
            <a:r>
              <a:rPr lang="es-ES" sz="2000" dirty="0" smtClean="0">
                <a:latin typeface="Lucida Sans" pitchFamily="34" charset="0"/>
              </a:rPr>
              <a:t>L</a:t>
            </a:r>
            <a:r>
              <a:rPr lang="es-ES" dirty="0" smtClean="0">
                <a:latin typeface="Lucida Sans" pitchFamily="34" charset="0"/>
              </a:rPr>
              <a:t>izama </a:t>
            </a:r>
            <a:r>
              <a:rPr lang="es-ES" sz="2000" dirty="0" smtClean="0">
                <a:latin typeface="Lucida Sans" pitchFamily="34" charset="0"/>
              </a:rPr>
              <a:t>G</a:t>
            </a:r>
            <a:r>
              <a:rPr lang="es-ES" dirty="0" smtClean="0">
                <a:latin typeface="Lucida Sans" pitchFamily="34" charset="0"/>
              </a:rPr>
              <a:t>ran</a:t>
            </a:r>
            <a:endParaRPr lang="es-ES" dirty="0">
              <a:latin typeface="Lucida Sans" pitchFamily="34" charset="0"/>
            </a:endParaRPr>
          </a:p>
        </p:txBody>
      </p:sp>
      <p:pic>
        <p:nvPicPr>
          <p:cNvPr id="9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88" y="6144157"/>
            <a:ext cx="1527783" cy="540000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3776857" y="6345603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Lucida Sans" pitchFamily="34" charset="0"/>
              </a:rPr>
              <a:t>T</a:t>
            </a:r>
            <a:r>
              <a:rPr lang="es-ES" sz="1200" dirty="0" smtClean="0">
                <a:latin typeface="Lucida Sans" pitchFamily="34" charset="0"/>
              </a:rPr>
              <a:t>rabajo</a:t>
            </a:r>
            <a:r>
              <a:rPr lang="es-ES" sz="1600" dirty="0" smtClean="0">
                <a:latin typeface="Lucida Sans" pitchFamily="34" charset="0"/>
              </a:rPr>
              <a:t> F</a:t>
            </a:r>
            <a:r>
              <a:rPr lang="es-ES" sz="1200" dirty="0" smtClean="0">
                <a:latin typeface="Lucida Sans" pitchFamily="34" charset="0"/>
              </a:rPr>
              <a:t>inal</a:t>
            </a:r>
            <a:r>
              <a:rPr lang="es-ES" sz="1600" dirty="0" smtClean="0">
                <a:latin typeface="Lucida Sans" pitchFamily="34" charset="0"/>
              </a:rPr>
              <a:t> </a:t>
            </a:r>
            <a:r>
              <a:rPr lang="es-ES" sz="1200" dirty="0" smtClean="0">
                <a:latin typeface="Lucida Sans" pitchFamily="34" charset="0"/>
              </a:rPr>
              <a:t>de</a:t>
            </a:r>
            <a:r>
              <a:rPr lang="es-ES" sz="1600" dirty="0" smtClean="0">
                <a:latin typeface="Lucida Sans" pitchFamily="34" charset="0"/>
              </a:rPr>
              <a:t> G</a:t>
            </a:r>
            <a:r>
              <a:rPr lang="es-ES" sz="1200" dirty="0" smtClean="0">
                <a:latin typeface="Lucida Sans" pitchFamily="34" charset="0"/>
              </a:rPr>
              <a:t>rado</a:t>
            </a:r>
            <a:endParaRPr lang="es-ES" sz="1200" dirty="0">
              <a:latin typeface="Lucida Sans" pitchFamily="34" charset="0"/>
            </a:endParaRPr>
          </a:p>
        </p:txBody>
      </p:sp>
      <p:pic>
        <p:nvPicPr>
          <p:cNvPr id="2" name="Picture 2" descr="C:\Users\Sergi\Desktop\LOGO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6222106"/>
            <a:ext cx="1526400" cy="39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11 Imagen" descr="G:\Fotos TFG\javi tfg\fundicion base x200.t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99" y="72008"/>
            <a:ext cx="8713203" cy="50131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006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0" y="-99392"/>
            <a:ext cx="9144000" cy="69573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6297137" y="6314825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Lucida Sans" pitchFamily="34" charset="0"/>
              </a:rPr>
              <a:t> Javier </a:t>
            </a:r>
            <a:r>
              <a:rPr lang="es-ES" sz="2000" dirty="0" smtClean="0">
                <a:latin typeface="Lucida Sans" pitchFamily="34" charset="0"/>
              </a:rPr>
              <a:t>L</a:t>
            </a:r>
            <a:r>
              <a:rPr lang="es-ES" dirty="0" smtClean="0">
                <a:latin typeface="Lucida Sans" pitchFamily="34" charset="0"/>
              </a:rPr>
              <a:t>izama </a:t>
            </a:r>
            <a:r>
              <a:rPr lang="es-ES" sz="2000" dirty="0" smtClean="0">
                <a:latin typeface="Lucida Sans" pitchFamily="34" charset="0"/>
              </a:rPr>
              <a:t>G</a:t>
            </a:r>
            <a:r>
              <a:rPr lang="es-ES" dirty="0" smtClean="0">
                <a:latin typeface="Lucida Sans" pitchFamily="34" charset="0"/>
              </a:rPr>
              <a:t>ran</a:t>
            </a:r>
            <a:endParaRPr lang="es-ES" dirty="0">
              <a:latin typeface="Lucida Sans" pitchFamily="34" charset="0"/>
            </a:endParaRPr>
          </a:p>
        </p:txBody>
      </p:sp>
      <p:pic>
        <p:nvPicPr>
          <p:cNvPr id="9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88" y="6144157"/>
            <a:ext cx="1527783" cy="540000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3776857" y="6345603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Lucida Sans" pitchFamily="34" charset="0"/>
              </a:rPr>
              <a:t>T</a:t>
            </a:r>
            <a:r>
              <a:rPr lang="es-ES" sz="1200" dirty="0" smtClean="0">
                <a:latin typeface="Lucida Sans" pitchFamily="34" charset="0"/>
              </a:rPr>
              <a:t>rabajo</a:t>
            </a:r>
            <a:r>
              <a:rPr lang="es-ES" sz="1600" dirty="0" smtClean="0">
                <a:latin typeface="Lucida Sans" pitchFamily="34" charset="0"/>
              </a:rPr>
              <a:t> F</a:t>
            </a:r>
            <a:r>
              <a:rPr lang="es-ES" sz="1200" dirty="0" smtClean="0">
                <a:latin typeface="Lucida Sans" pitchFamily="34" charset="0"/>
              </a:rPr>
              <a:t>inal</a:t>
            </a:r>
            <a:r>
              <a:rPr lang="es-ES" sz="1600" dirty="0" smtClean="0">
                <a:latin typeface="Lucida Sans" pitchFamily="34" charset="0"/>
              </a:rPr>
              <a:t> </a:t>
            </a:r>
            <a:r>
              <a:rPr lang="es-ES" sz="1200" dirty="0" smtClean="0">
                <a:latin typeface="Lucida Sans" pitchFamily="34" charset="0"/>
              </a:rPr>
              <a:t>de</a:t>
            </a:r>
            <a:r>
              <a:rPr lang="es-ES" sz="1600" dirty="0" smtClean="0">
                <a:latin typeface="Lucida Sans" pitchFamily="34" charset="0"/>
              </a:rPr>
              <a:t> G</a:t>
            </a:r>
            <a:r>
              <a:rPr lang="es-ES" sz="1200" dirty="0" smtClean="0">
                <a:latin typeface="Lucida Sans" pitchFamily="34" charset="0"/>
              </a:rPr>
              <a:t>rado</a:t>
            </a:r>
            <a:endParaRPr lang="es-ES" sz="1200" dirty="0">
              <a:latin typeface="Lucida Sans" pitchFamily="34" charset="0"/>
            </a:endParaRPr>
          </a:p>
        </p:txBody>
      </p:sp>
      <p:pic>
        <p:nvPicPr>
          <p:cNvPr id="2" name="Picture 2" descr="C:\Users\Sergi\Desktop\LOGO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6222106"/>
            <a:ext cx="1526400" cy="39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11 Imagen" descr="G:\Fotos TFG\javi tfg\fundicion base x200.t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99" y="72008"/>
            <a:ext cx="8713203" cy="501317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7 CuadroTexto"/>
          <p:cNvSpPr txBox="1"/>
          <p:nvPr/>
        </p:nvSpPr>
        <p:spPr>
          <a:xfrm>
            <a:off x="163304" y="5070943"/>
            <a:ext cx="88209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latin typeface="Lucida Sans" pitchFamily="34" charset="0"/>
              </a:rPr>
              <a:t>CARACTERÍSTICAS MECÁNICAS Y MICROESTRUCTURALES DE LA SOLDADURA DE FUNDICIÓN GRIS POR PROCEDIMIENTO TIG CON APORTE DE VARILLA DE Ni AL 57%, SOMETIDA A DISTINTOS TRATAMIENTOS TÉRMICOS.</a:t>
            </a:r>
            <a:endParaRPr lang="es-ES" dirty="0"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67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5724128" y="11289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  <a:latin typeface="Lucida Sans" pitchFamily="34" charset="0"/>
              </a:rPr>
              <a:t>ÍNDICE</a:t>
            </a:r>
            <a:endParaRPr lang="es-ES" sz="2400" b="1" dirty="0">
              <a:solidFill>
                <a:schemeClr val="bg1"/>
              </a:solidFill>
              <a:latin typeface="Lucida Sans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860032" y="1124744"/>
            <a:ext cx="324036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Lucida Sans" pitchFamily="34" charset="0"/>
              </a:rPr>
              <a:t>- Introducción.</a:t>
            </a:r>
          </a:p>
          <a:p>
            <a:endParaRPr lang="es-ES" dirty="0">
              <a:latin typeface="Lucida Sans" pitchFamily="34" charset="0"/>
            </a:endParaRPr>
          </a:p>
          <a:p>
            <a:r>
              <a:rPr lang="es-ES" dirty="0" smtClean="0">
                <a:latin typeface="Lucida Sans" pitchFamily="34" charset="0"/>
              </a:rPr>
              <a:t>- Metodología.</a:t>
            </a:r>
          </a:p>
          <a:p>
            <a:endParaRPr lang="es-ES" dirty="0">
              <a:latin typeface="Lucida Sans" pitchFamily="34" charset="0"/>
            </a:endParaRPr>
          </a:p>
          <a:p>
            <a:r>
              <a:rPr lang="es-ES" dirty="0" smtClean="0">
                <a:latin typeface="Lucida Sans" pitchFamily="34" charset="0"/>
              </a:rPr>
              <a:t>- Microestructuras.</a:t>
            </a:r>
          </a:p>
          <a:p>
            <a:endParaRPr lang="es-ES" dirty="0">
              <a:latin typeface="Lucida Sans" pitchFamily="34" charset="0"/>
            </a:endParaRPr>
          </a:p>
          <a:p>
            <a:r>
              <a:rPr lang="es-ES" dirty="0" smtClean="0">
                <a:latin typeface="Lucida Sans" pitchFamily="34" charset="0"/>
              </a:rPr>
              <a:t>- Ensayos.</a:t>
            </a:r>
          </a:p>
          <a:p>
            <a:endParaRPr lang="es-ES" dirty="0">
              <a:latin typeface="Lucida Sans" pitchFamily="34" charset="0"/>
            </a:endParaRPr>
          </a:p>
          <a:p>
            <a:r>
              <a:rPr lang="es-ES" dirty="0" smtClean="0">
                <a:latin typeface="Lucida Sans" pitchFamily="34" charset="0"/>
              </a:rPr>
              <a:t>- Conclusiones.</a:t>
            </a:r>
          </a:p>
          <a:p>
            <a:pPr marL="285750" indent="-285750">
              <a:buFontTx/>
              <a:buChar char="-"/>
            </a:pPr>
            <a:endParaRPr lang="es-ES" dirty="0">
              <a:latin typeface="Lucida Sans" pitchFamily="34" charset="0"/>
            </a:endParaRPr>
          </a:p>
          <a:p>
            <a:r>
              <a:rPr lang="es-ES" dirty="0" smtClean="0">
                <a:latin typeface="Lucida Sans" pitchFamily="34" charset="0"/>
              </a:rPr>
              <a:t>- Pliego de condiciones.</a:t>
            </a:r>
          </a:p>
          <a:p>
            <a:endParaRPr lang="es-ES" dirty="0">
              <a:latin typeface="Lucida Sans" pitchFamily="34" charset="0"/>
            </a:endParaRPr>
          </a:p>
          <a:p>
            <a:r>
              <a:rPr lang="es-ES" dirty="0" smtClean="0">
                <a:latin typeface="Lucida Sans" pitchFamily="34" charset="0"/>
              </a:rPr>
              <a:t>- Presupuestos.</a:t>
            </a:r>
          </a:p>
        </p:txBody>
      </p:sp>
      <p:pic>
        <p:nvPicPr>
          <p:cNvPr id="6" name="5 Imagen" descr="Resultado de imagen de bombona de gas soldadura ti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472954"/>
            <a:ext cx="4176463" cy="5908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Sergi\Desktop\Image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42" y="463128"/>
            <a:ext cx="4178300" cy="591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693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OBJETIVOS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562436" y="696601"/>
            <a:ext cx="172819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Introducción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00413" y="1218333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Metodología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083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Microestructuras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00413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275856" y="3670272"/>
            <a:ext cx="48965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2000" dirty="0" smtClean="0">
                <a:latin typeface="Lucida Sans" pitchFamily="34" charset="0"/>
              </a:rPr>
              <a:t>Finalidad del proyecto. Que se va a hacer?</a:t>
            </a:r>
          </a:p>
          <a:p>
            <a:pPr marL="285750" indent="-285750">
              <a:buFontTx/>
              <a:buChar char="-"/>
            </a:pPr>
            <a:endParaRPr lang="es-ES" sz="2000" dirty="0">
              <a:latin typeface="Lucida Sans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sz="2000" dirty="0" smtClean="0">
                <a:latin typeface="Lucida Sans" pitchFamily="34" charset="0"/>
              </a:rPr>
              <a:t>Cómo se va a hacer?</a:t>
            </a:r>
          </a:p>
          <a:p>
            <a:pPr marL="285750" indent="-285750">
              <a:buFontTx/>
              <a:buChar char="-"/>
            </a:pPr>
            <a:endParaRPr lang="es-ES" sz="2000" dirty="0">
              <a:latin typeface="Lucida Sans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sz="2000" dirty="0" smtClean="0">
                <a:latin typeface="Lucida Sans" pitchFamily="34" charset="0"/>
              </a:rPr>
              <a:t>Conclusiones según resultados.</a:t>
            </a:r>
            <a:endParaRPr lang="es-ES" sz="2000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pic>
        <p:nvPicPr>
          <p:cNvPr id="2050" name="Picture 2" descr="Resultado de imagen de animacion objetiv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228411"/>
            <a:ext cx="4176464" cy="212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017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FUNDICIÓN GRIS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562436" y="696601"/>
            <a:ext cx="172819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Introducción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00413" y="1218333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Metodología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083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Microestructuras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00413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275856" y="3232835"/>
            <a:ext cx="48965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000" dirty="0">
              <a:latin typeface="Lucida Sans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sz="2000" dirty="0" smtClean="0">
                <a:latin typeface="Lucida Sans" pitchFamily="34" charset="0"/>
              </a:rPr>
              <a:t>Definición</a:t>
            </a:r>
          </a:p>
          <a:p>
            <a:pPr marL="285750" indent="-285750">
              <a:buFontTx/>
              <a:buChar char="-"/>
            </a:pPr>
            <a:endParaRPr lang="es-ES" sz="2000" dirty="0">
              <a:latin typeface="Lucida Sans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sz="2000" dirty="0" smtClean="0">
                <a:latin typeface="Lucida Sans" pitchFamily="34" charset="0"/>
              </a:rPr>
              <a:t>Elaboración</a:t>
            </a:r>
          </a:p>
          <a:p>
            <a:pPr marL="285750" indent="-285750">
              <a:buFontTx/>
              <a:buChar char="-"/>
            </a:pPr>
            <a:endParaRPr lang="es-ES" sz="2000" dirty="0">
              <a:latin typeface="Lucida Sans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sz="2000" dirty="0" smtClean="0">
                <a:latin typeface="Lucida Sans" pitchFamily="34" charset="0"/>
              </a:rPr>
              <a:t>Propiedades</a:t>
            </a:r>
          </a:p>
          <a:p>
            <a:pPr marL="285750" indent="-285750">
              <a:buFontTx/>
              <a:buChar char="-"/>
            </a:pPr>
            <a:endParaRPr lang="es-ES" sz="2000" dirty="0">
              <a:latin typeface="Lucida Sans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sz="2000" dirty="0" smtClean="0">
                <a:latin typeface="Lucida Sans" pitchFamily="34" charset="0"/>
              </a:rPr>
              <a:t>Aplicaciones</a:t>
            </a:r>
            <a:endParaRPr lang="es-ES" sz="2000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pic>
        <p:nvPicPr>
          <p:cNvPr id="16" name="15 Imagen" descr="Resultado de imagen de fabricacion de la fundicion gri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348" y="1230538"/>
            <a:ext cx="5722084" cy="18232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985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DEFINICIÓN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562436" y="696601"/>
            <a:ext cx="172819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Introducción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00413" y="1218333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Metodología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083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Microestructuras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00413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771800" y="1772817"/>
            <a:ext cx="56166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 smtClean="0">
                <a:latin typeface="Lucida Sans" pitchFamily="34" charset="0"/>
              </a:rPr>
              <a:t>Las fundiciones grises, son aleaciones de hierro que contienen entre un 2,5 y un 4% de carbono. Se denominan fundiciones grises debido a que el grafito adopta la forma de numerosas láminas curvadas, que son las que proporcionan a este tipo de fundición su característica fractura grisácea.</a:t>
            </a:r>
            <a:endParaRPr lang="es-ES" sz="2000" dirty="0"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74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ELABORACIÓN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562436" y="696601"/>
            <a:ext cx="172819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Introducción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00413" y="1218333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Metodología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083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Microestructuras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00413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pic>
        <p:nvPicPr>
          <p:cNvPr id="17" name="16 Imagen" descr="https://sites.google.com/site/tiposdefundicioniav/_/rsrc/1412540400880/home/colado-en-arena/550px-Moldeado_arena_verd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894542"/>
            <a:ext cx="5256584" cy="50689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567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P</a:t>
            </a:r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ROPIEDADES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562436" y="696601"/>
            <a:ext cx="172819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Introducción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00413" y="1218333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Metodología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083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Microestructuras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00413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627785" y="1683350"/>
            <a:ext cx="547260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 smtClean="0">
                <a:latin typeface="Lucida Sans" panose="020B0602030504020204" pitchFamily="34" charset="0"/>
              </a:rPr>
              <a:t>Resistencia a la tracción</a:t>
            </a:r>
          </a:p>
          <a:p>
            <a:pPr marL="285750" indent="-285750">
              <a:buFontTx/>
              <a:buChar char="-"/>
            </a:pPr>
            <a:endParaRPr lang="es-ES" dirty="0">
              <a:latin typeface="Lucida Sans" panose="020B0602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dirty="0" smtClean="0">
                <a:latin typeface="Lucida Sans" panose="020B0602030504020204" pitchFamily="34" charset="0"/>
              </a:rPr>
              <a:t>Resistencia a la compresión</a:t>
            </a:r>
          </a:p>
          <a:p>
            <a:pPr marL="285750" indent="-285750">
              <a:buFontTx/>
              <a:buChar char="-"/>
            </a:pPr>
            <a:endParaRPr lang="es-ES" dirty="0">
              <a:latin typeface="Lucida Sans" panose="020B0602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dirty="0" smtClean="0">
                <a:latin typeface="Lucida Sans" panose="020B0602030504020204" pitchFamily="34" charset="0"/>
              </a:rPr>
              <a:t>Resistencia al choque</a:t>
            </a:r>
          </a:p>
          <a:p>
            <a:pPr marL="285750" indent="-285750">
              <a:buFontTx/>
              <a:buChar char="-"/>
            </a:pPr>
            <a:endParaRPr lang="es-ES" dirty="0">
              <a:latin typeface="Lucida Sans" panose="020B0602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dirty="0" smtClean="0">
                <a:latin typeface="Lucida Sans" panose="020B0602030504020204" pitchFamily="34" charset="0"/>
              </a:rPr>
              <a:t>Dureza</a:t>
            </a:r>
            <a:endParaRPr lang="es-ES" dirty="0">
              <a:latin typeface="Lucida Sans" panose="020B0602030504020204" pitchFamily="34" charset="0"/>
            </a:endParaRPr>
          </a:p>
        </p:txBody>
      </p:sp>
      <p:pic>
        <p:nvPicPr>
          <p:cNvPr id="3074" name="Picture 2" descr="Resultado de imagen de animacion ensayo de tracc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101589"/>
            <a:ext cx="3150564" cy="22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raultecnologia.files.wordpress.com/2009/02/compresio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193" y="4270436"/>
            <a:ext cx="2895848" cy="1424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47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APLICACIONES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562436" y="696601"/>
            <a:ext cx="172819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Introducción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00413" y="1218333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Metodología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083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Microestructuras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00413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5292079" y="1988840"/>
            <a:ext cx="33123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atin typeface="Lucida Sans" panose="020B0602030504020204" pitchFamily="34" charset="0"/>
              </a:rPr>
              <a:t>- Bloque de motor de combustión interna</a:t>
            </a:r>
            <a:endParaRPr lang="es-ES" dirty="0">
              <a:latin typeface="Lucida Sans" panose="020B0602030504020204" pitchFamily="34" charset="0"/>
            </a:endParaRPr>
          </a:p>
        </p:txBody>
      </p:sp>
      <p:pic>
        <p:nvPicPr>
          <p:cNvPr id="2050" name="Picture 2" descr="Resultado de imagen de APLICACIONES FUNDICION GR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880" y="1371599"/>
            <a:ext cx="2743200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de herramientas agricolas fundicion g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588771"/>
            <a:ext cx="3449960" cy="258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15 Rectángulo"/>
          <p:cNvSpPr/>
          <p:nvPr/>
        </p:nvSpPr>
        <p:spPr>
          <a:xfrm>
            <a:off x="2605936" y="4282624"/>
            <a:ext cx="239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atin typeface="Lucida Sans" panose="020B0602030504020204" pitchFamily="34" charset="0"/>
              </a:rPr>
              <a:t>- Herramientas destinadas para la agricultura</a:t>
            </a:r>
            <a:endParaRPr lang="es-ES" dirty="0"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75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METODOLOGÍA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98979" y="1259468"/>
            <a:ext cx="1718438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Metodología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083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Microestructuras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00413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7" name="16 Abrir llave"/>
          <p:cNvSpPr/>
          <p:nvPr/>
        </p:nvSpPr>
        <p:spPr>
          <a:xfrm>
            <a:off x="3993904" y="996956"/>
            <a:ext cx="432048" cy="474875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5148064" y="1328340"/>
            <a:ext cx="30963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Lucida Sans" panose="020B0602030504020204" pitchFamily="34" charset="0"/>
              </a:rPr>
              <a:t>Cortar placas de fundición gris obtenidas en bruto de colada.</a:t>
            </a:r>
            <a:endParaRPr lang="es-ES" sz="1600" dirty="0">
              <a:latin typeface="Lucida Sans" panose="020B0602030504020204" pitchFamily="34" charset="0"/>
            </a:endParaRPr>
          </a:p>
          <a:p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 rot="16200000">
            <a:off x="4198524" y="1589340"/>
            <a:ext cx="1111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Lucida Sans" pitchFamily="34" charset="0"/>
              </a:rPr>
              <a:t>1º FASE </a:t>
            </a:r>
            <a:endParaRPr lang="es-ES" dirty="0">
              <a:latin typeface="Lucida Sans" pitchFamily="34" charset="0"/>
            </a:endParaRPr>
          </a:p>
        </p:txBody>
      </p:sp>
      <p:sp>
        <p:nvSpPr>
          <p:cNvPr id="20" name="19 Abrir corchete"/>
          <p:cNvSpPr/>
          <p:nvPr/>
        </p:nvSpPr>
        <p:spPr>
          <a:xfrm>
            <a:off x="5148064" y="1259468"/>
            <a:ext cx="144016" cy="920826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uadroTexto"/>
          <p:cNvSpPr txBox="1"/>
          <p:nvPr/>
        </p:nvSpPr>
        <p:spPr>
          <a:xfrm>
            <a:off x="5292080" y="3212976"/>
            <a:ext cx="252028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Lucida Sans" pitchFamily="34" charset="0"/>
              </a:rPr>
              <a:t>Soldar mediante procedimiento TIG.</a:t>
            </a:r>
          </a:p>
          <a:p>
            <a:endParaRPr lang="es-ES" dirty="0">
              <a:latin typeface="Lucida Sans" pitchFamily="34" charset="0"/>
            </a:endParaRPr>
          </a:p>
          <a:p>
            <a:endParaRPr lang="es-ES" dirty="0" smtClean="0">
              <a:latin typeface="Lucida Sans" pitchFamily="34" charset="0"/>
            </a:endParaRPr>
          </a:p>
          <a:p>
            <a:endParaRPr lang="es-ES" dirty="0">
              <a:latin typeface="Lucida Sans" pitchFamily="34" charset="0"/>
            </a:endParaRPr>
          </a:p>
          <a:p>
            <a:endParaRPr lang="es-ES" dirty="0">
              <a:latin typeface="Lucida Sans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 rot="16200000">
            <a:off x="4188690" y="3244345"/>
            <a:ext cx="1131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Lucida Sans" pitchFamily="34" charset="0"/>
              </a:rPr>
              <a:t>2</a:t>
            </a:r>
            <a:r>
              <a:rPr lang="es-ES" dirty="0" smtClean="0">
                <a:latin typeface="Lucida Sans" pitchFamily="34" charset="0"/>
              </a:rPr>
              <a:t>º FASE </a:t>
            </a:r>
            <a:endParaRPr lang="es-ES" dirty="0">
              <a:latin typeface="Lucida Sans" pitchFamily="34" charset="0"/>
            </a:endParaRPr>
          </a:p>
        </p:txBody>
      </p:sp>
      <p:sp>
        <p:nvSpPr>
          <p:cNvPr id="23" name="22 Abrir corchete"/>
          <p:cNvSpPr/>
          <p:nvPr/>
        </p:nvSpPr>
        <p:spPr>
          <a:xfrm>
            <a:off x="5161712" y="3102625"/>
            <a:ext cx="144016" cy="83043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CuadroTexto"/>
          <p:cNvSpPr txBox="1"/>
          <p:nvPr/>
        </p:nvSpPr>
        <p:spPr>
          <a:xfrm>
            <a:off x="5292080" y="4605516"/>
            <a:ext cx="280831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Lucida Sans" pitchFamily="34" charset="0"/>
              </a:rPr>
              <a:t>Cortar probetas.</a:t>
            </a:r>
          </a:p>
          <a:p>
            <a:endParaRPr lang="es-ES" sz="1600" dirty="0">
              <a:latin typeface="Lucida Sans" pitchFamily="34" charset="0"/>
            </a:endParaRPr>
          </a:p>
          <a:p>
            <a:r>
              <a:rPr lang="es-ES" sz="1600" dirty="0" smtClean="0">
                <a:latin typeface="Lucida Sans" pitchFamily="34" charset="0"/>
              </a:rPr>
              <a:t>Embutir muestras.</a:t>
            </a:r>
          </a:p>
          <a:p>
            <a:endParaRPr lang="es-ES" dirty="0">
              <a:latin typeface="Lucida Sans" pitchFamily="34" charset="0"/>
            </a:endParaRPr>
          </a:p>
          <a:p>
            <a:endParaRPr lang="es-ES" dirty="0">
              <a:latin typeface="Lucida Sans" pitchFamily="34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 rot="16200000">
            <a:off x="4149621" y="4713007"/>
            <a:ext cx="1209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Lucida Sans" pitchFamily="34" charset="0"/>
              </a:rPr>
              <a:t>3º FASE </a:t>
            </a:r>
            <a:endParaRPr lang="es-ES" dirty="0">
              <a:latin typeface="Lucida Sans" pitchFamily="34" charset="0"/>
            </a:endParaRPr>
          </a:p>
        </p:txBody>
      </p:sp>
      <p:sp>
        <p:nvSpPr>
          <p:cNvPr id="26" name="25 Abrir corchete"/>
          <p:cNvSpPr/>
          <p:nvPr/>
        </p:nvSpPr>
        <p:spPr>
          <a:xfrm>
            <a:off x="5148064" y="4494400"/>
            <a:ext cx="144016" cy="1018395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2449943" y="3105834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Lucida Sans" pitchFamily="34" charset="0"/>
              </a:rPr>
              <a:t>FASES </a:t>
            </a:r>
          </a:p>
          <a:p>
            <a:r>
              <a:rPr lang="es-ES" b="1" dirty="0" smtClean="0">
                <a:latin typeface="Lucida Sans" pitchFamily="34" charset="0"/>
              </a:rPr>
              <a:t>DE TRABAJO</a:t>
            </a:r>
            <a:endParaRPr lang="es-ES" b="1" dirty="0"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18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PRIMERA FASE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98979" y="1259468"/>
            <a:ext cx="1718438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Metodología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083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Microestructuras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00413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pic>
        <p:nvPicPr>
          <p:cNvPr id="28" name="27 Imagen" descr="G:\Fotos TFG\IMG_768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99446" y="1860505"/>
            <a:ext cx="3425027" cy="2592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CuadroTexto"/>
          <p:cNvSpPr txBox="1"/>
          <p:nvPr/>
        </p:nvSpPr>
        <p:spPr>
          <a:xfrm>
            <a:off x="3203848" y="494967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Lucida Sans" panose="020B0602030504020204" pitchFamily="34" charset="0"/>
              </a:rPr>
              <a:t>Sierra de banda</a:t>
            </a:r>
            <a:endParaRPr lang="es-ES" dirty="0">
              <a:latin typeface="Lucida Sans" panose="020B0602030504020204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511998" y="1772815"/>
            <a:ext cx="28764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Lucida Sans" panose="020B0602030504020204" pitchFamily="34" charset="0"/>
              </a:rPr>
              <a:t>- Dos placas de </a:t>
            </a:r>
            <a:r>
              <a:rPr lang="es-ES" dirty="0">
                <a:latin typeface="Lucida Sans" panose="020B0602030504020204" pitchFamily="34" charset="0"/>
              </a:rPr>
              <a:t> </a:t>
            </a:r>
            <a:r>
              <a:rPr lang="es-ES" dirty="0" smtClean="0">
                <a:latin typeface="Lucida Sans" panose="020B0602030504020204" pitchFamily="34" charset="0"/>
              </a:rPr>
              <a:t> fundición gris obtenidas en bruto de colada de dimensiones: </a:t>
            </a:r>
          </a:p>
          <a:p>
            <a:r>
              <a:rPr lang="es-ES" dirty="0">
                <a:latin typeface="Lucida Sans" panose="020B0602030504020204" pitchFamily="34" charset="0"/>
              </a:rPr>
              <a:t> </a:t>
            </a:r>
            <a:r>
              <a:rPr lang="es-ES" dirty="0" smtClean="0">
                <a:latin typeface="Lucida Sans" panose="020B0602030504020204" pitchFamily="34" charset="0"/>
              </a:rPr>
              <a:t>    300 x 100 x 5 mm</a:t>
            </a:r>
            <a:endParaRPr lang="es-ES" dirty="0"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99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SEGUNDA FASE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98979" y="1259468"/>
            <a:ext cx="1718438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Metodología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083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Microestructuras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00413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pic>
        <p:nvPicPr>
          <p:cNvPr id="16" name="15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6" t="4704" r="5972" b="5153"/>
          <a:stretch>
            <a:fillRect/>
          </a:stretch>
        </p:blipFill>
        <p:spPr bwMode="auto">
          <a:xfrm>
            <a:off x="6156175" y="3446330"/>
            <a:ext cx="2233133" cy="2634809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7" name="16 Imagen" descr="http://www.telwin.com/export/sites/default/es/telwin-academy/img/IMG20_S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118245"/>
            <a:ext cx="2736304" cy="2310756"/>
          </a:xfrm>
          <a:prstGeom prst="rect">
            <a:avLst/>
          </a:prstGeom>
          <a:noFill/>
          <a:ln>
            <a:noFill/>
          </a:ln>
          <a:effectLst>
            <a:glow rad="25400">
              <a:schemeClr val="tx1"/>
            </a:glow>
            <a:softEdge rad="25400"/>
          </a:effectLst>
        </p:spPr>
      </p:pic>
      <p:sp>
        <p:nvSpPr>
          <p:cNvPr id="6" name="5 CuadroTexto"/>
          <p:cNvSpPr txBox="1"/>
          <p:nvPr/>
        </p:nvSpPr>
        <p:spPr>
          <a:xfrm>
            <a:off x="5796136" y="1444134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 smtClean="0">
                <a:latin typeface="Lucida Sans" panose="020B0602030504020204" pitchFamily="34" charset="0"/>
              </a:rPr>
              <a:t>Soldadura TIG</a:t>
            </a:r>
          </a:p>
          <a:p>
            <a:pPr marL="285750" indent="-285750">
              <a:buFontTx/>
              <a:buChar char="-"/>
            </a:pPr>
            <a:endParaRPr lang="es-ES" dirty="0">
              <a:latin typeface="Lucida Sans" panose="020B0602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dirty="0" smtClean="0">
                <a:latin typeface="Lucida Sans" panose="020B0602030504020204" pitchFamily="34" charset="0"/>
              </a:rPr>
              <a:t>Aporte de varilla de Ni al 57%</a:t>
            </a:r>
            <a:endParaRPr lang="es-ES" dirty="0">
              <a:latin typeface="Lucida Sans" panose="020B0602030504020204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843808" y="3861048"/>
            <a:ext cx="3024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 smtClean="0">
                <a:latin typeface="Lucida Sans" panose="020B0602030504020204" pitchFamily="34" charset="0"/>
              </a:rPr>
              <a:t>Horno del laboratorio</a:t>
            </a:r>
          </a:p>
          <a:p>
            <a:pPr marL="285750" indent="-285750">
              <a:buFontTx/>
              <a:buChar char="-"/>
            </a:pPr>
            <a:endParaRPr lang="es-ES" dirty="0">
              <a:latin typeface="Lucida Sans" panose="020B0602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dirty="0" smtClean="0">
                <a:latin typeface="Lucida Sans" panose="020B0602030504020204" pitchFamily="34" charset="0"/>
              </a:rPr>
              <a:t>Cuatro tratamientos térmicos</a:t>
            </a:r>
            <a:endParaRPr lang="es-ES" dirty="0"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64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TERCERA FASE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98979" y="1259468"/>
            <a:ext cx="1718438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Metodología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083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Microestructuras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00413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pic>
        <p:nvPicPr>
          <p:cNvPr id="18" name="17 Imagen" descr="G:\Fotos TFG\IMG_768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90606" y="1248913"/>
            <a:ext cx="2511425" cy="1883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18 Imagen" descr="G:\Fotos TFG\IMG_768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05958" y="1211936"/>
            <a:ext cx="2540293" cy="1928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19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942" y="3955667"/>
            <a:ext cx="2166805" cy="18926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CuadroTexto"/>
          <p:cNvSpPr txBox="1"/>
          <p:nvPr/>
        </p:nvSpPr>
        <p:spPr>
          <a:xfrm>
            <a:off x="2696862" y="3429000"/>
            <a:ext cx="2531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Lucida Sans" panose="020B0602030504020204" pitchFamily="34" charset="0"/>
              </a:rPr>
              <a:t>Tronzadora de disco</a:t>
            </a:r>
            <a:endParaRPr lang="es-ES" sz="1600" dirty="0">
              <a:latin typeface="Lucida Sans" panose="020B0602030504020204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156176" y="3429000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Lucida Sans" panose="020B0602030504020204" pitchFamily="34" charset="0"/>
              </a:rPr>
              <a:t>Embutidora</a:t>
            </a:r>
            <a:endParaRPr lang="es-ES" sz="1600" dirty="0">
              <a:latin typeface="Lucida Sans" panose="020B0602030504020204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779912" y="5949280"/>
            <a:ext cx="3029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Lucida Sans" panose="020B0602030504020204" pitchFamily="34" charset="0"/>
              </a:rPr>
              <a:t>Muestra de la fundición gris</a:t>
            </a:r>
            <a:endParaRPr lang="es-ES" sz="1600" dirty="0"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94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PROBETA 1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1196752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Metodología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67544" y="1772816"/>
            <a:ext cx="222737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Microestructuras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00413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pic>
        <p:nvPicPr>
          <p:cNvPr id="22" name="21 Imagen" descr="G:\javi tfg\sin tratamiento interfase x200.t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011" y="1620204"/>
            <a:ext cx="5532447" cy="375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15 CuadroTexto"/>
          <p:cNvSpPr txBox="1"/>
          <p:nvPr/>
        </p:nvSpPr>
        <p:spPr>
          <a:xfrm>
            <a:off x="2834003" y="1043444"/>
            <a:ext cx="5698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Lucida Sans" panose="020B0602030504020204" pitchFamily="34" charset="0"/>
              </a:rPr>
              <a:t>Fundición gris sin tratamiento térmico</a:t>
            </a:r>
            <a:endParaRPr lang="es-ES" dirty="0"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27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PROBETA 2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1196752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Metodología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67544" y="1772816"/>
            <a:ext cx="222737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Microestructuras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00413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2834003" y="1043444"/>
            <a:ext cx="5698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Lucida Sans" panose="020B0602030504020204" pitchFamily="34" charset="0"/>
              </a:rPr>
              <a:t>Fundición gris con recocido a 900 </a:t>
            </a:r>
            <a:r>
              <a:rPr lang="es-ES" dirty="0" err="1" smtClean="0">
                <a:latin typeface="Lucida Sans" panose="020B0602030504020204" pitchFamily="34" charset="0"/>
              </a:rPr>
              <a:t>ºC</a:t>
            </a:r>
            <a:endParaRPr lang="es-ES" dirty="0">
              <a:latin typeface="Lucida Sans" panose="020B0602030504020204" pitchFamily="34" charset="0"/>
            </a:endParaRPr>
          </a:p>
        </p:txBody>
      </p:sp>
      <p:pic>
        <p:nvPicPr>
          <p:cNvPr id="17" name="16 Imagen" descr="G:\javi tfg\con recocido interfase x200.t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012" y="1566084"/>
            <a:ext cx="5532446" cy="38075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23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PROBETA 3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1196752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Metodología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67544" y="1772816"/>
            <a:ext cx="222737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Microestructuras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00413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2834003" y="1043444"/>
            <a:ext cx="5698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Lucida Sans" panose="020B0602030504020204" pitchFamily="34" charset="0"/>
              </a:rPr>
              <a:t>Fundición gris con precalentamiento a 450 </a:t>
            </a:r>
            <a:r>
              <a:rPr lang="es-ES" dirty="0" err="1" smtClean="0">
                <a:latin typeface="Lucida Sans" panose="020B0602030504020204" pitchFamily="34" charset="0"/>
              </a:rPr>
              <a:t>ºC</a:t>
            </a:r>
            <a:endParaRPr lang="es-ES" dirty="0">
              <a:latin typeface="Lucida Sans" panose="020B0602030504020204" pitchFamily="34" charset="0"/>
            </a:endParaRPr>
          </a:p>
        </p:txBody>
      </p:sp>
      <p:pic>
        <p:nvPicPr>
          <p:cNvPr id="18" name="17 Imagen" descr="G:\javi tfg\con precalentamiento interfase x200.t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012" y="1566084"/>
            <a:ext cx="5532446" cy="38075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707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PROBETA 4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1196752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Metodología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67544" y="1772816"/>
            <a:ext cx="222737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Microestructuras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00413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2834003" y="1043444"/>
            <a:ext cx="5698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Lucida Sans" panose="020B0602030504020204" pitchFamily="34" charset="0"/>
              </a:rPr>
              <a:t>Fundición gris con precalentamiento a 450 </a:t>
            </a:r>
            <a:r>
              <a:rPr lang="es-ES" dirty="0" err="1" smtClean="0">
                <a:latin typeface="Lucida Sans" panose="020B0602030504020204" pitchFamily="34" charset="0"/>
              </a:rPr>
              <a:t>ºC</a:t>
            </a:r>
            <a:r>
              <a:rPr lang="es-ES" dirty="0" smtClean="0">
                <a:latin typeface="Lucida Sans" panose="020B0602030504020204" pitchFamily="34" charset="0"/>
              </a:rPr>
              <a:t> </a:t>
            </a:r>
          </a:p>
          <a:p>
            <a:r>
              <a:rPr lang="es-ES" dirty="0" smtClean="0">
                <a:latin typeface="Lucida Sans" panose="020B0602030504020204" pitchFamily="34" charset="0"/>
              </a:rPr>
              <a:t>Y recocido a 900 </a:t>
            </a:r>
            <a:r>
              <a:rPr lang="es-ES" dirty="0" err="1" smtClean="0">
                <a:latin typeface="Lucida Sans" panose="020B0602030504020204" pitchFamily="34" charset="0"/>
              </a:rPr>
              <a:t>ºC</a:t>
            </a:r>
            <a:endParaRPr lang="es-ES" dirty="0">
              <a:latin typeface="Lucida Sans" panose="020B0602030504020204" pitchFamily="34" charset="0"/>
            </a:endParaRPr>
          </a:p>
        </p:txBody>
      </p:sp>
      <p:pic>
        <p:nvPicPr>
          <p:cNvPr id="17" name="16 Imagen" descr="G:\javi tfg\precalent y recocido interfase x200.t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584" y="1772816"/>
            <a:ext cx="5535874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590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DUREZA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1196752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Metodología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227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Microestructuras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588810" y="2329681"/>
            <a:ext cx="175094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pic>
        <p:nvPicPr>
          <p:cNvPr id="18" name="17 Imagen" descr="G:\Fotos TFG\IMG_752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66643" y="1089941"/>
            <a:ext cx="2068180" cy="1705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18 Imagen" descr="G:\Fotos TFG\IMG_752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59544" y="1109937"/>
            <a:ext cx="2059541" cy="16743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4139952" y="3048169"/>
            <a:ext cx="2520280" cy="380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Lucida Sans" panose="020B0602030504020204" pitchFamily="34" charset="0"/>
              </a:rPr>
              <a:t>Durómetro </a:t>
            </a:r>
            <a:r>
              <a:rPr lang="es-ES" dirty="0" err="1" smtClean="0">
                <a:latin typeface="Lucida Sans" panose="020B0602030504020204" pitchFamily="34" charset="0"/>
              </a:rPr>
              <a:t>Vickers</a:t>
            </a:r>
            <a:endParaRPr lang="es-ES" dirty="0">
              <a:latin typeface="Lucida Sans" panose="020B0602030504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5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23410121"/>
                  </p:ext>
                </p:extLst>
              </p:nvPr>
            </p:nvGraphicFramePr>
            <p:xfrm>
              <a:off x="2627784" y="3573018"/>
              <a:ext cx="5904656" cy="239115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49779"/>
                    <a:gridCol w="647484"/>
                    <a:gridCol w="1008424"/>
                    <a:gridCol w="749779"/>
                    <a:gridCol w="999705"/>
                    <a:gridCol w="666664"/>
                    <a:gridCol w="1082821"/>
                  </a:tblGrid>
                  <a:tr h="4782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 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d (mm)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Material (HV)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d (mm)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Interfase (HV)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d (mm)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Soldadura (HV)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39115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1800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264,6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1200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595,3 </a:t>
                          </a:r>
                          <a14:m>
                            <m:oMath xmlns:m="http://schemas.openxmlformats.org/officeDocument/2006/math">
                              <m:r>
                                <a:rPr lang="es-ES" sz="1200">
                                  <a:effectLst/>
                                </a:rPr>
                                <m:t>±</m:t>
                              </m:r>
                            </m:oMath>
                          </a14:m>
                          <a:r>
                            <a:rPr lang="es-ES" sz="1200">
                              <a:effectLst/>
                            </a:rPr>
                            <a:t> 36.41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2200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177,1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239115"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1250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  <a:tr h="239115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2350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155,2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1500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356,8 </a:t>
                          </a:r>
                          <a14:m>
                            <m:oMath xmlns:m="http://schemas.openxmlformats.org/officeDocument/2006/math">
                              <m:r>
                                <a:rPr lang="es-ES" sz="1200">
                                  <a:effectLst/>
                                </a:rPr>
                                <m:t>±</m:t>
                              </m:r>
                            </m:oMath>
                          </a14:m>
                          <a:r>
                            <a:rPr lang="es-ES" sz="1200" dirty="0">
                              <a:effectLst/>
                            </a:rPr>
                            <a:t> 17.11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2350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155,2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239115"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1550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  <a:tr h="239115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3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1850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250,5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1550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407,8 </a:t>
                          </a:r>
                          <a14:m>
                            <m:oMath xmlns:m="http://schemas.openxmlformats.org/officeDocument/2006/math">
                              <m:r>
                                <a:rPr lang="es-ES" sz="1200">
                                  <a:effectLst/>
                                </a:rPr>
                                <m:t>±</m:t>
                              </m:r>
                            </m:oMath>
                          </a14:m>
                          <a:r>
                            <a:rPr lang="es-ES" sz="1200" dirty="0">
                              <a:effectLst/>
                            </a:rPr>
                            <a:t> 36.06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2200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177,1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239115"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1450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  <a:tr h="239115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4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2400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148,8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1400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437,4 </a:t>
                          </a:r>
                          <a14:m>
                            <m:oMath xmlns:m="http://schemas.openxmlformats.org/officeDocument/2006/math">
                              <m:r>
                                <a:rPr lang="es-ES" sz="1200">
                                  <a:effectLst/>
                                </a:rPr>
                                <m:t>±</m:t>
                              </m:r>
                            </m:oMath>
                          </a14:m>
                          <a:r>
                            <a:rPr lang="es-ES" sz="1200" dirty="0">
                              <a:effectLst/>
                            </a:rPr>
                            <a:t> 12.52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2150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185,5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239115"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1450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6" name="5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23410121"/>
                  </p:ext>
                </p:extLst>
              </p:nvPr>
            </p:nvGraphicFramePr>
            <p:xfrm>
              <a:off x="2627784" y="3573018"/>
              <a:ext cx="5904656" cy="239115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49779"/>
                    <a:gridCol w="647484"/>
                    <a:gridCol w="1008424"/>
                    <a:gridCol w="749779"/>
                    <a:gridCol w="999705"/>
                    <a:gridCol w="666664"/>
                    <a:gridCol w="1082821"/>
                  </a:tblGrid>
                  <a:tr h="4782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 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d (mm)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Material (HV)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d (mm)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Interfase (HV)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d (mm)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Soldadura (HV)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39115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1800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264,6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1200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1">
                          <a:blip r:embed="rId4"/>
                          <a:stretch>
                            <a:fillRect l="-315854" t="-98734" r="-175000" b="-311392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2200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177,1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239115"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1250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  <a:tr h="239115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2350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155,2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1500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1">
                          <a:blip r:embed="rId4"/>
                          <a:stretch>
                            <a:fillRect l="-315854" t="-201282" r="-175000" b="-21538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2350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155,2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239115"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1550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  <a:tr h="239115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3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1850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250,5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1550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1">
                          <a:blip r:embed="rId4"/>
                          <a:stretch>
                            <a:fillRect l="-315854" t="-297468" r="-175000" b="-112658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2200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177,1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239115"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1450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  <a:tr h="239115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4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2400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148,8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1400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1">
                          <a:blip r:embed="rId4"/>
                          <a:stretch>
                            <a:fillRect l="-315854" t="-402564" r="-175000" b="-14103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>
                              <a:effectLst/>
                            </a:rPr>
                            <a:t>2150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185,5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239115"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200" dirty="0">
                              <a:effectLst/>
                            </a:rPr>
                            <a:t>1450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5367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TRACCIÓN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1196752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Metodología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227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Microestructuras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588810" y="2329681"/>
            <a:ext cx="175094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pic>
        <p:nvPicPr>
          <p:cNvPr id="16" name="15 Imagen" descr="G:\Fotos TFG\IMG_757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39243" y="1211359"/>
            <a:ext cx="2056643" cy="1616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16 Imagen" descr="G:\Fotos TFG\IMG_763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27846" y="1206912"/>
            <a:ext cx="2065531" cy="1616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7" name="Picture 3" descr="G:\Fotos TFG\IMG_76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73016"/>
            <a:ext cx="4892963" cy="2560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3635896" y="3115696"/>
            <a:ext cx="3888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Lucida Sans" panose="020B0602030504020204" pitchFamily="34" charset="0"/>
              </a:rPr>
              <a:t>Máquina Universal de Ensayos</a:t>
            </a:r>
            <a:endParaRPr lang="es-ES" sz="1600" dirty="0">
              <a:latin typeface="Lucida Sans" panose="020B0602030504020204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275856" y="6093296"/>
            <a:ext cx="4968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Lucida Sans" panose="020B0602030504020204" pitchFamily="34" charset="0"/>
              </a:rPr>
              <a:t>Muestra de las probetas ensayadas a tracción</a:t>
            </a:r>
            <a:endParaRPr lang="es-ES" sz="1600" dirty="0"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02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TRACCIÓN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1196752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Metodología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227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Microestructuras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588810" y="2329681"/>
            <a:ext cx="175094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5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2609367"/>
                  </p:ext>
                </p:extLst>
              </p:nvPr>
            </p:nvGraphicFramePr>
            <p:xfrm>
              <a:off x="2627784" y="1196752"/>
              <a:ext cx="5848980" cy="181721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703810"/>
                    <a:gridCol w="1220680"/>
                    <a:gridCol w="1462245"/>
                    <a:gridCol w="1462245"/>
                  </a:tblGrid>
                  <a:tr h="2002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050" dirty="0">
                              <a:effectLst/>
                            </a:rPr>
                            <a:t> 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200025" algn="l"/>
                              <a:tab pos="617220" algn="ctr"/>
                            </a:tabLst>
                          </a:pPr>
                          <a:r>
                            <a:rPr lang="es-ES" sz="1100">
                              <a:effectLst/>
                            </a:rPr>
                            <a:t>PROBETA 1.1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PROBETA 1.2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PROBETA 1.3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1462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Dimensiones (bxe) (mm)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15x6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15x5.7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13.2x5.7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39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Sección (mm</a:t>
                          </a:r>
                          <a:r>
                            <a:rPr lang="es-ES" sz="1100" baseline="30000">
                              <a:effectLst/>
                            </a:rPr>
                            <a:t>2</a:t>
                          </a:r>
                          <a:r>
                            <a:rPr lang="es-ES" sz="1100">
                              <a:effectLst/>
                            </a:rPr>
                            <a:t>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90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85.5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75.24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39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F</a:t>
                          </a:r>
                          <a:r>
                            <a:rPr lang="es-ES" sz="1100" baseline="-25000">
                              <a:effectLst/>
                            </a:rPr>
                            <a:t>r</a:t>
                          </a:r>
                          <a:r>
                            <a:rPr lang="es-ES" sz="1100">
                              <a:effectLst/>
                            </a:rPr>
                            <a:t> (kp)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1850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2230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2140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39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  <a:sym typeface="Symbol"/>
                            </a:rPr>
                            <a:t></a:t>
                          </a:r>
                          <a:r>
                            <a:rPr lang="es-ES" sz="1100" baseline="-25000">
                              <a:effectLst/>
                            </a:rPr>
                            <a:t>r </a:t>
                          </a:r>
                          <a:r>
                            <a:rPr lang="es-ES" sz="1100">
                              <a:effectLst/>
                            </a:rPr>
                            <a:t>(MPa)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205.5 +-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260.81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284.42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39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dirty="0">
                              <a:effectLst/>
                              <a:sym typeface="Symbol"/>
                            </a:rPr>
                            <a:t></a:t>
                          </a:r>
                          <a:r>
                            <a:rPr lang="es-ES" sz="1100" baseline="-25000" dirty="0">
                              <a:effectLst/>
                            </a:rPr>
                            <a:t>r media</a:t>
                          </a:r>
                          <a:r>
                            <a:rPr lang="es-ES" sz="1100" dirty="0">
                              <a:effectLst/>
                            </a:rPr>
                            <a:t>(</a:t>
                          </a:r>
                          <a:r>
                            <a:rPr lang="es-ES" sz="1100" dirty="0" err="1">
                              <a:effectLst/>
                            </a:rPr>
                            <a:t>MPa</a:t>
                          </a:r>
                          <a:r>
                            <a:rPr lang="es-ES" sz="1100" dirty="0">
                              <a:effectLst/>
                            </a:rPr>
                            <a:t>)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250.24 </a:t>
                          </a:r>
                          <a14:m>
                            <m:oMath xmlns:m="http://schemas.openxmlformats.org/officeDocument/2006/math">
                              <m:r>
                                <a:rPr lang="es-ES" sz="1100">
                                  <a:effectLst/>
                                  <a:latin typeface="Cambria Math"/>
                                </a:rPr>
                                <m:t>±</m:t>
                              </m:r>
                            </m:oMath>
                          </a14:m>
                          <a:r>
                            <a:rPr lang="es-ES" sz="1100">
                              <a:effectLst/>
                            </a:rPr>
                            <a:t> 40.5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  <a:tr h="20039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b="0" i="0" kern="1200" dirty="0" smtClean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ε</a:t>
                          </a:r>
                          <a:r>
                            <a:rPr lang="es-ES" sz="1100" i="0" dirty="0" smtClean="0">
                              <a:effectLst/>
                            </a:rPr>
                            <a:t>(%)</a:t>
                          </a:r>
                          <a:endParaRPr lang="es-ES" sz="1100" i="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39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b="1" i="0" kern="1200" dirty="0" err="1" smtClean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ε</a:t>
                          </a:r>
                          <a:r>
                            <a:rPr lang="es-ES" sz="1100" b="1" baseline="-25000" dirty="0" err="1" smtClean="0">
                              <a:effectLst/>
                            </a:rPr>
                            <a:t>media</a:t>
                          </a:r>
                          <a:r>
                            <a:rPr lang="es-ES" sz="1100" b="1" dirty="0" smtClean="0">
                              <a:effectLst/>
                            </a:rPr>
                            <a:t> </a:t>
                          </a:r>
                          <a:r>
                            <a:rPr lang="es-ES" sz="1100" b="1" dirty="0">
                              <a:effectLst/>
                            </a:rPr>
                            <a:t>(%)</a:t>
                          </a:r>
                          <a:endParaRPr lang="es-ES" sz="11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dirty="0">
                              <a:effectLst/>
                            </a:rPr>
                            <a:t>1.67 </a:t>
                          </a:r>
                          <a14:m>
                            <m:oMath xmlns:m="http://schemas.openxmlformats.org/officeDocument/2006/math">
                              <m:r>
                                <a:rPr lang="es-ES" sz="1100">
                                  <a:effectLst/>
                                  <a:latin typeface="Cambria Math"/>
                                </a:rPr>
                                <m:t>±</m:t>
                              </m:r>
                            </m:oMath>
                          </a14:m>
                          <a:r>
                            <a:rPr lang="es-ES" sz="1100" dirty="0">
                              <a:effectLst/>
                            </a:rPr>
                            <a:t> 1.44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6" name="5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2609367"/>
                  </p:ext>
                </p:extLst>
              </p:nvPr>
            </p:nvGraphicFramePr>
            <p:xfrm>
              <a:off x="2627784" y="1196752"/>
              <a:ext cx="5848980" cy="181721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703810"/>
                    <a:gridCol w="1220680"/>
                    <a:gridCol w="1462245"/>
                    <a:gridCol w="1462245"/>
                  </a:tblGrid>
                  <a:tr h="2002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050" dirty="0">
                              <a:effectLst/>
                            </a:rPr>
                            <a:t> 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200025" algn="l"/>
                              <a:tab pos="617220" algn="ctr"/>
                            </a:tabLst>
                          </a:pPr>
                          <a:r>
                            <a:rPr lang="es-ES" sz="1100">
                              <a:effectLst/>
                            </a:rPr>
                            <a:t>PROBETA 1.1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PROBETA 1.2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PROBETA 1.3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1462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Dimensiones (bxe) (mm)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15x6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15x5.7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13.2x5.7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39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Sección (mm</a:t>
                          </a:r>
                          <a:r>
                            <a:rPr lang="es-ES" sz="1100" baseline="30000">
                              <a:effectLst/>
                            </a:rPr>
                            <a:t>2</a:t>
                          </a:r>
                          <a:r>
                            <a:rPr lang="es-ES" sz="1100">
                              <a:effectLst/>
                            </a:rPr>
                            <a:t>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90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85.5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75.24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39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F</a:t>
                          </a:r>
                          <a:r>
                            <a:rPr lang="es-ES" sz="1100" baseline="-25000">
                              <a:effectLst/>
                            </a:rPr>
                            <a:t>r</a:t>
                          </a:r>
                          <a:r>
                            <a:rPr lang="es-ES" sz="1100">
                              <a:effectLst/>
                            </a:rPr>
                            <a:t> (kp)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1850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2230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2140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39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  <a:sym typeface="Symbol"/>
                            </a:rPr>
                            <a:t></a:t>
                          </a:r>
                          <a:r>
                            <a:rPr lang="es-ES" sz="1100" baseline="-25000">
                              <a:effectLst/>
                            </a:rPr>
                            <a:t>r </a:t>
                          </a:r>
                          <a:r>
                            <a:rPr lang="es-ES" sz="1100">
                              <a:effectLst/>
                            </a:rPr>
                            <a:t>(MPa)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205.5 +-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260.81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284.42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39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dirty="0">
                              <a:effectLst/>
                              <a:sym typeface="Symbol"/>
                            </a:rPr>
                            <a:t></a:t>
                          </a:r>
                          <a:r>
                            <a:rPr lang="es-ES" sz="1100" baseline="-25000" dirty="0">
                              <a:effectLst/>
                            </a:rPr>
                            <a:t>r media</a:t>
                          </a:r>
                          <a:r>
                            <a:rPr lang="es-ES" sz="1100" dirty="0">
                              <a:effectLst/>
                            </a:rPr>
                            <a:t>(</a:t>
                          </a:r>
                          <a:r>
                            <a:rPr lang="es-ES" sz="1100" dirty="0" err="1">
                              <a:effectLst/>
                            </a:rPr>
                            <a:t>MPa</a:t>
                          </a:r>
                          <a:r>
                            <a:rPr lang="es-ES" sz="1100" dirty="0">
                              <a:effectLst/>
                            </a:rPr>
                            <a:t>)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gridSpan="3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1176" t="-621212" b="-23939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  <a:tr h="20039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b="0" i="0" kern="1200" dirty="0" smtClean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ε</a:t>
                          </a:r>
                          <a:r>
                            <a:rPr lang="es-ES" sz="1100" i="0" dirty="0" smtClean="0">
                              <a:effectLst/>
                            </a:rPr>
                            <a:t>(%)</a:t>
                          </a:r>
                          <a:endParaRPr lang="es-ES" sz="1100" i="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39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b="1" i="0" kern="1200" dirty="0" err="1" smtClean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ε</a:t>
                          </a:r>
                          <a:r>
                            <a:rPr lang="es-ES" sz="1100" b="1" baseline="-25000" dirty="0" err="1" smtClean="0">
                              <a:effectLst/>
                            </a:rPr>
                            <a:t>media</a:t>
                          </a:r>
                          <a:r>
                            <a:rPr lang="es-ES" sz="1100" b="1" dirty="0" smtClean="0">
                              <a:effectLst/>
                            </a:rPr>
                            <a:t> </a:t>
                          </a:r>
                          <a:r>
                            <a:rPr lang="es-ES" sz="1100" b="1" dirty="0">
                              <a:effectLst/>
                            </a:rPr>
                            <a:t>(%)</a:t>
                          </a:r>
                          <a:endParaRPr lang="es-ES" sz="11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gridSpan="3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1176" t="-821212" b="-3939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627784" y="88356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  <a:tab pos="617538" algn="ctr"/>
              </a:tabLst>
            </a:pPr>
            <a:r>
              <a:rPr kumimoji="0" lang="es-ES" altLang="es-ES" sz="1100" b="0" i="0" u="sng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FUNDICI</a:t>
            </a:r>
            <a:r>
              <a:rPr kumimoji="0" lang="es-ES" altLang="es-ES" sz="1100" b="0" i="0" u="sng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Ó</a:t>
            </a:r>
            <a:r>
              <a:rPr kumimoji="0" lang="es-ES" altLang="es-ES" sz="1100" b="0" i="0" u="sng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 GRIS OBTENIDA EN BRUTO DE COLADA</a:t>
            </a:r>
            <a:endParaRPr kumimoji="0" lang="es-ES" altLang="es-E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  <a:tab pos="617538" algn="ctr"/>
              </a:tabLst>
            </a:pP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" name="19 Gráfico"/>
          <p:cNvGraphicFramePr/>
          <p:nvPr>
            <p:extLst>
              <p:ext uri="{D42A27DB-BD31-4B8C-83A1-F6EECF244321}">
                <p14:modId xmlns:p14="http://schemas.microsoft.com/office/powerpoint/2010/main" val="1403570196"/>
              </p:ext>
            </p:extLst>
          </p:nvPr>
        </p:nvGraphicFramePr>
        <p:xfrm>
          <a:off x="2986913" y="3645024"/>
          <a:ext cx="5112568" cy="2521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15 CuadroTexto"/>
          <p:cNvSpPr txBox="1"/>
          <p:nvPr/>
        </p:nvSpPr>
        <p:spPr>
          <a:xfrm>
            <a:off x="3563888" y="3232835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Lucida Sans" panose="020B0602030504020204" pitchFamily="34" charset="0"/>
              </a:rPr>
              <a:t>Gráfica Tensión-Deformación</a:t>
            </a:r>
            <a:endParaRPr lang="es-ES" sz="1400" dirty="0"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22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TRACCIÓN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1196752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Metodología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227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Microestructuras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588810" y="2329681"/>
            <a:ext cx="175094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563888" y="3265239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Lucida Sans" panose="020B0602030504020204" pitchFamily="34" charset="0"/>
              </a:rPr>
              <a:t>Gráfica Tensión-Deformación</a:t>
            </a:r>
            <a:endParaRPr lang="es-ES" sz="1400" dirty="0">
              <a:latin typeface="Lucida Sans" panose="020B0602030504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1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7825261"/>
                  </p:ext>
                </p:extLst>
              </p:nvPr>
            </p:nvGraphicFramePr>
            <p:xfrm>
              <a:off x="2627784" y="1196752"/>
              <a:ext cx="5832648" cy="185141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699052"/>
                    <a:gridCol w="1217272"/>
                    <a:gridCol w="1458162"/>
                    <a:gridCol w="1458162"/>
                  </a:tblGrid>
                  <a:tr h="20569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050" dirty="0">
                              <a:effectLst/>
                            </a:rPr>
                            <a:t> 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200025" algn="l"/>
                              <a:tab pos="617220" algn="ctr"/>
                            </a:tabLst>
                          </a:pPr>
                          <a:r>
                            <a:rPr lang="es-ES" sz="1100">
                              <a:effectLst/>
                            </a:rPr>
                            <a:t>PROBETA 2.1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PROBETA 2.2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dirty="0">
                              <a:effectLst/>
                            </a:rPr>
                            <a:t>PROBETA 2.3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1154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Dimensiones (bxe) (mm)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15.5x5.1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14.1x5.8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dirty="0">
                              <a:effectLst/>
                            </a:rPr>
                            <a:t>12.5x5.1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569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Sección (mm</a:t>
                          </a:r>
                          <a:r>
                            <a:rPr lang="es-ES" sz="1100" baseline="30000">
                              <a:effectLst/>
                            </a:rPr>
                            <a:t>2</a:t>
                          </a:r>
                          <a:r>
                            <a:rPr lang="es-ES" sz="1100">
                              <a:effectLst/>
                            </a:rPr>
                            <a:t>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79.05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81.78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63.75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569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F</a:t>
                          </a:r>
                          <a:r>
                            <a:rPr lang="es-ES" sz="1100" baseline="-25000">
                              <a:effectLst/>
                            </a:rPr>
                            <a:t>r</a:t>
                          </a:r>
                          <a:r>
                            <a:rPr lang="es-ES" sz="1100">
                              <a:effectLst/>
                            </a:rPr>
                            <a:t> (kp)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1090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1120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dirty="0">
                              <a:effectLst/>
                            </a:rPr>
                            <a:t>1080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569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  <a:sym typeface="Symbol"/>
                            </a:rPr>
                            <a:t></a:t>
                          </a:r>
                          <a:r>
                            <a:rPr lang="es-ES" sz="1100" baseline="-25000">
                              <a:effectLst/>
                            </a:rPr>
                            <a:t>r </a:t>
                          </a:r>
                          <a:r>
                            <a:rPr lang="es-ES" sz="1100">
                              <a:effectLst/>
                            </a:rPr>
                            <a:t>(MPa)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137.89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136.69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169.41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569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  <a:sym typeface="Symbol"/>
                            </a:rPr>
                            <a:t></a:t>
                          </a:r>
                          <a:r>
                            <a:rPr lang="es-ES" sz="1100" baseline="-25000">
                              <a:effectLst/>
                            </a:rPr>
                            <a:t>r media</a:t>
                          </a:r>
                          <a:r>
                            <a:rPr lang="es-ES" sz="1100">
                              <a:effectLst/>
                            </a:rPr>
                            <a:t>(MPa)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147.99  </a:t>
                          </a:r>
                          <a14:m>
                            <m:oMath xmlns:m="http://schemas.openxmlformats.org/officeDocument/2006/math">
                              <m:r>
                                <a:rPr lang="es-ES" sz="1100">
                                  <a:effectLst/>
                                  <a:latin typeface="Cambria Math"/>
                                </a:rPr>
                                <m:t>±</m:t>
                              </m:r>
                            </m:oMath>
                          </a14:m>
                          <a:r>
                            <a:rPr lang="es-ES" sz="1100">
                              <a:effectLst/>
                            </a:rPr>
                            <a:t> 18.55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  <a:tr h="20569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b="0" i="0" kern="1200" dirty="0" smtClean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ε</a:t>
                          </a:r>
                          <a:r>
                            <a:rPr lang="es-ES" sz="1100" dirty="0" smtClean="0">
                              <a:effectLst/>
                            </a:rPr>
                            <a:t> </a:t>
                          </a:r>
                          <a:r>
                            <a:rPr lang="es-ES" sz="1100" dirty="0">
                              <a:effectLst/>
                            </a:rPr>
                            <a:t>(%)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7.5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2.5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2.5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569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b="1" i="0" kern="1200" dirty="0" err="1" smtClean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ε</a:t>
                          </a:r>
                          <a:r>
                            <a:rPr lang="es-ES" sz="1100" b="1" baseline="-25000" dirty="0" err="1" smtClean="0">
                              <a:effectLst/>
                            </a:rPr>
                            <a:t>media</a:t>
                          </a:r>
                          <a:r>
                            <a:rPr lang="es-ES" sz="1100" b="1" dirty="0" smtClean="0">
                              <a:effectLst/>
                            </a:rPr>
                            <a:t> </a:t>
                          </a:r>
                          <a:r>
                            <a:rPr lang="es-ES" sz="1100" b="1" dirty="0">
                              <a:effectLst/>
                            </a:rPr>
                            <a:t>(%)</a:t>
                          </a:r>
                          <a:endParaRPr lang="es-ES" sz="11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dirty="0">
                              <a:effectLst/>
                            </a:rPr>
                            <a:t>4.16  </a:t>
                          </a:r>
                          <a14:m>
                            <m:oMath xmlns:m="http://schemas.openxmlformats.org/officeDocument/2006/math">
                              <m:r>
                                <a:rPr lang="es-ES" sz="1100">
                                  <a:effectLst/>
                                  <a:latin typeface="Cambria Math"/>
                                </a:rPr>
                                <m:t>±</m:t>
                              </m:r>
                            </m:oMath>
                          </a14:m>
                          <a:r>
                            <a:rPr lang="es-ES" sz="1100" dirty="0">
                              <a:effectLst/>
                            </a:rPr>
                            <a:t> 2.89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1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7825261"/>
                  </p:ext>
                </p:extLst>
              </p:nvPr>
            </p:nvGraphicFramePr>
            <p:xfrm>
              <a:off x="2627784" y="1196752"/>
              <a:ext cx="5832648" cy="185141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699052"/>
                    <a:gridCol w="1217272"/>
                    <a:gridCol w="1458162"/>
                    <a:gridCol w="1458162"/>
                  </a:tblGrid>
                  <a:tr h="20569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050" dirty="0">
                              <a:effectLst/>
                            </a:rPr>
                            <a:t> 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200025" algn="l"/>
                              <a:tab pos="617220" algn="ctr"/>
                            </a:tabLst>
                          </a:pPr>
                          <a:r>
                            <a:rPr lang="es-ES" sz="1100">
                              <a:effectLst/>
                            </a:rPr>
                            <a:t>PROBETA 2.1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PROBETA 2.2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dirty="0">
                              <a:effectLst/>
                            </a:rPr>
                            <a:t>PROBETA 2.3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1154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Dimensiones (bxe) (mm)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15.5x5.1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14.1x5.8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dirty="0">
                              <a:effectLst/>
                            </a:rPr>
                            <a:t>12.5x5.1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569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Sección (mm</a:t>
                          </a:r>
                          <a:r>
                            <a:rPr lang="es-ES" sz="1100" baseline="30000">
                              <a:effectLst/>
                            </a:rPr>
                            <a:t>2</a:t>
                          </a:r>
                          <a:r>
                            <a:rPr lang="es-ES" sz="1100">
                              <a:effectLst/>
                            </a:rPr>
                            <a:t>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79.05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81.78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63.75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569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F</a:t>
                          </a:r>
                          <a:r>
                            <a:rPr lang="es-ES" sz="1100" baseline="-25000">
                              <a:effectLst/>
                            </a:rPr>
                            <a:t>r</a:t>
                          </a:r>
                          <a:r>
                            <a:rPr lang="es-ES" sz="1100">
                              <a:effectLst/>
                            </a:rPr>
                            <a:t> (kp)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1090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1120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dirty="0">
                              <a:effectLst/>
                            </a:rPr>
                            <a:t>1080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569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  <a:sym typeface="Symbol"/>
                            </a:rPr>
                            <a:t></a:t>
                          </a:r>
                          <a:r>
                            <a:rPr lang="es-ES" sz="1100" baseline="-25000">
                              <a:effectLst/>
                            </a:rPr>
                            <a:t>r </a:t>
                          </a:r>
                          <a:r>
                            <a:rPr lang="es-ES" sz="1100">
                              <a:effectLst/>
                            </a:rPr>
                            <a:t>(MPa)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137.89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136.69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169.41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569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  <a:sym typeface="Symbol"/>
                            </a:rPr>
                            <a:t></a:t>
                          </a:r>
                          <a:r>
                            <a:rPr lang="es-ES" sz="1100" baseline="-25000">
                              <a:effectLst/>
                            </a:rPr>
                            <a:t>r media</a:t>
                          </a:r>
                          <a:r>
                            <a:rPr lang="es-ES" sz="1100">
                              <a:effectLst/>
                            </a:rPr>
                            <a:t>(MPa)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gridSpan="3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1150" t="-630303" b="-24242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  <a:tr h="20569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b="0" i="0" kern="1200" dirty="0" smtClean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ε</a:t>
                          </a:r>
                          <a:r>
                            <a:rPr lang="es-ES" sz="1100" dirty="0" smtClean="0">
                              <a:effectLst/>
                            </a:rPr>
                            <a:t> </a:t>
                          </a:r>
                          <a:r>
                            <a:rPr lang="es-ES" sz="1100" dirty="0">
                              <a:effectLst/>
                            </a:rPr>
                            <a:t>(%)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7.5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2.5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2.5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569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b="1" i="0" kern="1200" dirty="0" err="1" smtClean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ε</a:t>
                          </a:r>
                          <a:r>
                            <a:rPr lang="es-ES" sz="1100" b="1" baseline="-25000" dirty="0" err="1" smtClean="0">
                              <a:effectLst/>
                            </a:rPr>
                            <a:t>media</a:t>
                          </a:r>
                          <a:r>
                            <a:rPr lang="es-ES" sz="1100" b="1" dirty="0" smtClean="0">
                              <a:effectLst/>
                            </a:rPr>
                            <a:t> </a:t>
                          </a:r>
                          <a:r>
                            <a:rPr lang="es-ES" sz="1100" b="1" dirty="0">
                              <a:effectLst/>
                            </a:rPr>
                            <a:t>(%)</a:t>
                          </a:r>
                          <a:endParaRPr lang="es-ES" sz="11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gridSpan="3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1150" t="-808824" b="-3529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652221" y="87019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  <a:tab pos="617538" algn="ctr"/>
              </a:tabLst>
            </a:pPr>
            <a:r>
              <a:rPr kumimoji="0" lang="es-ES" altLang="es-ES" sz="1100" b="0" i="0" u="sng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FUNDICI</a:t>
            </a:r>
            <a:r>
              <a:rPr kumimoji="0" lang="es-ES" altLang="es-ES" sz="1100" b="0" i="0" u="sng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Ó</a:t>
            </a:r>
            <a:r>
              <a:rPr kumimoji="0" lang="es-ES" altLang="es-ES" sz="1100" b="0" i="0" u="sng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 GRIS RECOCIDA A 900 </a:t>
            </a:r>
            <a:r>
              <a:rPr kumimoji="0" lang="es-ES" altLang="es-ES" sz="1100" b="0" i="0" u="sng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º</a:t>
            </a:r>
            <a:r>
              <a:rPr kumimoji="0" lang="es-ES" altLang="es-ES" sz="1100" b="0" i="0" u="sng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</a:t>
            </a:r>
            <a:endParaRPr kumimoji="0" lang="es-ES" altLang="es-E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  <a:tab pos="617538" algn="ctr"/>
              </a:tabLst>
            </a:pP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17 Gráfico"/>
          <p:cNvGraphicFramePr/>
          <p:nvPr>
            <p:extLst>
              <p:ext uri="{D42A27DB-BD31-4B8C-83A1-F6EECF244321}">
                <p14:modId xmlns:p14="http://schemas.microsoft.com/office/powerpoint/2010/main" val="177555062"/>
              </p:ext>
            </p:extLst>
          </p:nvPr>
        </p:nvGraphicFramePr>
        <p:xfrm>
          <a:off x="2987824" y="3645024"/>
          <a:ext cx="5184576" cy="2588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002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TRACCIÓN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1196752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Metodología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227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Microestructuras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588810" y="2329681"/>
            <a:ext cx="175094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563888" y="3265239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Lucida Sans" panose="020B0602030504020204" pitchFamily="34" charset="0"/>
              </a:rPr>
              <a:t>Gráfica Tensión-Deformación</a:t>
            </a:r>
            <a:endParaRPr lang="es-ES" sz="1400" dirty="0">
              <a:latin typeface="Lucida Sans" panose="020B0602030504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5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4285616"/>
                  </p:ext>
                </p:extLst>
              </p:nvPr>
            </p:nvGraphicFramePr>
            <p:xfrm>
              <a:off x="2652219" y="1196752"/>
              <a:ext cx="5808212" cy="185141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691934"/>
                    <a:gridCol w="1212172"/>
                    <a:gridCol w="1452053"/>
                    <a:gridCol w="1452053"/>
                  </a:tblGrid>
                  <a:tr h="20401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050" dirty="0">
                              <a:effectLst/>
                            </a:rPr>
                            <a:t> 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200025" algn="l"/>
                              <a:tab pos="617220" algn="ctr"/>
                            </a:tabLst>
                          </a:pPr>
                          <a:r>
                            <a:rPr lang="es-ES" sz="1100">
                              <a:effectLst/>
                            </a:rPr>
                            <a:t>PROBETA 3.1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PROBETA 3.2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PROBETA 3.3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242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Dimensiones (bxe) (mm)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15.8x6.4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17x6.2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14.5x5.6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416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Sección (mm</a:t>
                          </a:r>
                          <a:r>
                            <a:rPr lang="es-ES" sz="1100" baseline="30000">
                              <a:effectLst/>
                            </a:rPr>
                            <a:t>2</a:t>
                          </a:r>
                          <a:r>
                            <a:rPr lang="es-ES" sz="1100">
                              <a:effectLst/>
                            </a:rPr>
                            <a:t>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101.12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105.4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81.2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416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F</a:t>
                          </a:r>
                          <a:r>
                            <a:rPr lang="es-ES" sz="1100" baseline="-25000">
                              <a:effectLst/>
                            </a:rPr>
                            <a:t>r</a:t>
                          </a:r>
                          <a:r>
                            <a:rPr lang="es-ES" sz="1100">
                              <a:effectLst/>
                            </a:rPr>
                            <a:t> (kp)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2340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2800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2290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416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  <a:sym typeface="Symbol"/>
                            </a:rPr>
                            <a:t></a:t>
                          </a:r>
                          <a:r>
                            <a:rPr lang="es-ES" sz="1100" baseline="-25000">
                              <a:effectLst/>
                            </a:rPr>
                            <a:t>r </a:t>
                          </a:r>
                          <a:r>
                            <a:rPr lang="es-ES" sz="1100">
                              <a:effectLst/>
                            </a:rPr>
                            <a:t>(Mpa)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231.41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265.65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282.02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416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  <a:sym typeface="Symbol"/>
                            </a:rPr>
                            <a:t></a:t>
                          </a:r>
                          <a:r>
                            <a:rPr lang="es-ES" sz="1100" baseline="-25000">
                              <a:effectLst/>
                            </a:rPr>
                            <a:t>r media</a:t>
                          </a:r>
                          <a:r>
                            <a:rPr lang="es-ES" sz="1100">
                              <a:effectLst/>
                            </a:rPr>
                            <a:t>(MPa)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259.69  </a:t>
                          </a:r>
                          <a14:m>
                            <m:oMath xmlns:m="http://schemas.openxmlformats.org/officeDocument/2006/math">
                              <m:r>
                                <a:rPr lang="es-ES" sz="1100">
                                  <a:effectLst/>
                                  <a:latin typeface="Cambria Math"/>
                                </a:rPr>
                                <m:t>±</m:t>
                              </m:r>
                            </m:oMath>
                          </a14:m>
                          <a:r>
                            <a:rPr lang="es-ES" sz="1100">
                              <a:effectLst/>
                            </a:rPr>
                            <a:t> 25.82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  <a:tr h="20416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b="0" i="0" kern="1200" dirty="0" smtClean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ε</a:t>
                          </a:r>
                          <a:r>
                            <a:rPr lang="es-ES" sz="1100" dirty="0" smtClean="0">
                              <a:effectLst/>
                            </a:rPr>
                            <a:t> </a:t>
                          </a:r>
                          <a:r>
                            <a:rPr lang="es-ES" sz="1100" dirty="0">
                              <a:effectLst/>
                            </a:rPr>
                            <a:t>(%)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3.75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2.5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2.5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416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b="1" i="0" kern="1200" dirty="0" err="1" smtClean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ε</a:t>
                          </a:r>
                          <a:r>
                            <a:rPr lang="es-ES" sz="1100" b="1" baseline="-25000" dirty="0" err="1" smtClean="0">
                              <a:effectLst/>
                            </a:rPr>
                            <a:t>media</a:t>
                          </a:r>
                          <a:r>
                            <a:rPr lang="es-ES" sz="1100" b="1" dirty="0" smtClean="0">
                              <a:effectLst/>
                            </a:rPr>
                            <a:t> </a:t>
                          </a:r>
                          <a:r>
                            <a:rPr lang="es-ES" sz="1100" b="1" dirty="0">
                              <a:effectLst/>
                            </a:rPr>
                            <a:t>(%)</a:t>
                          </a:r>
                          <a:endParaRPr lang="es-ES" sz="11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dirty="0">
                              <a:effectLst/>
                            </a:rPr>
                            <a:t>2.92  </a:t>
                          </a:r>
                          <a14:m>
                            <m:oMath xmlns:m="http://schemas.openxmlformats.org/officeDocument/2006/math">
                              <m:r>
                                <a:rPr lang="es-ES" sz="1100">
                                  <a:effectLst/>
                                  <a:latin typeface="Cambria Math"/>
                                </a:rPr>
                                <m:t>±</m:t>
                              </m:r>
                            </m:oMath>
                          </a14:m>
                          <a:r>
                            <a:rPr lang="es-ES" sz="1100" dirty="0">
                              <a:effectLst/>
                            </a:rPr>
                            <a:t> 0.72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6" name="5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4285616"/>
                  </p:ext>
                </p:extLst>
              </p:nvPr>
            </p:nvGraphicFramePr>
            <p:xfrm>
              <a:off x="2652219" y="1196752"/>
              <a:ext cx="5808212" cy="185141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691934"/>
                    <a:gridCol w="1212172"/>
                    <a:gridCol w="1452053"/>
                    <a:gridCol w="1452053"/>
                  </a:tblGrid>
                  <a:tr h="20401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050" dirty="0">
                              <a:effectLst/>
                            </a:rPr>
                            <a:t> 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200025" algn="l"/>
                              <a:tab pos="617220" algn="ctr"/>
                            </a:tabLst>
                          </a:pPr>
                          <a:r>
                            <a:rPr lang="es-ES" sz="1100">
                              <a:effectLst/>
                            </a:rPr>
                            <a:t>PROBETA 3.1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PROBETA 3.2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PROBETA 3.3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242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Dimensiones (bxe) (mm)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15.8x6.4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17x6.2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14.5x5.6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416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Sección (mm</a:t>
                          </a:r>
                          <a:r>
                            <a:rPr lang="es-ES" sz="1100" baseline="30000">
                              <a:effectLst/>
                            </a:rPr>
                            <a:t>2</a:t>
                          </a:r>
                          <a:r>
                            <a:rPr lang="es-ES" sz="1100">
                              <a:effectLst/>
                            </a:rPr>
                            <a:t>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101.12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105.4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81.2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416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F</a:t>
                          </a:r>
                          <a:r>
                            <a:rPr lang="es-ES" sz="1100" baseline="-25000">
                              <a:effectLst/>
                            </a:rPr>
                            <a:t>r</a:t>
                          </a:r>
                          <a:r>
                            <a:rPr lang="es-ES" sz="1100">
                              <a:effectLst/>
                            </a:rPr>
                            <a:t> (kp)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2340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2800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2290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416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  <a:sym typeface="Symbol"/>
                            </a:rPr>
                            <a:t></a:t>
                          </a:r>
                          <a:r>
                            <a:rPr lang="es-ES" sz="1100" baseline="-25000">
                              <a:effectLst/>
                            </a:rPr>
                            <a:t>r </a:t>
                          </a:r>
                          <a:r>
                            <a:rPr lang="es-ES" sz="1100">
                              <a:effectLst/>
                            </a:rPr>
                            <a:t>(Mpa)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231.41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265.65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282.02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416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  <a:sym typeface="Symbol"/>
                            </a:rPr>
                            <a:t></a:t>
                          </a:r>
                          <a:r>
                            <a:rPr lang="es-ES" sz="1100" baseline="-25000">
                              <a:effectLst/>
                            </a:rPr>
                            <a:t>r media</a:t>
                          </a:r>
                          <a:r>
                            <a:rPr lang="es-ES" sz="1100">
                              <a:effectLst/>
                            </a:rPr>
                            <a:t>(MPa)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gridSpan="3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1185" t="-611765" b="-23235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  <a:tr h="20416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b="0" i="0" kern="1200" dirty="0" smtClean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ε</a:t>
                          </a:r>
                          <a:r>
                            <a:rPr lang="es-ES" sz="1100" dirty="0" smtClean="0">
                              <a:effectLst/>
                            </a:rPr>
                            <a:t> </a:t>
                          </a:r>
                          <a:r>
                            <a:rPr lang="es-ES" sz="1100" dirty="0">
                              <a:effectLst/>
                            </a:rPr>
                            <a:t>(%)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3.75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2.5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2.5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416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b="1" i="0" kern="1200" dirty="0" err="1" smtClean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ε</a:t>
                          </a:r>
                          <a:r>
                            <a:rPr lang="es-ES" sz="1100" b="1" baseline="-25000" dirty="0" err="1" smtClean="0">
                              <a:effectLst/>
                            </a:rPr>
                            <a:t>media</a:t>
                          </a:r>
                          <a:r>
                            <a:rPr lang="es-ES" sz="1100" b="1" dirty="0" smtClean="0">
                              <a:effectLst/>
                            </a:rPr>
                            <a:t> </a:t>
                          </a:r>
                          <a:r>
                            <a:rPr lang="es-ES" sz="1100" b="1" dirty="0">
                              <a:effectLst/>
                            </a:rPr>
                            <a:t>(%)</a:t>
                          </a:r>
                          <a:endParaRPr lang="es-ES" sz="11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gridSpan="3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1185" t="-808824" b="-3529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656901" y="83671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  <a:tab pos="617538" algn="ctr"/>
              </a:tabLst>
            </a:pPr>
            <a:r>
              <a:rPr kumimoji="0" lang="es-ES" altLang="es-ES" sz="1100" b="0" i="0" u="sng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FUNDICI</a:t>
            </a:r>
            <a:r>
              <a:rPr kumimoji="0" lang="es-ES" altLang="es-ES" sz="1100" b="0" i="0" u="sng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Ó</a:t>
            </a:r>
            <a:r>
              <a:rPr kumimoji="0" lang="es-ES" altLang="es-ES" sz="1100" b="0" i="0" u="sng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 GRIS PRECALENTADA A 450 </a:t>
            </a:r>
            <a:r>
              <a:rPr kumimoji="0" lang="es-ES" altLang="es-ES" sz="1100" b="0" i="0" u="sng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º</a:t>
            </a:r>
            <a:r>
              <a:rPr kumimoji="0" lang="es-ES" altLang="es-ES" sz="1100" b="0" i="0" u="sng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</a:t>
            </a:r>
            <a:endParaRPr kumimoji="0" lang="es-ES" altLang="es-E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  <a:tab pos="617538" algn="ctr"/>
              </a:tabLst>
            </a:pP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18 Gráfico"/>
          <p:cNvGraphicFramePr/>
          <p:nvPr>
            <p:extLst>
              <p:ext uri="{D42A27DB-BD31-4B8C-83A1-F6EECF244321}">
                <p14:modId xmlns:p14="http://schemas.microsoft.com/office/powerpoint/2010/main" val="805012925"/>
              </p:ext>
            </p:extLst>
          </p:nvPr>
        </p:nvGraphicFramePr>
        <p:xfrm>
          <a:off x="2987824" y="3684911"/>
          <a:ext cx="5112568" cy="2336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00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TRACCIÓN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1196752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Metodología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227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Microestructuras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588810" y="2329681"/>
            <a:ext cx="175094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563888" y="3265239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Lucida Sans" panose="020B0602030504020204" pitchFamily="34" charset="0"/>
              </a:rPr>
              <a:t>Gráfica Tensión-Deformación</a:t>
            </a:r>
            <a:endParaRPr lang="es-ES" sz="1400" dirty="0">
              <a:latin typeface="Lucida Sans" panose="020B0602030504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1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31076136"/>
                  </p:ext>
                </p:extLst>
              </p:nvPr>
            </p:nvGraphicFramePr>
            <p:xfrm>
              <a:off x="2656900" y="1196752"/>
              <a:ext cx="5803531" cy="185141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690570"/>
                    <a:gridCol w="1211195"/>
                    <a:gridCol w="1450883"/>
                    <a:gridCol w="1450883"/>
                  </a:tblGrid>
                  <a:tr h="2329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050" dirty="0">
                              <a:effectLst/>
                            </a:rPr>
                            <a:t> 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200025" algn="l"/>
                              <a:tab pos="617220" algn="ctr"/>
                            </a:tabLst>
                          </a:pPr>
                          <a:r>
                            <a:rPr lang="es-ES" sz="1100">
                              <a:effectLst/>
                            </a:rPr>
                            <a:t>PROBETA 4.1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PROBETA 4.2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dirty="0">
                              <a:effectLst/>
                            </a:rPr>
                            <a:t>PROBETA 4.3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1500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Dimensiones (bxe) (mm)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16x5.4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14x6.1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14x6.4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5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Sección (mm</a:t>
                          </a:r>
                          <a:r>
                            <a:rPr lang="es-ES" sz="1100" baseline="30000">
                              <a:effectLst/>
                            </a:rPr>
                            <a:t>2</a:t>
                          </a:r>
                          <a:r>
                            <a:rPr lang="es-ES" sz="1100">
                              <a:effectLst/>
                            </a:rPr>
                            <a:t>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86.4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85.4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89.6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5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F</a:t>
                          </a:r>
                          <a:r>
                            <a:rPr lang="es-ES" sz="1100" baseline="-25000">
                              <a:effectLst/>
                            </a:rPr>
                            <a:t>r</a:t>
                          </a:r>
                          <a:r>
                            <a:rPr lang="es-ES" sz="1100">
                              <a:effectLst/>
                            </a:rPr>
                            <a:t> (kp)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1460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1410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1500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5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  <a:sym typeface="Symbol"/>
                            </a:rPr>
                            <a:t></a:t>
                          </a:r>
                          <a:r>
                            <a:rPr lang="es-ES" sz="1100" baseline="-25000">
                              <a:effectLst/>
                            </a:rPr>
                            <a:t>r </a:t>
                          </a:r>
                          <a:r>
                            <a:rPr lang="es-ES" sz="1100">
                              <a:effectLst/>
                            </a:rPr>
                            <a:t>(Mpa)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168.98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165.11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167.41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5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  <a:sym typeface="Symbol"/>
                            </a:rPr>
                            <a:t></a:t>
                          </a:r>
                          <a:r>
                            <a:rPr lang="es-ES" sz="1100" baseline="-25000">
                              <a:effectLst/>
                            </a:rPr>
                            <a:t>r media</a:t>
                          </a:r>
                          <a:r>
                            <a:rPr lang="es-ES" sz="1100">
                              <a:effectLst/>
                            </a:rPr>
                            <a:t>(MPa)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167.17  </a:t>
                          </a:r>
                          <a14:m>
                            <m:oMath xmlns:m="http://schemas.openxmlformats.org/officeDocument/2006/math">
                              <m:r>
                                <a:rPr lang="es-ES" sz="1100">
                                  <a:effectLst/>
                                  <a:latin typeface="Cambria Math"/>
                                </a:rPr>
                                <m:t>±</m:t>
                              </m:r>
                            </m:oMath>
                          </a14:m>
                          <a:r>
                            <a:rPr lang="es-ES" sz="1100">
                              <a:effectLst/>
                            </a:rPr>
                            <a:t> 1.94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  <a:tr h="2005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b="0" i="0" kern="1200" dirty="0" smtClean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ε</a:t>
                          </a:r>
                          <a:r>
                            <a:rPr lang="es-ES" sz="1100" dirty="0" smtClean="0">
                              <a:effectLst/>
                            </a:rPr>
                            <a:t> </a:t>
                          </a:r>
                          <a:r>
                            <a:rPr lang="es-ES" sz="1100" dirty="0">
                              <a:effectLst/>
                            </a:rPr>
                            <a:t>(%)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2.5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3.75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5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b="1" i="0" kern="1200" dirty="0" err="1" smtClean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ε</a:t>
                          </a:r>
                          <a:r>
                            <a:rPr lang="es-ES" sz="1100" b="1" baseline="-25000" dirty="0" err="1" smtClean="0">
                              <a:effectLst/>
                            </a:rPr>
                            <a:t>media</a:t>
                          </a:r>
                          <a:r>
                            <a:rPr lang="es-ES" sz="1100" b="1" dirty="0" smtClean="0">
                              <a:effectLst/>
                            </a:rPr>
                            <a:t> </a:t>
                          </a:r>
                          <a:r>
                            <a:rPr lang="es-ES" sz="1100" b="1" dirty="0">
                              <a:effectLst/>
                            </a:rPr>
                            <a:t>(%)</a:t>
                          </a:r>
                          <a:endParaRPr lang="es-ES" sz="11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dirty="0">
                              <a:effectLst/>
                            </a:rPr>
                            <a:t>2.1  </a:t>
                          </a:r>
                          <a14:m>
                            <m:oMath xmlns:m="http://schemas.openxmlformats.org/officeDocument/2006/math">
                              <m:r>
                                <a:rPr lang="es-ES" sz="1100">
                                  <a:effectLst/>
                                  <a:latin typeface="Cambria Math"/>
                                </a:rPr>
                                <m:t>±</m:t>
                              </m:r>
                            </m:oMath>
                          </a14:m>
                          <a:r>
                            <a:rPr lang="es-ES" sz="1100" dirty="0">
                              <a:effectLst/>
                            </a:rPr>
                            <a:t> 1.91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1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31076136"/>
                  </p:ext>
                </p:extLst>
              </p:nvPr>
            </p:nvGraphicFramePr>
            <p:xfrm>
              <a:off x="2656900" y="1196752"/>
              <a:ext cx="5803531" cy="185141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690570"/>
                    <a:gridCol w="1211195"/>
                    <a:gridCol w="1450883"/>
                    <a:gridCol w="1450883"/>
                  </a:tblGrid>
                  <a:tr h="2329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050" dirty="0">
                              <a:effectLst/>
                            </a:rPr>
                            <a:t> 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200025" algn="l"/>
                              <a:tab pos="617220" algn="ctr"/>
                            </a:tabLst>
                          </a:pPr>
                          <a:r>
                            <a:rPr lang="es-ES" sz="1100">
                              <a:effectLst/>
                            </a:rPr>
                            <a:t>PROBETA 4.1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PROBETA 4.2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dirty="0">
                              <a:effectLst/>
                            </a:rPr>
                            <a:t>PROBETA 4.3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1500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Dimensiones (bxe) (mm)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16x5.4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14x6.1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14x6.4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5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Sección (mm</a:t>
                          </a:r>
                          <a:r>
                            <a:rPr lang="es-ES" sz="1100" baseline="30000">
                              <a:effectLst/>
                            </a:rPr>
                            <a:t>2</a:t>
                          </a:r>
                          <a:r>
                            <a:rPr lang="es-ES" sz="1100">
                              <a:effectLst/>
                            </a:rPr>
                            <a:t>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86.4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85.4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89.6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5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F</a:t>
                          </a:r>
                          <a:r>
                            <a:rPr lang="es-ES" sz="1100" baseline="-25000">
                              <a:effectLst/>
                            </a:rPr>
                            <a:t>r</a:t>
                          </a:r>
                          <a:r>
                            <a:rPr lang="es-ES" sz="1100">
                              <a:effectLst/>
                            </a:rPr>
                            <a:t> (kp)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1460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1410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1500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5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  <a:sym typeface="Symbol"/>
                            </a:rPr>
                            <a:t></a:t>
                          </a:r>
                          <a:r>
                            <a:rPr lang="es-ES" sz="1100" baseline="-25000">
                              <a:effectLst/>
                            </a:rPr>
                            <a:t>r </a:t>
                          </a:r>
                          <a:r>
                            <a:rPr lang="es-ES" sz="1100">
                              <a:effectLst/>
                            </a:rPr>
                            <a:t>(Mpa)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168.98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165.11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167.41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5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  <a:sym typeface="Symbol"/>
                            </a:rPr>
                            <a:t></a:t>
                          </a:r>
                          <a:r>
                            <a:rPr lang="es-ES" sz="1100" baseline="-25000">
                              <a:effectLst/>
                            </a:rPr>
                            <a:t>r media</a:t>
                          </a:r>
                          <a:r>
                            <a:rPr lang="es-ES" sz="1100">
                              <a:effectLst/>
                            </a:rPr>
                            <a:t>(MPa)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gridSpan="3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1185" t="-630303" b="-23636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  <a:tr h="2005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b="0" i="0" kern="1200" dirty="0" smtClean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ε</a:t>
                          </a:r>
                          <a:r>
                            <a:rPr lang="es-ES" sz="1100" dirty="0" smtClean="0">
                              <a:effectLst/>
                            </a:rPr>
                            <a:t> </a:t>
                          </a:r>
                          <a:r>
                            <a:rPr lang="es-ES" sz="1100" dirty="0">
                              <a:effectLst/>
                            </a:rPr>
                            <a:t>(%)</a:t>
                          </a:r>
                          <a:endParaRPr lang="es-ES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0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2.5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>
                              <a:effectLst/>
                            </a:rPr>
                            <a:t>3.75</a:t>
                          </a:r>
                          <a:endParaRPr lang="es-ES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005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100" b="1" i="0" kern="1200" dirty="0" err="1" smtClean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ε</a:t>
                          </a:r>
                          <a:r>
                            <a:rPr lang="es-ES" sz="1100" b="1" baseline="-25000" dirty="0" err="1" smtClean="0">
                              <a:effectLst/>
                            </a:rPr>
                            <a:t>media</a:t>
                          </a:r>
                          <a:r>
                            <a:rPr lang="es-ES" sz="1100" b="1" dirty="0" smtClean="0">
                              <a:effectLst/>
                            </a:rPr>
                            <a:t> </a:t>
                          </a:r>
                          <a:r>
                            <a:rPr lang="es-ES" sz="1100" b="1" dirty="0">
                              <a:effectLst/>
                            </a:rPr>
                            <a:t>(%)</a:t>
                          </a:r>
                          <a:endParaRPr lang="es-ES" sz="11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gridSpan="3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1185" t="-830303" b="-3636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627784" y="90872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00025" algn="l"/>
                <a:tab pos="61753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  <a:tab pos="617538" algn="ctr"/>
              </a:tabLst>
            </a:pPr>
            <a:r>
              <a:rPr kumimoji="0" lang="es-ES" altLang="es-ES" sz="1100" b="0" i="0" u="sng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FUNDICI</a:t>
            </a:r>
            <a:r>
              <a:rPr kumimoji="0" lang="es-ES" altLang="es-ES" sz="1100" b="0" i="0" u="sng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Ó</a:t>
            </a:r>
            <a:r>
              <a:rPr kumimoji="0" lang="es-ES" altLang="es-ES" sz="1100" b="0" i="0" u="sng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 GRIS PRECALENTADA A 450 </a:t>
            </a:r>
            <a:r>
              <a:rPr kumimoji="0" lang="es-ES" altLang="es-ES" sz="1100" b="0" i="0" u="sng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º</a:t>
            </a:r>
            <a:r>
              <a:rPr kumimoji="0" lang="es-ES" altLang="es-ES" sz="1100" b="0" i="0" u="sng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es-ES" altLang="es-ES" sz="1100" b="0" i="0" u="sng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Y RECOCIDA A 900 </a:t>
            </a:r>
            <a:r>
              <a:rPr kumimoji="0" lang="es-ES" altLang="es-ES" sz="1100" b="0" i="0" u="sng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º</a:t>
            </a:r>
            <a:r>
              <a:rPr kumimoji="0" lang="es-ES" altLang="es-ES" sz="1100" b="0" i="0" u="sng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</a:t>
            </a:r>
            <a:endParaRPr kumimoji="0" lang="es-ES" altLang="es-E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  <a:tab pos="617538" algn="ctr"/>
              </a:tabLst>
            </a:pP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17 Gráfico"/>
          <p:cNvGraphicFramePr/>
          <p:nvPr>
            <p:extLst>
              <p:ext uri="{D42A27DB-BD31-4B8C-83A1-F6EECF244321}">
                <p14:modId xmlns:p14="http://schemas.microsoft.com/office/powerpoint/2010/main" val="1198314871"/>
              </p:ext>
            </p:extLst>
          </p:nvPr>
        </p:nvGraphicFramePr>
        <p:xfrm>
          <a:off x="3059832" y="3630320"/>
          <a:ext cx="5040560" cy="2534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8386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FLEXIÓN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1196752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Metodología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227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Microestructuras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588810" y="2329681"/>
            <a:ext cx="175094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Ensayos</a:t>
            </a:r>
            <a:endParaRPr lang="es-ES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7909" y="2863503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pic>
        <p:nvPicPr>
          <p:cNvPr id="17" name="16 Imagen" descr="G:\Fotos TFG\IMG_762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96812" y="1237790"/>
            <a:ext cx="2510214" cy="21602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746336"/>
              </p:ext>
            </p:extLst>
          </p:nvPr>
        </p:nvGraphicFramePr>
        <p:xfrm>
          <a:off x="2765368" y="3865617"/>
          <a:ext cx="5695064" cy="20116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7255"/>
                <a:gridCol w="925448"/>
                <a:gridCol w="1018842"/>
                <a:gridCol w="1016230"/>
                <a:gridCol w="997289"/>
              </a:tblGrid>
              <a:tr h="5194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Probeta 1.4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Probeta 2.4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Probeta 3.4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Probeta 4.4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94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Dimensiones (bxe) (mm)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15x5.7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15.5x5.1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15.8x6.4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14x6.4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24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Sección (mm</a:t>
                      </a:r>
                      <a:r>
                        <a:rPr lang="es-ES" sz="1200" baseline="30000">
                          <a:effectLst/>
                        </a:rPr>
                        <a:t>2</a:t>
                      </a:r>
                      <a:r>
                        <a:rPr lang="es-ES" sz="1200">
                          <a:effectLst/>
                        </a:rPr>
                        <a:t>)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85.5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79.05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101.12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89.6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24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F</a:t>
                      </a:r>
                      <a:r>
                        <a:rPr lang="es-ES" sz="1200" baseline="-25000">
                          <a:effectLst/>
                        </a:rPr>
                        <a:t>r</a:t>
                      </a:r>
                      <a:r>
                        <a:rPr lang="es-ES" sz="1200">
                          <a:effectLst/>
                        </a:rPr>
                        <a:t> (kp)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250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180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175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120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24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sym typeface="Symbol"/>
                        </a:rPr>
                        <a:t></a:t>
                      </a:r>
                      <a:r>
                        <a:rPr lang="es-ES" sz="1200" baseline="-25000">
                          <a:effectLst/>
                        </a:rPr>
                        <a:t>r </a:t>
                      </a:r>
                      <a:r>
                        <a:rPr lang="es-ES" sz="1200">
                          <a:effectLst/>
                        </a:rPr>
                        <a:t>(Mpa)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2.92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2.28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1.73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1.34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5148064" y="1846565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Lucida Sans" panose="020B0602030504020204" pitchFamily="34" charset="0"/>
              </a:rPr>
              <a:t>Máquina Universal de Ensayos</a:t>
            </a:r>
            <a:endParaRPr lang="es-ES" dirty="0"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61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CONCLUSIONES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1196752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Metodología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227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Microestructuras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395536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Ensayos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561049" y="2863503"/>
            <a:ext cx="1922719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 b="1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dirty="0"/>
              <a:t>Conclusiones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367659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Pliego de condiciones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987824" y="1370113"/>
            <a:ext cx="48965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Lucida Sans" panose="020B0602030504020204" pitchFamily="34" charset="0"/>
              </a:rPr>
              <a:t>La utilización de cada probeta dependerá de la aplicación que vaya a tener el material.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latin typeface="Lucida Sans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Lucida Sans" panose="020B0602030504020204" pitchFamily="34" charset="0"/>
              </a:rPr>
              <a:t>Soldar con varillas de Ni es más estable que soldar con varillas de fundición o de acero.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latin typeface="Lucida Sans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Lucida Sans" panose="020B0602030504020204" pitchFamily="34" charset="0"/>
              </a:rPr>
              <a:t>Tensión del límite elástico igual a tensión de rotura.</a:t>
            </a:r>
            <a:endParaRPr lang="es-ES" dirty="0"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38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NORMAS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1196752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Metodología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227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Microestructuras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395536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Ensayos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395536" y="2863503"/>
            <a:ext cx="192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Conclusiones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560799" y="3446330"/>
            <a:ext cx="1922969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 b="1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dirty="0"/>
              <a:t>Pliego de condiciones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627784" y="1628800"/>
            <a:ext cx="59766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latin typeface="Lucida Sans" panose="020B0602030504020204" pitchFamily="34" charset="0"/>
              </a:rPr>
              <a:t>Ensayo de dureza bajo la norma UNE </a:t>
            </a:r>
            <a:r>
              <a:rPr lang="es-ES" b="1" dirty="0" smtClean="0">
                <a:latin typeface="Lucida Sans" panose="020B0602030504020204" pitchFamily="34" charset="0"/>
              </a:rPr>
              <a:t>7-054-73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b="1" dirty="0" smtClean="0">
              <a:latin typeface="Lucida Sans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b="1" dirty="0">
              <a:latin typeface="Lucida Sans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latin typeface="Lucida Sans" panose="020B0602030504020204" pitchFamily="34" charset="0"/>
              </a:rPr>
              <a:t>Ensayo de tracción bajo la norma ASTM </a:t>
            </a:r>
            <a:r>
              <a:rPr lang="es-ES" b="1" dirty="0" smtClean="0">
                <a:latin typeface="Lucida Sans" panose="020B0602030504020204" pitchFamily="34" charset="0"/>
              </a:rPr>
              <a:t>E8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b="1" dirty="0" smtClean="0">
              <a:latin typeface="Lucida Sans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latin typeface="Lucida Sans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latin typeface="Lucida Sans" panose="020B0602030504020204" pitchFamily="34" charset="0"/>
              </a:rPr>
              <a:t>Ensayo de flexión bajo la norma EN ISO </a:t>
            </a:r>
            <a:r>
              <a:rPr lang="es-ES" b="1" dirty="0" smtClean="0">
                <a:latin typeface="Lucida Sans" panose="020B0602030504020204" pitchFamily="34" charset="0"/>
              </a:rPr>
              <a:t>178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b="1" dirty="0" smtClean="0">
              <a:latin typeface="Lucida Sans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b="1" dirty="0">
              <a:latin typeface="Lucida Sans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smtClean="0"/>
              <a:t>Soldadura TIG bajo la norma </a:t>
            </a:r>
            <a:r>
              <a:rPr lang="es-ES" b="1" dirty="0"/>
              <a:t>UNE EN-ISO 3834-1</a:t>
            </a:r>
            <a:endParaRPr lang="es-ES" b="1" dirty="0" smtClean="0">
              <a:latin typeface="Lucida Sans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b="1" dirty="0">
              <a:latin typeface="Lucida Sans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latin typeface="Lucida Sans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55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EQUIPO DE SOLDADURA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1196752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Metodología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227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Microestructuras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395536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Ensayos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395536" y="2863503"/>
            <a:ext cx="192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Conclusiones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560799" y="3446330"/>
            <a:ext cx="1922969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 b="1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dirty="0"/>
              <a:t>Pliego de condiciones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pic>
        <p:nvPicPr>
          <p:cNvPr id="16" name="15 Imagen" descr="http://www.telwin.com/export/sites/default/es/telwin-academy/img/IMG21_S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420078"/>
            <a:ext cx="3550562" cy="40251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040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PRL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1196752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Metodología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227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Microestructuras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395536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Ensayos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395536" y="2863503"/>
            <a:ext cx="192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Conclusiones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560799" y="3446330"/>
            <a:ext cx="1922969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 b="1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dirty="0"/>
              <a:t>Pliego de condiciones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370135" y="4270436"/>
            <a:ext cx="192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rPr>
              <a:t>Presupuestos</a:t>
            </a:r>
            <a:endParaRPr lang="es-ES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Lucida Sans" pitchFamily="34" charset="0"/>
            </a:endParaRPr>
          </a:p>
        </p:txBody>
      </p:sp>
      <p:pic>
        <p:nvPicPr>
          <p:cNvPr id="8194" name="Picture 2" descr="C:\Users\Sergi\Desktop\foto pr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008" y="2860038"/>
            <a:ext cx="3272432" cy="346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865954" y="1286758"/>
            <a:ext cx="48743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Lucida Sans" panose="020B0602030504020204" pitchFamily="34" charset="0"/>
              </a:rPr>
              <a:t>Protecciones colectivas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latin typeface="Lucida Sans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>
              <a:latin typeface="Lucida Sans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Lucida Sans" panose="020B0602030504020204" pitchFamily="34" charset="0"/>
              </a:rPr>
              <a:t>Equipos de protección individual (</a:t>
            </a:r>
            <a:r>
              <a:rPr lang="es-ES" dirty="0" err="1" smtClean="0">
                <a:latin typeface="Lucida Sans" panose="020B0602030504020204" pitchFamily="34" charset="0"/>
              </a:rPr>
              <a:t>EPIs</a:t>
            </a:r>
            <a:r>
              <a:rPr lang="es-ES" dirty="0" smtClean="0">
                <a:latin typeface="Lucida Sans" panose="020B0602030504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latin typeface="Lucida Sans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>
              <a:latin typeface="Lucida Sans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latin typeface="Lucida Sans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>
              <a:latin typeface="Lucida Sans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latin typeface="Lucida Sans" panose="020B0602030504020204" pitchFamily="34" charset="0"/>
            </a:endParaRPr>
          </a:p>
          <a:p>
            <a:endParaRPr lang="es-ES" dirty="0">
              <a:latin typeface="Lucida Sans" panose="020B0602030504020204" pitchFamily="34" charset="0"/>
            </a:endParaRPr>
          </a:p>
        </p:txBody>
      </p:sp>
      <p:pic>
        <p:nvPicPr>
          <p:cNvPr id="8198" name="Picture 6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434" y="3518136"/>
            <a:ext cx="1924178" cy="178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13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PRESUPUESTOS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1196752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Metodología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227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Microestructuras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395536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Ensayos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395536" y="2863503"/>
            <a:ext cx="192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Conclusiones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395536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Pliego de condiciones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539552" y="4270436"/>
            <a:ext cx="1922969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 b="1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dirty="0"/>
              <a:t>Presupuestos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245901"/>
              </p:ext>
            </p:extLst>
          </p:nvPr>
        </p:nvGraphicFramePr>
        <p:xfrm>
          <a:off x="2758008" y="1052736"/>
          <a:ext cx="5486400" cy="14721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5135"/>
                <a:gridCol w="2032893"/>
                <a:gridCol w="449851"/>
                <a:gridCol w="449851"/>
                <a:gridCol w="772169"/>
                <a:gridCol w="936501"/>
              </a:tblGrid>
              <a:tr h="0">
                <a:tc gridSpan="6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A. MATERIALES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7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Ref.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Descripción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Ud.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Cant.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Precio [€/Ud]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Precio Total [€]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A.1.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Dos placas de fundición gris obtenidas en bruto de colada de dimensiones 300x100x5 mm 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Kg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3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5.39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16.17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A.2.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Varilla de Níquel al 57%.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Uds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60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TOTAL A.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76.17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973097"/>
              </p:ext>
            </p:extLst>
          </p:nvPr>
        </p:nvGraphicFramePr>
        <p:xfrm>
          <a:off x="2771800" y="2717153"/>
          <a:ext cx="5486400" cy="15072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5135"/>
                <a:gridCol w="2032893"/>
                <a:gridCol w="449851"/>
                <a:gridCol w="449851"/>
                <a:gridCol w="772169"/>
                <a:gridCol w="936501"/>
              </a:tblGrid>
              <a:tr h="0">
                <a:tc gridSpan="6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B. TRATAMIENTOS TÉRMICOS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7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Ref.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Descripción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Ud.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Cant.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Precio [€/Ud]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Precio Total [€]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B.1.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Recocido a 900 </a:t>
                      </a:r>
                      <a:r>
                        <a:rPr lang="es-ES" sz="1000" dirty="0" err="1">
                          <a:effectLst/>
                        </a:rPr>
                        <a:t>ºC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h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80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B.2.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Precalentamiento a 450 ºC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h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40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B.3.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Precalentamiento a 450 ºC + Recocido a 900 ºC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h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40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240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TOTAL B.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360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999449"/>
              </p:ext>
            </p:extLst>
          </p:nvPr>
        </p:nvGraphicFramePr>
        <p:xfrm>
          <a:off x="2758009" y="4385337"/>
          <a:ext cx="5486399" cy="16474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4549"/>
                <a:gridCol w="2193578"/>
                <a:gridCol w="432048"/>
                <a:gridCol w="576064"/>
                <a:gridCol w="610194"/>
                <a:gridCol w="829966"/>
              </a:tblGrid>
              <a:tr h="0">
                <a:tc gridSpan="6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C. PROCESO DE SOLDEO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7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Ref.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Descripción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Ud.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Cant.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Precio [€/Ud]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Precio Total [€]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C.1.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Energía consumida para el proceso de soldeo TIG.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KWh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35.71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0.14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C.2.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Gas Argón utilizado para soldar mediante procedimiento TIG.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Litros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11.1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1.8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C.3.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Mano de obra de la soldadura.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h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500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TOTAL B.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525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521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PRESUPUESTOS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1196752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Metodología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227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Microestructuras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395536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Ensayos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395536" y="2863503"/>
            <a:ext cx="192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Conclusiones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395536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Pliego de condiciones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539552" y="4270436"/>
            <a:ext cx="1922969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 b="1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dirty="0"/>
              <a:t>Presupuestos</a:t>
            </a: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961021"/>
              </p:ext>
            </p:extLst>
          </p:nvPr>
        </p:nvGraphicFramePr>
        <p:xfrm>
          <a:off x="2771800" y="1063491"/>
          <a:ext cx="5486400" cy="28684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9542"/>
                <a:gridCol w="1840962"/>
                <a:gridCol w="525636"/>
                <a:gridCol w="570160"/>
                <a:gridCol w="570160"/>
                <a:gridCol w="704970"/>
                <a:gridCol w="704970"/>
              </a:tblGrid>
              <a:tr h="0">
                <a:tc gridSpan="7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D. PROCESOS DE MECANIZADO 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7973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Ref.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Descripción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Nº piezas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Tiempo</a:t>
                      </a:r>
                      <a:endParaRPr lang="es-E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[min]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Precio Operario [€/h]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Precio Total [€]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Pieza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Total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D.1.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Proceso de corte de cuatro placas de fundición gris en 16 probetas de dimensiones 80x15x5 mm mediante una sierra de banda. 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7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120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40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80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D.2.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Proceso de embutir las probetas.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80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40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53.33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D.3.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Proceso de desbastado y pulido de las probetas embutidas.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60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240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40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160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TOTAL C.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293.33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157703"/>
              </p:ext>
            </p:extLst>
          </p:nvPr>
        </p:nvGraphicFramePr>
        <p:xfrm>
          <a:off x="2771800" y="4311297"/>
          <a:ext cx="5486400" cy="15714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9542"/>
                <a:gridCol w="1840962"/>
                <a:gridCol w="525636"/>
                <a:gridCol w="570160"/>
                <a:gridCol w="570160"/>
                <a:gridCol w="704970"/>
                <a:gridCol w="704970"/>
              </a:tblGrid>
              <a:tr h="0">
                <a:tc gridSpan="7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E. ENSAYOS 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7973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Ref.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Descripción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Nº piezas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Tiempo</a:t>
                      </a:r>
                      <a:endParaRPr lang="es-E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[min]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Precio Operario [€/h]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Precio Total [€]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Pieza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Total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E.1.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Ensayo de dureza Vickers 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80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66.66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E.2.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Ensayo de tracción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12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180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150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E.3.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Ensayo de flexión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60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TOTAL D.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266.66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908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88024" y="2493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PRESUPUESTOS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332657"/>
            <a:ext cx="2160240" cy="6192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483768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536" y="6966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Introducción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1196752"/>
            <a:ext cx="171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Metodología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00412" y="1772816"/>
            <a:ext cx="2227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Microestructuras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395536" y="2329681"/>
            <a:ext cx="175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Ensayos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395536" y="2863503"/>
            <a:ext cx="192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Conclusiones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395536" y="3446330"/>
            <a:ext cx="192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Pliego de condiciones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539552" y="4270436"/>
            <a:ext cx="1922969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 b="1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Lucida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dirty="0"/>
              <a:t>Presupuestos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909056"/>
              </p:ext>
            </p:extLst>
          </p:nvPr>
        </p:nvGraphicFramePr>
        <p:xfrm>
          <a:off x="2771800" y="2552812"/>
          <a:ext cx="5616624" cy="23883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0494"/>
                <a:gridCol w="2046130"/>
              </a:tblGrid>
              <a:tr h="316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Descripción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Coste Total [€]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5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A. MATERIALES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76.17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5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B. TRATAMIENTOS TÉRMICOS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360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5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C. PROCESO DE SOLDEO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525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5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D. PROCESOS DE MECANIZADO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293.33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5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E. ENSAYOS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266.66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5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TOTAL PRESUPUESTO (+IVA 21%)</a:t>
                      </a:r>
                      <a:endParaRPr lang="es-ES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1840.6</a:t>
                      </a:r>
                      <a:endParaRPr lang="es-ES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2735796" y="1957482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>
                <a:latin typeface="Lucida Sans" panose="020B0602030504020204" pitchFamily="34" charset="0"/>
              </a:rPr>
              <a:t>Presupuesto final</a:t>
            </a:r>
            <a:endParaRPr lang="es-ES" u="sng" dirty="0"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38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-108520" y="-99392"/>
            <a:ext cx="9252520" cy="695739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1475656" y="1772816"/>
            <a:ext cx="67687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600" dirty="0" smtClean="0">
                <a:solidFill>
                  <a:schemeClr val="bg1"/>
                </a:solidFill>
                <a:latin typeface="Lucida Sans" pitchFamily="34" charset="0"/>
              </a:rPr>
              <a:t>¡GRACIAS POR VUESTRA ATENCIÓN!</a:t>
            </a:r>
            <a:endParaRPr lang="es-ES" sz="6600" dirty="0">
              <a:solidFill>
                <a:schemeClr val="bg1"/>
              </a:solidFill>
              <a:latin typeface="Lucida Sans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776857" y="6345603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1"/>
                </a:solidFill>
                <a:latin typeface="Lucida Sans" pitchFamily="34" charset="0"/>
              </a:rPr>
              <a:t>T</a:t>
            </a:r>
            <a:r>
              <a:rPr lang="es-ES" sz="1200" dirty="0" smtClean="0">
                <a:solidFill>
                  <a:schemeClr val="bg1"/>
                </a:solidFill>
                <a:latin typeface="Lucida Sans" pitchFamily="34" charset="0"/>
              </a:rPr>
              <a:t>rabajo</a:t>
            </a:r>
            <a:r>
              <a:rPr lang="es-ES" sz="1600" dirty="0" smtClean="0">
                <a:solidFill>
                  <a:schemeClr val="bg1"/>
                </a:solidFill>
                <a:latin typeface="Lucida Sans" pitchFamily="34" charset="0"/>
              </a:rPr>
              <a:t> F</a:t>
            </a:r>
            <a:r>
              <a:rPr lang="es-ES" sz="1200" dirty="0" smtClean="0">
                <a:solidFill>
                  <a:schemeClr val="bg1"/>
                </a:solidFill>
                <a:latin typeface="Lucida Sans" pitchFamily="34" charset="0"/>
              </a:rPr>
              <a:t>inal</a:t>
            </a:r>
            <a:r>
              <a:rPr lang="es-ES" sz="1600" dirty="0" smtClean="0">
                <a:solidFill>
                  <a:schemeClr val="bg1"/>
                </a:solidFill>
                <a:latin typeface="Lucida Sans" pitchFamily="34" charset="0"/>
              </a:rPr>
              <a:t> </a:t>
            </a:r>
            <a:r>
              <a:rPr lang="es-ES" sz="1200" dirty="0" smtClean="0">
                <a:solidFill>
                  <a:schemeClr val="bg1"/>
                </a:solidFill>
                <a:latin typeface="Lucida Sans" pitchFamily="34" charset="0"/>
              </a:rPr>
              <a:t>de</a:t>
            </a:r>
            <a:r>
              <a:rPr lang="es-ES" sz="1600" dirty="0" smtClean="0">
                <a:solidFill>
                  <a:schemeClr val="bg1"/>
                </a:solidFill>
                <a:latin typeface="Lucida Sans" pitchFamily="34" charset="0"/>
              </a:rPr>
              <a:t> G</a:t>
            </a:r>
            <a:r>
              <a:rPr lang="es-ES" sz="1200" dirty="0" smtClean="0">
                <a:solidFill>
                  <a:schemeClr val="bg1"/>
                </a:solidFill>
                <a:latin typeface="Lucida Sans" pitchFamily="34" charset="0"/>
              </a:rPr>
              <a:t>rado</a:t>
            </a:r>
            <a:endParaRPr lang="es-ES" sz="1200" dirty="0">
              <a:solidFill>
                <a:schemeClr val="bg1"/>
              </a:solidFill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30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1465</TotalTime>
  <Words>1462</Words>
  <Application>Microsoft Office PowerPoint</Application>
  <PresentationFormat>Presentación en pantalla (4:3)</PresentationFormat>
  <Paragraphs>678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4" baseType="lpstr">
      <vt:lpstr>Austin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sergi_lg91@hotmail.com</dc:creator>
  <cp:lastModifiedBy>sergi_lg91@hotmail.com</cp:lastModifiedBy>
  <cp:revision>106</cp:revision>
  <dcterms:created xsi:type="dcterms:W3CDTF">2015-08-31T08:33:21Z</dcterms:created>
  <dcterms:modified xsi:type="dcterms:W3CDTF">2018-09-14T14:48:20Z</dcterms:modified>
</cp:coreProperties>
</file>