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3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1" r:id="rId15"/>
    <p:sldId id="273" r:id="rId16"/>
    <p:sldId id="277" r:id="rId17"/>
    <p:sldId id="278" r:id="rId18"/>
    <p:sldId id="279" r:id="rId19"/>
    <p:sldId id="280" r:id="rId20"/>
    <p:sldId id="283" r:id="rId21"/>
    <p:sldId id="281" r:id="rId22"/>
    <p:sldId id="282" r:id="rId2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C083E6E3-FA7D-4D7B-A595-EF9225AFEA82}" styleName="Estilo claro 1 - Acento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3" d="100"/>
          <a:sy n="63" d="100"/>
        </p:scale>
        <p:origin x="-108" y="-4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5BE2E1-291F-4BAF-9592-976DAA1ED9DA}" type="datetimeFigureOut">
              <a:rPr lang="es-ES" smtClean="0"/>
              <a:pPr/>
              <a:t>19/09/2018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FACACD-36D9-4E13-BD1A-D53DD8B17A2D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5532891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ACACD-36D9-4E13-BD1A-D53DD8B17A2D}" type="slidenum">
              <a:rPr lang="es-ES" smtClean="0"/>
              <a:pPr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4549151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32315-04D6-41B2-BEFE-9BA2CECF0245}" type="datetime1">
              <a:rPr lang="es-ES" smtClean="0"/>
              <a:pPr/>
              <a:t>19/09/2018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07807-4A80-497B-BDC7-4F277B49D9E3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1085353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1B6F1-6FE4-4893-A0A9-B795D98D5334}" type="datetime1">
              <a:rPr lang="es-ES" smtClean="0"/>
              <a:pPr/>
              <a:t>19/09/2018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07807-4A80-497B-BDC7-4F277B49D9E3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494187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462B6-A2C8-484A-A07E-E4D7DB5952B8}" type="datetime1">
              <a:rPr lang="es-ES" smtClean="0"/>
              <a:pPr/>
              <a:t>19/09/2018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07807-4A80-497B-BDC7-4F277B49D9E3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199436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24B63-8913-4E2C-80BE-A43BBBB95A83}" type="datetime1">
              <a:rPr lang="es-ES" smtClean="0"/>
              <a:pPr/>
              <a:t>19/09/2018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07807-4A80-497B-BDC7-4F277B49D9E3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139535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60246-EB3F-45D7-AD5E-A0BA16218A42}" type="datetime1">
              <a:rPr lang="es-ES" smtClean="0"/>
              <a:pPr/>
              <a:t>19/09/2018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07807-4A80-497B-BDC7-4F277B49D9E3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2955603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470AB-BDEB-4FDE-8909-B693290D0971}" type="datetime1">
              <a:rPr lang="es-ES" smtClean="0"/>
              <a:pPr/>
              <a:t>19/09/2018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07807-4A80-497B-BDC7-4F277B49D9E3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6632739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9C43E-7197-4668-A871-F9A34D77B79F}" type="datetime1">
              <a:rPr lang="es-ES" smtClean="0"/>
              <a:pPr/>
              <a:t>19/09/2018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07807-4A80-497B-BDC7-4F277B49D9E3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3322361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75905-28F6-43DF-B616-6C17C3D3BF59}" type="datetime1">
              <a:rPr lang="es-ES" smtClean="0"/>
              <a:pPr/>
              <a:t>19/09/2018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07807-4A80-497B-BDC7-4F277B49D9E3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627574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834AC-0945-49E0-8B5D-8782E411A04D}" type="datetime1">
              <a:rPr lang="es-ES" smtClean="0"/>
              <a:pPr/>
              <a:t>19/09/2018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07807-4A80-497B-BDC7-4F277B49D9E3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7671251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4F21D-F457-411A-B3B9-C02A0F386219}" type="datetime1">
              <a:rPr lang="es-ES" smtClean="0"/>
              <a:pPr/>
              <a:t>19/09/2018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07807-4A80-497B-BDC7-4F277B49D9E3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4641541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A114B-9199-45B0-A75C-E1F6BBEB0F75}" type="datetime1">
              <a:rPr lang="es-ES" smtClean="0"/>
              <a:pPr/>
              <a:t>19/09/2018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07807-4A80-497B-BDC7-4F277B49D9E3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287745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571CA-018C-4BD9-AC4E-FD152706FEA4}" type="datetime1">
              <a:rPr lang="es-ES" smtClean="0"/>
              <a:pPr/>
              <a:t>19/09/2018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C07807-4A80-497B-BDC7-4F277B49D9E3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993698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386840"/>
            <a:ext cx="9144000" cy="3047999"/>
          </a:xfrm>
        </p:spPr>
        <p:txBody>
          <a:bodyPr>
            <a:normAutofit/>
          </a:bodyPr>
          <a:lstStyle/>
          <a:p>
            <a:r>
              <a:rPr lang="es-ES_tradnl" sz="4800" dirty="0" smtClean="0"/>
              <a:t>TFG: </a:t>
            </a:r>
            <a:r>
              <a:rPr lang="es-ES" sz="4800" dirty="0" smtClean="0"/>
              <a:t>DISEÑO DEL PLAN DE MANTENIMIENTO DE LA INSTALACIÓN ELÉCTRICA DE UN CENTRO DE DATOS</a:t>
            </a:r>
            <a:endParaRPr lang="es-ES" sz="48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46715" y="4700588"/>
            <a:ext cx="9144000" cy="1655762"/>
          </a:xfrm>
        </p:spPr>
        <p:txBody>
          <a:bodyPr>
            <a:normAutofit/>
          </a:bodyPr>
          <a:lstStyle/>
          <a:p>
            <a:r>
              <a:rPr lang="es-ES" sz="2000" dirty="0" smtClean="0"/>
              <a:t>REALIZADO POR: MARÍA LOURDES SÁNCHEZ MORA</a:t>
            </a:r>
          </a:p>
          <a:p>
            <a:endParaRPr lang="es-ES" sz="2000" dirty="0" smtClean="0"/>
          </a:p>
          <a:p>
            <a:r>
              <a:rPr lang="es-ES" sz="2000" dirty="0" smtClean="0"/>
              <a:t>COTUTOR: JOSÉ ALFONSO ANTONINO DAVIÚ </a:t>
            </a:r>
          </a:p>
          <a:p>
            <a:r>
              <a:rPr lang="es-ES" sz="2000" dirty="0" smtClean="0"/>
              <a:t>TUTOR: MARÍA PILAR MOLINA PALOMARES</a:t>
            </a:r>
          </a:p>
          <a:p>
            <a:endParaRPr lang="es-ES" sz="2000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07807-4A80-497B-BDC7-4F277B49D9E3}" type="slidenum">
              <a:rPr lang="es-ES" smtClean="0"/>
              <a:pPr/>
              <a:t>1</a:t>
            </a:fld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46715" y="392319"/>
            <a:ext cx="835224" cy="96934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934736" y="616573"/>
            <a:ext cx="1371719" cy="695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800032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_tradnl" dirty="0" smtClean="0"/>
              <a:t>ÍNDICE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 smtClean="0"/>
              <a:t>1. OBJETO DEL PROYECTO.</a:t>
            </a:r>
          </a:p>
          <a:p>
            <a:r>
              <a:rPr lang="es-ES_tradnl" dirty="0" smtClean="0"/>
              <a:t>2. EMPLAZAMIENTO.</a:t>
            </a:r>
          </a:p>
          <a:p>
            <a:r>
              <a:rPr lang="es-ES_tradnl" dirty="0" smtClean="0"/>
              <a:t>3. GENERACIONES DE MANTENIMIENTO.</a:t>
            </a:r>
          </a:p>
          <a:p>
            <a:r>
              <a:rPr lang="es-ES_tradnl" dirty="0" smtClean="0"/>
              <a:t>4. DESCRIPCIÓN DE LA INSTALACIÓN Y USO.</a:t>
            </a:r>
          </a:p>
          <a:p>
            <a:r>
              <a:rPr lang="es-ES_tradnl" dirty="0" smtClean="0"/>
              <a:t>5. DISEÑO DEL PLAN DE MANTENIMIENTO, PREVENTIVOS.</a:t>
            </a:r>
          </a:p>
          <a:p>
            <a:r>
              <a:rPr lang="es-ES_tradnl" dirty="0" smtClean="0"/>
              <a:t>6</a:t>
            </a:r>
            <a:r>
              <a:rPr lang="es-ES_tradnl" dirty="0" smtClean="0"/>
              <a:t>. VERIFICACIONES.</a:t>
            </a:r>
          </a:p>
          <a:p>
            <a:r>
              <a:rPr lang="es-ES_tradnl" dirty="0" smtClean="0"/>
              <a:t>7.PRESUPUESTO.</a:t>
            </a:r>
            <a:endParaRPr lang="es-ES_tradnl" dirty="0" smtClean="0"/>
          </a:p>
          <a:p>
            <a:r>
              <a:rPr lang="es-ES_tradnl" dirty="0" smtClean="0"/>
              <a:t>8</a:t>
            </a:r>
            <a:r>
              <a:rPr lang="es-ES_tradnl" dirty="0" smtClean="0"/>
              <a:t>. </a:t>
            </a:r>
            <a:r>
              <a:rPr lang="es-ES_tradnl" dirty="0" smtClean="0"/>
              <a:t>CONCLUSIONES.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07807-4A80-497B-BDC7-4F277B49D9E3}" type="slidenum">
              <a:rPr lang="es-ES" smtClean="0"/>
              <a:pPr/>
              <a:t>2</a:t>
            </a:fld>
            <a:r>
              <a:rPr lang="es-ES" dirty="0" smtClean="0"/>
              <a:t>/22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15158994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s-ES_tradnl" dirty="0" smtClean="0"/>
              <a:t>1. OBJETO DEL PROYECTO 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325563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es-ES" dirty="0" smtClean="0"/>
              <a:t>El objeto de este proyecto es establecer los fundamentos para la realización de un plan de mantenimiento eléctrico en un centro de datos o emisor. </a:t>
            </a:r>
          </a:p>
          <a:p>
            <a:pPr marL="0" indent="0">
              <a:buNone/>
            </a:pPr>
            <a:endParaRPr lang="es-ES" dirty="0" smtClean="0"/>
          </a:p>
          <a:p>
            <a:r>
              <a:rPr lang="es-ES" dirty="0" smtClean="0"/>
              <a:t>Para ello nos basaremos en mediciones reales tomadas desde una instalación eléctrica existente con el fin de mostrar el modo de proceder en cada medición. </a:t>
            </a:r>
          </a:p>
          <a:p>
            <a:pPr marL="0" indent="0">
              <a:buNone/>
            </a:pPr>
            <a:endParaRPr lang="es-ES" dirty="0" smtClean="0"/>
          </a:p>
          <a:p>
            <a:r>
              <a:rPr lang="es-ES_tradnl" dirty="0" smtClean="0"/>
              <a:t>Además de lo anterior, me ha permitido conocer más a fondo a nivel eléctrico el centro donde trabajo.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07807-4A80-497B-BDC7-4F277B49D9E3}" type="slidenum">
              <a:rPr lang="es-ES" smtClean="0"/>
              <a:pPr/>
              <a:t>3</a:t>
            </a:fld>
            <a:r>
              <a:rPr lang="es-ES" dirty="0" smtClean="0"/>
              <a:t>/22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3728977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199" y="604816"/>
            <a:ext cx="10515600" cy="899181"/>
          </a:xfrm>
        </p:spPr>
        <p:txBody>
          <a:bodyPr>
            <a:noAutofit/>
          </a:bodyPr>
          <a:lstStyle/>
          <a:p>
            <a:r>
              <a:rPr lang="es-ES" dirty="0" smtClean="0"/>
              <a:t>2. EMPLAZAMIENTO</a:t>
            </a:r>
            <a:br>
              <a:rPr lang="es-ES" dirty="0" smtClean="0"/>
            </a:b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199" y="1503997"/>
            <a:ext cx="10515600" cy="64325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dirty="0" smtClean="0"/>
              <a:t>El emplazamiento de la empresa está ubicado en Torrente.</a:t>
            </a:r>
            <a:endParaRPr lang="es-E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07807-4A80-497B-BDC7-4F277B49D9E3}" type="slidenum">
              <a:rPr lang="es-ES" smtClean="0"/>
              <a:pPr/>
              <a:t>4</a:t>
            </a:fld>
            <a:r>
              <a:rPr lang="es-ES" dirty="0" smtClean="0"/>
              <a:t>/22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14039" y="2128771"/>
            <a:ext cx="9001938" cy="4500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219175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296213"/>
            <a:ext cx="10515600" cy="881783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3. GENERACIONES DE MANTENIMIENTO</a:t>
            </a:r>
            <a:endParaRPr lang="es-ES" dirty="0"/>
          </a:p>
        </p:txBody>
      </p:sp>
      <p:pic>
        <p:nvPicPr>
          <p:cNvPr id="10" name="Marcador de contenido 9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04819" y="1825625"/>
            <a:ext cx="8582362" cy="4351338"/>
          </a:xfrm>
          <a:prstGeom prst="rect">
            <a:avLst/>
          </a:prstGeom>
        </p:spPr>
      </p:pic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07807-4A80-497B-BDC7-4F277B49D9E3}" type="slidenum">
              <a:rPr lang="es-ES" smtClean="0"/>
              <a:pPr/>
              <a:t>5</a:t>
            </a:fld>
            <a:r>
              <a:rPr lang="es-ES" dirty="0" smtClean="0"/>
              <a:t>/22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17213143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s-ES" dirty="0" smtClean="0"/>
              <a:t>3. GENERACIONES DE MANTENIMIENTO</a:t>
            </a:r>
            <a:endParaRPr lang="es-ES" dirty="0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07807-4A80-497B-BDC7-4F277B49D9E3}" type="slidenum">
              <a:rPr lang="es-ES" smtClean="0"/>
              <a:pPr/>
              <a:t>6</a:t>
            </a:fld>
            <a:r>
              <a:rPr lang="es-ES" dirty="0" smtClean="0"/>
              <a:t>/22</a:t>
            </a:r>
            <a:endParaRPr lang="es-ES" dirty="0"/>
          </a:p>
        </p:txBody>
      </p:sp>
      <p:graphicFrame>
        <p:nvGraphicFramePr>
          <p:cNvPr id="4" name="Marcador de contenid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028629260"/>
              </p:ext>
            </p:extLst>
          </p:nvPr>
        </p:nvGraphicFramePr>
        <p:xfrm>
          <a:off x="1209501" y="1501025"/>
          <a:ext cx="10025150" cy="493776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005030">
                  <a:extLst>
                    <a:ext uri="{9D8B030D-6E8A-4147-A177-3AD203B41FA5}">
                      <a16:colId xmlns:a16="http://schemas.microsoft.com/office/drawing/2014/main" xmlns="" val="2083310094"/>
                    </a:ext>
                  </a:extLst>
                </a:gridCol>
                <a:gridCol w="2005030">
                  <a:extLst>
                    <a:ext uri="{9D8B030D-6E8A-4147-A177-3AD203B41FA5}">
                      <a16:colId xmlns:a16="http://schemas.microsoft.com/office/drawing/2014/main" xmlns="" val="1726962287"/>
                    </a:ext>
                  </a:extLst>
                </a:gridCol>
                <a:gridCol w="2005030">
                  <a:extLst>
                    <a:ext uri="{9D8B030D-6E8A-4147-A177-3AD203B41FA5}">
                      <a16:colId xmlns:a16="http://schemas.microsoft.com/office/drawing/2014/main" xmlns="" val="3638297947"/>
                    </a:ext>
                  </a:extLst>
                </a:gridCol>
                <a:gridCol w="2005030">
                  <a:extLst>
                    <a:ext uri="{9D8B030D-6E8A-4147-A177-3AD203B41FA5}">
                      <a16:colId xmlns:a16="http://schemas.microsoft.com/office/drawing/2014/main" xmlns="" val="1120111367"/>
                    </a:ext>
                  </a:extLst>
                </a:gridCol>
                <a:gridCol w="2005030">
                  <a:extLst>
                    <a:ext uri="{9D8B030D-6E8A-4147-A177-3AD203B41FA5}">
                      <a16:colId xmlns:a16="http://schemas.microsoft.com/office/drawing/2014/main" xmlns="" val="3484422792"/>
                    </a:ext>
                  </a:extLst>
                </a:gridCol>
              </a:tblGrid>
              <a:tr h="574874">
                <a:tc>
                  <a:txBody>
                    <a:bodyPr/>
                    <a:lstStyle/>
                    <a:p>
                      <a:r>
                        <a:rPr lang="es-ES_tradnl" dirty="0" smtClean="0"/>
                        <a:t>TIPOS DE MANTENIMIENTO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 smtClean="0"/>
                        <a:t>ESTRATEGIA</a:t>
                      </a:r>
                      <a:r>
                        <a:rPr lang="es-ES_tradnl" baseline="0" dirty="0" smtClean="0"/>
                        <a:t> MANTENIMIENTO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 smtClean="0"/>
                        <a:t>TIPO DE MANTENIMIENTO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VENTAJAS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INCONVENIENTES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48657290"/>
                  </a:ext>
                </a:extLst>
              </a:tr>
              <a:tr h="2545872">
                <a:tc>
                  <a:txBody>
                    <a:bodyPr/>
                    <a:lstStyle/>
                    <a:p>
                      <a:r>
                        <a:rPr lang="es-ES_tradnl" dirty="0" smtClean="0"/>
                        <a:t>TERCERA </a:t>
                      </a:r>
                      <a:r>
                        <a:rPr lang="es-ES_tradnl" baseline="0" dirty="0" smtClean="0"/>
                        <a:t>GENERACIÓN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 smtClean="0"/>
                        <a:t>Robustez</a:t>
                      </a:r>
                      <a:r>
                        <a:rPr lang="es-ES_tradnl" baseline="0" dirty="0" smtClean="0"/>
                        <a:t> a nivel diseño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Eliminación de</a:t>
                      </a:r>
                      <a:r>
                        <a:rPr lang="es-ES" baseline="0" dirty="0" smtClean="0"/>
                        <a:t> </a:t>
                      </a:r>
                      <a:r>
                        <a:rPr lang="es-ES" dirty="0" smtClean="0"/>
                        <a:t>tareas sistemáticas, renuncia a determinar la vida útil de las piezas, y renuncia a seguir instrucciones de mantenimiento de</a:t>
                      </a:r>
                      <a:r>
                        <a:rPr lang="es-ES" baseline="0" dirty="0" smtClean="0"/>
                        <a:t> los </a:t>
                      </a:r>
                      <a:r>
                        <a:rPr lang="es-ES" dirty="0" smtClean="0"/>
                        <a:t>fabricantes de los equipos 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Objetivos de fiabilidad del 100%, disponibilidad, que debe</a:t>
                      </a:r>
                      <a:r>
                        <a:rPr lang="es-ES" sz="18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superar valores del 98%, y de coste, que ahora apuntan a 1,5%-2%</a:t>
                      </a:r>
                      <a:r>
                        <a:rPr lang="es-ES" sz="18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menor que las anteriores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err="1" smtClean="0"/>
                        <a:t>Externalización</a:t>
                      </a:r>
                      <a:r>
                        <a:rPr lang="es-ES" dirty="0" smtClean="0"/>
                        <a:t> mantenimiento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17919643"/>
                  </a:ext>
                </a:extLst>
              </a:tr>
              <a:tr h="1357851">
                <a:tc>
                  <a:txBody>
                    <a:bodyPr/>
                    <a:lstStyle/>
                    <a:p>
                      <a:r>
                        <a:rPr lang="es-ES_tradnl" dirty="0" smtClean="0"/>
                        <a:t>MÁS</a:t>
                      </a:r>
                      <a:r>
                        <a:rPr lang="es-ES_tradnl" baseline="0" dirty="0" smtClean="0"/>
                        <a:t> ALLÁ DE LA </a:t>
                      </a:r>
                      <a:r>
                        <a:rPr lang="es-ES_tradnl" dirty="0" smtClean="0"/>
                        <a:t> GENERACIÓN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Proactivo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b="0" i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Externalización</a:t>
                      </a:r>
                      <a:r>
                        <a:rPr lang="es-ES" sz="18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del mantenimiento , calificación</a:t>
                      </a:r>
                      <a:r>
                        <a:rPr lang="es-ES" sz="18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d</a:t>
                      </a:r>
                      <a:r>
                        <a:rPr lang="es-ES" sz="18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el servicio de mantenimiento.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Satisfacción del cliente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 debe tener conocimiento de información normativa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236562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853959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442399"/>
            <a:ext cx="10515600" cy="1014788"/>
          </a:xfrm>
        </p:spPr>
        <p:txBody>
          <a:bodyPr>
            <a:noAutofit/>
          </a:bodyPr>
          <a:lstStyle/>
          <a:p>
            <a:r>
              <a:rPr lang="es-ES" dirty="0" smtClean="0"/>
              <a:t>4. DESCRIPCIÓN DE LA INSTALACIÓN Y USO</a:t>
            </a:r>
            <a:br>
              <a:rPr lang="es-ES" dirty="0" smtClean="0"/>
            </a:b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287887"/>
            <a:ext cx="10515600" cy="48890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dirty="0" smtClean="0"/>
              <a:t>El edificio está edificado en zona no industrial  y se distribuye en tres plantas:</a:t>
            </a:r>
          </a:p>
          <a:p>
            <a:r>
              <a:rPr lang="es-ES" dirty="0" smtClean="0"/>
              <a:t>Planta baja</a:t>
            </a:r>
            <a:r>
              <a:rPr lang="es-ES" dirty="0"/>
              <a:t>:</a:t>
            </a:r>
            <a:r>
              <a:rPr lang="es-ES" dirty="0" smtClean="0"/>
              <a:t> encontramos las zonas comunes: la cocina, zona de vestuarios, baño y cuartos de </a:t>
            </a:r>
            <a:r>
              <a:rPr lang="es-ES" dirty="0" err="1" smtClean="0"/>
              <a:t>SAI’s</a:t>
            </a:r>
            <a:r>
              <a:rPr lang="es-ES" dirty="0" smtClean="0"/>
              <a:t> y grupo electrógeno. En la sala del Grupo electrógeno se encuentra el cuadro principal y otros cuadros primarios.</a:t>
            </a:r>
          </a:p>
          <a:p>
            <a:r>
              <a:rPr lang="es-ES" dirty="0" smtClean="0"/>
              <a:t>Planta primera: encontramos tres salas de control y una sala grande donde se encuentran los equipamientos de telecomunicaciones (racks, tarjetas, filtros, cuadros, embarrados, etc.).</a:t>
            </a:r>
          </a:p>
          <a:p>
            <a:r>
              <a:rPr lang="es-ES" dirty="0" smtClean="0"/>
              <a:t>Planta segunda: encontramos un despacho, un cuarto de baño y una sala de equipamiento similar a la descrita en la planta primera. 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07807-4A80-497B-BDC7-4F277B49D9E3}" type="slidenum">
              <a:rPr lang="es-ES" smtClean="0"/>
              <a:pPr/>
              <a:t>7</a:t>
            </a:fld>
            <a:r>
              <a:rPr lang="es-ES" dirty="0" smtClean="0"/>
              <a:t>/22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1484335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457187"/>
            <a:ext cx="10515600" cy="40986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dirty="0" smtClean="0"/>
              <a:t>La empresa donde se desarrollan las mediciones es una empresa de telecomunicaciones en la cual se presta un servicio público a nivel estatal. </a:t>
            </a:r>
          </a:p>
          <a:p>
            <a:pPr marL="0" indent="0">
              <a:buNone/>
            </a:pPr>
            <a:endParaRPr lang="es-ES" dirty="0" smtClean="0"/>
          </a:p>
          <a:p>
            <a:pPr marL="0" indent="0">
              <a:buNone/>
            </a:pPr>
            <a:r>
              <a:rPr lang="es-ES" dirty="0" smtClean="0"/>
              <a:t>Poseen radioenlaces, racks, servidores, transceptores de telecomunicaciones, etc. </a:t>
            </a:r>
          </a:p>
          <a:p>
            <a:pPr marL="0" indent="0">
              <a:buNone/>
            </a:pPr>
            <a:endParaRPr lang="es-ES" dirty="0" smtClean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07807-4A80-497B-BDC7-4F277B49D9E3}" type="slidenum">
              <a:rPr lang="es-ES" smtClean="0"/>
              <a:pPr/>
              <a:t>8</a:t>
            </a:fld>
            <a:r>
              <a:rPr lang="es-ES" dirty="0" smtClean="0"/>
              <a:t>/22</a:t>
            </a:r>
            <a:endParaRPr lang="es-ES" dirty="0"/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838200" y="442399"/>
            <a:ext cx="10515600" cy="10147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dirty="0" smtClean="0"/>
              <a:t>4. DESCRIPCIÓN DE LA INSTALACIÓN Y USO</a:t>
            </a:r>
            <a:br>
              <a:rPr lang="es-ES" dirty="0" smtClean="0"/>
            </a:b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24256279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5. DISEÑO DEL PLAN DE MANTENIMIENTO: </a:t>
            </a:r>
            <a:r>
              <a:rPr lang="es-ES" b="1" dirty="0" smtClean="0">
                <a:solidFill>
                  <a:srgbClr val="002060"/>
                </a:solidFill>
              </a:rPr>
              <a:t>Preventivo Tierras </a:t>
            </a:r>
            <a:endParaRPr lang="es-ES" b="1" dirty="0">
              <a:solidFill>
                <a:srgbClr val="00206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28789" y="1825624"/>
            <a:ext cx="8481811" cy="4514215"/>
          </a:xfrm>
        </p:spPr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buNone/>
            </a:pPr>
            <a:r>
              <a:rPr lang="es-ES" sz="3600" dirty="0" smtClean="0"/>
              <a:t>Se realizarán las siguientes comprobaciones: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s-ES" sz="3400" dirty="0" smtClean="0"/>
              <a:t>Comprobación de pletinas, anillos perimetrales, integridad mallado </a:t>
            </a:r>
            <a:r>
              <a:rPr lang="es-ES" sz="3400" dirty="0" err="1" smtClean="0"/>
              <a:t>Faraday</a:t>
            </a:r>
            <a:r>
              <a:rPr lang="es-ES" sz="3400" dirty="0" smtClean="0"/>
              <a:t>, arquetas, cuenta rayos, cableado e instalación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s-ES" sz="3400" dirty="0" smtClean="0"/>
              <a:t>Medición electrodo y del valor conjunto/sistema</a:t>
            </a:r>
            <a:endParaRPr lang="es-ES" sz="3400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07807-4A80-497B-BDC7-4F277B49D9E3}" type="slidenum">
              <a:rPr lang="es-ES" smtClean="0"/>
              <a:pPr/>
              <a:t>9</a:t>
            </a:fld>
            <a:r>
              <a:rPr lang="es-ES" dirty="0" smtClean="0"/>
              <a:t>/22</a:t>
            </a:r>
            <a:endParaRPr lang="es-ES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6400800" y="1993265"/>
            <a:ext cx="530352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ctr" defTabSz="914400" rtl="0" eaLnBrk="1" fontAlgn="auto" latinLnBrk="0" hangingPunct="1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s-ES" sz="11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Calibri"/>
              <a:cs typeface="Times New Roman"/>
            </a:endParaRPr>
          </a:p>
        </p:txBody>
      </p:sp>
      <p:pic>
        <p:nvPicPr>
          <p:cNvPr id="5" name="4 Imagen" descr="F:\Fotos mediciones\20180529_10393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10600" y="3711280"/>
            <a:ext cx="3315980" cy="2454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5. DISEÑO DEL PLAN DE MANTENIMIENTO: </a:t>
            </a:r>
            <a:r>
              <a:rPr lang="es-ES" b="1" dirty="0" smtClean="0">
                <a:solidFill>
                  <a:srgbClr val="002060"/>
                </a:solidFill>
              </a:rPr>
              <a:t>Grupo Electrógeno </a:t>
            </a:r>
            <a:endParaRPr lang="es-ES" b="1" dirty="0">
              <a:solidFill>
                <a:srgbClr val="00206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s-ES" dirty="0" smtClean="0"/>
              <a:t>Se realizarán las siguientes comprobaciones:</a:t>
            </a:r>
          </a:p>
          <a:p>
            <a:r>
              <a:rPr lang="es-ES" dirty="0" smtClean="0"/>
              <a:t>Estado General</a:t>
            </a:r>
          </a:p>
          <a:p>
            <a:r>
              <a:rPr lang="es-ES" dirty="0" smtClean="0"/>
              <a:t>Baterías</a:t>
            </a:r>
          </a:p>
          <a:p>
            <a:r>
              <a:rPr lang="es-ES" dirty="0" smtClean="0"/>
              <a:t>Sistema de escape</a:t>
            </a:r>
          </a:p>
          <a:p>
            <a:r>
              <a:rPr lang="es-ES" dirty="0" smtClean="0"/>
              <a:t>Depósito de almacenamiento de combustible y trasiego</a:t>
            </a:r>
          </a:p>
          <a:p>
            <a:r>
              <a:rPr lang="es-ES" dirty="0" smtClean="0"/>
              <a:t>Control funcional del GE sin carga</a:t>
            </a:r>
          </a:p>
          <a:p>
            <a:r>
              <a:rPr lang="es-ES" dirty="0" smtClean="0"/>
              <a:t>Control funcional del GE con carga automático (1h)</a:t>
            </a:r>
          </a:p>
          <a:p>
            <a:r>
              <a:rPr lang="es-ES" dirty="0" smtClean="0"/>
              <a:t>Control funcional del GE con carga remoto (15m)</a:t>
            </a:r>
          </a:p>
          <a:p>
            <a:r>
              <a:rPr lang="es-ES" dirty="0" smtClean="0"/>
              <a:t>Control estadístico de funcionamiento del GE</a:t>
            </a:r>
            <a:endParaRPr lang="es-E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07807-4A80-497B-BDC7-4F277B49D9E3}" type="slidenum">
              <a:rPr lang="es-ES" smtClean="0"/>
              <a:pPr/>
              <a:t>10</a:t>
            </a:fld>
            <a:r>
              <a:rPr lang="es-ES" dirty="0" smtClean="0"/>
              <a:t>/22</a:t>
            </a:r>
            <a:endParaRPr lang="es-ES" dirty="0"/>
          </a:p>
        </p:txBody>
      </p:sp>
      <p:pic>
        <p:nvPicPr>
          <p:cNvPr id="4" name="3 Imagen" descr="G:\Fotos mediciones\fotos\20170502_21514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46720" y="1757757"/>
            <a:ext cx="2989580" cy="18541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5. DISEÑO DEL PLAN DE MANTENIMIENTO: </a:t>
            </a:r>
            <a:r>
              <a:rPr lang="es-ES" b="1" dirty="0" smtClean="0">
                <a:solidFill>
                  <a:srgbClr val="002060"/>
                </a:solidFill>
              </a:rPr>
              <a:t>Preventivo Baterías DC</a:t>
            </a:r>
            <a:endParaRPr lang="es-ES" b="1" dirty="0">
              <a:solidFill>
                <a:srgbClr val="00206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40913" y="2543337"/>
            <a:ext cx="10812887" cy="4504050"/>
          </a:xfrm>
        </p:spPr>
        <p:txBody>
          <a:bodyPr>
            <a:normAutofit/>
          </a:bodyPr>
          <a:lstStyle/>
          <a:p>
            <a:r>
              <a:rPr lang="es-ES" i="1" dirty="0" smtClean="0"/>
              <a:t>PRUEBA DE DESCARGA DE BATERÍAS</a:t>
            </a:r>
          </a:p>
          <a:p>
            <a:pPr marL="0" indent="0">
              <a:buNone/>
            </a:pPr>
            <a:endParaRPr lang="es-ES" dirty="0" smtClean="0"/>
          </a:p>
          <a:p>
            <a:r>
              <a:rPr lang="es-ES" i="1" dirty="0" smtClean="0"/>
              <a:t>DESCRIPCIÓN DE OPERACIONES</a:t>
            </a:r>
            <a:endParaRPr lang="es-ES" dirty="0" smtClean="0"/>
          </a:p>
          <a:p>
            <a:r>
              <a:rPr lang="es-ES" b="1" dirty="0" smtClean="0"/>
              <a:t>BANCADA 1 (24)</a:t>
            </a:r>
            <a:endParaRPr lang="es-ES" dirty="0" smtClean="0"/>
          </a:p>
          <a:p>
            <a:pPr lvl="1"/>
            <a:r>
              <a:rPr lang="es-ES" sz="2800" i="1" dirty="0" smtClean="0"/>
              <a:t>COMPROBACIÓN DE DESCARGA A LO LARGO DEL TIEMPO</a:t>
            </a:r>
            <a:endParaRPr lang="es-ES" sz="2800" dirty="0" smtClean="0"/>
          </a:p>
          <a:p>
            <a:r>
              <a:rPr lang="es-ES" b="1" dirty="0" smtClean="0"/>
              <a:t>BANCADA 2(24)</a:t>
            </a:r>
            <a:endParaRPr lang="es-ES" dirty="0" smtClean="0"/>
          </a:p>
          <a:p>
            <a:pPr lvl="1"/>
            <a:r>
              <a:rPr lang="es-ES" sz="2800" i="1" dirty="0" smtClean="0"/>
              <a:t>COMPROBACIÓN DE DESCARGA A LO LARGO DEL TIEMPO</a:t>
            </a:r>
            <a:endParaRPr lang="es-ES" sz="2800" dirty="0" smtClean="0"/>
          </a:p>
          <a:p>
            <a:endParaRPr lang="es-E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07807-4A80-497B-BDC7-4F277B49D9E3}" type="slidenum">
              <a:rPr lang="es-ES" smtClean="0"/>
              <a:pPr/>
              <a:t>11</a:t>
            </a:fld>
            <a:r>
              <a:rPr lang="es-ES" dirty="0" smtClean="0"/>
              <a:t>/22</a:t>
            </a:r>
            <a:endParaRPr lang="es-ES" dirty="0"/>
          </a:p>
        </p:txBody>
      </p:sp>
      <p:pic>
        <p:nvPicPr>
          <p:cNvPr id="4" name="3 Imagen" descr="G:\Fotos mediciones\20170502_22053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54240" y="2132174"/>
            <a:ext cx="4626306" cy="2226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5. DISEÑO DEL PLAN DE MANTENIMIENTO: </a:t>
            </a:r>
            <a:r>
              <a:rPr lang="es-ES" b="1" dirty="0" smtClean="0">
                <a:solidFill>
                  <a:srgbClr val="002060"/>
                </a:solidFill>
              </a:rPr>
              <a:t>Preventivo Baterías SAI</a:t>
            </a:r>
            <a:endParaRPr lang="es-ES" b="1" dirty="0">
              <a:solidFill>
                <a:srgbClr val="00206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s-ES" dirty="0" smtClean="0"/>
              <a:t>Se realizarán las siguientes comprobaciones:</a:t>
            </a:r>
          </a:p>
          <a:p>
            <a:r>
              <a:rPr lang="es-ES" dirty="0" smtClean="0"/>
              <a:t>Estado General</a:t>
            </a:r>
          </a:p>
          <a:p>
            <a:r>
              <a:rPr lang="es-ES" dirty="0" smtClean="0"/>
              <a:t>Parámetros de entrada</a:t>
            </a:r>
          </a:p>
          <a:p>
            <a:r>
              <a:rPr lang="es-ES" dirty="0" smtClean="0"/>
              <a:t>Parámetros de salida</a:t>
            </a:r>
          </a:p>
          <a:p>
            <a:r>
              <a:rPr lang="es-ES" dirty="0" smtClean="0"/>
              <a:t>Pruebas de alarmas</a:t>
            </a:r>
          </a:p>
          <a:p>
            <a:r>
              <a:rPr lang="es-ES" dirty="0" smtClean="0"/>
              <a:t>Históricos de eventos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07807-4A80-497B-BDC7-4F277B49D9E3}" type="slidenum">
              <a:rPr lang="es-ES" smtClean="0"/>
              <a:pPr/>
              <a:t>12</a:t>
            </a:fld>
            <a:r>
              <a:rPr lang="es-ES" dirty="0" smtClean="0"/>
              <a:t>/22</a:t>
            </a:r>
            <a:endParaRPr lang="es-ES" dirty="0"/>
          </a:p>
        </p:txBody>
      </p:sp>
      <p:pic>
        <p:nvPicPr>
          <p:cNvPr id="4" name="3 Imagen" descr="G:\Fotos mediciones\20170502_22052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86425" y="2504122"/>
            <a:ext cx="5391150" cy="303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5 DISEÑO DEL PLAN DE MANTENIMIENTO: </a:t>
            </a:r>
            <a:r>
              <a:rPr lang="es-ES" b="1" dirty="0" smtClean="0">
                <a:solidFill>
                  <a:srgbClr val="002060"/>
                </a:solidFill>
              </a:rPr>
              <a:t>Preventivo cuadros BT</a:t>
            </a:r>
            <a:endParaRPr lang="es-ES" b="1" dirty="0">
              <a:solidFill>
                <a:srgbClr val="00206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252855"/>
          </a:xfrm>
        </p:spPr>
        <p:txBody>
          <a:bodyPr/>
          <a:lstStyle/>
          <a:p>
            <a:pPr marL="0" indent="0">
              <a:buNone/>
            </a:pPr>
            <a:r>
              <a:rPr lang="es-ES" dirty="0" smtClean="0"/>
              <a:t>Comprobación y supervisión de funcionamiento de cuadros, prueba de equipamiento</a:t>
            </a:r>
            <a:endParaRPr lang="es-E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07807-4A80-497B-BDC7-4F277B49D9E3}" type="slidenum">
              <a:rPr lang="es-ES" smtClean="0"/>
              <a:pPr/>
              <a:t>13</a:t>
            </a:fld>
            <a:r>
              <a:rPr lang="es-ES" dirty="0" smtClean="0"/>
              <a:t>/22</a:t>
            </a:r>
            <a:endParaRPr lang="es-ES" dirty="0"/>
          </a:p>
        </p:txBody>
      </p:sp>
      <p:pic>
        <p:nvPicPr>
          <p:cNvPr id="4" name="3 Imagen" descr="G:\Fotos mediciones\20170502_211451.jpg"/>
          <p:cNvPicPr/>
          <p:nvPr/>
        </p:nvPicPr>
        <p:blipFill>
          <a:blip r:embed="rId2" cstate="print"/>
          <a:srcRect l="25573" t="22779" r="21756" b="7769"/>
          <a:stretch>
            <a:fillRect/>
          </a:stretch>
        </p:blipFill>
        <p:spPr bwMode="auto">
          <a:xfrm>
            <a:off x="6558932" y="2452052"/>
            <a:ext cx="1565339" cy="3663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5. DISEÑO DEL PLAN DE MANTENIMIENTO: </a:t>
            </a:r>
            <a:r>
              <a:rPr lang="es-ES" b="1" dirty="0" smtClean="0">
                <a:solidFill>
                  <a:srgbClr val="002060"/>
                </a:solidFill>
              </a:rPr>
              <a:t>Preventivo de líneas y acometidas</a:t>
            </a:r>
            <a:endParaRPr lang="es-ES" b="1" dirty="0">
              <a:solidFill>
                <a:srgbClr val="00206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s-ES" dirty="0" smtClean="0"/>
              <a:t>Se realizarán las siguientes comprobaciones:</a:t>
            </a:r>
          </a:p>
          <a:p>
            <a:r>
              <a:rPr lang="es-ES" dirty="0" smtClean="0"/>
              <a:t>Conductores</a:t>
            </a:r>
          </a:p>
          <a:p>
            <a:r>
              <a:rPr lang="es-ES" dirty="0" smtClean="0"/>
              <a:t>Apoyos y aisladores</a:t>
            </a:r>
          </a:p>
          <a:p>
            <a:r>
              <a:rPr lang="es-ES" dirty="0" smtClean="0"/>
              <a:t>Conexión de los apoyos y herrajes a tierra</a:t>
            </a:r>
          </a:p>
          <a:p>
            <a:r>
              <a:rPr lang="es-ES" dirty="0" smtClean="0"/>
              <a:t>Distancias de seguridad</a:t>
            </a:r>
          </a:p>
          <a:p>
            <a:r>
              <a:rPr lang="es-ES" dirty="0" smtClean="0"/>
              <a:t>Derivaciones, seccionadores y protecciones</a:t>
            </a:r>
          </a:p>
          <a:p>
            <a:r>
              <a:rPr lang="es-ES" dirty="0" smtClean="0"/>
              <a:t>Prescripciones especiales de las líneas</a:t>
            </a:r>
          </a:p>
          <a:p>
            <a:r>
              <a:rPr lang="es-ES" dirty="0" smtClean="0"/>
              <a:t>Canalizaciones subterráneas</a:t>
            </a:r>
          </a:p>
          <a:p>
            <a:r>
              <a:rPr lang="es-ES" dirty="0" smtClean="0"/>
              <a:t>Protecciones BT</a:t>
            </a:r>
          </a:p>
          <a:p>
            <a:r>
              <a:rPr lang="es-ES" dirty="0" smtClean="0"/>
              <a:t>Equipo de medida BT/MT</a:t>
            </a: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07807-4A80-497B-BDC7-4F277B49D9E3}" type="slidenum">
              <a:rPr lang="es-ES" smtClean="0"/>
              <a:pPr/>
              <a:t>14</a:t>
            </a:fld>
            <a:r>
              <a:rPr lang="es-ES" dirty="0" smtClean="0"/>
              <a:t>/22</a:t>
            </a:r>
            <a:endParaRPr lang="es-E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5. DISEÑO DEL PLAN DE MANTENIMIENTO: </a:t>
            </a:r>
            <a:r>
              <a:rPr lang="es-ES" b="1" dirty="0" smtClean="0">
                <a:solidFill>
                  <a:srgbClr val="002060"/>
                </a:solidFill>
              </a:rPr>
              <a:t>Preventivo de MUX</a:t>
            </a:r>
            <a:endParaRPr lang="es-ES" b="1" dirty="0">
              <a:solidFill>
                <a:srgbClr val="00206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s-ES" dirty="0" smtClean="0"/>
              <a:t>Se verificará lo siguiente:</a:t>
            </a:r>
          </a:p>
          <a:p>
            <a:r>
              <a:rPr lang="es-ES" dirty="0" smtClean="0"/>
              <a:t>Inspección general del estado y funcionalidad del equipo y lectura de las medidas básicas que proporciona el equipo. Local</a:t>
            </a:r>
          </a:p>
          <a:p>
            <a:r>
              <a:rPr lang="es-ES" dirty="0" smtClean="0"/>
              <a:t>Verificación básica de calidad sobre señales de entrada y salida del transmisor</a:t>
            </a:r>
          </a:p>
          <a:p>
            <a:r>
              <a:rPr lang="es-ES" dirty="0" smtClean="0"/>
              <a:t>Conmutación de equipos en caso de disponer de principal y reserva, o de excitadores en caso de doble excitador</a:t>
            </a:r>
          </a:p>
          <a:p>
            <a:r>
              <a:rPr lang="es-ES" dirty="0" smtClean="0"/>
              <a:t>Revisión y, si procede, limpieza o sustitución de filtros</a:t>
            </a:r>
          </a:p>
          <a:p>
            <a:r>
              <a:rPr lang="es-ES" dirty="0" smtClean="0"/>
              <a:t>Verificación de turbinas, ventiladores, extractores, etc. del equipo (intrínsecos al equipo)</a:t>
            </a:r>
          </a:p>
          <a:p>
            <a:r>
              <a:rPr lang="es-ES" dirty="0" smtClean="0"/>
              <a:t>Limpieza exterior de equipos y rack monitoreado e inspección visual y limpieza carga artificial</a:t>
            </a:r>
          </a:p>
          <a:p>
            <a:r>
              <a:rPr lang="es-ES" dirty="0" smtClean="0"/>
              <a:t>Supervisión </a:t>
            </a:r>
            <a:r>
              <a:rPr lang="es-ES" dirty="0" err="1" smtClean="0"/>
              <a:t>Golden</a:t>
            </a:r>
            <a:r>
              <a:rPr lang="es-ES" dirty="0" smtClean="0"/>
              <a:t> Eagle</a:t>
            </a: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07807-4A80-497B-BDC7-4F277B49D9E3}" type="slidenum">
              <a:rPr lang="es-ES" smtClean="0"/>
              <a:pPr/>
              <a:t>15</a:t>
            </a:fld>
            <a:r>
              <a:rPr lang="es-ES" dirty="0" smtClean="0"/>
              <a:t>/22</a:t>
            </a:r>
            <a:endParaRPr lang="es-E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72350" y="127793"/>
            <a:ext cx="10515600" cy="1325563"/>
          </a:xfrm>
        </p:spPr>
        <p:txBody>
          <a:bodyPr>
            <a:normAutofit/>
          </a:bodyPr>
          <a:lstStyle/>
          <a:p>
            <a:r>
              <a:rPr lang="es-ES" dirty="0" smtClean="0"/>
              <a:t>6. Verificaciones: </a:t>
            </a:r>
            <a:r>
              <a:rPr lang="es-ES" b="1" dirty="0" smtClean="0">
                <a:solidFill>
                  <a:srgbClr val="002060"/>
                </a:solidFill>
              </a:rPr>
              <a:t>Toma de Tierra</a:t>
            </a:r>
            <a:endParaRPr lang="es-ES" b="1" dirty="0">
              <a:solidFill>
                <a:srgbClr val="002060"/>
              </a:solidFill>
            </a:endParaRPr>
          </a:p>
        </p:txBody>
      </p:sp>
      <p:sp>
        <p:nvSpPr>
          <p:cNvPr id="5" name="4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Esquema</a:t>
            </a:r>
            <a:endParaRPr lang="es-ES" dirty="0"/>
          </a:p>
        </p:txBody>
      </p:sp>
      <p:pic>
        <p:nvPicPr>
          <p:cNvPr id="4" name="3 Marcador de contenido"/>
          <p:cNvPicPr>
            <a:picLocks noGrp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173480" y="2768397"/>
            <a:ext cx="4023360" cy="3022803"/>
          </a:xfrm>
          <a:prstGeom prst="rect">
            <a:avLst/>
          </a:prstGeom>
          <a:noFill/>
        </p:spPr>
      </p:pic>
      <p:sp>
        <p:nvSpPr>
          <p:cNvPr id="6" name="5 Marcador de texto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s-ES" dirty="0" smtClean="0"/>
              <a:t>Toma de medidas y resultado</a:t>
            </a:r>
            <a:endParaRPr lang="es-ES" dirty="0"/>
          </a:p>
        </p:txBody>
      </p:sp>
      <p:sp>
        <p:nvSpPr>
          <p:cNvPr id="7" name="6 Marcador de contenido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algn="just"/>
            <a:r>
              <a:rPr lang="es-ES" dirty="0" smtClean="0"/>
              <a:t>Para realizar las medidas se coloca el potenciómetro del </a:t>
            </a:r>
            <a:r>
              <a:rPr lang="es-ES" dirty="0" err="1" smtClean="0"/>
              <a:t>telurómetro</a:t>
            </a:r>
            <a:r>
              <a:rPr lang="es-ES" dirty="0" smtClean="0"/>
              <a:t> en EARTH 3 WIRES, tras haber colocado las picas y el cableado.</a:t>
            </a:r>
          </a:p>
          <a:p>
            <a:pPr algn="just"/>
            <a:r>
              <a:rPr lang="es-ES" dirty="0" smtClean="0"/>
              <a:t>Se realiza la medición en GO. De ese modo obtenemos las medidas:</a:t>
            </a:r>
          </a:p>
          <a:p>
            <a:endParaRPr lang="es-ES" dirty="0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07807-4A80-497B-BDC7-4F277B49D9E3}" type="slidenum">
              <a:rPr lang="es-ES" smtClean="0"/>
              <a:pPr/>
              <a:t>16</a:t>
            </a:fld>
            <a:r>
              <a:rPr lang="es-ES" dirty="0" smtClean="0"/>
              <a:t>/22</a:t>
            </a:r>
            <a:endParaRPr lang="es-ES" dirty="0"/>
          </a:p>
        </p:txBody>
      </p:sp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0" y="790575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934200" y="5654040"/>
            <a:ext cx="2971800" cy="333375"/>
          </a:xfrm>
          <a:prstGeom prst="rect">
            <a:avLst/>
          </a:prstGeom>
          <a:noFill/>
        </p:spPr>
      </p:pic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0" y="790575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36744" y="104775"/>
            <a:ext cx="10515600" cy="1325563"/>
          </a:xfrm>
        </p:spPr>
        <p:txBody>
          <a:bodyPr/>
          <a:lstStyle/>
          <a:p>
            <a:r>
              <a:rPr lang="es-ES" dirty="0" smtClean="0"/>
              <a:t>6. Verificaciones: </a:t>
            </a:r>
            <a:r>
              <a:rPr lang="es-ES" b="1" dirty="0" smtClean="0">
                <a:solidFill>
                  <a:srgbClr val="002060"/>
                </a:solidFill>
              </a:rPr>
              <a:t>Resistividad del suelo</a:t>
            </a:r>
            <a:endParaRPr lang="es-ES" b="1" dirty="0">
              <a:solidFill>
                <a:srgbClr val="002060"/>
              </a:solidFill>
            </a:endParaRP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Esquema.</a:t>
            </a:r>
            <a:endParaRPr lang="es-ES" dirty="0"/>
          </a:p>
        </p:txBody>
      </p:sp>
      <p:pic>
        <p:nvPicPr>
          <p:cNvPr id="7" name="6 Marcador de contenido"/>
          <p:cNvPicPr>
            <a:picLocks noGrp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585763" y="2505075"/>
            <a:ext cx="3665836" cy="3684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s-ES" dirty="0" smtClean="0"/>
              <a:t>Toma de medidas y resultado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es-ES" dirty="0" smtClean="0"/>
              <a:t>Para medir la resistividad del terreno inicialmente, colocamos las picas del </a:t>
            </a:r>
            <a:r>
              <a:rPr lang="es-ES" dirty="0" err="1" smtClean="0"/>
              <a:t>telurómetro</a:t>
            </a:r>
            <a:r>
              <a:rPr lang="es-ES" dirty="0" smtClean="0"/>
              <a:t> más alejadas desde el punto de vista del aparato de medida, en nuestro caso el cable azul y a continuación, el cable rojo separados 1,98 metros. </a:t>
            </a:r>
          </a:p>
          <a:p>
            <a:pPr algn="just"/>
            <a:r>
              <a:rPr lang="es-ES" dirty="0" smtClean="0"/>
              <a:t>Para realizar las medidas se coloca el potenciómetro en r, tras haber colocado las picas y el cableado separado como explicamos anteriormente. Se realiza la medición en GO. De ese modo obtenemos las medidas:</a:t>
            </a:r>
          </a:p>
          <a:p>
            <a:pPr algn="just"/>
            <a:r>
              <a:rPr lang="es-ES" dirty="0" smtClean="0"/>
              <a:t> El valor de la resistividad del terreno es de 191,7 </a:t>
            </a:r>
            <a:r>
              <a:rPr lang="es-ES" dirty="0" err="1" smtClean="0"/>
              <a:t>Ohm.m</a:t>
            </a:r>
            <a:r>
              <a:rPr lang="es-ES" dirty="0" smtClean="0"/>
              <a:t>. </a:t>
            </a:r>
          </a:p>
          <a:p>
            <a:endParaRPr lang="es-ES" dirty="0" smtClean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07807-4A80-497B-BDC7-4F277B49D9E3}" type="slidenum">
              <a:rPr lang="es-ES" smtClean="0"/>
              <a:pPr/>
              <a:t>17</a:t>
            </a:fld>
            <a:r>
              <a:rPr lang="es-ES" dirty="0" smtClean="0"/>
              <a:t>/22</a:t>
            </a:r>
            <a:endParaRPr lang="es-E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17273" y="188913"/>
            <a:ext cx="10515600" cy="1325563"/>
          </a:xfrm>
        </p:spPr>
        <p:txBody>
          <a:bodyPr>
            <a:normAutofit/>
          </a:bodyPr>
          <a:lstStyle/>
          <a:p>
            <a:r>
              <a:rPr lang="es-ES" dirty="0" smtClean="0"/>
              <a:t>6. Verificaciones: </a:t>
            </a:r>
            <a:r>
              <a:rPr lang="es-ES" b="1" dirty="0" smtClean="0">
                <a:solidFill>
                  <a:srgbClr val="002060"/>
                </a:solidFill>
              </a:rPr>
              <a:t>Termografía de cuadros</a:t>
            </a:r>
            <a:endParaRPr lang="es-ES" b="1" dirty="0">
              <a:solidFill>
                <a:srgbClr val="002060"/>
              </a:solidFill>
            </a:endParaRP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Ejemplo:</a:t>
            </a:r>
            <a:endParaRPr lang="es-ES" dirty="0"/>
          </a:p>
        </p:txBody>
      </p:sp>
      <p:pic>
        <p:nvPicPr>
          <p:cNvPr id="7" name="6 Marcador de contenido" descr="E:\Termografias\G1. Vista mas general igual a la anterior..BMP"/>
          <p:cNvPicPr>
            <a:picLocks noGrp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962289" y="2505075"/>
            <a:ext cx="4912784" cy="368458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s-ES" dirty="0" smtClean="0"/>
              <a:t>Toma de medidas y resultado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es-ES" dirty="0" smtClean="0"/>
              <a:t>Para analizar los puntos más calientes de una instalación utilizamos la cámara </a:t>
            </a:r>
            <a:r>
              <a:rPr lang="es-ES" dirty="0" err="1" smtClean="0"/>
              <a:t>termográfica</a:t>
            </a:r>
            <a:r>
              <a:rPr lang="es-ES" dirty="0" smtClean="0"/>
              <a:t>. </a:t>
            </a:r>
          </a:p>
          <a:p>
            <a:pPr algn="just"/>
            <a:r>
              <a:rPr lang="es-ES" dirty="0" smtClean="0"/>
              <a:t>El método de utilización es el siguiente, inicialmente pulsamos F2 para encender la cámara, colocamos el aparato de medición en el sistema a analizar y pulsamos el botón lateral azul para sacar fotos. Tras esto, para almacenar la foto pulsamos guardar mediante el botón F1.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07807-4A80-497B-BDC7-4F277B49D9E3}" type="slidenum">
              <a:rPr lang="es-ES" smtClean="0"/>
              <a:pPr/>
              <a:t>18</a:t>
            </a:fld>
            <a:r>
              <a:rPr lang="es-ES" dirty="0" smtClean="0"/>
              <a:t>/22</a:t>
            </a:r>
            <a:endParaRPr lang="es-E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82211" y="104775"/>
            <a:ext cx="10515600" cy="1325563"/>
          </a:xfrm>
        </p:spPr>
        <p:txBody>
          <a:bodyPr/>
          <a:lstStyle/>
          <a:p>
            <a:r>
              <a:rPr lang="es-ES" dirty="0" smtClean="0"/>
              <a:t>6. Verificaciones: </a:t>
            </a:r>
            <a:r>
              <a:rPr lang="es-ES" b="1" dirty="0" smtClean="0">
                <a:solidFill>
                  <a:srgbClr val="002060"/>
                </a:solidFill>
              </a:rPr>
              <a:t>Iluminancia</a:t>
            </a:r>
            <a:endParaRPr lang="es-ES" b="1" dirty="0">
              <a:solidFill>
                <a:srgbClr val="002060"/>
              </a:solidFill>
            </a:endParaRP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Medidas:</a:t>
            </a:r>
            <a:endParaRPr lang="es-ES" dirty="0"/>
          </a:p>
        </p:txBody>
      </p:sp>
      <p:pic>
        <p:nvPicPr>
          <p:cNvPr id="3584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1636" y="2956560"/>
            <a:ext cx="5725940" cy="253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s-ES" dirty="0" smtClean="0"/>
              <a:t>Toma de medidas y resultado</a:t>
            </a:r>
          </a:p>
          <a:p>
            <a:endParaRPr lang="es-ES" dirty="0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algn="just"/>
            <a:r>
              <a:rPr lang="es-ES" dirty="0" smtClean="0"/>
              <a:t>Inicialmente retiramos el protector del </a:t>
            </a:r>
            <a:r>
              <a:rPr lang="es-ES" dirty="0" err="1" smtClean="0"/>
              <a:t>fotodetector</a:t>
            </a:r>
            <a:r>
              <a:rPr lang="es-ES" dirty="0" smtClean="0"/>
              <a:t>, seleccionamos rango, colocamos el luxómetro donde deseamos y mantenemos rango, anotando mediciones.</a:t>
            </a:r>
          </a:p>
          <a:p>
            <a:pPr algn="just"/>
            <a:r>
              <a:rPr lang="es-ES" dirty="0" smtClean="0"/>
              <a:t>Tras esto, se calcula la iluminancia media y el coeficiente de uniformidad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07807-4A80-497B-BDC7-4F277B49D9E3}" type="slidenum">
              <a:rPr lang="es-ES" smtClean="0"/>
              <a:pPr/>
              <a:t>19</a:t>
            </a:fld>
            <a:r>
              <a:rPr lang="es-ES" dirty="0" smtClean="0"/>
              <a:t>/22</a:t>
            </a:r>
            <a:endParaRPr lang="es-E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7</a:t>
            </a:r>
            <a:r>
              <a:rPr lang="es-ES" dirty="0" smtClean="0"/>
              <a:t>.Presupuesto</a:t>
            </a:r>
            <a:endParaRPr lang="es-ES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21110" y="1491916"/>
            <a:ext cx="5402178" cy="4864434"/>
          </a:xfrm>
          <a:prstGeom prst="rect">
            <a:avLst/>
          </a:prstGeom>
        </p:spPr>
      </p:pic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07807-4A80-497B-BDC7-4F277B49D9E3}" type="slidenum">
              <a:rPr lang="es-ES" smtClean="0"/>
              <a:pPr/>
              <a:t>20</a:t>
            </a:fld>
            <a:r>
              <a:rPr lang="es-ES" dirty="0" smtClean="0"/>
              <a:t>/22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2535850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21715"/>
          </a:xfrm>
        </p:spPr>
        <p:txBody>
          <a:bodyPr/>
          <a:lstStyle/>
          <a:p>
            <a:r>
              <a:rPr lang="es-ES" dirty="0" smtClean="0"/>
              <a:t>8</a:t>
            </a:r>
            <a:r>
              <a:rPr lang="es-ES" dirty="0" smtClean="0"/>
              <a:t>. </a:t>
            </a:r>
            <a:r>
              <a:rPr lang="es-ES" dirty="0" smtClean="0"/>
              <a:t>Conclusiones</a:t>
            </a:r>
            <a:endParaRPr lang="es-ES" dirty="0"/>
          </a:p>
        </p:txBody>
      </p:sp>
      <p:sp>
        <p:nvSpPr>
          <p:cNvPr id="7" name="6 Marcador de contenido"/>
          <p:cNvSpPr>
            <a:spLocks noGrp="1"/>
          </p:cNvSpPr>
          <p:nvPr>
            <p:ph idx="1"/>
          </p:nvPr>
        </p:nvSpPr>
        <p:spPr>
          <a:xfrm>
            <a:off x="838200" y="1463040"/>
            <a:ext cx="10515600" cy="4713923"/>
          </a:xfrm>
        </p:spPr>
        <p:txBody>
          <a:bodyPr>
            <a:normAutofit/>
          </a:bodyPr>
          <a:lstStyle/>
          <a:p>
            <a:r>
              <a:rPr lang="es-ES" dirty="0"/>
              <a:t>Se ha elaborado un plan de mantenimiento completo de la instalación eléctrica de un centro de datos ubicado en Torrente.</a:t>
            </a:r>
          </a:p>
          <a:p>
            <a:r>
              <a:rPr lang="es-ES" dirty="0"/>
              <a:t>	</a:t>
            </a:r>
            <a:r>
              <a:rPr lang="es-ES" dirty="0" smtClean="0"/>
              <a:t>Introducción de mejoras en el plan de mantenimiento tales como inclusión de termografías, comprobaciones eléctricas adicionales y </a:t>
            </a:r>
            <a:r>
              <a:rPr lang="es-ES" smtClean="0"/>
              <a:t>mejora de periodicidades</a:t>
            </a:r>
            <a:r>
              <a:rPr lang="es-ES" dirty="0" smtClean="0"/>
              <a:t>.</a:t>
            </a:r>
            <a:endParaRPr lang="es-ES" dirty="0"/>
          </a:p>
          <a:p>
            <a:r>
              <a:rPr lang="es-ES" dirty="0"/>
              <a:t>Se han verificado la toma de tierra, la resistividad, la iluminancia y el análisis de termografía de las instalaciones mediante la aplicación de procedimientos </a:t>
            </a:r>
            <a:r>
              <a:rPr lang="es-ES" dirty="0" smtClean="0"/>
              <a:t>prácticos, detectando ciertas deficiencias.</a:t>
            </a:r>
            <a:endParaRPr lang="es-ES" dirty="0"/>
          </a:p>
          <a:p>
            <a:endParaRPr lang="es-ES" dirty="0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07807-4A80-497B-BDC7-4F277B49D9E3}" type="slidenum">
              <a:rPr lang="es-ES" smtClean="0"/>
              <a:pPr/>
              <a:t>21</a:t>
            </a:fld>
            <a:r>
              <a:rPr lang="es-ES" dirty="0" smtClean="0"/>
              <a:t>/22</a:t>
            </a:r>
            <a:endParaRPr lang="es-E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FIN</a:t>
            </a:r>
            <a:endParaRPr lang="es-ES" dirty="0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07807-4A80-497B-BDC7-4F277B49D9E3}" type="slidenum">
              <a:rPr lang="es-ES" smtClean="0"/>
              <a:pPr/>
              <a:t>22</a:t>
            </a:fld>
            <a:r>
              <a:rPr lang="es-ES" dirty="0" smtClean="0"/>
              <a:t>/22</a:t>
            </a:r>
            <a:endParaRPr lang="es-ES" dirty="0"/>
          </a:p>
        </p:txBody>
      </p:sp>
      <p:sp>
        <p:nvSpPr>
          <p:cNvPr id="4" name="3 Rectángulo"/>
          <p:cNvSpPr/>
          <p:nvPr/>
        </p:nvSpPr>
        <p:spPr>
          <a:xfrm>
            <a:off x="3947240" y="2967335"/>
            <a:ext cx="42975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¿PREGUNTAS?</a:t>
            </a:r>
            <a:endParaRPr lang="es-E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685</TotalTime>
  <Words>1126</Words>
  <Application>Microsoft Office PowerPoint</Application>
  <PresentationFormat>Personalizado</PresentationFormat>
  <Paragraphs>150</Paragraphs>
  <Slides>22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23" baseType="lpstr">
      <vt:lpstr>Tema de Office</vt:lpstr>
      <vt:lpstr>TFG: DISEÑO DEL PLAN DE MANTENIMIENTO DE LA INSTALACIÓN ELÉCTRICA DE UN CENTRO DE DATOS</vt:lpstr>
      <vt:lpstr>ÍNDICE</vt:lpstr>
      <vt:lpstr>1. OBJETO DEL PROYECTO </vt:lpstr>
      <vt:lpstr>2. EMPLAZAMIENTO </vt:lpstr>
      <vt:lpstr>3. GENERACIONES DE MANTENIMIENTO</vt:lpstr>
      <vt:lpstr>3. GENERACIONES DE MANTENIMIENTO</vt:lpstr>
      <vt:lpstr>4. DESCRIPCIÓN DE LA INSTALACIÓN Y USO </vt:lpstr>
      <vt:lpstr>Diapositiva 8</vt:lpstr>
      <vt:lpstr>5. DISEÑO DEL PLAN DE MANTENIMIENTO: Preventivo Tierras </vt:lpstr>
      <vt:lpstr>5. DISEÑO DEL PLAN DE MANTENIMIENTO: Grupo Electrógeno </vt:lpstr>
      <vt:lpstr>5. DISEÑO DEL PLAN DE MANTENIMIENTO: Preventivo Baterías DC</vt:lpstr>
      <vt:lpstr>5. DISEÑO DEL PLAN DE MANTENIMIENTO: Preventivo Baterías SAI</vt:lpstr>
      <vt:lpstr>5 DISEÑO DEL PLAN DE MANTENIMIENTO: Preventivo cuadros BT</vt:lpstr>
      <vt:lpstr>5. DISEÑO DEL PLAN DE MANTENIMIENTO: Preventivo de líneas y acometidas</vt:lpstr>
      <vt:lpstr>5. DISEÑO DEL PLAN DE MANTENIMIENTO: Preventivo de MUX</vt:lpstr>
      <vt:lpstr>6. Verificaciones: Toma de Tierra</vt:lpstr>
      <vt:lpstr>6. Verificaciones: Resistividad del suelo</vt:lpstr>
      <vt:lpstr>6. Verificaciones: Termografía de cuadros</vt:lpstr>
      <vt:lpstr>6. Verificaciones: Iluminancia</vt:lpstr>
      <vt:lpstr>7.Presupuesto</vt:lpstr>
      <vt:lpstr>8. Conclusiones</vt:lpstr>
      <vt:lpstr>FIN</vt:lpstr>
    </vt:vector>
  </TitlesOfParts>
  <Company>Cellnex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TFG: PLAN DE MANTENIMIENTO DE UN CENTRO DE DATOS</dc:title>
  <dc:creator>Sanchez Mora, Maria Lourdes</dc:creator>
  <cp:lastModifiedBy>Usuario</cp:lastModifiedBy>
  <cp:revision>39</cp:revision>
  <dcterms:created xsi:type="dcterms:W3CDTF">2018-09-16T00:57:54Z</dcterms:created>
  <dcterms:modified xsi:type="dcterms:W3CDTF">2018-09-19T15:48:28Z</dcterms:modified>
</cp:coreProperties>
</file>