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0" r:id="rId3"/>
    <p:sldId id="261" r:id="rId4"/>
    <p:sldId id="262" r:id="rId5"/>
    <p:sldId id="258" r:id="rId6"/>
    <p:sldId id="257" r:id="rId7"/>
    <p:sldId id="263" r:id="rId8"/>
    <p:sldId id="259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55" d="100"/>
          <a:sy n="55" d="100"/>
        </p:scale>
        <p:origin x="61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9/18/2018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9/18/2018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9/18/2018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9/18/2018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9/18/2018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Trabajo de final de grado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79964" y="3657596"/>
            <a:ext cx="7370618" cy="1676403"/>
          </a:xfrm>
        </p:spPr>
        <p:txBody>
          <a:bodyPr>
            <a:normAutofit/>
          </a:bodyPr>
          <a:lstStyle/>
          <a:p>
            <a:r>
              <a:rPr lang="es-ES" dirty="0" smtClean="0"/>
              <a:t>Mejora de la eficiencia de la instalación de alumbrado del sector 5 de la UPV</a:t>
            </a:r>
          </a:p>
          <a:p>
            <a:r>
              <a:rPr lang="es-ES" dirty="0" smtClean="0"/>
              <a:t>Alumno: Felix Alonso </a:t>
            </a:r>
            <a:r>
              <a:rPr lang="es-ES" dirty="0" err="1" smtClean="0"/>
              <a:t>Calabuig</a:t>
            </a:r>
            <a:endParaRPr lang="es-ES" dirty="0" smtClean="0"/>
          </a:p>
          <a:p>
            <a:r>
              <a:rPr lang="es-ES" dirty="0" smtClean="0"/>
              <a:t>Tutor: Vicente León Martinez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13339"/>
            <a:ext cx="12294828" cy="1859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9598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Perdidas en las instalaciones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Foto cerveza</a:t>
            </a:r>
          </a:p>
          <a:p>
            <a:r>
              <a:rPr lang="es-ES" dirty="0" smtClean="0"/>
              <a:t>Perdidas asociadas al consumo:</a:t>
            </a:r>
          </a:p>
          <a:p>
            <a:pPr marL="0" indent="0">
              <a:buNone/>
            </a:pPr>
            <a:r>
              <a:rPr lang="es-ES" dirty="0"/>
              <a:t>	</a:t>
            </a:r>
            <a:r>
              <a:rPr lang="es-ES" dirty="0" smtClean="0"/>
              <a:t>							- Reactiva</a:t>
            </a:r>
          </a:p>
          <a:p>
            <a:pPr marL="0" indent="0">
              <a:buNone/>
            </a:pPr>
            <a:r>
              <a:rPr lang="es-ES" dirty="0"/>
              <a:t>	</a:t>
            </a:r>
            <a:r>
              <a:rPr lang="es-ES" dirty="0" smtClean="0"/>
              <a:t>							- Desequilibrios</a:t>
            </a:r>
          </a:p>
          <a:p>
            <a:pPr marL="0" indent="0">
              <a:buNone/>
            </a:pPr>
            <a:r>
              <a:rPr lang="es-ES" dirty="0"/>
              <a:t>	</a:t>
            </a:r>
            <a:r>
              <a:rPr lang="es-ES" dirty="0" smtClean="0"/>
              <a:t>							- </a:t>
            </a:r>
            <a:r>
              <a:rPr lang="es-ES" dirty="0" err="1" smtClean="0"/>
              <a:t>Distorsion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5437911" y="2722415"/>
            <a:ext cx="1094507" cy="2770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6622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¿Cómo?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Condensadores para la reactiva</a:t>
            </a:r>
          </a:p>
          <a:p>
            <a:r>
              <a:rPr lang="es-ES" dirty="0" smtClean="0"/>
              <a:t>Filtro Integral que compensa reactiva y desequilibrios:</a:t>
            </a:r>
          </a:p>
          <a:p>
            <a:pPr marL="0" indent="0">
              <a:buNone/>
            </a:pP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9022" y="3713693"/>
            <a:ext cx="3457575" cy="216217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5627324" y="2484084"/>
            <a:ext cx="704204" cy="849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9120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Filtro Integral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Patente de la UPV =&gt; Convierte una carga monofásica en trifásica repartiendo la carga en las tres fases, si hay reactiva también la compensa con condensadores</a:t>
            </a:r>
          </a:p>
          <a:p>
            <a:r>
              <a:rPr lang="es-ES" dirty="0" smtClean="0"/>
              <a:t>Aplicamos las formulas: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9582" y="3557587"/>
            <a:ext cx="1990725" cy="248602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0306" y="3557587"/>
            <a:ext cx="2011075" cy="161102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0305" y="5149028"/>
            <a:ext cx="2011076" cy="894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400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UPV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3600" dirty="0" smtClean="0"/>
              <a:t>El punto de partida es la UPV en concreto el sector 5</a:t>
            </a:r>
            <a:endParaRPr lang="es-ES" sz="3600" dirty="0"/>
          </a:p>
        </p:txBody>
      </p:sp>
    </p:spTree>
    <p:extLst>
      <p:ext uri="{BB962C8B-B14F-4D97-AF65-F5344CB8AC3E}">
        <p14:creationId xmlns:p14="http://schemas.microsoft.com/office/powerpoint/2010/main" val="39099592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479" y="673243"/>
            <a:ext cx="10514185" cy="5505884"/>
          </a:xfrm>
          <a:prstGeom prst="rect">
            <a:avLst/>
          </a:prstGeom>
        </p:spPr>
      </p:pic>
      <p:sp>
        <p:nvSpPr>
          <p:cNvPr id="5" name="Elipse 4"/>
          <p:cNvSpPr/>
          <p:nvPr/>
        </p:nvSpPr>
        <p:spPr>
          <a:xfrm>
            <a:off x="4087091" y="1191491"/>
            <a:ext cx="2244436" cy="306185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954796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Suposiciones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Asumimos que sabemos la </a:t>
            </a:r>
            <a:r>
              <a:rPr lang="es-ES" dirty="0" err="1" smtClean="0"/>
              <a:t>disposicion</a:t>
            </a:r>
            <a:r>
              <a:rPr lang="es-ES" dirty="0" smtClean="0"/>
              <a:t> de las líneas </a:t>
            </a:r>
          </a:p>
          <a:p>
            <a:r>
              <a:rPr lang="es-ES" dirty="0" smtClean="0"/>
              <a:t>Solo existen las cargas de las luminarias que hemos señalado</a:t>
            </a:r>
          </a:p>
          <a:p>
            <a:r>
              <a:rPr lang="es-ES" dirty="0" smtClean="0"/>
              <a:t>Los transformadores están donde hemos indicado </a:t>
            </a:r>
          </a:p>
          <a:p>
            <a:r>
              <a:rPr lang="es-ES" dirty="0" smtClean="0"/>
              <a:t>Las lámparas y demás aparatos instalados, están instalados con las especificaciones que hemos señalado, distancias potencias…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87325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6180" y="720435"/>
            <a:ext cx="9504220" cy="5346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9899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Calculo de las </a:t>
            </a:r>
            <a:r>
              <a:rPr lang="es-ES" dirty="0" err="1" smtClean="0"/>
              <a:t>correintes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1" y="2576512"/>
            <a:ext cx="5221883" cy="202319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8836" y="2576511"/>
            <a:ext cx="3927762" cy="2023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3494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Calculo de secciones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REBT (Se elige el mas restrictivo): </a:t>
            </a:r>
          </a:p>
          <a:p>
            <a:pPr marL="0" indent="0">
              <a:buNone/>
            </a:pPr>
            <a:r>
              <a:rPr lang="es-ES" sz="3200" dirty="0" smtClean="0"/>
              <a:t>			- Criterio térmico </a:t>
            </a:r>
          </a:p>
          <a:p>
            <a:pPr marL="0" indent="0">
              <a:buNone/>
            </a:pPr>
            <a:r>
              <a:rPr lang="es-ES" sz="3200" dirty="0"/>
              <a:t>	</a:t>
            </a:r>
            <a:r>
              <a:rPr lang="es-ES" sz="3200" dirty="0" smtClean="0"/>
              <a:t>		- Criterio de caída de tensión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5257777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Criterio térmico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8274" y="2576945"/>
            <a:ext cx="4369758" cy="3630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2096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Caída de tensión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1785" y="2537113"/>
            <a:ext cx="3103699" cy="84009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1786" y="3354531"/>
            <a:ext cx="3566414" cy="56311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1786" y="3908710"/>
            <a:ext cx="2198558" cy="74796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71785" y="4779816"/>
            <a:ext cx="5638453" cy="858983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9890" y="3908711"/>
            <a:ext cx="1500498" cy="750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9789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Calculo de las perdidas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 smtClean="0"/>
          </a:p>
          <a:p>
            <a:endParaRPr lang="es-ES" dirty="0"/>
          </a:p>
          <a:p>
            <a:r>
              <a:rPr lang="es-ES" dirty="0" smtClean="0"/>
              <a:t>Potencia disipada en vapor de sodio es mas de seis veces menos</a:t>
            </a:r>
            <a:endParaRPr lang="es-E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3037" y="2556932"/>
            <a:ext cx="5460686" cy="70008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3037" y="4068473"/>
            <a:ext cx="7742527" cy="1893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8359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Calculo de los Condensadores y Bobinas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671" y="2515465"/>
            <a:ext cx="6468476" cy="1543916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2671" y="4488439"/>
            <a:ext cx="6031211" cy="1011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7504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Calculo de las impedancias para los filtros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2" y="4986312"/>
            <a:ext cx="8928925" cy="108411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2" y="2395512"/>
            <a:ext cx="4005419" cy="2481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5724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Cambio a nivel de esquema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2" y="2713759"/>
            <a:ext cx="4584611" cy="2301586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713760"/>
            <a:ext cx="4655127" cy="2302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578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Montaje de los componentes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0928" y="2531485"/>
            <a:ext cx="7973289" cy="3338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5418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Posición de la arqueta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45308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282" y="498764"/>
            <a:ext cx="10834990" cy="5888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868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Presupuesto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r="4376" b="66550"/>
          <a:stretch/>
        </p:blipFill>
        <p:spPr>
          <a:xfrm>
            <a:off x="1295402" y="2452619"/>
            <a:ext cx="5443222" cy="234105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1022" t="83385" r="2650" b="554"/>
          <a:stretch/>
        </p:blipFill>
        <p:spPr>
          <a:xfrm>
            <a:off x="1295402" y="4793673"/>
            <a:ext cx="6587576" cy="1350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1857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Amortizacion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Horas de luz y horas de oscuridad:</a:t>
            </a:r>
          </a:p>
          <a:p>
            <a:pPr marL="0" indent="0">
              <a:buNone/>
            </a:pP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3082924"/>
            <a:ext cx="6116781" cy="3182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6577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Conclusiones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178 euros anuales</a:t>
            </a:r>
          </a:p>
          <a:p>
            <a:r>
              <a:rPr lang="es-ES" dirty="0" smtClean="0"/>
              <a:t>327 años para amortizar la inversión</a:t>
            </a:r>
          </a:p>
          <a:p>
            <a:r>
              <a:rPr lang="es-ES" dirty="0" smtClean="0"/>
              <a:t>Aparentemente no es una buena idea pero…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107732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Conclusiones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Cables nuevos y longitud =&gt; Monofásica a trifásica</a:t>
            </a:r>
          </a:p>
          <a:p>
            <a:r>
              <a:rPr lang="es-ES" dirty="0" smtClean="0"/>
              <a:t>¿Mas equipos? ¿En menos distancia?</a:t>
            </a:r>
          </a:p>
          <a:p>
            <a:r>
              <a:rPr lang="es-ES" dirty="0" smtClean="0"/>
              <a:t>En el sector 5 hay muchas mas cargas y el sistema trifásico ya esta implementado por lo que solo serian el precio de los filtros</a:t>
            </a:r>
          </a:p>
          <a:p>
            <a:r>
              <a:rPr lang="es-ES" dirty="0" smtClean="0"/>
              <a:t>Habría que analizar las cargas y como repartirlas =&gt; Retorno de la inversión mas alto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36236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295401" y="817418"/>
            <a:ext cx="9601196" cy="5058450"/>
          </a:xfrm>
        </p:spPr>
        <p:txBody>
          <a:bodyPr/>
          <a:lstStyle/>
          <a:p>
            <a:pPr marL="0" indent="0">
              <a:buNone/>
            </a:pPr>
            <a:endParaRPr lang="es-ES" dirty="0"/>
          </a:p>
        </p:txBody>
      </p:sp>
      <p:sp>
        <p:nvSpPr>
          <p:cNvPr id="4" name="Rectángulo 3"/>
          <p:cNvSpPr/>
          <p:nvPr/>
        </p:nvSpPr>
        <p:spPr>
          <a:xfrm>
            <a:off x="1024743" y="2118109"/>
            <a:ext cx="9761018" cy="36317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1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¡</a:t>
            </a:r>
            <a:r>
              <a:rPr lang="es-ES" sz="115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Gracias por su atención!</a:t>
            </a:r>
            <a:endParaRPr lang="es-ES" sz="115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44503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ánico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60</TotalTime>
  <Words>300</Words>
  <Application>Microsoft Office PowerPoint</Application>
  <PresentationFormat>Panorámica</PresentationFormat>
  <Paragraphs>52</Paragraphs>
  <Slides>24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27" baseType="lpstr">
      <vt:lpstr>Arial</vt:lpstr>
      <vt:lpstr>Garamond</vt:lpstr>
      <vt:lpstr>Orgánico</vt:lpstr>
      <vt:lpstr>Trabajo de final de grado</vt:lpstr>
      <vt:lpstr>Perdidas en las instalaciones</vt:lpstr>
      <vt:lpstr>¿Cómo?</vt:lpstr>
      <vt:lpstr>Filtro Integral</vt:lpstr>
      <vt:lpstr>UPV</vt:lpstr>
      <vt:lpstr>Presentación de PowerPoint</vt:lpstr>
      <vt:lpstr>Suposiciones</vt:lpstr>
      <vt:lpstr>Presentación de PowerPoint</vt:lpstr>
      <vt:lpstr>Calculo de las correintes</vt:lpstr>
      <vt:lpstr>Calculo de secciones</vt:lpstr>
      <vt:lpstr>Criterio térmico</vt:lpstr>
      <vt:lpstr>Caída de tensión</vt:lpstr>
      <vt:lpstr>Calculo de las perdidas</vt:lpstr>
      <vt:lpstr>Calculo de los Condensadores y Bobinas</vt:lpstr>
      <vt:lpstr>Calculo de las impedancias para los filtros</vt:lpstr>
      <vt:lpstr>Cambio a nivel de esquema</vt:lpstr>
      <vt:lpstr>Montaje de los componentes</vt:lpstr>
      <vt:lpstr>Posición de la arqueta</vt:lpstr>
      <vt:lpstr>Presentación de PowerPoint</vt:lpstr>
      <vt:lpstr>Presupuesto</vt:lpstr>
      <vt:lpstr>Amortizacion</vt:lpstr>
      <vt:lpstr>Conclusiones</vt:lpstr>
      <vt:lpstr>Conclusiones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Trabajo de final de grado</dc:title>
  <dc:creator>Alonso Felix STAV</dc:creator>
  <cp:lastModifiedBy>Alonso Felix STAV</cp:lastModifiedBy>
  <cp:revision>8</cp:revision>
  <dcterms:created xsi:type="dcterms:W3CDTF">2018-09-18T20:51:52Z</dcterms:created>
  <dcterms:modified xsi:type="dcterms:W3CDTF">2018-09-18T21:51:59Z</dcterms:modified>
</cp:coreProperties>
</file>