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6" r:id="rId6"/>
    <p:sldId id="259" r:id="rId7"/>
    <p:sldId id="265" r:id="rId8"/>
    <p:sldId id="268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5FB24-DB13-4E94-BFCA-F31471641C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3C3DBA-405C-40E6-99BE-DB5384087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69DA9E-C40B-4EE2-8FAD-C69C9AB1F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611E15-5728-415F-878F-5A9F057CC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6BCEC8-EC08-4A8B-9376-1695A36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468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E7FE4-F4A3-4242-9B53-69AB90517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1C0979-FA6D-4551-B4BA-047244719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2F322E-9273-402E-946C-FE4B7B73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9C9639-0059-4BFD-B73E-439F83404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26EA4-194C-4D6A-887A-19A246E9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722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59A1D-D7AB-46A4-BB06-8B8602A58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708BB2-9727-44ED-A74C-8E7E1AF29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5FD293-20B4-4ED6-82C9-A378B2AAC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7BD01A-CEAE-40FA-88E8-C9FC99774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0A64D5-E216-4737-8691-CF337512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59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D1204-3038-4841-A107-ED12FE8B3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B37542-351D-45F4-9522-476C29F74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E3D3E1-05CF-4273-95AF-57FC390E6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89B680-2915-4A69-970A-4B9A72FA9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B24193-4DC0-49FB-937C-D0555C714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E994DC-5F78-406F-801B-495E88BB4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95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D8898-22C5-4F9D-81EA-F71C29890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14E500-6EA2-414C-811B-4EECBE716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1FF505-9F4B-45B4-8FBD-96A621831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F66F24-414B-40D2-BC36-AA60ED3F5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BE98E6-0FE5-4443-B1D1-4461F4680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FBCF4AD-DAFC-44DE-9E6C-60C1FA90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512E1B-C8F6-4A2F-8BED-247CB82A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ADE1D1-8EC8-4176-A14B-F6CE06E3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30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C9802-F471-4F1C-9188-86F8832EC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78CA8D-27DA-4D77-8EE7-55E3C04D2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728A28-F5C2-46D9-A0BA-D9BD3519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209AB4-D588-4709-A52B-25088AAC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86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B60140-1FCB-4B11-B297-A8643126B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5FE516A-34BA-4984-B9C1-3F26B2CE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F934FD-426D-4F92-B90F-AE1DDCCCF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18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A90E22-7A2A-466E-A182-B5B6C780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E22EC9-6D81-4186-865C-374EF2F18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D034D1-ABB8-42E4-8A62-E1E9AFBA1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C4F822-1D0F-492A-B50D-9FCA239B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4EB830-7EE4-4E6D-AF58-13A84706A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C01A91-AC62-4961-AE43-75038E86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443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8856E-3FFC-4EBB-90EF-36C9A22AC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ABBB8B-5A43-4F41-8421-C880E8064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11CC46-B887-4559-973A-B95E806DF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20776B-008E-46D2-BBA0-DF7728C6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74F56B-88B2-4C55-84EE-E9EB7522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ECCD64-32D2-40EA-9558-6193231B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435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BCFE3-FDAB-484D-AB6E-A537AFE44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813755-0303-4EC7-B15E-EBCCB8D39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79F3C3-1610-4473-9E7A-4CAA8375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B3D1B6-DB52-418D-A455-E4B8A77F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7E8682-A364-4FB7-BE8F-C93CCC61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22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D93B2B-2AB2-4938-95C4-66F37B9F8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55E9F1-50F9-4292-BF62-AF23A7D8C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AB8148-F06E-4725-B9BF-583FDED0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DEB627-E205-4ADF-B7BB-069EF157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054159-7FF8-46C4-893B-D21B2626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81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567D0D-33F6-4B48-A81D-92B170E03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0E6D9A-25BD-4EC3-9F95-4CDD4FE0F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7D6311-EF70-43EB-8B08-C904BBE7E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FBA2E-0B18-4BF4-BCD9-AF5209E13FFC}" type="datetimeFigureOut">
              <a:rPr lang="es-ES" smtClean="0"/>
              <a:t>17/09/2018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5ADFB4-DB8D-4925-91B3-B90F43B47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DB4EEC-8A6E-4588-BE55-2F340AD16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CA949-C34E-4A99-806D-8E645DFCCD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7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84C81E5-80FB-478C-AE6E-54C7D045C4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91864" y="1179213"/>
            <a:ext cx="2952750" cy="104330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4023B34-917B-44D5-80C0-84DD20A95B7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05506" y="965535"/>
            <a:ext cx="2895600" cy="1470660"/>
          </a:xfrm>
          <a:prstGeom prst="rect">
            <a:avLst/>
          </a:prstGeom>
        </p:spPr>
      </p:pic>
      <p:sp>
        <p:nvSpPr>
          <p:cNvPr id="7" name="Subtítulo 6">
            <a:extLst>
              <a:ext uri="{FF2B5EF4-FFF2-40B4-BE49-F238E27FC236}">
                <a16:creationId xmlns:a16="http://schemas.microsoft.com/office/drawing/2014/main" id="{D0677C59-E8B9-4584-977A-1E3EA241B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4444" y="3474334"/>
            <a:ext cx="6163112" cy="1655762"/>
          </a:xfrm>
        </p:spPr>
        <p:txBody>
          <a:bodyPr/>
          <a:lstStyle/>
          <a:p>
            <a:r>
              <a:rPr lang="es-ES" sz="2800" b="1" dirty="0"/>
              <a:t>Evaluación de exposición a vibraciones mano y brazo en un puesto de trabajo de la industria de automoción.</a:t>
            </a:r>
            <a:endParaRPr lang="es-ES" sz="2800" dirty="0"/>
          </a:p>
          <a:p>
            <a:endParaRPr lang="es-ES" dirty="0"/>
          </a:p>
        </p:txBody>
      </p:sp>
      <p:sp>
        <p:nvSpPr>
          <p:cNvPr id="6" name="Subtítulo 6">
            <a:extLst>
              <a:ext uri="{FF2B5EF4-FFF2-40B4-BE49-F238E27FC236}">
                <a16:creationId xmlns:a16="http://schemas.microsoft.com/office/drawing/2014/main" id="{012C7C11-DB87-4F15-8BD4-64C4FCDA0B4F}"/>
              </a:ext>
            </a:extLst>
          </p:cNvPr>
          <p:cNvSpPr txBox="1">
            <a:spLocks/>
          </p:cNvSpPr>
          <p:nvPr/>
        </p:nvSpPr>
        <p:spPr>
          <a:xfrm>
            <a:off x="6748943" y="5892465"/>
            <a:ext cx="5364759" cy="467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/>
              <a:t>Alumno: Francisco Alriols Maiques</a:t>
            </a:r>
            <a:endParaRPr lang="es-ES" sz="1400" dirty="0"/>
          </a:p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830840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EB320-53D5-49F1-B0A9-CF8C74930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9023" y="1741217"/>
            <a:ext cx="4113628" cy="4040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/>
              <a:t>Índice</a:t>
            </a:r>
          </a:p>
          <a:p>
            <a:pPr marL="0" indent="0">
              <a:buNone/>
            </a:pPr>
            <a:endParaRPr lang="es-ES" sz="2400" dirty="0"/>
          </a:p>
          <a:p>
            <a:pPr marL="514350" indent="-514350">
              <a:buAutoNum type="arabicPeriod"/>
            </a:pPr>
            <a:r>
              <a:rPr lang="es-ES" sz="2400" dirty="0"/>
              <a:t>Objeto del proyecto</a:t>
            </a:r>
          </a:p>
          <a:p>
            <a:pPr marL="514350" indent="-514350">
              <a:buAutoNum type="arabicPeriod"/>
            </a:pPr>
            <a:r>
              <a:rPr lang="es-ES" sz="2400" dirty="0"/>
              <a:t>Antecedentes</a:t>
            </a:r>
          </a:p>
          <a:p>
            <a:pPr marL="514350" indent="-514350">
              <a:buAutoNum type="arabicPeriod"/>
            </a:pPr>
            <a:r>
              <a:rPr lang="es-ES" sz="2400" dirty="0"/>
              <a:t>Metodología</a:t>
            </a:r>
          </a:p>
          <a:p>
            <a:pPr marL="514350" indent="-514350">
              <a:buAutoNum type="arabicPeriod"/>
            </a:pPr>
            <a:r>
              <a:rPr lang="es-ES" sz="2400" dirty="0"/>
              <a:t>Resultados</a:t>
            </a:r>
          </a:p>
          <a:p>
            <a:pPr marL="514350" indent="-514350">
              <a:buAutoNum type="arabicPeriod"/>
            </a:pPr>
            <a:r>
              <a:rPr lang="es-ES" sz="2400" dirty="0"/>
              <a:t>Conclusiones</a:t>
            </a:r>
          </a:p>
          <a:p>
            <a:endParaRPr lang="es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985F39-5E63-4E38-BBDC-C7BC4A8D33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EC5B69D-CC3B-4F19-8CC1-A4F2876345F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1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23B608-2EF8-4E4F-A032-9BFB10A40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276" y="1786594"/>
            <a:ext cx="10691447" cy="2810571"/>
          </a:xfrm>
        </p:spPr>
        <p:txBody>
          <a:bodyPr>
            <a:normAutofit fontScale="62500" lnSpcReduction="20000"/>
          </a:bodyPr>
          <a:lstStyle/>
          <a:p>
            <a:pPr marL="457200" indent="-457200" algn="just">
              <a:buAutoNum type="arabicPeriod"/>
            </a:pPr>
            <a:r>
              <a:rPr lang="es-ES" sz="3800" b="1" dirty="0"/>
              <a:t>Objeto del proyecto</a:t>
            </a:r>
            <a:r>
              <a:rPr lang="es-ES" sz="3800" dirty="0"/>
              <a:t> </a:t>
            </a:r>
          </a:p>
          <a:p>
            <a:pPr marL="0" indent="0" algn="just">
              <a:buNone/>
            </a:pPr>
            <a:endParaRPr lang="es-ES" sz="2000" dirty="0"/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es-ES" sz="2900" dirty="0"/>
              <a:t>Determinar cuantitativamente mediante un equipo de medición, la magnitud de las vibraciones mano-brazo a la que están expuestos los trabajadores, debido al uso de herramientas portátiles en el puesto de trabajo. 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es-ES" sz="2900" dirty="0"/>
              <a:t>El fin de esta evaluación es analizar las causas y factores determinantes susceptibles de provocar enfermedades profesionales o daños en la salud de los trabajadores afectados. 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es-ES" sz="2900" dirty="0"/>
              <a:t>El puesto de trabajo evaluado es  el de mecánico y, en concreto, se ha evaluado la operación de cambio de neumáticos.</a:t>
            </a:r>
          </a:p>
          <a:p>
            <a:pPr marL="0" indent="0" algn="just">
              <a:buNone/>
            </a:pPr>
            <a:endParaRPr lang="es-ES" sz="2000" dirty="0"/>
          </a:p>
          <a:p>
            <a:pPr algn="just">
              <a:buFontTx/>
              <a:buChar char="-"/>
            </a:pPr>
            <a:endParaRPr lang="es-ES" sz="2400" dirty="0"/>
          </a:p>
          <a:p>
            <a:pPr algn="just">
              <a:buFontTx/>
              <a:buChar char="-"/>
            </a:pPr>
            <a:endParaRPr lang="es-ES" sz="2400" dirty="0"/>
          </a:p>
          <a:p>
            <a:pPr marL="0" indent="0" algn="just">
              <a:buNone/>
            </a:pPr>
            <a:endParaRPr lang="es-ES" sz="2400" dirty="0"/>
          </a:p>
          <a:p>
            <a:pPr marL="0" indent="0" algn="just">
              <a:buNone/>
            </a:pPr>
            <a:endParaRPr lang="es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594056-70C0-4BB0-BEC4-63F9A80E97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BB5AF98-83AB-441C-9DD8-637C200FE77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pic>
        <p:nvPicPr>
          <p:cNvPr id="6" name="Picture 262">
            <a:extLst>
              <a:ext uri="{FF2B5EF4-FFF2-40B4-BE49-F238E27FC236}">
                <a16:creationId xmlns:a16="http://schemas.microsoft.com/office/drawing/2014/main" id="{F5DE6330-1027-4CAB-B34B-915E00657D1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608975" y="4597166"/>
            <a:ext cx="2638880" cy="1888031"/>
          </a:xfrm>
          <a:prstGeom prst="rect">
            <a:avLst/>
          </a:prstGeom>
          <a:noFill/>
          <a:extLst/>
        </p:spPr>
      </p:pic>
      <p:pic>
        <p:nvPicPr>
          <p:cNvPr id="7" name="Picture 265">
            <a:extLst>
              <a:ext uri="{FF2B5EF4-FFF2-40B4-BE49-F238E27FC236}">
                <a16:creationId xmlns:a16="http://schemas.microsoft.com/office/drawing/2014/main" id="{A49F9806-C0AD-4BE1-87D5-0A13252C8B4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11" y="4597166"/>
            <a:ext cx="2638881" cy="193526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2307620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12352D-F739-4B59-A29C-49B126832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331"/>
            <a:ext cx="10809849" cy="33749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b="1" dirty="0"/>
              <a:t>2. Antecedentes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b="1" dirty="0"/>
              <a:t>¿Que entendemos por vibración mano-brazo?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dirty="0"/>
              <a:t>La energía mecánica oscilatoria transmitida a los miembros superiores del cuerpo humano, en función de su frecuencia afectará a huesos y articulaciones o a tejidos de la mano y dedos.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b="1" dirty="0"/>
              <a:t>¿Qué se mide?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dirty="0"/>
              <a:t>Se mide la aceleración de forma simultánea en los tres ejes XYZ y, junto con el tiempo de exposición, se calcula el nivel de exposición diario a vibraciones.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endParaRPr lang="es-ES" sz="2000" dirty="0"/>
          </a:p>
          <a:p>
            <a:pPr marL="0" indent="0" algn="just"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067E7D-F37D-4B5C-BF17-7C38722042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F41135-59F7-4857-8769-6DC9C6C0938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3EFF756-0437-4A6E-AC09-381DC66D96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609" y="4566568"/>
            <a:ext cx="3186287" cy="142857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69BE6B8-2D3C-4DB6-A4CD-ECFEE5E4C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1503" y="4566568"/>
            <a:ext cx="1124082" cy="120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32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A90ECD2-5105-40C2-A32F-E03F2E1924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08BCD8F-220A-4711-941D-157BA725E28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22C43DDC-7BD3-48E2-A4DE-1BE87D3BD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10972"/>
            <a:ext cx="9891320" cy="21756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b="1" dirty="0"/>
              <a:t>2. Antecedentes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ES" sz="1800" b="1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b="1" dirty="0"/>
              <a:t>¿Como se mide?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dirty="0"/>
              <a:t>Con un instrumento de medida denominado </a:t>
            </a:r>
            <a:r>
              <a:rPr lang="es-ES" sz="1800" dirty="0" err="1"/>
              <a:t>vibrómetro</a:t>
            </a:r>
            <a:r>
              <a:rPr lang="es-ES" sz="1800" dirty="0"/>
              <a:t>, unido a un acelerómetro que se conecta a la mano mediante adaptadores. </a:t>
            </a:r>
          </a:p>
          <a:p>
            <a:pPr marL="0" indent="0" algn="just">
              <a:buNone/>
            </a:pPr>
            <a:endParaRPr lang="es-ES" sz="1800" b="1" dirty="0"/>
          </a:p>
          <a:p>
            <a:pPr marL="0" indent="0" algn="just">
              <a:buNone/>
            </a:pPr>
            <a:endParaRPr lang="es-ES" sz="2000" dirty="0"/>
          </a:p>
          <a:p>
            <a:pPr marL="0" indent="0" algn="just">
              <a:buNone/>
            </a:pPr>
            <a:endParaRPr lang="es-ES" sz="2000" dirty="0"/>
          </a:p>
          <a:p>
            <a:pPr marL="0" indent="0" algn="just">
              <a:buNone/>
            </a:pPr>
            <a:endParaRPr lang="es-ES" dirty="0"/>
          </a:p>
        </p:txBody>
      </p:sp>
      <p:pic>
        <p:nvPicPr>
          <p:cNvPr id="7" name="Imagen 6" descr="monitor v3">
            <a:extLst>
              <a:ext uri="{FF2B5EF4-FFF2-40B4-BE49-F238E27FC236}">
                <a16:creationId xmlns:a16="http://schemas.microsoft.com/office/drawing/2014/main" id="{DB4AB75B-7B0E-4AF3-9ECE-EB10B5D421A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563" y="3381669"/>
            <a:ext cx="1614901" cy="286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acelerometro mano brazo">
            <a:extLst>
              <a:ext uri="{FF2B5EF4-FFF2-40B4-BE49-F238E27FC236}">
                <a16:creationId xmlns:a16="http://schemas.microsoft.com/office/drawing/2014/main" id="{8812071E-FBC8-4297-9CE0-58BD6B4B34C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53" y="5079767"/>
            <a:ext cx="977576" cy="102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 descr="ADP060 seconda">
            <a:extLst>
              <a:ext uri="{FF2B5EF4-FFF2-40B4-BE49-F238E27FC236}">
                <a16:creationId xmlns:a16="http://schemas.microsoft.com/office/drawing/2014/main" id="{E2686486-AAF2-4106-B719-B7A6584E2AC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"/>
          <a:stretch>
            <a:fillRect/>
          </a:stretch>
        </p:blipFill>
        <p:spPr bwMode="auto">
          <a:xfrm>
            <a:off x="5688698" y="3126210"/>
            <a:ext cx="1094184" cy="100118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8B1A57A-8E43-4D37-903A-02CEFFB38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983" y="3825079"/>
            <a:ext cx="1221148" cy="116331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6F756C-E386-4D71-B3F4-5F09579EE113}"/>
              </a:ext>
            </a:extLst>
          </p:cNvPr>
          <p:cNvSpPr txBox="1"/>
          <p:nvPr/>
        </p:nvSpPr>
        <p:spPr>
          <a:xfrm>
            <a:off x="2121599" y="6205679"/>
            <a:ext cx="1374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/>
              <a:t>vibrómetro</a:t>
            </a:r>
            <a:endParaRPr lang="es-E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B8DC2E-8C50-4A96-BD85-68B530323539}"/>
              </a:ext>
            </a:extLst>
          </p:cNvPr>
          <p:cNvSpPr txBox="1"/>
          <p:nvPr/>
        </p:nvSpPr>
        <p:spPr>
          <a:xfrm>
            <a:off x="5702680" y="6115558"/>
            <a:ext cx="1437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acelerómetro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BDA1943-8A67-49A9-B52E-2967BA48419E}"/>
              </a:ext>
            </a:extLst>
          </p:cNvPr>
          <p:cNvSpPr txBox="1"/>
          <p:nvPr/>
        </p:nvSpPr>
        <p:spPr>
          <a:xfrm>
            <a:off x="5551565" y="4118135"/>
            <a:ext cx="1437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adaptador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2D71C2F-FB36-4194-A467-9F3AE9410572}"/>
              </a:ext>
            </a:extLst>
          </p:cNvPr>
          <p:cNvSpPr txBox="1"/>
          <p:nvPr/>
        </p:nvSpPr>
        <p:spPr>
          <a:xfrm>
            <a:off x="8451047" y="5000427"/>
            <a:ext cx="1926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Adaptador conectado al acelerómetro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91AA76AE-797B-4B40-A92A-B3ADEC28CEED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6782882" y="3626803"/>
            <a:ext cx="1935101" cy="779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626DA1B5-8D50-488A-8041-40AA04D81E95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6856129" y="4406737"/>
            <a:ext cx="1861854" cy="1187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6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3C4230-E480-46CA-9131-540E4DA3B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9017" cy="32632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b="1" dirty="0"/>
              <a:t>3. Metodología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dirty="0"/>
              <a:t>Para realizar la medición se utiliza la Guía Técnica para la evaluación y prevención de los riesgos derivados de la exposición a vibraciones mecánicas en los lugares de trabajo. Esta guía desarrolla el RD 1311/2005, sobre la protección de la salud y seguridad de los trabajadores contra los riesgos derivados o que puedan derivarse de la exposición a vibraciones mecánicas.</a:t>
            </a:r>
          </a:p>
          <a:p>
            <a:pPr marL="0" indent="0" algn="just">
              <a:buNone/>
            </a:pPr>
            <a:endParaRPr lang="es-ES" sz="1800" dirty="0"/>
          </a:p>
          <a:p>
            <a:pPr algn="just"/>
            <a:endParaRPr lang="es-ES" dirty="0"/>
          </a:p>
          <a:p>
            <a:pPr marL="0" indent="0" algn="just">
              <a:buNone/>
            </a:pPr>
            <a:endParaRPr lang="es-ES" dirty="0"/>
          </a:p>
          <a:p>
            <a:pPr algn="just"/>
            <a:endParaRPr lang="es-ES" dirty="0"/>
          </a:p>
          <a:p>
            <a:pPr marL="0" indent="0" algn="just">
              <a:buNone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017157-3F86-453D-B4AA-EC73B46BF2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39F55C-00D2-472E-A37D-6B46B4B4655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291B5BA-0602-464E-9C64-4E8703EE6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081" y="2054087"/>
            <a:ext cx="2707805" cy="355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7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72AB47B-0324-4D36-8B80-154CA24BBF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EDEE3E4-1157-4EAF-99EA-E4D7585076A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B2E47DCE-67FF-4595-AD8D-FDBC77CBF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b="1" dirty="0"/>
              <a:t>3. Metodología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r>
              <a:rPr lang="es-ES" sz="1800" dirty="0"/>
              <a:t>Las etapas a seguir para la evaluación de la exposición a vibraciones mano-brazo, son las siguientes:</a:t>
            </a:r>
          </a:p>
          <a:p>
            <a:pPr marL="0" indent="0" algn="just">
              <a:buNone/>
            </a:pPr>
            <a:r>
              <a:rPr lang="es-ES" sz="1800" dirty="0"/>
              <a:t> </a:t>
            </a:r>
          </a:p>
          <a:p>
            <a:pPr algn="just"/>
            <a:r>
              <a:rPr lang="es-ES" sz="1900" dirty="0"/>
              <a:t>Identificación de las operaciones que constituyen el modo normal de trabajo.</a:t>
            </a:r>
          </a:p>
          <a:p>
            <a:pPr algn="just"/>
            <a:r>
              <a:rPr lang="es-ES" sz="1900" dirty="0"/>
              <a:t>Selección de las operaciones a medir.</a:t>
            </a:r>
          </a:p>
          <a:p>
            <a:pPr algn="just"/>
            <a:r>
              <a:rPr lang="es-ES" sz="1900" dirty="0"/>
              <a:t>Medición de la aceleración para cada operación seleccionada.</a:t>
            </a:r>
          </a:p>
          <a:p>
            <a:pPr algn="just"/>
            <a:r>
              <a:rPr lang="es-ES" sz="1900" dirty="0"/>
              <a:t>Estimación del tiempo de exposición diario representativo de cada operación identificada.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9342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CAB1772-312F-4B11-9318-846BBE1FD5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422" y="1590733"/>
                <a:ext cx="10914776" cy="5070126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r>
                  <a:rPr lang="es-ES" sz="9600" b="1" dirty="0"/>
                  <a:t>3. Metodología</a:t>
                </a:r>
              </a:p>
              <a:p>
                <a:endParaRPr lang="es-ES" sz="1800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s-ES" sz="7200" dirty="0"/>
                  <a:t>El parámetro utilizado para valorar la vibración que afecta al conjunto mano-brazo es la aceleración continua equivalente (</a:t>
                </a:r>
                <a:r>
                  <a:rPr lang="es-ES" sz="7200" dirty="0" err="1"/>
                  <a:t>A</a:t>
                </a:r>
                <a:r>
                  <a:rPr lang="es-ES" sz="7200" baseline="-25000" dirty="0" err="1"/>
                  <a:t>eq,t</a:t>
                </a:r>
                <a:r>
                  <a:rPr lang="es-ES" sz="7200" dirty="0"/>
                  <a:t>) en m/s </a:t>
                </a:r>
                <a:r>
                  <a:rPr lang="es-ES" sz="7200" baseline="30000" dirty="0"/>
                  <a:t>2</a:t>
                </a:r>
                <a:r>
                  <a:rPr lang="es-ES" sz="7200" dirty="0"/>
                  <a:t>. Se calcula a partir de los datos obtenidos por el </a:t>
                </a:r>
                <a:r>
                  <a:rPr lang="es-ES" sz="7200" dirty="0" err="1"/>
                  <a:t>vibrómetro</a:t>
                </a:r>
                <a:r>
                  <a:rPr lang="es-ES" sz="7200" dirty="0"/>
                  <a:t> y se utiliza la siguiente fórmula para encontrar la aceleración global equivalente  </a:t>
                </a:r>
                <a:r>
                  <a:rPr lang="es-ES" sz="7200" dirty="0" err="1"/>
                  <a:t>A</a:t>
                </a:r>
                <a:r>
                  <a:rPr lang="es-ES" sz="7200" baseline="-25000" dirty="0" err="1"/>
                  <a:t>eq,Ti</a:t>
                </a:r>
                <a:r>
                  <a:rPr lang="es-ES" sz="7200" dirty="0"/>
                  <a:t> en los tres ejes: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endParaRPr lang="es-ES" sz="7200" dirty="0"/>
              </a:p>
              <a:p>
                <a:pPr marL="0" indent="0" algn="ctr">
                  <a:buNone/>
                </a:pPr>
                <a:r>
                  <a:rPr lang="es-ES" sz="6400" dirty="0" err="1"/>
                  <a:t>A</a:t>
                </a:r>
                <a:r>
                  <a:rPr lang="es-ES" sz="6400" baseline="-25000" dirty="0" err="1"/>
                  <a:t>eq,Ti</a:t>
                </a:r>
                <a:r>
                  <a:rPr lang="es-ES" sz="6400" baseline="-25000" dirty="0"/>
                  <a:t> </a:t>
                </a:r>
                <a:r>
                  <a:rPr lang="es-ES" sz="6400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ES" sz="6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s-ES" sz="6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s-ES" sz="6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s-ES" sz="6400"/>
                                  <m:t>A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s-ES" sz="6400"/>
                                  <m:t>eq</m:t>
                                </m:r>
                                <m:r>
                                  <m:rPr>
                                    <m:nor/>
                                  </m:rPr>
                                  <a:rPr lang="es-ES" sz="6400"/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s-ES" sz="6400"/>
                                  <m:t>x</m:t>
                                </m:r>
                              </m:sub>
                            </m:sSub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s-ES" sz="6400" baseline="-2500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s-ES" sz="6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ES" sz="640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s-ES" sz="6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s-ES" sz="6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s-ES" sz="6400"/>
                                  <m:t>A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s-ES" sz="6400"/>
                                  <m:t>eq</m:t>
                                </m:r>
                                <m:r>
                                  <m:rPr>
                                    <m:nor/>
                                  </m:rPr>
                                  <a:rPr lang="es-ES" sz="6400"/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s-ES" sz="6400"/>
                                  <m:t>y</m:t>
                                </m:r>
                              </m:sub>
                            </m:sSub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s-ES" sz="6400" baseline="-2500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s-ES" sz="6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ES" sz="640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s-ES" sz="6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s-ES" sz="6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s-ES" sz="6400"/>
                                  <m:t>A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s-ES" sz="6400"/>
                                  <m:t>eq</m:t>
                                </m:r>
                                <m:r>
                                  <m:rPr>
                                    <m:nor/>
                                  </m:rPr>
                                  <a:rPr lang="es-ES" sz="6400"/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s-ES" sz="6400"/>
                                  <m:t>z</m:t>
                                </m:r>
                              </m:sub>
                            </m:sSub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s-ES" sz="6400" baseline="-2500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sup>
                            <m:r>
                              <a:rPr lang="es-ES" sz="6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s-ES" sz="6400" dirty="0"/>
              </a:p>
              <a:p>
                <a:pPr marL="0" indent="0" algn="ctr">
                  <a:buNone/>
                </a:pPr>
                <a:endParaRPr lang="es-ES" sz="7200" dirty="0"/>
              </a:p>
              <a:p>
                <a:pPr marL="0" indent="0">
                  <a:buNone/>
                </a:pPr>
                <a:r>
                  <a:rPr lang="es-ES" sz="7200" dirty="0"/>
                  <a:t>Para adaptar el resultado al tiempo de exposición diario (distinto a 8 horas), se utiliza la siguiente fórmula:</a:t>
                </a:r>
              </a:p>
              <a:p>
                <a:pPr marL="0" indent="0" algn="ctr">
                  <a:buNone/>
                </a:pPr>
                <a:endParaRPr lang="es-ES" sz="7200" dirty="0"/>
              </a:p>
              <a:p>
                <a:pPr marL="0" indent="0" algn="ctr">
                  <a:buNone/>
                </a:pPr>
                <a:r>
                  <a:rPr lang="es-ES" sz="6400" dirty="0" err="1"/>
                  <a:t>A</a:t>
                </a:r>
                <a:r>
                  <a:rPr lang="es-ES" sz="6400" baseline="-25000" dirty="0" err="1"/>
                  <a:t>eq,d</a:t>
                </a:r>
                <a:r>
                  <a:rPr lang="es-ES" sz="6400" baseline="-25000" dirty="0"/>
                  <a:t> </a:t>
                </a:r>
                <a:r>
                  <a:rPr lang="es-ES" sz="64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6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s-ES" sz="6400"/>
                          <m:t>A</m:t>
                        </m:r>
                      </m:e>
                      <m:sub>
                        <m:r>
                          <m:rPr>
                            <m:nor/>
                          </m:rPr>
                          <a:rPr lang="es-ES" sz="6400"/>
                          <m:t>eq</m:t>
                        </m:r>
                        <m:r>
                          <m:rPr>
                            <m:nor/>
                          </m:rPr>
                          <a:rPr lang="es-ES" sz="6400"/>
                          <m:t>, </m:t>
                        </m:r>
                        <m:r>
                          <m:rPr>
                            <m:nor/>
                          </m:rPr>
                          <a:rPr lang="es-ES" sz="6400"/>
                          <m:t>d</m:t>
                        </m:r>
                      </m:sub>
                    </m:sSub>
                    <m:r>
                      <a:rPr lang="es-ES" sz="6400" i="1">
                        <a:latin typeface="Cambria Math" panose="02040503050406030204" pitchFamily="18" charset="0"/>
                      </a:rPr>
                      <m:t>∗ </m:t>
                    </m:r>
                    <m:rad>
                      <m:radPr>
                        <m:degHide m:val="on"/>
                        <m:ctrlPr>
                          <a:rPr lang="es-ES" sz="6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s-ES" sz="6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𝑇𝑖</m:t>
                            </m:r>
                          </m:num>
                          <m:den>
                            <m:r>
                              <a:rPr lang="es-ES" sz="64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rad>
                  </m:oMath>
                </a14:m>
                <a:endParaRPr lang="es-ES" sz="6400" dirty="0"/>
              </a:p>
              <a:p>
                <a:pPr marL="0" indent="0">
                  <a:buNone/>
                </a:pPr>
                <a:endParaRPr lang="es-ES" sz="7200" dirty="0"/>
              </a:p>
              <a:p>
                <a:pPr marL="0" indent="0">
                  <a:buNone/>
                </a:pPr>
                <a:r>
                  <a:rPr lang="es-ES" sz="7200" dirty="0"/>
                  <a:t> Este resultado se compara con los valores límite de exposición según la norma, que son:</a:t>
                </a:r>
              </a:p>
              <a:p>
                <a:pPr marL="0" indent="0">
                  <a:buNone/>
                </a:pPr>
                <a:r>
                  <a:rPr lang="es-ES" sz="7200" dirty="0"/>
                  <a:t>    	- Valor límite de exposición para 8 horas: 5 m/s</a:t>
                </a:r>
                <a:r>
                  <a:rPr lang="es-ES" sz="7200" baseline="30000" dirty="0"/>
                  <a:t>2</a:t>
                </a:r>
                <a:endParaRPr lang="es-ES" sz="7200" dirty="0"/>
              </a:p>
              <a:p>
                <a:pPr marL="0" indent="0">
                  <a:buNone/>
                </a:pPr>
                <a:r>
                  <a:rPr lang="es-ES" sz="7200" dirty="0"/>
                  <a:t>    	- Valor de exposición que da lugar a una acción para 8 horas: 2,5 m/s</a:t>
                </a:r>
                <a:r>
                  <a:rPr lang="es-ES" sz="7200" baseline="30000" dirty="0"/>
                  <a:t>2</a:t>
                </a:r>
                <a:r>
                  <a:rPr lang="es-ES" sz="7200" dirty="0"/>
                  <a:t> </a:t>
                </a: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CAB1772-312F-4B11-9318-846BBE1FD5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422" y="1590733"/>
                <a:ext cx="10914776" cy="5070126"/>
              </a:xfrm>
              <a:blipFill>
                <a:blip r:embed="rId2"/>
                <a:stretch>
                  <a:fillRect l="-894" t="-2764" b="-192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1EC2C7B8-8F71-476C-A516-962E4D524DA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A3C948-C360-46A2-9972-39A47100874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10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E9E8FB-26C0-4BC3-A5AE-AF402F486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453" y="1375051"/>
            <a:ext cx="2064026" cy="400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/>
              <a:t>4. Resultados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761F8D-7D56-4701-BC10-894C715989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8EDF19-37A6-42B2-9B60-EE481BEAA44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A0CA589-2AB0-48AA-BF2B-ADA2EC490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269" y="1500646"/>
            <a:ext cx="5406768" cy="51282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195F728-7D58-4DB3-BD84-97E0CCFD6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806" y="1873039"/>
            <a:ext cx="5906823" cy="40999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5D81B25-3911-48C8-817D-94343B550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18" y="1775791"/>
            <a:ext cx="5362576" cy="495269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0DA8252-3446-4CE4-9A97-9CF8341E2A1A}"/>
              </a:ext>
            </a:extLst>
          </p:cNvPr>
          <p:cNvSpPr/>
          <p:nvPr/>
        </p:nvSpPr>
        <p:spPr>
          <a:xfrm>
            <a:off x="10217791" y="1500646"/>
            <a:ext cx="151002" cy="275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35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382B988-AF29-4FAF-B562-9AB3F73126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B718684-A381-47A0-94A4-EEB285DD598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0D7DD88-C34B-412E-B944-852313B3C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453" y="1375051"/>
            <a:ext cx="2064026" cy="400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/>
              <a:t>4. Resultados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DEAC783-26D8-400F-87F2-8170DAD7B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655" y="1484108"/>
            <a:ext cx="5514975" cy="51244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E73271-1900-436B-AC72-F890E7636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37" y="1850603"/>
            <a:ext cx="5726184" cy="44467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CA52CA1-13C8-47E3-9630-F04C741B60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1968" y="1745247"/>
            <a:ext cx="5600216" cy="488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65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0C7BD1-9D6E-4ECD-AB87-2BB0A8B42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41311"/>
            <a:ext cx="10677939" cy="4879975"/>
          </a:xfrm>
        </p:spPr>
        <p:txBody>
          <a:bodyPr/>
          <a:lstStyle/>
          <a:p>
            <a:pPr marL="0" indent="0">
              <a:buNone/>
            </a:pPr>
            <a:r>
              <a:rPr lang="es-ES" sz="2400" b="1" dirty="0"/>
              <a:t>4. Resultados</a:t>
            </a:r>
          </a:p>
          <a:p>
            <a:pPr marL="0" indent="0">
              <a:buNone/>
            </a:pPr>
            <a:r>
              <a:rPr lang="es-ES" sz="1800" dirty="0"/>
              <a:t>Tabla con resumen de las aceleraciones medidas y de los límites a aplicar para los puestos de trabajo mencionados:</a:t>
            </a:r>
          </a:p>
          <a:p>
            <a:pPr marL="0" indent="0">
              <a:buNone/>
            </a:pPr>
            <a:endParaRPr lang="es-ES" sz="2400" b="1" dirty="0"/>
          </a:p>
          <a:p>
            <a:pPr marL="0" indent="0">
              <a:buNone/>
            </a:pPr>
            <a:endParaRPr lang="es-ES" sz="2400" b="1" dirty="0"/>
          </a:p>
          <a:p>
            <a:pPr marL="0" indent="0">
              <a:buNone/>
            </a:pPr>
            <a:r>
              <a:rPr lang="es-ES" sz="2400" b="1" dirty="0"/>
              <a:t>	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F3E984-6C25-4510-BAC5-12A49D834C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13C797-402E-4C12-8569-F999CB08B86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4D9B61F-CB67-4551-8920-979AB7A65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136861"/>
              </p:ext>
            </p:extLst>
          </p:nvPr>
        </p:nvGraphicFramePr>
        <p:xfrm>
          <a:off x="2107094" y="2835964"/>
          <a:ext cx="7832034" cy="33660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15238">
                  <a:extLst>
                    <a:ext uri="{9D8B030D-6E8A-4147-A177-3AD203B41FA5}">
                      <a16:colId xmlns:a16="http://schemas.microsoft.com/office/drawing/2014/main" val="1515815457"/>
                    </a:ext>
                  </a:extLst>
                </a:gridCol>
                <a:gridCol w="1749727">
                  <a:extLst>
                    <a:ext uri="{9D8B030D-6E8A-4147-A177-3AD203B41FA5}">
                      <a16:colId xmlns:a16="http://schemas.microsoft.com/office/drawing/2014/main" val="1410134013"/>
                    </a:ext>
                  </a:extLst>
                </a:gridCol>
                <a:gridCol w="2112276">
                  <a:extLst>
                    <a:ext uri="{9D8B030D-6E8A-4147-A177-3AD203B41FA5}">
                      <a16:colId xmlns:a16="http://schemas.microsoft.com/office/drawing/2014/main" val="2142927953"/>
                    </a:ext>
                  </a:extLst>
                </a:gridCol>
                <a:gridCol w="1654793">
                  <a:extLst>
                    <a:ext uri="{9D8B030D-6E8A-4147-A177-3AD203B41FA5}">
                      <a16:colId xmlns:a16="http://schemas.microsoft.com/office/drawing/2014/main" val="3672037580"/>
                    </a:ext>
                  </a:extLst>
                </a:gridCol>
              </a:tblGrid>
              <a:tr h="752945"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290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Puesto de trabajo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87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86995" marR="8318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900" spc="10" dirty="0" err="1">
                          <a:effectLst/>
                        </a:rPr>
                        <a:t>Nivel</a:t>
                      </a:r>
                      <a:r>
                        <a:rPr lang="en-US" sz="900" spc="10" dirty="0">
                          <a:effectLst/>
                        </a:rPr>
                        <a:t> </a:t>
                      </a:r>
                      <a:r>
                        <a:rPr lang="en-US" sz="900" spc="20" dirty="0">
                          <a:effectLst/>
                        </a:rPr>
                        <a:t>de </a:t>
                      </a:r>
                      <a:r>
                        <a:rPr lang="en-US" sz="900" dirty="0" err="1">
                          <a:effectLst/>
                        </a:rPr>
                        <a:t>vibración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spc="25" dirty="0" err="1">
                          <a:effectLst/>
                        </a:rPr>
                        <a:t>resultante</a:t>
                      </a:r>
                      <a:endParaRPr lang="es-ES" sz="1100" dirty="0">
                        <a:effectLst/>
                      </a:endParaRPr>
                    </a:p>
                    <a:p>
                      <a:pPr marL="86995" marR="76200" algn="ctr">
                        <a:lnSpc>
                          <a:spcPts val="1265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Aeq,d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spc="55" dirty="0">
                          <a:effectLst/>
                        </a:rPr>
                        <a:t> </a:t>
                      </a:r>
                      <a:r>
                        <a:rPr lang="en-US" sz="900" spc="25" dirty="0">
                          <a:effectLst/>
                        </a:rPr>
                        <a:t>(m/s2)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0" marR="165735" algn="ctr">
                        <a:lnSpc>
                          <a:spcPct val="11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Valor que da </a:t>
                      </a:r>
                      <a:r>
                        <a:rPr lang="en-US" sz="900" dirty="0" err="1">
                          <a:effectLst/>
                        </a:rPr>
                        <a:t>lugar</a:t>
                      </a:r>
                      <a:r>
                        <a:rPr lang="en-US" sz="900" dirty="0">
                          <a:effectLst/>
                        </a:rPr>
                        <a:t> a </a:t>
                      </a:r>
                      <a:r>
                        <a:rPr lang="en-US" sz="900" dirty="0" err="1">
                          <a:effectLst/>
                        </a:rPr>
                        <a:t>una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acción</a:t>
                      </a:r>
                      <a:r>
                        <a:rPr lang="en-US" sz="900" dirty="0">
                          <a:effectLst/>
                        </a:rPr>
                        <a:t> para</a:t>
                      </a:r>
                      <a:endParaRPr lang="es-ES" sz="1100" dirty="0">
                        <a:effectLst/>
                      </a:endParaRPr>
                    </a:p>
                    <a:p>
                      <a:pPr marL="519430" marR="512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8 horas (m/s2)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 marR="151130" algn="ctr">
                        <a:lnSpc>
                          <a:spcPct val="108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Valor límite de exposición para 8 horas (m/s2)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24880842"/>
                  </a:ext>
                </a:extLst>
              </a:tr>
              <a:tr h="743349">
                <a:tc>
                  <a:txBody>
                    <a:bodyPr/>
                    <a:lstStyle/>
                    <a:p>
                      <a:pPr marL="36195" algn="ctr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41910" marR="1651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Medición1: </a:t>
                      </a:r>
                      <a:r>
                        <a:rPr lang="en-US" sz="900" dirty="0" err="1">
                          <a:effectLst/>
                        </a:rPr>
                        <a:t>Pistola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eléctrica</a:t>
                      </a:r>
                      <a:r>
                        <a:rPr lang="en-US" sz="900" dirty="0">
                          <a:effectLst/>
                        </a:rPr>
                        <a:t>.  (</a:t>
                      </a:r>
                      <a:r>
                        <a:rPr lang="en-US" sz="900" dirty="0" err="1">
                          <a:effectLst/>
                        </a:rPr>
                        <a:t>Exposición</a:t>
                      </a:r>
                      <a:r>
                        <a:rPr lang="en-US" sz="900" dirty="0">
                          <a:effectLst/>
                        </a:rPr>
                        <a:t> 30 min)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86995" marR="52070" algn="ctr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1,17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187325" marR="165735" algn="ctr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2,5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marR="525780" algn="r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79430548"/>
                  </a:ext>
                </a:extLst>
              </a:tr>
              <a:tr h="876729"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42545" marR="15240" indent="-635" algn="ctr">
                        <a:lnSpc>
                          <a:spcPct val="11000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en-US" sz="900" spc="10">
                          <a:effectLst/>
                        </a:rPr>
                        <a:t>Medición</a:t>
                      </a:r>
                      <a:r>
                        <a:rPr lang="en-US" sz="900" spc="25">
                          <a:effectLst/>
                        </a:rPr>
                        <a:t>2:</a:t>
                      </a:r>
                      <a:endParaRPr lang="es-ES" sz="1100">
                        <a:effectLst/>
                      </a:endParaRPr>
                    </a:p>
                    <a:p>
                      <a:pPr marL="42545" marR="15240" indent="-635" algn="ctr">
                        <a:lnSpc>
                          <a:spcPct val="11000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en-US" sz="900" spc="25">
                          <a:effectLst/>
                        </a:rPr>
                        <a:t>Pistola</a:t>
                      </a:r>
                      <a:r>
                        <a:rPr lang="en-US" sz="900" spc="30">
                          <a:effectLst/>
                        </a:rPr>
                        <a:t> </a:t>
                      </a:r>
                      <a:r>
                        <a:rPr lang="en-US" sz="900" spc="35">
                          <a:effectLst/>
                        </a:rPr>
                        <a:t>neumática.</a:t>
                      </a:r>
                      <a:endParaRPr lang="es-ES" sz="1100">
                        <a:effectLst/>
                      </a:endParaRPr>
                    </a:p>
                    <a:p>
                      <a:pPr marL="42545" marR="15240" indent="-635" algn="ctr">
                        <a:lnSpc>
                          <a:spcPct val="11000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en-US" sz="900" spc="35">
                          <a:effectLst/>
                        </a:rPr>
                        <a:t>(Exposición </a:t>
                      </a:r>
                      <a:r>
                        <a:rPr lang="en-US" sz="900" spc="40">
                          <a:effectLst/>
                        </a:rPr>
                        <a:t>30min)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86995" marR="70485" algn="ctr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1,14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187325" marR="165735" algn="ctr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2,5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marR="525780" algn="r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1587910"/>
                  </a:ext>
                </a:extLst>
              </a:tr>
              <a:tr h="993030">
                <a:tc>
                  <a:txBody>
                    <a:bodyPr/>
                    <a:lstStyle/>
                    <a:p>
                      <a:pPr marL="36195" algn="ctr">
                        <a:lnSpc>
                          <a:spcPts val="87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42545" marR="29845" indent="-6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Medición combinada:</a:t>
                      </a:r>
                      <a:endParaRPr lang="es-ES" sz="1100">
                        <a:effectLst/>
                      </a:endParaRPr>
                    </a:p>
                    <a:p>
                      <a:pPr marL="42545" marR="29845" indent="-63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Pistola neumática</a:t>
                      </a:r>
                      <a:endParaRPr lang="es-ES" sz="1100">
                        <a:effectLst/>
                      </a:endParaRPr>
                    </a:p>
                    <a:p>
                      <a:pPr marL="41910" marR="2730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 min y Pistola eléctrica 15min</a:t>
                      </a:r>
                      <a:endParaRPr lang="es-ES" sz="1100">
                        <a:effectLst/>
                      </a:endParaRPr>
                    </a:p>
                    <a:p>
                      <a:pPr marL="41910" marR="27305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(Exposición total 30 min)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86995" marR="51435" algn="ctr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1,15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marL="187325" marR="165735" algn="ctr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2.5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ts val="87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algn="l">
                        <a:lnSpc>
                          <a:spcPts val="87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marL="36195" marR="525780" algn="r">
                        <a:lnSpc>
                          <a:spcPts val="87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0956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715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82EDBA-AE32-4A3D-9B7B-6BD2124C6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302"/>
            <a:ext cx="10983984" cy="46149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b="1" dirty="0"/>
              <a:t>5. Conclusiones</a:t>
            </a:r>
          </a:p>
          <a:p>
            <a:pPr marL="0" indent="0" algn="just">
              <a:buNone/>
            </a:pPr>
            <a:endParaRPr lang="es-ES" sz="2400" b="1" dirty="0"/>
          </a:p>
          <a:p>
            <a:pPr algn="just">
              <a:buFontTx/>
              <a:buChar char="-"/>
            </a:pPr>
            <a:r>
              <a:rPr lang="es-ES" sz="1800" dirty="0"/>
              <a:t>De acuerdo con los criterios higiénicos mencionados y a partir de los resultados obtenidos, en las condiciones en las que se efectuaron las mediciones y en el caso de mantenerse estables los valores hallados, se concluye que: No se supera el valor límite de exposición que da lugar a una acción para 8 horas: 2,5 m/s</a:t>
            </a:r>
            <a:r>
              <a:rPr lang="es-ES" sz="1800" baseline="30000" dirty="0"/>
              <a:t>2 </a:t>
            </a:r>
            <a:r>
              <a:rPr lang="es-ES" sz="1800" dirty="0"/>
              <a:t>según el R.D. 1311/2005.</a:t>
            </a:r>
          </a:p>
          <a:p>
            <a:pPr algn="just">
              <a:buFontTx/>
              <a:buChar char="-"/>
            </a:pPr>
            <a:r>
              <a:rPr lang="es-ES" sz="1800" dirty="0"/>
              <a:t>Se recomienda establecer un programa adecuado de mantenimiento de los equipos de trabajo.</a:t>
            </a:r>
          </a:p>
          <a:p>
            <a:pPr algn="just">
              <a:buFontTx/>
              <a:buChar char="-"/>
            </a:pPr>
            <a:r>
              <a:rPr lang="es-ES" sz="1800" dirty="0"/>
              <a:t>Los trabajadores deben seguir utilizando los guantes anti-vibraciones. </a:t>
            </a:r>
          </a:p>
          <a:p>
            <a:pPr algn="just">
              <a:buFontTx/>
              <a:buChar char="-"/>
            </a:pPr>
            <a:r>
              <a:rPr lang="es-ES" sz="1800" dirty="0"/>
              <a:t>Se debe formar e informar a los trabajadores sobre correcto uso de las herramientas vibrátiles, así como de los posibles efectos nocivos que éstas pueden provocar para su salud. </a:t>
            </a:r>
          </a:p>
          <a:p>
            <a:pPr algn="just">
              <a:buFontTx/>
              <a:buChar char="-"/>
            </a:pPr>
            <a:r>
              <a:rPr lang="es-ES" sz="1800" dirty="0"/>
              <a:t>Los resultados del presente informe deben comunicarse al médico de Vigilancia de la Salud. </a:t>
            </a:r>
          </a:p>
          <a:p>
            <a:pPr algn="just">
              <a:buFontTx/>
              <a:buChar char="-"/>
            </a:pPr>
            <a:r>
              <a:rPr lang="es-ES" sz="1800" dirty="0"/>
              <a:t>Es importante, cuando se realiza la compra de una herramienta de trabajo, neumática o eléctrica, revisar los valores de la </a:t>
            </a:r>
            <a:r>
              <a:rPr lang="es-ES" sz="1800" dirty="0" err="1"/>
              <a:t>A</a:t>
            </a:r>
            <a:r>
              <a:rPr lang="es-ES" sz="1800" baseline="-25000" dirty="0" err="1"/>
              <a:t>eq,d</a:t>
            </a:r>
            <a:r>
              <a:rPr lang="es-ES" sz="1800" dirty="0"/>
              <a:t> relativa a las vibraciones declarada por el fabricante en el manual de instrucciones.</a:t>
            </a:r>
          </a:p>
          <a:p>
            <a:pPr marL="0" indent="0" algn="just">
              <a:buNone/>
            </a:pPr>
            <a:endParaRPr lang="es-ES" sz="1800" b="1" dirty="0"/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endParaRPr lang="es-ES" sz="24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C479EE-77E7-4EDD-90E2-B395A0C034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6462" y="357831"/>
            <a:ext cx="1806345" cy="6464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6216B9A-862B-411E-9D87-9F4C6BE662B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328557" y="76302"/>
            <a:ext cx="2493627" cy="11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523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714</Words>
  <Application>Microsoft Office PowerPoint</Application>
  <PresentationFormat>Panorámica</PresentationFormat>
  <Paragraphs>131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de asis Alriols Maiques</dc:creator>
  <cp:lastModifiedBy>Francisco de asis Alriols Maiques</cp:lastModifiedBy>
  <cp:revision>55</cp:revision>
  <dcterms:created xsi:type="dcterms:W3CDTF">2018-09-04T08:06:19Z</dcterms:created>
  <dcterms:modified xsi:type="dcterms:W3CDTF">2018-09-17T17:34:20Z</dcterms:modified>
</cp:coreProperties>
</file>