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267" r:id="rId3"/>
    <p:sldId id="306" r:id="rId4"/>
    <p:sldId id="321" r:id="rId5"/>
    <p:sldId id="266" r:id="rId6"/>
    <p:sldId id="265" r:id="rId7"/>
    <p:sldId id="264" r:id="rId8"/>
    <p:sldId id="263" r:id="rId9"/>
    <p:sldId id="262" r:id="rId10"/>
    <p:sldId id="261" r:id="rId11"/>
    <p:sldId id="277" r:id="rId12"/>
    <p:sldId id="276" r:id="rId13"/>
    <p:sldId id="284" r:id="rId14"/>
    <p:sldId id="283" r:id="rId15"/>
    <p:sldId id="282" r:id="rId16"/>
    <p:sldId id="281" r:id="rId17"/>
    <p:sldId id="280" r:id="rId18"/>
    <p:sldId id="279" r:id="rId19"/>
    <p:sldId id="278" r:id="rId20"/>
    <p:sldId id="275" r:id="rId21"/>
    <p:sldId id="274" r:id="rId22"/>
    <p:sldId id="294" r:id="rId23"/>
    <p:sldId id="293" r:id="rId24"/>
    <p:sldId id="292" r:id="rId25"/>
    <p:sldId id="291" r:id="rId26"/>
    <p:sldId id="290" r:id="rId27"/>
    <p:sldId id="289" r:id="rId28"/>
    <p:sldId id="288" r:id="rId29"/>
    <p:sldId id="287" r:id="rId30"/>
    <p:sldId id="286" r:id="rId31"/>
    <p:sldId id="285" r:id="rId32"/>
    <p:sldId id="273" r:id="rId33"/>
    <p:sldId id="272" r:id="rId34"/>
    <p:sldId id="271" r:id="rId35"/>
    <p:sldId id="270" r:id="rId36"/>
    <p:sldId id="269" r:id="rId37"/>
    <p:sldId id="268" r:id="rId38"/>
    <p:sldId id="305" r:id="rId39"/>
    <p:sldId id="304" r:id="rId40"/>
    <p:sldId id="303" r:id="rId41"/>
    <p:sldId id="302" r:id="rId42"/>
    <p:sldId id="301" r:id="rId43"/>
    <p:sldId id="300" r:id="rId44"/>
    <p:sldId id="299" r:id="rId45"/>
    <p:sldId id="298" r:id="rId46"/>
    <p:sldId id="297" r:id="rId47"/>
    <p:sldId id="296" r:id="rId48"/>
    <p:sldId id="295" r:id="rId49"/>
    <p:sldId id="260" r:id="rId50"/>
    <p:sldId id="320" r:id="rId51"/>
    <p:sldId id="319" r:id="rId52"/>
    <p:sldId id="318" r:id="rId53"/>
    <p:sldId id="317" r:id="rId54"/>
    <p:sldId id="315" r:id="rId55"/>
    <p:sldId id="316" r:id="rId56"/>
    <p:sldId id="314" r:id="rId57"/>
    <p:sldId id="313" r:id="rId58"/>
    <p:sldId id="312" r:id="rId59"/>
    <p:sldId id="311" r:id="rId60"/>
    <p:sldId id="310" r:id="rId61"/>
    <p:sldId id="327" r:id="rId6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93010" autoAdjust="0"/>
  </p:normalViewPr>
  <p:slideViewPr>
    <p:cSldViewPr>
      <p:cViewPr varScale="1">
        <p:scale>
          <a:sx n="103" d="100"/>
          <a:sy n="103" d="100"/>
        </p:scale>
        <p:origin x="112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image" Target="../media/image8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5B1A0-2493-413F-8B48-543AB587981A}" type="datetimeFigureOut">
              <a:rPr lang="es-ES" smtClean="0"/>
              <a:t>17/12/2018</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1C0D0-C2B5-453A-B473-560C31D65B34}" type="slidenum">
              <a:rPr lang="es-ES" smtClean="0"/>
              <a:t>‹Nº›</a:t>
            </a:fld>
            <a:endParaRPr lang="es-ES"/>
          </a:p>
        </p:txBody>
      </p:sp>
    </p:spTree>
    <p:extLst>
      <p:ext uri="{BB962C8B-B14F-4D97-AF65-F5344CB8AC3E}">
        <p14:creationId xmlns:p14="http://schemas.microsoft.com/office/powerpoint/2010/main" val="331281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Volcán de barro. Trinidad</a:t>
            </a:r>
            <a:r>
              <a:rPr kumimoji="0" lang="es-ES" sz="1000" b="0"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s-ES" sz="1000" b="0" i="0" u="sng" strike="noStrike" kern="1200" cap="none" spc="0" normalizeH="0" baseline="0" noProof="0" dirty="0" err="1" smtClean="0">
                <a:ln>
                  <a:noFill/>
                </a:ln>
                <a:solidFill>
                  <a:srgbClr val="FF0000"/>
                </a:solidFill>
                <a:effectLst/>
                <a:uLnTx/>
                <a:uFillTx/>
                <a:latin typeface="Arial" panose="020B0604020202020204" pitchFamily="34" charset="0"/>
                <a:ea typeface="+mn-ea"/>
                <a:cs typeface="Arial" panose="020B0604020202020204" pitchFamily="34" charset="0"/>
              </a:rPr>
              <a:t>Destination</a:t>
            </a:r>
            <a:r>
              <a:rPr kumimoji="0" lang="es-ES" sz="1000" b="0" i="0" u="sng"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360)</a:t>
            </a:r>
            <a:endParaRPr kumimoji="0" lang="es-ES" sz="1000" b="0"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a:t>
            </a:fld>
            <a:endParaRPr lang="es-ES"/>
          </a:p>
        </p:txBody>
      </p:sp>
    </p:spTree>
    <p:extLst>
      <p:ext uri="{BB962C8B-B14F-4D97-AF65-F5344CB8AC3E}">
        <p14:creationId xmlns:p14="http://schemas.microsoft.com/office/powerpoint/2010/main" val="1224574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Volcán </a:t>
            </a:r>
            <a:r>
              <a:rPr lang="es-ES" dirty="0" err="1" smtClean="0"/>
              <a:t>Karaca</a:t>
            </a:r>
            <a:r>
              <a:rPr lang="es-ES" dirty="0" smtClean="0"/>
              <a:t> </a:t>
            </a:r>
            <a:r>
              <a:rPr lang="es-ES" dirty="0" err="1" smtClean="0"/>
              <a:t>Dag</a:t>
            </a:r>
            <a:r>
              <a:rPr lang="es-ES" dirty="0" smtClean="0"/>
              <a:t>.</a:t>
            </a:r>
            <a:r>
              <a:rPr lang="es-ES" baseline="0" dirty="0" smtClean="0"/>
              <a:t> Turquía. (</a:t>
            </a:r>
            <a:r>
              <a:rPr lang="es-ES" b="0" i="0" u="sng" dirty="0" err="1" smtClean="0">
                <a:solidFill>
                  <a:srgbClr val="D6D6D6"/>
                </a:solidFill>
                <a:effectLst/>
                <a:latin typeface="arial" panose="020B0604020202020204" pitchFamily="34" charset="0"/>
              </a:rPr>
              <a:t>TrekEarth</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a:t>
            </a:fld>
            <a:endParaRPr lang="es-ES"/>
          </a:p>
        </p:txBody>
      </p:sp>
    </p:spTree>
    <p:extLst>
      <p:ext uri="{BB962C8B-B14F-4D97-AF65-F5344CB8AC3E}">
        <p14:creationId xmlns:p14="http://schemas.microsoft.com/office/powerpoint/2010/main" val="272937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dirty="0" err="1" smtClean="0"/>
              <a:t>Bir</a:t>
            </a:r>
            <a:r>
              <a:rPr lang="es-ES" baseline="0" dirty="0" smtClean="0"/>
              <a:t> </a:t>
            </a:r>
            <a:r>
              <a:rPr lang="es-ES" baseline="0" dirty="0" err="1" smtClean="0"/>
              <a:t>Borhut</a:t>
            </a:r>
            <a:r>
              <a:rPr lang="es-ES" baseline="0" dirty="0" smtClean="0"/>
              <a:t>, Volcán. Yemen (</a:t>
            </a:r>
            <a:r>
              <a:rPr lang="es-ES" baseline="0" dirty="0" err="1" smtClean="0"/>
              <a:t>Wikimapia</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a:t>
            </a:fld>
            <a:endParaRPr lang="es-ES"/>
          </a:p>
        </p:txBody>
      </p:sp>
    </p:spTree>
    <p:extLst>
      <p:ext uri="{BB962C8B-B14F-4D97-AF65-F5344CB8AC3E}">
        <p14:creationId xmlns:p14="http://schemas.microsoft.com/office/powerpoint/2010/main" val="2261449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Campo de fumarolas del Boina, volcán. Yibuti. (</a:t>
            </a:r>
            <a:r>
              <a:rPr lang="es-ES" b="0" i="0" u="sng" dirty="0" err="1" smtClean="0">
                <a:solidFill>
                  <a:srgbClr val="D6D6D6"/>
                </a:solidFill>
                <a:effectLst/>
                <a:latin typeface="arial" panose="020B0604020202020204" pitchFamily="34" charset="0"/>
              </a:rPr>
              <a:t>Wikimedia</a:t>
            </a:r>
            <a:r>
              <a:rPr lang="es-ES" b="0" i="0" u="sng" dirty="0" smtClean="0">
                <a:solidFill>
                  <a:srgbClr val="D6D6D6"/>
                </a:solidFill>
                <a:effectLst/>
                <a:latin typeface="arial" panose="020B0604020202020204" pitchFamily="34" charset="0"/>
              </a:rPr>
              <a:t> </a:t>
            </a:r>
            <a:r>
              <a:rPr lang="es-ES" b="0" i="0" u="sng" dirty="0" err="1" smtClean="0">
                <a:solidFill>
                  <a:srgbClr val="D6D6D6"/>
                </a:solidFill>
                <a:effectLst/>
                <a:latin typeface="arial" panose="020B0604020202020204" pitchFamily="34" charset="0"/>
              </a:rPr>
              <a:t>Commons</a:t>
            </a:r>
            <a:r>
              <a:rPr lang="es-ES" b="0" i="0" u="sng" dirty="0" smtClean="0">
                <a:solidFill>
                  <a:srgbClr val="D6D6D6"/>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a:t>
            </a:fld>
            <a:endParaRPr lang="es-ES"/>
          </a:p>
        </p:txBody>
      </p:sp>
    </p:spTree>
    <p:extLst>
      <p:ext uri="{BB962C8B-B14F-4D97-AF65-F5344CB8AC3E}">
        <p14:creationId xmlns:p14="http://schemas.microsoft.com/office/powerpoint/2010/main" val="284861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a:t>
            </a:fld>
            <a:endParaRPr lang="es-ES"/>
          </a:p>
        </p:txBody>
      </p:sp>
    </p:spTree>
    <p:extLst>
      <p:ext uri="{BB962C8B-B14F-4D97-AF65-F5344CB8AC3E}">
        <p14:creationId xmlns:p14="http://schemas.microsoft.com/office/powerpoint/2010/main" val="2149865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6</a:t>
            </a:fld>
            <a:endParaRPr lang="es-ES"/>
          </a:p>
        </p:txBody>
      </p:sp>
    </p:spTree>
    <p:extLst>
      <p:ext uri="{BB962C8B-B14F-4D97-AF65-F5344CB8AC3E}">
        <p14:creationId xmlns:p14="http://schemas.microsoft.com/office/powerpoint/2010/main" val="90043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Isla</a:t>
            </a:r>
            <a:r>
              <a:rPr lang="es-ES" baseline="0" dirty="0" smtClean="0"/>
              <a:t> </a:t>
            </a:r>
            <a:r>
              <a:rPr lang="es-ES" baseline="0" dirty="0" err="1" smtClean="0"/>
              <a:t>Guishan</a:t>
            </a:r>
            <a:r>
              <a:rPr lang="es-ES" baseline="0" dirty="0" smtClean="0"/>
              <a:t>, Volcán. </a:t>
            </a:r>
            <a:r>
              <a:rPr lang="es-ES" baseline="0" dirty="0" err="1" smtClean="0"/>
              <a:t>Taiwan</a:t>
            </a:r>
            <a:r>
              <a:rPr lang="es-ES" baseline="0" dirty="0" smtClean="0"/>
              <a:t>. (Wikipedia)</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7</a:t>
            </a:fld>
            <a:endParaRPr lang="es-ES"/>
          </a:p>
        </p:txBody>
      </p:sp>
    </p:spTree>
    <p:extLst>
      <p:ext uri="{BB962C8B-B14F-4D97-AF65-F5344CB8AC3E}">
        <p14:creationId xmlns:p14="http://schemas.microsoft.com/office/powerpoint/2010/main" val="2492696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aseline="0" dirty="0" smtClean="0"/>
              <a:t>En Isla Pescadores- </a:t>
            </a:r>
            <a:r>
              <a:rPr lang="es-ES" baseline="0" dirty="0" err="1" smtClean="0"/>
              <a:t>Penghu</a:t>
            </a:r>
            <a:r>
              <a:rPr lang="es-ES" baseline="0" dirty="0" smtClean="0"/>
              <a:t>. </a:t>
            </a:r>
            <a:r>
              <a:rPr lang="es-ES" baseline="0" dirty="0" err="1" smtClean="0"/>
              <a:t>Taiwan</a:t>
            </a:r>
            <a:r>
              <a:rPr lang="es-ES" baseline="0" dirty="0" smtClean="0"/>
              <a:t>. (</a:t>
            </a:r>
            <a:r>
              <a:rPr lang="es-ES" b="0" i="0" u="sng" dirty="0" smtClean="0">
                <a:solidFill>
                  <a:srgbClr val="D6D6D6"/>
                </a:solidFill>
                <a:effectLst/>
                <a:latin typeface="arial" panose="020B0604020202020204" pitchFamily="34" charset="0"/>
              </a:rPr>
              <a:t>nspp.mofa.gov.tw)</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8</a:t>
            </a:fld>
            <a:endParaRPr lang="es-ES"/>
          </a:p>
        </p:txBody>
      </p:sp>
    </p:spTree>
    <p:extLst>
      <p:ext uri="{BB962C8B-B14F-4D97-AF65-F5344CB8AC3E}">
        <p14:creationId xmlns:p14="http://schemas.microsoft.com/office/powerpoint/2010/main" val="419256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9</a:t>
            </a:fld>
            <a:endParaRPr lang="es-ES"/>
          </a:p>
        </p:txBody>
      </p:sp>
    </p:spTree>
    <p:extLst>
      <p:ext uri="{BB962C8B-B14F-4D97-AF65-F5344CB8AC3E}">
        <p14:creationId xmlns:p14="http://schemas.microsoft.com/office/powerpoint/2010/main" val="815433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t>
            </a:r>
            <a:r>
              <a:rPr lang="es-ES" dirty="0" err="1" smtClean="0"/>
              <a:t>Esimingor</a:t>
            </a:r>
            <a:r>
              <a:rPr lang="es-ES" baseline="0" dirty="0" smtClean="0"/>
              <a:t> v</a:t>
            </a:r>
            <a:r>
              <a:rPr lang="es-ES" dirty="0" smtClean="0"/>
              <a:t>olcán con carbonatitas?.</a:t>
            </a:r>
            <a:r>
              <a:rPr lang="es-ES" baseline="0" dirty="0" smtClean="0"/>
              <a:t> (sin mayores referencias)</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10</a:t>
            </a:fld>
            <a:endParaRPr lang="es-ES"/>
          </a:p>
        </p:txBody>
      </p:sp>
    </p:spTree>
    <p:extLst>
      <p:ext uri="{BB962C8B-B14F-4D97-AF65-F5344CB8AC3E}">
        <p14:creationId xmlns:p14="http://schemas.microsoft.com/office/powerpoint/2010/main" val="2495660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Volcán </a:t>
            </a:r>
            <a:r>
              <a:rPr lang="es-ES" dirty="0" err="1" smtClean="0"/>
              <a:t>Gelai</a:t>
            </a:r>
            <a:r>
              <a:rPr lang="es-ES" dirty="0" smtClean="0"/>
              <a:t>. Tanzania. (eosnap.com)</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11</a:t>
            </a:fld>
            <a:endParaRPr lang="es-ES"/>
          </a:p>
        </p:txBody>
      </p:sp>
    </p:spTree>
    <p:extLst>
      <p:ext uri="{BB962C8B-B14F-4D97-AF65-F5344CB8AC3E}">
        <p14:creationId xmlns:p14="http://schemas.microsoft.com/office/powerpoint/2010/main" val="2256620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t>
            </a:r>
            <a:r>
              <a:rPr lang="es-ES" dirty="0" err="1" smtClean="0"/>
              <a:t>Kieyo</a:t>
            </a:r>
            <a:r>
              <a:rPr lang="es-ES" baseline="0" dirty="0" smtClean="0"/>
              <a:t> </a:t>
            </a:r>
            <a:r>
              <a:rPr lang="es-ES" dirty="0" smtClean="0"/>
              <a:t>volcán, en Tanzania. (Global</a:t>
            </a:r>
            <a:r>
              <a:rPr lang="es-ES" baseline="0" dirty="0" smtClean="0"/>
              <a:t> </a:t>
            </a:r>
            <a:r>
              <a:rPr lang="es-ES" baseline="0" dirty="0" err="1" smtClean="0"/>
              <a:t>Volcanism</a:t>
            </a:r>
            <a:r>
              <a:rPr lang="es-ES" baseline="0" dirty="0" smtClean="0"/>
              <a:t> </a:t>
            </a:r>
            <a:r>
              <a:rPr lang="es-ES" baseline="0" dirty="0" err="1" smtClean="0"/>
              <a:t>Program</a:t>
            </a:r>
            <a:r>
              <a:rPr lang="en-US" sz="1200" b="0" i="0" u="sng" kern="1200" dirty="0" smtClean="0">
                <a:solidFill>
                  <a:schemeClr val="tx1"/>
                </a:solidFill>
                <a:effectLst/>
                <a:latin typeface="+mn-lt"/>
                <a:ea typeface="+mn-ea"/>
                <a:cs typeface="+mn-cs"/>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12</a:t>
            </a:fld>
            <a:endParaRPr lang="es-ES"/>
          </a:p>
        </p:txBody>
      </p:sp>
    </p:spTree>
    <p:extLst>
      <p:ext uri="{BB962C8B-B14F-4D97-AF65-F5344CB8AC3E}">
        <p14:creationId xmlns:p14="http://schemas.microsoft.com/office/powerpoint/2010/main" val="490508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El Kilimanjaro, volcán de Tanzania, desde el espacio y sus zonas de vegetación. (Wikipedia)</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13</a:t>
            </a:fld>
            <a:endParaRPr lang="es-ES"/>
          </a:p>
        </p:txBody>
      </p:sp>
    </p:spTree>
    <p:extLst>
      <p:ext uri="{BB962C8B-B14F-4D97-AF65-F5344CB8AC3E}">
        <p14:creationId xmlns:p14="http://schemas.microsoft.com/office/powerpoint/2010/main" val="2614155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Volcán</a:t>
            </a:r>
            <a:r>
              <a:rPr lang="es-ES" baseline="0" dirty="0" smtClean="0"/>
              <a:t> </a:t>
            </a:r>
            <a:r>
              <a:rPr lang="es-ES" baseline="0" dirty="0" err="1" smtClean="0"/>
              <a:t>Meru</a:t>
            </a:r>
            <a:r>
              <a:rPr lang="es-ES" dirty="0" smtClean="0"/>
              <a:t>. Tanzania. (Global</a:t>
            </a:r>
            <a:r>
              <a:rPr lang="es-ES" baseline="0" dirty="0" smtClean="0"/>
              <a:t> </a:t>
            </a:r>
            <a:r>
              <a:rPr lang="es-ES" baseline="0" dirty="0" err="1" smtClean="0"/>
              <a:t>Volcanism</a:t>
            </a:r>
            <a:r>
              <a:rPr lang="es-ES" baseline="0" dirty="0" smtClean="0"/>
              <a:t> </a:t>
            </a:r>
            <a:r>
              <a:rPr lang="es-ES" baseline="0" dirty="0" err="1" smtClean="0"/>
              <a:t>Program</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14</a:t>
            </a:fld>
            <a:endParaRPr lang="es-ES"/>
          </a:p>
        </p:txBody>
      </p:sp>
    </p:spTree>
    <p:extLst>
      <p:ext uri="{BB962C8B-B14F-4D97-AF65-F5344CB8AC3E}">
        <p14:creationId xmlns:p14="http://schemas.microsoft.com/office/powerpoint/2010/main" val="2259833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dirty="0" smtClean="0"/>
              <a:t>En el cráter del </a:t>
            </a:r>
            <a:r>
              <a:rPr lang="es-ES" dirty="0" err="1" smtClean="0"/>
              <a:t>Ngozi</a:t>
            </a:r>
            <a:r>
              <a:rPr lang="es-ES" dirty="0" smtClean="0"/>
              <a:t>. Tanzania. (Global</a:t>
            </a:r>
            <a:r>
              <a:rPr lang="es-ES" baseline="0" dirty="0" smtClean="0"/>
              <a:t> </a:t>
            </a:r>
            <a:r>
              <a:rPr lang="es-ES" baseline="0" dirty="0" err="1" smtClean="0"/>
              <a:t>Volcanism</a:t>
            </a:r>
            <a:r>
              <a:rPr lang="es-ES" baseline="0" dirty="0" smtClean="0"/>
              <a:t> </a:t>
            </a:r>
            <a:r>
              <a:rPr lang="es-ES" baseline="0" dirty="0" err="1" smtClean="0"/>
              <a:t>Program</a:t>
            </a:r>
            <a:r>
              <a:rPr lang="es-ES" baseline="0" dirty="0" smtClean="0"/>
              <a:t>)</a:t>
            </a:r>
            <a:endParaRPr lang="es-ES" dirty="0">
              <a:solidFill>
                <a:schemeClr val="bg1"/>
              </a:solidFill>
            </a:endParaRPr>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15</a:t>
            </a:fld>
            <a:endParaRPr lang="es-ES"/>
          </a:p>
        </p:txBody>
      </p:sp>
    </p:spTree>
    <p:extLst>
      <p:ext uri="{BB962C8B-B14F-4D97-AF65-F5344CB8AC3E}">
        <p14:creationId xmlns:p14="http://schemas.microsoft.com/office/powerpoint/2010/main" val="2832468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Ol</a:t>
            </a:r>
            <a:r>
              <a:rPr lang="es-ES" dirty="0" smtClean="0"/>
              <a:t> </a:t>
            </a:r>
            <a:r>
              <a:rPr lang="es-ES" dirty="0" err="1" smtClean="0"/>
              <a:t>Doinyo</a:t>
            </a:r>
            <a:r>
              <a:rPr lang="es-ES" dirty="0" smtClean="0"/>
              <a:t> </a:t>
            </a:r>
            <a:r>
              <a:rPr lang="es-ES" dirty="0" err="1" smtClean="0"/>
              <a:t>Lengai</a:t>
            </a:r>
            <a:r>
              <a:rPr lang="es-ES" dirty="0" smtClean="0"/>
              <a:t>. Volcán.</a:t>
            </a:r>
            <a:r>
              <a:rPr lang="es-ES" baseline="0" dirty="0" smtClean="0"/>
              <a:t> Tanzania. ( </a:t>
            </a:r>
            <a:r>
              <a:rPr lang="es-ES" baseline="0" dirty="0" err="1" smtClean="0"/>
              <a:t>Alamy</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16</a:t>
            </a:fld>
            <a:endParaRPr lang="es-ES"/>
          </a:p>
        </p:txBody>
      </p:sp>
    </p:spTree>
    <p:extLst>
      <p:ext uri="{BB962C8B-B14F-4D97-AF65-F5344CB8AC3E}">
        <p14:creationId xmlns:p14="http://schemas.microsoft.com/office/powerpoint/2010/main" val="821359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17</a:t>
            </a:fld>
            <a:endParaRPr lang="es-ES"/>
          </a:p>
        </p:txBody>
      </p:sp>
    </p:spTree>
    <p:extLst>
      <p:ext uri="{BB962C8B-B14F-4D97-AF65-F5344CB8AC3E}">
        <p14:creationId xmlns:p14="http://schemas.microsoft.com/office/powerpoint/2010/main" val="3124313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18</a:t>
            </a:fld>
            <a:endParaRPr lang="es-ES"/>
          </a:p>
        </p:txBody>
      </p:sp>
    </p:spTree>
    <p:extLst>
      <p:ext uri="{BB962C8B-B14F-4D97-AF65-F5344CB8AC3E}">
        <p14:creationId xmlns:p14="http://schemas.microsoft.com/office/powerpoint/2010/main" val="802972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Lista de volcanes de Tonga. (Wikipedia-</a:t>
            </a:r>
            <a:r>
              <a:rPr lang="es-ES" dirty="0" err="1" smtClean="0"/>
              <a:t>Volcanodiscovery</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19</a:t>
            </a:fld>
            <a:endParaRPr lang="es-ES"/>
          </a:p>
        </p:txBody>
      </p:sp>
    </p:spTree>
    <p:extLst>
      <p:ext uri="{BB962C8B-B14F-4D97-AF65-F5344CB8AC3E}">
        <p14:creationId xmlns:p14="http://schemas.microsoft.com/office/powerpoint/2010/main" val="182866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Fonualei</a:t>
            </a:r>
            <a:r>
              <a:rPr lang="es-ES" baseline="0" dirty="0" smtClean="0"/>
              <a:t> </a:t>
            </a:r>
            <a:r>
              <a:rPr lang="es-ES" dirty="0" err="1" smtClean="0"/>
              <a:t>volcano</a:t>
            </a:r>
            <a:r>
              <a:rPr lang="es-ES" dirty="0" smtClean="0"/>
              <a:t>. Tonga, (Global </a:t>
            </a:r>
            <a:r>
              <a:rPr lang="es-ES" dirty="0" err="1" smtClean="0"/>
              <a:t>Volcanism</a:t>
            </a:r>
            <a:r>
              <a:rPr lang="es-ES" baseline="0" dirty="0" smtClean="0"/>
              <a:t> </a:t>
            </a:r>
            <a:r>
              <a:rPr lang="es-ES" baseline="0" dirty="0" err="1" smtClean="0"/>
              <a:t>Program</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20</a:t>
            </a:fld>
            <a:endParaRPr lang="es-ES"/>
          </a:p>
        </p:txBody>
      </p:sp>
    </p:spTree>
    <p:extLst>
      <p:ext uri="{BB962C8B-B14F-4D97-AF65-F5344CB8AC3E}">
        <p14:creationId xmlns:p14="http://schemas.microsoft.com/office/powerpoint/2010/main" val="3980911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21</a:t>
            </a:fld>
            <a:endParaRPr lang="es-ES"/>
          </a:p>
        </p:txBody>
      </p:sp>
    </p:spTree>
    <p:extLst>
      <p:ext uri="{BB962C8B-B14F-4D97-AF65-F5344CB8AC3E}">
        <p14:creationId xmlns:p14="http://schemas.microsoft.com/office/powerpoint/2010/main" val="787374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dirty="0" err="1" smtClean="0"/>
              <a:t>Hunga</a:t>
            </a:r>
            <a:r>
              <a:rPr lang="es-ES" baseline="0" dirty="0" smtClean="0"/>
              <a:t> Tonga-</a:t>
            </a:r>
            <a:r>
              <a:rPr lang="es-ES" baseline="0" dirty="0" err="1" smtClean="0"/>
              <a:t>Hunga</a:t>
            </a:r>
            <a:r>
              <a:rPr lang="es-ES" baseline="0" dirty="0" smtClean="0"/>
              <a:t> Ha-</a:t>
            </a:r>
            <a:r>
              <a:rPr lang="es-ES" baseline="0" dirty="0" err="1" smtClean="0"/>
              <a:t>apai</a:t>
            </a:r>
            <a:r>
              <a:rPr lang="es-ES" baseline="0" dirty="0" smtClean="0"/>
              <a:t>. Volcán. Tonga. (</a:t>
            </a:r>
            <a:r>
              <a:rPr lang="es-ES" b="0" i="0" u="sng" dirty="0" smtClean="0">
                <a:solidFill>
                  <a:srgbClr val="D6D6D6"/>
                </a:solidFill>
                <a:effectLst/>
                <a:latin typeface="arial" panose="020B0604020202020204" pitchFamily="34" charset="0"/>
              </a:rPr>
              <a:t>Newsmax.com)</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22</a:t>
            </a:fld>
            <a:endParaRPr lang="es-ES"/>
          </a:p>
        </p:txBody>
      </p:sp>
    </p:spTree>
    <p:extLst>
      <p:ext uri="{BB962C8B-B14F-4D97-AF65-F5344CB8AC3E}">
        <p14:creationId xmlns:p14="http://schemas.microsoft.com/office/powerpoint/2010/main" val="1376199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Volcán</a:t>
            </a:r>
            <a:r>
              <a:rPr lang="es-ES" baseline="0" dirty="0" smtClean="0"/>
              <a:t> </a:t>
            </a:r>
            <a:r>
              <a:rPr lang="es-ES" baseline="0" dirty="0" err="1" smtClean="0"/>
              <a:t>Metis</a:t>
            </a:r>
            <a:r>
              <a:rPr lang="es-ES" baseline="0" dirty="0" smtClean="0"/>
              <a:t> </a:t>
            </a:r>
            <a:r>
              <a:rPr lang="es-ES" baseline="0" dirty="0" err="1" smtClean="0"/>
              <a:t>Shoal</a:t>
            </a:r>
            <a:r>
              <a:rPr lang="es-ES" dirty="0" smtClean="0"/>
              <a:t>, Tonga. (Global</a:t>
            </a:r>
            <a:r>
              <a:rPr lang="es-ES" baseline="0" dirty="0" smtClean="0"/>
              <a:t> </a:t>
            </a:r>
            <a:r>
              <a:rPr lang="es-ES" baseline="0" dirty="0" err="1" smtClean="0"/>
              <a:t>Volcanism</a:t>
            </a:r>
            <a:r>
              <a:rPr lang="es-ES" baseline="0" dirty="0" smtClean="0"/>
              <a:t> </a:t>
            </a:r>
            <a:r>
              <a:rPr lang="es-ES" baseline="0" dirty="0" err="1" smtClean="0"/>
              <a:t>Program</a:t>
            </a:r>
            <a:r>
              <a:rPr lang="es-ES" b="0" i="0" u="sng" dirty="0" smtClean="0">
                <a:solidFill>
                  <a:srgbClr val="D6D6D6"/>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23</a:t>
            </a:fld>
            <a:endParaRPr lang="es-ES"/>
          </a:p>
        </p:txBody>
      </p:sp>
    </p:spTree>
    <p:extLst>
      <p:ext uri="{BB962C8B-B14F-4D97-AF65-F5344CB8AC3E}">
        <p14:creationId xmlns:p14="http://schemas.microsoft.com/office/powerpoint/2010/main" val="1612137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Niuafo’ou</a:t>
            </a:r>
            <a:r>
              <a:rPr lang="es-ES" dirty="0" smtClean="0"/>
              <a:t>.</a:t>
            </a:r>
            <a:r>
              <a:rPr lang="es-ES" baseline="0" dirty="0" smtClean="0"/>
              <a:t> Volcán. Tonga. (Wikipedia)</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24</a:t>
            </a:fld>
            <a:endParaRPr lang="es-ES"/>
          </a:p>
        </p:txBody>
      </p:sp>
    </p:spTree>
    <p:extLst>
      <p:ext uri="{BB962C8B-B14F-4D97-AF65-F5344CB8AC3E}">
        <p14:creationId xmlns:p14="http://schemas.microsoft.com/office/powerpoint/2010/main" val="1934673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Tafu-Maka</a:t>
            </a:r>
            <a:r>
              <a:rPr lang="es-ES" dirty="0" smtClean="0"/>
              <a:t>.</a:t>
            </a:r>
            <a:r>
              <a:rPr lang="es-ES" baseline="0" dirty="0" smtClean="0"/>
              <a:t> </a:t>
            </a:r>
            <a:r>
              <a:rPr lang="es-ES" dirty="0" err="1" smtClean="0"/>
              <a:t>Volcánes</a:t>
            </a:r>
            <a:r>
              <a:rPr lang="es-ES" dirty="0" smtClean="0"/>
              <a:t>. Tonga. (Global</a:t>
            </a:r>
            <a:r>
              <a:rPr lang="es-ES" baseline="0" dirty="0" smtClean="0"/>
              <a:t> </a:t>
            </a:r>
            <a:r>
              <a:rPr lang="es-ES" baseline="0" dirty="0" err="1" smtClean="0"/>
              <a:t>Volcanism</a:t>
            </a:r>
            <a:r>
              <a:rPr lang="es-ES" baseline="0" dirty="0" smtClean="0"/>
              <a:t> </a:t>
            </a:r>
            <a:r>
              <a:rPr lang="es-ES" baseline="0" dirty="0" err="1" smtClean="0"/>
              <a:t>Program</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25</a:t>
            </a:fld>
            <a:endParaRPr lang="es-ES"/>
          </a:p>
        </p:txBody>
      </p:sp>
    </p:spTree>
    <p:extLst>
      <p:ext uri="{BB962C8B-B14F-4D97-AF65-F5344CB8AC3E}">
        <p14:creationId xmlns:p14="http://schemas.microsoft.com/office/powerpoint/2010/main" val="3954932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-(el 24.</a:t>
            </a:r>
            <a:r>
              <a:rPr lang="es-ES" baseline="0" dirty="0" smtClean="0"/>
              <a:t> 8</a:t>
            </a:r>
            <a:r>
              <a:rPr lang="es-ES" dirty="0" smtClean="0"/>
              <a:t>ºS)</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26</a:t>
            </a:fld>
            <a:endParaRPr lang="es-ES"/>
          </a:p>
        </p:txBody>
      </p:sp>
    </p:spTree>
    <p:extLst>
      <p:ext uri="{BB962C8B-B14F-4D97-AF65-F5344CB8AC3E}">
        <p14:creationId xmlns:p14="http://schemas.microsoft.com/office/powerpoint/2010/main" val="23324511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Mapa</a:t>
            </a:r>
            <a:r>
              <a:rPr lang="es-ES" baseline="0" dirty="0" smtClean="0"/>
              <a:t> Geológico de Trinidad y Tobago. (</a:t>
            </a:r>
            <a:r>
              <a:rPr lang="en-US" b="0" i="0" u="sng" dirty="0" smtClean="0">
                <a:solidFill>
                  <a:srgbClr val="D6D6D6"/>
                </a:solidFill>
                <a:effectLst/>
                <a:latin typeface="arial" panose="020B0604020202020204" pitchFamily="34" charset="0"/>
              </a:rPr>
              <a:t>digging for gold in </a:t>
            </a:r>
            <a:r>
              <a:rPr lang="en-US" b="0" i="0" u="sng" dirty="0" err="1" smtClean="0">
                <a:solidFill>
                  <a:srgbClr val="D6D6D6"/>
                </a:solidFill>
                <a:effectLst/>
                <a:latin typeface="arial" panose="020B0604020202020204" pitchFamily="34" charset="0"/>
              </a:rPr>
              <a:t>trinidad</a:t>
            </a:r>
            <a:r>
              <a:rPr lang="en-US" b="0" i="0" u="sng" dirty="0" smtClean="0">
                <a:solidFill>
                  <a:srgbClr val="D6D6D6"/>
                </a:solidFill>
                <a:effectLst/>
                <a:latin typeface="arial" panose="020B0604020202020204" pitchFamily="34" charset="0"/>
              </a:rPr>
              <a:t> - WordPress.com)</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27</a:t>
            </a:fld>
            <a:endParaRPr lang="es-ES"/>
          </a:p>
        </p:txBody>
      </p:sp>
    </p:spTree>
    <p:extLst>
      <p:ext uri="{BB962C8B-B14F-4D97-AF65-F5344CB8AC3E}">
        <p14:creationId xmlns:p14="http://schemas.microsoft.com/office/powerpoint/2010/main" val="2137078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TURKMENISTÁN</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28</a:t>
            </a:fld>
            <a:endParaRPr lang="es-ES"/>
          </a:p>
        </p:txBody>
      </p:sp>
    </p:spTree>
    <p:extLst>
      <p:ext uri="{BB962C8B-B14F-4D97-AF65-F5344CB8AC3E}">
        <p14:creationId xmlns:p14="http://schemas.microsoft.com/office/powerpoint/2010/main" val="2059118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Volcán de lodo en Turkmenistán. (</a:t>
            </a:r>
            <a:r>
              <a:rPr lang="es-ES" dirty="0" err="1" smtClean="0"/>
              <a:t>Indy</a:t>
            </a:r>
            <a:r>
              <a:rPr lang="es-ES" dirty="0" smtClean="0"/>
              <a:t> </a:t>
            </a:r>
            <a:r>
              <a:rPr lang="es-ES" dirty="0" err="1" smtClean="0"/>
              <a:t>Guide</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29</a:t>
            </a:fld>
            <a:endParaRPr lang="es-ES"/>
          </a:p>
        </p:txBody>
      </p:sp>
    </p:spTree>
    <p:extLst>
      <p:ext uri="{BB962C8B-B14F-4D97-AF65-F5344CB8AC3E}">
        <p14:creationId xmlns:p14="http://schemas.microsoft.com/office/powerpoint/2010/main" val="3585355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Monte</a:t>
            </a:r>
            <a:r>
              <a:rPr lang="es-ES" baseline="0" dirty="0" smtClean="0"/>
              <a:t> </a:t>
            </a:r>
            <a:r>
              <a:rPr lang="es-ES" baseline="0" dirty="0" err="1" smtClean="0"/>
              <a:t>Ararat</a:t>
            </a:r>
            <a:r>
              <a:rPr lang="es-ES" baseline="0" dirty="0" smtClean="0"/>
              <a:t>. Turquía. (</a:t>
            </a:r>
            <a:r>
              <a:rPr lang="es-ES" b="0" i="0" u="sng" dirty="0" smtClean="0">
                <a:solidFill>
                  <a:srgbClr val="D6D6D6"/>
                </a:solidFill>
                <a:effectLst/>
                <a:latin typeface="arial" panose="020B0604020202020204" pitchFamily="34" charset="0"/>
              </a:rPr>
              <a:t>it.wikipedia.org)</a:t>
            </a:r>
            <a:r>
              <a:rPr lang="es-ES" dirty="0" smtClean="0"/>
              <a:t/>
            </a:r>
            <a:br>
              <a:rPr lang="es-ES" dirty="0" smtClean="0"/>
            </a:b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30</a:t>
            </a:fld>
            <a:endParaRPr lang="es-ES"/>
          </a:p>
        </p:txBody>
      </p:sp>
    </p:spTree>
    <p:extLst>
      <p:ext uri="{BB962C8B-B14F-4D97-AF65-F5344CB8AC3E}">
        <p14:creationId xmlns:p14="http://schemas.microsoft.com/office/powerpoint/2010/main" val="2698156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Lista</a:t>
            </a:r>
            <a:r>
              <a:rPr lang="es-ES" baseline="0" dirty="0" smtClean="0"/>
              <a:t> de volcanes de Turquía. (Wikipedia-</a:t>
            </a:r>
            <a:r>
              <a:rPr lang="es-ES" baseline="0" dirty="0" err="1" smtClean="0"/>
              <a:t>Volcanodiscovery</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31</a:t>
            </a:fld>
            <a:endParaRPr lang="es-ES"/>
          </a:p>
        </p:txBody>
      </p:sp>
    </p:spTree>
    <p:extLst>
      <p:ext uri="{BB962C8B-B14F-4D97-AF65-F5344CB8AC3E}">
        <p14:creationId xmlns:p14="http://schemas.microsoft.com/office/powerpoint/2010/main" val="1866680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Caldera </a:t>
            </a:r>
            <a:r>
              <a:rPr kumimoji="0" lang="es-ES" sz="1000" b="1" i="0" u="none" strike="noStrike" kern="1200" cap="none" spc="0" normalizeH="0" baseline="0" noProof="0" dirty="0" err="1" smtClean="0">
                <a:ln>
                  <a:noFill/>
                </a:ln>
                <a:solidFill>
                  <a:prstClr val="white"/>
                </a:solidFill>
                <a:effectLst/>
                <a:uLnTx/>
                <a:uFillTx/>
                <a:latin typeface="Arial" panose="020B0604020202020204" pitchFamily="34" charset="0"/>
                <a:ea typeface="+mn-ea"/>
                <a:cs typeface="Arial" panose="020B0604020202020204" pitchFamily="34" charset="0"/>
              </a:rPr>
              <a:t>Acigöl-Nevsehir</a:t>
            </a:r>
            <a:r>
              <a:rPr kumimoji="0" lang="es-ES" sz="10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 </a:t>
            </a:r>
            <a:r>
              <a:rPr kumimoji="0" lang="es-ES" sz="10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Turquía. (vista de Google)</a:t>
            </a:r>
            <a:endParaRPr lang="es-ES" b="0"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32</a:t>
            </a:fld>
            <a:endParaRPr lang="es-ES"/>
          </a:p>
        </p:txBody>
      </p:sp>
    </p:spTree>
    <p:extLst>
      <p:ext uri="{BB962C8B-B14F-4D97-AF65-F5344CB8AC3E}">
        <p14:creationId xmlns:p14="http://schemas.microsoft.com/office/powerpoint/2010/main" val="14621817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Erupción del Monte </a:t>
            </a:r>
            <a:r>
              <a:rPr lang="es-ES" dirty="0" err="1" smtClean="0"/>
              <a:t>Ararat</a:t>
            </a:r>
            <a:r>
              <a:rPr lang="es-ES" dirty="0" smtClean="0"/>
              <a:t>. Volcán</a:t>
            </a:r>
            <a:r>
              <a:rPr lang="es-ES" baseline="0" dirty="0" smtClean="0"/>
              <a:t> Turquía. (</a:t>
            </a:r>
            <a:r>
              <a:rPr lang="es-ES" sz="1200" b="0" i="0" u="sng" kern="1200" dirty="0" smtClean="0">
                <a:solidFill>
                  <a:schemeClr val="tx1"/>
                </a:solidFill>
                <a:effectLst/>
                <a:latin typeface="+mn-lt"/>
                <a:ea typeface="+mn-ea"/>
                <a:cs typeface="+mn-cs"/>
              </a:rPr>
              <a:t>pinterest.com)</a:t>
            </a:r>
            <a:endParaRPr lang="es-ES" dirty="0" smtClean="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33</a:t>
            </a:fld>
            <a:endParaRPr lang="es-ES"/>
          </a:p>
        </p:txBody>
      </p:sp>
    </p:spTree>
    <p:extLst>
      <p:ext uri="{BB962C8B-B14F-4D97-AF65-F5344CB8AC3E}">
        <p14:creationId xmlns:p14="http://schemas.microsoft.com/office/powerpoint/2010/main" val="671366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34</a:t>
            </a:fld>
            <a:endParaRPr lang="es-ES"/>
          </a:p>
        </p:txBody>
      </p:sp>
    </p:spTree>
    <p:extLst>
      <p:ext uri="{BB962C8B-B14F-4D97-AF65-F5344CB8AC3E}">
        <p14:creationId xmlns:p14="http://schemas.microsoft.com/office/powerpoint/2010/main" val="19527125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i="0" u="none" dirty="0" err="1" smtClean="0">
                <a:solidFill>
                  <a:schemeClr val="bg1"/>
                </a:solidFill>
                <a:effectLst/>
                <a:latin typeface="arial" panose="020B0604020202020204" pitchFamily="34" charset="0"/>
              </a:rPr>
              <a:t>Göllüdağ</a:t>
            </a:r>
            <a:r>
              <a:rPr lang="es-ES" b="1" i="0" u="none" dirty="0" smtClean="0">
                <a:solidFill>
                  <a:srgbClr val="FFFFFF"/>
                </a:solidFill>
                <a:effectLst/>
                <a:latin typeface="arial" panose="020B0604020202020204" pitchFamily="34" charset="0"/>
              </a:rPr>
              <a:t> </a:t>
            </a:r>
            <a:r>
              <a:rPr lang="es-ES" b="1" u="none" dirty="0" smtClean="0"/>
              <a:t>,</a:t>
            </a:r>
            <a:r>
              <a:rPr lang="es-ES" dirty="0" smtClean="0"/>
              <a:t> Volcán.</a:t>
            </a:r>
            <a:r>
              <a:rPr lang="es-ES" baseline="0" dirty="0" smtClean="0"/>
              <a:t> Turquía. (Su-</a:t>
            </a:r>
            <a:r>
              <a:rPr lang="es-ES" baseline="0" dirty="0" err="1" smtClean="0"/>
              <a:t>Meru</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35</a:t>
            </a:fld>
            <a:endParaRPr lang="es-ES"/>
          </a:p>
        </p:txBody>
      </p:sp>
    </p:spTree>
    <p:extLst>
      <p:ext uri="{BB962C8B-B14F-4D97-AF65-F5344CB8AC3E}">
        <p14:creationId xmlns:p14="http://schemas.microsoft.com/office/powerpoint/2010/main" val="2388942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Karaca</a:t>
            </a:r>
            <a:r>
              <a:rPr lang="es-ES" dirty="0" smtClean="0"/>
              <a:t> </a:t>
            </a:r>
            <a:r>
              <a:rPr lang="es-ES" dirty="0" err="1" smtClean="0"/>
              <a:t>Da</a:t>
            </a:r>
            <a:r>
              <a:rPr lang="es-ES" baseline="0" dirty="0" err="1" smtClean="0"/>
              <a:t>g</a:t>
            </a:r>
            <a:r>
              <a:rPr lang="es-ES" baseline="0" dirty="0" smtClean="0"/>
              <a:t>, </a:t>
            </a:r>
            <a:r>
              <a:rPr lang="es-ES" dirty="0" smtClean="0"/>
              <a:t>volcán. Turquía. (</a:t>
            </a:r>
            <a:r>
              <a:rPr lang="es-ES" b="0" i="0" u="sng" dirty="0" smtClean="0">
                <a:solidFill>
                  <a:srgbClr val="D6D6D6"/>
                </a:solidFill>
                <a:effectLst/>
                <a:latin typeface="arial" panose="020B0604020202020204" pitchFamily="34" charset="0"/>
              </a:rPr>
              <a:t>Mountain </a:t>
            </a:r>
            <a:r>
              <a:rPr lang="es-ES" b="0" i="0" u="sng" dirty="0" err="1" smtClean="0">
                <a:solidFill>
                  <a:srgbClr val="D6D6D6"/>
                </a:solidFill>
                <a:effectLst/>
                <a:latin typeface="arial" panose="020B0604020202020204" pitchFamily="34" charset="0"/>
              </a:rPr>
              <a:t>Forecast</a:t>
            </a:r>
            <a:r>
              <a:rPr lang="es-ES" b="0" i="0" u="sng" dirty="0" smtClean="0">
                <a:solidFill>
                  <a:srgbClr val="D6D6D6"/>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36</a:t>
            </a:fld>
            <a:endParaRPr lang="es-ES"/>
          </a:p>
        </p:txBody>
      </p:sp>
    </p:spTree>
    <p:extLst>
      <p:ext uri="{BB962C8B-B14F-4D97-AF65-F5344CB8AC3E}">
        <p14:creationId xmlns:p14="http://schemas.microsoft.com/office/powerpoint/2010/main" val="16785070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Karapinar</a:t>
            </a:r>
            <a:r>
              <a:rPr lang="es-ES" dirty="0" smtClean="0"/>
              <a:t> Campo Volcánico. Turquía</a:t>
            </a:r>
            <a:r>
              <a:rPr lang="es-ES" baseline="0" dirty="0" smtClean="0"/>
              <a:t> (Global </a:t>
            </a:r>
            <a:r>
              <a:rPr lang="es-ES" baseline="0" dirty="0" err="1" smtClean="0"/>
              <a:t>Volcanism</a:t>
            </a:r>
            <a:r>
              <a:rPr lang="es-ES" baseline="0" dirty="0" smtClean="0"/>
              <a:t> </a:t>
            </a:r>
            <a:r>
              <a:rPr lang="es-ES" baseline="0" dirty="0" err="1" smtClean="0"/>
              <a:t>Program</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37</a:t>
            </a:fld>
            <a:endParaRPr lang="es-ES"/>
          </a:p>
        </p:txBody>
      </p:sp>
    </p:spTree>
    <p:extLst>
      <p:ext uri="{BB962C8B-B14F-4D97-AF65-F5344CB8AC3E}">
        <p14:creationId xmlns:p14="http://schemas.microsoft.com/office/powerpoint/2010/main" val="3236050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t>
            </a:r>
            <a:r>
              <a:rPr lang="es-ES" dirty="0" err="1" smtClean="0"/>
              <a:t>Nemrut</a:t>
            </a:r>
            <a:r>
              <a:rPr lang="es-ES" dirty="0" smtClean="0"/>
              <a:t> </a:t>
            </a:r>
            <a:r>
              <a:rPr lang="es-ES" dirty="0" err="1" smtClean="0"/>
              <a:t>Dagi</a:t>
            </a:r>
            <a:r>
              <a:rPr lang="es-ES" dirty="0" smtClean="0"/>
              <a:t> es el más occidental de un grupo de volcanes cerca del Lago Van en el este de Anatolia y el único que ha entrado en erupción en el tiempo histórico. Contiene una caldera de 9 x 5 km parcialmente llena en su lado occidental por un lago de caldera. El volcanismo </a:t>
            </a:r>
            <a:r>
              <a:rPr lang="es-ES" dirty="0" err="1" smtClean="0"/>
              <a:t>poscaldera</a:t>
            </a:r>
            <a:r>
              <a:rPr lang="es-ES" dirty="0" smtClean="0"/>
              <a:t>, de composición basáltica a </a:t>
            </a:r>
            <a:r>
              <a:rPr lang="es-ES" dirty="0" err="1" smtClean="0"/>
              <a:t>riolítica</a:t>
            </a:r>
            <a:r>
              <a:rPr lang="es-ES" dirty="0" smtClean="0"/>
              <a:t>, se produjo inicialmente a lo largo del borde y el suelo de la caldera. Los flujos </a:t>
            </a:r>
            <a:r>
              <a:rPr lang="es-ES" dirty="0" err="1" smtClean="0"/>
              <a:t>piroclásticos</a:t>
            </a:r>
            <a:r>
              <a:rPr lang="es-ES" dirty="0" smtClean="0"/>
              <a:t> y la emisión de flujos de lava de obsidiana vítrea acompañaron la construcción de cúpulas de lava dentro de la caldera; actividad posterior formó una serie de conos de ceniza y cúpulas de lava en erupción a lo largo de las fisuras N-S en el flanco norte. La actividad más reciente se ha concentrado a lo largo de una fisura de tendencia NNW que corta el piso de la caldera oriental y se extiende más allá del borde de la caldera norte; casi dos docenas de conos de ceniza y cúpulas de lava se construyeron en el suelo de la caldera. Las capas de ceniza en el Lago Van documentan numerosas erupciones del Holoceno, y una erupción histórica en 1441 CE de una fisura en el flanco N que involucraba flujos de lava bimodales de composición.</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38</a:t>
            </a:fld>
            <a:endParaRPr lang="es-ES"/>
          </a:p>
        </p:txBody>
      </p:sp>
    </p:spTree>
    <p:extLst>
      <p:ext uri="{BB962C8B-B14F-4D97-AF65-F5344CB8AC3E}">
        <p14:creationId xmlns:p14="http://schemas.microsoft.com/office/powerpoint/2010/main" val="2919703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El volcán</a:t>
            </a:r>
            <a:r>
              <a:rPr lang="es-ES" baseline="0" dirty="0" smtClean="0"/>
              <a:t> </a:t>
            </a:r>
            <a:r>
              <a:rPr lang="es-ES" baseline="0" dirty="0" err="1" smtClean="0"/>
              <a:t>Tendürek</a:t>
            </a:r>
            <a:r>
              <a:rPr lang="es-ES" baseline="0" dirty="0" smtClean="0"/>
              <a:t> </a:t>
            </a:r>
            <a:r>
              <a:rPr lang="es-ES" baseline="0" dirty="0" err="1" smtClean="0"/>
              <a:t>Dagi</a:t>
            </a:r>
            <a:r>
              <a:rPr lang="es-ES" dirty="0" smtClean="0"/>
              <a:t>,</a:t>
            </a:r>
            <a:r>
              <a:rPr lang="es-ES" baseline="0" dirty="0" smtClean="0"/>
              <a:t> Turquía. (</a:t>
            </a:r>
            <a:r>
              <a:rPr lang="es-ES" baseline="0" dirty="0" err="1" smtClean="0"/>
              <a:t>wikipedia</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39</a:t>
            </a:fld>
            <a:endParaRPr lang="es-ES"/>
          </a:p>
        </p:txBody>
      </p:sp>
    </p:spTree>
    <p:extLst>
      <p:ext uri="{BB962C8B-B14F-4D97-AF65-F5344CB8AC3E}">
        <p14:creationId xmlns:p14="http://schemas.microsoft.com/office/powerpoint/2010/main" val="1438361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Bandera</a:t>
            </a:r>
            <a:r>
              <a:rPr lang="es-ES" baseline="0" dirty="0" smtClean="0"/>
              <a:t> de la República de Uganda. (</a:t>
            </a:r>
            <a:r>
              <a:rPr lang="es-ES" baseline="0" dirty="0" err="1" smtClean="0"/>
              <a:t>Flags</a:t>
            </a:r>
            <a:r>
              <a:rPr lang="es-ES" baseline="0" dirty="0" smtClean="0"/>
              <a:t> of </a:t>
            </a:r>
            <a:r>
              <a:rPr lang="es-ES" baseline="0" dirty="0" err="1" smtClean="0"/>
              <a:t>the</a:t>
            </a:r>
            <a:r>
              <a:rPr lang="es-ES" baseline="0" dirty="0" smtClean="0"/>
              <a:t> </a:t>
            </a:r>
            <a:r>
              <a:rPr lang="es-ES" baseline="0" dirty="0" err="1" smtClean="0"/>
              <a:t>world</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40</a:t>
            </a:fld>
            <a:endParaRPr lang="es-ES"/>
          </a:p>
        </p:txBody>
      </p:sp>
    </p:spTree>
    <p:extLst>
      <p:ext uri="{BB962C8B-B14F-4D97-AF65-F5344CB8AC3E}">
        <p14:creationId xmlns:p14="http://schemas.microsoft.com/office/powerpoint/2010/main" val="178283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Campo </a:t>
            </a:r>
            <a:r>
              <a:rPr lang="es-ES" dirty="0" err="1" smtClean="0"/>
              <a:t>Bunyaruguru</a:t>
            </a:r>
            <a:r>
              <a:rPr lang="es-ES" dirty="0" smtClean="0"/>
              <a:t>.</a:t>
            </a:r>
            <a:r>
              <a:rPr lang="es-ES" baseline="0" dirty="0" smtClean="0"/>
              <a:t> </a:t>
            </a:r>
            <a:r>
              <a:rPr lang="es-ES" baseline="0" dirty="0" err="1" smtClean="0"/>
              <a:t>Volcánes</a:t>
            </a:r>
            <a:r>
              <a:rPr lang="es-ES" baseline="0" dirty="0" smtClean="0"/>
              <a:t>, </a:t>
            </a:r>
            <a:r>
              <a:rPr lang="es-ES" dirty="0" smtClean="0"/>
              <a:t>Uganda. (Global</a:t>
            </a:r>
            <a:r>
              <a:rPr lang="es-ES" baseline="0" dirty="0" smtClean="0"/>
              <a:t> </a:t>
            </a:r>
            <a:r>
              <a:rPr lang="es-ES" baseline="0" dirty="0" err="1" smtClean="0"/>
              <a:t>Volcanism</a:t>
            </a:r>
            <a:r>
              <a:rPr lang="es-ES" baseline="0" dirty="0" smtClean="0"/>
              <a:t> </a:t>
            </a:r>
            <a:r>
              <a:rPr lang="es-ES" baseline="0" dirty="0" err="1" smtClean="0"/>
              <a:t>Program</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41</a:t>
            </a:fld>
            <a:endParaRPr lang="es-ES"/>
          </a:p>
        </p:txBody>
      </p:sp>
    </p:spTree>
    <p:extLst>
      <p:ext uri="{BB962C8B-B14F-4D97-AF65-F5344CB8AC3E}">
        <p14:creationId xmlns:p14="http://schemas.microsoft.com/office/powerpoint/2010/main" val="34581934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Pico </a:t>
            </a:r>
            <a:r>
              <a:rPr lang="es-ES" dirty="0" err="1" smtClean="0"/>
              <a:t>Kuitobos</a:t>
            </a:r>
            <a:r>
              <a:rPr lang="es-ES" dirty="0" smtClean="0"/>
              <a:t>. Uganda. (Wikipedia)</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42</a:t>
            </a:fld>
            <a:endParaRPr lang="es-ES"/>
          </a:p>
        </p:txBody>
      </p:sp>
    </p:spTree>
    <p:extLst>
      <p:ext uri="{BB962C8B-B14F-4D97-AF65-F5344CB8AC3E}">
        <p14:creationId xmlns:p14="http://schemas.microsoft.com/office/powerpoint/2010/main" val="3000647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Field </a:t>
            </a:r>
            <a:r>
              <a:rPr lang="es-ES" dirty="0" err="1" smtClean="0"/>
              <a:t>Katwe</a:t>
            </a:r>
            <a:r>
              <a:rPr lang="es-ES" baseline="0" dirty="0" smtClean="0"/>
              <a:t> </a:t>
            </a:r>
            <a:r>
              <a:rPr lang="es-ES" baseline="0" dirty="0" err="1" smtClean="0"/>
              <a:t>Kikorongo</a:t>
            </a:r>
            <a:r>
              <a:rPr lang="es-ES" baseline="0" dirty="0" smtClean="0"/>
              <a:t>. </a:t>
            </a:r>
            <a:r>
              <a:rPr lang="es-ES" dirty="0" smtClean="0"/>
              <a:t>Vulcanismo.</a:t>
            </a:r>
            <a:r>
              <a:rPr lang="es-ES" baseline="0" dirty="0" smtClean="0"/>
              <a:t> Uganda. (</a:t>
            </a:r>
            <a:r>
              <a:rPr lang="es-ES" b="0" i="0" u="sng" dirty="0" smtClean="0">
                <a:solidFill>
                  <a:srgbClr val="D6D6D6"/>
                </a:solidFill>
                <a:effectLst/>
                <a:latin typeface="arial" panose="020B0604020202020204" pitchFamily="34" charset="0"/>
              </a:rPr>
              <a:t>Global </a:t>
            </a:r>
            <a:r>
              <a:rPr lang="es-ES" b="0" i="0" u="sng" dirty="0" err="1" smtClean="0">
                <a:solidFill>
                  <a:srgbClr val="D6D6D6"/>
                </a:solidFill>
                <a:effectLst/>
                <a:latin typeface="arial" panose="020B0604020202020204" pitchFamily="34" charset="0"/>
              </a:rPr>
              <a:t>Volcanism</a:t>
            </a:r>
            <a:r>
              <a:rPr lang="es-ES" b="0" i="0" u="sng" dirty="0" smtClean="0">
                <a:solidFill>
                  <a:srgbClr val="D6D6D6"/>
                </a:solidFill>
                <a:effectLst/>
                <a:latin typeface="arial" panose="020B0604020202020204" pitchFamily="34" charset="0"/>
              </a:rPr>
              <a:t> </a:t>
            </a:r>
            <a:r>
              <a:rPr lang="es-ES" b="0" i="0" u="sng" dirty="0" err="1" smtClean="0">
                <a:solidFill>
                  <a:srgbClr val="D6D6D6"/>
                </a:solidFill>
                <a:effectLst/>
                <a:latin typeface="arial" panose="020B0604020202020204" pitchFamily="34" charset="0"/>
              </a:rPr>
              <a:t>Program</a:t>
            </a:r>
            <a:r>
              <a:rPr lang="es-ES" b="0" i="0" u="sng" dirty="0" smtClean="0">
                <a:solidFill>
                  <a:srgbClr val="D6D6D6"/>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43</a:t>
            </a:fld>
            <a:endParaRPr lang="es-ES"/>
          </a:p>
        </p:txBody>
      </p:sp>
    </p:spTree>
    <p:extLst>
      <p:ext uri="{BB962C8B-B14F-4D97-AF65-F5344CB8AC3E}">
        <p14:creationId xmlns:p14="http://schemas.microsoft.com/office/powerpoint/2010/main" val="33191319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Bandera</a:t>
            </a:r>
            <a:r>
              <a:rPr lang="es-ES" baseline="0" dirty="0" smtClean="0"/>
              <a:t> de la República de Uzbekistán</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44</a:t>
            </a:fld>
            <a:endParaRPr lang="es-ES"/>
          </a:p>
        </p:txBody>
      </p:sp>
    </p:spTree>
    <p:extLst>
      <p:ext uri="{BB962C8B-B14F-4D97-AF65-F5344CB8AC3E}">
        <p14:creationId xmlns:p14="http://schemas.microsoft.com/office/powerpoint/2010/main" val="11122117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aseline="0" dirty="0" smtClean="0"/>
              <a:t>Cráter con lava en volcán en Vanuatu (</a:t>
            </a:r>
            <a:r>
              <a:rPr lang="es-ES" b="0" i="0" u="sng" dirty="0" err="1" smtClean="0">
                <a:solidFill>
                  <a:srgbClr val="D6D6D6"/>
                </a:solidFill>
                <a:effectLst/>
                <a:latin typeface="arial" panose="020B0604020202020204" pitchFamily="34" charset="0"/>
              </a:rPr>
              <a:t>Adventure</a:t>
            </a:r>
            <a:r>
              <a:rPr lang="es-ES" b="0" i="0" u="sng" dirty="0" smtClean="0">
                <a:solidFill>
                  <a:srgbClr val="D6D6D6"/>
                </a:solidFill>
                <a:effectLst/>
                <a:latin typeface="arial" panose="020B0604020202020204" pitchFamily="34" charset="0"/>
              </a:rPr>
              <a:t> </a:t>
            </a:r>
            <a:r>
              <a:rPr lang="es-ES" b="0" i="0" u="sng" dirty="0" err="1" smtClean="0">
                <a:solidFill>
                  <a:srgbClr val="D6D6D6"/>
                </a:solidFill>
                <a:effectLst/>
                <a:latin typeface="arial" panose="020B0604020202020204" pitchFamily="34" charset="0"/>
              </a:rPr>
              <a:t>Bound</a:t>
            </a:r>
            <a:r>
              <a:rPr lang="es-ES" b="0" i="0" u="sng" dirty="0" smtClean="0">
                <a:solidFill>
                  <a:srgbClr val="D6D6D6"/>
                </a:solidFill>
                <a:effectLst/>
                <a:latin typeface="arial" panose="020B0604020202020204" pitchFamily="34" charset="0"/>
              </a:rPr>
              <a:t> Tours</a:t>
            </a:r>
            <a:r>
              <a:rPr lang="es-ES" b="0" i="0" u="none" strike="noStrike" dirty="0" smtClean="0">
                <a:solidFill>
                  <a:srgbClr val="7D7D7D"/>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45</a:t>
            </a:fld>
            <a:endParaRPr lang="es-ES"/>
          </a:p>
        </p:txBody>
      </p:sp>
    </p:spTree>
    <p:extLst>
      <p:ext uri="{BB962C8B-B14F-4D97-AF65-F5344CB8AC3E}">
        <p14:creationId xmlns:p14="http://schemas.microsoft.com/office/powerpoint/2010/main" val="2309811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Isla Volcánica de </a:t>
            </a:r>
            <a:r>
              <a:rPr lang="es-ES" dirty="0" err="1" smtClean="0"/>
              <a:t>Ambae</a:t>
            </a:r>
            <a:r>
              <a:rPr lang="es-ES" dirty="0" smtClean="0"/>
              <a:t>,</a:t>
            </a:r>
            <a:r>
              <a:rPr lang="es-ES" baseline="0" dirty="0" smtClean="0"/>
              <a:t> Vanuatu. (Wikipedia)</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46</a:t>
            </a:fld>
            <a:endParaRPr lang="es-ES"/>
          </a:p>
        </p:txBody>
      </p:sp>
    </p:spTree>
    <p:extLst>
      <p:ext uri="{BB962C8B-B14F-4D97-AF65-F5344CB8AC3E}">
        <p14:creationId xmlns:p14="http://schemas.microsoft.com/office/powerpoint/2010/main" val="32657118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Aneityum</a:t>
            </a:r>
            <a:r>
              <a:rPr lang="es-ES" dirty="0" smtClean="0"/>
              <a:t>,</a:t>
            </a:r>
            <a:r>
              <a:rPr lang="es-ES" baseline="0" dirty="0" smtClean="0"/>
              <a:t> volcán. </a:t>
            </a:r>
            <a:r>
              <a:rPr lang="es-ES" dirty="0" smtClean="0"/>
              <a:t>Vanuatu. (Global</a:t>
            </a:r>
            <a:r>
              <a:rPr lang="es-ES" baseline="0" dirty="0" smtClean="0"/>
              <a:t> </a:t>
            </a:r>
            <a:r>
              <a:rPr lang="es-ES" baseline="0" dirty="0" err="1" smtClean="0"/>
              <a:t>Volcanism</a:t>
            </a:r>
            <a:r>
              <a:rPr lang="es-ES" baseline="0" dirty="0" smtClean="0"/>
              <a:t> </a:t>
            </a:r>
            <a:r>
              <a:rPr lang="es-ES" baseline="0" dirty="0" err="1" smtClean="0"/>
              <a:t>Program</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47</a:t>
            </a:fld>
            <a:endParaRPr lang="es-ES"/>
          </a:p>
        </p:txBody>
      </p:sp>
    </p:spTree>
    <p:extLst>
      <p:ext uri="{BB962C8B-B14F-4D97-AF65-F5344CB8AC3E}">
        <p14:creationId xmlns:p14="http://schemas.microsoft.com/office/powerpoint/2010/main" val="2522763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Isla</a:t>
            </a:r>
            <a:r>
              <a:rPr lang="es-ES" baseline="0" dirty="0" smtClean="0"/>
              <a:t> Hunter. </a:t>
            </a:r>
            <a:r>
              <a:rPr lang="es-ES" dirty="0" smtClean="0"/>
              <a:t>Volcán.</a:t>
            </a:r>
            <a:r>
              <a:rPr lang="es-ES" baseline="0" dirty="0" smtClean="0"/>
              <a:t> Vanuatu. (</a:t>
            </a:r>
            <a:r>
              <a:rPr lang="es-ES" b="0" i="0" u="sng" dirty="0" smtClean="0">
                <a:solidFill>
                  <a:srgbClr val="D6D6D6"/>
                </a:solidFill>
                <a:effectLst/>
                <a:latin typeface="arial" panose="020B0604020202020204" pitchFamily="34" charset="0"/>
              </a:rPr>
              <a:t>Haos </a:t>
            </a:r>
            <a:r>
              <a:rPr lang="es-ES" b="0" i="0" u="sng" dirty="0" err="1" smtClean="0">
                <a:solidFill>
                  <a:srgbClr val="D6D6D6"/>
                </a:solidFill>
                <a:effectLst/>
                <a:latin typeface="arial" panose="020B0604020202020204" pitchFamily="34" charset="0"/>
              </a:rPr>
              <a:t>Blong</a:t>
            </a:r>
            <a:r>
              <a:rPr lang="es-ES" b="0" i="0" u="sng" dirty="0" smtClean="0">
                <a:solidFill>
                  <a:srgbClr val="D6D6D6"/>
                </a:solidFill>
                <a:effectLst/>
                <a:latin typeface="arial" panose="020B0604020202020204" pitchFamily="34" charset="0"/>
              </a:rPr>
              <a:t> </a:t>
            </a:r>
            <a:r>
              <a:rPr lang="es-ES" b="0" i="0" u="sng" dirty="0" err="1" smtClean="0">
                <a:solidFill>
                  <a:srgbClr val="D6D6D6"/>
                </a:solidFill>
                <a:effectLst/>
                <a:latin typeface="arial" panose="020B0604020202020204" pitchFamily="34" charset="0"/>
              </a:rPr>
              <a:t>Volkeno</a:t>
            </a:r>
            <a:r>
              <a:rPr lang="en-US" b="0" i="0" u="sng" dirty="0" smtClean="0">
                <a:solidFill>
                  <a:srgbClr val="D6D6D6"/>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48</a:t>
            </a:fld>
            <a:endParaRPr lang="es-ES"/>
          </a:p>
        </p:txBody>
      </p:sp>
    </p:spTree>
    <p:extLst>
      <p:ext uri="{BB962C8B-B14F-4D97-AF65-F5344CB8AC3E}">
        <p14:creationId xmlns:p14="http://schemas.microsoft.com/office/powerpoint/2010/main" val="781700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Lopevi</a:t>
            </a:r>
            <a:r>
              <a:rPr lang="es-ES" dirty="0" smtClean="0"/>
              <a:t>. Volcán. Vanuatu. (Global</a:t>
            </a:r>
            <a:r>
              <a:rPr lang="es-ES" baseline="0" dirty="0" smtClean="0"/>
              <a:t> </a:t>
            </a:r>
            <a:r>
              <a:rPr lang="es-ES" baseline="0" dirty="0" err="1" smtClean="0"/>
              <a:t>Volcanism</a:t>
            </a:r>
            <a:r>
              <a:rPr lang="es-ES" baseline="0" dirty="0" smtClean="0"/>
              <a:t> </a:t>
            </a:r>
            <a:r>
              <a:rPr lang="es-ES" baseline="0" dirty="0" err="1" smtClean="0"/>
              <a:t>Program</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49</a:t>
            </a:fld>
            <a:endParaRPr lang="es-ES"/>
          </a:p>
        </p:txBody>
      </p:sp>
    </p:spTree>
    <p:extLst>
      <p:ext uri="{BB962C8B-B14F-4D97-AF65-F5344CB8AC3E}">
        <p14:creationId xmlns:p14="http://schemas.microsoft.com/office/powerpoint/2010/main" val="29768413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Isla Matthew. Volcán. Vanuatu. (</a:t>
            </a:r>
            <a:r>
              <a:rPr lang="es-ES" dirty="0" err="1" smtClean="0"/>
              <a:t>Wikimapia</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50</a:t>
            </a:fld>
            <a:endParaRPr lang="es-ES"/>
          </a:p>
        </p:txBody>
      </p:sp>
    </p:spTree>
    <p:extLst>
      <p:ext uri="{BB962C8B-B14F-4D97-AF65-F5344CB8AC3E}">
        <p14:creationId xmlns:p14="http://schemas.microsoft.com/office/powerpoint/2010/main" val="19420270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Traitor’s</a:t>
            </a:r>
            <a:r>
              <a:rPr lang="es-ES" dirty="0" smtClean="0"/>
              <a:t> Head Volcán.</a:t>
            </a:r>
            <a:r>
              <a:rPr lang="es-ES" baseline="0" dirty="0" smtClean="0"/>
              <a:t> Vanuatu. (Global </a:t>
            </a:r>
            <a:r>
              <a:rPr lang="es-ES" baseline="0" dirty="0" err="1" smtClean="0"/>
              <a:t>Volcanism</a:t>
            </a:r>
            <a:r>
              <a:rPr lang="es-ES" baseline="0" dirty="0" smtClean="0"/>
              <a:t> </a:t>
            </a:r>
            <a:r>
              <a:rPr lang="es-ES" baseline="0" dirty="0" err="1" smtClean="0"/>
              <a:t>Program</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51</a:t>
            </a:fld>
            <a:endParaRPr lang="es-ES"/>
          </a:p>
        </p:txBody>
      </p:sp>
    </p:spTree>
    <p:extLst>
      <p:ext uri="{BB962C8B-B14F-4D97-AF65-F5344CB8AC3E}">
        <p14:creationId xmlns:p14="http://schemas.microsoft.com/office/powerpoint/2010/main" val="14084309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Bandera</a:t>
            </a:r>
            <a:r>
              <a:rPr lang="es-ES" baseline="0" dirty="0" smtClean="0"/>
              <a:t> de la República Bolivariana de Venezuela. (</a:t>
            </a:r>
            <a:r>
              <a:rPr lang="es-ES" baseline="0" dirty="0" err="1" smtClean="0"/>
              <a:t>Flags</a:t>
            </a:r>
            <a:r>
              <a:rPr lang="es-ES" baseline="0" dirty="0" smtClean="0"/>
              <a:t> of </a:t>
            </a:r>
            <a:r>
              <a:rPr lang="es-ES" baseline="0" dirty="0" err="1" smtClean="0"/>
              <a:t>the</a:t>
            </a:r>
            <a:r>
              <a:rPr lang="es-ES" baseline="0" dirty="0" smtClean="0"/>
              <a:t> </a:t>
            </a:r>
            <a:r>
              <a:rPr lang="es-ES" baseline="0" dirty="0" err="1" smtClean="0"/>
              <a:t>world</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52</a:t>
            </a:fld>
            <a:endParaRPr lang="es-ES"/>
          </a:p>
        </p:txBody>
      </p:sp>
    </p:spTree>
    <p:extLst>
      <p:ext uri="{BB962C8B-B14F-4D97-AF65-F5344CB8AC3E}">
        <p14:creationId xmlns:p14="http://schemas.microsoft.com/office/powerpoint/2010/main" val="12894552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Mapa Geológico de Vietnam </a:t>
            </a:r>
            <a:r>
              <a:rPr lang="es-ES" dirty="0" err="1" smtClean="0"/>
              <a:t>Cambodia</a:t>
            </a:r>
            <a:r>
              <a:rPr lang="es-ES" dirty="0" smtClean="0"/>
              <a:t> Lao (</a:t>
            </a:r>
            <a:r>
              <a:rPr lang="es-ES" b="0" i="0" u="sng" dirty="0" smtClean="0">
                <a:solidFill>
                  <a:srgbClr val="D6D6D6"/>
                </a:solidFill>
                <a:effectLst/>
                <a:latin typeface="arial" panose="020B0604020202020204" pitchFamily="34" charset="0"/>
              </a:rPr>
              <a:t>Pinterest)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53</a:t>
            </a:fld>
            <a:endParaRPr lang="es-ES"/>
          </a:p>
        </p:txBody>
      </p:sp>
    </p:spTree>
    <p:extLst>
      <p:ext uri="{BB962C8B-B14F-4D97-AF65-F5344CB8AC3E}">
        <p14:creationId xmlns:p14="http://schemas.microsoft.com/office/powerpoint/2010/main" val="1454050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YEMEN</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54</a:t>
            </a:fld>
            <a:endParaRPr lang="es-ES"/>
          </a:p>
        </p:txBody>
      </p:sp>
    </p:spTree>
    <p:extLst>
      <p:ext uri="{BB962C8B-B14F-4D97-AF65-F5344CB8AC3E}">
        <p14:creationId xmlns:p14="http://schemas.microsoft.com/office/powerpoint/2010/main" val="1172597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Lista de volcanes en Yemen (Wikipedia)</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55</a:t>
            </a:fld>
            <a:endParaRPr lang="es-ES"/>
          </a:p>
        </p:txBody>
      </p:sp>
    </p:spTree>
    <p:extLst>
      <p:ext uri="{BB962C8B-B14F-4D97-AF65-F5344CB8AC3E}">
        <p14:creationId xmlns:p14="http://schemas.microsoft.com/office/powerpoint/2010/main" val="6689949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Harra</a:t>
            </a:r>
            <a:r>
              <a:rPr lang="es-ES" baseline="0" dirty="0" smtClean="0"/>
              <a:t> de </a:t>
            </a:r>
            <a:r>
              <a:rPr lang="es-ES" baseline="0" dirty="0" err="1" smtClean="0"/>
              <a:t>Bal</a:t>
            </a:r>
            <a:r>
              <a:rPr lang="es-ES" baseline="0" dirty="0" smtClean="0"/>
              <a:t> </a:t>
            </a:r>
            <a:r>
              <a:rPr lang="es-ES" baseline="0" dirty="0" err="1" smtClean="0"/>
              <a:t>Haf</a:t>
            </a:r>
            <a:r>
              <a:rPr lang="es-ES" dirty="0" smtClean="0"/>
              <a:t>, volcán.</a:t>
            </a:r>
            <a:r>
              <a:rPr lang="es-ES" baseline="0" dirty="0" smtClean="0"/>
              <a:t> Yemen. (Global </a:t>
            </a:r>
            <a:r>
              <a:rPr lang="es-ES" baseline="0" dirty="0" err="1" smtClean="0"/>
              <a:t>Volcanism</a:t>
            </a:r>
            <a:r>
              <a:rPr lang="es-ES" baseline="0" dirty="0" smtClean="0"/>
              <a:t> </a:t>
            </a:r>
            <a:r>
              <a:rPr lang="es-ES" baseline="0" dirty="0" err="1" smtClean="0"/>
              <a:t>Program</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56</a:t>
            </a:fld>
            <a:endParaRPr lang="es-ES"/>
          </a:p>
        </p:txBody>
      </p:sp>
    </p:spTree>
    <p:extLst>
      <p:ext uri="{BB962C8B-B14F-4D97-AF65-F5344CB8AC3E}">
        <p14:creationId xmlns:p14="http://schemas.microsoft.com/office/powerpoint/2010/main" val="34940349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aseline="0" dirty="0" smtClean="0"/>
              <a:t>Grupo </a:t>
            </a:r>
            <a:r>
              <a:rPr lang="es-ES" baseline="0" dirty="0" err="1" smtClean="0"/>
              <a:t>Zubair</a:t>
            </a:r>
            <a:r>
              <a:rPr lang="es-ES" baseline="0" dirty="0" smtClean="0"/>
              <a:t> Yemen.  (Global </a:t>
            </a:r>
            <a:r>
              <a:rPr lang="es-ES" baseline="0" dirty="0" err="1" smtClean="0"/>
              <a:t>Volcanism</a:t>
            </a:r>
            <a:r>
              <a:rPr lang="es-ES" baseline="0" dirty="0" smtClean="0"/>
              <a:t> </a:t>
            </a:r>
            <a:r>
              <a:rPr lang="es-ES" baseline="0" dirty="0" err="1" smtClean="0"/>
              <a:t>Program</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57</a:t>
            </a:fld>
            <a:endParaRPr lang="es-ES"/>
          </a:p>
        </p:txBody>
      </p:sp>
    </p:spTree>
    <p:extLst>
      <p:ext uri="{BB962C8B-B14F-4D97-AF65-F5344CB8AC3E}">
        <p14:creationId xmlns:p14="http://schemas.microsoft.com/office/powerpoint/2010/main" val="17042695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Bandera</a:t>
            </a:r>
            <a:r>
              <a:rPr lang="es-ES" baseline="0" dirty="0" smtClean="0"/>
              <a:t> de la República de Yibuti. (</a:t>
            </a:r>
            <a:r>
              <a:rPr lang="es-ES" baseline="0" dirty="0" err="1" smtClean="0"/>
              <a:t>Flags</a:t>
            </a:r>
            <a:r>
              <a:rPr lang="es-ES" baseline="0" dirty="0" smtClean="0"/>
              <a:t> of </a:t>
            </a:r>
            <a:r>
              <a:rPr lang="es-ES" baseline="0" dirty="0" err="1" smtClean="0"/>
              <a:t>the</a:t>
            </a:r>
            <a:r>
              <a:rPr lang="es-ES" baseline="0" dirty="0" smtClean="0"/>
              <a:t> </a:t>
            </a:r>
            <a:r>
              <a:rPr lang="es-ES" baseline="0" dirty="0" err="1" smtClean="0"/>
              <a:t>world</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58</a:t>
            </a:fld>
            <a:endParaRPr lang="es-ES"/>
          </a:p>
        </p:txBody>
      </p:sp>
    </p:spTree>
    <p:extLst>
      <p:ext uri="{BB962C8B-B14F-4D97-AF65-F5344CB8AC3E}">
        <p14:creationId xmlns:p14="http://schemas.microsoft.com/office/powerpoint/2010/main" val="34122487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Boina volcán. Yibuti. (</a:t>
            </a:r>
            <a:r>
              <a:rPr lang="es-ES" b="0" i="0" u="sng" dirty="0" err="1" smtClean="0">
                <a:solidFill>
                  <a:srgbClr val="D6D6D6"/>
                </a:solidFill>
                <a:effectLst/>
                <a:latin typeface="arial" panose="020B0604020202020204" pitchFamily="34" charset="0"/>
              </a:rPr>
              <a:t>Wikimedia</a:t>
            </a:r>
            <a:r>
              <a:rPr lang="es-ES" b="0" i="0" u="sng" dirty="0" smtClean="0">
                <a:solidFill>
                  <a:srgbClr val="D6D6D6"/>
                </a:solidFill>
                <a:effectLst/>
                <a:latin typeface="arial" panose="020B0604020202020204" pitchFamily="34" charset="0"/>
              </a:rPr>
              <a:t> </a:t>
            </a:r>
            <a:r>
              <a:rPr lang="es-ES" b="0" i="0" u="sng" dirty="0" err="1" smtClean="0">
                <a:solidFill>
                  <a:srgbClr val="D6D6D6"/>
                </a:solidFill>
                <a:effectLst/>
                <a:latin typeface="arial" panose="020B0604020202020204" pitchFamily="34" charset="0"/>
              </a:rPr>
              <a:t>Commons</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59</a:t>
            </a:fld>
            <a:endParaRPr lang="es-ES"/>
          </a:p>
        </p:txBody>
      </p:sp>
    </p:spTree>
    <p:extLst>
      <p:ext uri="{BB962C8B-B14F-4D97-AF65-F5344CB8AC3E}">
        <p14:creationId xmlns:p14="http://schemas.microsoft.com/office/powerpoint/2010/main" val="4717822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Bandera de la República de Zambia. (</a:t>
            </a:r>
            <a:r>
              <a:rPr lang="es-ES" dirty="0" err="1" smtClean="0"/>
              <a:t>Flags</a:t>
            </a:r>
            <a:r>
              <a:rPr lang="es-ES" dirty="0" smtClean="0"/>
              <a:t> of </a:t>
            </a:r>
            <a:r>
              <a:rPr lang="es-ES" dirty="0" err="1" smtClean="0"/>
              <a:t>the</a:t>
            </a:r>
            <a:r>
              <a:rPr lang="es-ES" dirty="0" smtClean="0"/>
              <a:t> </a:t>
            </a:r>
            <a:r>
              <a:rPr lang="es-ES" dirty="0" err="1" smtClean="0"/>
              <a:t>world</a:t>
            </a:r>
            <a:r>
              <a:rPr lang="es-ES" dirty="0" smtClean="0"/>
              <a:t>)</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60</a:t>
            </a:fld>
            <a:endParaRPr lang="es-ES"/>
          </a:p>
        </p:txBody>
      </p:sp>
    </p:spTree>
    <p:extLst>
      <p:ext uri="{BB962C8B-B14F-4D97-AF65-F5344CB8AC3E}">
        <p14:creationId xmlns:p14="http://schemas.microsoft.com/office/powerpoint/2010/main" val="34712208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Final</a:t>
            </a:r>
            <a:r>
              <a:rPr lang="es-ES" baseline="0" dirty="0" smtClean="0"/>
              <a:t> de ‘Volcanes de las Naciones del Mundo’</a:t>
            </a:r>
            <a:endParaRPr lang="es-ES" dirty="0"/>
          </a:p>
        </p:txBody>
      </p:sp>
      <p:sp>
        <p:nvSpPr>
          <p:cNvPr id="4" name="Marcador de número de diapositiva 3"/>
          <p:cNvSpPr>
            <a:spLocks noGrp="1"/>
          </p:cNvSpPr>
          <p:nvPr>
            <p:ph type="sldNum" sz="quarter" idx="10"/>
          </p:nvPr>
        </p:nvSpPr>
        <p:spPr/>
        <p:txBody>
          <a:bodyPr/>
          <a:lstStyle/>
          <a:p>
            <a:fld id="{CA51C0D0-C2B5-453A-B473-560C31D65B34}" type="slidenum">
              <a:rPr lang="es-ES" smtClean="0"/>
              <a:t>61</a:t>
            </a:fld>
            <a:endParaRPr lang="es-ES"/>
          </a:p>
        </p:txBody>
      </p:sp>
    </p:spTree>
    <p:extLst>
      <p:ext uri="{BB962C8B-B14F-4D97-AF65-F5344CB8AC3E}">
        <p14:creationId xmlns:p14="http://schemas.microsoft.com/office/powerpoint/2010/main" val="559191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96AD40B5-523D-4D9A-AC5E-E31B5B054F09}" type="datetimeFigureOut">
              <a:rPr lang="es-ES" smtClean="0"/>
              <a:t>17/12/2018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3856008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6AD40B5-523D-4D9A-AC5E-E31B5B054F09}" type="datetimeFigureOut">
              <a:rPr lang="es-ES" smtClean="0"/>
              <a:t>17/12/2018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2542510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6AD40B5-523D-4D9A-AC5E-E31B5B054F09}" type="datetimeFigureOut">
              <a:rPr lang="es-ES" smtClean="0"/>
              <a:t>17/12/2018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3101986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6AD40B5-523D-4D9A-AC5E-E31B5B054F09}" type="datetimeFigureOut">
              <a:rPr lang="es-ES" smtClean="0"/>
              <a:t>17/12/2018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131434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6AD40B5-523D-4D9A-AC5E-E31B5B054F09}" type="datetimeFigureOut">
              <a:rPr lang="es-ES" smtClean="0"/>
              <a:t>17/12/2018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3974496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6AD40B5-523D-4D9A-AC5E-E31B5B054F09}" type="datetimeFigureOut">
              <a:rPr lang="es-ES" smtClean="0"/>
              <a:t>17/12/2018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2193394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D40B5-523D-4D9A-AC5E-E31B5B054F09}" type="datetimeFigureOut">
              <a:rPr lang="es-ES" smtClean="0"/>
              <a:t>17/12/2018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276157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6AD40B5-523D-4D9A-AC5E-E31B5B054F09}" type="datetimeFigureOut">
              <a:rPr lang="es-ES" smtClean="0"/>
              <a:t>17/12/2018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158118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6AD40B5-523D-4D9A-AC5E-E31B5B054F09}" type="datetimeFigureOut">
              <a:rPr lang="es-ES" smtClean="0"/>
              <a:t>17/12/2018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265054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6AD40B5-523D-4D9A-AC5E-E31B5B054F09}" type="datetimeFigureOut">
              <a:rPr lang="es-ES" smtClean="0"/>
              <a:t>17/12/2018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346218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6AD40B5-523D-4D9A-AC5E-E31B5B054F09}" type="datetimeFigureOut">
              <a:rPr lang="es-ES" smtClean="0"/>
              <a:t>17/12/2018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4041CA6-F8C0-48D1-ADCF-70D2DCDEA784}" type="slidenum">
              <a:rPr lang="es-ES" smtClean="0"/>
              <a:t>‹Nº›</a:t>
            </a:fld>
            <a:endParaRPr lang="es-ES"/>
          </a:p>
        </p:txBody>
      </p:sp>
    </p:spTree>
    <p:extLst>
      <p:ext uri="{BB962C8B-B14F-4D97-AF65-F5344CB8AC3E}">
        <p14:creationId xmlns:p14="http://schemas.microsoft.com/office/powerpoint/2010/main" val="2137508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AD40B5-523D-4D9A-AC5E-E31B5B054F09}" type="datetimeFigureOut">
              <a:rPr lang="es-ES" smtClean="0"/>
              <a:t>17/12/2018</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041CA6-F8C0-48D1-ADCF-70D2DCDEA784}" type="slidenum">
              <a:rPr lang="es-ES" smtClean="0"/>
              <a:t>‹Nº›</a:t>
            </a:fld>
            <a:endParaRPr lang="es-ES"/>
          </a:p>
        </p:txBody>
      </p:sp>
    </p:spTree>
    <p:extLst>
      <p:ext uri="{BB962C8B-B14F-4D97-AF65-F5344CB8AC3E}">
        <p14:creationId xmlns:p14="http://schemas.microsoft.com/office/powerpoint/2010/main" val="16234295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volcano.oregonstate.edu/vwdocs/volc_images/africa/ketumbaine.html"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hyperlink" Target="https://www.zambezi.com/locations/ngorongoro-crate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jpe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8" Type="http://schemas.openxmlformats.org/officeDocument/2006/relationships/image" Target="../media/image86.emf"/><Relationship Id="rId3" Type="http://schemas.openxmlformats.org/officeDocument/2006/relationships/notesSlide" Target="../notesSlides/notesSlide31.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85.emf"/><Relationship Id="rId5" Type="http://schemas.openxmlformats.org/officeDocument/2006/relationships/oleObject" Target="../embeddings/oleObject1.bin"/><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3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4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110.png"/></Relationships>
</file>

<file path=ppt/slides/_rels/slide4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4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44.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4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4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27.png"/></Relationships>
</file>

<file path=ppt/slides/_rels/slide4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4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132.png"/></Relationships>
</file>

<file path=ppt/slides/_rels/slide5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36.png"/><Relationship Id="rId4" Type="http://schemas.openxmlformats.org/officeDocument/2006/relationships/image" Target="../media/image135.png"/></Relationships>
</file>

<file path=ppt/slides/_rels/slide5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139.png"/><Relationship Id="rId4" Type="http://schemas.openxmlformats.org/officeDocument/2006/relationships/image" Target="../media/image138.png"/></Relationships>
</file>

<file path=ppt/slides/_rels/slide5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5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146.png"/><Relationship Id="rId4" Type="http://schemas.openxmlformats.org/officeDocument/2006/relationships/image" Target="../media/image145.png"/></Relationships>
</file>

<file path=ppt/slides/_rels/slide5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5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152.png"/><Relationship Id="rId4" Type="http://schemas.openxmlformats.org/officeDocument/2006/relationships/image" Target="../media/image151.png"/></Relationships>
</file>

<file path=ppt/slides/_rels/slide5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155.jpeg"/><Relationship Id="rId4" Type="http://schemas.openxmlformats.org/officeDocument/2006/relationships/image" Target="../media/image154.png"/></Relationships>
</file>

<file path=ppt/slides/_rels/slide5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image" Target="../media/image157.png"/></Relationships>
</file>

<file path=ppt/slides/_rels/slide59.xml.rels><?xml version="1.0" encoding="UTF-8" standalone="yes"?>
<Relationships xmlns="http://schemas.openxmlformats.org/package/2006/relationships"><Relationship Id="rId3" Type="http://schemas.openxmlformats.org/officeDocument/2006/relationships/image" Target="../media/image159.png"/><Relationship Id="rId7"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6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165.png"/><Relationship Id="rId4" Type="http://schemas.openxmlformats.org/officeDocument/2006/relationships/image" Target="../media/image164.png"/></Relationships>
</file>

<file path=ppt/slides/_rels/slide6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168.png"/><Relationship Id="rId4" Type="http://schemas.openxmlformats.org/officeDocument/2006/relationships/image" Target="../media/image1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t="11649" r="28293" b="10929"/>
          <a:stretch/>
        </p:blipFill>
        <p:spPr>
          <a:xfrm>
            <a:off x="0" y="0"/>
            <a:ext cx="4139952" cy="3096345"/>
          </a:xfrm>
          <a:prstGeom prst="rect">
            <a:avLst/>
          </a:prstGeom>
        </p:spPr>
      </p:pic>
      <p:sp>
        <p:nvSpPr>
          <p:cNvPr id="3" name="Rectángulo 2"/>
          <p:cNvSpPr/>
          <p:nvPr/>
        </p:nvSpPr>
        <p:spPr>
          <a:xfrm>
            <a:off x="0" y="2819346"/>
            <a:ext cx="3585662" cy="276999"/>
          </a:xfrm>
          <a:prstGeom prst="rect">
            <a:avLst/>
          </a:prstGeom>
          <a:solidFill>
            <a:schemeClr val="accent1">
              <a:lumMod val="60000"/>
              <a:lumOff val="40000"/>
            </a:schemeClr>
          </a:solidFill>
        </p:spPr>
        <p:txBody>
          <a:bodyPr wrap="none">
            <a:spAutoFit/>
          </a:bodyPr>
          <a:lstStyle/>
          <a:p>
            <a:pPr lvl="0"/>
            <a:r>
              <a:rPr lang="es-ES" sz="1200" dirty="0" err="1">
                <a:solidFill>
                  <a:srgbClr val="FF0000"/>
                </a:solidFill>
              </a:rPr>
              <a:t>Doi</a:t>
            </a:r>
            <a:r>
              <a:rPr lang="es-ES" sz="1200" dirty="0">
                <a:solidFill>
                  <a:srgbClr val="FF0000"/>
                </a:solidFill>
              </a:rPr>
              <a:t> </a:t>
            </a:r>
            <a:r>
              <a:rPr lang="es-ES" sz="1200" dirty="0" err="1">
                <a:solidFill>
                  <a:srgbClr val="FF0000"/>
                </a:solidFill>
              </a:rPr>
              <a:t>Pha</a:t>
            </a:r>
            <a:r>
              <a:rPr lang="es-ES" sz="1200" dirty="0">
                <a:solidFill>
                  <a:srgbClr val="FF0000"/>
                </a:solidFill>
              </a:rPr>
              <a:t> </a:t>
            </a:r>
            <a:r>
              <a:rPr lang="es-ES" sz="1200" dirty="0" err="1">
                <a:solidFill>
                  <a:srgbClr val="FF0000"/>
                </a:solidFill>
              </a:rPr>
              <a:t>Khock</a:t>
            </a:r>
            <a:r>
              <a:rPr lang="es-ES" sz="1200" dirty="0">
                <a:solidFill>
                  <a:srgbClr val="FF0000"/>
                </a:solidFill>
              </a:rPr>
              <a:t> Fu. Volcán. Tailandia. (</a:t>
            </a:r>
            <a:r>
              <a:rPr lang="es-ES" sz="1200" u="sng" dirty="0" err="1">
                <a:solidFill>
                  <a:srgbClr val="FF0000"/>
                </a:solidFill>
                <a:latin typeface="arial" panose="020B0604020202020204" pitchFamily="34" charset="0"/>
              </a:rPr>
              <a:t>Window</a:t>
            </a:r>
            <a:r>
              <a:rPr lang="es-ES" sz="1200" u="sng" dirty="0">
                <a:solidFill>
                  <a:srgbClr val="FF0000"/>
                </a:solidFill>
                <a:latin typeface="arial" panose="020B0604020202020204" pitchFamily="34" charset="0"/>
              </a:rPr>
              <a:t> </a:t>
            </a:r>
            <a:r>
              <a:rPr lang="es-ES" sz="1200" u="sng" dirty="0" err="1">
                <a:solidFill>
                  <a:srgbClr val="FF0000"/>
                </a:solidFill>
                <a:latin typeface="arial" panose="020B0604020202020204" pitchFamily="34" charset="0"/>
              </a:rPr>
              <a:t>Seater</a:t>
            </a:r>
            <a:r>
              <a:rPr lang="es-ES" sz="1200" dirty="0">
                <a:solidFill>
                  <a:srgbClr val="FF0000"/>
                </a:solidFill>
              </a:rPr>
              <a:t>)</a:t>
            </a:r>
          </a:p>
        </p:txBody>
      </p:sp>
      <p:pic>
        <p:nvPicPr>
          <p:cNvPr id="4" name="Imagen 3"/>
          <p:cNvPicPr>
            <a:picLocks noChangeAspect="1"/>
          </p:cNvPicPr>
          <p:nvPr/>
        </p:nvPicPr>
        <p:blipFill rotWithShape="1">
          <a:blip r:embed="rId4"/>
          <a:srcRect l="2888" t="5854" r="2532" b="3894"/>
          <a:stretch/>
        </p:blipFill>
        <p:spPr>
          <a:xfrm>
            <a:off x="9074" y="3862445"/>
            <a:ext cx="4562382" cy="2995555"/>
          </a:xfrm>
          <a:prstGeom prst="rect">
            <a:avLst/>
          </a:prstGeom>
        </p:spPr>
      </p:pic>
      <p:sp>
        <p:nvSpPr>
          <p:cNvPr id="5" name="Rectángulo 4"/>
          <p:cNvSpPr/>
          <p:nvPr/>
        </p:nvSpPr>
        <p:spPr>
          <a:xfrm>
            <a:off x="39743" y="6596389"/>
            <a:ext cx="2703753"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Volcán Kilimanjaro. Tanzania. (</a:t>
            </a:r>
            <a:r>
              <a:rPr lang="es-ES" sz="1200" u="sng" dirty="0">
                <a:solidFill>
                  <a:srgbClr val="FF0000"/>
                </a:solidFill>
                <a:latin typeface="arial" panose="020B0604020202020204" pitchFamily="34" charset="0"/>
              </a:rPr>
              <a:t>iagua.es)</a:t>
            </a:r>
            <a:endParaRPr lang="es-ES" sz="1200" dirty="0">
              <a:solidFill>
                <a:srgbClr val="FF0000"/>
              </a:solidFill>
            </a:endParaRPr>
          </a:p>
        </p:txBody>
      </p:sp>
      <p:pic>
        <p:nvPicPr>
          <p:cNvPr id="6" name="Imagen 5"/>
          <p:cNvPicPr>
            <a:picLocks noChangeAspect="1"/>
          </p:cNvPicPr>
          <p:nvPr/>
        </p:nvPicPr>
        <p:blipFill rotWithShape="1">
          <a:blip r:embed="rId5"/>
          <a:srcRect r="8093"/>
          <a:stretch/>
        </p:blipFill>
        <p:spPr>
          <a:xfrm>
            <a:off x="4571710" y="3862446"/>
            <a:ext cx="4601689" cy="2995554"/>
          </a:xfrm>
          <a:prstGeom prst="rect">
            <a:avLst/>
          </a:prstGeom>
        </p:spPr>
      </p:pic>
      <p:sp>
        <p:nvSpPr>
          <p:cNvPr id="7" name="Rectángulo 6"/>
          <p:cNvSpPr/>
          <p:nvPr/>
        </p:nvSpPr>
        <p:spPr>
          <a:xfrm>
            <a:off x="5258000" y="6609727"/>
            <a:ext cx="3886000"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Home </a:t>
            </a:r>
            <a:r>
              <a:rPr lang="es-ES" sz="1000" dirty="0" err="1">
                <a:solidFill>
                  <a:srgbClr val="FF0000"/>
                </a:solidFill>
                <a:latin typeface="Arial" panose="020B0604020202020204" pitchFamily="34" charset="0"/>
                <a:cs typeface="Arial" panose="020B0604020202020204" pitchFamily="34" charset="0"/>
              </a:rPr>
              <a:t>Reef</a:t>
            </a:r>
            <a:r>
              <a:rPr lang="es-ES" sz="1000" dirty="0">
                <a:solidFill>
                  <a:srgbClr val="FF0000"/>
                </a:solidFill>
                <a:latin typeface="Arial" panose="020B0604020202020204" pitchFamily="34" charset="0"/>
                <a:cs typeface="Arial" panose="020B0604020202020204" pitchFamily="34" charset="0"/>
              </a:rPr>
              <a:t>. Zona volcánica . Tonga.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8" name="Rectángulo 7"/>
          <p:cNvSpPr/>
          <p:nvPr/>
        </p:nvSpPr>
        <p:spPr>
          <a:xfrm>
            <a:off x="179512" y="3264709"/>
            <a:ext cx="5395451" cy="369332"/>
          </a:xfrm>
          <a:prstGeom prst="rect">
            <a:avLst/>
          </a:prstGeom>
          <a:solidFill>
            <a:schemeClr val="accent1">
              <a:lumMod val="75000"/>
            </a:schemeClr>
          </a:solidFill>
        </p:spPr>
        <p:txBody>
          <a:bodyPr wrap="none">
            <a:spAutoFit/>
          </a:bodyPr>
          <a:lstStyle/>
          <a:p>
            <a:pPr lvl="0"/>
            <a:r>
              <a:rPr lang="es-ES" dirty="0">
                <a:solidFill>
                  <a:srgbClr val="FFC000"/>
                </a:solidFill>
                <a:latin typeface="Arial" panose="020B0604020202020204" pitchFamily="34" charset="0"/>
                <a:cs typeface="Arial" panose="020B0604020202020204" pitchFamily="34" charset="0"/>
              </a:rPr>
              <a:t>VOLCANES EN LAS NACIONES DEL MUNDO -XI</a:t>
            </a:r>
          </a:p>
        </p:txBody>
      </p:sp>
      <p:pic>
        <p:nvPicPr>
          <p:cNvPr id="11" name="Imagen 10"/>
          <p:cNvPicPr>
            <a:picLocks noChangeAspect="1"/>
          </p:cNvPicPr>
          <p:nvPr/>
        </p:nvPicPr>
        <p:blipFill rotWithShape="1">
          <a:blip r:embed="rId6"/>
          <a:srcRect l="-422" r="2571" b="15559"/>
          <a:stretch/>
        </p:blipFill>
        <p:spPr>
          <a:xfrm>
            <a:off x="4139953" y="548680"/>
            <a:ext cx="4968552" cy="1728192"/>
          </a:xfrm>
          <a:prstGeom prst="rect">
            <a:avLst/>
          </a:prstGeom>
        </p:spPr>
      </p:pic>
      <p:sp>
        <p:nvSpPr>
          <p:cNvPr id="12" name="Rectángulo 11"/>
          <p:cNvSpPr/>
          <p:nvPr/>
        </p:nvSpPr>
        <p:spPr>
          <a:xfrm>
            <a:off x="5233029" y="2339708"/>
            <a:ext cx="2547492"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Isla </a:t>
            </a:r>
            <a:r>
              <a:rPr lang="es-ES" sz="1000" dirty="0" err="1">
                <a:solidFill>
                  <a:srgbClr val="FF0000"/>
                </a:solidFill>
                <a:latin typeface="Arial" panose="020B0604020202020204" pitchFamily="34" charset="0"/>
                <a:cs typeface="Arial" panose="020B0604020202020204" pitchFamily="34" charset="0"/>
              </a:rPr>
              <a:t>Guishan</a:t>
            </a:r>
            <a:r>
              <a:rPr lang="es-ES" sz="1000" dirty="0">
                <a:solidFill>
                  <a:srgbClr val="FF0000"/>
                </a:solidFill>
                <a:latin typeface="Arial" panose="020B0604020202020204" pitchFamily="34" charset="0"/>
                <a:cs typeface="Arial" panose="020B0604020202020204" pitchFamily="34" charset="0"/>
              </a:rPr>
              <a:t>, Volcán. </a:t>
            </a:r>
            <a:r>
              <a:rPr lang="es-ES" sz="1000" dirty="0" err="1">
                <a:solidFill>
                  <a:srgbClr val="FF0000"/>
                </a:solidFill>
                <a:latin typeface="Arial" panose="020B0604020202020204" pitchFamily="34" charset="0"/>
                <a:cs typeface="Arial" panose="020B0604020202020204" pitchFamily="34" charset="0"/>
              </a:rPr>
              <a:t>Taiwan</a:t>
            </a:r>
            <a:r>
              <a:rPr lang="es-ES" sz="1000" dirty="0">
                <a:solidFill>
                  <a:srgbClr val="FF0000"/>
                </a:solidFill>
                <a:latin typeface="Arial" panose="020B0604020202020204" pitchFamily="34" charset="0"/>
                <a:cs typeface="Arial" panose="020B0604020202020204" pitchFamily="34" charset="0"/>
              </a:rPr>
              <a:t>. (Wikipedia)</a:t>
            </a:r>
          </a:p>
        </p:txBody>
      </p:sp>
      <p:sp>
        <p:nvSpPr>
          <p:cNvPr id="13" name="Rectángulo 12"/>
          <p:cNvSpPr/>
          <p:nvPr/>
        </p:nvSpPr>
        <p:spPr>
          <a:xfrm>
            <a:off x="6032414" y="3310875"/>
            <a:ext cx="1748107" cy="276999"/>
          </a:xfrm>
          <a:prstGeom prst="rect">
            <a:avLst/>
          </a:prstGeom>
        </p:spPr>
        <p:txBody>
          <a:bodyPr wrap="none">
            <a:spAutoFit/>
          </a:bodyPr>
          <a:lstStyle/>
          <a:p>
            <a:pPr lvl="0"/>
            <a:r>
              <a:rPr lang="es-ES" sz="1200" dirty="0">
                <a:solidFill>
                  <a:srgbClr val="FFC000"/>
                </a:solidFill>
              </a:rPr>
              <a:t>Luis Angel Alonso Matilla</a:t>
            </a:r>
          </a:p>
        </p:txBody>
      </p:sp>
    </p:spTree>
    <p:extLst>
      <p:ext uri="{BB962C8B-B14F-4D97-AF65-F5344CB8AC3E}">
        <p14:creationId xmlns:p14="http://schemas.microsoft.com/office/powerpoint/2010/main" val="2976498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4822139" y="57699"/>
            <a:ext cx="4304149" cy="3011685"/>
          </a:xfrm>
          <a:prstGeom prst="rect">
            <a:avLst/>
          </a:prstGeom>
        </p:spPr>
      </p:pic>
      <p:sp>
        <p:nvSpPr>
          <p:cNvPr id="4" name="Rectángulo 3"/>
          <p:cNvSpPr/>
          <p:nvPr/>
        </p:nvSpPr>
        <p:spPr>
          <a:xfrm>
            <a:off x="4822139" y="2636332"/>
            <a:ext cx="3260957" cy="276999"/>
          </a:xfrm>
          <a:prstGeom prst="rect">
            <a:avLst/>
          </a:prstGeom>
          <a:solidFill>
            <a:schemeClr val="accent1">
              <a:lumMod val="40000"/>
              <a:lumOff val="60000"/>
            </a:schemeClr>
          </a:solidFill>
        </p:spPr>
        <p:txBody>
          <a:bodyPr wrap="none">
            <a:spAutoFit/>
          </a:bodyPr>
          <a:lstStyle/>
          <a:p>
            <a:pPr lvl="0">
              <a:defRPr/>
            </a:pPr>
            <a:r>
              <a:rPr lang="es-ES" sz="1200" dirty="0">
                <a:solidFill>
                  <a:srgbClr val="FF0000"/>
                </a:solidFill>
              </a:rPr>
              <a:t>Volcán de barro. </a:t>
            </a:r>
            <a:r>
              <a:rPr lang="es-ES" sz="1200" dirty="0" err="1">
                <a:solidFill>
                  <a:srgbClr val="FF0000"/>
                </a:solidFill>
              </a:rPr>
              <a:t>Piparo</a:t>
            </a:r>
            <a:r>
              <a:rPr lang="es-ES" sz="1200" dirty="0">
                <a:solidFill>
                  <a:srgbClr val="FF0000"/>
                </a:solidFill>
              </a:rPr>
              <a:t>. Trinidad</a:t>
            </a:r>
            <a:r>
              <a:rPr lang="es-ES" sz="1000"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Destination</a:t>
            </a:r>
            <a:r>
              <a:rPr lang="es-ES" sz="1000" u="sng" dirty="0">
                <a:solidFill>
                  <a:srgbClr val="FF0000"/>
                </a:solidFill>
                <a:latin typeface="Arial" panose="020B0604020202020204" pitchFamily="34" charset="0"/>
                <a:cs typeface="Arial" panose="020B0604020202020204" pitchFamily="34" charset="0"/>
              </a:rPr>
              <a:t> 360)</a:t>
            </a:r>
            <a:endParaRPr lang="es-ES" sz="1000" dirty="0">
              <a:solidFill>
                <a:srgbClr val="FF0000"/>
              </a:solidFill>
              <a:latin typeface="Arial" panose="020B0604020202020204" pitchFamily="34" charset="0"/>
              <a:cs typeface="Arial" panose="020B0604020202020204" pitchFamily="34" charset="0"/>
            </a:endParaRPr>
          </a:p>
        </p:txBody>
      </p:sp>
      <p:pic>
        <p:nvPicPr>
          <p:cNvPr id="5" name="Imagen 4"/>
          <p:cNvPicPr>
            <a:picLocks noChangeAspect="1"/>
          </p:cNvPicPr>
          <p:nvPr/>
        </p:nvPicPr>
        <p:blipFill rotWithShape="1">
          <a:blip r:embed="rId4"/>
          <a:srcRect l="839" t="10398" r="-839" b="8503"/>
          <a:stretch/>
        </p:blipFill>
        <p:spPr>
          <a:xfrm>
            <a:off x="4573" y="53806"/>
            <a:ext cx="4858207" cy="2980471"/>
          </a:xfrm>
          <a:prstGeom prst="rect">
            <a:avLst/>
          </a:prstGeom>
        </p:spPr>
      </p:pic>
      <p:sp>
        <p:nvSpPr>
          <p:cNvPr id="6" name="Rectángulo 5"/>
          <p:cNvSpPr/>
          <p:nvPr/>
        </p:nvSpPr>
        <p:spPr>
          <a:xfrm>
            <a:off x="64575" y="2776964"/>
            <a:ext cx="3744936"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Hunga</a:t>
            </a:r>
            <a:r>
              <a:rPr lang="es-ES" sz="1000" dirty="0">
                <a:solidFill>
                  <a:srgbClr val="FF0000"/>
                </a:solidFill>
                <a:latin typeface="Arial" panose="020B0604020202020204" pitchFamily="34" charset="0"/>
                <a:cs typeface="Arial" panose="020B0604020202020204" pitchFamily="34" charset="0"/>
              </a:rPr>
              <a:t> Tonga-</a:t>
            </a:r>
            <a:r>
              <a:rPr lang="es-ES" sz="1000" dirty="0" err="1">
                <a:solidFill>
                  <a:srgbClr val="FF0000"/>
                </a:solidFill>
                <a:latin typeface="Arial" panose="020B0604020202020204" pitchFamily="34" charset="0"/>
                <a:cs typeface="Arial" panose="020B0604020202020204" pitchFamily="34" charset="0"/>
              </a:rPr>
              <a:t>Hunga</a:t>
            </a:r>
            <a:r>
              <a:rPr lang="es-ES" sz="1000" dirty="0">
                <a:solidFill>
                  <a:srgbClr val="FF0000"/>
                </a:solidFill>
                <a:latin typeface="Arial" panose="020B0604020202020204" pitchFamily="34" charset="0"/>
                <a:cs typeface="Arial" panose="020B0604020202020204" pitchFamily="34" charset="0"/>
              </a:rPr>
              <a:t> Ha-</a:t>
            </a:r>
            <a:r>
              <a:rPr lang="es-ES" sz="1000" dirty="0" err="1">
                <a:solidFill>
                  <a:srgbClr val="FF0000"/>
                </a:solidFill>
                <a:latin typeface="Arial" panose="020B0604020202020204" pitchFamily="34" charset="0"/>
                <a:cs typeface="Arial" panose="020B0604020202020204" pitchFamily="34" charset="0"/>
              </a:rPr>
              <a:t>apai</a:t>
            </a:r>
            <a:r>
              <a:rPr lang="es-ES" sz="1000" dirty="0">
                <a:solidFill>
                  <a:srgbClr val="FF0000"/>
                </a:solidFill>
                <a:latin typeface="Arial" panose="020B0604020202020204" pitchFamily="34" charset="0"/>
                <a:cs typeface="Arial" panose="020B0604020202020204" pitchFamily="34" charset="0"/>
              </a:rPr>
              <a:t>. Volcán. Tonga. (</a:t>
            </a:r>
            <a:r>
              <a:rPr lang="es-ES" sz="1000" u="sng" dirty="0">
                <a:solidFill>
                  <a:srgbClr val="FF0000"/>
                </a:solidFill>
                <a:latin typeface="Arial" panose="020B0604020202020204" pitchFamily="34" charset="0"/>
                <a:cs typeface="Arial" panose="020B0604020202020204" pitchFamily="34" charset="0"/>
              </a:rPr>
              <a:t>Newsmax.com)</a:t>
            </a:r>
            <a:endParaRPr lang="es-ES" sz="1000" dirty="0">
              <a:solidFill>
                <a:srgbClr val="FF0000"/>
              </a:solidFill>
              <a:latin typeface="Arial" panose="020B0604020202020204" pitchFamily="34" charset="0"/>
              <a:cs typeface="Arial" panose="020B0604020202020204" pitchFamily="34" charset="0"/>
            </a:endParaRPr>
          </a:p>
        </p:txBody>
      </p:sp>
      <p:sp>
        <p:nvSpPr>
          <p:cNvPr id="7" name="Rectángulo 6"/>
          <p:cNvSpPr/>
          <p:nvPr/>
        </p:nvSpPr>
        <p:spPr>
          <a:xfrm>
            <a:off x="0" y="3198168"/>
            <a:ext cx="9144000" cy="461665"/>
          </a:xfrm>
          <a:prstGeom prst="rect">
            <a:avLst/>
          </a:prstGeom>
        </p:spPr>
        <p:txBody>
          <a:bodyPr wrap="square">
            <a:spAutoFit/>
          </a:bodyPr>
          <a:lstStyle/>
          <a:p>
            <a:pPr lvl="0"/>
            <a:r>
              <a:rPr lang="es-ES" sz="1200" dirty="0">
                <a:solidFill>
                  <a:srgbClr val="FFC000"/>
                </a:solidFill>
                <a:latin typeface="Arial" panose="020B0604020202020204" pitchFamily="34" charset="0"/>
                <a:cs typeface="Arial" panose="020B0604020202020204" pitchFamily="34" charset="0"/>
              </a:rPr>
              <a:t>TAILANDIA- TAIWAN-TANZANIA-TAYIKISTÁN-TIMOR ORIENTAL-TOGO-TONGA-TRINIDAD Y </a:t>
            </a:r>
            <a:r>
              <a:rPr lang="es-ES" sz="1200" dirty="0" smtClean="0">
                <a:solidFill>
                  <a:srgbClr val="FFC000"/>
                </a:solidFill>
                <a:latin typeface="Arial" panose="020B0604020202020204" pitchFamily="34" charset="0"/>
                <a:cs typeface="Arial" panose="020B0604020202020204" pitchFamily="34" charset="0"/>
              </a:rPr>
              <a:t>TOBAGO-TÚNEZ-TURKMENISTÁN-TURQUÍA-TUVALU-UCRANIA-UGANDA- URUGUAY-UZBEKISTÁN-VANUATU-VENEZUELA-</a:t>
            </a:r>
            <a:endParaRPr lang="es-ES" sz="1200" dirty="0">
              <a:solidFill>
                <a:srgbClr val="FFC000"/>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a:stretch>
            <a:fillRect/>
          </a:stretch>
        </p:blipFill>
        <p:spPr>
          <a:xfrm>
            <a:off x="6939" y="3659833"/>
            <a:ext cx="4781083" cy="3178523"/>
          </a:xfrm>
          <a:prstGeom prst="rect">
            <a:avLst/>
          </a:prstGeom>
        </p:spPr>
      </p:pic>
      <p:sp>
        <p:nvSpPr>
          <p:cNvPr id="9" name="Rectángulo 8"/>
          <p:cNvSpPr/>
          <p:nvPr/>
        </p:nvSpPr>
        <p:spPr>
          <a:xfrm>
            <a:off x="94844" y="6554127"/>
            <a:ext cx="2701381"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de barro. Turkmenistán. (</a:t>
            </a:r>
            <a:r>
              <a:rPr lang="es-ES" sz="1000" dirty="0" err="1">
                <a:solidFill>
                  <a:srgbClr val="FF0000"/>
                </a:solidFill>
                <a:latin typeface="Arial" panose="020B0604020202020204" pitchFamily="34" charset="0"/>
                <a:cs typeface="Arial" panose="020B0604020202020204" pitchFamily="34" charset="0"/>
              </a:rPr>
              <a:t>Indy</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Guide</a:t>
            </a:r>
            <a:r>
              <a:rPr lang="es-ES" sz="1000" dirty="0">
                <a:solidFill>
                  <a:srgbClr val="FF0000"/>
                </a:solidFill>
                <a:latin typeface="Arial" panose="020B0604020202020204" pitchFamily="34" charset="0"/>
                <a:cs typeface="Arial" panose="020B0604020202020204" pitchFamily="34" charset="0"/>
              </a:rPr>
              <a:t>)</a:t>
            </a:r>
          </a:p>
        </p:txBody>
      </p:sp>
      <p:pic>
        <p:nvPicPr>
          <p:cNvPr id="2" name="Imagen 1"/>
          <p:cNvPicPr>
            <a:picLocks noChangeAspect="1"/>
          </p:cNvPicPr>
          <p:nvPr/>
        </p:nvPicPr>
        <p:blipFill>
          <a:blip r:embed="rId6"/>
          <a:stretch>
            <a:fillRect/>
          </a:stretch>
        </p:blipFill>
        <p:spPr>
          <a:xfrm>
            <a:off x="4794651" y="3659832"/>
            <a:ext cx="4349349" cy="3140515"/>
          </a:xfrm>
          <a:prstGeom prst="rect">
            <a:avLst/>
          </a:prstGeom>
        </p:spPr>
      </p:pic>
      <p:sp>
        <p:nvSpPr>
          <p:cNvPr id="10" name="Rectángulo 9"/>
          <p:cNvSpPr/>
          <p:nvPr/>
        </p:nvSpPr>
        <p:spPr>
          <a:xfrm>
            <a:off x="6181522" y="6561357"/>
            <a:ext cx="2962478"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latin typeface="Arial" panose="020B0604020202020204" pitchFamily="34" charset="0"/>
                <a:cs typeface="Arial" panose="020B0604020202020204" pitchFamily="34" charset="0"/>
              </a:rPr>
              <a:t>Volcán </a:t>
            </a:r>
            <a:r>
              <a:rPr lang="es-ES" sz="1200" dirty="0" err="1">
                <a:solidFill>
                  <a:srgbClr val="FF0000"/>
                </a:solidFill>
                <a:latin typeface="Arial" panose="020B0604020202020204" pitchFamily="34" charset="0"/>
                <a:cs typeface="Arial" panose="020B0604020202020204" pitchFamily="34" charset="0"/>
              </a:rPr>
              <a:t>Karaca</a:t>
            </a:r>
            <a:r>
              <a:rPr lang="es-ES" sz="1200" dirty="0">
                <a:solidFill>
                  <a:srgbClr val="FF0000"/>
                </a:solidFill>
                <a:latin typeface="Arial" panose="020B0604020202020204" pitchFamily="34" charset="0"/>
                <a:cs typeface="Arial" panose="020B0604020202020204" pitchFamily="34" charset="0"/>
              </a:rPr>
              <a:t> </a:t>
            </a:r>
            <a:r>
              <a:rPr lang="es-ES" sz="1200" dirty="0" err="1">
                <a:solidFill>
                  <a:srgbClr val="FF0000"/>
                </a:solidFill>
                <a:latin typeface="Arial" panose="020B0604020202020204" pitchFamily="34" charset="0"/>
                <a:cs typeface="Arial" panose="020B0604020202020204" pitchFamily="34" charset="0"/>
              </a:rPr>
              <a:t>Dag</a:t>
            </a:r>
            <a:r>
              <a:rPr lang="es-ES" sz="1200" dirty="0">
                <a:solidFill>
                  <a:srgbClr val="FF0000"/>
                </a:solidFill>
                <a:latin typeface="Arial" panose="020B0604020202020204" pitchFamily="34" charset="0"/>
                <a:cs typeface="Arial" panose="020B0604020202020204" pitchFamily="34" charset="0"/>
              </a:rPr>
              <a:t>. Turquía. (</a:t>
            </a:r>
            <a:r>
              <a:rPr lang="es-ES" sz="1200" u="sng" dirty="0" err="1">
                <a:solidFill>
                  <a:srgbClr val="FF0000"/>
                </a:solidFill>
                <a:latin typeface="Arial" panose="020B0604020202020204" pitchFamily="34" charset="0"/>
                <a:cs typeface="Arial" panose="020B0604020202020204" pitchFamily="34" charset="0"/>
              </a:rPr>
              <a:t>TrekEarth</a:t>
            </a:r>
            <a:r>
              <a:rPr lang="es-ES" sz="1200" dirty="0">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67207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22406" t="22228" r="1144" b="21461"/>
          <a:stretch/>
        </p:blipFill>
        <p:spPr>
          <a:xfrm>
            <a:off x="0" y="0"/>
            <a:ext cx="4176787" cy="2736304"/>
          </a:xfrm>
          <a:prstGeom prst="rect">
            <a:avLst/>
          </a:prstGeom>
        </p:spPr>
      </p:pic>
      <p:sp>
        <p:nvSpPr>
          <p:cNvPr id="3" name="Rectángulo 2"/>
          <p:cNvSpPr/>
          <p:nvPr/>
        </p:nvSpPr>
        <p:spPr>
          <a:xfrm>
            <a:off x="27783" y="2543148"/>
            <a:ext cx="2762295" cy="246221"/>
          </a:xfrm>
          <a:prstGeom prst="rect">
            <a:avLst/>
          </a:prstGeom>
          <a:solidFill>
            <a:schemeClr val="accent1">
              <a:lumMod val="40000"/>
              <a:lumOff val="60000"/>
            </a:schemeClr>
          </a:solidFill>
        </p:spPr>
        <p:txBody>
          <a:bodyPr wrap="none">
            <a:spAutoFit/>
          </a:bodyPr>
          <a:lstStyle/>
          <a:p>
            <a:pPr lvl="0"/>
            <a:r>
              <a:rPr lang="es-ES" sz="1000" dirty="0" smtClean="0">
                <a:solidFill>
                  <a:srgbClr val="FF0000"/>
                </a:solidFill>
                <a:latin typeface="Arial" panose="020B0604020202020204" pitchFamily="34" charset="0"/>
                <a:cs typeface="Arial" panose="020B0604020202020204" pitchFamily="34" charset="0"/>
              </a:rPr>
              <a:t>Volcán Kara </a:t>
            </a:r>
            <a:r>
              <a:rPr lang="es-ES" sz="1000" dirty="0" err="1" smtClean="0">
                <a:solidFill>
                  <a:srgbClr val="FF0000"/>
                </a:solidFill>
                <a:latin typeface="Arial" panose="020B0604020202020204" pitchFamily="34" charset="0"/>
                <a:cs typeface="Arial" panose="020B0604020202020204" pitchFamily="34" charset="0"/>
              </a:rPr>
              <a:t>Dag</a:t>
            </a:r>
            <a:r>
              <a:rPr lang="es-ES" sz="1000" dirty="0" smtClean="0">
                <a:solidFill>
                  <a:srgbClr val="FF0000"/>
                </a:solidFill>
                <a:latin typeface="Arial" panose="020B0604020202020204" pitchFamily="34" charset="0"/>
                <a:cs typeface="Arial" panose="020B0604020202020204" pitchFamily="34" charset="0"/>
              </a:rPr>
              <a:t>. Ucrania,(</a:t>
            </a:r>
            <a:r>
              <a:rPr lang="es-ES" sz="1000" dirty="0" err="1" smtClean="0">
                <a:solidFill>
                  <a:srgbClr val="FF0000"/>
                </a:solidFill>
                <a:latin typeface="Arial" panose="020B0604020202020204" pitchFamily="34" charset="0"/>
                <a:cs typeface="Arial" panose="020B0604020202020204" pitchFamily="34" charset="0"/>
              </a:rPr>
              <a:t>dreamstime</a:t>
            </a:r>
            <a:r>
              <a:rPr lang="es-ES" sz="1000" dirty="0" smtClean="0">
                <a:solidFill>
                  <a:srgbClr val="FF0000"/>
                </a:solidFill>
                <a:latin typeface="Arial" panose="020B0604020202020204" pitchFamily="34" charset="0"/>
                <a:cs typeface="Arial" panose="020B0604020202020204" pitchFamily="34" charset="0"/>
              </a:rPr>
              <a:t>. </a:t>
            </a:r>
            <a:r>
              <a:rPr lang="es-ES" sz="1000" dirty="0" err="1" smtClean="0">
                <a:solidFill>
                  <a:srgbClr val="FF0000"/>
                </a:solidFill>
                <a:latin typeface="Arial" panose="020B0604020202020204" pitchFamily="34" charset="0"/>
                <a:cs typeface="Arial" panose="020B0604020202020204" pitchFamily="34" charset="0"/>
              </a:rPr>
              <a:t>com</a:t>
            </a:r>
            <a:r>
              <a:rPr lang="es-ES" sz="1000"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4"/>
          <a:stretch>
            <a:fillRect/>
          </a:stretch>
        </p:blipFill>
        <p:spPr>
          <a:xfrm>
            <a:off x="4204570" y="-53064"/>
            <a:ext cx="4952858" cy="2789368"/>
          </a:xfrm>
          <a:prstGeom prst="rect">
            <a:avLst/>
          </a:prstGeom>
        </p:spPr>
      </p:pic>
      <p:sp>
        <p:nvSpPr>
          <p:cNvPr id="5" name="Rectángulo 4"/>
          <p:cNvSpPr/>
          <p:nvPr/>
        </p:nvSpPr>
        <p:spPr>
          <a:xfrm>
            <a:off x="4225722" y="2490083"/>
            <a:ext cx="2289409"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en </a:t>
            </a:r>
            <a:r>
              <a:rPr lang="es-ES" sz="1000" dirty="0" err="1">
                <a:solidFill>
                  <a:srgbClr val="FF0000"/>
                </a:solidFill>
                <a:latin typeface="Arial" panose="020B0604020202020204" pitchFamily="34" charset="0"/>
                <a:cs typeface="Arial" panose="020B0604020202020204" pitchFamily="34" charset="0"/>
              </a:rPr>
              <a:t>Vuanuatu</a:t>
            </a:r>
            <a:r>
              <a:rPr lang="es-ES" sz="1000"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silveristhenew</a:t>
            </a:r>
            <a:r>
              <a:rPr lang="es-ES" sz="1000" dirty="0">
                <a:solidFill>
                  <a:srgbClr val="FF0000"/>
                </a:solidFill>
                <a:latin typeface="Arial" panose="020B0604020202020204" pitchFamily="34" charset="0"/>
                <a:cs typeface="Arial" panose="020B0604020202020204" pitchFamily="34" charset="0"/>
              </a:rPr>
              <a:t>)</a:t>
            </a:r>
          </a:p>
        </p:txBody>
      </p:sp>
      <p:pic>
        <p:nvPicPr>
          <p:cNvPr id="6" name="Imagen 5"/>
          <p:cNvPicPr>
            <a:picLocks noChangeAspect="1"/>
          </p:cNvPicPr>
          <p:nvPr/>
        </p:nvPicPr>
        <p:blipFill>
          <a:blip r:embed="rId5"/>
          <a:stretch>
            <a:fillRect/>
          </a:stretch>
        </p:blipFill>
        <p:spPr>
          <a:xfrm>
            <a:off x="27782" y="3356992"/>
            <a:ext cx="5470325" cy="3501008"/>
          </a:xfrm>
          <a:prstGeom prst="rect">
            <a:avLst/>
          </a:prstGeom>
        </p:spPr>
      </p:pic>
      <p:sp>
        <p:nvSpPr>
          <p:cNvPr id="7" name="Rectángulo 6"/>
          <p:cNvSpPr/>
          <p:nvPr/>
        </p:nvSpPr>
        <p:spPr>
          <a:xfrm>
            <a:off x="0" y="6396335"/>
            <a:ext cx="1728192"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latin typeface="Arial" panose="020B0604020202020204" pitchFamily="34" charset="0"/>
                <a:cs typeface="Arial" panose="020B0604020202020204" pitchFamily="34" charset="0"/>
              </a:rPr>
              <a:t>Isla de Las </a:t>
            </a:r>
            <a:r>
              <a:rPr lang="es-ES" sz="1200" dirty="0" smtClean="0">
                <a:solidFill>
                  <a:srgbClr val="FF0000"/>
                </a:solidFill>
                <a:latin typeface="Arial" panose="020B0604020202020204" pitchFamily="34" charset="0"/>
                <a:cs typeface="Arial" panose="020B0604020202020204" pitchFamily="34" charset="0"/>
              </a:rPr>
              <a:t>Cenizas</a:t>
            </a:r>
            <a:r>
              <a:rPr lang="es-ES" sz="1200" dirty="0">
                <a:solidFill>
                  <a:srgbClr val="FF0000"/>
                </a:solidFill>
                <a:latin typeface="Arial" panose="020B0604020202020204" pitchFamily="34" charset="0"/>
                <a:cs typeface="Arial" panose="020B0604020202020204" pitchFamily="34" charset="0"/>
              </a:rPr>
              <a:t>. Vietnam. (</a:t>
            </a:r>
            <a:r>
              <a:rPr lang="es-ES" sz="1200" u="sng" dirty="0" err="1">
                <a:solidFill>
                  <a:srgbClr val="FF0000"/>
                </a:solidFill>
                <a:latin typeface="Arial" panose="020B0604020202020204" pitchFamily="34" charset="0"/>
                <a:cs typeface="Arial" panose="020B0604020202020204" pitchFamily="34" charset="0"/>
              </a:rPr>
              <a:t>Alchetron</a:t>
            </a:r>
            <a:r>
              <a:rPr lang="es-ES" sz="1200" u="sng" dirty="0">
                <a:solidFill>
                  <a:srgbClr val="D6D6D6"/>
                </a:solidFill>
                <a:latin typeface="arial" panose="020B0604020202020204" pitchFamily="34" charset="0"/>
              </a:rPr>
              <a:t>)</a:t>
            </a:r>
            <a:endParaRPr lang="es-ES" sz="1200" dirty="0">
              <a:solidFill>
                <a:prstClr val="black"/>
              </a:solidFill>
            </a:endParaRPr>
          </a:p>
        </p:txBody>
      </p:sp>
      <p:sp>
        <p:nvSpPr>
          <p:cNvPr id="8" name="Rectángulo 7"/>
          <p:cNvSpPr/>
          <p:nvPr/>
        </p:nvSpPr>
        <p:spPr>
          <a:xfrm>
            <a:off x="2093879" y="2906783"/>
            <a:ext cx="4263686" cy="276999"/>
          </a:xfrm>
          <a:prstGeom prst="rect">
            <a:avLst/>
          </a:prstGeom>
        </p:spPr>
        <p:txBody>
          <a:bodyPr wrap="square">
            <a:spAutoFit/>
          </a:bodyPr>
          <a:lstStyle/>
          <a:p>
            <a:pPr lvl="0"/>
            <a:r>
              <a:rPr lang="es-ES" sz="1200" dirty="0" smtClean="0">
                <a:solidFill>
                  <a:srgbClr val="FFC000"/>
                </a:solidFill>
                <a:latin typeface="Arial" panose="020B0604020202020204" pitchFamily="34" charset="0"/>
                <a:cs typeface="Arial" panose="020B0604020202020204" pitchFamily="34" charset="0"/>
              </a:rPr>
              <a:t>-VIETNAM- YEMEN- YIBUTI- ZAMBIA- ZIMBABWE.</a:t>
            </a:r>
            <a:endParaRPr lang="es-ES" sz="1200" dirty="0">
              <a:solidFill>
                <a:srgbClr val="FFC000"/>
              </a:solidFill>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6"/>
          <a:srcRect l="13406" r="7249"/>
          <a:stretch/>
        </p:blipFill>
        <p:spPr>
          <a:xfrm>
            <a:off x="5536650" y="3356992"/>
            <a:ext cx="3602699" cy="3001313"/>
          </a:xfrm>
          <a:prstGeom prst="rect">
            <a:avLst/>
          </a:prstGeom>
        </p:spPr>
      </p:pic>
      <p:sp>
        <p:nvSpPr>
          <p:cNvPr id="10" name="Rectángulo 9"/>
          <p:cNvSpPr/>
          <p:nvPr/>
        </p:nvSpPr>
        <p:spPr>
          <a:xfrm>
            <a:off x="6039182" y="6488667"/>
            <a:ext cx="2597634"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rPr>
              <a:t>Bir</a:t>
            </a:r>
            <a:r>
              <a:rPr lang="es-ES" sz="1200" dirty="0">
                <a:solidFill>
                  <a:srgbClr val="FF0000"/>
                </a:solidFill>
              </a:rPr>
              <a:t> </a:t>
            </a:r>
            <a:r>
              <a:rPr lang="es-ES" sz="1200" dirty="0" err="1">
                <a:solidFill>
                  <a:srgbClr val="FF0000"/>
                </a:solidFill>
              </a:rPr>
              <a:t>Borhut</a:t>
            </a:r>
            <a:r>
              <a:rPr lang="es-ES" sz="1200" dirty="0">
                <a:solidFill>
                  <a:srgbClr val="FF0000"/>
                </a:solidFill>
              </a:rPr>
              <a:t>, Volcán. Yemen (</a:t>
            </a:r>
            <a:r>
              <a:rPr lang="es-ES" sz="1200" dirty="0" err="1">
                <a:solidFill>
                  <a:srgbClr val="FF0000"/>
                </a:solidFill>
              </a:rPr>
              <a:t>Wikimapia</a:t>
            </a:r>
            <a:r>
              <a:rPr lang="es-ES" sz="1200" dirty="0">
                <a:solidFill>
                  <a:srgbClr val="FF0000"/>
                </a:solidFill>
              </a:rPr>
              <a:t>)</a:t>
            </a:r>
          </a:p>
        </p:txBody>
      </p:sp>
    </p:spTree>
    <p:extLst>
      <p:ext uri="{BB962C8B-B14F-4D97-AF65-F5344CB8AC3E}">
        <p14:creationId xmlns:p14="http://schemas.microsoft.com/office/powerpoint/2010/main" val="846555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5152" y="0"/>
            <a:ext cx="9138336" cy="6858000"/>
          </a:xfrm>
          <a:prstGeom prst="rect">
            <a:avLst/>
          </a:prstGeom>
        </p:spPr>
      </p:pic>
      <p:sp>
        <p:nvSpPr>
          <p:cNvPr id="3" name="Rectángulo 2"/>
          <p:cNvSpPr/>
          <p:nvPr/>
        </p:nvSpPr>
        <p:spPr>
          <a:xfrm>
            <a:off x="0" y="6421734"/>
            <a:ext cx="2267744"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rPr>
              <a:t>Campo de fumarolas del Boina, volcán. Yibuti. (</a:t>
            </a:r>
            <a:r>
              <a:rPr lang="es-ES" sz="1000" u="sng" dirty="0" err="1">
                <a:solidFill>
                  <a:srgbClr val="FF0000"/>
                </a:solidFill>
                <a:latin typeface="arial" panose="020B0604020202020204" pitchFamily="34" charset="0"/>
              </a:rPr>
              <a:t>Wikimedia</a:t>
            </a:r>
            <a:r>
              <a:rPr lang="es-ES" sz="1000" u="sng" dirty="0">
                <a:solidFill>
                  <a:srgbClr val="FF0000"/>
                </a:solidFill>
                <a:latin typeface="arial" panose="020B0604020202020204" pitchFamily="34" charset="0"/>
              </a:rPr>
              <a:t> </a:t>
            </a:r>
            <a:r>
              <a:rPr lang="es-ES" sz="1000" u="sng" dirty="0" err="1">
                <a:solidFill>
                  <a:srgbClr val="FF0000"/>
                </a:solidFill>
                <a:latin typeface="arial" panose="020B0604020202020204" pitchFamily="34" charset="0"/>
              </a:rPr>
              <a:t>Commons</a:t>
            </a:r>
            <a:r>
              <a:rPr lang="es-ES" sz="1000" u="sng" dirty="0">
                <a:solidFill>
                  <a:srgbClr val="FF0000"/>
                </a:solidFill>
                <a:latin typeface="arial" panose="020B0604020202020204" pitchFamily="34" charset="0"/>
              </a:rPr>
              <a:t>)</a:t>
            </a:r>
            <a:endParaRPr lang="es-ES" sz="1000" dirty="0">
              <a:solidFill>
                <a:srgbClr val="FF0000"/>
              </a:solidFill>
            </a:endParaRPr>
          </a:p>
        </p:txBody>
      </p:sp>
    </p:spTree>
    <p:extLst>
      <p:ext uri="{BB962C8B-B14F-4D97-AF65-F5344CB8AC3E}">
        <p14:creationId xmlns:p14="http://schemas.microsoft.com/office/powerpoint/2010/main" val="2562227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16632"/>
            <a:ext cx="1002006"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TAILANDIA</a:t>
            </a:r>
          </a:p>
        </p:txBody>
      </p:sp>
      <p:sp>
        <p:nvSpPr>
          <p:cNvPr id="4" name="Rectángulo 3"/>
          <p:cNvSpPr/>
          <p:nvPr/>
        </p:nvSpPr>
        <p:spPr>
          <a:xfrm>
            <a:off x="9547" y="393631"/>
            <a:ext cx="1710533"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TAILANDIA, Reino de.</a:t>
            </a:r>
          </a:p>
          <a:p>
            <a:pPr lvl="0"/>
            <a:r>
              <a:rPr lang="es-ES" sz="1200" dirty="0" smtClean="0">
                <a:latin typeface="Arial" panose="020B0604020202020204" pitchFamily="34" charset="0"/>
                <a:cs typeface="Arial" panose="020B0604020202020204" pitchFamily="34" charset="0"/>
              </a:rPr>
              <a:t>SE asiático.</a:t>
            </a:r>
            <a:endParaRPr lang="es-ES" sz="1200" dirty="0">
              <a:latin typeface="Arial" panose="020B0604020202020204" pitchFamily="34" charset="0"/>
              <a:cs typeface="Arial" panose="020B0604020202020204" pitchFamily="34" charset="0"/>
            </a:endParaRPr>
          </a:p>
        </p:txBody>
      </p:sp>
      <p:pic>
        <p:nvPicPr>
          <p:cNvPr id="1026" name="Picture 2" descr="[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7498" y="0"/>
            <a:ext cx="2237431" cy="1491622"/>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24587" y="845291"/>
            <a:ext cx="1538117" cy="646331"/>
          </a:xfrm>
          <a:prstGeom prst="rect">
            <a:avLst/>
          </a:prstGeom>
          <a:solidFill>
            <a:schemeClr val="accent6">
              <a:lumMod val="40000"/>
              <a:lumOff val="60000"/>
            </a:schemeClr>
          </a:solidFill>
        </p:spPr>
        <p:txBody>
          <a:bodyPr wrap="square">
            <a:spAutoFit/>
          </a:bodyPr>
          <a:lstStyle/>
          <a:p>
            <a:pPr lvl="0"/>
            <a:r>
              <a:rPr lang="es-ES" sz="1200" dirty="0">
                <a:solidFill>
                  <a:schemeClr val="accent4">
                    <a:lumMod val="50000"/>
                  </a:schemeClr>
                </a:solidFill>
                <a:latin typeface="Arial" panose="020B0604020202020204" pitchFamily="34" charset="0"/>
                <a:cs typeface="Arial" panose="020B0604020202020204" pitchFamily="34" charset="0"/>
              </a:rPr>
              <a:t>Bandera del reino de Tailandia. (</a:t>
            </a:r>
            <a:r>
              <a:rPr lang="es-ES" sz="1200" dirty="0" err="1">
                <a:solidFill>
                  <a:schemeClr val="accent4">
                    <a:lumMod val="50000"/>
                  </a:schemeClr>
                </a:solidFill>
                <a:latin typeface="Arial" panose="020B0604020202020204" pitchFamily="34" charset="0"/>
                <a:cs typeface="Arial" panose="020B0604020202020204" pitchFamily="34" charset="0"/>
              </a:rPr>
              <a:t>Flags</a:t>
            </a:r>
            <a:r>
              <a:rPr lang="es-ES" sz="1200" dirty="0">
                <a:solidFill>
                  <a:schemeClr val="accent4">
                    <a:lumMod val="50000"/>
                  </a:schemeClr>
                </a:solidFill>
                <a:latin typeface="Arial" panose="020B0604020202020204" pitchFamily="34" charset="0"/>
                <a:cs typeface="Arial" panose="020B0604020202020204" pitchFamily="34" charset="0"/>
              </a:rPr>
              <a:t> of </a:t>
            </a:r>
            <a:r>
              <a:rPr lang="es-ES" sz="1200" dirty="0" err="1">
                <a:solidFill>
                  <a:schemeClr val="accent4">
                    <a:lumMod val="50000"/>
                  </a:schemeClr>
                </a:solidFill>
                <a:latin typeface="Arial" panose="020B0604020202020204" pitchFamily="34" charset="0"/>
                <a:cs typeface="Arial" panose="020B0604020202020204" pitchFamily="34" charset="0"/>
              </a:rPr>
              <a:t>the</a:t>
            </a:r>
            <a:r>
              <a:rPr lang="es-ES" sz="1200" dirty="0">
                <a:solidFill>
                  <a:schemeClr val="accent4">
                    <a:lumMod val="50000"/>
                  </a:schemeClr>
                </a:solidFill>
                <a:latin typeface="Arial" panose="020B0604020202020204" pitchFamily="34" charset="0"/>
                <a:cs typeface="Arial" panose="020B0604020202020204" pitchFamily="34" charset="0"/>
              </a:rPr>
              <a:t> </a:t>
            </a:r>
            <a:r>
              <a:rPr lang="es-ES" sz="1200" dirty="0" err="1">
                <a:solidFill>
                  <a:schemeClr val="accent4">
                    <a:lumMod val="50000"/>
                  </a:schemeClr>
                </a:solidFill>
                <a:latin typeface="Arial" panose="020B0604020202020204" pitchFamily="34" charset="0"/>
                <a:cs typeface="Arial" panose="020B0604020202020204" pitchFamily="34" charset="0"/>
              </a:rPr>
              <a:t>world</a:t>
            </a:r>
            <a:r>
              <a:rPr lang="es-ES" sz="1200" dirty="0">
                <a:solidFill>
                  <a:schemeClr val="accent4">
                    <a:lumMod val="50000"/>
                  </a:schemeClr>
                </a:solidFill>
                <a:latin typeface="Arial" panose="020B0604020202020204" pitchFamily="34" charset="0"/>
                <a:cs typeface="Arial" panose="020B0604020202020204" pitchFamily="34" charset="0"/>
              </a:rPr>
              <a:t>)</a:t>
            </a:r>
          </a:p>
        </p:txBody>
      </p:sp>
      <p:pic>
        <p:nvPicPr>
          <p:cNvPr id="1028" name="Picture 4" descr="Resultado de imagen de geological map of thai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1727" y="0"/>
            <a:ext cx="2677326" cy="4392488"/>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4427984" y="692696"/>
            <a:ext cx="1864028" cy="400110"/>
          </a:xfrm>
          <a:prstGeom prst="rect">
            <a:avLst/>
          </a:prstGeom>
          <a:solidFill>
            <a:schemeClr val="accent6">
              <a:lumMod val="40000"/>
              <a:lumOff val="60000"/>
            </a:schemeClr>
          </a:solidFill>
        </p:spPr>
        <p:txBody>
          <a:bodyPr wrap="square">
            <a:spAutoFit/>
          </a:bodyPr>
          <a:lstStyle/>
          <a:p>
            <a:pPr lvl="0"/>
            <a:r>
              <a:rPr lang="es-ES" sz="1000" dirty="0">
                <a:solidFill>
                  <a:schemeClr val="accent4">
                    <a:lumMod val="50000"/>
                  </a:schemeClr>
                </a:solidFill>
                <a:latin typeface="Arial" panose="020B0604020202020204" pitchFamily="34" charset="0"/>
                <a:cs typeface="Arial" panose="020B0604020202020204" pitchFamily="34" charset="0"/>
              </a:rPr>
              <a:t>Mapa geológico de Tailandia (</a:t>
            </a:r>
            <a:r>
              <a:rPr lang="es-ES" sz="1000" u="sng" dirty="0" err="1">
                <a:solidFill>
                  <a:schemeClr val="accent4">
                    <a:lumMod val="50000"/>
                  </a:schemeClr>
                </a:solidFill>
                <a:latin typeface="Arial" panose="020B0604020202020204" pitchFamily="34" charset="0"/>
                <a:cs typeface="Arial" panose="020B0604020202020204" pitchFamily="34" charset="0"/>
              </a:rPr>
              <a:t>Map</a:t>
            </a:r>
            <a:r>
              <a:rPr lang="es-ES" sz="1000" u="sng" dirty="0">
                <a:solidFill>
                  <a:schemeClr val="accent4">
                    <a:lumMod val="50000"/>
                  </a:schemeClr>
                </a:solidFill>
                <a:latin typeface="Arial" panose="020B0604020202020204" pitchFamily="34" charset="0"/>
                <a:cs typeface="Arial" panose="020B0604020202020204" pitchFamily="34" charset="0"/>
              </a:rPr>
              <a:t> of </a:t>
            </a:r>
            <a:r>
              <a:rPr lang="es-ES" sz="1000" u="sng" dirty="0" err="1">
                <a:solidFill>
                  <a:schemeClr val="accent4">
                    <a:lumMod val="50000"/>
                  </a:schemeClr>
                </a:solidFill>
                <a:latin typeface="Arial" panose="020B0604020202020204" pitchFamily="34" charset="0"/>
                <a:cs typeface="Arial" panose="020B0604020202020204" pitchFamily="34" charset="0"/>
              </a:rPr>
              <a:t>Thailand</a:t>
            </a:r>
            <a:r>
              <a:rPr lang="es-ES" sz="1000" u="sng" dirty="0">
                <a:solidFill>
                  <a:schemeClr val="accent4">
                    <a:lumMod val="50000"/>
                  </a:schemeClr>
                </a:solidFill>
                <a:latin typeface="Arial" panose="020B0604020202020204" pitchFamily="34" charset="0"/>
                <a:cs typeface="Arial" panose="020B0604020202020204" pitchFamily="34" charset="0"/>
              </a:rPr>
              <a:t>)</a:t>
            </a:r>
            <a:endParaRPr lang="es-ES" sz="1000" dirty="0">
              <a:solidFill>
                <a:schemeClr val="accent4">
                  <a:lumMod val="50000"/>
                </a:schemeClr>
              </a:solidFill>
              <a:latin typeface="Arial" panose="020B0604020202020204" pitchFamily="34" charset="0"/>
              <a:cs typeface="Arial" panose="020B0604020202020204" pitchFamily="34" charset="0"/>
            </a:endParaRPr>
          </a:p>
        </p:txBody>
      </p:sp>
      <p:graphicFrame>
        <p:nvGraphicFramePr>
          <p:cNvPr id="7" name="Tabla 6"/>
          <p:cNvGraphicFramePr>
            <a:graphicFrameLocks noGrp="1"/>
          </p:cNvGraphicFramePr>
          <p:nvPr>
            <p:extLst>
              <p:ext uri="{D42A27DB-BD31-4B8C-83A1-F6EECF244321}">
                <p14:modId xmlns:p14="http://schemas.microsoft.com/office/powerpoint/2010/main" val="3525673748"/>
              </p:ext>
            </p:extLst>
          </p:nvPr>
        </p:nvGraphicFramePr>
        <p:xfrm>
          <a:off x="258465" y="1943281"/>
          <a:ext cx="4076700" cy="894470"/>
        </p:xfrm>
        <a:graphic>
          <a:graphicData uri="http://schemas.openxmlformats.org/drawingml/2006/table">
            <a:tbl>
              <a:tblPr/>
              <a:tblGrid>
                <a:gridCol w="1333500">
                  <a:extLst>
                    <a:ext uri="{9D8B030D-6E8A-4147-A177-3AD203B41FA5}">
                      <a16:colId xmlns:a16="http://schemas.microsoft.com/office/drawing/2014/main" val="1416217659"/>
                    </a:ext>
                  </a:extLst>
                </a:gridCol>
                <a:gridCol w="635000">
                  <a:extLst>
                    <a:ext uri="{9D8B030D-6E8A-4147-A177-3AD203B41FA5}">
                      <a16:colId xmlns:a16="http://schemas.microsoft.com/office/drawing/2014/main" val="4243799212"/>
                    </a:ext>
                  </a:extLst>
                </a:gridCol>
                <a:gridCol w="1562100">
                  <a:extLst>
                    <a:ext uri="{9D8B030D-6E8A-4147-A177-3AD203B41FA5}">
                      <a16:colId xmlns:a16="http://schemas.microsoft.com/office/drawing/2014/main" val="3014804822"/>
                    </a:ext>
                  </a:extLst>
                </a:gridCol>
                <a:gridCol w="546100">
                  <a:extLst>
                    <a:ext uri="{9D8B030D-6E8A-4147-A177-3AD203B41FA5}">
                      <a16:colId xmlns:a16="http://schemas.microsoft.com/office/drawing/2014/main" val="490756639"/>
                    </a:ext>
                  </a:extLst>
                </a:gridCol>
              </a:tblGrid>
              <a:tr h="178894">
                <a:tc>
                  <a:txBody>
                    <a:bodyPr/>
                    <a:lstStyle/>
                    <a:p>
                      <a:pPr algn="l" fontAlgn="b"/>
                      <a:endParaRPr lang="es-ES" sz="1100" b="0"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ES" sz="1100" b="0" i="0" u="none" strike="noStrike">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ES" sz="1100" b="0" i="0" u="none" strike="noStrike">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ES" sz="1100" b="0" i="0" u="none" strike="noStrike">
                        <a:solidFill>
                          <a:schemeClr val="tx1"/>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988379665"/>
                  </a:ext>
                </a:extLst>
              </a:tr>
              <a:tr h="178894">
                <a:tc>
                  <a:txBody>
                    <a:bodyPr/>
                    <a:lstStyle/>
                    <a:p>
                      <a:pPr algn="l" fontAlgn="b"/>
                      <a:r>
                        <a:rPr lang="es-ES" sz="1000" b="0" i="0" u="none" strike="noStrike" dirty="0">
                          <a:solidFill>
                            <a:schemeClr val="tx1"/>
                          </a:solidFill>
                          <a:effectLst/>
                          <a:latin typeface="Arial" panose="020B0604020202020204" pitchFamily="34" charset="0"/>
                        </a:rPr>
                        <a:t>Nombre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Elevación</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Localización</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Última </a:t>
                      </a:r>
                    </a:p>
                  </a:txBody>
                  <a:tcPr marL="9525" marR="9525" marT="9525" marB="0" anchor="b">
                    <a:lnL>
                      <a:noFill/>
                    </a:lnL>
                    <a:lnR>
                      <a:noFill/>
                    </a:lnR>
                    <a:lnT>
                      <a:noFill/>
                    </a:lnT>
                    <a:lnB>
                      <a:noFill/>
                    </a:lnB>
                  </a:tcPr>
                </a:tc>
                <a:extLst>
                  <a:ext uri="{0D108BD9-81ED-4DB2-BD59-A6C34878D82A}">
                    <a16:rowId xmlns:a16="http://schemas.microsoft.com/office/drawing/2014/main" val="1047409386"/>
                  </a:ext>
                </a:extLst>
              </a:tr>
              <a:tr h="178894">
                <a:tc>
                  <a:txBody>
                    <a:bodyPr/>
                    <a:lstStyle/>
                    <a:p>
                      <a:pPr algn="l" fontAlgn="b"/>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m.</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Coordenadas</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erupción</a:t>
                      </a:r>
                    </a:p>
                  </a:txBody>
                  <a:tcPr marL="9525" marR="9525" marT="9525" marB="0" anchor="b">
                    <a:lnL>
                      <a:noFill/>
                    </a:lnL>
                    <a:lnR>
                      <a:noFill/>
                    </a:lnR>
                    <a:lnT>
                      <a:noFill/>
                    </a:lnT>
                    <a:lnB>
                      <a:noFill/>
                    </a:lnB>
                  </a:tcPr>
                </a:tc>
                <a:extLst>
                  <a:ext uri="{0D108BD9-81ED-4DB2-BD59-A6C34878D82A}">
                    <a16:rowId xmlns:a16="http://schemas.microsoft.com/office/drawing/2014/main" val="1604079504"/>
                  </a:ext>
                </a:extLst>
              </a:tr>
              <a:tr h="178894">
                <a:tc>
                  <a:txBody>
                    <a:bodyPr/>
                    <a:lstStyle/>
                    <a:p>
                      <a:pPr algn="l" fontAlgn="b"/>
                      <a:r>
                        <a:rPr lang="es-ES" sz="1000" b="0" i="0" u="none" strike="noStrike">
                          <a:solidFill>
                            <a:schemeClr val="tx1"/>
                          </a:solidFill>
                          <a:effectLst/>
                          <a:latin typeface="Arial" panose="020B0604020202020204" pitchFamily="34" charset="0"/>
                        </a:rPr>
                        <a:t>Phanom Rung</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370</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 14.53ºN/102.94ºE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635283496"/>
                  </a:ext>
                </a:extLst>
              </a:tr>
              <a:tr h="178894">
                <a:tc>
                  <a:txBody>
                    <a:bodyPr/>
                    <a:lstStyle/>
                    <a:p>
                      <a:pPr algn="l" fontAlgn="b"/>
                      <a:r>
                        <a:rPr lang="de-DE" sz="1000" b="0" i="0" u="none" strike="noStrike">
                          <a:solidFill>
                            <a:schemeClr val="tx1"/>
                          </a:solidFill>
                          <a:effectLst/>
                          <a:latin typeface="Arial" panose="020B0604020202020204" pitchFamily="34" charset="0"/>
                        </a:rPr>
                        <a:t>Doi Pha Khok Hin Fu</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450</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18.249ºN/99.626ºE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3219990333"/>
                  </a:ext>
                </a:extLst>
              </a:tr>
            </a:tbl>
          </a:graphicData>
        </a:graphic>
      </p:graphicFrame>
      <p:sp>
        <p:nvSpPr>
          <p:cNvPr id="8" name="Rectángulo 7"/>
          <p:cNvSpPr/>
          <p:nvPr/>
        </p:nvSpPr>
        <p:spPr>
          <a:xfrm>
            <a:off x="138178" y="2132856"/>
            <a:ext cx="4227661" cy="7048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 name="Conector recto 9"/>
          <p:cNvCxnSpPr/>
          <p:nvPr/>
        </p:nvCxnSpPr>
        <p:spPr>
          <a:xfrm flipH="1" flipV="1">
            <a:off x="87001" y="2531044"/>
            <a:ext cx="4330016" cy="571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2221333" y="2196244"/>
            <a:ext cx="0" cy="641507"/>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21096" y="1787559"/>
            <a:ext cx="2803268" cy="276999"/>
          </a:xfrm>
          <a:prstGeom prst="rect">
            <a:avLst/>
          </a:prstGeom>
          <a:solidFill>
            <a:schemeClr val="accent1">
              <a:lumMod val="60000"/>
              <a:lumOff val="40000"/>
            </a:schemeClr>
          </a:solidFill>
        </p:spPr>
        <p:txBody>
          <a:bodyPr wrap="none">
            <a:spAutoFit/>
          </a:bodyPr>
          <a:lstStyle/>
          <a:p>
            <a:pPr lvl="0"/>
            <a:r>
              <a:rPr lang="es-ES" sz="1200" dirty="0">
                <a:solidFill>
                  <a:srgbClr val="FF0000"/>
                </a:solidFill>
              </a:rPr>
              <a:t>Lista de volcanes en Tailandia. (Wikipedia)</a:t>
            </a:r>
          </a:p>
        </p:txBody>
      </p:sp>
      <p:pic>
        <p:nvPicPr>
          <p:cNvPr id="19" name="Imagen 18"/>
          <p:cNvPicPr>
            <a:picLocks noChangeAspect="1"/>
          </p:cNvPicPr>
          <p:nvPr/>
        </p:nvPicPr>
        <p:blipFill rotWithShape="1">
          <a:blip r:embed="rId5"/>
          <a:srcRect l="23456" t="13093" r="12346" b="8345"/>
          <a:stretch/>
        </p:blipFill>
        <p:spPr>
          <a:xfrm>
            <a:off x="-3601" y="2917939"/>
            <a:ext cx="5655722" cy="3915501"/>
          </a:xfrm>
          <a:prstGeom prst="rect">
            <a:avLst/>
          </a:prstGeom>
        </p:spPr>
      </p:pic>
      <p:sp>
        <p:nvSpPr>
          <p:cNvPr id="20" name="Rectángulo 19"/>
          <p:cNvSpPr/>
          <p:nvPr/>
        </p:nvSpPr>
        <p:spPr>
          <a:xfrm>
            <a:off x="2210473" y="6553774"/>
            <a:ext cx="3585662" cy="276999"/>
          </a:xfrm>
          <a:prstGeom prst="rect">
            <a:avLst/>
          </a:prstGeom>
          <a:solidFill>
            <a:schemeClr val="accent1">
              <a:lumMod val="60000"/>
              <a:lumOff val="40000"/>
            </a:schemeClr>
          </a:solidFill>
        </p:spPr>
        <p:txBody>
          <a:bodyPr wrap="none">
            <a:spAutoFit/>
          </a:bodyPr>
          <a:lstStyle/>
          <a:p>
            <a:pPr lvl="0"/>
            <a:r>
              <a:rPr lang="es-ES" sz="1200" dirty="0" err="1">
                <a:solidFill>
                  <a:srgbClr val="FF0000"/>
                </a:solidFill>
              </a:rPr>
              <a:t>Doi</a:t>
            </a:r>
            <a:r>
              <a:rPr lang="es-ES" sz="1200" dirty="0">
                <a:solidFill>
                  <a:srgbClr val="FF0000"/>
                </a:solidFill>
              </a:rPr>
              <a:t> </a:t>
            </a:r>
            <a:r>
              <a:rPr lang="es-ES" sz="1200" dirty="0" err="1">
                <a:solidFill>
                  <a:srgbClr val="FF0000"/>
                </a:solidFill>
              </a:rPr>
              <a:t>Pha</a:t>
            </a:r>
            <a:r>
              <a:rPr lang="es-ES" sz="1200" dirty="0">
                <a:solidFill>
                  <a:srgbClr val="FF0000"/>
                </a:solidFill>
              </a:rPr>
              <a:t> </a:t>
            </a:r>
            <a:r>
              <a:rPr lang="es-ES" sz="1200" dirty="0" err="1">
                <a:solidFill>
                  <a:srgbClr val="FF0000"/>
                </a:solidFill>
              </a:rPr>
              <a:t>Khock</a:t>
            </a:r>
            <a:r>
              <a:rPr lang="es-ES" sz="1200" dirty="0">
                <a:solidFill>
                  <a:srgbClr val="FF0000"/>
                </a:solidFill>
              </a:rPr>
              <a:t> Fu. Volcán. Tailandia. (</a:t>
            </a:r>
            <a:r>
              <a:rPr lang="es-ES" sz="1200" u="sng" dirty="0" err="1">
                <a:solidFill>
                  <a:srgbClr val="FF0000"/>
                </a:solidFill>
                <a:latin typeface="arial" panose="020B0604020202020204" pitchFamily="34" charset="0"/>
              </a:rPr>
              <a:t>Window</a:t>
            </a:r>
            <a:r>
              <a:rPr lang="es-ES" sz="1200" u="sng" dirty="0">
                <a:solidFill>
                  <a:srgbClr val="FF0000"/>
                </a:solidFill>
                <a:latin typeface="arial" panose="020B0604020202020204" pitchFamily="34" charset="0"/>
              </a:rPr>
              <a:t> </a:t>
            </a:r>
            <a:r>
              <a:rPr lang="es-ES" sz="1200" u="sng" dirty="0" err="1">
                <a:solidFill>
                  <a:srgbClr val="FF0000"/>
                </a:solidFill>
                <a:latin typeface="arial" panose="020B0604020202020204" pitchFamily="34" charset="0"/>
              </a:rPr>
              <a:t>Seater</a:t>
            </a:r>
            <a:r>
              <a:rPr lang="es-ES" sz="1200" dirty="0">
                <a:solidFill>
                  <a:srgbClr val="FF0000"/>
                </a:solidFill>
              </a:rPr>
              <a:t>)</a:t>
            </a:r>
          </a:p>
        </p:txBody>
      </p:sp>
      <p:sp>
        <p:nvSpPr>
          <p:cNvPr id="21" name="Rectángulo 20"/>
          <p:cNvSpPr/>
          <p:nvPr/>
        </p:nvSpPr>
        <p:spPr>
          <a:xfrm>
            <a:off x="6242646" y="5329942"/>
            <a:ext cx="2454841" cy="461665"/>
          </a:xfrm>
          <a:prstGeom prst="rect">
            <a:avLst/>
          </a:prstGeom>
          <a:noFill/>
        </p:spPr>
        <p:txBody>
          <a:bodyPr wrap="square">
            <a:spAutoFit/>
          </a:bodyPr>
          <a:lstStyle/>
          <a:p>
            <a:pPr lvl="0">
              <a:defRPr/>
            </a:pPr>
            <a:r>
              <a:rPr lang="es-ES" sz="1200" dirty="0"/>
              <a:t>Volcán extinto en </a:t>
            </a:r>
            <a:r>
              <a:rPr lang="es-ES" sz="1200" dirty="0" err="1"/>
              <a:t>Lampang</a:t>
            </a:r>
            <a:r>
              <a:rPr lang="es-ES" sz="1200" dirty="0"/>
              <a:t> </a:t>
            </a:r>
            <a:r>
              <a:rPr lang="es-ES" sz="1200" dirty="0" smtClean="0"/>
              <a:t>Tailandia (</a:t>
            </a:r>
            <a:r>
              <a:rPr lang="es-ES" sz="1200" dirty="0" err="1" smtClean="0"/>
              <a:t>wikipedia</a:t>
            </a:r>
            <a:r>
              <a:rPr lang="es-ES" sz="1200" dirty="0" smtClean="0"/>
              <a:t>) </a:t>
            </a:r>
            <a:endParaRPr lang="es-ES" sz="1200" dirty="0"/>
          </a:p>
        </p:txBody>
      </p:sp>
      <p:sp>
        <p:nvSpPr>
          <p:cNvPr id="22" name="Rectángulo 21"/>
          <p:cNvSpPr/>
          <p:nvPr/>
        </p:nvSpPr>
        <p:spPr>
          <a:xfrm>
            <a:off x="5764678" y="5147048"/>
            <a:ext cx="1969322" cy="276999"/>
          </a:xfrm>
          <a:prstGeom prst="rect">
            <a:avLst/>
          </a:prstGeom>
        </p:spPr>
        <p:txBody>
          <a:bodyPr wrap="none">
            <a:spAutoFit/>
          </a:bodyPr>
          <a:lstStyle/>
          <a:p>
            <a:pPr lvl="0">
              <a:defRPr/>
            </a:pPr>
            <a:r>
              <a:rPr lang="es-ES" sz="1200" dirty="0"/>
              <a:t>- El </a:t>
            </a:r>
            <a:r>
              <a:rPr lang="es-ES" sz="1200" dirty="0" err="1"/>
              <a:t>Doi</a:t>
            </a:r>
            <a:r>
              <a:rPr lang="es-ES" sz="1200" dirty="0"/>
              <a:t> </a:t>
            </a:r>
            <a:r>
              <a:rPr lang="es-ES" sz="1200" dirty="0" err="1"/>
              <a:t>Pha</a:t>
            </a:r>
            <a:r>
              <a:rPr lang="es-ES" sz="1200" dirty="0"/>
              <a:t> </a:t>
            </a:r>
            <a:r>
              <a:rPr lang="es-ES" sz="1200" dirty="0" err="1"/>
              <a:t>Khock</a:t>
            </a:r>
            <a:r>
              <a:rPr lang="es-ES" sz="1200" dirty="0"/>
              <a:t> Fu volcán.</a:t>
            </a:r>
          </a:p>
        </p:txBody>
      </p:sp>
      <p:sp>
        <p:nvSpPr>
          <p:cNvPr id="23" name="Rectángulo 22"/>
          <p:cNvSpPr/>
          <p:nvPr/>
        </p:nvSpPr>
        <p:spPr>
          <a:xfrm>
            <a:off x="5796135" y="4531829"/>
            <a:ext cx="3347865" cy="553998"/>
          </a:xfrm>
          <a:prstGeom prst="rect">
            <a:avLst/>
          </a:prstGeom>
        </p:spPr>
        <p:txBody>
          <a:bodyPr wrap="square">
            <a:spAutoFit/>
          </a:bodyPr>
          <a:lstStyle/>
          <a:p>
            <a:pPr lvl="0">
              <a:defRPr/>
            </a:pPr>
            <a:r>
              <a:rPr lang="es-ES" sz="1000" dirty="0">
                <a:latin typeface="Arial" panose="020B0604020202020204" pitchFamily="34" charset="0"/>
                <a:cs typeface="Arial" panose="020B0604020202020204" pitchFamily="34" charset="0"/>
              </a:rPr>
              <a:t>- El </a:t>
            </a:r>
            <a:r>
              <a:rPr lang="es-ES" sz="1000" dirty="0" err="1">
                <a:latin typeface="Arial" panose="020B0604020202020204" pitchFamily="34" charset="0"/>
                <a:cs typeface="Arial" panose="020B0604020202020204" pitchFamily="34" charset="0"/>
              </a:rPr>
              <a:t>Phanom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Rung</a:t>
            </a:r>
            <a:r>
              <a:rPr lang="es-ES" sz="1000" dirty="0">
                <a:latin typeface="Arial" panose="020B0604020202020204" pitchFamily="34" charset="0"/>
                <a:cs typeface="Arial" panose="020B0604020202020204" pitchFamily="34" charset="0"/>
              </a:rPr>
              <a:t>, volcán extinto de 402 m de elevación. En la provincia de </a:t>
            </a:r>
            <a:r>
              <a:rPr lang="es-ES" sz="1000" dirty="0" err="1">
                <a:latin typeface="Arial" panose="020B0604020202020204" pitchFamily="34" charset="0"/>
                <a:cs typeface="Arial" panose="020B0604020202020204" pitchFamily="34" charset="0"/>
              </a:rPr>
              <a:t>Buriram</a:t>
            </a:r>
            <a:r>
              <a:rPr lang="es-ES" sz="1000" dirty="0">
                <a:latin typeface="Arial" panose="020B0604020202020204" pitchFamily="34" charset="0"/>
                <a:cs typeface="Arial" panose="020B0604020202020204" pitchFamily="34" charset="0"/>
              </a:rPr>
              <a:t>, región de </a:t>
            </a:r>
            <a:r>
              <a:rPr lang="es-ES" sz="1000" dirty="0" err="1">
                <a:latin typeface="Arial" panose="020B0604020202020204" pitchFamily="34" charset="0"/>
                <a:cs typeface="Arial" panose="020B0604020202020204" pitchFamily="34" charset="0"/>
              </a:rPr>
              <a:t>Isam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3" name="Rectángulo 2"/>
          <p:cNvSpPr/>
          <p:nvPr/>
        </p:nvSpPr>
        <p:spPr>
          <a:xfrm>
            <a:off x="6491727" y="6259854"/>
            <a:ext cx="1532792" cy="276999"/>
          </a:xfrm>
          <a:prstGeom prst="rect">
            <a:avLst/>
          </a:prstGeom>
        </p:spPr>
        <p:txBody>
          <a:bodyPr wrap="none">
            <a:spAutoFit/>
          </a:bodyPr>
          <a:lstStyle/>
          <a:p>
            <a:pPr lvl="0"/>
            <a:r>
              <a:rPr lang="es-ES" sz="1200" dirty="0"/>
              <a:t>-----------------------------</a:t>
            </a:r>
          </a:p>
        </p:txBody>
      </p:sp>
    </p:spTree>
    <p:extLst>
      <p:ext uri="{BB962C8B-B14F-4D97-AF65-F5344CB8AC3E}">
        <p14:creationId xmlns:p14="http://schemas.microsoft.com/office/powerpoint/2010/main" val="1980569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827" y="0"/>
            <a:ext cx="780342"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TAIWAN</a:t>
            </a:r>
          </a:p>
        </p:txBody>
      </p:sp>
      <p:sp>
        <p:nvSpPr>
          <p:cNvPr id="4" name="Rectángulo 3"/>
          <p:cNvSpPr/>
          <p:nvPr/>
        </p:nvSpPr>
        <p:spPr>
          <a:xfrm>
            <a:off x="34100" y="302589"/>
            <a:ext cx="1698414"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TAIWAN. E de China. </a:t>
            </a:r>
          </a:p>
          <a:p>
            <a:pPr lvl="0"/>
            <a:r>
              <a:rPr lang="es-ES" sz="1200" dirty="0" smtClean="0">
                <a:latin typeface="Arial" panose="020B0604020202020204" pitchFamily="34" charset="0"/>
                <a:cs typeface="Arial" panose="020B0604020202020204" pitchFamily="34" charset="0"/>
              </a:rPr>
              <a:t>República de China</a:t>
            </a:r>
            <a:endParaRPr lang="es-ES" sz="12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1689233" y="26428"/>
            <a:ext cx="2438028" cy="1625352"/>
          </a:xfrm>
          <a:prstGeom prst="rect">
            <a:avLst/>
          </a:prstGeom>
        </p:spPr>
      </p:pic>
      <p:sp>
        <p:nvSpPr>
          <p:cNvPr id="6" name="Rectángulo 5"/>
          <p:cNvSpPr/>
          <p:nvPr/>
        </p:nvSpPr>
        <p:spPr>
          <a:xfrm>
            <a:off x="35856" y="1215705"/>
            <a:ext cx="1665494" cy="461665"/>
          </a:xfrm>
          <a:prstGeom prst="rect">
            <a:avLst/>
          </a:prstGeom>
          <a:solidFill>
            <a:schemeClr val="accent2">
              <a:lumMod val="40000"/>
              <a:lumOff val="60000"/>
            </a:schemeClr>
          </a:solidFill>
        </p:spPr>
        <p:txBody>
          <a:bodyPr wrap="square">
            <a:spAutoFit/>
          </a:bodyPr>
          <a:lstStyle/>
          <a:p>
            <a:pPr lvl="0"/>
            <a:r>
              <a:rPr lang="es-ES" sz="1200" dirty="0">
                <a:solidFill>
                  <a:schemeClr val="accent2">
                    <a:lumMod val="50000"/>
                  </a:schemeClr>
                </a:solidFill>
                <a:latin typeface="Arial" panose="020B0604020202020204" pitchFamily="34" charset="0"/>
                <a:cs typeface="Arial" panose="020B0604020202020204" pitchFamily="34" charset="0"/>
              </a:rPr>
              <a:t>Bandera </a:t>
            </a:r>
            <a:r>
              <a:rPr lang="es-ES" sz="1200" dirty="0" err="1">
                <a:solidFill>
                  <a:schemeClr val="accent2">
                    <a:lumMod val="50000"/>
                  </a:schemeClr>
                </a:solidFill>
                <a:latin typeface="Arial" panose="020B0604020202020204" pitchFamily="34" charset="0"/>
                <a:cs typeface="Arial" panose="020B0604020202020204" pitchFamily="34" charset="0"/>
              </a:rPr>
              <a:t>deTaiwan</a:t>
            </a:r>
            <a:r>
              <a:rPr lang="es-ES" sz="1200" dirty="0">
                <a:solidFill>
                  <a:schemeClr val="accent2">
                    <a:lumMod val="50000"/>
                  </a:schemeClr>
                </a:solidFill>
                <a:latin typeface="Arial" panose="020B0604020202020204" pitchFamily="34" charset="0"/>
                <a:cs typeface="Arial" panose="020B0604020202020204" pitchFamily="34" charset="0"/>
              </a:rPr>
              <a:t>. (</a:t>
            </a:r>
            <a:r>
              <a:rPr lang="es-ES" sz="1200" dirty="0" err="1">
                <a:solidFill>
                  <a:schemeClr val="accent2">
                    <a:lumMod val="50000"/>
                  </a:schemeClr>
                </a:solidFill>
                <a:latin typeface="Arial" panose="020B0604020202020204" pitchFamily="34" charset="0"/>
                <a:cs typeface="Arial" panose="020B0604020202020204" pitchFamily="34" charset="0"/>
              </a:rPr>
              <a:t>Flags</a:t>
            </a:r>
            <a:r>
              <a:rPr lang="es-ES" sz="1200" dirty="0">
                <a:solidFill>
                  <a:schemeClr val="accent2">
                    <a:lumMod val="50000"/>
                  </a:schemeClr>
                </a:solidFill>
                <a:latin typeface="Arial" panose="020B0604020202020204" pitchFamily="34" charset="0"/>
                <a:cs typeface="Arial" panose="020B0604020202020204" pitchFamily="34" charset="0"/>
              </a:rPr>
              <a:t> of </a:t>
            </a:r>
            <a:r>
              <a:rPr lang="es-ES" sz="1200" dirty="0" err="1">
                <a:solidFill>
                  <a:schemeClr val="accent2">
                    <a:lumMod val="50000"/>
                  </a:schemeClr>
                </a:solidFill>
                <a:latin typeface="Arial" panose="020B0604020202020204" pitchFamily="34" charset="0"/>
                <a:cs typeface="Arial" panose="020B0604020202020204" pitchFamily="34" charset="0"/>
              </a:rPr>
              <a:t>the</a:t>
            </a:r>
            <a:r>
              <a:rPr lang="es-ES" sz="1200" dirty="0">
                <a:solidFill>
                  <a:schemeClr val="accent2">
                    <a:lumMod val="50000"/>
                  </a:schemeClr>
                </a:solidFill>
                <a:latin typeface="Arial" panose="020B0604020202020204" pitchFamily="34" charset="0"/>
                <a:cs typeface="Arial" panose="020B0604020202020204" pitchFamily="34" charset="0"/>
              </a:rPr>
              <a:t> </a:t>
            </a:r>
            <a:r>
              <a:rPr lang="es-ES" sz="1200" dirty="0" err="1">
                <a:solidFill>
                  <a:schemeClr val="accent2">
                    <a:lumMod val="50000"/>
                  </a:schemeClr>
                </a:solidFill>
                <a:latin typeface="Arial" panose="020B0604020202020204" pitchFamily="34" charset="0"/>
                <a:cs typeface="Arial" panose="020B0604020202020204" pitchFamily="34" charset="0"/>
              </a:rPr>
              <a:t>world</a:t>
            </a:r>
            <a:r>
              <a:rPr lang="es-ES" sz="1200" dirty="0">
                <a:solidFill>
                  <a:schemeClr val="accent2">
                    <a:lumMod val="50000"/>
                  </a:schemeClr>
                </a:solidFill>
                <a:latin typeface="Arial" panose="020B0604020202020204" pitchFamily="34" charset="0"/>
                <a:cs typeface="Arial" panose="020B0604020202020204" pitchFamily="34" charset="0"/>
              </a:rPr>
              <a:t>)</a:t>
            </a:r>
          </a:p>
        </p:txBody>
      </p:sp>
      <p:pic>
        <p:nvPicPr>
          <p:cNvPr id="7" name="Imagen 6"/>
          <p:cNvPicPr>
            <a:picLocks noChangeAspect="1"/>
          </p:cNvPicPr>
          <p:nvPr/>
        </p:nvPicPr>
        <p:blipFill rotWithShape="1">
          <a:blip r:embed="rId4"/>
          <a:srcRect l="28995"/>
          <a:stretch/>
        </p:blipFill>
        <p:spPr>
          <a:xfrm>
            <a:off x="6189929" y="-44642"/>
            <a:ext cx="2925688" cy="3761674"/>
          </a:xfrm>
          <a:prstGeom prst="rect">
            <a:avLst/>
          </a:prstGeom>
        </p:spPr>
      </p:pic>
      <p:sp>
        <p:nvSpPr>
          <p:cNvPr id="8" name="Rectángulo 7"/>
          <p:cNvSpPr/>
          <p:nvPr/>
        </p:nvSpPr>
        <p:spPr>
          <a:xfrm>
            <a:off x="4196194" y="360518"/>
            <a:ext cx="1946726" cy="461665"/>
          </a:xfrm>
          <a:prstGeom prst="rect">
            <a:avLst/>
          </a:prstGeom>
          <a:solidFill>
            <a:schemeClr val="accent2">
              <a:lumMod val="40000"/>
              <a:lumOff val="60000"/>
            </a:schemeClr>
          </a:solidFill>
        </p:spPr>
        <p:txBody>
          <a:bodyPr wrap="square">
            <a:spAutoFit/>
          </a:bodyPr>
          <a:lstStyle/>
          <a:p>
            <a:pPr lvl="0"/>
            <a:r>
              <a:rPr lang="es-ES" sz="1200" dirty="0">
                <a:solidFill>
                  <a:schemeClr val="accent2">
                    <a:lumMod val="50000"/>
                  </a:schemeClr>
                </a:solidFill>
                <a:latin typeface="Arial" panose="020B0604020202020204" pitchFamily="34" charset="0"/>
                <a:cs typeface="Arial" panose="020B0604020202020204" pitchFamily="34" charset="0"/>
              </a:rPr>
              <a:t>Mapa Geológico de </a:t>
            </a:r>
            <a:r>
              <a:rPr lang="es-ES" sz="1200" dirty="0" err="1">
                <a:solidFill>
                  <a:schemeClr val="accent2">
                    <a:lumMod val="50000"/>
                  </a:schemeClr>
                </a:solidFill>
                <a:latin typeface="Arial" panose="020B0604020202020204" pitchFamily="34" charset="0"/>
                <a:cs typeface="Arial" panose="020B0604020202020204" pitchFamily="34" charset="0"/>
              </a:rPr>
              <a:t>Taiwan</a:t>
            </a:r>
            <a:r>
              <a:rPr lang="es-ES" sz="1200" dirty="0">
                <a:solidFill>
                  <a:schemeClr val="accent2">
                    <a:lumMod val="50000"/>
                  </a:schemeClr>
                </a:solidFill>
                <a:latin typeface="Arial" panose="020B0604020202020204" pitchFamily="34" charset="0"/>
                <a:cs typeface="Arial" panose="020B0604020202020204" pitchFamily="34" charset="0"/>
              </a:rPr>
              <a:t>. (</a:t>
            </a:r>
            <a:r>
              <a:rPr lang="es-ES" sz="1200" u="sng" dirty="0" err="1">
                <a:solidFill>
                  <a:schemeClr val="accent2">
                    <a:lumMod val="50000"/>
                  </a:schemeClr>
                </a:solidFill>
                <a:latin typeface="Arial" panose="020B0604020202020204" pitchFamily="34" charset="0"/>
                <a:cs typeface="Arial" panose="020B0604020202020204" pitchFamily="34" charset="0"/>
              </a:rPr>
              <a:t>ResearchGate</a:t>
            </a:r>
            <a:r>
              <a:rPr lang="es-ES" sz="1200" u="sng" dirty="0">
                <a:solidFill>
                  <a:schemeClr val="accent2">
                    <a:lumMod val="50000"/>
                  </a:schemeClr>
                </a:solidFill>
                <a:latin typeface="Arial" panose="020B0604020202020204" pitchFamily="34" charset="0"/>
                <a:cs typeface="Arial" panose="020B0604020202020204" pitchFamily="34" charset="0"/>
              </a:rPr>
              <a:t>)</a:t>
            </a:r>
            <a:endParaRPr lang="es-ES" sz="1200" dirty="0">
              <a:solidFill>
                <a:schemeClr val="accent2">
                  <a:lumMod val="50000"/>
                </a:schemeClr>
              </a:solidFill>
              <a:latin typeface="Arial" panose="020B0604020202020204" pitchFamily="34" charset="0"/>
              <a:cs typeface="Arial" panose="020B0604020202020204" pitchFamily="34" charset="0"/>
            </a:endParaRPr>
          </a:p>
        </p:txBody>
      </p:sp>
      <p:sp>
        <p:nvSpPr>
          <p:cNvPr id="11" name="Rectángulo 10"/>
          <p:cNvSpPr/>
          <p:nvPr/>
        </p:nvSpPr>
        <p:spPr>
          <a:xfrm>
            <a:off x="234636" y="1851822"/>
            <a:ext cx="4144661" cy="276999"/>
          </a:xfrm>
          <a:prstGeom prst="rect">
            <a:avLst/>
          </a:prstGeom>
          <a:solidFill>
            <a:schemeClr val="accent1">
              <a:lumMod val="20000"/>
              <a:lumOff val="80000"/>
            </a:schemeClr>
          </a:solidFill>
        </p:spPr>
        <p:txBody>
          <a:bodyPr wrap="none">
            <a:spAutoFit/>
          </a:bodyPr>
          <a:lstStyle/>
          <a:p>
            <a:pPr lvl="0"/>
            <a:r>
              <a:rPr lang="es-ES" sz="1200" dirty="0">
                <a:solidFill>
                  <a:srgbClr val="C00000"/>
                </a:solidFill>
                <a:latin typeface="Arial" panose="020B0604020202020204" pitchFamily="34" charset="0"/>
                <a:cs typeface="Arial" panose="020B0604020202020204" pitchFamily="34" charset="0"/>
              </a:rPr>
              <a:t>Lista de volcanes de </a:t>
            </a:r>
            <a:r>
              <a:rPr lang="es-ES" sz="1200" dirty="0" err="1">
                <a:solidFill>
                  <a:srgbClr val="C00000"/>
                </a:solidFill>
                <a:latin typeface="Arial" panose="020B0604020202020204" pitchFamily="34" charset="0"/>
                <a:cs typeface="Arial" panose="020B0604020202020204" pitchFamily="34" charset="0"/>
              </a:rPr>
              <a:t>Taiwan</a:t>
            </a:r>
            <a:r>
              <a:rPr lang="es-ES" sz="1200" dirty="0">
                <a:solidFill>
                  <a:srgbClr val="C00000"/>
                </a:solidFill>
                <a:latin typeface="Arial" panose="020B0604020202020204" pitchFamily="34" charset="0"/>
                <a:cs typeface="Arial" panose="020B0604020202020204" pitchFamily="34" charset="0"/>
              </a:rPr>
              <a:t> (</a:t>
            </a:r>
            <a:r>
              <a:rPr lang="es-ES" sz="1200" dirty="0" smtClean="0">
                <a:solidFill>
                  <a:srgbClr val="C00000"/>
                </a:solidFill>
                <a:latin typeface="Arial" panose="020B0604020202020204" pitchFamily="34" charset="0"/>
                <a:cs typeface="Arial" panose="020B0604020202020204" pitchFamily="34" charset="0"/>
              </a:rPr>
              <a:t>Wikipedia/</a:t>
            </a:r>
            <a:r>
              <a:rPr lang="es-ES" sz="1200" dirty="0" err="1" smtClean="0">
                <a:solidFill>
                  <a:srgbClr val="C00000"/>
                </a:solidFill>
                <a:latin typeface="Arial" panose="020B0604020202020204" pitchFamily="34" charset="0"/>
                <a:cs typeface="Arial" panose="020B0604020202020204" pitchFamily="34" charset="0"/>
              </a:rPr>
              <a:t>Volcanodiscovery</a:t>
            </a:r>
            <a:r>
              <a:rPr lang="es-ES" sz="1200" dirty="0" smtClean="0">
                <a:solidFill>
                  <a:srgbClr val="C00000"/>
                </a:solidFill>
                <a:latin typeface="Arial" panose="020B0604020202020204" pitchFamily="34" charset="0"/>
                <a:cs typeface="Arial" panose="020B0604020202020204" pitchFamily="34" charset="0"/>
              </a:rPr>
              <a:t>)</a:t>
            </a:r>
            <a:endParaRPr lang="es-ES" sz="1200" dirty="0">
              <a:solidFill>
                <a:srgbClr val="C00000"/>
              </a:solidFill>
              <a:latin typeface="Arial" panose="020B0604020202020204" pitchFamily="34" charset="0"/>
              <a:cs typeface="Arial" panose="020B0604020202020204" pitchFamily="34" charset="0"/>
            </a:endParaRPr>
          </a:p>
        </p:txBody>
      </p:sp>
      <p:graphicFrame>
        <p:nvGraphicFramePr>
          <p:cNvPr id="15" name="Tabla 14"/>
          <p:cNvGraphicFramePr>
            <a:graphicFrameLocks noGrp="1"/>
          </p:cNvGraphicFramePr>
          <p:nvPr>
            <p:extLst>
              <p:ext uri="{D42A27DB-BD31-4B8C-83A1-F6EECF244321}">
                <p14:modId xmlns:p14="http://schemas.microsoft.com/office/powerpoint/2010/main" val="1351945783"/>
              </p:ext>
            </p:extLst>
          </p:nvPr>
        </p:nvGraphicFramePr>
        <p:xfrm>
          <a:off x="61298" y="2128821"/>
          <a:ext cx="4317999" cy="3810000"/>
        </p:xfrm>
        <a:graphic>
          <a:graphicData uri="http://schemas.openxmlformats.org/drawingml/2006/table">
            <a:tbl>
              <a:tblPr>
                <a:tableStyleId>{5C22544A-7EE6-4342-B048-85BDC9FD1C3A}</a:tableStyleId>
              </a:tblPr>
              <a:tblGrid>
                <a:gridCol w="1522880">
                  <a:extLst>
                    <a:ext uri="{9D8B030D-6E8A-4147-A177-3AD203B41FA5}">
                      <a16:colId xmlns:a16="http://schemas.microsoft.com/office/drawing/2014/main" val="1103464791"/>
                    </a:ext>
                  </a:extLst>
                </a:gridCol>
                <a:gridCol w="675778">
                  <a:extLst>
                    <a:ext uri="{9D8B030D-6E8A-4147-A177-3AD203B41FA5}">
                      <a16:colId xmlns:a16="http://schemas.microsoft.com/office/drawing/2014/main" val="1944152097"/>
                    </a:ext>
                  </a:extLst>
                </a:gridCol>
                <a:gridCol w="1104088">
                  <a:extLst>
                    <a:ext uri="{9D8B030D-6E8A-4147-A177-3AD203B41FA5}">
                      <a16:colId xmlns:a16="http://schemas.microsoft.com/office/drawing/2014/main" val="128466886"/>
                    </a:ext>
                  </a:extLst>
                </a:gridCol>
                <a:gridCol w="1015253">
                  <a:extLst>
                    <a:ext uri="{9D8B030D-6E8A-4147-A177-3AD203B41FA5}">
                      <a16:colId xmlns:a16="http://schemas.microsoft.com/office/drawing/2014/main" val="1803361094"/>
                    </a:ext>
                  </a:extLst>
                </a:gridCol>
              </a:tblGrid>
              <a:tr h="190500">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15848685"/>
                  </a:ext>
                </a:extLst>
              </a:tr>
              <a:tr h="190500">
                <a:tc>
                  <a:txBody>
                    <a:bodyPr/>
                    <a:lstStyle/>
                    <a:p>
                      <a:pPr algn="l" fontAlgn="b"/>
                      <a:r>
                        <a:rPr lang="es-ES" sz="1100" u="none" strike="noStrike">
                          <a:effectLst/>
                        </a:rPr>
                        <a:t>Nombre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Elevación</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Localiación</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Última Erupción</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49047809"/>
                  </a:ext>
                </a:extLst>
              </a:tr>
              <a:tr h="190500">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metros</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Coordenadas</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67442190"/>
                  </a:ext>
                </a:extLst>
              </a:tr>
              <a:tr h="190500">
                <a:tc>
                  <a:txBody>
                    <a:bodyPr/>
                    <a:lstStyle/>
                    <a:p>
                      <a:pPr algn="l" fontAlgn="b"/>
                      <a:r>
                        <a:rPr lang="es-ES" sz="1100" u="none" strike="noStrike">
                          <a:effectLst/>
                        </a:rPr>
                        <a:t>GrupoTatun Volcán</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100" u="none" strike="noStrike">
                          <a:effectLst/>
                        </a:rPr>
                        <a:t>1120</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25.17ºN/121.52ºE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4100 AC+- 40 a.</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40091984"/>
                  </a:ext>
                </a:extLst>
              </a:tr>
              <a:tr h="190500">
                <a:tc>
                  <a:txBody>
                    <a:bodyPr/>
                    <a:lstStyle/>
                    <a:p>
                      <a:pPr algn="l" fontAlgn="b"/>
                      <a:r>
                        <a:rPr lang="es-ES" sz="1100" u="none" strike="noStrike">
                          <a:effectLst/>
                        </a:rPr>
                        <a:t>Grupo Chilung Volcán </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04406441"/>
                  </a:ext>
                </a:extLst>
              </a:tr>
              <a:tr h="190500">
                <a:tc>
                  <a:txBody>
                    <a:bodyPr/>
                    <a:lstStyle/>
                    <a:p>
                      <a:pPr algn="l" fontAlgn="b"/>
                      <a:r>
                        <a:rPr lang="es-ES" sz="1100" u="none" strike="noStrike">
                          <a:effectLst/>
                        </a:rPr>
                        <a:t>Guanyin Montña</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94011578"/>
                  </a:ext>
                </a:extLst>
              </a:tr>
              <a:tr h="190500">
                <a:tc>
                  <a:txBody>
                    <a:bodyPr/>
                    <a:lstStyle/>
                    <a:p>
                      <a:pPr algn="l" fontAlgn="b"/>
                      <a:r>
                        <a:rPr lang="es-ES" sz="1100" u="none" strike="noStrike">
                          <a:effectLst/>
                        </a:rPr>
                        <a:t>Caoling Mountaña</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76899513"/>
                  </a:ext>
                </a:extLst>
              </a:tr>
              <a:tr h="190500">
                <a:tc>
                  <a:txBody>
                    <a:bodyPr/>
                    <a:lstStyle/>
                    <a:p>
                      <a:pPr algn="l" fontAlgn="b"/>
                      <a:r>
                        <a:rPr lang="es-ES" sz="1100" u="none" strike="noStrike">
                          <a:effectLst/>
                        </a:rPr>
                        <a:t>Guishan Isla</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24°51′N 121°55′E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1775-1795 AD</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23821705"/>
                  </a:ext>
                </a:extLst>
              </a:tr>
              <a:tr h="190500">
                <a:tc>
                  <a:txBody>
                    <a:bodyPr/>
                    <a:lstStyle/>
                    <a:p>
                      <a:pPr algn="l" fontAlgn="b"/>
                      <a:r>
                        <a:rPr lang="es-ES" sz="1100" u="none" strike="noStrike">
                          <a:effectLst/>
                        </a:rPr>
                        <a:t>Costa Montañas (Taiwan)</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68139398"/>
                  </a:ext>
                </a:extLst>
              </a:tr>
              <a:tr h="190500">
                <a:tc>
                  <a:txBody>
                    <a:bodyPr/>
                    <a:lstStyle/>
                    <a:p>
                      <a:pPr algn="l" fontAlgn="b"/>
                      <a:r>
                        <a:rPr lang="es-ES" sz="1100" u="none" strike="noStrike">
                          <a:effectLst/>
                        </a:rPr>
                        <a:t>Green Isla</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55460787"/>
                  </a:ext>
                </a:extLst>
              </a:tr>
              <a:tr h="190500">
                <a:tc>
                  <a:txBody>
                    <a:bodyPr/>
                    <a:lstStyle/>
                    <a:p>
                      <a:pPr algn="l" fontAlgn="b"/>
                      <a:r>
                        <a:rPr lang="es-ES" sz="1100" u="none" strike="noStrike">
                          <a:effectLst/>
                        </a:rPr>
                        <a:t>Orchid Isla</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22°03′N 121°32′E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97679296"/>
                  </a:ext>
                </a:extLst>
              </a:tr>
              <a:tr h="190500">
                <a:tc>
                  <a:txBody>
                    <a:bodyPr/>
                    <a:lstStyle/>
                    <a:p>
                      <a:pPr algn="l" fontAlgn="b"/>
                      <a:r>
                        <a:rPr lang="es-ES" sz="1100" u="none" strike="noStrike">
                          <a:effectLst/>
                        </a:rPr>
                        <a:t>Pescadores</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1634686"/>
                  </a:ext>
                </a:extLst>
              </a:tr>
              <a:tr h="190500">
                <a:tc>
                  <a:txBody>
                    <a:bodyPr/>
                    <a:lstStyle/>
                    <a:p>
                      <a:pPr algn="l" fontAlgn="b"/>
                      <a:r>
                        <a:rPr lang="es-ES" sz="1100" u="none" strike="noStrike">
                          <a:effectLst/>
                        </a:rPr>
                        <a:t>Kueishantao</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100" u="none" strike="noStrike">
                          <a:effectLst/>
                        </a:rPr>
                        <a:t>401</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24.85ºN/121.92ºE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1785+- 10 a.</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9611066"/>
                  </a:ext>
                </a:extLst>
              </a:tr>
              <a:tr h="190500">
                <a:tc>
                  <a:txBody>
                    <a:bodyPr/>
                    <a:lstStyle/>
                    <a:p>
                      <a:pPr algn="l" fontAlgn="b"/>
                      <a:r>
                        <a:rPr lang="es-ES" sz="1100" u="none" strike="noStrike">
                          <a:effectLst/>
                        </a:rPr>
                        <a:t>Pengchiahsu</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100" u="none" strike="noStrike">
                          <a:effectLst/>
                        </a:rPr>
                        <a:t>129</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25.63ºN/122.07ºE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Pleistoceno</a:t>
                      </a:r>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89314050"/>
                  </a:ext>
                </a:extLst>
              </a:tr>
              <a:tr h="190500">
                <a:tc>
                  <a:txBody>
                    <a:bodyPr/>
                    <a:lstStyle/>
                    <a:p>
                      <a:pPr algn="l" fontAlgn="b"/>
                      <a:r>
                        <a:rPr lang="es-ES" sz="1100" u="none" strike="noStrike">
                          <a:effectLst/>
                        </a:rPr>
                        <a:t>Sin nombre (Submarino)</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(-10)</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19.17ºN/132.25ºE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b="0" i="0" u="none" strike="noStrike" dirty="0" smtClean="0">
                          <a:solidFill>
                            <a:srgbClr val="000000"/>
                          </a:solidFill>
                          <a:effectLst/>
                          <a:latin typeface="Calibri" panose="020F0502020204030204" pitchFamily="34" charset="0"/>
                        </a:rPr>
                        <a:t>/</a:t>
                      </a:r>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43722461"/>
                  </a:ext>
                </a:extLst>
              </a:tr>
              <a:tr h="190500">
                <a:tc>
                  <a:txBody>
                    <a:bodyPr/>
                    <a:lstStyle/>
                    <a:p>
                      <a:pPr algn="l" fontAlgn="b"/>
                      <a:r>
                        <a:rPr lang="es-ES" sz="1100" u="none" strike="noStrike">
                          <a:effectLst/>
                        </a:rPr>
                        <a:t>Sin nombre (Submarino)</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(-6000?)</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20.93ºN/134.75ºE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b="0" i="0" u="none" strike="noStrike" dirty="0" smtClean="0">
                          <a:solidFill>
                            <a:srgbClr val="000000"/>
                          </a:solidFill>
                          <a:effectLst/>
                          <a:latin typeface="Calibri" panose="020F0502020204030204" pitchFamily="34" charset="0"/>
                        </a:rPr>
                        <a:t>/</a:t>
                      </a:r>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8993117"/>
                  </a:ext>
                </a:extLst>
              </a:tr>
              <a:tr h="190500">
                <a:tc>
                  <a:txBody>
                    <a:bodyPr/>
                    <a:lstStyle/>
                    <a:p>
                      <a:pPr algn="l" fontAlgn="b"/>
                      <a:r>
                        <a:rPr lang="es-ES" sz="1100" u="none" strike="noStrike">
                          <a:effectLst/>
                        </a:rPr>
                        <a:t>Sin nombre (Submarino)</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(-115?)</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21.83ºN/121.18ºE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b="0" i="0" u="none" strike="noStrike" dirty="0" smtClean="0">
                          <a:solidFill>
                            <a:srgbClr val="000000"/>
                          </a:solidFill>
                          <a:effectLst/>
                          <a:latin typeface="Calibri" panose="020F0502020204030204" pitchFamily="34" charset="0"/>
                        </a:rPr>
                        <a:t>/</a:t>
                      </a:r>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9833506"/>
                  </a:ext>
                </a:extLst>
              </a:tr>
              <a:tr h="190500">
                <a:tc>
                  <a:txBody>
                    <a:bodyPr/>
                    <a:lstStyle/>
                    <a:p>
                      <a:pPr algn="l" fontAlgn="b"/>
                      <a:r>
                        <a:rPr lang="es-ES" sz="1100" u="none" strike="noStrike">
                          <a:effectLst/>
                        </a:rPr>
                        <a:t>Sin nombre (Submarino)</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24.00ºN/121.83ºE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b="0" i="0" u="none" strike="noStrike" dirty="0" smtClean="0">
                          <a:solidFill>
                            <a:srgbClr val="000000"/>
                          </a:solidFill>
                          <a:effectLst/>
                          <a:latin typeface="Calibri" panose="020F0502020204030204" pitchFamily="34" charset="0"/>
                        </a:rPr>
                        <a:t>/</a:t>
                      </a:r>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826658"/>
                  </a:ext>
                </a:extLst>
              </a:tr>
              <a:tr h="190500">
                <a:tc>
                  <a:txBody>
                    <a:bodyPr/>
                    <a:lstStyle/>
                    <a:p>
                      <a:pPr algn="l" fontAlgn="b"/>
                      <a:r>
                        <a:rPr lang="es-ES" sz="1100" u="none" strike="noStrike">
                          <a:effectLst/>
                        </a:rPr>
                        <a:t>Sin nombre (Submarino)</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(-100? )</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25.40ºN/122.20ºE</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b="0" i="0" u="none" strike="noStrike" dirty="0" smtClean="0">
                          <a:solidFill>
                            <a:srgbClr val="000000"/>
                          </a:solidFill>
                          <a:effectLst/>
                          <a:latin typeface="Calibri" panose="020F0502020204030204" pitchFamily="34" charset="0"/>
                        </a:rPr>
                        <a:t>/</a:t>
                      </a:r>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32411378"/>
                  </a:ext>
                </a:extLst>
              </a:tr>
              <a:tr h="190500">
                <a:tc>
                  <a:txBody>
                    <a:bodyPr/>
                    <a:lstStyle/>
                    <a:p>
                      <a:pPr algn="l" fontAlgn="b"/>
                      <a:r>
                        <a:rPr lang="es-ES" sz="1100" u="none" strike="noStrike">
                          <a:effectLst/>
                        </a:rPr>
                        <a:t>Zengyu</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a:effectLst/>
                        </a:rPr>
                        <a:t>(-418)</a:t>
                      </a:r>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ES" sz="1100" u="none" strike="noStrike" dirty="0">
                          <a:effectLst/>
                        </a:rPr>
                        <a:t>26.18ºN/122.46ºE</a:t>
                      </a:r>
                      <a:endParaRPr lang="es-E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ES" sz="1100" b="0" i="0" u="none" strike="noStrike" dirty="0" smtClean="0">
                          <a:solidFill>
                            <a:srgbClr val="000000"/>
                          </a:solidFill>
                          <a:effectLst/>
                          <a:latin typeface="Calibri" panose="020F0502020204030204" pitchFamily="34" charset="0"/>
                        </a:rPr>
                        <a:t>/</a:t>
                      </a:r>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88783573"/>
                  </a:ext>
                </a:extLst>
              </a:tr>
            </a:tbl>
          </a:graphicData>
        </a:graphic>
      </p:graphicFrame>
      <p:sp>
        <p:nvSpPr>
          <p:cNvPr id="16" name="Rectángulo 15"/>
          <p:cNvSpPr/>
          <p:nvPr/>
        </p:nvSpPr>
        <p:spPr>
          <a:xfrm>
            <a:off x="34100" y="1851822"/>
            <a:ext cx="4393884" cy="4241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p:cNvSpPr/>
          <p:nvPr/>
        </p:nvSpPr>
        <p:spPr>
          <a:xfrm>
            <a:off x="4362769" y="940847"/>
            <a:ext cx="4752848" cy="5324535"/>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a:t>
            </a:r>
            <a:r>
              <a:rPr lang="es-ES" sz="1000" b="1" dirty="0">
                <a:latin typeface="Arial" panose="020B0604020202020204" pitchFamily="34" charset="0"/>
                <a:cs typeface="Arial" panose="020B0604020202020204" pitchFamily="34" charset="0"/>
              </a:rPr>
              <a:t>El grupo del volcán </a:t>
            </a:r>
            <a:r>
              <a:rPr lang="es-ES" sz="1000" b="1" dirty="0" err="1">
                <a:latin typeface="Arial" panose="020B0604020202020204" pitchFamily="34" charset="0"/>
                <a:cs typeface="Arial" panose="020B0604020202020204" pitchFamily="34" charset="0"/>
              </a:rPr>
              <a:t>Tatun</a:t>
            </a:r>
            <a:r>
              <a:rPr lang="es-ES" sz="1000" b="1" dirty="0">
                <a:latin typeface="Arial" panose="020B0604020202020204" pitchFamily="34" charset="0"/>
                <a:cs typeface="Arial" panose="020B0604020202020204" pitchFamily="34" charset="0"/>
              </a:rPr>
              <a:t> </a:t>
            </a:r>
            <a:endParaRPr lang="es-ES" sz="1000" b="1"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Datun</a:t>
            </a:r>
            <a:r>
              <a:rPr lang="es-ES" sz="1000" dirty="0">
                <a:latin typeface="Arial" panose="020B0604020202020204" pitchFamily="34" charset="0"/>
                <a:cs typeface="Arial" panose="020B0604020202020204" pitchFamily="34" charset="0"/>
              </a:rPr>
              <a:t>) consiste </a:t>
            </a:r>
            <a:r>
              <a:rPr lang="es-ES" sz="1000" dirty="0" smtClean="0">
                <a:latin typeface="Arial" panose="020B0604020202020204" pitchFamily="34" charset="0"/>
                <a:cs typeface="Arial" panose="020B0604020202020204" pitchFamily="34" charset="0"/>
              </a:rPr>
              <a:t>predominante</a:t>
            </a:r>
          </a:p>
          <a:p>
            <a:r>
              <a:rPr lang="es-ES" sz="1000" dirty="0" smtClean="0">
                <a:latin typeface="Arial" panose="020B0604020202020204" pitchFamily="34" charset="0"/>
                <a:cs typeface="Arial" panose="020B0604020202020204" pitchFamily="34" charset="0"/>
              </a:rPr>
              <a:t>en </a:t>
            </a:r>
            <a:r>
              <a:rPr lang="es-ES" sz="1000" dirty="0">
                <a:latin typeface="Arial" panose="020B0604020202020204" pitchFamily="34" charset="0"/>
                <a:cs typeface="Arial" panose="020B0604020202020204" pitchFamily="34" charset="0"/>
              </a:rPr>
              <a:t>una serie de domos de </a:t>
            </a:r>
            <a:r>
              <a:rPr lang="es-ES" sz="1000" dirty="0" smtClean="0">
                <a:latin typeface="Arial" panose="020B0604020202020204" pitchFamily="34" charset="0"/>
                <a:cs typeface="Arial" panose="020B0604020202020204" pitchFamily="34" charset="0"/>
              </a:rPr>
              <a:t>lava</a:t>
            </a:r>
          </a:p>
          <a:p>
            <a:r>
              <a:rPr lang="es-ES" sz="1000" dirty="0" err="1" smtClean="0">
                <a:latin typeface="Arial" panose="020B0604020202020204" pitchFamily="34" charset="0"/>
                <a:cs typeface="Arial" panose="020B0604020202020204" pitchFamily="34" charset="0"/>
              </a:rPr>
              <a:t>andesítica</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en la parte más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septentrional </a:t>
            </a:r>
            <a:r>
              <a:rPr lang="es-ES" sz="1000" dirty="0">
                <a:latin typeface="Arial" panose="020B0604020202020204" pitchFamily="34" charset="0"/>
                <a:cs typeface="Arial" panose="020B0604020202020204" pitchFamily="34" charset="0"/>
              </a:rPr>
              <a:t>de Taiwán.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Cerca </a:t>
            </a:r>
            <a:r>
              <a:rPr lang="es-ES" sz="1000" dirty="0">
                <a:latin typeface="Arial" panose="020B0604020202020204" pitchFamily="34" charset="0"/>
                <a:cs typeface="Arial" panose="020B0604020202020204" pitchFamily="34" charset="0"/>
              </a:rPr>
              <a:t>de 20 volcanes, el </a:t>
            </a:r>
            <a:r>
              <a:rPr lang="es-ES" sz="1000" dirty="0" smtClean="0">
                <a:latin typeface="Arial" panose="020B0604020202020204" pitchFamily="34" charset="0"/>
                <a:cs typeface="Arial" panose="020B0604020202020204" pitchFamily="34" charset="0"/>
              </a:rPr>
              <a:t>más</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al sur de los cuales se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encuentra </a:t>
            </a:r>
            <a:r>
              <a:rPr lang="es-ES" sz="1000" dirty="0">
                <a:latin typeface="Arial" panose="020B0604020202020204" pitchFamily="34" charset="0"/>
                <a:cs typeface="Arial" panose="020B0604020202020204" pitchFamily="34" charset="0"/>
              </a:rPr>
              <a:t>a solo 15 km al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norte </a:t>
            </a:r>
            <a:r>
              <a:rPr lang="es-ES" sz="1000" dirty="0">
                <a:latin typeface="Arial" panose="020B0604020202020204" pitchFamily="34" charset="0"/>
                <a:cs typeface="Arial" panose="020B0604020202020204" pitchFamily="34" charset="0"/>
              </a:rPr>
              <a:t>de la ciudad capital de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Taipei</a:t>
            </a:r>
            <a:r>
              <a:rPr lang="es-ES" sz="1000" dirty="0">
                <a:latin typeface="Arial" panose="020B0604020202020204" pitchFamily="34" charset="0"/>
                <a:cs typeface="Arial" panose="020B0604020202020204" pitchFamily="34" charset="0"/>
              </a:rPr>
              <a:t>, se incluyen en el </a:t>
            </a:r>
            <a:r>
              <a:rPr lang="es-ES" sz="1000" dirty="0" smtClean="0">
                <a:latin typeface="Arial" panose="020B0604020202020204" pitchFamily="34" charset="0"/>
                <a:cs typeface="Arial" panose="020B0604020202020204" pitchFamily="34" charset="0"/>
              </a:rPr>
              <a:t>grupo</a:t>
            </a:r>
          </a:p>
          <a:p>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Tatun</a:t>
            </a:r>
            <a:r>
              <a:rPr lang="es-ES" sz="1000" dirty="0">
                <a:latin typeface="Arial" panose="020B0604020202020204" pitchFamily="34" charset="0"/>
                <a:cs typeface="Arial" panose="020B0604020202020204" pitchFamily="34" charset="0"/>
              </a:rPr>
              <a:t>, que se construyó a </a:t>
            </a:r>
            <a:r>
              <a:rPr lang="es-ES" sz="1000" dirty="0" smtClean="0">
                <a:latin typeface="Arial" panose="020B0604020202020204" pitchFamily="34" charset="0"/>
                <a:cs typeface="Arial" panose="020B0604020202020204" pitchFamily="34" charset="0"/>
              </a:rPr>
              <a:t>lo</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largo de las orientaciones </a:t>
            </a:r>
            <a:r>
              <a:rPr lang="es-ES" sz="1000" dirty="0" smtClean="0">
                <a:latin typeface="Arial" panose="020B0604020202020204" pitchFamily="34" charset="0"/>
                <a:cs typeface="Arial" panose="020B0604020202020204" pitchFamily="34" charset="0"/>
              </a:rPr>
              <a:t>de</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las dorsales E-W y NE-SW.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El </a:t>
            </a:r>
            <a:r>
              <a:rPr lang="es-ES" sz="1000" dirty="0">
                <a:latin typeface="Arial" panose="020B0604020202020204" pitchFamily="34" charset="0"/>
                <a:cs typeface="Arial" panose="020B0604020202020204" pitchFamily="34" charset="0"/>
              </a:rPr>
              <a:t>volcán más alto y más joven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es </a:t>
            </a:r>
            <a:r>
              <a:rPr lang="es-ES" sz="1000" dirty="0">
                <a:latin typeface="Arial" panose="020B0604020202020204" pitchFamily="34" charset="0"/>
                <a:cs typeface="Arial" panose="020B0604020202020204" pitchFamily="34" charset="0"/>
              </a:rPr>
              <a:t>el domo de lava </a:t>
            </a:r>
            <a:r>
              <a:rPr lang="es-ES" sz="1000" dirty="0" err="1" smtClean="0">
                <a:latin typeface="Arial" panose="020B0604020202020204" pitchFamily="34" charset="0"/>
                <a:cs typeface="Arial" panose="020B0604020202020204" pitchFamily="34" charset="0"/>
              </a:rPr>
              <a:t>Cising</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Chisingshan</a:t>
            </a:r>
            <a:r>
              <a:rPr lang="es-ES" sz="1000" dirty="0">
                <a:latin typeface="Arial" panose="020B0604020202020204" pitchFamily="34" charset="0"/>
                <a:cs typeface="Arial" panose="020B0604020202020204" pitchFamily="34" charset="0"/>
              </a:rPr>
              <a:t>) de 1120 m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altura</a:t>
            </a:r>
            <a:r>
              <a:rPr lang="es-ES" sz="1000" dirty="0">
                <a:latin typeface="Arial" panose="020B0604020202020204" pitchFamily="34" charset="0"/>
                <a:cs typeface="Arial" panose="020B0604020202020204" pitchFamily="34" charset="0"/>
              </a:rPr>
              <a:t>. Varias erupciones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magmáticas </a:t>
            </a:r>
            <a:r>
              <a:rPr lang="es-ES" sz="1000" dirty="0">
                <a:latin typeface="Arial" panose="020B0604020202020204" pitchFamily="34" charset="0"/>
                <a:cs typeface="Arial" panose="020B0604020202020204" pitchFamily="34" charset="0"/>
              </a:rPr>
              <a:t>tuvieron lugar </a:t>
            </a:r>
            <a:r>
              <a:rPr lang="es-ES" sz="1000" dirty="0" smtClean="0">
                <a:latin typeface="Arial" panose="020B0604020202020204" pitchFamily="34" charset="0"/>
                <a:cs typeface="Arial" panose="020B0604020202020204" pitchFamily="34" charset="0"/>
              </a:rPr>
              <a:t>en</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el grupo del volcán </a:t>
            </a:r>
            <a:r>
              <a:rPr lang="es-ES" sz="1000" dirty="0" err="1">
                <a:latin typeface="Arial" panose="020B0604020202020204" pitchFamily="34" charset="0"/>
                <a:cs typeface="Arial" panose="020B0604020202020204" pitchFamily="34" charset="0"/>
              </a:rPr>
              <a:t>Tatun</a:t>
            </a:r>
            <a:r>
              <a:rPr lang="es-ES" sz="1000" dirty="0">
                <a:latin typeface="Arial" panose="020B0604020202020204" pitchFamily="34" charset="0"/>
                <a:cs typeface="Arial" panose="020B0604020202020204" pitchFamily="34" charset="0"/>
              </a:rPr>
              <a:t> hace desde unos 23,000 a 13,000 años, y una erupción freática asociada con el colapso del domo de lava, posiblemente siguiendo de cerca el derrame de lava, ocurrió hace unos 6000 años. Aguas termales, fumarolas y solfataras se encuentran en amplias áreas a lo largo de una </a:t>
            </a:r>
            <a:r>
              <a:rPr lang="es-ES" sz="1000" dirty="0" smtClean="0">
                <a:latin typeface="Arial" panose="020B0604020202020204" pitchFamily="34" charset="0"/>
                <a:cs typeface="Arial" panose="020B0604020202020204" pitchFamily="34" charset="0"/>
              </a:rPr>
              <a:t>zona</a:t>
            </a:r>
          </a:p>
          <a:p>
            <a:r>
              <a:rPr lang="es-ES" sz="1000" dirty="0" smtClean="0">
                <a:latin typeface="Arial" panose="020B0604020202020204" pitchFamily="34" charset="0"/>
                <a:cs typeface="Arial" panose="020B0604020202020204" pitchFamily="34" charset="0"/>
              </a:rPr>
              <a:t>paralela </a:t>
            </a:r>
            <a:r>
              <a:rPr lang="es-ES" sz="1000" dirty="0">
                <a:latin typeface="Arial" panose="020B0604020202020204" pitchFamily="34" charset="0"/>
                <a:cs typeface="Arial" panose="020B0604020202020204" pitchFamily="34" charset="0"/>
              </a:rPr>
              <a:t>a la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falla </a:t>
            </a:r>
            <a:r>
              <a:rPr lang="es-ES" sz="1000" dirty="0">
                <a:latin typeface="Arial" panose="020B0604020202020204" pitchFamily="34" charset="0"/>
                <a:cs typeface="Arial" panose="020B0604020202020204" pitchFamily="34" charset="0"/>
              </a:rPr>
              <a:t>de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Chinshan</a:t>
            </a:r>
            <a:r>
              <a:rPr lang="es-ES" sz="1000" dirty="0" smtClean="0">
                <a:latin typeface="Arial" panose="020B0604020202020204" pitchFamily="34" charset="0"/>
                <a:cs typeface="Arial" panose="020B0604020202020204" pitchFamily="34" charset="0"/>
              </a:rPr>
              <a:t> con</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orientación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SW-NE </a:t>
            </a:r>
            <a:r>
              <a:rPr lang="es-ES" sz="1000" dirty="0">
                <a:latin typeface="Arial" panose="020B0604020202020204" pitchFamily="34" charset="0"/>
                <a:cs typeface="Arial" panose="020B0604020202020204" pitchFamily="34" charset="0"/>
              </a:rPr>
              <a:t>y </a:t>
            </a:r>
            <a:r>
              <a:rPr lang="es-ES" sz="1000" dirty="0" smtClean="0">
                <a:latin typeface="Arial" panose="020B0604020202020204" pitchFamily="34" charset="0"/>
                <a:cs typeface="Arial" panose="020B0604020202020204" pitchFamily="34" charset="0"/>
              </a:rPr>
              <a:t>se</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extienden a </a:t>
            </a:r>
            <a:r>
              <a:rPr lang="es-ES" sz="1000" dirty="0" smtClean="0">
                <a:latin typeface="Arial" panose="020B0604020202020204" pitchFamily="34" charset="0"/>
                <a:cs typeface="Arial" panose="020B0604020202020204" pitchFamily="34" charset="0"/>
              </a:rPr>
              <a:t>la</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costa NE </a:t>
            </a:r>
            <a:r>
              <a:rPr lang="es-ES" sz="1000" dirty="0" smtClean="0">
                <a:latin typeface="Arial" panose="020B0604020202020204" pitchFamily="34" charset="0"/>
                <a:cs typeface="Arial" panose="020B0604020202020204" pitchFamily="34" charset="0"/>
              </a:rPr>
              <a:t>de</a:t>
            </a:r>
          </a:p>
          <a:p>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y se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ha </a:t>
            </a:r>
            <a:r>
              <a:rPr lang="es-ES" sz="1000" dirty="0">
                <a:latin typeface="Arial" panose="020B0604020202020204" pitchFamily="34" charset="0"/>
                <a:cs typeface="Arial" panose="020B0604020202020204" pitchFamily="34" charset="0"/>
              </a:rPr>
              <a:t>realizado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una extensa</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exploración </a:t>
            </a:r>
            <a:endParaRPr lang="es-ES" sz="1000" dirty="0" smtClean="0">
              <a:latin typeface="Arial" panose="020B0604020202020204" pitchFamily="34" charset="0"/>
              <a:cs typeface="Arial" panose="020B0604020202020204" pitchFamily="34" charset="0"/>
            </a:endParaRPr>
          </a:p>
        </p:txBody>
      </p:sp>
      <p:pic>
        <p:nvPicPr>
          <p:cNvPr id="19" name="Imagen 18"/>
          <p:cNvPicPr>
            <a:picLocks noChangeAspect="1"/>
          </p:cNvPicPr>
          <p:nvPr/>
        </p:nvPicPr>
        <p:blipFill>
          <a:blip r:embed="rId5"/>
          <a:stretch>
            <a:fillRect/>
          </a:stretch>
        </p:blipFill>
        <p:spPr>
          <a:xfrm>
            <a:off x="5292080" y="4318594"/>
            <a:ext cx="3823537" cy="2539406"/>
          </a:xfrm>
          <a:prstGeom prst="rect">
            <a:avLst/>
          </a:prstGeom>
        </p:spPr>
      </p:pic>
      <p:sp>
        <p:nvSpPr>
          <p:cNvPr id="20" name="Rectángulo 19"/>
          <p:cNvSpPr/>
          <p:nvPr/>
        </p:nvSpPr>
        <p:spPr>
          <a:xfrm>
            <a:off x="0" y="6085891"/>
            <a:ext cx="4572000" cy="246221"/>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geotérmica </a:t>
            </a:r>
            <a:r>
              <a:rPr lang="es-ES" sz="1000" dirty="0" smtClean="0">
                <a:solidFill>
                  <a:prstClr val="white"/>
                </a:solidFill>
                <a:latin typeface="Arial" panose="020B0604020202020204" pitchFamily="34" charset="0"/>
                <a:cs typeface="Arial" panose="020B0604020202020204" pitchFamily="34" charset="0"/>
              </a:rPr>
              <a:t>en el área geotérmica de </a:t>
            </a:r>
            <a:r>
              <a:rPr lang="es-ES" sz="1000" dirty="0" err="1" smtClean="0">
                <a:solidFill>
                  <a:prstClr val="white"/>
                </a:solidFill>
                <a:latin typeface="Arial" panose="020B0604020202020204" pitchFamily="34" charset="0"/>
                <a:cs typeface="Arial" panose="020B0604020202020204" pitchFamily="34" charset="0"/>
              </a:rPr>
              <a:t>Daiton</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Volcanodiscovery</a:t>
            </a:r>
            <a:r>
              <a:rPr lang="es-ES" sz="1000" dirty="0">
                <a:solidFill>
                  <a:prstClr val="white"/>
                </a:solidFill>
                <a:latin typeface="Arial" panose="020B0604020202020204" pitchFamily="34" charset="0"/>
                <a:cs typeface="Arial" panose="020B0604020202020204" pitchFamily="34" charset="0"/>
              </a:rPr>
              <a:t>)</a:t>
            </a:r>
          </a:p>
        </p:txBody>
      </p:sp>
      <p:sp>
        <p:nvSpPr>
          <p:cNvPr id="21" name="Rectángulo 20"/>
          <p:cNvSpPr/>
          <p:nvPr/>
        </p:nvSpPr>
        <p:spPr>
          <a:xfrm>
            <a:off x="2736422" y="6396714"/>
            <a:ext cx="3453507" cy="400110"/>
          </a:xfrm>
          <a:prstGeom prst="rect">
            <a:avLst/>
          </a:prstGeom>
          <a:solidFill>
            <a:schemeClr val="accent1">
              <a:lumMod val="40000"/>
              <a:lumOff val="60000"/>
            </a:schemeClr>
          </a:solidFill>
        </p:spPr>
        <p:txBody>
          <a:bodyPr wrap="square">
            <a:spAutoFit/>
          </a:bodyPr>
          <a:lstStyle/>
          <a:p>
            <a:r>
              <a:rPr lang="es-ES" sz="1000" dirty="0" err="1">
                <a:solidFill>
                  <a:srgbClr val="FF0000"/>
                </a:solidFill>
                <a:latin typeface="Arial" panose="020B0604020202020204" pitchFamily="34" charset="0"/>
                <a:cs typeface="Arial" panose="020B0604020202020204" pitchFamily="34" charset="0"/>
              </a:rPr>
              <a:t>Chihsingshan</a:t>
            </a:r>
            <a:r>
              <a:rPr lang="es-ES" sz="1000" dirty="0">
                <a:solidFill>
                  <a:srgbClr val="FF0000"/>
                </a:solidFill>
                <a:latin typeface="Arial" panose="020B0604020202020204" pitchFamily="34" charset="0"/>
                <a:cs typeface="Arial" panose="020B0604020202020204" pitchFamily="34" charset="0"/>
              </a:rPr>
              <a:t>, el pico más alto de los volcanes </a:t>
            </a:r>
            <a:r>
              <a:rPr lang="es-ES" sz="1000" dirty="0" err="1">
                <a:solidFill>
                  <a:srgbClr val="FF0000"/>
                </a:solidFill>
                <a:latin typeface="Arial" panose="020B0604020202020204" pitchFamily="34" charset="0"/>
                <a:cs typeface="Arial" panose="020B0604020202020204" pitchFamily="34" charset="0"/>
              </a:rPr>
              <a:t>Tatun</a:t>
            </a:r>
            <a:r>
              <a:rPr lang="es-ES" sz="1000" dirty="0">
                <a:solidFill>
                  <a:srgbClr val="FF0000"/>
                </a:solidFill>
                <a:latin typeface="Arial" panose="020B0604020202020204" pitchFamily="34" charset="0"/>
                <a:cs typeface="Arial" panose="020B0604020202020204" pitchFamily="34" charset="0"/>
              </a:rPr>
              <a:t>, tiene una altura de 1120 m.</a:t>
            </a:r>
          </a:p>
        </p:txBody>
      </p:sp>
    </p:spTree>
    <p:extLst>
      <p:ext uri="{BB962C8B-B14F-4D97-AF65-F5344CB8AC3E}">
        <p14:creationId xmlns:p14="http://schemas.microsoft.com/office/powerpoint/2010/main" val="103527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77" y="0"/>
            <a:ext cx="4715140" cy="178510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-Los Volcanes </a:t>
            </a:r>
            <a:r>
              <a:rPr lang="es-ES" sz="1000" b="1" dirty="0" err="1">
                <a:latin typeface="Arial" panose="020B0604020202020204" pitchFamily="34" charset="0"/>
                <a:cs typeface="Arial" panose="020B0604020202020204" pitchFamily="34" charset="0"/>
              </a:rPr>
              <a:t>Chilung</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son un grupo de volcanes extintos ubicados en el norte de Taiwán, al este de </a:t>
            </a:r>
            <a:r>
              <a:rPr lang="es-ES" sz="1000" dirty="0" err="1">
                <a:latin typeface="Arial" panose="020B0604020202020204" pitchFamily="34" charset="0"/>
                <a:cs typeface="Arial" panose="020B0604020202020204" pitchFamily="34" charset="0"/>
              </a:rPr>
              <a:t>Taipei</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Keelung</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Chilung</a:t>
            </a:r>
            <a:r>
              <a:rPr lang="es-ES" sz="1000" dirty="0">
                <a:latin typeface="Arial" panose="020B0604020202020204" pitchFamily="34" charset="0"/>
                <a:cs typeface="Arial" panose="020B0604020202020204" pitchFamily="34" charset="0"/>
              </a:rPr>
              <a:t>), y adyacentes a la costa norte de la isla de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Junto con </a:t>
            </a:r>
            <a:r>
              <a:rPr lang="es-ES" sz="1000" dirty="0" err="1">
                <a:latin typeface="Arial" panose="020B0604020202020204" pitchFamily="34" charset="0"/>
                <a:cs typeface="Arial" panose="020B0604020202020204" pitchFamily="34" charset="0"/>
              </a:rPr>
              <a:t>Kuanyinshan</a:t>
            </a:r>
            <a:r>
              <a:rPr lang="es-ES" sz="1000" dirty="0">
                <a:latin typeface="Arial" panose="020B0604020202020204" pitchFamily="34" charset="0"/>
                <a:cs typeface="Arial" panose="020B0604020202020204" pitchFamily="34" charset="0"/>
              </a:rPr>
              <a:t> y el Grupo Volcánico </a:t>
            </a:r>
            <a:r>
              <a:rPr lang="es-ES" sz="1000" dirty="0" err="1">
                <a:latin typeface="Arial" panose="020B0604020202020204" pitchFamily="34" charset="0"/>
                <a:cs typeface="Arial" panose="020B0604020202020204" pitchFamily="34" charset="0"/>
              </a:rPr>
              <a:t>Tatun</a:t>
            </a:r>
            <a:r>
              <a:rPr lang="es-ES" sz="1000" dirty="0">
                <a:latin typeface="Arial" panose="020B0604020202020204" pitchFamily="34" charset="0"/>
                <a:cs typeface="Arial" panose="020B0604020202020204" pitchFamily="34" charset="0"/>
              </a:rPr>
              <a:t>, pertenecen a la provincia volcánica del norte de Taiwán, que constituye el extremo occidental de las cadenas de islas del arco </a:t>
            </a:r>
            <a:r>
              <a:rPr lang="es-ES" sz="1000" dirty="0" err="1">
                <a:latin typeface="Arial" panose="020B0604020202020204" pitchFamily="34" charset="0"/>
                <a:cs typeface="Arial" panose="020B0604020202020204" pitchFamily="34" charset="0"/>
              </a:rPr>
              <a:t>Ryukyu</a:t>
            </a:r>
            <a:r>
              <a:rPr lang="es-ES" sz="1000" dirty="0">
                <a:latin typeface="Arial" panose="020B0604020202020204" pitchFamily="34" charset="0"/>
                <a:cs typeface="Arial" panose="020B0604020202020204" pitchFamily="34" charset="0"/>
              </a:rPr>
              <a:t>. Se pueden distinguir cinco cuerpos separados: </a:t>
            </a:r>
            <a:r>
              <a:rPr lang="es-ES" sz="1000" dirty="0" err="1">
                <a:latin typeface="Arial" panose="020B0604020202020204" pitchFamily="34" charset="0"/>
                <a:cs typeface="Arial" panose="020B0604020202020204" pitchFamily="34" charset="0"/>
              </a:rPr>
              <a:t>Chilungshan</a:t>
            </a:r>
            <a:r>
              <a:rPr lang="es-ES" sz="1000" dirty="0">
                <a:latin typeface="Arial" panose="020B0604020202020204" pitchFamily="34" charset="0"/>
                <a:cs typeface="Arial" panose="020B0604020202020204" pitchFamily="34" charset="0"/>
              </a:rPr>
              <a:t> (= Monte </a:t>
            </a:r>
            <a:r>
              <a:rPr lang="es-ES" sz="1000" dirty="0" err="1">
                <a:latin typeface="Arial" panose="020B0604020202020204" pitchFamily="34" charset="0"/>
                <a:cs typeface="Arial" panose="020B0604020202020204" pitchFamily="34" charset="0"/>
              </a:rPr>
              <a:t>Keelung</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Penshan</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Wutanshan</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Tsaoshan</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Chimuling</a:t>
            </a:r>
            <a:r>
              <a:rPr lang="es-ES" sz="1000" dirty="0">
                <a:latin typeface="Arial" panose="020B0604020202020204" pitchFamily="34" charset="0"/>
                <a:cs typeface="Arial" panose="020B0604020202020204" pitchFamily="34" charset="0"/>
              </a:rPr>
              <a:t>. El grupo está compuesto principalmente por andesita, aunque existe cierta heterogeneidad causada por la mezcla entre el material derivado del manto y el continental. El envejecimiento de las muestras de andesita, biotita y zircón ha arrojado estimaciones de edad entre 0,8 y 1,7 ma. Comprende los mayores depósitos de oro y cobre de </a:t>
            </a:r>
            <a:r>
              <a:rPr lang="es-ES" sz="1000" dirty="0" err="1">
                <a:latin typeface="Arial" panose="020B0604020202020204" pitchFamily="34" charset="0"/>
                <a:cs typeface="Arial" panose="020B0604020202020204" pitchFamily="34" charset="0"/>
              </a:rPr>
              <a:t>Taiwan</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3"/>
          <a:srcRect t="18106"/>
          <a:stretch/>
        </p:blipFill>
        <p:spPr>
          <a:xfrm>
            <a:off x="4716017" y="0"/>
            <a:ext cx="4427984" cy="2723712"/>
          </a:xfrm>
          <a:prstGeom prst="rect">
            <a:avLst/>
          </a:prstGeom>
        </p:spPr>
      </p:pic>
      <p:sp>
        <p:nvSpPr>
          <p:cNvPr id="5" name="Rectángulo 4"/>
          <p:cNvSpPr/>
          <p:nvPr/>
        </p:nvSpPr>
        <p:spPr>
          <a:xfrm>
            <a:off x="4716017" y="2262047"/>
            <a:ext cx="3582144"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rPr>
              <a:t>Grupo Volcanes </a:t>
            </a:r>
            <a:r>
              <a:rPr lang="es-ES" sz="1200" dirty="0" err="1">
                <a:solidFill>
                  <a:srgbClr val="FF0000"/>
                </a:solidFill>
              </a:rPr>
              <a:t>Chilung</a:t>
            </a:r>
            <a:r>
              <a:rPr lang="es-ES" sz="1200" dirty="0">
                <a:solidFill>
                  <a:srgbClr val="FF0000"/>
                </a:solidFill>
              </a:rPr>
              <a:t>. </a:t>
            </a:r>
            <a:r>
              <a:rPr lang="es-ES" sz="1200" dirty="0" err="1">
                <a:solidFill>
                  <a:srgbClr val="FF0000"/>
                </a:solidFill>
              </a:rPr>
              <a:t>Taiwan</a:t>
            </a:r>
            <a:r>
              <a:rPr lang="es-ES" sz="1200" dirty="0">
                <a:solidFill>
                  <a:srgbClr val="FF0000"/>
                </a:solidFill>
              </a:rPr>
              <a:t>. El </a:t>
            </a:r>
            <a:r>
              <a:rPr lang="es-ES" sz="1200" dirty="0" err="1">
                <a:solidFill>
                  <a:srgbClr val="FF0000"/>
                </a:solidFill>
              </a:rPr>
              <a:t>Chilungshan</a:t>
            </a:r>
            <a:r>
              <a:rPr lang="es-ES" sz="1200" dirty="0">
                <a:solidFill>
                  <a:srgbClr val="FF0000"/>
                </a:solidFill>
              </a:rPr>
              <a:t>, uno de los volcanes, tiene una altura de 588 m. (</a:t>
            </a:r>
            <a:r>
              <a:rPr lang="es-ES" sz="1200" dirty="0" err="1">
                <a:solidFill>
                  <a:srgbClr val="FF0000"/>
                </a:solidFill>
              </a:rPr>
              <a:t>wikipedia</a:t>
            </a:r>
            <a:r>
              <a:rPr lang="es-ES" sz="1200" dirty="0">
                <a:solidFill>
                  <a:srgbClr val="FF0000"/>
                </a:solidFill>
              </a:rPr>
              <a:t>)</a:t>
            </a:r>
          </a:p>
        </p:txBody>
      </p:sp>
      <p:pic>
        <p:nvPicPr>
          <p:cNvPr id="6" name="Imagen 5"/>
          <p:cNvPicPr>
            <a:picLocks noChangeAspect="1"/>
          </p:cNvPicPr>
          <p:nvPr/>
        </p:nvPicPr>
        <p:blipFill rotWithShape="1">
          <a:blip r:embed="rId4"/>
          <a:srcRect t="29415"/>
          <a:stretch/>
        </p:blipFill>
        <p:spPr>
          <a:xfrm>
            <a:off x="4716017" y="2724170"/>
            <a:ext cx="4414988" cy="2337220"/>
          </a:xfrm>
          <a:prstGeom prst="rect">
            <a:avLst/>
          </a:prstGeom>
        </p:spPr>
      </p:pic>
      <p:sp>
        <p:nvSpPr>
          <p:cNvPr id="7" name="Rectángulo 6"/>
          <p:cNvSpPr/>
          <p:nvPr/>
        </p:nvSpPr>
        <p:spPr>
          <a:xfrm>
            <a:off x="6034635" y="4784391"/>
            <a:ext cx="3074688" cy="276999"/>
          </a:xfrm>
          <a:prstGeom prst="rect">
            <a:avLst/>
          </a:prstGeom>
          <a:solidFill>
            <a:schemeClr val="accent1">
              <a:lumMod val="40000"/>
              <a:lumOff val="60000"/>
            </a:schemeClr>
          </a:solidFill>
        </p:spPr>
        <p:txBody>
          <a:bodyPr wrap="none">
            <a:spAutoFit/>
          </a:bodyPr>
          <a:lstStyle/>
          <a:p>
            <a:r>
              <a:rPr lang="es-ES" sz="1200" dirty="0">
                <a:solidFill>
                  <a:srgbClr val="FF0000"/>
                </a:solidFill>
              </a:rPr>
              <a:t>Montaña </a:t>
            </a:r>
            <a:r>
              <a:rPr lang="es-ES" sz="1200" dirty="0" err="1" smtClean="0">
                <a:solidFill>
                  <a:srgbClr val="FF0000"/>
                </a:solidFill>
              </a:rPr>
              <a:t>Guanyin</a:t>
            </a:r>
            <a:r>
              <a:rPr lang="es-ES" sz="1200" dirty="0" smtClean="0">
                <a:solidFill>
                  <a:srgbClr val="FF0000"/>
                </a:solidFill>
              </a:rPr>
              <a:t>, volcán. </a:t>
            </a:r>
            <a:r>
              <a:rPr lang="es-ES" sz="1200" dirty="0" err="1" smtClean="0">
                <a:solidFill>
                  <a:srgbClr val="FF0000"/>
                </a:solidFill>
              </a:rPr>
              <a:t>Taiwan</a:t>
            </a:r>
            <a:r>
              <a:rPr lang="es-ES" sz="1200" dirty="0" smtClean="0">
                <a:solidFill>
                  <a:srgbClr val="FF0000"/>
                </a:solidFill>
              </a:rPr>
              <a:t> (Wikipedia) </a:t>
            </a:r>
            <a:endParaRPr lang="es-ES" dirty="0">
              <a:solidFill>
                <a:srgbClr val="FF0000"/>
              </a:solidFill>
            </a:endParaRPr>
          </a:p>
        </p:txBody>
      </p:sp>
      <p:sp>
        <p:nvSpPr>
          <p:cNvPr id="8" name="Rectángulo 7"/>
          <p:cNvSpPr/>
          <p:nvPr/>
        </p:nvSpPr>
        <p:spPr>
          <a:xfrm>
            <a:off x="6955" y="1785105"/>
            <a:ext cx="4709061" cy="400110"/>
          </a:xfrm>
          <a:prstGeom prst="rect">
            <a:avLst/>
          </a:prstGeom>
          <a:noFill/>
        </p:spPr>
        <p:txBody>
          <a:bodyPr wrap="square">
            <a:spAutoFit/>
          </a:bodyPr>
          <a:lstStyle/>
          <a:p>
            <a:pPr lvl="0"/>
            <a:r>
              <a:rPr lang="es-ES" sz="1000" b="1" dirty="0" smtClean="0">
                <a:latin typeface="Arial" panose="020B0604020202020204" pitchFamily="34" charset="0"/>
                <a:cs typeface="Arial" panose="020B0604020202020204" pitchFamily="34" charset="0"/>
              </a:rPr>
              <a:t>-La </a:t>
            </a:r>
            <a:r>
              <a:rPr lang="es-ES" sz="1000" b="1" dirty="0">
                <a:latin typeface="Arial" panose="020B0604020202020204" pitchFamily="34" charset="0"/>
                <a:cs typeface="Arial" panose="020B0604020202020204" pitchFamily="34" charset="0"/>
              </a:rPr>
              <a:t>Montaña </a:t>
            </a:r>
            <a:r>
              <a:rPr lang="es-ES" sz="1000" b="1" dirty="0" err="1">
                <a:latin typeface="Arial" panose="020B0604020202020204" pitchFamily="34" charset="0"/>
                <a:cs typeface="Arial" panose="020B0604020202020204" pitchFamily="34" charset="0"/>
              </a:rPr>
              <a:t>Guanyin</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extinto con una altura de 616 m. Situado en el distrito de </a:t>
            </a:r>
            <a:r>
              <a:rPr lang="es-ES" sz="1000" dirty="0" err="1">
                <a:latin typeface="Arial" panose="020B0604020202020204" pitchFamily="34" charset="0"/>
                <a:cs typeface="Arial" panose="020B0604020202020204" pitchFamily="34" charset="0"/>
              </a:rPr>
              <a:t>Wugu</a:t>
            </a:r>
            <a:r>
              <a:rPr lang="es-ES" sz="1000" dirty="0">
                <a:latin typeface="Arial" panose="020B0604020202020204" pitchFamily="34" charset="0"/>
                <a:cs typeface="Arial" panose="020B0604020202020204" pitchFamily="34" charset="0"/>
              </a:rPr>
              <a:t>, Ciudad de Nuevo </a:t>
            </a:r>
            <a:r>
              <a:rPr lang="es-ES" sz="1000" dirty="0" err="1">
                <a:latin typeface="Arial" panose="020B0604020202020204" pitchFamily="34" charset="0"/>
                <a:cs typeface="Arial" panose="020B0604020202020204" pitchFamily="34" charset="0"/>
              </a:rPr>
              <a:t>Taipei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wikipedia</a:t>
            </a:r>
            <a:r>
              <a:rPr lang="es-ES" sz="1000" dirty="0">
                <a:latin typeface="Arial" panose="020B0604020202020204" pitchFamily="34" charset="0"/>
                <a:cs typeface="Arial" panose="020B0604020202020204" pitchFamily="34" charset="0"/>
              </a:rPr>
              <a:t>)</a:t>
            </a:r>
          </a:p>
        </p:txBody>
      </p:sp>
      <p:sp>
        <p:nvSpPr>
          <p:cNvPr id="9" name="Rectángulo 8"/>
          <p:cNvSpPr/>
          <p:nvPr/>
        </p:nvSpPr>
        <p:spPr>
          <a:xfrm>
            <a:off x="-6042" y="2185215"/>
            <a:ext cx="4743593" cy="132343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-Isla </a:t>
            </a:r>
            <a:r>
              <a:rPr lang="es-ES" sz="1000" b="1" dirty="0" err="1">
                <a:latin typeface="Arial" panose="020B0604020202020204" pitchFamily="34" charset="0"/>
                <a:cs typeface="Arial" panose="020B0604020202020204" pitchFamily="34" charset="0"/>
              </a:rPr>
              <a:t>Guishan</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o Isla </a:t>
            </a:r>
            <a:r>
              <a:rPr lang="es-ES" sz="1000" dirty="0" err="1">
                <a:latin typeface="Arial" panose="020B0604020202020204" pitchFamily="34" charset="0"/>
                <a:cs typeface="Arial" panose="020B0604020202020204" pitchFamily="34" charset="0"/>
              </a:rPr>
              <a:t>Steep</a:t>
            </a:r>
            <a:r>
              <a:rPr lang="es-ES" sz="1000" dirty="0">
                <a:latin typeface="Arial" panose="020B0604020202020204" pitchFamily="34" charset="0"/>
                <a:cs typeface="Arial" panose="020B0604020202020204" pitchFamily="34" charset="0"/>
              </a:rPr>
              <a:t> o Isla Tortuga, también conocida como Isla </a:t>
            </a:r>
            <a:r>
              <a:rPr lang="es-ES" sz="1000" dirty="0" err="1">
                <a:latin typeface="Arial" panose="020B0604020202020204" pitchFamily="34" charset="0"/>
                <a:cs typeface="Arial" panose="020B0604020202020204" pitchFamily="34" charset="0"/>
              </a:rPr>
              <a:t>Kueishan</a:t>
            </a:r>
            <a:r>
              <a:rPr lang="es-ES" sz="1000" dirty="0">
                <a:latin typeface="Arial" panose="020B0604020202020204" pitchFamily="34" charset="0"/>
                <a:cs typeface="Arial" panose="020B0604020202020204" pitchFamily="34" charset="0"/>
              </a:rPr>
              <a:t>, es una isla en el Océano Pacífico actualmente administrada en el municipio de </a:t>
            </a:r>
            <a:r>
              <a:rPr lang="es-ES" sz="1000" dirty="0" err="1">
                <a:latin typeface="Arial" panose="020B0604020202020204" pitchFamily="34" charset="0"/>
                <a:cs typeface="Arial" panose="020B0604020202020204" pitchFamily="34" charset="0"/>
              </a:rPr>
              <a:t>Toucheng</a:t>
            </a:r>
            <a:r>
              <a:rPr lang="es-ES" sz="1000" dirty="0">
                <a:latin typeface="Arial" panose="020B0604020202020204" pitchFamily="34" charset="0"/>
                <a:cs typeface="Arial" panose="020B0604020202020204" pitchFamily="34" charset="0"/>
              </a:rPr>
              <a:t>, condado de </a:t>
            </a:r>
            <a:r>
              <a:rPr lang="es-ES" sz="1000" dirty="0" err="1">
                <a:latin typeface="Arial" panose="020B0604020202020204" pitchFamily="34" charset="0"/>
                <a:cs typeface="Arial" panose="020B0604020202020204" pitchFamily="34" charset="0"/>
              </a:rPr>
              <a:t>Yilan</a:t>
            </a:r>
            <a:r>
              <a:rPr lang="es-ES" sz="1000" dirty="0">
                <a:latin typeface="Arial" panose="020B0604020202020204" pitchFamily="34" charset="0"/>
                <a:cs typeface="Arial" panose="020B0604020202020204" pitchFamily="34" charset="0"/>
              </a:rPr>
              <a:t>, Taiwán y ubicada a 9.1 km  al este del puerto de </a:t>
            </a:r>
            <a:r>
              <a:rPr lang="es-ES" sz="1000" dirty="0" err="1">
                <a:latin typeface="Arial" panose="020B0604020202020204" pitchFamily="34" charset="0"/>
                <a:cs typeface="Arial" panose="020B0604020202020204" pitchFamily="34" charset="0"/>
              </a:rPr>
              <a:t>Gengfang</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Fishery</a:t>
            </a:r>
            <a:r>
              <a:rPr lang="es-ES" sz="1000" dirty="0">
                <a:latin typeface="Arial" panose="020B0604020202020204" pitchFamily="34" charset="0"/>
                <a:cs typeface="Arial" panose="020B0604020202020204" pitchFamily="34" charset="0"/>
              </a:rPr>
              <a:t> Harbor. La isla es la parte superior de un estratovolcán de andesita que se eleva desde el fondo marino. Es el único volcán activo en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mostrando fumarolas y solfataras activas. Tiene un área de 2.841 kilómetros cuadrados y el punto más alto alcanza los 401 m  sobre el nivel del mar.  </a:t>
            </a:r>
            <a:r>
              <a:rPr lang="es-ES" sz="1000" dirty="0" smtClean="0">
                <a:latin typeface="Arial" panose="020B0604020202020204" pitchFamily="34" charset="0"/>
                <a:cs typeface="Arial" panose="020B0604020202020204" pitchFamily="34" charset="0"/>
              </a:rPr>
              <a:t>(</a:t>
            </a:r>
            <a:r>
              <a:rPr lang="es-ES" sz="1000" dirty="0" err="1" smtClean="0">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rotWithShape="1">
          <a:blip r:embed="rId5"/>
          <a:srcRect t="5921"/>
          <a:stretch/>
        </p:blipFill>
        <p:spPr>
          <a:xfrm>
            <a:off x="4737552" y="5085185"/>
            <a:ext cx="4370057" cy="1762002"/>
          </a:xfrm>
          <a:prstGeom prst="rect">
            <a:avLst/>
          </a:prstGeom>
        </p:spPr>
      </p:pic>
      <p:sp>
        <p:nvSpPr>
          <p:cNvPr id="11" name="Rectángulo 10"/>
          <p:cNvSpPr/>
          <p:nvPr/>
        </p:nvSpPr>
        <p:spPr>
          <a:xfrm>
            <a:off x="6507089" y="6600966"/>
            <a:ext cx="2547492"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Isla </a:t>
            </a:r>
            <a:r>
              <a:rPr lang="es-ES" sz="1000" dirty="0" err="1">
                <a:solidFill>
                  <a:srgbClr val="FF0000"/>
                </a:solidFill>
                <a:latin typeface="Arial" panose="020B0604020202020204" pitchFamily="34" charset="0"/>
                <a:cs typeface="Arial" panose="020B0604020202020204" pitchFamily="34" charset="0"/>
              </a:rPr>
              <a:t>Guishan</a:t>
            </a:r>
            <a:r>
              <a:rPr lang="es-ES" sz="1000" dirty="0">
                <a:solidFill>
                  <a:srgbClr val="FF0000"/>
                </a:solidFill>
                <a:latin typeface="Arial" panose="020B0604020202020204" pitchFamily="34" charset="0"/>
                <a:cs typeface="Arial" panose="020B0604020202020204" pitchFamily="34" charset="0"/>
              </a:rPr>
              <a:t>, Volcán. </a:t>
            </a:r>
            <a:r>
              <a:rPr lang="es-ES" sz="1000" dirty="0" err="1">
                <a:solidFill>
                  <a:srgbClr val="FF0000"/>
                </a:solidFill>
                <a:latin typeface="Arial" panose="020B0604020202020204" pitchFamily="34" charset="0"/>
                <a:cs typeface="Arial" panose="020B0604020202020204" pitchFamily="34" charset="0"/>
              </a:rPr>
              <a:t>Taiwan</a:t>
            </a:r>
            <a:r>
              <a:rPr lang="es-ES" sz="1000" dirty="0">
                <a:solidFill>
                  <a:srgbClr val="FF0000"/>
                </a:solidFill>
                <a:latin typeface="Arial" panose="020B0604020202020204" pitchFamily="34" charset="0"/>
                <a:cs typeface="Arial" panose="020B0604020202020204" pitchFamily="34" charset="0"/>
              </a:rPr>
              <a:t>. (Wikipedia)</a:t>
            </a:r>
          </a:p>
        </p:txBody>
      </p:sp>
      <p:sp>
        <p:nvSpPr>
          <p:cNvPr id="12" name="Rectángulo 11"/>
          <p:cNvSpPr/>
          <p:nvPr/>
        </p:nvSpPr>
        <p:spPr>
          <a:xfrm>
            <a:off x="-1" y="3332179"/>
            <a:ext cx="4737551" cy="2215991"/>
          </a:xfrm>
          <a:prstGeom prst="rect">
            <a:avLst/>
          </a:prstGeom>
        </p:spPr>
        <p:txBody>
          <a:bodyPr wrap="square">
            <a:spAutoFit/>
          </a:bodyPr>
          <a:lstStyle/>
          <a:p>
            <a:r>
              <a:rPr lang="es-ES" b="1" dirty="0"/>
              <a:t>-</a:t>
            </a:r>
            <a:r>
              <a:rPr lang="es-ES" sz="1000" b="1" dirty="0">
                <a:latin typeface="Arial" panose="020B0604020202020204" pitchFamily="34" charset="0"/>
                <a:cs typeface="Arial" panose="020B0604020202020204" pitchFamily="34" charset="0"/>
              </a:rPr>
              <a:t>La Cordillera de la Costa</a:t>
            </a:r>
            <a:r>
              <a:rPr lang="es-ES" sz="1000" dirty="0">
                <a:latin typeface="Arial" panose="020B0604020202020204" pitchFamily="34" charset="0"/>
                <a:cs typeface="Arial" panose="020B0604020202020204" pitchFamily="34" charset="0"/>
              </a:rPr>
              <a:t>, está situada al E de la isla de Taiwán, y se extiende sobre la frontera entre los Condados de </a:t>
            </a:r>
            <a:r>
              <a:rPr lang="es-ES" sz="1000" dirty="0" err="1">
                <a:latin typeface="Arial" panose="020B0604020202020204" pitchFamily="34" charset="0"/>
                <a:cs typeface="Arial" panose="020B0604020202020204" pitchFamily="34" charset="0"/>
              </a:rPr>
              <a:t>Hualien</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Taitung</a:t>
            </a:r>
            <a:r>
              <a:rPr lang="es-ES" sz="1000" dirty="0">
                <a:latin typeface="Arial" panose="020B0604020202020204" pitchFamily="34" charset="0"/>
                <a:cs typeface="Arial" panose="020B0604020202020204" pitchFamily="34" charset="0"/>
              </a:rPr>
              <a:t>. La Cordillera de la Costa es parte del cinturón móvil filipino que se formó hace más de 400 millones de años por la colisión y compresión del cinturón móvil filipino y la placa euroasiática. La estructura geológica está compuesta por sedimentos blandos que tienen propiedades anti-erosión más débiles y son vulnerables al viento. El valle de </a:t>
            </a:r>
            <a:r>
              <a:rPr lang="es-ES" sz="1000" dirty="0" err="1">
                <a:latin typeface="Arial" panose="020B0604020202020204" pitchFamily="34" charset="0"/>
                <a:cs typeface="Arial" panose="020B0604020202020204" pitchFamily="34" charset="0"/>
              </a:rPr>
              <a:t>Huadong</a:t>
            </a:r>
            <a:r>
              <a:rPr lang="es-ES" sz="1000" dirty="0">
                <a:latin typeface="Arial" panose="020B0604020202020204" pitchFamily="34" charset="0"/>
                <a:cs typeface="Arial" panose="020B0604020202020204" pitchFamily="34" charset="0"/>
              </a:rPr>
              <a:t>, el resultado de la colisión de dos placas tectónicas, se encuentra en el extremo oeste de la cordillera, y el pico más alto de esta es el </a:t>
            </a:r>
            <a:r>
              <a:rPr lang="es-ES" sz="1000" dirty="0" err="1">
                <a:latin typeface="Arial" panose="020B0604020202020204" pitchFamily="34" charset="0"/>
                <a:cs typeface="Arial" panose="020B0604020202020204" pitchFamily="34" charset="0"/>
              </a:rPr>
              <a:t>Xingangshan</a:t>
            </a:r>
            <a:r>
              <a:rPr lang="es-ES" sz="1000" dirty="0">
                <a:latin typeface="Arial" panose="020B0604020202020204" pitchFamily="34" charset="0"/>
                <a:cs typeface="Arial" panose="020B0604020202020204" pitchFamily="34" charset="0"/>
              </a:rPr>
              <a:t>, que tiene una altura de 1,682 m. Actualmente esos picos siguen subiendo con una velocidad anual de 3 </a:t>
            </a:r>
            <a:r>
              <a:rPr lang="es-ES" sz="1000" dirty="0" err="1">
                <a:latin typeface="Arial" panose="020B0604020202020204" pitchFamily="34" charset="0"/>
                <a:cs typeface="Arial" panose="020B0604020202020204" pitchFamily="34" charset="0"/>
              </a:rPr>
              <a:t>mm.</a:t>
            </a:r>
            <a:r>
              <a:rPr lang="es-ES" sz="1000" dirty="0">
                <a:latin typeface="Arial" panose="020B0604020202020204" pitchFamily="34" charset="0"/>
                <a:cs typeface="Arial" panose="020B0604020202020204" pitchFamily="34" charset="0"/>
              </a:rPr>
              <a:t> La Cordillera </a:t>
            </a:r>
            <a:r>
              <a:rPr lang="es-ES" sz="1000" dirty="0" err="1">
                <a:latin typeface="Arial" panose="020B0604020202020204" pitchFamily="34" charset="0"/>
                <a:cs typeface="Arial" panose="020B0604020202020204" pitchFamily="34" charset="0"/>
              </a:rPr>
              <a:t>Haian</a:t>
            </a:r>
            <a:r>
              <a:rPr lang="es-ES" sz="1000" dirty="0">
                <a:latin typeface="Arial" panose="020B0604020202020204" pitchFamily="34" charset="0"/>
                <a:cs typeface="Arial" panose="020B0604020202020204" pitchFamily="34" charset="0"/>
              </a:rPr>
              <a:t> también está convergiendo con la Cordillera Central con una velocidad promedio de 2.3 cm por año. Hay varias cuencas pequeñas ubicadas alrededor de la cordillera, la mayor de las cuales es la cuenca de Taiyuan</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sp>
        <p:nvSpPr>
          <p:cNvPr id="13" name="Rectángulo 12"/>
          <p:cNvSpPr/>
          <p:nvPr/>
        </p:nvSpPr>
        <p:spPr>
          <a:xfrm>
            <a:off x="877" y="5445224"/>
            <a:ext cx="4763187" cy="1446550"/>
          </a:xfrm>
          <a:prstGeom prst="rect">
            <a:avLst/>
          </a:prstGeom>
        </p:spPr>
        <p:txBody>
          <a:bodyPr wrap="square">
            <a:spAutoFit/>
          </a:bodyPr>
          <a:lstStyle/>
          <a:p>
            <a:r>
              <a:rPr lang="es-ES" b="1" dirty="0"/>
              <a:t>-</a:t>
            </a:r>
            <a:r>
              <a:rPr lang="es-ES" sz="1000" b="1" dirty="0">
                <a:latin typeface="Arial" panose="020B0604020202020204" pitchFamily="34" charset="0"/>
                <a:cs typeface="Arial" panose="020B0604020202020204" pitchFamily="34" charset="0"/>
              </a:rPr>
              <a:t>Green Island </a:t>
            </a:r>
            <a:r>
              <a:rPr lang="es-ES" sz="1000" dirty="0">
                <a:latin typeface="Arial" panose="020B0604020202020204" pitchFamily="34" charset="0"/>
                <a:cs typeface="Arial" panose="020B0604020202020204" pitchFamily="34" charset="0"/>
              </a:rPr>
              <a:t>es una pequeña isla volcánica en el Océano Pacífico, a unos 33 km de la costa este de Taiwán. Tiene 15.092 km2 durante la marea alta y 17.329 km2 durante la marea baja, lo que la convierte en la séptima isla más grande de la República de China. La isla está formada por fragmentos de </a:t>
            </a:r>
            <a:r>
              <a:rPr lang="es-ES" sz="1000" dirty="0" err="1">
                <a:latin typeface="Arial" panose="020B0604020202020204" pitchFamily="34" charset="0"/>
                <a:cs typeface="Arial" panose="020B0604020202020204" pitchFamily="34" charset="0"/>
              </a:rPr>
              <a:t>tholeiita</a:t>
            </a:r>
            <a:r>
              <a:rPr lang="es-ES" sz="1000" dirty="0">
                <a:latin typeface="Arial" panose="020B0604020202020204" pitchFamily="34" charset="0"/>
                <a:cs typeface="Arial" panose="020B0604020202020204" pitchFamily="34" charset="0"/>
              </a:rPr>
              <a:t> volcánica, andesita y fragmentos explosivos volcánicos con un área de 15 km2. El volcán entró en erupción desde las épocas del Plioceno hasta el Pleistoceno. Es parte del Arco Volcánico Luzón Magma que se formó a partir de la corteza oceánica bajo compresión a una profundidad de unos 25 kilómetros. </a:t>
            </a:r>
          </a:p>
        </p:txBody>
      </p:sp>
    </p:spTree>
    <p:extLst>
      <p:ext uri="{BB962C8B-B14F-4D97-AF65-F5344CB8AC3E}">
        <p14:creationId xmlns:p14="http://schemas.microsoft.com/office/powerpoint/2010/main" val="1700906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13453"/>
            <a:ext cx="5039543" cy="729132"/>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La roca de andesita contiene algunos cristales visibles de </a:t>
            </a:r>
            <a:r>
              <a:rPr lang="es-ES" sz="1000" dirty="0" err="1">
                <a:solidFill>
                  <a:prstClr val="white"/>
                </a:solidFill>
                <a:latin typeface="Arial" panose="020B0604020202020204" pitchFamily="34" charset="0"/>
                <a:cs typeface="Arial" panose="020B0604020202020204" pitchFamily="34" charset="0"/>
              </a:rPr>
              <a:t>piroxeno</a:t>
            </a:r>
            <a:r>
              <a:rPr lang="es-ES" sz="1000" dirty="0">
                <a:solidFill>
                  <a:prstClr val="white"/>
                </a:solidFill>
                <a:latin typeface="Arial" panose="020B0604020202020204" pitchFamily="34" charset="0"/>
                <a:cs typeface="Arial" panose="020B0604020202020204" pitchFamily="34" charset="0"/>
              </a:rPr>
              <a:t> o anfíbol. La geoquímica de la roca muestra que está enriquecida en potasio, estroncio y rubidio y en elementos de tierras raras ligeras. El cromo y el níquel están agotados.  (Wikipedia)</a:t>
            </a:r>
          </a:p>
        </p:txBody>
      </p:sp>
      <p:pic>
        <p:nvPicPr>
          <p:cNvPr id="5" name="Imagen 4"/>
          <p:cNvPicPr>
            <a:picLocks noChangeAspect="1"/>
          </p:cNvPicPr>
          <p:nvPr/>
        </p:nvPicPr>
        <p:blipFill rotWithShape="1">
          <a:blip r:embed="rId3"/>
          <a:srcRect l="6400" t="16629" r="2389" b="8011"/>
          <a:stretch/>
        </p:blipFill>
        <p:spPr>
          <a:xfrm>
            <a:off x="5039543" y="0"/>
            <a:ext cx="4104457" cy="2160240"/>
          </a:xfrm>
          <a:prstGeom prst="rect">
            <a:avLst/>
          </a:prstGeom>
        </p:spPr>
      </p:pic>
      <p:sp>
        <p:nvSpPr>
          <p:cNvPr id="6" name="Rectángulo 5"/>
          <p:cNvSpPr/>
          <p:nvPr/>
        </p:nvSpPr>
        <p:spPr>
          <a:xfrm>
            <a:off x="5039543" y="1988840"/>
            <a:ext cx="4113127" cy="276999"/>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rPr>
              <a:t>Detalle de la costa de Green Isla. </a:t>
            </a:r>
            <a:r>
              <a:rPr lang="es-ES" sz="1200" dirty="0" err="1">
                <a:solidFill>
                  <a:srgbClr val="FF0000"/>
                </a:solidFill>
              </a:rPr>
              <a:t>Taiwan</a:t>
            </a:r>
            <a:r>
              <a:rPr lang="es-ES" sz="1200" dirty="0">
                <a:solidFill>
                  <a:srgbClr val="FF0000"/>
                </a:solidFill>
              </a:rPr>
              <a:t>. (</a:t>
            </a:r>
            <a:r>
              <a:rPr lang="es-ES" sz="1200" u="sng" dirty="0" err="1">
                <a:solidFill>
                  <a:srgbClr val="FF0000"/>
                </a:solidFill>
                <a:latin typeface="arial" panose="020B0604020202020204" pitchFamily="34" charset="0"/>
              </a:rPr>
              <a:t>Taiwanese</a:t>
            </a:r>
            <a:r>
              <a:rPr lang="es-ES" sz="1200" u="sng" dirty="0">
                <a:solidFill>
                  <a:srgbClr val="FF0000"/>
                </a:solidFill>
                <a:latin typeface="arial" panose="020B0604020202020204" pitchFamily="34" charset="0"/>
              </a:rPr>
              <a:t> </a:t>
            </a:r>
            <a:r>
              <a:rPr lang="es-ES" sz="1200" u="sng" dirty="0" err="1">
                <a:solidFill>
                  <a:srgbClr val="FF0000"/>
                </a:solidFill>
                <a:latin typeface="arial" panose="020B0604020202020204" pitchFamily="34" charset="0"/>
              </a:rPr>
              <a:t>Secrets</a:t>
            </a:r>
            <a:r>
              <a:rPr lang="es-ES" sz="1200" u="sng" dirty="0">
                <a:solidFill>
                  <a:srgbClr val="FF0000"/>
                </a:solidFill>
                <a:latin typeface="arial" panose="020B0604020202020204" pitchFamily="34" charset="0"/>
              </a:rPr>
              <a:t>)</a:t>
            </a:r>
            <a:endParaRPr lang="es-ES" sz="1200" dirty="0">
              <a:solidFill>
                <a:srgbClr val="FF0000"/>
              </a:solidFill>
            </a:endParaRPr>
          </a:p>
        </p:txBody>
      </p:sp>
      <p:sp>
        <p:nvSpPr>
          <p:cNvPr id="7" name="Rectángulo 6"/>
          <p:cNvSpPr/>
          <p:nvPr/>
        </p:nvSpPr>
        <p:spPr>
          <a:xfrm>
            <a:off x="-1" y="715679"/>
            <a:ext cx="5030873" cy="1938992"/>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-La Isla </a:t>
            </a:r>
            <a:r>
              <a:rPr lang="es-ES" sz="1000" b="1" dirty="0" smtClean="0">
                <a:latin typeface="Arial" panose="020B0604020202020204" pitchFamily="34" charset="0"/>
                <a:cs typeface="Arial" panose="020B0604020202020204" pitchFamily="34" charset="0"/>
              </a:rPr>
              <a:t>Orquídea  </a:t>
            </a:r>
            <a:r>
              <a:rPr lang="es-ES" sz="1000" dirty="0" smtClean="0">
                <a:latin typeface="Arial" panose="020B0604020202020204" pitchFamily="34" charset="0"/>
                <a:cs typeface="Arial" panose="020B0604020202020204" pitchFamily="34" charset="0"/>
              </a:rPr>
              <a:t>,</a:t>
            </a:r>
            <a:r>
              <a:rPr lang="es-ES" sz="1000" dirty="0">
                <a:latin typeface="Arial" panose="020B0604020202020204" pitchFamily="34" charset="0"/>
                <a:cs typeface="Arial" panose="020B0604020202020204" pitchFamily="34" charset="0"/>
              </a:rPr>
              <a:t>en la costa sureste de la isla de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y está separada de los Batanes de Filipinas por el canal </a:t>
            </a:r>
            <a:r>
              <a:rPr lang="es-ES" sz="1000" dirty="0" err="1">
                <a:latin typeface="Arial" panose="020B0604020202020204" pitchFamily="34" charset="0"/>
                <a:cs typeface="Arial" panose="020B0604020202020204" pitchFamily="34" charset="0"/>
              </a:rPr>
              <a:t>Bashi</a:t>
            </a:r>
            <a:r>
              <a:rPr lang="es-ES" sz="1000" dirty="0">
                <a:latin typeface="Arial" panose="020B0604020202020204" pitchFamily="34" charset="0"/>
                <a:cs typeface="Arial" panose="020B0604020202020204" pitchFamily="34" charset="0"/>
              </a:rPr>
              <a:t> del estrecho de Luzón. Hay ocho montañas de más de 400 m de altura. La montaña más alta es el monte. </a:t>
            </a:r>
            <a:r>
              <a:rPr lang="es-ES" sz="1000" dirty="0" err="1">
                <a:latin typeface="Arial" panose="020B0604020202020204" pitchFamily="34" charset="0"/>
                <a:cs typeface="Arial" panose="020B0604020202020204" pitchFamily="34" charset="0"/>
              </a:rPr>
              <a:t>Hongtoushan</a:t>
            </a:r>
            <a:r>
              <a:rPr lang="es-ES" sz="1000" dirty="0">
                <a:latin typeface="Arial" panose="020B0604020202020204" pitchFamily="34" charset="0"/>
                <a:cs typeface="Arial" panose="020B0604020202020204" pitchFamily="34" charset="0"/>
              </a:rPr>
              <a:t>  de 552 m. La roca en la isla es una andesita </a:t>
            </a:r>
            <a:r>
              <a:rPr lang="es-ES" sz="1000" dirty="0" err="1">
                <a:latin typeface="Arial" panose="020B0604020202020204" pitchFamily="34" charset="0"/>
                <a:cs typeface="Arial" panose="020B0604020202020204" pitchFamily="34" charset="0"/>
              </a:rPr>
              <a:t>tholeiitica</a:t>
            </a:r>
            <a:r>
              <a:rPr lang="es-ES" sz="1000" dirty="0">
                <a:latin typeface="Arial" panose="020B0604020202020204" pitchFamily="34" charset="0"/>
                <a:cs typeface="Arial" panose="020B0604020202020204" pitchFamily="34" charset="0"/>
              </a:rPr>
              <a:t> volcánica, y fragmentos explosivos volcánicos. El volcán entró en erupción en el período Mioceno. Es parte del Arco Volcánico de Luzón. El magma se formó a partir de la corteza oceánica subyacente bajo compresión a unos 20 km de profundidad. La roca de andesita contiene algunos cristales visibles de </a:t>
            </a:r>
            <a:r>
              <a:rPr lang="es-ES" sz="1000" dirty="0" err="1">
                <a:latin typeface="Arial" panose="020B0604020202020204" pitchFamily="34" charset="0"/>
                <a:cs typeface="Arial" panose="020B0604020202020204" pitchFamily="34" charset="0"/>
              </a:rPr>
              <a:t>piroxeno</a:t>
            </a:r>
            <a:r>
              <a:rPr lang="es-ES" sz="1000" dirty="0">
                <a:latin typeface="Arial" panose="020B0604020202020204" pitchFamily="34" charset="0"/>
                <a:cs typeface="Arial" panose="020B0604020202020204" pitchFamily="34" charset="0"/>
              </a:rPr>
              <a:t> o anfíbol. La geoquímica de la roca muestra que está enriquecida en sodio, magnesio y níquel, pero agotada en hierro, aluminio, potasio, titanio y estroncio. La isla de </a:t>
            </a:r>
            <a:r>
              <a:rPr lang="es-ES" sz="1000" dirty="0" err="1">
                <a:latin typeface="Arial" panose="020B0604020202020204" pitchFamily="34" charset="0"/>
                <a:cs typeface="Arial" panose="020B0604020202020204" pitchFamily="34" charset="0"/>
              </a:rPr>
              <a:t>Orchid</a:t>
            </a:r>
            <a:r>
              <a:rPr lang="es-ES" sz="1000" dirty="0">
                <a:latin typeface="Arial" panose="020B0604020202020204" pitchFamily="34" charset="0"/>
                <a:cs typeface="Arial" panose="020B0604020202020204" pitchFamily="34" charset="0"/>
              </a:rPr>
              <a:t> menor (</a:t>
            </a:r>
            <a:r>
              <a:rPr lang="es-ES" sz="1000" dirty="0" err="1">
                <a:latin typeface="Arial" panose="020B0604020202020204" pitchFamily="34" charset="0"/>
                <a:cs typeface="Arial" panose="020B0604020202020204" pitchFamily="34" charset="0"/>
              </a:rPr>
              <a:t>Wade</a:t>
            </a:r>
            <a:r>
              <a:rPr lang="es-ES" sz="1000" dirty="0">
                <a:latin typeface="Arial" panose="020B0604020202020204" pitchFamily="34" charset="0"/>
                <a:cs typeface="Arial" panose="020B0604020202020204" pitchFamily="34" charset="0"/>
              </a:rPr>
              <a:t>-Giles: </a:t>
            </a:r>
            <a:r>
              <a:rPr lang="es-ES" sz="1000" dirty="0" err="1">
                <a:latin typeface="Arial" panose="020B0604020202020204" pitchFamily="34" charset="0"/>
                <a:cs typeface="Arial" panose="020B0604020202020204" pitchFamily="34" charset="0"/>
              </a:rPr>
              <a:t>Hsiao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Lan</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Yü</a:t>
            </a:r>
            <a:r>
              <a:rPr lang="es-ES" sz="1000" dirty="0">
                <a:latin typeface="Arial" panose="020B0604020202020204" pitchFamily="34" charset="0"/>
                <a:cs typeface="Arial" panose="020B0604020202020204" pitchFamily="34" charset="0"/>
              </a:rPr>
              <a:t>; Pinyin: </a:t>
            </a:r>
            <a:r>
              <a:rPr lang="es-ES" sz="1000" dirty="0" err="1">
                <a:latin typeface="Arial" panose="020B0604020202020204" pitchFamily="34" charset="0"/>
                <a:cs typeface="Arial" panose="020B0604020202020204" pitchFamily="34" charset="0"/>
              </a:rPr>
              <a:t>Xiao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Lanyu</a:t>
            </a:r>
            <a:r>
              <a:rPr lang="es-ES" sz="1000" dirty="0">
                <a:latin typeface="Arial" panose="020B0604020202020204" pitchFamily="34" charset="0"/>
                <a:cs typeface="Arial" panose="020B0604020202020204" pitchFamily="34" charset="0"/>
              </a:rPr>
              <a:t>; Little </a:t>
            </a:r>
            <a:r>
              <a:rPr lang="es-ES" sz="1000" dirty="0" err="1">
                <a:latin typeface="Arial" panose="020B0604020202020204" pitchFamily="34" charset="0"/>
                <a:cs typeface="Arial" panose="020B0604020202020204" pitchFamily="34" charset="0"/>
              </a:rPr>
              <a:t>Botel</a:t>
            </a:r>
            <a:r>
              <a:rPr lang="es-ES" sz="1000" dirty="0">
                <a:latin typeface="Arial" panose="020B0604020202020204" pitchFamily="34" charset="0"/>
                <a:cs typeface="Arial" panose="020B0604020202020204" pitchFamily="34" charset="0"/>
              </a:rPr>
              <a:t>-Tobago), un islote volcánico deshabitado cerca de la isla principal de </a:t>
            </a:r>
            <a:r>
              <a:rPr lang="es-ES" sz="1000" dirty="0" err="1">
                <a:latin typeface="Arial" panose="020B0604020202020204" pitchFamily="34" charset="0"/>
                <a:cs typeface="Arial" panose="020B0604020202020204" pitchFamily="34" charset="0"/>
              </a:rPr>
              <a:t>Orchid</a:t>
            </a:r>
            <a:r>
              <a:rPr lang="es-ES" sz="1000" dirty="0">
                <a:latin typeface="Arial" panose="020B0604020202020204" pitchFamily="34" charset="0"/>
                <a:cs typeface="Arial" panose="020B0604020202020204" pitchFamily="34" charset="0"/>
              </a:rPr>
              <a:t>, es el punto más al sur del condado de </a:t>
            </a:r>
            <a:r>
              <a:rPr lang="es-ES" sz="1000" dirty="0" err="1">
                <a:latin typeface="Arial" panose="020B0604020202020204" pitchFamily="34" charset="0"/>
                <a:cs typeface="Arial" panose="020B0604020202020204" pitchFamily="34" charset="0"/>
              </a:rPr>
              <a:t>Taitung</a:t>
            </a:r>
            <a:r>
              <a:rPr lang="es-ES" sz="1000" dirty="0" smtClean="0">
                <a:latin typeface="Arial" panose="020B0604020202020204" pitchFamily="34" charset="0"/>
                <a:cs typeface="Arial" panose="020B0604020202020204" pitchFamily="34" charset="0"/>
              </a:rPr>
              <a:t>. (Wikipedia) </a:t>
            </a:r>
            <a:endParaRPr lang="es-ES" sz="10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4"/>
          <a:stretch>
            <a:fillRect/>
          </a:stretch>
        </p:blipFill>
        <p:spPr>
          <a:xfrm>
            <a:off x="5039542" y="2294040"/>
            <a:ext cx="4113128" cy="1347157"/>
          </a:xfrm>
          <a:prstGeom prst="rect">
            <a:avLst/>
          </a:prstGeom>
        </p:spPr>
      </p:pic>
      <p:sp>
        <p:nvSpPr>
          <p:cNvPr id="9" name="Rectángulo 8"/>
          <p:cNvSpPr/>
          <p:nvPr/>
        </p:nvSpPr>
        <p:spPr>
          <a:xfrm>
            <a:off x="6294197" y="3364198"/>
            <a:ext cx="2801151"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Isla Orquídea. Volcán. </a:t>
            </a:r>
            <a:r>
              <a:rPr lang="es-ES" sz="1200" dirty="0" err="1">
                <a:solidFill>
                  <a:srgbClr val="FF0000"/>
                </a:solidFill>
              </a:rPr>
              <a:t>Taiwan</a:t>
            </a:r>
            <a:r>
              <a:rPr lang="es-ES" sz="1200" dirty="0">
                <a:solidFill>
                  <a:srgbClr val="FF0000"/>
                </a:solidFill>
              </a:rPr>
              <a:t>. (Wikipedia</a:t>
            </a:r>
            <a:r>
              <a:rPr lang="es-ES" sz="1200" u="sng" dirty="0">
                <a:solidFill>
                  <a:srgbClr val="FF0000"/>
                </a:solidFill>
                <a:latin typeface="arial" panose="020B0604020202020204" pitchFamily="34" charset="0"/>
              </a:rPr>
              <a:t>)</a:t>
            </a:r>
            <a:endParaRPr lang="es-ES" sz="1200" dirty="0">
              <a:solidFill>
                <a:srgbClr val="FF0000"/>
              </a:solidFill>
            </a:endParaRPr>
          </a:p>
        </p:txBody>
      </p:sp>
      <p:pic>
        <p:nvPicPr>
          <p:cNvPr id="10" name="Imagen 9"/>
          <p:cNvPicPr>
            <a:picLocks noChangeAspect="1"/>
          </p:cNvPicPr>
          <p:nvPr/>
        </p:nvPicPr>
        <p:blipFill>
          <a:blip r:embed="rId5"/>
          <a:stretch>
            <a:fillRect/>
          </a:stretch>
        </p:blipFill>
        <p:spPr>
          <a:xfrm>
            <a:off x="5050570" y="3641197"/>
            <a:ext cx="4102100" cy="3216803"/>
          </a:xfrm>
          <a:prstGeom prst="rect">
            <a:avLst/>
          </a:prstGeom>
        </p:spPr>
      </p:pic>
      <p:sp>
        <p:nvSpPr>
          <p:cNvPr id="11" name="Rectángulo 10"/>
          <p:cNvSpPr/>
          <p:nvPr/>
        </p:nvSpPr>
        <p:spPr>
          <a:xfrm>
            <a:off x="20826" y="2654671"/>
            <a:ext cx="5010045" cy="861774"/>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-Las </a:t>
            </a:r>
            <a:r>
              <a:rPr lang="es-ES" sz="1000" b="1" dirty="0">
                <a:latin typeface="Arial" panose="020B0604020202020204" pitchFamily="34" charset="0"/>
                <a:cs typeface="Arial" panose="020B0604020202020204" pitchFamily="34" charset="0"/>
              </a:rPr>
              <a:t>islas </a:t>
            </a:r>
            <a:r>
              <a:rPr lang="es-ES" sz="1000" b="1" dirty="0" err="1">
                <a:latin typeface="Arial" panose="020B0604020202020204" pitchFamily="34" charset="0"/>
                <a:cs typeface="Arial" panose="020B0604020202020204" pitchFamily="34" charset="0"/>
              </a:rPr>
              <a:t>Penghu</a:t>
            </a:r>
            <a:r>
              <a:rPr lang="es-ES" sz="1000" b="1" dirty="0">
                <a:latin typeface="Arial" panose="020B0604020202020204" pitchFamily="34" charset="0"/>
                <a:cs typeface="Arial" panose="020B0604020202020204" pitchFamily="34" charset="0"/>
              </a:rPr>
              <a:t> o Pescadores </a:t>
            </a:r>
            <a:r>
              <a:rPr lang="es-ES" sz="1000" dirty="0" smtClean="0">
                <a:latin typeface="Arial" panose="020B0604020202020204" pitchFamily="34" charset="0"/>
                <a:cs typeface="Arial" panose="020B0604020202020204" pitchFamily="34" charset="0"/>
              </a:rPr>
              <a:t>-son </a:t>
            </a:r>
            <a:r>
              <a:rPr lang="es-ES" sz="1000" dirty="0">
                <a:latin typeface="Arial" panose="020B0604020202020204" pitchFamily="34" charset="0"/>
                <a:cs typeface="Arial" panose="020B0604020202020204" pitchFamily="34" charset="0"/>
              </a:rPr>
              <a:t>un archipiélago </a:t>
            </a:r>
            <a:r>
              <a:rPr lang="es-ES" sz="1000" dirty="0" smtClean="0">
                <a:latin typeface="Arial" panose="020B0604020202020204" pitchFamily="34" charset="0"/>
                <a:cs typeface="Arial" panose="020B0604020202020204" pitchFamily="34" charset="0"/>
              </a:rPr>
              <a:t>de origen volcánico, de </a:t>
            </a:r>
            <a:r>
              <a:rPr lang="es-ES" sz="1000" dirty="0">
                <a:latin typeface="Arial" panose="020B0604020202020204" pitchFamily="34" charset="0"/>
                <a:cs typeface="Arial" panose="020B0604020202020204" pitchFamily="34" charset="0"/>
              </a:rPr>
              <a:t>90 islas e islotes en el estrecho de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La ciudad más grande es </a:t>
            </a:r>
            <a:r>
              <a:rPr lang="es-ES" sz="1000" dirty="0" err="1">
                <a:latin typeface="Arial" panose="020B0604020202020204" pitchFamily="34" charset="0"/>
                <a:cs typeface="Arial" panose="020B0604020202020204" pitchFamily="34" charset="0"/>
              </a:rPr>
              <a:t>Magong</a:t>
            </a:r>
            <a:r>
              <a:rPr lang="es-ES" sz="1000" dirty="0">
                <a:latin typeface="Arial" panose="020B0604020202020204" pitchFamily="34" charset="0"/>
                <a:cs typeface="Arial" panose="020B0604020202020204" pitchFamily="34" charset="0"/>
              </a:rPr>
              <a:t>, ubicada en la isla más grande, que también se llama </a:t>
            </a:r>
            <a:r>
              <a:rPr lang="es-ES" sz="1000" dirty="0" err="1">
                <a:latin typeface="Arial" panose="020B0604020202020204" pitchFamily="34" charset="0"/>
                <a:cs typeface="Arial" panose="020B0604020202020204" pitchFamily="34" charset="0"/>
              </a:rPr>
              <a:t>Magong</a:t>
            </a:r>
            <a:r>
              <a:rPr lang="es-ES" sz="1000" dirty="0">
                <a:latin typeface="Arial" panose="020B0604020202020204" pitchFamily="34" charset="0"/>
                <a:cs typeface="Arial" panose="020B0604020202020204" pitchFamily="34" charset="0"/>
              </a:rPr>
              <a:t>. Con una superficie de 141 kilómetros cuadrados, el archipiélago forma colectivamente el condado de </a:t>
            </a:r>
            <a:r>
              <a:rPr lang="es-ES" sz="1000" dirty="0" err="1">
                <a:latin typeface="Arial" panose="020B0604020202020204" pitchFamily="34" charset="0"/>
                <a:cs typeface="Arial" panose="020B0604020202020204" pitchFamily="34" charset="0"/>
              </a:rPr>
              <a:t>Penghu</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wikipedia</a:t>
            </a:r>
            <a:r>
              <a:rPr lang="es-ES" sz="1000" dirty="0">
                <a:latin typeface="Arial" panose="020B0604020202020204" pitchFamily="34" charset="0"/>
                <a:cs typeface="Arial" panose="020B0604020202020204" pitchFamily="34" charset="0"/>
              </a:rPr>
              <a:t>)</a:t>
            </a:r>
          </a:p>
        </p:txBody>
      </p:sp>
      <p:pic>
        <p:nvPicPr>
          <p:cNvPr id="12" name="Imagen 11"/>
          <p:cNvPicPr>
            <a:picLocks noChangeAspect="1"/>
          </p:cNvPicPr>
          <p:nvPr/>
        </p:nvPicPr>
        <p:blipFill rotWithShape="1">
          <a:blip r:embed="rId6"/>
          <a:srcRect l="13021" t="12016" r="4978" b="26692"/>
          <a:stretch/>
        </p:blipFill>
        <p:spPr>
          <a:xfrm>
            <a:off x="2151" y="3575943"/>
            <a:ext cx="5026568" cy="2817895"/>
          </a:xfrm>
          <a:prstGeom prst="rect">
            <a:avLst/>
          </a:prstGeom>
        </p:spPr>
      </p:pic>
      <p:sp>
        <p:nvSpPr>
          <p:cNvPr id="13" name="Rectángulo 12"/>
          <p:cNvSpPr/>
          <p:nvPr/>
        </p:nvSpPr>
        <p:spPr>
          <a:xfrm>
            <a:off x="653893" y="6453336"/>
            <a:ext cx="3743910"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En Isla Pescadores- </a:t>
            </a:r>
            <a:r>
              <a:rPr lang="es-ES" sz="1200" dirty="0" err="1">
                <a:solidFill>
                  <a:srgbClr val="FF0000"/>
                </a:solidFill>
              </a:rPr>
              <a:t>Penghu</a:t>
            </a:r>
            <a:r>
              <a:rPr lang="es-ES" sz="1200" dirty="0">
                <a:solidFill>
                  <a:srgbClr val="FF0000"/>
                </a:solidFill>
              </a:rPr>
              <a:t>. </a:t>
            </a:r>
            <a:r>
              <a:rPr lang="es-ES" sz="1200" dirty="0" err="1">
                <a:solidFill>
                  <a:srgbClr val="FF0000"/>
                </a:solidFill>
              </a:rPr>
              <a:t>Taiwan</a:t>
            </a:r>
            <a:r>
              <a:rPr lang="es-ES" sz="1200" dirty="0">
                <a:solidFill>
                  <a:srgbClr val="FF0000"/>
                </a:solidFill>
              </a:rPr>
              <a:t>. (</a:t>
            </a:r>
            <a:r>
              <a:rPr lang="es-ES" sz="1200" u="sng" dirty="0">
                <a:solidFill>
                  <a:srgbClr val="FF0000"/>
                </a:solidFill>
                <a:latin typeface="arial" panose="020B0604020202020204" pitchFamily="34" charset="0"/>
              </a:rPr>
              <a:t>nspp.mofa.gov.tw)</a:t>
            </a:r>
            <a:endParaRPr lang="es-ES" sz="1200" dirty="0">
              <a:solidFill>
                <a:srgbClr val="FF0000"/>
              </a:solidFill>
            </a:endParaRPr>
          </a:p>
        </p:txBody>
      </p:sp>
    </p:spTree>
    <p:extLst>
      <p:ext uri="{BB962C8B-B14F-4D97-AF65-F5344CB8AC3E}">
        <p14:creationId xmlns:p14="http://schemas.microsoft.com/office/powerpoint/2010/main" val="419435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4572000" cy="1938992"/>
          </a:xfrm>
          <a:prstGeom prst="rect">
            <a:avLst/>
          </a:prstGeom>
        </p:spPr>
        <p:txBody>
          <a:bodyPr>
            <a:spAutoFit/>
          </a:bodyPr>
          <a:lstStyle/>
          <a:p>
            <a:r>
              <a:rPr lang="es-ES" sz="1000" b="1" dirty="0">
                <a:latin typeface="Arial" panose="020B0604020202020204" pitchFamily="34" charset="0"/>
                <a:cs typeface="Arial" panose="020B0604020202020204" pitchFamily="34" charset="0"/>
              </a:rPr>
              <a:t>-La isla de </a:t>
            </a:r>
            <a:r>
              <a:rPr lang="es-ES" sz="1000" b="1" dirty="0" err="1">
                <a:latin typeface="Arial" panose="020B0604020202020204" pitchFamily="34" charset="0"/>
                <a:cs typeface="Arial" panose="020B0604020202020204" pitchFamily="34" charset="0"/>
              </a:rPr>
              <a:t>Kueishantao</a:t>
            </a:r>
            <a:r>
              <a:rPr lang="es-ES" sz="1000" dirty="0">
                <a:latin typeface="Arial" panose="020B0604020202020204" pitchFamily="34" charset="0"/>
                <a:cs typeface="Arial" panose="020B0604020202020204" pitchFamily="34" charset="0"/>
              </a:rPr>
              <a:t>, cuya cima está a 401 m sobre el nivel del mar, es la más pequeña de las cinco islas volcánicas más al sur de la costa NE de Taiwán. </a:t>
            </a:r>
            <a:r>
              <a:rPr lang="es-ES" sz="1000" dirty="0" err="1">
                <a:latin typeface="Arial" panose="020B0604020202020204" pitchFamily="34" charset="0"/>
                <a:cs typeface="Arial" panose="020B0604020202020204" pitchFamily="34" charset="0"/>
              </a:rPr>
              <a:t>Kueishantao</a:t>
            </a:r>
            <a:r>
              <a:rPr lang="es-ES" sz="1000" dirty="0">
                <a:latin typeface="Arial" panose="020B0604020202020204" pitchFamily="34" charset="0"/>
                <a:cs typeface="Arial" panose="020B0604020202020204" pitchFamily="34" charset="0"/>
              </a:rPr>
              <a:t>, también conocida como Isla </a:t>
            </a:r>
            <a:r>
              <a:rPr lang="es-ES" sz="1000" dirty="0" err="1">
                <a:latin typeface="Arial" panose="020B0604020202020204" pitchFamily="34" charset="0"/>
                <a:cs typeface="Arial" panose="020B0604020202020204" pitchFamily="34" charset="0"/>
              </a:rPr>
              <a:t>Guieshan</a:t>
            </a:r>
            <a:r>
              <a:rPr lang="es-ES" sz="1000" dirty="0">
                <a:latin typeface="Arial" panose="020B0604020202020204" pitchFamily="34" charset="0"/>
                <a:cs typeface="Arial" panose="020B0604020202020204" pitchFamily="34" charset="0"/>
              </a:rPr>
              <a:t>, consiste en </a:t>
            </a:r>
            <a:r>
              <a:rPr lang="es-ES" sz="1000" dirty="0" smtClean="0">
                <a:latin typeface="Arial" panose="020B0604020202020204" pitchFamily="34" charset="0"/>
                <a:cs typeface="Arial" panose="020B0604020202020204" pitchFamily="34" charset="0"/>
              </a:rPr>
              <a:t>un estratovolcán de coladas </a:t>
            </a:r>
            <a:r>
              <a:rPr lang="es-ES" sz="1000" dirty="0">
                <a:latin typeface="Arial" panose="020B0604020202020204" pitchFamily="34" charset="0"/>
                <a:cs typeface="Arial" panose="020B0604020202020204" pitchFamily="34" charset="0"/>
              </a:rPr>
              <a:t>de lava </a:t>
            </a:r>
            <a:r>
              <a:rPr lang="es-ES" sz="1000" dirty="0" err="1">
                <a:latin typeface="Arial" panose="020B0604020202020204" pitchFamily="34" charset="0"/>
                <a:cs typeface="Arial" panose="020B0604020202020204" pitchFamily="34" charset="0"/>
              </a:rPr>
              <a:t>andesítica</a:t>
            </a:r>
            <a:r>
              <a:rPr lang="es-ES" sz="1000" dirty="0">
                <a:latin typeface="Arial" panose="020B0604020202020204" pitchFamily="34" charset="0"/>
                <a:cs typeface="Arial" panose="020B0604020202020204" pitchFamily="34" charset="0"/>
              </a:rPr>
              <a:t> y material </a:t>
            </a:r>
            <a:r>
              <a:rPr lang="es-ES" sz="1000" dirty="0" err="1">
                <a:latin typeface="Arial" panose="020B0604020202020204" pitchFamily="34" charset="0"/>
                <a:cs typeface="Arial" panose="020B0604020202020204" pitchFamily="34" charset="0"/>
              </a:rPr>
              <a:t>volcaniclástico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Kueishantao</a:t>
            </a:r>
            <a:r>
              <a:rPr lang="es-ES" sz="1000" dirty="0">
                <a:latin typeface="Arial" panose="020B0604020202020204" pitchFamily="34" charset="0"/>
                <a:cs typeface="Arial" panose="020B0604020202020204" pitchFamily="34" charset="0"/>
              </a:rPr>
              <a:t> es el volcán más al sudoeste a lo largo del eje de la cuenca de back-</a:t>
            </a:r>
            <a:r>
              <a:rPr lang="es-ES" sz="1000" dirty="0" err="1">
                <a:latin typeface="Arial" panose="020B0604020202020204" pitchFamily="34" charset="0"/>
                <a:cs typeface="Arial" panose="020B0604020202020204" pitchFamily="34" charset="0"/>
              </a:rPr>
              <a:t>arc</a:t>
            </a:r>
            <a:r>
              <a:rPr lang="es-ES" sz="1000" dirty="0">
                <a:latin typeface="Arial" panose="020B0604020202020204" pitchFamily="34" charset="0"/>
                <a:cs typeface="Arial" panose="020B0604020202020204" pitchFamily="34" charset="0"/>
              </a:rPr>
              <a:t>  del canal Okinawa que se extiende al NE desde </a:t>
            </a:r>
            <a:r>
              <a:rPr lang="es-ES" sz="1000" dirty="0" err="1">
                <a:latin typeface="Arial" panose="020B0604020202020204" pitchFamily="34" charset="0"/>
                <a:cs typeface="Arial" panose="020B0604020202020204" pitchFamily="34" charset="0"/>
              </a:rPr>
              <a:t>Taiwan</a:t>
            </a:r>
            <a:r>
              <a:rPr lang="es-ES" sz="1000" dirty="0">
                <a:latin typeface="Arial" panose="020B0604020202020204" pitchFamily="34" charset="0"/>
                <a:cs typeface="Arial" panose="020B0604020202020204" pitchFamily="34" charset="0"/>
              </a:rPr>
              <a:t> hasta el volcán </a:t>
            </a:r>
            <a:r>
              <a:rPr lang="es-ES" sz="1000" dirty="0" err="1">
                <a:latin typeface="Arial" panose="020B0604020202020204" pitchFamily="34" charset="0"/>
                <a:cs typeface="Arial" panose="020B0604020202020204" pitchFamily="34" charset="0"/>
              </a:rPr>
              <a:t>Unzen</a:t>
            </a:r>
            <a:r>
              <a:rPr lang="es-ES" sz="1000" dirty="0">
                <a:latin typeface="Arial" panose="020B0604020202020204" pitchFamily="34" charset="0"/>
                <a:cs typeface="Arial" panose="020B0604020202020204" pitchFamily="34" charset="0"/>
              </a:rPr>
              <a:t> en </a:t>
            </a:r>
            <a:r>
              <a:rPr lang="es-ES" sz="1000" dirty="0" err="1">
                <a:latin typeface="Arial" panose="020B0604020202020204" pitchFamily="34" charset="0"/>
                <a:cs typeface="Arial" panose="020B0604020202020204" pitchFamily="34" charset="0"/>
              </a:rPr>
              <a:t>Kyushu</a:t>
            </a:r>
            <a:r>
              <a:rPr lang="es-ES" sz="1000" dirty="0">
                <a:latin typeface="Arial" panose="020B0604020202020204" pitchFamily="34" charset="0"/>
                <a:cs typeface="Arial" panose="020B0604020202020204" pitchFamily="34" charset="0"/>
              </a:rPr>
              <a:t>. La punta SW de la Fosa de Okinawa se extiende más allá de </a:t>
            </a:r>
            <a:r>
              <a:rPr lang="es-ES" sz="1000" dirty="0" err="1">
                <a:latin typeface="Arial" panose="020B0604020202020204" pitchFamily="34" charset="0"/>
                <a:cs typeface="Arial" panose="020B0604020202020204" pitchFamily="34" charset="0"/>
              </a:rPr>
              <a:t>Kueishantao</a:t>
            </a:r>
            <a:r>
              <a:rPr lang="es-ES" sz="1000" dirty="0">
                <a:latin typeface="Arial" panose="020B0604020202020204" pitchFamily="34" charset="0"/>
                <a:cs typeface="Arial" panose="020B0604020202020204" pitchFamily="34" charset="0"/>
              </a:rPr>
              <a:t> hasta la llanura de </a:t>
            </a:r>
            <a:r>
              <a:rPr lang="es-ES" sz="1000" dirty="0" err="1">
                <a:latin typeface="Arial" panose="020B0604020202020204" pitchFamily="34" charset="0"/>
                <a:cs typeface="Arial" panose="020B0604020202020204" pitchFamily="34" charset="0"/>
              </a:rPr>
              <a:t>Ilao</a:t>
            </a:r>
            <a:r>
              <a:rPr lang="es-ES" sz="1000" dirty="0">
                <a:latin typeface="Arial" panose="020B0604020202020204" pitchFamily="34" charset="0"/>
                <a:cs typeface="Arial" panose="020B0604020202020204" pitchFamily="34" charset="0"/>
              </a:rPr>
              <a:t> en la isla de Taiwán. La isla es conocida como 'Isla de la Montaña de la Tortuga'; debido a su perfil visto desde algunos puntos de la costa de Taiwán. </a:t>
            </a:r>
            <a:r>
              <a:rPr lang="es-ES" sz="1000" dirty="0" err="1">
                <a:latin typeface="Arial" panose="020B0604020202020204" pitchFamily="34" charset="0"/>
                <a:cs typeface="Arial" panose="020B0604020202020204" pitchFamily="34" charset="0"/>
              </a:rPr>
              <a:t>Kueishantao</a:t>
            </a:r>
            <a:r>
              <a:rPr lang="es-ES" sz="1000" dirty="0">
                <a:latin typeface="Arial" panose="020B0604020202020204" pitchFamily="34" charset="0"/>
                <a:cs typeface="Arial" panose="020B0604020202020204" pitchFamily="34" charset="0"/>
              </a:rPr>
              <a:t> muestra vigorosas fumarolas y solfataras submarinas activas que decoloran el agua de mar en amplias áreas.(</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pic>
        <p:nvPicPr>
          <p:cNvPr id="3" name="Imagen 2"/>
          <p:cNvPicPr>
            <a:picLocks noChangeAspect="1"/>
          </p:cNvPicPr>
          <p:nvPr/>
        </p:nvPicPr>
        <p:blipFill rotWithShape="1">
          <a:blip r:embed="rId3"/>
          <a:srcRect b="7591"/>
          <a:stretch/>
        </p:blipFill>
        <p:spPr>
          <a:xfrm>
            <a:off x="4572000" y="0"/>
            <a:ext cx="4560700" cy="2699917"/>
          </a:xfrm>
          <a:prstGeom prst="rect">
            <a:avLst/>
          </a:prstGeom>
        </p:spPr>
      </p:pic>
      <p:sp>
        <p:nvSpPr>
          <p:cNvPr id="4" name="Rectángulo 3"/>
          <p:cNvSpPr/>
          <p:nvPr/>
        </p:nvSpPr>
        <p:spPr>
          <a:xfrm>
            <a:off x="4983437" y="2419012"/>
            <a:ext cx="4160563"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Isla </a:t>
            </a:r>
            <a:r>
              <a:rPr lang="es-ES" sz="1200" dirty="0" err="1">
                <a:solidFill>
                  <a:srgbClr val="FF0000"/>
                </a:solidFill>
              </a:rPr>
              <a:t>Kueishantao</a:t>
            </a:r>
            <a:r>
              <a:rPr lang="es-ES" sz="1200" dirty="0">
                <a:solidFill>
                  <a:srgbClr val="FF0000"/>
                </a:solidFill>
              </a:rPr>
              <a:t>, volcánica. </a:t>
            </a:r>
            <a:r>
              <a:rPr lang="es-ES" sz="1200" dirty="0" err="1">
                <a:solidFill>
                  <a:srgbClr val="FF0000"/>
                </a:solidFill>
              </a:rPr>
              <a:t>Taiwan</a:t>
            </a:r>
            <a:r>
              <a:rPr lang="es-ES" sz="1200" dirty="0">
                <a:solidFill>
                  <a:srgbClr val="FF0000"/>
                </a:solidFill>
              </a:rPr>
              <a:t>. (Global </a:t>
            </a:r>
            <a:r>
              <a:rPr lang="es-ES" sz="1200" dirty="0" err="1">
                <a:solidFill>
                  <a:srgbClr val="FF0000"/>
                </a:solidFill>
              </a:rPr>
              <a:t>Volcanism</a:t>
            </a:r>
            <a:r>
              <a:rPr lang="es-ES" sz="1200" dirty="0">
                <a:solidFill>
                  <a:srgbClr val="FF0000"/>
                </a:solidFill>
              </a:rPr>
              <a:t> </a:t>
            </a:r>
            <a:r>
              <a:rPr lang="es-ES" sz="1200" dirty="0" err="1">
                <a:solidFill>
                  <a:srgbClr val="FF0000"/>
                </a:solidFill>
              </a:rPr>
              <a:t>Program</a:t>
            </a:r>
            <a:r>
              <a:rPr lang="es-ES" sz="1200" dirty="0">
                <a:solidFill>
                  <a:srgbClr val="FF0000"/>
                </a:solidFill>
              </a:rPr>
              <a:t>)</a:t>
            </a:r>
          </a:p>
        </p:txBody>
      </p:sp>
      <p:sp>
        <p:nvSpPr>
          <p:cNvPr id="5" name="Rectángulo 4"/>
          <p:cNvSpPr/>
          <p:nvPr/>
        </p:nvSpPr>
        <p:spPr>
          <a:xfrm>
            <a:off x="0" y="1901700"/>
            <a:ext cx="4572000" cy="861774"/>
          </a:xfrm>
          <a:prstGeom prst="rect">
            <a:avLst/>
          </a:prstGeom>
        </p:spPr>
        <p:txBody>
          <a:bodyPr>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Pengchiahsu</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de las cinco pequeñas islas volcánicas del Pleistoceno NE de Taiwán. La cima de la isla </a:t>
            </a:r>
            <a:r>
              <a:rPr lang="es-ES" sz="1000" dirty="0" err="1">
                <a:latin typeface="Arial" panose="020B0604020202020204" pitchFamily="34" charset="0"/>
                <a:cs typeface="Arial" panose="020B0604020202020204" pitchFamily="34" charset="0"/>
              </a:rPr>
              <a:t>andesítica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Pengchiahsu</a:t>
            </a:r>
            <a:r>
              <a:rPr lang="es-ES" sz="1000" dirty="0">
                <a:latin typeface="Arial" panose="020B0604020202020204" pitchFamily="34" charset="0"/>
                <a:cs typeface="Arial" panose="020B0604020202020204" pitchFamily="34" charset="0"/>
              </a:rPr>
              <a:t>, (también conocida como </a:t>
            </a:r>
            <a:r>
              <a:rPr lang="es-ES" sz="1000" dirty="0" err="1">
                <a:latin typeface="Arial" panose="020B0604020202020204" pitchFamily="34" charset="0"/>
                <a:cs typeface="Arial" panose="020B0604020202020204" pitchFamily="34" charset="0"/>
              </a:rPr>
              <a:t>Agincourt</a:t>
            </a:r>
            <a:r>
              <a:rPr lang="es-ES" sz="1000" dirty="0">
                <a:latin typeface="Arial" panose="020B0604020202020204" pitchFamily="34" charset="0"/>
                <a:cs typeface="Arial" panose="020B0604020202020204" pitchFamily="34" charset="0"/>
              </a:rPr>
              <a:t>) alcanza solo 129 m sobre el nivel del mar. La edad del volcanismo se considera Pleistoceno, pero </a:t>
            </a:r>
            <a:r>
              <a:rPr lang="es-ES" sz="1000" dirty="0" err="1">
                <a:latin typeface="Arial" panose="020B0604020202020204" pitchFamily="34" charset="0"/>
                <a:cs typeface="Arial" panose="020B0604020202020204" pitchFamily="34" charset="0"/>
              </a:rPr>
              <a:t>Pengchiahsu</a:t>
            </a:r>
            <a:r>
              <a:rPr lang="es-ES" sz="1000" dirty="0">
                <a:latin typeface="Arial" panose="020B0604020202020204" pitchFamily="34" charset="0"/>
                <a:cs typeface="Arial" panose="020B0604020202020204" pitchFamily="34" charset="0"/>
              </a:rPr>
              <a:t> muestra actividad </a:t>
            </a:r>
            <a:r>
              <a:rPr lang="es-ES" sz="1000" dirty="0" err="1">
                <a:latin typeface="Arial" panose="020B0604020202020204" pitchFamily="34" charset="0"/>
                <a:cs typeface="Arial" panose="020B0604020202020204" pitchFamily="34" charset="0"/>
              </a:rPr>
              <a:t>fumarólica</a:t>
            </a:r>
            <a:r>
              <a:rPr lang="es-ES" sz="1000" dirty="0">
                <a:latin typeface="Arial" panose="020B0604020202020204" pitchFamily="34" charset="0"/>
                <a:cs typeface="Arial" panose="020B0604020202020204" pitchFamily="34" charset="0"/>
              </a:rPr>
              <a:t> (Sociedad Volcanológica de Japón, 1971). </a:t>
            </a:r>
          </a:p>
        </p:txBody>
      </p:sp>
      <p:sp>
        <p:nvSpPr>
          <p:cNvPr id="6" name="Rectángulo 5"/>
          <p:cNvSpPr/>
          <p:nvPr/>
        </p:nvSpPr>
        <p:spPr>
          <a:xfrm>
            <a:off x="-5202" y="2697306"/>
            <a:ext cx="9137902" cy="400110"/>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Sin embargo, no hay informes más recientes de fumarolas u otras indicaciones de disturbios en curso a partir de 2015, y el Estudio Geológico Central no hace mención de ellos, aunque sí lo hace para otros lugares. (Global </a:t>
            </a:r>
            <a:r>
              <a:rPr lang="es-ES" sz="1000" dirty="0" err="1">
                <a:solidFill>
                  <a:prstClr val="white"/>
                </a:solidFill>
                <a:latin typeface="Arial" panose="020B0604020202020204" pitchFamily="34" charset="0"/>
                <a:cs typeface="Arial" panose="020B0604020202020204" pitchFamily="34" charset="0"/>
              </a:rPr>
              <a:t>Volcanism</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Program</a:t>
            </a:r>
            <a:r>
              <a:rPr lang="es-ES" sz="1000" dirty="0">
                <a:solidFill>
                  <a:prstClr val="white"/>
                </a:solidFill>
                <a:latin typeface="Arial" panose="020B0604020202020204" pitchFamily="34" charset="0"/>
                <a:cs typeface="Arial" panose="020B0604020202020204" pitchFamily="34" charset="0"/>
              </a:rPr>
              <a:t>)</a:t>
            </a:r>
          </a:p>
        </p:txBody>
      </p:sp>
      <p:sp>
        <p:nvSpPr>
          <p:cNvPr id="7" name="Rectángulo 6"/>
          <p:cNvSpPr/>
          <p:nvPr/>
        </p:nvSpPr>
        <p:spPr>
          <a:xfrm>
            <a:off x="-24519" y="3097416"/>
            <a:ext cx="9140951" cy="553998"/>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-Volcán Submarino </a:t>
            </a:r>
            <a:r>
              <a:rPr lang="es-ES" sz="1000" dirty="0" smtClean="0">
                <a:latin typeface="Arial" panose="020B0604020202020204" pitchFamily="34" charset="0"/>
                <a:cs typeface="Arial" panose="020B0604020202020204" pitchFamily="34" charset="0"/>
              </a:rPr>
              <a:t>sin nombre  en  19.17ºN7 132.25ºE. Un </a:t>
            </a:r>
            <a:r>
              <a:rPr lang="es-ES" sz="1000" dirty="0">
                <a:latin typeface="Arial" panose="020B0604020202020204" pitchFamily="34" charset="0"/>
                <a:cs typeface="Arial" panose="020B0604020202020204" pitchFamily="34" charset="0"/>
              </a:rPr>
              <a:t>barco que pasaba por el </a:t>
            </a:r>
            <a:r>
              <a:rPr lang="es-ES" sz="1000" dirty="0" smtClean="0">
                <a:latin typeface="Arial" panose="020B0604020202020204" pitchFamily="34" charset="0"/>
                <a:cs typeface="Arial" panose="020B0604020202020204" pitchFamily="34" charset="0"/>
              </a:rPr>
              <a:t>Mar Central </a:t>
            </a:r>
            <a:r>
              <a:rPr lang="es-ES" sz="1000" dirty="0">
                <a:latin typeface="Arial" panose="020B0604020202020204" pitchFamily="34" charset="0"/>
                <a:cs typeface="Arial" panose="020B0604020202020204" pitchFamily="34" charset="0"/>
              </a:rPr>
              <a:t>de Filipinas reportó agua hirviendo en 1955 en este lugar, al sur de las islas </a:t>
            </a:r>
            <a:r>
              <a:rPr lang="es-ES" sz="1000" dirty="0" err="1">
                <a:latin typeface="Arial" panose="020B0604020202020204" pitchFamily="34" charset="0"/>
                <a:cs typeface="Arial" panose="020B0604020202020204" pitchFamily="34" charset="0"/>
              </a:rPr>
              <a:t>Daito</a:t>
            </a:r>
            <a:r>
              <a:rPr lang="es-ES" sz="1000" dirty="0">
                <a:latin typeface="Arial" panose="020B0604020202020204" pitchFamily="34" charset="0"/>
                <a:cs typeface="Arial" panose="020B0604020202020204" pitchFamily="34" charset="0"/>
              </a:rPr>
              <a:t>. Poco se sabe sobre el volcanismo en esta área, pero </a:t>
            </a:r>
            <a:r>
              <a:rPr lang="es-ES" sz="1000" dirty="0" err="1">
                <a:latin typeface="Arial" panose="020B0604020202020204" pitchFamily="34" charset="0"/>
                <a:cs typeface="Arial" panose="020B0604020202020204" pitchFamily="34" charset="0"/>
              </a:rPr>
              <a:t>Liaqi</a:t>
            </a:r>
            <a:r>
              <a:rPr lang="es-ES" sz="1000" dirty="0">
                <a:latin typeface="Arial" panose="020B0604020202020204" pitchFamily="34" charset="0"/>
                <a:cs typeface="Arial" panose="020B0604020202020204" pitchFamily="34" charset="0"/>
              </a:rPr>
              <a:t> (1986) enumeró una profundidad de 10 m. La validez de estos informes es incierta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9" name="Rectángulo 8"/>
          <p:cNvSpPr/>
          <p:nvPr/>
        </p:nvSpPr>
        <p:spPr>
          <a:xfrm>
            <a:off x="0" y="3529276"/>
            <a:ext cx="9083489" cy="923330"/>
          </a:xfrm>
          <a:prstGeom prst="rect">
            <a:avLst/>
          </a:prstGeom>
        </p:spPr>
        <p:txBody>
          <a:bodyPr wrap="square">
            <a:spAutoFit/>
          </a:bodyPr>
          <a:lstStyle/>
          <a:p>
            <a:pPr lvl="0"/>
            <a:r>
              <a:rPr lang="es-ES" sz="1000" b="1" dirty="0" smtClean="0">
                <a:solidFill>
                  <a:prstClr val="white"/>
                </a:solidFill>
                <a:latin typeface="Arial" panose="020B0604020202020204" pitchFamily="34" charset="0"/>
                <a:cs typeface="Arial" panose="020B0604020202020204" pitchFamily="34" charset="0"/>
              </a:rPr>
              <a:t>-Volcán Submarino sin nombre  en  </a:t>
            </a:r>
            <a:r>
              <a:rPr lang="es-ES" sz="1000" b="1" dirty="0" smtClean="0">
                <a:latin typeface="Arial" panose="020B0604020202020204" pitchFamily="34" charset="0"/>
                <a:cs typeface="Arial" panose="020B0604020202020204" pitchFamily="34" charset="0"/>
              </a:rPr>
              <a:t>20.93°N/134.75°E</a:t>
            </a:r>
            <a:r>
              <a:rPr lang="es-ES" b="1" dirty="0" smtClean="0"/>
              <a:t>.</a:t>
            </a:r>
            <a:r>
              <a:rPr lang="es-ES" sz="1200" b="1" dirty="0">
                <a:solidFill>
                  <a:prstClr val="black"/>
                </a:solidFill>
              </a:rPr>
              <a:t> </a:t>
            </a:r>
            <a:r>
              <a:rPr lang="es-ES" sz="1200" dirty="0">
                <a:solidFill>
                  <a:prstClr val="black"/>
                </a:solidFill>
              </a:rPr>
              <a:t>Un </a:t>
            </a:r>
            <a:r>
              <a:rPr lang="es-ES" sz="1200" dirty="0"/>
              <a:t>capitán de barco informó sobre una erupción submarina en 1850 a medio camino </a:t>
            </a:r>
            <a:r>
              <a:rPr lang="es-ES" sz="1200" dirty="0" smtClean="0"/>
              <a:t>entre</a:t>
            </a:r>
          </a:p>
          <a:p>
            <a:pPr lvl="0"/>
            <a:r>
              <a:rPr lang="es-ES" sz="1200" dirty="0" smtClean="0"/>
              <a:t> </a:t>
            </a:r>
            <a:r>
              <a:rPr lang="es-ES" sz="1200" dirty="0"/>
              <a:t>Taiwán y las Islas Marianas en un lugar donde la profundidad promedio del agua es de 6000 m (Catálogo de volcanes activos del mundo). </a:t>
            </a:r>
            <a:endParaRPr lang="es-ES" sz="1200" dirty="0" smtClean="0"/>
          </a:p>
          <a:p>
            <a:pPr lvl="0"/>
            <a:r>
              <a:rPr lang="es-ES" sz="1200" dirty="0" smtClean="0"/>
              <a:t>Se </a:t>
            </a:r>
            <a:r>
              <a:rPr lang="es-ES" sz="1200" dirty="0"/>
              <a:t>observó una repentina conmoción en el mar, un aumento de la temperatura del aire y un olor a azufre. Antecedentes: </a:t>
            </a:r>
            <a:r>
              <a:rPr lang="es-ES" sz="1200" dirty="0" err="1"/>
              <a:t>Sapper</a:t>
            </a:r>
            <a:r>
              <a:rPr lang="es-ES" sz="1200" dirty="0"/>
              <a:t> (1927) </a:t>
            </a:r>
            <a:r>
              <a:rPr lang="es-ES" sz="1200" dirty="0" smtClean="0"/>
              <a:t>enumeró una </a:t>
            </a:r>
            <a:r>
              <a:rPr lang="es-ES" sz="1200" dirty="0"/>
              <a:t>erupción aquí en 1854 que no corresponde a la ubicación en su mapa. La validez de estos informes es incierta</a:t>
            </a:r>
            <a:r>
              <a:rPr lang="es-ES" sz="1200" dirty="0" smtClean="0"/>
              <a:t>. (</a:t>
            </a:r>
            <a:r>
              <a:rPr lang="es-ES" sz="1200" dirty="0" err="1" smtClean="0"/>
              <a:t>Volcanodiscovery</a:t>
            </a:r>
            <a:r>
              <a:rPr lang="es-ES" sz="1200" dirty="0" smtClean="0"/>
              <a:t>)</a:t>
            </a:r>
            <a:endParaRPr lang="es-ES" sz="1200" dirty="0"/>
          </a:p>
        </p:txBody>
      </p:sp>
      <p:sp>
        <p:nvSpPr>
          <p:cNvPr id="11" name="Rectángulo 10"/>
          <p:cNvSpPr/>
          <p:nvPr/>
        </p:nvSpPr>
        <p:spPr>
          <a:xfrm>
            <a:off x="21704" y="4378951"/>
            <a:ext cx="9122296" cy="861774"/>
          </a:xfrm>
          <a:prstGeom prst="rect">
            <a:avLst/>
          </a:prstGeom>
        </p:spPr>
        <p:txBody>
          <a:bodyPr wrap="square">
            <a:spAutoFit/>
          </a:bodyPr>
          <a:lstStyle/>
          <a:p>
            <a:pPr lvl="0"/>
            <a:r>
              <a:rPr lang="es-ES" sz="1000" b="1" dirty="0">
                <a:solidFill>
                  <a:prstClr val="white"/>
                </a:solidFill>
                <a:latin typeface="Arial" panose="020B0604020202020204" pitchFamily="34" charset="0"/>
                <a:cs typeface="Arial" panose="020B0604020202020204" pitchFamily="34" charset="0"/>
              </a:rPr>
              <a:t>-Volcán Submarino sin nombre  en   </a:t>
            </a:r>
            <a:r>
              <a:rPr lang="es-ES" sz="1000" dirty="0" smtClean="0">
                <a:latin typeface="arial" panose="020B0604020202020204" pitchFamily="34" charset="0"/>
              </a:rPr>
              <a:t>21.83°N/121.18°E</a:t>
            </a:r>
            <a:r>
              <a:rPr lang="es-ES" sz="1000" dirty="0">
                <a:latin typeface="arial" panose="020B0604020202020204" pitchFamily="34" charset="0"/>
              </a:rPr>
              <a:t>. Erupciones submarinas menores se registraron en dos lugares el 15 de enero de 1854, cuando </a:t>
            </a:r>
            <a:r>
              <a:rPr lang="es-ES" sz="1000" dirty="0" smtClean="0">
                <a:latin typeface="arial" panose="020B0604020202020204" pitchFamily="34" charset="0"/>
              </a:rPr>
              <a:t>el</a:t>
            </a:r>
          </a:p>
          <a:p>
            <a:pPr lvl="0"/>
            <a:r>
              <a:rPr lang="es-ES" sz="1000" dirty="0" smtClean="0">
                <a:latin typeface="arial" panose="020B0604020202020204" pitchFamily="34" charset="0"/>
              </a:rPr>
              <a:t>barco </a:t>
            </a:r>
            <a:r>
              <a:rPr lang="es-ES" sz="1000" dirty="0" err="1">
                <a:latin typeface="arial" panose="020B0604020202020204" pitchFamily="34" charset="0"/>
              </a:rPr>
              <a:t>Susquehannah</a:t>
            </a:r>
            <a:r>
              <a:rPr lang="es-ES" sz="1000" dirty="0">
                <a:latin typeface="arial" panose="020B0604020202020204" pitchFamily="34" charset="0"/>
              </a:rPr>
              <a:t> pasó por el extremo </a:t>
            </a:r>
            <a:r>
              <a:rPr lang="es-ES" sz="1000" dirty="0" smtClean="0">
                <a:latin typeface="arial" panose="020B0604020202020204" pitchFamily="34" charset="0"/>
              </a:rPr>
              <a:t>sur </a:t>
            </a:r>
            <a:r>
              <a:rPr lang="es-ES" sz="1000" dirty="0">
                <a:latin typeface="arial" panose="020B0604020202020204" pitchFamily="34" charset="0"/>
              </a:rPr>
              <a:t>de Taiwán. Poco se sabe sobre el volcanismo en esta área, aunque el Catálogo de volcanes activos del </a:t>
            </a:r>
            <a:r>
              <a:rPr lang="es-ES" sz="1000" dirty="0" smtClean="0">
                <a:latin typeface="arial" panose="020B0604020202020204" pitchFamily="34" charset="0"/>
              </a:rPr>
              <a:t>mundo</a:t>
            </a:r>
          </a:p>
          <a:p>
            <a:pPr lvl="0"/>
            <a:r>
              <a:rPr lang="es-ES" sz="1000" dirty="0" smtClean="0">
                <a:latin typeface="arial" panose="020B0604020202020204" pitchFamily="34" charset="0"/>
              </a:rPr>
              <a:t>(</a:t>
            </a:r>
            <a:r>
              <a:rPr lang="es-ES" sz="1000" dirty="0" err="1" smtClean="0">
                <a:latin typeface="arial" panose="020B0604020202020204" pitchFamily="34" charset="0"/>
              </a:rPr>
              <a:t>Kuno</a:t>
            </a:r>
            <a:r>
              <a:rPr lang="es-ES" sz="1000" dirty="0">
                <a:latin typeface="arial" panose="020B0604020202020204" pitchFamily="34" charset="0"/>
              </a:rPr>
              <a:t>, 1962) y </a:t>
            </a:r>
            <a:r>
              <a:rPr lang="es-ES" sz="1000" dirty="0" err="1">
                <a:latin typeface="arial" panose="020B0604020202020204" pitchFamily="34" charset="0"/>
              </a:rPr>
              <a:t>Liu</a:t>
            </a:r>
            <a:r>
              <a:rPr lang="es-ES" sz="1000" dirty="0">
                <a:latin typeface="arial" panose="020B0604020202020204" pitchFamily="34" charset="0"/>
              </a:rPr>
              <a:t> (1986, comunicación </a:t>
            </a:r>
            <a:r>
              <a:rPr lang="es-ES" sz="1000" dirty="0" smtClean="0">
                <a:latin typeface="arial" panose="020B0604020202020204" pitchFamily="34" charset="0"/>
              </a:rPr>
              <a:t>personal</a:t>
            </a:r>
            <a:r>
              <a:rPr lang="es-ES" sz="1000" dirty="0">
                <a:latin typeface="arial" panose="020B0604020202020204" pitchFamily="34" charset="0"/>
              </a:rPr>
              <a:t>) mencionaron una </a:t>
            </a:r>
            <a:r>
              <a:rPr lang="es-ES" sz="1000" dirty="0" smtClean="0">
                <a:latin typeface="arial" panose="020B0604020202020204" pitchFamily="34" charset="0"/>
              </a:rPr>
              <a:t>erupción </a:t>
            </a:r>
            <a:r>
              <a:rPr lang="es-ES" sz="1000" dirty="0">
                <a:latin typeface="arial" panose="020B0604020202020204" pitchFamily="34" charset="0"/>
              </a:rPr>
              <a:t>de 1854 aquí, basada en relatos de </a:t>
            </a:r>
            <a:r>
              <a:rPr lang="es-ES" sz="1000" dirty="0" err="1">
                <a:latin typeface="arial" panose="020B0604020202020204" pitchFamily="34" charset="0"/>
              </a:rPr>
              <a:t>Sapper</a:t>
            </a:r>
            <a:r>
              <a:rPr lang="es-ES" sz="1000" dirty="0">
                <a:latin typeface="arial" panose="020B0604020202020204" pitchFamily="34" charset="0"/>
              </a:rPr>
              <a:t> (1917). </a:t>
            </a:r>
            <a:r>
              <a:rPr lang="es-ES" sz="1000" dirty="0" err="1">
                <a:latin typeface="arial" panose="020B0604020202020204" pitchFamily="34" charset="0"/>
              </a:rPr>
              <a:t>Liu</a:t>
            </a:r>
            <a:r>
              <a:rPr lang="es-ES" sz="1000" dirty="0">
                <a:latin typeface="arial" panose="020B0604020202020204" pitchFamily="34" charset="0"/>
              </a:rPr>
              <a:t> enumeró una profundidad </a:t>
            </a:r>
            <a:endParaRPr lang="es-ES" sz="1000" dirty="0" smtClean="0">
              <a:latin typeface="arial" panose="020B0604020202020204" pitchFamily="34" charset="0"/>
            </a:endParaRPr>
          </a:p>
          <a:p>
            <a:pPr lvl="0"/>
            <a:r>
              <a:rPr lang="es-ES" sz="1000" dirty="0" smtClean="0">
                <a:latin typeface="arial" panose="020B0604020202020204" pitchFamily="34" charset="0"/>
              </a:rPr>
              <a:t>de </a:t>
            </a:r>
            <a:r>
              <a:rPr lang="es-ES" sz="1000" dirty="0">
                <a:latin typeface="arial" panose="020B0604020202020204" pitchFamily="34" charset="0"/>
              </a:rPr>
              <a:t>115 m para este volcán. Tanto la </a:t>
            </a:r>
            <a:r>
              <a:rPr lang="es-ES" sz="1000" dirty="0" smtClean="0">
                <a:latin typeface="arial" panose="020B0604020202020204" pitchFamily="34" charset="0"/>
              </a:rPr>
              <a:t>naturaleza </a:t>
            </a:r>
            <a:r>
              <a:rPr lang="es-ES" sz="1000" dirty="0">
                <a:latin typeface="arial" panose="020B0604020202020204" pitchFamily="34" charset="0"/>
              </a:rPr>
              <a:t>de los fenómenos eruptivos informados como su ubicación son inciertos debido a la falta de detalles suficientes </a:t>
            </a:r>
            <a:endParaRPr lang="es-ES" sz="1000" dirty="0" smtClean="0">
              <a:latin typeface="arial" panose="020B0604020202020204" pitchFamily="34" charset="0"/>
            </a:endParaRPr>
          </a:p>
          <a:p>
            <a:pPr lvl="0"/>
            <a:r>
              <a:rPr lang="es-ES" sz="1000" dirty="0" smtClean="0">
                <a:latin typeface="arial" panose="020B0604020202020204" pitchFamily="34" charset="0"/>
              </a:rPr>
              <a:t>en </a:t>
            </a:r>
            <a:r>
              <a:rPr lang="es-ES" sz="1000" dirty="0">
                <a:latin typeface="arial" panose="020B0604020202020204" pitchFamily="34" charset="0"/>
              </a:rPr>
              <a:t>el informe original. </a:t>
            </a:r>
            <a:r>
              <a:rPr lang="es-ES" sz="1000" dirty="0" smtClean="0">
                <a:latin typeface="arial" panose="020B0604020202020204" pitchFamily="34" charset="0"/>
              </a:rPr>
              <a:t>.(</a:t>
            </a:r>
            <a:r>
              <a:rPr lang="es-ES" sz="1000" dirty="0" err="1" smtClean="0">
                <a:latin typeface="arial" panose="020B0604020202020204" pitchFamily="34" charset="0"/>
              </a:rPr>
              <a:t>Volcanod</a:t>
            </a:r>
            <a:r>
              <a:rPr lang="es-ES" sz="1000" dirty="0" smtClean="0">
                <a:latin typeface="arial" panose="020B0604020202020204" pitchFamily="34" charset="0"/>
              </a:rPr>
              <a:t>.)</a:t>
            </a:r>
            <a:endParaRPr lang="es-ES" sz="1000" i="0" dirty="0">
              <a:effectLst/>
              <a:latin typeface="arial" panose="020B0604020202020204" pitchFamily="34" charset="0"/>
            </a:endParaRPr>
          </a:p>
        </p:txBody>
      </p:sp>
      <p:sp>
        <p:nvSpPr>
          <p:cNvPr id="14" name="Rectángulo 13"/>
          <p:cNvSpPr/>
          <p:nvPr/>
        </p:nvSpPr>
        <p:spPr>
          <a:xfrm>
            <a:off x="-5202" y="5184021"/>
            <a:ext cx="9149202" cy="553998"/>
          </a:xfrm>
          <a:prstGeom prst="rect">
            <a:avLst/>
          </a:prstGeom>
        </p:spPr>
        <p:txBody>
          <a:bodyPr wrap="square">
            <a:spAutoFit/>
          </a:bodyPr>
          <a:lstStyle/>
          <a:p>
            <a:pPr lvl="0"/>
            <a:r>
              <a:rPr lang="es-ES" sz="1000" b="1" dirty="0">
                <a:solidFill>
                  <a:prstClr val="white"/>
                </a:solidFill>
                <a:latin typeface="Arial" panose="020B0604020202020204" pitchFamily="34" charset="0"/>
                <a:cs typeface="Arial" panose="020B0604020202020204" pitchFamily="34" charset="0"/>
              </a:rPr>
              <a:t>-Volcán Submarino sin nombre  en </a:t>
            </a:r>
            <a:r>
              <a:rPr lang="es-ES" sz="1000" b="1" dirty="0" smtClean="0">
                <a:solidFill>
                  <a:prstClr val="white"/>
                </a:solidFill>
                <a:latin typeface="arial" panose="020B0604020202020204" pitchFamily="34" charset="0"/>
              </a:rPr>
              <a:t> 24.00°N/121.83°E . </a:t>
            </a:r>
            <a:r>
              <a:rPr lang="es-ES" sz="1000" dirty="0" smtClean="0">
                <a:latin typeface="Arial" panose="020B0604020202020204" pitchFamily="34" charset="0"/>
                <a:cs typeface="Arial" panose="020B0604020202020204" pitchFamily="34" charset="0"/>
              </a:rPr>
              <a:t>Una erupción submarina observada por el barco de la Armada de Estados Unidos Southampton tuvo lugar el 29 de octubre de 1853 en el mar de Filipinas, en la costa de la ciudad de </a:t>
            </a:r>
            <a:r>
              <a:rPr lang="es-ES" sz="1000" dirty="0" err="1" smtClean="0">
                <a:latin typeface="Arial" panose="020B0604020202020204" pitchFamily="34" charset="0"/>
                <a:cs typeface="Arial" panose="020B0604020202020204" pitchFamily="34" charset="0"/>
              </a:rPr>
              <a:t>Hualien</a:t>
            </a:r>
            <a:r>
              <a:rPr lang="es-ES" sz="1000" dirty="0" smtClean="0">
                <a:latin typeface="Arial" panose="020B0604020202020204" pitchFamily="34" charset="0"/>
                <a:cs typeface="Arial" panose="020B0604020202020204" pitchFamily="34" charset="0"/>
              </a:rPr>
              <a:t>, a unos 18 km de la costa este de Taiwán. Varios días después, otro barco, el </a:t>
            </a:r>
            <a:r>
              <a:rPr lang="es-ES" sz="1000" dirty="0" err="1" smtClean="0">
                <a:latin typeface="Arial" panose="020B0604020202020204" pitchFamily="34" charset="0"/>
                <a:cs typeface="Arial" panose="020B0604020202020204" pitchFamily="34" charset="0"/>
              </a:rPr>
              <a:t>Macedonian</a:t>
            </a:r>
            <a:r>
              <a:rPr lang="es-ES" sz="1000" dirty="0" smtClean="0">
                <a:latin typeface="Arial" panose="020B0604020202020204" pitchFamily="34" charset="0"/>
                <a:cs typeface="Arial" panose="020B0604020202020204" pitchFamily="34" charset="0"/>
              </a:rPr>
              <a:t>, pasó por el mismo lugar e informó que cenizas blancas cubrían sus cortinas.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5" name="Rectángulo 14"/>
          <p:cNvSpPr/>
          <p:nvPr/>
        </p:nvSpPr>
        <p:spPr>
          <a:xfrm>
            <a:off x="10851" y="5691852"/>
            <a:ext cx="9061785" cy="707886"/>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-Volcán submarino sin nombre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Sapper</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(1917) mencionó una erupción submarina en 1867, una pequeña NE del extremo norte de Taiwán a 25.4 grados N y 122.2 grados E. </a:t>
            </a:r>
            <a:r>
              <a:rPr lang="es-ES" sz="1000" dirty="0" err="1">
                <a:latin typeface="Arial" panose="020B0604020202020204" pitchFamily="34" charset="0"/>
                <a:cs typeface="Arial" panose="020B0604020202020204" pitchFamily="34" charset="0"/>
              </a:rPr>
              <a:t>Sapper</a:t>
            </a:r>
            <a:r>
              <a:rPr lang="es-ES" sz="1000" dirty="0">
                <a:latin typeface="Arial" panose="020B0604020202020204" pitchFamily="34" charset="0"/>
                <a:cs typeface="Arial" panose="020B0604020202020204" pitchFamily="34" charset="0"/>
              </a:rPr>
              <a:t> no incluyó una descripción de este evento, y su naturaleza es incierta. Un terremoto de magnitud 7.0 el 18 de diciembre de 1867 generó un tsunami que mató a varios cientos de personas a lo largo de la costa norte de Taiwán y tuvo un epicentro no lejos de la ubicación reportada de la erupción submarina. Las implicaciones de la yuxtaposición espacial y temporal coincidente de estos dos eventos no se conocen</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6" name="Rectángulo 15"/>
          <p:cNvSpPr/>
          <p:nvPr/>
        </p:nvSpPr>
        <p:spPr>
          <a:xfrm>
            <a:off x="-60513" y="6373222"/>
            <a:ext cx="9193213" cy="400110"/>
          </a:xfrm>
          <a:prstGeom prst="rect">
            <a:avLst/>
          </a:prstGeom>
        </p:spPr>
        <p:txBody>
          <a:bodyPr wrap="square">
            <a:spAutoFit/>
          </a:bodyPr>
          <a:lstStyle/>
          <a:p>
            <a:r>
              <a:rPr lang="es-ES" sz="1000" b="1" dirty="0">
                <a:solidFill>
                  <a:prstClr val="white"/>
                </a:solidFill>
                <a:latin typeface="Arial" panose="020B0604020202020204" pitchFamily="34" charset="0"/>
                <a:cs typeface="Arial" panose="020B0604020202020204" pitchFamily="34" charset="0"/>
              </a:rPr>
              <a:t>- El </a:t>
            </a:r>
            <a:r>
              <a:rPr lang="es-ES" sz="1000" b="1" dirty="0" err="1">
                <a:solidFill>
                  <a:prstClr val="white"/>
                </a:solidFill>
                <a:latin typeface="Arial" panose="020B0604020202020204" pitchFamily="34" charset="0"/>
                <a:cs typeface="Arial" panose="020B0604020202020204" pitchFamily="34" charset="0"/>
              </a:rPr>
              <a:t>Zengyu</a:t>
            </a:r>
            <a:r>
              <a:rPr lang="es-ES" sz="1000" dirty="0">
                <a:solidFill>
                  <a:prstClr val="white"/>
                </a:solidFill>
                <a:latin typeface="Arial" panose="020B0604020202020204" pitchFamily="34" charset="0"/>
                <a:cs typeface="Arial" panose="020B0604020202020204" pitchFamily="34" charset="0"/>
              </a:rPr>
              <a:t> (también conocido como </a:t>
            </a:r>
            <a:r>
              <a:rPr lang="es-ES" sz="1000" dirty="0" err="1">
                <a:solidFill>
                  <a:prstClr val="white"/>
                </a:solidFill>
                <a:latin typeface="Arial" panose="020B0604020202020204" pitchFamily="34" charset="0"/>
                <a:cs typeface="Arial" panose="020B0604020202020204" pitchFamily="34" charset="0"/>
              </a:rPr>
              <a:t>Cengyu</a:t>
            </a:r>
            <a:r>
              <a:rPr lang="es-ES" sz="1000" dirty="0">
                <a:solidFill>
                  <a:prstClr val="white"/>
                </a:solidFill>
                <a:latin typeface="Arial" panose="020B0604020202020204" pitchFamily="34" charset="0"/>
                <a:cs typeface="Arial" panose="020B0604020202020204" pitchFamily="34" charset="0"/>
              </a:rPr>
              <a:t>) es un volcán submarino al norte de Taiwán, al NE de la isla </a:t>
            </a:r>
            <a:r>
              <a:rPr lang="es-ES" sz="1000" dirty="0" err="1">
                <a:solidFill>
                  <a:prstClr val="white"/>
                </a:solidFill>
                <a:latin typeface="Arial" panose="020B0604020202020204" pitchFamily="34" charset="0"/>
                <a:cs typeface="Arial" panose="020B0604020202020204" pitchFamily="34" charset="0"/>
              </a:rPr>
              <a:t>Pengchiahsu</a:t>
            </a:r>
            <a:r>
              <a:rPr lang="es-ES" sz="1000" dirty="0">
                <a:solidFill>
                  <a:prstClr val="white"/>
                </a:solidFill>
                <a:latin typeface="Arial" panose="020B0604020202020204" pitchFamily="34" charset="0"/>
                <a:cs typeface="Arial" panose="020B0604020202020204" pitchFamily="34" charset="0"/>
              </a:rPr>
              <a:t>. La cima del volcán se encuentra a una profundidad de 418 m. </a:t>
            </a:r>
            <a:endParaRPr lang="es-ES" dirty="0"/>
          </a:p>
        </p:txBody>
      </p:sp>
    </p:spTree>
    <p:extLst>
      <p:ext uri="{BB962C8B-B14F-4D97-AF65-F5344CB8AC3E}">
        <p14:creationId xmlns:p14="http://schemas.microsoft.com/office/powerpoint/2010/main" val="1268998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76" y="0"/>
            <a:ext cx="9143123" cy="553998"/>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El </a:t>
            </a:r>
            <a:r>
              <a:rPr lang="es-ES" sz="1000" dirty="0">
                <a:latin typeface="Arial" panose="020B0604020202020204" pitchFamily="34" charset="0"/>
                <a:cs typeface="Arial" panose="020B0604020202020204" pitchFamily="34" charset="0"/>
              </a:rPr>
              <a:t>18 de abril de 1916 (catálogo de volcanes activos del mundo) se observó una erupción de vapor que duró 10 minutos en un área de 30 metros cuadrados (Catálogo de volcanes activos del mundo), pero no hubo informes de la expulsión de material sólido. </a:t>
            </a:r>
            <a:r>
              <a:rPr lang="es-ES" sz="1000" dirty="0" err="1">
                <a:latin typeface="Arial" panose="020B0604020202020204" pitchFamily="34" charset="0"/>
                <a:cs typeface="Arial" panose="020B0604020202020204" pitchFamily="34" charset="0"/>
              </a:rPr>
              <a:t>Chen</a:t>
            </a:r>
            <a:r>
              <a:rPr lang="es-ES" sz="1000" dirty="0">
                <a:latin typeface="Arial" panose="020B0604020202020204" pitchFamily="34" charset="0"/>
                <a:cs typeface="Arial" panose="020B0604020202020204" pitchFamily="34" charset="0"/>
              </a:rPr>
              <a:t> (1986) informó sobre la emisión de vapor y la decoloración del agua que duró hasta el 1 de junio de 1927, aunque la naturaleza y la duración de esta actividad no son ciertas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3" name="Rectángulo 2"/>
          <p:cNvSpPr/>
          <p:nvPr/>
        </p:nvSpPr>
        <p:spPr>
          <a:xfrm>
            <a:off x="876" y="836712"/>
            <a:ext cx="958724"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TANZANIA</a:t>
            </a:r>
          </a:p>
        </p:txBody>
      </p:sp>
      <p:sp>
        <p:nvSpPr>
          <p:cNvPr id="4" name="Rectángulo 3"/>
          <p:cNvSpPr/>
          <p:nvPr/>
        </p:nvSpPr>
        <p:spPr>
          <a:xfrm>
            <a:off x="67336" y="1113711"/>
            <a:ext cx="2443105"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TANZANIA, República Unida de. </a:t>
            </a:r>
          </a:p>
          <a:p>
            <a:pPr lvl="0"/>
            <a:r>
              <a:rPr lang="es-ES" sz="1200" dirty="0" smtClean="0">
                <a:latin typeface="Arial" panose="020B0604020202020204" pitchFamily="34" charset="0"/>
                <a:cs typeface="Arial" panose="020B0604020202020204" pitchFamily="34" charset="0"/>
              </a:rPr>
              <a:t>Costa E de África central</a:t>
            </a:r>
            <a:endParaRPr lang="es-ES" sz="1200" dirty="0">
              <a:latin typeface="Arial" panose="020B0604020202020204" pitchFamily="34" charset="0"/>
              <a:cs typeface="Arial" panose="020B0604020202020204" pitchFamily="34" charset="0"/>
            </a:endParaRPr>
          </a:p>
        </p:txBody>
      </p:sp>
      <p:sp>
        <p:nvSpPr>
          <p:cNvPr id="5" name="Rectángulo 4"/>
          <p:cNvSpPr/>
          <p:nvPr/>
        </p:nvSpPr>
        <p:spPr>
          <a:xfrm>
            <a:off x="3132619" y="594297"/>
            <a:ext cx="1439818" cy="276999"/>
          </a:xfrm>
          <a:prstGeom prst="rect">
            <a:avLst/>
          </a:prstGeom>
        </p:spPr>
        <p:txBody>
          <a:bodyPr wrap="none">
            <a:spAutoFit/>
          </a:bodyPr>
          <a:lstStyle/>
          <a:p>
            <a:pPr lvl="0"/>
            <a:r>
              <a:rPr lang="es-ES" sz="1200" dirty="0"/>
              <a:t>---------------------------</a:t>
            </a:r>
          </a:p>
        </p:txBody>
      </p:sp>
      <p:pic>
        <p:nvPicPr>
          <p:cNvPr id="1026" name="Picture 2" descr="https://www.crwflags.com/fotw/images/t/tz.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1917" y="767562"/>
            <a:ext cx="2445666" cy="163044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22822" y="1575376"/>
            <a:ext cx="2262867" cy="461665"/>
          </a:xfrm>
          <a:prstGeom prst="rect">
            <a:avLst/>
          </a:prstGeom>
          <a:solidFill>
            <a:schemeClr val="accent2">
              <a:lumMod val="40000"/>
              <a:lumOff val="60000"/>
            </a:schemeClr>
          </a:solidFill>
        </p:spPr>
        <p:txBody>
          <a:bodyPr wrap="square">
            <a:spAutoFit/>
          </a:bodyPr>
          <a:lstStyle/>
          <a:p>
            <a:pPr lvl="0"/>
            <a:r>
              <a:rPr lang="es-ES" sz="1200" dirty="0">
                <a:solidFill>
                  <a:schemeClr val="accent2">
                    <a:lumMod val="50000"/>
                  </a:schemeClr>
                </a:solidFill>
              </a:rPr>
              <a:t>Bandera de la República Unida de Tanzania (</a:t>
            </a:r>
            <a:r>
              <a:rPr lang="es-ES" sz="1200" dirty="0" err="1">
                <a:solidFill>
                  <a:schemeClr val="accent2">
                    <a:lumMod val="50000"/>
                  </a:schemeClr>
                </a:solidFill>
              </a:rPr>
              <a:t>Flags</a:t>
            </a:r>
            <a:r>
              <a:rPr lang="es-ES" sz="1200" dirty="0">
                <a:solidFill>
                  <a:schemeClr val="accent2">
                    <a:lumMod val="50000"/>
                  </a:schemeClr>
                </a:solidFill>
              </a:rPr>
              <a:t> of </a:t>
            </a:r>
            <a:r>
              <a:rPr lang="es-ES" sz="1200" dirty="0" err="1">
                <a:solidFill>
                  <a:schemeClr val="accent2">
                    <a:lumMod val="50000"/>
                  </a:schemeClr>
                </a:solidFill>
              </a:rPr>
              <a:t>the</a:t>
            </a:r>
            <a:r>
              <a:rPr lang="es-ES" sz="1200" dirty="0">
                <a:solidFill>
                  <a:schemeClr val="accent2">
                    <a:lumMod val="50000"/>
                  </a:schemeClr>
                </a:solidFill>
              </a:rPr>
              <a:t> </a:t>
            </a:r>
            <a:r>
              <a:rPr lang="es-ES" sz="1200" dirty="0" err="1">
                <a:solidFill>
                  <a:schemeClr val="accent2">
                    <a:lumMod val="50000"/>
                  </a:schemeClr>
                </a:solidFill>
              </a:rPr>
              <a:t>world</a:t>
            </a:r>
            <a:r>
              <a:rPr lang="es-ES" sz="1200" dirty="0">
                <a:solidFill>
                  <a:schemeClr val="accent2">
                    <a:lumMod val="50000"/>
                  </a:schemeClr>
                </a:solidFill>
              </a:rPr>
              <a:t>)</a:t>
            </a:r>
          </a:p>
        </p:txBody>
      </p:sp>
      <p:pic>
        <p:nvPicPr>
          <p:cNvPr id="7" name="Imagen 6"/>
          <p:cNvPicPr>
            <a:picLocks noChangeAspect="1"/>
          </p:cNvPicPr>
          <p:nvPr/>
        </p:nvPicPr>
        <p:blipFill>
          <a:blip r:embed="rId4"/>
          <a:stretch>
            <a:fillRect/>
          </a:stretch>
        </p:blipFill>
        <p:spPr>
          <a:xfrm>
            <a:off x="6467048" y="590411"/>
            <a:ext cx="2663914" cy="3881295"/>
          </a:xfrm>
          <a:prstGeom prst="rect">
            <a:avLst/>
          </a:prstGeom>
        </p:spPr>
      </p:pic>
      <p:sp>
        <p:nvSpPr>
          <p:cNvPr id="8" name="Rectángulo 7"/>
          <p:cNvSpPr/>
          <p:nvPr/>
        </p:nvSpPr>
        <p:spPr>
          <a:xfrm>
            <a:off x="5054308" y="1344543"/>
            <a:ext cx="1294588" cy="646331"/>
          </a:xfrm>
          <a:prstGeom prst="rect">
            <a:avLst/>
          </a:prstGeom>
          <a:solidFill>
            <a:schemeClr val="accent2">
              <a:lumMod val="40000"/>
              <a:lumOff val="60000"/>
            </a:schemeClr>
          </a:solidFill>
        </p:spPr>
        <p:txBody>
          <a:bodyPr wrap="square">
            <a:spAutoFit/>
          </a:bodyPr>
          <a:lstStyle/>
          <a:p>
            <a:pPr lvl="0"/>
            <a:r>
              <a:rPr lang="es-ES" sz="1200" dirty="0">
                <a:solidFill>
                  <a:schemeClr val="accent2">
                    <a:lumMod val="50000"/>
                  </a:schemeClr>
                </a:solidFill>
              </a:rPr>
              <a:t>Mapa Geológico de Tanzania. (</a:t>
            </a:r>
            <a:r>
              <a:rPr lang="es-ES" sz="1200" u="sng" dirty="0" err="1">
                <a:solidFill>
                  <a:schemeClr val="accent2">
                    <a:lumMod val="50000"/>
                  </a:schemeClr>
                </a:solidFill>
                <a:latin typeface="arial" panose="020B0604020202020204" pitchFamily="34" charset="0"/>
              </a:rPr>
              <a:t>ResearchGate</a:t>
            </a:r>
            <a:r>
              <a:rPr lang="es-ES" sz="1200" u="sng" dirty="0">
                <a:solidFill>
                  <a:schemeClr val="accent2">
                    <a:lumMod val="50000"/>
                  </a:schemeClr>
                </a:solidFill>
                <a:latin typeface="arial" panose="020B0604020202020204" pitchFamily="34" charset="0"/>
              </a:rPr>
              <a:t>)</a:t>
            </a:r>
            <a:endParaRPr lang="es-ES" sz="1200" dirty="0">
              <a:solidFill>
                <a:schemeClr val="accent2">
                  <a:lumMod val="50000"/>
                </a:schemeClr>
              </a:solidFill>
            </a:endParaRPr>
          </a:p>
        </p:txBody>
      </p:sp>
      <p:graphicFrame>
        <p:nvGraphicFramePr>
          <p:cNvPr id="10" name="Tabla 9"/>
          <p:cNvGraphicFramePr>
            <a:graphicFrameLocks noGrp="1"/>
          </p:cNvGraphicFramePr>
          <p:nvPr>
            <p:extLst>
              <p:ext uri="{D42A27DB-BD31-4B8C-83A1-F6EECF244321}">
                <p14:modId xmlns:p14="http://schemas.microsoft.com/office/powerpoint/2010/main" val="1352756128"/>
              </p:ext>
            </p:extLst>
          </p:nvPr>
        </p:nvGraphicFramePr>
        <p:xfrm>
          <a:off x="64762" y="2434129"/>
          <a:ext cx="3636654" cy="4351334"/>
        </p:xfrm>
        <a:graphic>
          <a:graphicData uri="http://schemas.openxmlformats.org/drawingml/2006/table">
            <a:tbl>
              <a:tblPr>
                <a:tableStyleId>{5C22544A-7EE6-4342-B048-85BDC9FD1C3A}</a:tableStyleId>
              </a:tblPr>
              <a:tblGrid>
                <a:gridCol w="1205391">
                  <a:extLst>
                    <a:ext uri="{9D8B030D-6E8A-4147-A177-3AD203B41FA5}">
                      <a16:colId xmlns:a16="http://schemas.microsoft.com/office/drawing/2014/main" val="2241488846"/>
                    </a:ext>
                  </a:extLst>
                </a:gridCol>
                <a:gridCol w="478171">
                  <a:extLst>
                    <a:ext uri="{9D8B030D-6E8A-4147-A177-3AD203B41FA5}">
                      <a16:colId xmlns:a16="http://schemas.microsoft.com/office/drawing/2014/main" val="1080975893"/>
                    </a:ext>
                  </a:extLst>
                </a:gridCol>
                <a:gridCol w="40404">
                  <a:extLst>
                    <a:ext uri="{9D8B030D-6E8A-4147-A177-3AD203B41FA5}">
                      <a16:colId xmlns:a16="http://schemas.microsoft.com/office/drawing/2014/main" val="3097924435"/>
                    </a:ext>
                  </a:extLst>
                </a:gridCol>
                <a:gridCol w="846763">
                  <a:extLst>
                    <a:ext uri="{9D8B030D-6E8A-4147-A177-3AD203B41FA5}">
                      <a16:colId xmlns:a16="http://schemas.microsoft.com/office/drawing/2014/main" val="2572947698"/>
                    </a:ext>
                  </a:extLst>
                </a:gridCol>
                <a:gridCol w="1065925">
                  <a:extLst>
                    <a:ext uri="{9D8B030D-6E8A-4147-A177-3AD203B41FA5}">
                      <a16:colId xmlns:a16="http://schemas.microsoft.com/office/drawing/2014/main" val="2053347747"/>
                    </a:ext>
                  </a:extLst>
                </a:gridCol>
              </a:tblGrid>
              <a:tr h="150046">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3238400891"/>
                  </a:ext>
                </a:extLst>
              </a:tr>
              <a:tr h="150046">
                <a:tc>
                  <a:txBody>
                    <a:bodyPr/>
                    <a:lstStyle/>
                    <a:p>
                      <a:pPr algn="l" fontAlgn="b"/>
                      <a:r>
                        <a:rPr lang="es-ES" sz="800" u="none" strike="noStrike">
                          <a:effectLst/>
                        </a:rPr>
                        <a:t>Nombre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Elevación</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Localización</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Última erupción</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317641613"/>
                  </a:ext>
                </a:extLst>
              </a:tr>
              <a:tr h="150046">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metros</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Coordenadas</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390078638"/>
                  </a:ext>
                </a:extLst>
              </a:tr>
              <a:tr h="150046">
                <a:tc>
                  <a:txBody>
                    <a:bodyPr/>
                    <a:lstStyle/>
                    <a:p>
                      <a:pPr algn="l" fontAlgn="b"/>
                      <a:r>
                        <a:rPr lang="es-ES" sz="800" u="none" strike="noStrike">
                          <a:effectLst/>
                        </a:rPr>
                        <a:t>Burko[1]</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645992456"/>
                  </a:ext>
                </a:extLst>
              </a:tr>
              <a:tr h="150046">
                <a:tc>
                  <a:txBody>
                    <a:bodyPr/>
                    <a:lstStyle/>
                    <a:p>
                      <a:pPr algn="l" fontAlgn="b"/>
                      <a:r>
                        <a:rPr lang="es-ES" sz="800" u="none" strike="noStrike">
                          <a:effectLst/>
                        </a:rPr>
                        <a:t>Embulbul[2]</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403311342"/>
                  </a:ext>
                </a:extLst>
              </a:tr>
              <a:tr h="150046">
                <a:tc>
                  <a:txBody>
                    <a:bodyPr/>
                    <a:lstStyle/>
                    <a:p>
                      <a:pPr algn="l" fontAlgn="b"/>
                      <a:r>
                        <a:rPr lang="es-ES" sz="800" u="none" strike="noStrike">
                          <a:effectLst/>
                        </a:rPr>
                        <a:t>Elan Nairobi (verif. nec.)</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428238853"/>
                  </a:ext>
                </a:extLst>
              </a:tr>
              <a:tr h="150046">
                <a:tc>
                  <a:txBody>
                    <a:bodyPr/>
                    <a:lstStyle/>
                    <a:p>
                      <a:pPr algn="l" fontAlgn="b"/>
                      <a:r>
                        <a:rPr lang="es-ES" sz="800" u="none" strike="noStrike">
                          <a:effectLst/>
                        </a:rPr>
                        <a:t>Esimingor [1]</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165795475"/>
                  </a:ext>
                </a:extLst>
              </a:tr>
              <a:tr h="150046">
                <a:tc>
                  <a:txBody>
                    <a:bodyPr/>
                    <a:lstStyle/>
                    <a:p>
                      <a:pPr algn="l" fontAlgn="b"/>
                      <a:r>
                        <a:rPr lang="es-ES" sz="800" u="none" strike="noStrike">
                          <a:effectLst/>
                        </a:rPr>
                        <a:t>Gelai [3]</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837448472"/>
                  </a:ext>
                </a:extLst>
              </a:tr>
              <a:tr h="150046">
                <a:tc>
                  <a:txBody>
                    <a:bodyPr/>
                    <a:lstStyle/>
                    <a:p>
                      <a:pPr algn="l" fontAlgn="b"/>
                      <a:r>
                        <a:rPr lang="es-ES" sz="800" u="none" strike="noStrike">
                          <a:effectLst/>
                        </a:rPr>
                        <a:t>Igwisi Hills- Cerros-</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4.87°S 31.92°E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Holoceno</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3734003970"/>
                  </a:ext>
                </a:extLst>
              </a:tr>
              <a:tr h="150046">
                <a:tc>
                  <a:txBody>
                    <a:bodyPr/>
                    <a:lstStyle/>
                    <a:p>
                      <a:pPr algn="l" fontAlgn="b"/>
                      <a:r>
                        <a:rPr lang="es-ES" sz="800" u="none" strike="noStrike">
                          <a:effectLst/>
                        </a:rPr>
                        <a:t>Izumbwe-Mpoli</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1568</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8.93°S 33.40°E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Holoceno</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723193353"/>
                  </a:ext>
                </a:extLst>
              </a:tr>
              <a:tr h="150046">
                <a:tc>
                  <a:txBody>
                    <a:bodyPr/>
                    <a:lstStyle/>
                    <a:p>
                      <a:pPr algn="l" fontAlgn="b"/>
                      <a:r>
                        <a:rPr lang="es-ES" sz="800" u="none" strike="noStrike">
                          <a:effectLst/>
                        </a:rPr>
                        <a:t>Ketumbaine [3]</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4140362652"/>
                  </a:ext>
                </a:extLst>
              </a:tr>
              <a:tr h="150046">
                <a:tc>
                  <a:txBody>
                    <a:bodyPr/>
                    <a:lstStyle/>
                    <a:p>
                      <a:pPr algn="l" fontAlgn="b"/>
                      <a:r>
                        <a:rPr lang="es-ES" sz="800" u="none" strike="noStrike">
                          <a:effectLst/>
                        </a:rPr>
                        <a:t>Kieyo</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2175</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9.23°S 33.78°E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1800</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020624669"/>
                  </a:ext>
                </a:extLst>
              </a:tr>
              <a:tr h="150046">
                <a:tc>
                  <a:txBody>
                    <a:bodyPr/>
                    <a:lstStyle/>
                    <a:p>
                      <a:pPr algn="l" fontAlgn="b"/>
                      <a:r>
                        <a:rPr lang="es-ES" sz="800" u="none" strike="noStrike">
                          <a:effectLst/>
                        </a:rPr>
                        <a:t>Mount Kilimanjaro</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5895</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3.07°S 37.35°E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884414740"/>
                  </a:ext>
                </a:extLst>
              </a:tr>
              <a:tr h="150046">
                <a:tc>
                  <a:txBody>
                    <a:bodyPr/>
                    <a:lstStyle/>
                    <a:p>
                      <a:pPr algn="l" fontAlgn="b"/>
                      <a:r>
                        <a:rPr lang="es-ES" sz="800" u="none" strike="noStrike">
                          <a:effectLst/>
                        </a:rPr>
                        <a:t>Lemagrut (verif. nec.]</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3514301765"/>
                  </a:ext>
                </a:extLst>
              </a:tr>
              <a:tr h="150046">
                <a:tc>
                  <a:txBody>
                    <a:bodyPr/>
                    <a:lstStyle/>
                    <a:p>
                      <a:pPr algn="l" fontAlgn="b"/>
                      <a:r>
                        <a:rPr lang="es-ES" sz="800" u="none" strike="noStrike">
                          <a:effectLst/>
                        </a:rPr>
                        <a:t>Mount Loolmalasin [4]</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3682</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586096061"/>
                  </a:ext>
                </a:extLst>
              </a:tr>
              <a:tr h="150046">
                <a:tc>
                  <a:txBody>
                    <a:bodyPr/>
                    <a:lstStyle/>
                    <a:p>
                      <a:pPr algn="l" fontAlgn="b"/>
                      <a:r>
                        <a:rPr lang="es-ES" sz="800" u="none" strike="noStrike">
                          <a:effectLst/>
                        </a:rPr>
                        <a:t>Meru</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4565</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3.25°S 36.75°E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1910</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629146833"/>
                  </a:ext>
                </a:extLst>
              </a:tr>
              <a:tr h="150046">
                <a:tc>
                  <a:txBody>
                    <a:bodyPr/>
                    <a:lstStyle/>
                    <a:p>
                      <a:pPr algn="l" fontAlgn="b"/>
                      <a:r>
                        <a:rPr lang="es-ES" sz="800" u="none" strike="noStrike">
                          <a:effectLst/>
                        </a:rPr>
                        <a:t>Ngorongoro (verif. nec.]</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3.15°S 39.30°E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942718325"/>
                  </a:ext>
                </a:extLst>
              </a:tr>
              <a:tr h="150046">
                <a:tc>
                  <a:txBody>
                    <a:bodyPr/>
                    <a:lstStyle/>
                    <a:p>
                      <a:pPr algn="l" fontAlgn="b"/>
                      <a:r>
                        <a:rPr lang="es-ES" sz="800" u="none" strike="noStrike">
                          <a:effectLst/>
                        </a:rPr>
                        <a:t>Ngozi</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2622</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8.97°S 33.57°E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Holoceno</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899309389"/>
                  </a:ext>
                </a:extLst>
              </a:tr>
              <a:tr h="150046">
                <a:tc>
                  <a:txBody>
                    <a:bodyPr/>
                    <a:lstStyle/>
                    <a:p>
                      <a:pPr algn="l" fontAlgn="b"/>
                      <a:r>
                        <a:rPr lang="es-ES" sz="800" u="none" strike="noStrike">
                          <a:effectLst/>
                        </a:rPr>
                        <a:t>Ol Doinyo Lengai</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2962</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2.764°S 35.914°E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2013</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563230709"/>
                  </a:ext>
                </a:extLst>
              </a:tr>
              <a:tr h="150046">
                <a:tc>
                  <a:txBody>
                    <a:bodyPr/>
                    <a:lstStyle/>
                    <a:p>
                      <a:pPr algn="l" fontAlgn="b"/>
                      <a:r>
                        <a:rPr lang="es-ES" sz="800" u="none" strike="noStrike">
                          <a:effectLst/>
                        </a:rPr>
                        <a:t>Oldeani [3]</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128512032"/>
                  </a:ext>
                </a:extLst>
              </a:tr>
              <a:tr h="150046">
                <a:tc>
                  <a:txBody>
                    <a:bodyPr/>
                    <a:lstStyle/>
                    <a:p>
                      <a:pPr algn="l" fontAlgn="b"/>
                      <a:r>
                        <a:rPr lang="es-ES" sz="800" u="none" strike="noStrike">
                          <a:effectLst/>
                        </a:rPr>
                        <a:t>Ololmoti (verif. nec.]</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4068270019"/>
                  </a:ext>
                </a:extLst>
              </a:tr>
              <a:tr h="150046">
                <a:tc>
                  <a:txBody>
                    <a:bodyPr/>
                    <a:lstStyle/>
                    <a:p>
                      <a:pPr algn="l" fontAlgn="b"/>
                      <a:r>
                        <a:rPr lang="es-ES" sz="800" u="none" strike="noStrike">
                          <a:effectLst/>
                        </a:rPr>
                        <a:t>Olossirwa (verif. nec.]</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591783695"/>
                  </a:ext>
                </a:extLst>
              </a:tr>
              <a:tr h="150046">
                <a:tc>
                  <a:txBody>
                    <a:bodyPr/>
                    <a:lstStyle/>
                    <a:p>
                      <a:pPr algn="l" fontAlgn="b"/>
                      <a:r>
                        <a:rPr lang="es-ES" sz="800" u="none" strike="noStrike">
                          <a:effectLst/>
                        </a:rPr>
                        <a:t>Mount - Monte-Rungwe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2961</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9.13°S 33.67°E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Holoceno</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535427792"/>
                  </a:ext>
                </a:extLst>
              </a:tr>
              <a:tr h="150046">
                <a:tc>
                  <a:txBody>
                    <a:bodyPr/>
                    <a:lstStyle/>
                    <a:p>
                      <a:pPr algn="l" fontAlgn="b"/>
                      <a:r>
                        <a:rPr lang="es-ES" sz="800" u="none" strike="noStrike">
                          <a:effectLst/>
                        </a:rPr>
                        <a:t>Sin nombre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8.63°S 33.57°E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Holoceno</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723176219"/>
                  </a:ext>
                </a:extLst>
              </a:tr>
              <a:tr h="150046">
                <a:tc>
                  <a:txBody>
                    <a:bodyPr/>
                    <a:lstStyle/>
                    <a:p>
                      <a:pPr algn="l" fontAlgn="b"/>
                      <a:r>
                        <a:rPr lang="es-ES" sz="800" u="none" strike="noStrike">
                          <a:effectLst/>
                        </a:rPr>
                        <a:t>Cuenca Usangu </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r" fontAlgn="b"/>
                      <a:r>
                        <a:rPr lang="es-ES" sz="800" u="none" strike="noStrike">
                          <a:effectLst/>
                        </a:rPr>
                        <a:t>2179</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8.75°S 33.80°E</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r>
                        <a:rPr lang="es-ES" sz="800" u="none" strike="noStrike">
                          <a:effectLst/>
                        </a:rPr>
                        <a:t> Holoceno</a:t>
                      </a:r>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2497427635"/>
                  </a:ext>
                </a:extLst>
              </a:tr>
              <a:tr h="150046">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4199904281"/>
                  </a:ext>
                </a:extLst>
              </a:tr>
              <a:tr h="150046">
                <a:tc>
                  <a:txBody>
                    <a:bodyPr/>
                    <a:lstStyle/>
                    <a:p>
                      <a:pPr algn="l" fontAlgn="b"/>
                      <a:r>
                        <a:rPr lang="es-ES" sz="800" u="none" strike="noStrike">
                          <a:effectLst/>
                        </a:rPr>
                        <a:t>(Verif. Nec= (Verificación</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699845781"/>
                  </a:ext>
                </a:extLst>
              </a:tr>
              <a:tr h="150046">
                <a:tc>
                  <a:txBody>
                    <a:bodyPr/>
                    <a:lstStyle/>
                    <a:p>
                      <a:pPr algn="l" fontAlgn="b"/>
                      <a:r>
                        <a:rPr lang="es-ES" sz="800" u="none" strike="noStrike">
                          <a:effectLst/>
                        </a:rPr>
                        <a:t>necesaria)</a:t>
                      </a:r>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449222773"/>
                  </a:ext>
                </a:extLst>
              </a:tr>
              <a:tr h="150046">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a:solidFill>
                          <a:srgbClr val="000000"/>
                        </a:solidFill>
                        <a:effectLst/>
                        <a:latin typeface="Arial" panose="020B0604020202020204" pitchFamily="34" charset="0"/>
                      </a:endParaRPr>
                    </a:p>
                  </a:txBody>
                  <a:tcPr marL="7502" marR="7502" marT="7502" marB="0" anchor="b"/>
                </a:tc>
                <a:tc>
                  <a:txBody>
                    <a:bodyPr/>
                    <a:lstStyle/>
                    <a:p>
                      <a:pPr algn="l" fontAlgn="b"/>
                      <a:endParaRPr lang="es-ES" sz="8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219262742"/>
                  </a:ext>
                </a:extLst>
              </a:tr>
            </a:tbl>
          </a:graphicData>
        </a:graphic>
      </p:graphicFrame>
      <p:sp>
        <p:nvSpPr>
          <p:cNvPr id="11" name="Rectángulo 10"/>
          <p:cNvSpPr/>
          <p:nvPr/>
        </p:nvSpPr>
        <p:spPr>
          <a:xfrm>
            <a:off x="76670" y="2080537"/>
            <a:ext cx="2512163" cy="276999"/>
          </a:xfrm>
          <a:prstGeom prst="rect">
            <a:avLst/>
          </a:prstGeom>
          <a:solidFill>
            <a:schemeClr val="accent1">
              <a:lumMod val="60000"/>
              <a:lumOff val="40000"/>
            </a:schemeClr>
          </a:solidFill>
        </p:spPr>
        <p:txBody>
          <a:bodyPr wrap="none">
            <a:spAutoFit/>
          </a:bodyPr>
          <a:lstStyle/>
          <a:p>
            <a:pPr lvl="0"/>
            <a:r>
              <a:rPr lang="es-ES" sz="1200" dirty="0">
                <a:solidFill>
                  <a:srgbClr val="FF0000"/>
                </a:solidFill>
              </a:rPr>
              <a:t>Lista de volcanes de Tanzania</a:t>
            </a:r>
            <a:r>
              <a:rPr lang="es-ES" sz="800" dirty="0">
                <a:solidFill>
                  <a:srgbClr val="FF0000"/>
                </a:solidFill>
              </a:rPr>
              <a:t>. (</a:t>
            </a:r>
            <a:r>
              <a:rPr lang="es-ES" sz="800" dirty="0" err="1">
                <a:solidFill>
                  <a:srgbClr val="FF0000"/>
                </a:solidFill>
              </a:rPr>
              <a:t>wikipedia</a:t>
            </a:r>
            <a:r>
              <a:rPr lang="es-ES" sz="800" dirty="0">
                <a:solidFill>
                  <a:srgbClr val="FF0000"/>
                </a:solidFill>
              </a:rPr>
              <a:t>)</a:t>
            </a:r>
          </a:p>
        </p:txBody>
      </p:sp>
      <p:pic>
        <p:nvPicPr>
          <p:cNvPr id="12" name="Imagen 11"/>
          <p:cNvPicPr>
            <a:picLocks noChangeAspect="1"/>
          </p:cNvPicPr>
          <p:nvPr/>
        </p:nvPicPr>
        <p:blipFill>
          <a:blip r:embed="rId5"/>
          <a:stretch>
            <a:fillRect/>
          </a:stretch>
        </p:blipFill>
        <p:spPr>
          <a:xfrm>
            <a:off x="6817285" y="4541626"/>
            <a:ext cx="2326715" cy="2316374"/>
          </a:xfrm>
          <a:prstGeom prst="rect">
            <a:avLst/>
          </a:prstGeom>
        </p:spPr>
      </p:pic>
      <p:sp>
        <p:nvSpPr>
          <p:cNvPr id="13" name="Rectángulo 12"/>
          <p:cNvSpPr/>
          <p:nvPr/>
        </p:nvSpPr>
        <p:spPr>
          <a:xfrm>
            <a:off x="5925586" y="4614145"/>
            <a:ext cx="846619" cy="2092881"/>
          </a:xfrm>
          <a:prstGeom prst="rect">
            <a:avLst/>
          </a:prstGeom>
          <a:solidFill>
            <a:schemeClr val="accent1">
              <a:lumMod val="40000"/>
              <a:lumOff val="60000"/>
            </a:schemeClr>
          </a:solidFill>
        </p:spPr>
        <p:txBody>
          <a:bodyPr wrap="square">
            <a:spAutoFit/>
          </a:bodyPr>
          <a:lstStyle/>
          <a:p>
            <a:r>
              <a:rPr lang="es-ES" sz="1000" dirty="0">
                <a:solidFill>
                  <a:srgbClr val="FF0000"/>
                </a:solidFill>
                <a:latin typeface="Arial" panose="020B0604020202020204" pitchFamily="34" charset="0"/>
                <a:cs typeface="Arial" panose="020B0604020202020204" pitchFamily="34" charset="0"/>
              </a:rPr>
              <a:t>Mapa de la provincia volcánica del norte de Tanzania (según Dawson 1992)con la posición del </a:t>
            </a:r>
            <a:r>
              <a:rPr lang="es-ES" sz="1000" dirty="0" err="1">
                <a:solidFill>
                  <a:srgbClr val="FF0000"/>
                </a:solidFill>
                <a:latin typeface="Arial" panose="020B0604020202020204" pitchFamily="34" charset="0"/>
                <a:cs typeface="Arial" panose="020B0604020202020204" pitchFamily="34" charset="0"/>
              </a:rPr>
              <a:t>Burko</a:t>
            </a:r>
            <a:r>
              <a:rPr lang="es-ES" sz="1000" dirty="0">
                <a:solidFill>
                  <a:srgbClr val="FF0000"/>
                </a:solidFill>
                <a:latin typeface="Arial" panose="020B0604020202020204" pitchFamily="34" charset="0"/>
                <a:cs typeface="Arial" panose="020B0604020202020204" pitchFamily="34" charset="0"/>
              </a:rPr>
              <a:t>.(</a:t>
            </a:r>
            <a:r>
              <a:rPr lang="es-ES" sz="1000" dirty="0" err="1">
                <a:solidFill>
                  <a:srgbClr val="FF0000"/>
                </a:solidFill>
                <a:latin typeface="Arial" panose="020B0604020202020204" pitchFamily="34" charset="0"/>
                <a:cs typeface="Arial" panose="020B0604020202020204" pitchFamily="34" charset="0"/>
              </a:rPr>
              <a:t>ResearchGate</a:t>
            </a:r>
            <a:r>
              <a:rPr lang="es-ES" sz="1000" dirty="0">
                <a:solidFill>
                  <a:srgbClr val="FF0000"/>
                </a:solidFill>
                <a:latin typeface="Arial" panose="020B0604020202020204" pitchFamily="34" charset="0"/>
                <a:cs typeface="Arial" panose="020B0604020202020204" pitchFamily="34" charset="0"/>
              </a:rPr>
              <a:t>)</a:t>
            </a:r>
          </a:p>
        </p:txBody>
      </p:sp>
      <p:cxnSp>
        <p:nvCxnSpPr>
          <p:cNvPr id="15" name="Conector recto de flecha 14"/>
          <p:cNvCxnSpPr/>
          <p:nvPr/>
        </p:nvCxnSpPr>
        <p:spPr>
          <a:xfrm flipV="1">
            <a:off x="7799005" y="5660585"/>
            <a:ext cx="181637" cy="792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a:xfrm>
            <a:off x="3701416" y="2504420"/>
            <a:ext cx="2388795" cy="461665"/>
          </a:xfrm>
          <a:prstGeom prst="rect">
            <a:avLst/>
          </a:prstGeom>
        </p:spPr>
        <p:txBody>
          <a:bodyPr wrap="none">
            <a:spAutoFit/>
          </a:bodyPr>
          <a:lstStyle/>
          <a:p>
            <a:pPr lvl="0"/>
            <a:r>
              <a:rPr lang="es-ES" sz="1200" dirty="0" smtClean="0"/>
              <a:t>--</a:t>
            </a:r>
            <a:r>
              <a:rPr lang="es-ES" sz="1000" dirty="0" err="1" smtClean="0">
                <a:latin typeface="Arial" panose="020B0604020202020204" pitchFamily="34" charset="0"/>
                <a:cs typeface="Arial" panose="020B0604020202020204" pitchFamily="34" charset="0"/>
              </a:rPr>
              <a:t>Burko</a:t>
            </a:r>
            <a:r>
              <a:rPr lang="es-ES" sz="1000" dirty="0">
                <a:latin typeface="Arial" panose="020B0604020202020204" pitchFamily="34" charset="0"/>
                <a:cs typeface="Arial" panose="020B0604020202020204" pitchFamily="34" charset="0"/>
              </a:rPr>
              <a:t>. Volcán con carbonatitas?. (</a:t>
            </a:r>
            <a:r>
              <a:rPr lang="es-ES" sz="1000" dirty="0" smtClean="0">
                <a:latin typeface="Arial" panose="020B0604020202020204" pitchFamily="34" charset="0"/>
                <a:cs typeface="Arial" panose="020B0604020202020204" pitchFamily="34" charset="0"/>
              </a:rPr>
              <a:t>sin</a:t>
            </a:r>
          </a:p>
          <a:p>
            <a:pPr lvl="0"/>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mayores </a:t>
            </a:r>
            <a:r>
              <a:rPr lang="es-ES" sz="1000" dirty="0" smtClean="0">
                <a:latin typeface="Arial" panose="020B0604020202020204" pitchFamily="34" charset="0"/>
                <a:cs typeface="Arial" panose="020B0604020202020204" pitchFamily="34" charset="0"/>
              </a:rPr>
              <a:t>referencias)</a:t>
            </a:r>
            <a:r>
              <a:rPr lang="es-ES" sz="1200" dirty="0" smtClean="0">
                <a:solidFill>
                  <a:prstClr val="black"/>
                </a:solidFill>
              </a:rPr>
              <a:t>)</a:t>
            </a:r>
            <a:endParaRPr lang="es-ES" sz="1200" dirty="0">
              <a:solidFill>
                <a:prstClr val="black"/>
              </a:solidFill>
            </a:endParaRPr>
          </a:p>
        </p:txBody>
      </p:sp>
      <p:sp>
        <p:nvSpPr>
          <p:cNvPr id="17" name="Rectángulo 16"/>
          <p:cNvSpPr/>
          <p:nvPr/>
        </p:nvSpPr>
        <p:spPr>
          <a:xfrm>
            <a:off x="3718750" y="2949387"/>
            <a:ext cx="2518638" cy="400110"/>
          </a:xfrm>
          <a:prstGeom prst="rect">
            <a:avLst/>
          </a:prstGeom>
        </p:spPr>
        <p:txBody>
          <a:bodyPr wrap="none">
            <a:spAutoFit/>
          </a:bodyPr>
          <a:lstStyle/>
          <a:p>
            <a:pPr lvl="0"/>
            <a:r>
              <a:rPr lang="es-ES" sz="1000" dirty="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Esimingor</a:t>
            </a:r>
            <a:r>
              <a:rPr lang="es-ES" sz="1000" dirty="0">
                <a:latin typeface="Arial" panose="020B0604020202020204" pitchFamily="34" charset="0"/>
                <a:cs typeface="Arial" panose="020B0604020202020204" pitchFamily="34" charset="0"/>
              </a:rPr>
              <a:t> volcán con carbonatitas?. (</a:t>
            </a:r>
            <a:r>
              <a:rPr lang="es-ES" sz="1000" dirty="0" smtClean="0">
                <a:latin typeface="Arial" panose="020B0604020202020204" pitchFamily="34" charset="0"/>
                <a:cs typeface="Arial" panose="020B0604020202020204" pitchFamily="34" charset="0"/>
              </a:rPr>
              <a:t>sin</a:t>
            </a:r>
          </a:p>
          <a:p>
            <a:pPr lvl="0"/>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mayores referencias)</a:t>
            </a:r>
          </a:p>
        </p:txBody>
      </p:sp>
      <p:pic>
        <p:nvPicPr>
          <p:cNvPr id="18" name="Imagen 17"/>
          <p:cNvPicPr>
            <a:picLocks noChangeAspect="1"/>
          </p:cNvPicPr>
          <p:nvPr/>
        </p:nvPicPr>
        <p:blipFill>
          <a:blip r:embed="rId6"/>
          <a:stretch>
            <a:fillRect/>
          </a:stretch>
        </p:blipFill>
        <p:spPr>
          <a:xfrm>
            <a:off x="3785006" y="3349497"/>
            <a:ext cx="2095500" cy="2600325"/>
          </a:xfrm>
          <a:prstGeom prst="rect">
            <a:avLst/>
          </a:prstGeom>
        </p:spPr>
      </p:pic>
      <p:sp>
        <p:nvSpPr>
          <p:cNvPr id="19" name="Rectángulo 18"/>
          <p:cNvSpPr/>
          <p:nvPr/>
        </p:nvSpPr>
        <p:spPr>
          <a:xfrm>
            <a:off x="3824979" y="5999140"/>
            <a:ext cx="2001958" cy="707886"/>
          </a:xfrm>
          <a:prstGeom prst="rect">
            <a:avLst/>
          </a:prstGeom>
          <a:solidFill>
            <a:schemeClr val="accent1">
              <a:lumMod val="40000"/>
              <a:lumOff val="60000"/>
            </a:schemeClr>
          </a:solidFill>
        </p:spPr>
        <p:txBody>
          <a:bodyPr wrap="square">
            <a:spAutoFit/>
          </a:bodyPr>
          <a:lstStyle/>
          <a:p>
            <a:r>
              <a:rPr lang="es-ES" sz="1000" dirty="0">
                <a:solidFill>
                  <a:srgbClr val="FF0000"/>
                </a:solidFill>
                <a:latin typeface="Arial" panose="020B0604020202020204" pitchFamily="34" charset="0"/>
                <a:cs typeface="Arial" panose="020B0604020202020204" pitchFamily="34" charset="0"/>
              </a:rPr>
              <a:t>Mapa topográfico de las Tierras Altas del Cráter, mirando desde el norte hacia el suroeste. </a:t>
            </a:r>
            <a:r>
              <a:rPr lang="es-ES" sz="1000" dirty="0" err="1">
                <a:solidFill>
                  <a:srgbClr val="FF0000"/>
                </a:solidFill>
                <a:latin typeface="Arial" panose="020B0604020202020204" pitchFamily="34" charset="0"/>
                <a:cs typeface="Arial" panose="020B0604020202020204" pitchFamily="34" charset="0"/>
              </a:rPr>
              <a:t>Gelai</a:t>
            </a:r>
            <a:r>
              <a:rPr lang="es-ES" sz="1000" dirty="0">
                <a:solidFill>
                  <a:srgbClr val="FF0000"/>
                </a:solidFill>
                <a:latin typeface="Arial" panose="020B0604020202020204" pitchFamily="34" charset="0"/>
                <a:cs typeface="Arial" panose="020B0604020202020204" pitchFamily="34" charset="0"/>
              </a:rPr>
              <a:t> está en la parte inferior derecha</a:t>
            </a:r>
          </a:p>
        </p:txBody>
      </p:sp>
    </p:spTree>
    <p:extLst>
      <p:ext uri="{BB962C8B-B14F-4D97-AF65-F5344CB8AC3E}">
        <p14:creationId xmlns:p14="http://schemas.microsoft.com/office/powerpoint/2010/main" val="1301220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4572000" cy="1477328"/>
          </a:xfrm>
          <a:prstGeom prst="rect">
            <a:avLst/>
          </a:prstGeom>
        </p:spPr>
        <p:txBody>
          <a:bodyPr>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Gelai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tiene una altura de 2,942 metros y está ubicado en Tanzania en la región de </a:t>
            </a:r>
            <a:r>
              <a:rPr lang="es-ES" sz="1000" dirty="0" err="1">
                <a:latin typeface="Arial" panose="020B0604020202020204" pitchFamily="34" charset="0"/>
                <a:cs typeface="Arial" panose="020B0604020202020204" pitchFamily="34" charset="0"/>
              </a:rPr>
              <a:t>Crater</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Highlands</a:t>
            </a:r>
            <a:r>
              <a:rPr lang="es-ES" sz="1000" dirty="0">
                <a:latin typeface="Arial" panose="020B0604020202020204" pitchFamily="34" charset="0"/>
                <a:cs typeface="Arial" panose="020B0604020202020204" pitchFamily="34" charset="0"/>
              </a:rPr>
              <a:t>. Se encuentra en el extremo sureste del lago </a:t>
            </a:r>
            <a:r>
              <a:rPr lang="es-ES" sz="1000" dirty="0" err="1">
                <a:latin typeface="Arial" panose="020B0604020202020204" pitchFamily="34" charset="0"/>
                <a:cs typeface="Arial" panose="020B0604020202020204" pitchFamily="34" charset="0"/>
              </a:rPr>
              <a:t>Natron</a:t>
            </a:r>
            <a:r>
              <a:rPr lang="es-ES" sz="1000" dirty="0">
                <a:latin typeface="Arial" panose="020B0604020202020204" pitchFamily="34" charset="0"/>
                <a:cs typeface="Arial" panose="020B0604020202020204" pitchFamily="34" charset="0"/>
              </a:rPr>
              <a:t> en el Este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de África. La actividad volcánica en el </a:t>
            </a:r>
            <a:r>
              <a:rPr lang="es-ES" sz="1000" dirty="0" err="1">
                <a:latin typeface="Arial" panose="020B0604020202020204" pitchFamily="34" charset="0"/>
                <a:cs typeface="Arial" panose="020B0604020202020204" pitchFamily="34" charset="0"/>
              </a:rPr>
              <a:t>Gelai</a:t>
            </a:r>
            <a:r>
              <a:rPr lang="es-ES" sz="1000" dirty="0">
                <a:latin typeface="Arial" panose="020B0604020202020204" pitchFamily="34" charset="0"/>
                <a:cs typeface="Arial" panose="020B0604020202020204" pitchFamily="34" charset="0"/>
              </a:rPr>
              <a:t> data de hace menos de un millón de años. En el verano de 2007 se produjeron varios terremotos en el área. Asociado con el terremoto más grande del 17 de julio, se formó una fractura orientada al NNE o un graben estrecho en el flanco sur de </a:t>
            </a:r>
            <a:r>
              <a:rPr lang="es-ES" sz="1000" dirty="0" err="1">
                <a:latin typeface="Arial" panose="020B0604020202020204" pitchFamily="34" charset="0"/>
                <a:cs typeface="Arial" panose="020B0604020202020204" pitchFamily="34" charset="0"/>
              </a:rPr>
              <a:t>Gelai</a:t>
            </a:r>
            <a:r>
              <a:rPr lang="es-ES" sz="1000" dirty="0">
                <a:latin typeface="Arial" panose="020B0604020202020204" pitchFamily="34" charset="0"/>
                <a:cs typeface="Arial" panose="020B0604020202020204" pitchFamily="34" charset="0"/>
              </a:rPr>
              <a:t>. La fractura puede estar asociada con la intrusión de un dique estrecho a una profundidad de alrededor de 4.000 metros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 Volcán de escudo del Pleistoceno.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3"/>
          <a:srcRect t="14792"/>
          <a:stretch/>
        </p:blipFill>
        <p:spPr>
          <a:xfrm>
            <a:off x="4572000" y="0"/>
            <a:ext cx="4585931" cy="2924944"/>
          </a:xfrm>
          <a:prstGeom prst="rect">
            <a:avLst/>
          </a:prstGeom>
        </p:spPr>
      </p:pic>
      <p:sp>
        <p:nvSpPr>
          <p:cNvPr id="4" name="Rectángulo 3"/>
          <p:cNvSpPr/>
          <p:nvPr/>
        </p:nvSpPr>
        <p:spPr>
          <a:xfrm>
            <a:off x="4572000" y="2412625"/>
            <a:ext cx="2353529"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a:t>
            </a:r>
            <a:r>
              <a:rPr lang="es-ES" sz="1000" dirty="0" err="1">
                <a:solidFill>
                  <a:srgbClr val="FF0000"/>
                </a:solidFill>
                <a:latin typeface="Arial" panose="020B0604020202020204" pitchFamily="34" charset="0"/>
                <a:cs typeface="Arial" panose="020B0604020202020204" pitchFamily="34" charset="0"/>
              </a:rPr>
              <a:t>Gelai</a:t>
            </a:r>
            <a:r>
              <a:rPr lang="es-ES" sz="1000" dirty="0">
                <a:solidFill>
                  <a:srgbClr val="FF0000"/>
                </a:solidFill>
                <a:latin typeface="Arial" panose="020B0604020202020204" pitchFamily="34" charset="0"/>
                <a:cs typeface="Arial" panose="020B0604020202020204" pitchFamily="34" charset="0"/>
              </a:rPr>
              <a:t>. Tanzania. (eosnap.com)</a:t>
            </a:r>
          </a:p>
        </p:txBody>
      </p:sp>
      <p:sp>
        <p:nvSpPr>
          <p:cNvPr id="5" name="Rectángulo 4"/>
          <p:cNvSpPr/>
          <p:nvPr/>
        </p:nvSpPr>
        <p:spPr>
          <a:xfrm>
            <a:off x="11310" y="1450627"/>
            <a:ext cx="4572000" cy="1785104"/>
          </a:xfrm>
          <a:prstGeom prst="rect">
            <a:avLst/>
          </a:prstGeom>
        </p:spPr>
        <p:txBody>
          <a:bodyPr>
            <a:spAutoFit/>
          </a:bodyPr>
          <a:lstStyle/>
          <a:p>
            <a:r>
              <a:rPr lang="es-ES" sz="1000" b="1" dirty="0">
                <a:latin typeface="Arial" panose="020B0604020202020204" pitchFamily="34" charset="0"/>
                <a:cs typeface="Arial" panose="020B0604020202020204" pitchFamily="34" charset="0"/>
              </a:rPr>
              <a:t>-Las colinas de </a:t>
            </a:r>
            <a:r>
              <a:rPr lang="es-ES" sz="1000" b="1" dirty="0" err="1">
                <a:latin typeface="Arial" panose="020B0604020202020204" pitchFamily="34" charset="0"/>
                <a:cs typeface="Arial" panose="020B0604020202020204" pitchFamily="34" charset="0"/>
              </a:rPr>
              <a:t>Igwisi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son un campo volcánico en Tanzania. Allí se encuentran tres conos de toba, uno de los cuales está asociado con una colada de lava. Son una de las pocas ubicaciones de coladas de lava posiblemente </a:t>
            </a:r>
            <a:r>
              <a:rPr lang="es-ES" sz="1000" dirty="0" err="1">
                <a:latin typeface="Arial" panose="020B0604020202020204" pitchFamily="34" charset="0"/>
                <a:cs typeface="Arial" panose="020B0604020202020204" pitchFamily="34" charset="0"/>
              </a:rPr>
              <a:t>kimberlíticas</a:t>
            </a:r>
            <a:r>
              <a:rPr lang="es-ES" sz="1000" dirty="0">
                <a:latin typeface="Arial" panose="020B0604020202020204" pitchFamily="34" charset="0"/>
                <a:cs typeface="Arial" panose="020B0604020202020204" pitchFamily="34" charset="0"/>
              </a:rPr>
              <a:t> en la Tierra. Los volcanes se encuentran en medio del cratón de Tanzania, lejos de otros volcanes de Tanzania</a:t>
            </a:r>
            <a:r>
              <a:rPr lang="es-ES" sz="1000" dirty="0" smtClean="0">
                <a:latin typeface="Arial" panose="020B0604020202020204" pitchFamily="34" charset="0"/>
                <a:cs typeface="Arial" panose="020B0604020202020204" pitchFamily="34" charset="0"/>
              </a:rPr>
              <a:t>. (Wikipedia</a:t>
            </a:r>
            <a:r>
              <a:rPr lang="es-ES" sz="1000" dirty="0">
                <a:latin typeface="Arial" panose="020B0604020202020204" pitchFamily="34" charset="0"/>
                <a:cs typeface="Arial" panose="020B0604020202020204" pitchFamily="34" charset="0"/>
              </a:rPr>
              <a:t>) -Tres volcanes </a:t>
            </a:r>
            <a:r>
              <a:rPr lang="es-ES" sz="1000" dirty="0" err="1">
                <a:latin typeface="Arial" panose="020B0604020202020204" pitchFamily="34" charset="0"/>
                <a:cs typeface="Arial" panose="020B0604020202020204" pitchFamily="34" charset="0"/>
              </a:rPr>
              <a:t>kimberlíticos</a:t>
            </a:r>
            <a:r>
              <a:rPr lang="es-ES" sz="1000" dirty="0">
                <a:latin typeface="Arial" panose="020B0604020202020204" pitchFamily="34" charset="0"/>
                <a:cs typeface="Arial" panose="020B0604020202020204" pitchFamily="34" charset="0"/>
              </a:rPr>
              <a:t> de finales del Pleistoceno u Holoceno se encuentran en las colinas de </a:t>
            </a:r>
            <a:r>
              <a:rPr lang="es-ES" sz="1000" dirty="0" err="1">
                <a:latin typeface="Arial" panose="020B0604020202020204" pitchFamily="34" charset="0"/>
                <a:cs typeface="Arial" panose="020B0604020202020204" pitchFamily="34" charset="0"/>
              </a:rPr>
              <a:t>Igwisi</a:t>
            </a:r>
            <a:r>
              <a:rPr lang="es-ES" sz="1000" dirty="0">
                <a:latin typeface="Arial" panose="020B0604020202020204" pitchFamily="34" charset="0"/>
                <a:cs typeface="Arial" panose="020B0604020202020204" pitchFamily="34" charset="0"/>
              </a:rPr>
              <a:t>, al WNW de la ciudad de Tabora, en el noroeste de Tanzania. Fueron </a:t>
            </a:r>
            <a:r>
              <a:rPr lang="es-ES" sz="1000" dirty="0" err="1">
                <a:latin typeface="Arial" panose="020B0604020202020204" pitchFamily="34" charset="0"/>
                <a:cs typeface="Arial" panose="020B0604020202020204" pitchFamily="34" charset="0"/>
              </a:rPr>
              <a:t>erupcionados</a:t>
            </a:r>
            <a:r>
              <a:rPr lang="es-ES" sz="1000" dirty="0">
                <a:latin typeface="Arial" panose="020B0604020202020204" pitchFamily="34" charset="0"/>
                <a:cs typeface="Arial" panose="020B0604020202020204" pitchFamily="34" charset="0"/>
              </a:rPr>
              <a:t> a lo largo de una grieta con orientación NE-SW a través de un zócalo de gneis granítico Precámbrico y están ubicados en el lado W del Cratón de Tanzania, lejos de los volcanes cerca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Gregory. </a:t>
            </a:r>
          </a:p>
        </p:txBody>
      </p:sp>
      <p:sp>
        <p:nvSpPr>
          <p:cNvPr id="6" name="Rectángulo 5"/>
          <p:cNvSpPr/>
          <p:nvPr/>
        </p:nvSpPr>
        <p:spPr>
          <a:xfrm>
            <a:off x="-1" y="3151289"/>
            <a:ext cx="9157931" cy="2862322"/>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Dos conos </a:t>
            </a:r>
            <a:r>
              <a:rPr lang="es-ES" sz="1000" dirty="0" err="1">
                <a:solidFill>
                  <a:prstClr val="white"/>
                </a:solidFill>
                <a:latin typeface="Arial" panose="020B0604020202020204" pitchFamily="34" charset="0"/>
                <a:cs typeface="Arial" panose="020B0604020202020204" pitchFamily="34" charset="0"/>
              </a:rPr>
              <a:t>piroclásticos</a:t>
            </a:r>
            <a:r>
              <a:rPr lang="es-ES" sz="1000" dirty="0">
                <a:solidFill>
                  <a:prstClr val="white"/>
                </a:solidFill>
                <a:latin typeface="Arial" panose="020B0604020202020204" pitchFamily="34" charset="0"/>
                <a:cs typeface="Arial" panose="020B0604020202020204" pitchFamily="34" charset="0"/>
              </a:rPr>
              <a:t> con cráteres bien conservados están presentes, con un cono central y un cráter adyacente al cráter NE que contiene un lago de lava solidificada. El cráter NE es la característica más grande, con 370 m de diámetro, y se ha roto en el lado ENE; Esta fue la fuente de la colada de lava de aproximadamente 1 km de largo y ancho. El cráter SW también tiene una brecha en el lado ENE, con una colada de lava más pequeña en el flanco E. Las edades de Helio </a:t>
            </a:r>
            <a:r>
              <a:rPr lang="es-ES" sz="1000" dirty="0" err="1">
                <a:solidFill>
                  <a:prstClr val="white"/>
                </a:solidFill>
                <a:latin typeface="Arial" panose="020B0604020202020204" pitchFamily="34" charset="0"/>
                <a:cs typeface="Arial" panose="020B0604020202020204" pitchFamily="34" charset="0"/>
              </a:rPr>
              <a:t>Cosmogénico</a:t>
            </a:r>
            <a:r>
              <a:rPr lang="es-ES" sz="1000" dirty="0">
                <a:solidFill>
                  <a:prstClr val="white"/>
                </a:solidFill>
                <a:latin typeface="Arial" panose="020B0604020202020204" pitchFamily="34" charset="0"/>
                <a:cs typeface="Arial" panose="020B0604020202020204" pitchFamily="34" charset="0"/>
              </a:rPr>
              <a:t> para la erupción de las </a:t>
            </a:r>
            <a:r>
              <a:rPr lang="es-ES" sz="1000" dirty="0" err="1">
                <a:solidFill>
                  <a:prstClr val="white"/>
                </a:solidFill>
                <a:latin typeface="Arial" panose="020B0604020202020204" pitchFamily="34" charset="0"/>
                <a:cs typeface="Arial" panose="020B0604020202020204" pitchFamily="34" charset="0"/>
              </a:rPr>
              <a:t>Igwisi</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Hills</a:t>
            </a:r>
            <a:r>
              <a:rPr lang="es-ES" sz="1000" dirty="0">
                <a:solidFill>
                  <a:prstClr val="white"/>
                </a:solidFill>
                <a:latin typeface="Arial" panose="020B0604020202020204" pitchFamily="34" charset="0"/>
                <a:cs typeface="Arial" panose="020B0604020202020204" pitchFamily="34" charset="0"/>
              </a:rPr>
              <a:t>, con amplias incertidumbres, varían desde el Pleistoceno tardío hasta el Holoceno medio (Brown et al., 2012). Estas </a:t>
            </a:r>
            <a:r>
              <a:rPr lang="es-ES" sz="1000" dirty="0" err="1">
                <a:solidFill>
                  <a:prstClr val="white"/>
                </a:solidFill>
                <a:latin typeface="Arial" panose="020B0604020202020204" pitchFamily="34" charset="0"/>
                <a:cs typeface="Arial" panose="020B0604020202020204" pitchFamily="34" charset="0"/>
              </a:rPr>
              <a:t>kimberlitas</a:t>
            </a:r>
            <a:r>
              <a:rPr lang="es-ES" sz="1000" dirty="0">
                <a:solidFill>
                  <a:prstClr val="white"/>
                </a:solidFill>
                <a:latin typeface="Arial" panose="020B0604020202020204" pitchFamily="34" charset="0"/>
                <a:cs typeface="Arial" panose="020B0604020202020204" pitchFamily="34" charset="0"/>
              </a:rPr>
              <a:t> son también las </a:t>
            </a:r>
            <a:r>
              <a:rPr lang="es-ES" sz="1000" dirty="0" err="1">
                <a:solidFill>
                  <a:prstClr val="white"/>
                </a:solidFill>
                <a:latin typeface="Arial" panose="020B0604020202020204" pitchFamily="34" charset="0"/>
                <a:cs typeface="Arial" panose="020B0604020202020204" pitchFamily="34" charset="0"/>
              </a:rPr>
              <a:t>kimberlitas</a:t>
            </a:r>
            <a:r>
              <a:rPr lang="es-ES" sz="1000" dirty="0">
                <a:solidFill>
                  <a:prstClr val="white"/>
                </a:solidFill>
                <a:latin typeface="Arial" panose="020B0604020202020204" pitchFamily="34" charset="0"/>
                <a:cs typeface="Arial" panose="020B0604020202020204" pitchFamily="34" charset="0"/>
              </a:rPr>
              <a:t> más jóvenes del mundo por más de treinta millones de años, las fechas del olivino de helio-3 </a:t>
            </a:r>
            <a:r>
              <a:rPr lang="es-ES" sz="1000" dirty="0" err="1">
                <a:solidFill>
                  <a:prstClr val="white"/>
                </a:solidFill>
                <a:latin typeface="Arial" panose="020B0604020202020204" pitchFamily="34" charset="0"/>
                <a:cs typeface="Arial" panose="020B0604020202020204" pitchFamily="34" charset="0"/>
              </a:rPr>
              <a:t>cosmogénicas</a:t>
            </a:r>
            <a:r>
              <a:rPr lang="es-ES" sz="1000" dirty="0">
                <a:solidFill>
                  <a:prstClr val="white"/>
                </a:solidFill>
                <a:latin typeface="Arial" panose="020B0604020202020204" pitchFamily="34" charset="0"/>
                <a:cs typeface="Arial" panose="020B0604020202020204" pitchFamily="34" charset="0"/>
              </a:rPr>
              <a:t> indican que fueron </a:t>
            </a:r>
            <a:r>
              <a:rPr lang="es-ES" sz="1000" dirty="0" err="1">
                <a:solidFill>
                  <a:prstClr val="white"/>
                </a:solidFill>
                <a:latin typeface="Arial" panose="020B0604020202020204" pitchFamily="34" charset="0"/>
                <a:cs typeface="Arial" panose="020B0604020202020204" pitchFamily="34" charset="0"/>
              </a:rPr>
              <a:t>erupcionadas</a:t>
            </a:r>
            <a:r>
              <a:rPr lang="es-ES" sz="1000" dirty="0">
                <a:solidFill>
                  <a:prstClr val="white"/>
                </a:solidFill>
                <a:latin typeface="Arial" panose="020B0604020202020204" pitchFamily="34" charset="0"/>
                <a:cs typeface="Arial" panose="020B0604020202020204" pitchFamily="34" charset="0"/>
              </a:rPr>
              <a:t> en el Pleistoceno-Holoceno tardío, algunas edades indicadas son 11,200 ± 7,800 ± y 12,400 ± 4,800. Una fecha U-Pb mal restringida es de 0 ± 29 millones de años. Los conos muestran una morfología joven. El terreno del </a:t>
            </a:r>
            <a:r>
              <a:rPr lang="es-ES" sz="1000" dirty="0" err="1">
                <a:solidFill>
                  <a:prstClr val="white"/>
                </a:solidFill>
                <a:latin typeface="Arial" panose="020B0604020202020204" pitchFamily="34" charset="0"/>
                <a:cs typeface="Arial" panose="020B0604020202020204" pitchFamily="34" charset="0"/>
              </a:rPr>
              <a:t>zócanlo</a:t>
            </a:r>
            <a:r>
              <a:rPr lang="es-ES" sz="1000" dirty="0">
                <a:solidFill>
                  <a:prstClr val="white"/>
                </a:solidFill>
                <a:latin typeface="Arial" panose="020B0604020202020204" pitchFamily="34" charset="0"/>
                <a:cs typeface="Arial" panose="020B0604020202020204" pitchFamily="34" charset="0"/>
              </a:rPr>
              <a:t> pertenece a la secuencia </a:t>
            </a:r>
            <a:r>
              <a:rPr lang="es-ES" sz="1000" dirty="0" err="1">
                <a:solidFill>
                  <a:prstClr val="white"/>
                </a:solidFill>
                <a:latin typeface="Arial" panose="020B0604020202020204" pitchFamily="34" charset="0"/>
                <a:cs typeface="Arial" panose="020B0604020202020204" pitchFamily="34" charset="0"/>
              </a:rPr>
              <a:t>Dodoman</a:t>
            </a:r>
            <a:r>
              <a:rPr lang="es-ES" sz="1000" dirty="0">
                <a:solidFill>
                  <a:prstClr val="white"/>
                </a:solidFill>
                <a:latin typeface="Arial" panose="020B0604020202020204" pitchFamily="34" charset="0"/>
                <a:cs typeface="Arial" panose="020B0604020202020204" pitchFamily="34" charset="0"/>
              </a:rPr>
              <a:t> de 2.500 ± 100 millones de años. Las colinas están alejadas de todos los otros volcanes de Tanzania. La actividad previa de </a:t>
            </a:r>
            <a:r>
              <a:rPr lang="es-ES" sz="1000" dirty="0" err="1">
                <a:solidFill>
                  <a:prstClr val="white"/>
                </a:solidFill>
                <a:latin typeface="Arial" panose="020B0604020202020204" pitchFamily="34" charset="0"/>
                <a:cs typeface="Arial" panose="020B0604020202020204" pitchFamily="34" charset="0"/>
              </a:rPr>
              <a:t>kimberlita</a:t>
            </a:r>
            <a:r>
              <a:rPr lang="es-ES" sz="1000" dirty="0">
                <a:solidFill>
                  <a:prstClr val="white"/>
                </a:solidFill>
                <a:latin typeface="Arial" panose="020B0604020202020204" pitchFamily="34" charset="0"/>
                <a:cs typeface="Arial" panose="020B0604020202020204" pitchFamily="34" charset="0"/>
              </a:rPr>
              <a:t> en el cratón de Tanzania se registró hace 1.150, 189 y 53 millones de años. Las tobas son altamente </a:t>
            </a:r>
            <a:r>
              <a:rPr lang="es-ES" sz="1000" dirty="0" err="1">
                <a:solidFill>
                  <a:prstClr val="white"/>
                </a:solidFill>
                <a:latin typeface="Arial" panose="020B0604020202020204" pitchFamily="34" charset="0"/>
                <a:cs typeface="Arial" panose="020B0604020202020204" pitchFamily="34" charset="0"/>
              </a:rPr>
              <a:t>calcíticas</a:t>
            </a:r>
            <a:r>
              <a:rPr lang="es-ES" sz="1000" dirty="0">
                <a:solidFill>
                  <a:prstClr val="white"/>
                </a:solidFill>
                <a:latin typeface="Arial" panose="020B0604020202020204" pitchFamily="34" charset="0"/>
                <a:cs typeface="Arial" panose="020B0604020202020204" pitchFamily="34" charset="0"/>
              </a:rPr>
              <a:t>, vesiculares y contienen numerosos </a:t>
            </a:r>
            <a:r>
              <a:rPr lang="es-ES" sz="1000" dirty="0" err="1">
                <a:solidFill>
                  <a:prstClr val="white"/>
                </a:solidFill>
                <a:latin typeface="Arial" panose="020B0604020202020204" pitchFamily="34" charset="0"/>
                <a:cs typeface="Arial" panose="020B0604020202020204" pitchFamily="34" charset="0"/>
              </a:rPr>
              <a:t>microxenolitos</a:t>
            </a:r>
            <a:r>
              <a:rPr lang="es-ES" sz="1000" dirty="0">
                <a:solidFill>
                  <a:prstClr val="white"/>
                </a:solidFill>
                <a:latin typeface="Arial" panose="020B0604020202020204" pitchFamily="34" charset="0"/>
                <a:cs typeface="Arial" panose="020B0604020202020204" pitchFamily="34" charset="0"/>
              </a:rPr>
              <a:t>. Las lavas petrológicamente similares muestran evidencia de una diferenciación por flujo y gravedad y tienen texturas </a:t>
            </a:r>
            <a:r>
              <a:rPr lang="es-ES" sz="1000" dirty="0" err="1">
                <a:solidFill>
                  <a:prstClr val="white"/>
                </a:solidFill>
                <a:latin typeface="Arial" panose="020B0604020202020204" pitchFamily="34" charset="0"/>
                <a:cs typeface="Arial" panose="020B0604020202020204" pitchFamily="34" charset="0"/>
              </a:rPr>
              <a:t>traquíticas</a:t>
            </a:r>
            <a:r>
              <a:rPr lang="es-ES" sz="1000" dirty="0">
                <a:solidFill>
                  <a:prstClr val="white"/>
                </a:solidFill>
                <a:latin typeface="Arial" panose="020B0604020202020204" pitchFamily="34" charset="0"/>
                <a:cs typeface="Arial" panose="020B0604020202020204" pitchFamily="34" charset="0"/>
              </a:rPr>
              <a:t>.  Las lavas tienen una composición </a:t>
            </a:r>
            <a:r>
              <a:rPr lang="es-ES" sz="1000" dirty="0" err="1">
                <a:solidFill>
                  <a:prstClr val="white"/>
                </a:solidFill>
                <a:latin typeface="Arial" panose="020B0604020202020204" pitchFamily="34" charset="0"/>
                <a:cs typeface="Arial" panose="020B0604020202020204" pitchFamily="34" charset="0"/>
              </a:rPr>
              <a:t>carbonatítica</a:t>
            </a:r>
            <a:r>
              <a:rPr lang="es-ES" sz="1000" dirty="0">
                <a:solidFill>
                  <a:prstClr val="white"/>
                </a:solidFill>
                <a:latin typeface="Arial" panose="020B0604020202020204" pitchFamily="34" charset="0"/>
                <a:cs typeface="Arial" panose="020B0604020202020204" pitchFamily="34" charset="0"/>
              </a:rPr>
              <a:t>. Los olivinos con núcleos de diópsido se encuentran en las colinas de </a:t>
            </a:r>
            <a:r>
              <a:rPr lang="es-ES" sz="1000" dirty="0" err="1">
                <a:solidFill>
                  <a:prstClr val="white"/>
                </a:solidFill>
                <a:latin typeface="Arial" panose="020B0604020202020204" pitchFamily="34" charset="0"/>
                <a:cs typeface="Arial" panose="020B0604020202020204" pitchFamily="34" charset="0"/>
              </a:rPr>
              <a:t>Igwisi</a:t>
            </a:r>
            <a:r>
              <a:rPr lang="es-ES" sz="1000" dirty="0">
                <a:solidFill>
                  <a:prstClr val="white"/>
                </a:solidFill>
                <a:latin typeface="Arial" panose="020B0604020202020204" pitchFamily="34" charset="0"/>
                <a:cs typeface="Arial" panose="020B0604020202020204" pitchFamily="34" charset="0"/>
              </a:rPr>
              <a:t>. El granate y el </a:t>
            </a:r>
            <a:r>
              <a:rPr lang="es-ES" sz="1000" dirty="0" err="1">
                <a:solidFill>
                  <a:prstClr val="white"/>
                </a:solidFill>
                <a:latin typeface="Arial" panose="020B0604020202020204" pitchFamily="34" charset="0"/>
                <a:cs typeface="Arial" panose="020B0604020202020204" pitchFamily="34" charset="0"/>
              </a:rPr>
              <a:t>ortopiroxeno</a:t>
            </a:r>
            <a:r>
              <a:rPr lang="es-ES" sz="1000" dirty="0">
                <a:solidFill>
                  <a:prstClr val="white"/>
                </a:solidFill>
                <a:latin typeface="Arial" panose="020B0604020202020204" pitchFamily="34" charset="0"/>
                <a:cs typeface="Arial" panose="020B0604020202020204" pitchFamily="34" charset="0"/>
              </a:rPr>
              <a:t> están asociados con el diópsido. Los olivinos están rodeados de cromita. Los olivinos caracterizan la textura de las rocas de </a:t>
            </a:r>
            <a:r>
              <a:rPr lang="es-ES" sz="1000" dirty="0" err="1">
                <a:solidFill>
                  <a:prstClr val="white"/>
                </a:solidFill>
                <a:latin typeface="Arial" panose="020B0604020202020204" pitchFamily="34" charset="0"/>
                <a:cs typeface="Arial" panose="020B0604020202020204" pitchFamily="34" charset="0"/>
              </a:rPr>
              <a:t>Igwisi</a:t>
            </a:r>
            <a:r>
              <a:rPr lang="es-ES" sz="1000" dirty="0">
                <a:solidFill>
                  <a:prstClr val="white"/>
                </a:solidFill>
                <a:latin typeface="Arial" panose="020B0604020202020204" pitchFamily="34" charset="0"/>
                <a:cs typeface="Arial" panose="020B0604020202020204" pitchFamily="34" charset="0"/>
              </a:rPr>
              <a:t>, donde forman inclusiones esféricas. Los olivinos son principalmente de composición </a:t>
            </a:r>
            <a:r>
              <a:rPr lang="es-ES" sz="1000" dirty="0" err="1">
                <a:solidFill>
                  <a:prstClr val="white"/>
                </a:solidFill>
                <a:latin typeface="Arial" panose="020B0604020202020204" pitchFamily="34" charset="0"/>
                <a:cs typeface="Arial" panose="020B0604020202020204" pitchFamily="34" charset="0"/>
              </a:rPr>
              <a:t>forsterítica</a:t>
            </a:r>
            <a:r>
              <a:rPr lang="es-ES" sz="1000" dirty="0">
                <a:solidFill>
                  <a:prstClr val="white"/>
                </a:solidFill>
                <a:latin typeface="Arial" panose="020B0604020202020204" pitchFamily="34" charset="0"/>
                <a:cs typeface="Arial" panose="020B0604020202020204" pitchFamily="34" charset="0"/>
              </a:rPr>
              <a:t>. Las inclusiones en la </a:t>
            </a:r>
            <a:r>
              <a:rPr lang="es-ES" sz="1000" dirty="0" err="1">
                <a:solidFill>
                  <a:prstClr val="white"/>
                </a:solidFill>
                <a:latin typeface="Arial" panose="020B0604020202020204" pitchFamily="34" charset="0"/>
                <a:cs typeface="Arial" panose="020B0604020202020204" pitchFamily="34" charset="0"/>
              </a:rPr>
              <a:t>kimberlita</a:t>
            </a:r>
            <a:r>
              <a:rPr lang="es-ES" sz="1000" dirty="0">
                <a:solidFill>
                  <a:prstClr val="white"/>
                </a:solidFill>
                <a:latin typeface="Arial" panose="020B0604020202020204" pitchFamily="34" charset="0"/>
                <a:cs typeface="Arial" panose="020B0604020202020204" pitchFamily="34" charset="0"/>
              </a:rPr>
              <a:t> incluyen apatito esquelético, aragonito estrellado y calcita. Se encuentran altas concentraciones de CO2 en la roca, que pueden haber provocado la despolimerización de la masa fundida, aumentando su fluidez y dando como resultado una actividad efusiva. Los </a:t>
            </a:r>
            <a:r>
              <a:rPr lang="es-ES" sz="1000" dirty="0" err="1">
                <a:solidFill>
                  <a:prstClr val="white"/>
                </a:solidFill>
                <a:latin typeface="Arial" panose="020B0604020202020204" pitchFamily="34" charset="0"/>
                <a:cs typeface="Arial" panose="020B0604020202020204" pitchFamily="34" charset="0"/>
              </a:rPr>
              <a:t>xenolitos</a:t>
            </a:r>
            <a:r>
              <a:rPr lang="es-ES" sz="1000" dirty="0">
                <a:solidFill>
                  <a:prstClr val="white"/>
                </a:solidFill>
                <a:latin typeface="Arial" panose="020B0604020202020204" pitchFamily="34" charset="0"/>
                <a:cs typeface="Arial" panose="020B0604020202020204" pitchFamily="34" charset="0"/>
              </a:rPr>
              <a:t> de peridotita se originan a 180 kilómetros de profundidad.: 15 Los espinelas en la masa de fondo sugieren que la contaminación de la corteza fue extensa. La geoquímica sugiere un origen a altas presiones (profundidades de 150 a 200 kilómetros y temperaturas de equilibrio de 1.000 ° C. Las precipitaciones modificaron posteriormente los </a:t>
            </a:r>
            <a:r>
              <a:rPr lang="es-ES" sz="1000" dirty="0" err="1">
                <a:solidFill>
                  <a:prstClr val="white"/>
                </a:solidFill>
                <a:latin typeface="Arial" panose="020B0604020202020204" pitchFamily="34" charset="0"/>
                <a:cs typeface="Arial" panose="020B0604020202020204" pitchFamily="34" charset="0"/>
              </a:rPr>
              <a:t>piroclastos</a:t>
            </a:r>
            <a:r>
              <a:rPr lang="es-ES" sz="1000" dirty="0">
                <a:solidFill>
                  <a:prstClr val="white"/>
                </a:solidFill>
                <a:latin typeface="Arial" panose="020B0604020202020204" pitchFamily="34" charset="0"/>
                <a:cs typeface="Arial" panose="020B0604020202020204" pitchFamily="34" charset="0"/>
              </a:rPr>
              <a:t> y formaron calcita secundaria, mientras que las coladas de lava menos permeables se modificaron menos</a:t>
            </a:r>
            <a:r>
              <a:rPr lang="es-ES" sz="1000" dirty="0" smtClean="0">
                <a:solidFill>
                  <a:prstClr val="white"/>
                </a:solidFill>
                <a:latin typeface="Arial" panose="020B0604020202020204" pitchFamily="34" charset="0"/>
                <a:cs typeface="Arial" panose="020B0604020202020204" pitchFamily="34" charset="0"/>
              </a:rPr>
              <a:t>. (Wikipedia)</a:t>
            </a:r>
            <a:endParaRPr lang="es-ES" sz="1000" dirty="0">
              <a:solidFill>
                <a:prstClr val="white"/>
              </a:solidFill>
              <a:latin typeface="Arial" panose="020B0604020202020204" pitchFamily="34" charset="0"/>
              <a:cs typeface="Arial" panose="020B0604020202020204" pitchFamily="34" charset="0"/>
            </a:endParaRPr>
          </a:p>
        </p:txBody>
      </p:sp>
      <p:sp>
        <p:nvSpPr>
          <p:cNvPr id="7" name="Rectángulo 6"/>
          <p:cNvSpPr/>
          <p:nvPr/>
        </p:nvSpPr>
        <p:spPr>
          <a:xfrm>
            <a:off x="11310" y="5992495"/>
            <a:ext cx="9146620"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-Dos conos de </a:t>
            </a:r>
            <a:r>
              <a:rPr lang="es-ES" sz="1000" dirty="0" err="1">
                <a:latin typeface="Arial" panose="020B0604020202020204" pitchFamily="34" charset="0"/>
                <a:cs typeface="Arial" panose="020B0604020202020204" pitchFamily="34" charset="0"/>
              </a:rPr>
              <a:t>melanefelina</a:t>
            </a:r>
            <a:r>
              <a:rPr lang="es-ES" sz="1000" dirty="0">
                <a:latin typeface="Arial" panose="020B0604020202020204" pitchFamily="34" charset="0"/>
                <a:cs typeface="Arial" panose="020B0604020202020204" pitchFamily="34" charset="0"/>
              </a:rPr>
              <a:t> de edad probable Holoceno, </a:t>
            </a:r>
            <a:r>
              <a:rPr lang="es-ES" sz="1000" b="1" dirty="0" err="1">
                <a:latin typeface="Arial" panose="020B0604020202020204" pitchFamily="34" charset="0"/>
                <a:cs typeface="Arial" panose="020B0604020202020204" pitchFamily="34" charset="0"/>
              </a:rPr>
              <a:t>Izumbwe</a:t>
            </a:r>
            <a:r>
              <a:rPr lang="es-ES" sz="1000" b="1" dirty="0">
                <a:latin typeface="Arial" panose="020B0604020202020204" pitchFamily="34" charset="0"/>
                <a:cs typeface="Arial" panose="020B0604020202020204" pitchFamily="34" charset="0"/>
              </a:rPr>
              <a:t> y </a:t>
            </a:r>
            <a:r>
              <a:rPr lang="es-ES" sz="1000" b="1" dirty="0" err="1">
                <a:latin typeface="Arial" panose="020B0604020202020204" pitchFamily="34" charset="0"/>
                <a:cs typeface="Arial" panose="020B0604020202020204" pitchFamily="34" charset="0"/>
              </a:rPr>
              <a:t>Mpoli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están ubicados al ONO de la caldera </a:t>
            </a:r>
            <a:r>
              <a:rPr lang="es-ES" sz="1000" dirty="0" err="1" smtClean="0">
                <a:latin typeface="Arial" panose="020B0604020202020204" pitchFamily="34" charset="0"/>
                <a:cs typeface="Arial" panose="020B0604020202020204" pitchFamily="34" charset="0"/>
              </a:rPr>
              <a:t>Ngozi</a:t>
            </a:r>
            <a:r>
              <a:rPr lang="es-ES" sz="1000" dirty="0" smtClean="0">
                <a:latin typeface="Arial" panose="020B0604020202020204" pitchFamily="34" charset="0"/>
                <a:cs typeface="Arial" panose="020B0604020202020204" pitchFamily="34" charset="0"/>
              </a:rPr>
              <a:t>, en </a:t>
            </a:r>
            <a:r>
              <a:rPr lang="es-ES" sz="1000" dirty="0">
                <a:latin typeface="Arial" panose="020B0604020202020204" pitchFamily="34" charset="0"/>
                <a:cs typeface="Arial" panose="020B0604020202020204" pitchFamily="34" charset="0"/>
              </a:rPr>
              <a:t>la cresta de Poroto</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Estos conos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representan la actividad eruptiva más joven dentro de la Cuenca </a:t>
            </a:r>
            <a:r>
              <a:rPr lang="es-ES" sz="1000" dirty="0" err="1">
                <a:latin typeface="Arial" panose="020B0604020202020204" pitchFamily="34" charset="0"/>
                <a:cs typeface="Arial" panose="020B0604020202020204" pitchFamily="34" charset="0"/>
              </a:rPr>
              <a:t>Songwe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Ebinger</a:t>
            </a:r>
            <a:r>
              <a:rPr lang="es-ES" sz="1000" dirty="0">
                <a:latin typeface="Arial" panose="020B0604020202020204" pitchFamily="34" charset="0"/>
                <a:cs typeface="Arial" panose="020B0604020202020204" pitchFamily="34" charset="0"/>
              </a:rPr>
              <a:t> et al., 1989</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 Las aguas termales de </a:t>
            </a:r>
            <a:r>
              <a:rPr lang="es-ES" sz="1000" dirty="0" err="1">
                <a:latin typeface="Arial" panose="020B0604020202020204" pitchFamily="34" charset="0"/>
                <a:cs typeface="Arial" panose="020B0604020202020204" pitchFamily="34" charset="0"/>
              </a:rPr>
              <a:t>Maji</a:t>
            </a:r>
            <a:r>
              <a:rPr lang="es-ES" sz="1000" dirty="0">
                <a:latin typeface="Arial" panose="020B0604020202020204" pitchFamily="34" charset="0"/>
                <a:cs typeface="Arial" panose="020B0604020202020204" pitchFamily="34" charset="0"/>
              </a:rPr>
              <a:t> Moto se encuentran al norte de la ciudad de </a:t>
            </a:r>
            <a:r>
              <a:rPr lang="es-ES" sz="1000" dirty="0" err="1">
                <a:latin typeface="Arial" panose="020B0604020202020204" pitchFamily="34" charset="0"/>
                <a:cs typeface="Arial" panose="020B0604020202020204" pitchFamily="34" charset="0"/>
              </a:rPr>
              <a:t>Nanyala</a:t>
            </a:r>
            <a:r>
              <a:rPr lang="es-ES" sz="1000" dirty="0">
                <a:latin typeface="Arial" panose="020B0604020202020204" pitchFamily="34" charset="0"/>
                <a:cs typeface="Arial" panose="020B0604020202020204" pitchFamily="34" charset="0"/>
              </a:rPr>
              <a:t>. El área termal del río </a:t>
            </a:r>
            <a:r>
              <a:rPr lang="es-ES" sz="1000" dirty="0" err="1">
                <a:latin typeface="Arial" panose="020B0604020202020204" pitchFamily="34" charset="0"/>
                <a:cs typeface="Arial" panose="020B0604020202020204" pitchFamily="34" charset="0"/>
              </a:rPr>
              <a:t>Songwe</a:t>
            </a:r>
            <a:r>
              <a:rPr lang="es-ES" sz="1000" dirty="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 al NO </a:t>
            </a:r>
            <a:r>
              <a:rPr lang="es-ES" sz="1000" dirty="0">
                <a:latin typeface="Arial" panose="020B0604020202020204" pitchFamily="34" charset="0"/>
                <a:cs typeface="Arial" panose="020B0604020202020204" pitchFamily="34" charset="0"/>
              </a:rPr>
              <a:t>del volcán </a:t>
            </a:r>
            <a:r>
              <a:rPr lang="es-ES" sz="1000" dirty="0" err="1" smtClean="0">
                <a:latin typeface="Arial" panose="020B0604020202020204" pitchFamily="34" charset="0"/>
                <a:cs typeface="Arial" panose="020B0604020202020204" pitchFamily="34" charset="0"/>
              </a:rPr>
              <a:t>Izumbwe-Mpol</a:t>
            </a:r>
            <a:r>
              <a:rPr lang="es-ES" sz="1000" dirty="0" smtClean="0">
                <a:latin typeface="Arial" panose="020B0604020202020204" pitchFamily="34" charset="0"/>
                <a:cs typeface="Arial" panose="020B0604020202020204" pitchFamily="34" charset="0"/>
              </a:rPr>
              <a:t>,. se </a:t>
            </a:r>
            <a:r>
              <a:rPr lang="es-ES" sz="1000" dirty="0">
                <a:latin typeface="Arial" panose="020B0604020202020204" pitchFamily="34" charset="0"/>
                <a:cs typeface="Arial" panose="020B0604020202020204" pitchFamily="34" charset="0"/>
              </a:rPr>
              <a:t>encuentra a 90 km al noroeste de las aguas termales de </a:t>
            </a:r>
            <a:r>
              <a:rPr lang="es-ES" sz="1000" dirty="0" err="1">
                <a:latin typeface="Arial" panose="020B0604020202020204" pitchFamily="34" charset="0"/>
                <a:cs typeface="Arial" panose="020B0604020202020204" pitchFamily="34" charset="0"/>
              </a:rPr>
              <a:t>Kilambo</a:t>
            </a:r>
            <a:r>
              <a:rPr lang="es-ES" sz="1000" dirty="0">
                <a:latin typeface="Arial" panose="020B0604020202020204" pitchFamily="34" charset="0"/>
                <a:cs typeface="Arial" panose="020B0604020202020204" pitchFamily="34" charset="0"/>
              </a:rPr>
              <a:t> y cerca del río </a:t>
            </a:r>
            <a:r>
              <a:rPr lang="es-ES" sz="1000" dirty="0" err="1">
                <a:latin typeface="Arial" panose="020B0604020202020204" pitchFamily="34" charset="0"/>
                <a:cs typeface="Arial" panose="020B0604020202020204" pitchFamily="34" charset="0"/>
              </a:rPr>
              <a:t>Songwe</a:t>
            </a:r>
            <a:r>
              <a:rPr lang="es-ES" sz="1000" dirty="0">
                <a:latin typeface="Arial" panose="020B0604020202020204" pitchFamily="34" charset="0"/>
                <a:cs typeface="Arial" panose="020B0604020202020204" pitchFamily="34" charset="0"/>
              </a:rPr>
              <a:t>. Es la zona geotérmica más impresionante de Tanzania. Los manantiales termales descargan agua caliente de bicarbonato de </a:t>
            </a:r>
            <a:r>
              <a:rPr lang="es-ES" sz="1000" dirty="0" err="1">
                <a:latin typeface="Arial" panose="020B0604020202020204" pitchFamily="34" charset="0"/>
                <a:cs typeface="Arial" panose="020B0604020202020204" pitchFamily="34" charset="0"/>
              </a:rPr>
              <a:t>Na</a:t>
            </a:r>
            <a:r>
              <a:rPr lang="es-ES" sz="1000" dirty="0">
                <a:latin typeface="Arial" panose="020B0604020202020204" pitchFamily="34" charset="0"/>
                <a:cs typeface="Arial" panose="020B0604020202020204" pitchFamily="34" charset="0"/>
              </a:rPr>
              <a:t> entre 50 y 80ºC, a menudo junto con las emisiones de CO2</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1013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644008" y="1"/>
            <a:ext cx="4499992" cy="3127494"/>
          </a:xfrm>
          <a:prstGeom prst="rect">
            <a:avLst/>
          </a:prstGeom>
        </p:spPr>
      </p:pic>
      <p:sp>
        <p:nvSpPr>
          <p:cNvPr id="3" name="Rectángulo 2"/>
          <p:cNvSpPr/>
          <p:nvPr/>
        </p:nvSpPr>
        <p:spPr>
          <a:xfrm>
            <a:off x="5683311" y="3127495"/>
            <a:ext cx="3438128"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Mapa de localización de volcanes activos en Tanzania. (</a:t>
            </a:r>
            <a:r>
              <a:rPr lang="en-US" sz="1000" u="sng" dirty="0">
                <a:solidFill>
                  <a:srgbClr val="FF0000"/>
                </a:solidFill>
                <a:latin typeface="Arial" panose="020B0604020202020204" pitchFamily="34" charset="0"/>
                <a:cs typeface="Arial" panose="020B0604020202020204" pitchFamily="34" charset="0"/>
              </a:rPr>
              <a:t>BGS Earthwise - British Geological Survey)</a:t>
            </a:r>
            <a:endParaRPr lang="es-ES" sz="1000" dirty="0">
              <a:solidFill>
                <a:srgbClr val="FF0000"/>
              </a:solidFill>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4"/>
          <a:stretch>
            <a:fillRect/>
          </a:stretch>
        </p:blipFill>
        <p:spPr>
          <a:xfrm>
            <a:off x="0" y="0"/>
            <a:ext cx="4644008" cy="4545722"/>
          </a:xfrm>
          <a:prstGeom prst="rect">
            <a:avLst/>
          </a:prstGeom>
        </p:spPr>
      </p:pic>
      <p:pic>
        <p:nvPicPr>
          <p:cNvPr id="5" name="Imagen 4"/>
          <p:cNvPicPr>
            <a:picLocks noChangeAspect="1"/>
          </p:cNvPicPr>
          <p:nvPr/>
        </p:nvPicPr>
        <p:blipFill>
          <a:blip r:embed="rId5"/>
          <a:stretch>
            <a:fillRect/>
          </a:stretch>
        </p:blipFill>
        <p:spPr>
          <a:xfrm>
            <a:off x="25153" y="4545722"/>
            <a:ext cx="3754760" cy="2325643"/>
          </a:xfrm>
          <a:prstGeom prst="rect">
            <a:avLst/>
          </a:prstGeom>
        </p:spPr>
      </p:pic>
      <p:sp>
        <p:nvSpPr>
          <p:cNvPr id="6" name="Rectángulo 5"/>
          <p:cNvSpPr/>
          <p:nvPr/>
        </p:nvSpPr>
        <p:spPr>
          <a:xfrm>
            <a:off x="3805066" y="4566138"/>
            <a:ext cx="864096" cy="707886"/>
          </a:xfrm>
          <a:prstGeom prst="rect">
            <a:avLst/>
          </a:prstGeom>
          <a:solidFill>
            <a:schemeClr val="accent1">
              <a:lumMod val="40000"/>
              <a:lumOff val="60000"/>
            </a:schemeClr>
          </a:solidFill>
        </p:spPr>
        <p:txBody>
          <a:bodyPr wrap="square">
            <a:spAutoFit/>
          </a:bodyPr>
          <a:lstStyle/>
          <a:p>
            <a:r>
              <a:rPr lang="es-ES" sz="1000" u="sng" dirty="0">
                <a:latin typeface="arial" panose="020B0604020202020204" pitchFamily="34" charset="0"/>
                <a:hlinkClick r:id="rId6"/>
              </a:rPr>
              <a:t>volcano.oregonstate.edu/</a:t>
            </a:r>
            <a:r>
              <a:rPr lang="es-ES" sz="1000" u="sng" dirty="0" err="1">
                <a:latin typeface="arial" panose="020B0604020202020204" pitchFamily="34" charset="0"/>
                <a:hlinkClick r:id="rId6"/>
              </a:rPr>
              <a:t>vwdocs</a:t>
            </a:r>
            <a:r>
              <a:rPr lang="es-ES" sz="1000" u="sng" dirty="0">
                <a:latin typeface="arial" panose="020B0604020202020204" pitchFamily="34" charset="0"/>
                <a:hlinkClick r:id="rId6"/>
              </a:rPr>
              <a:t>/</a:t>
            </a:r>
            <a:r>
              <a:rPr lang="es-ES" sz="1000" u="sng" dirty="0" err="1">
                <a:latin typeface="arial" panose="020B0604020202020204" pitchFamily="34" charset="0"/>
                <a:hlinkClick r:id="rId6"/>
              </a:rPr>
              <a:t>volc_images</a:t>
            </a:r>
            <a:endParaRPr lang="es-ES" sz="1000" b="0" i="0" u="sng" dirty="0">
              <a:effectLst/>
              <a:latin typeface="arial" panose="020B0604020202020204" pitchFamily="34" charset="0"/>
              <a:hlinkClick r:id="rId6"/>
            </a:endParaRPr>
          </a:p>
        </p:txBody>
      </p:sp>
      <p:sp>
        <p:nvSpPr>
          <p:cNvPr id="8" name="Rectángulo 7"/>
          <p:cNvSpPr/>
          <p:nvPr/>
        </p:nvSpPr>
        <p:spPr>
          <a:xfrm>
            <a:off x="4613684" y="3597819"/>
            <a:ext cx="4572000" cy="461665"/>
          </a:xfrm>
          <a:prstGeom prst="rect">
            <a:avLst/>
          </a:prstGeom>
        </p:spPr>
        <p:txBody>
          <a:bodyPr>
            <a:spAutoFit/>
          </a:bodyPr>
          <a:lstStyle/>
          <a:p>
            <a:pPr lvl="0"/>
            <a:r>
              <a:rPr lang="es-ES" sz="1200" b="1" dirty="0" smtClean="0"/>
              <a:t>-</a:t>
            </a:r>
            <a:r>
              <a:rPr lang="es-ES" sz="1200" b="1" dirty="0" err="1" smtClean="0"/>
              <a:t>Ketumbaine</a:t>
            </a:r>
            <a:r>
              <a:rPr lang="es-ES" sz="1200" b="1" dirty="0" smtClean="0"/>
              <a:t> </a:t>
            </a:r>
            <a:r>
              <a:rPr lang="es-ES" sz="1200" dirty="0"/>
              <a:t>volcán de escudo, en Tanzania. (</a:t>
            </a:r>
            <a:r>
              <a:rPr lang="en-US" sz="1200" dirty="0"/>
              <a:t>Promoting the Development of Geothermal Energy in Tanzania</a:t>
            </a:r>
            <a:r>
              <a:rPr lang="en-US" sz="1200" u="sng" dirty="0"/>
              <a:t>)</a:t>
            </a:r>
            <a:endParaRPr lang="es-ES" sz="1200" dirty="0"/>
          </a:p>
        </p:txBody>
      </p:sp>
      <p:pic>
        <p:nvPicPr>
          <p:cNvPr id="7" name="Imagen 6"/>
          <p:cNvPicPr>
            <a:picLocks noChangeAspect="1"/>
          </p:cNvPicPr>
          <p:nvPr/>
        </p:nvPicPr>
        <p:blipFill rotWithShape="1">
          <a:blip r:embed="rId7"/>
          <a:srcRect t="7398" b="17937"/>
          <a:stretch/>
        </p:blipFill>
        <p:spPr>
          <a:xfrm>
            <a:off x="4694315" y="4509120"/>
            <a:ext cx="4491369" cy="2347448"/>
          </a:xfrm>
          <a:prstGeom prst="rect">
            <a:avLst/>
          </a:prstGeom>
        </p:spPr>
      </p:pic>
      <p:sp>
        <p:nvSpPr>
          <p:cNvPr id="9" name="Rectángulo 8"/>
          <p:cNvSpPr/>
          <p:nvPr/>
        </p:nvSpPr>
        <p:spPr>
          <a:xfrm>
            <a:off x="5659284" y="6625144"/>
            <a:ext cx="3398687"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a:t>
            </a:r>
            <a:r>
              <a:rPr lang="es-ES" sz="1000" dirty="0" err="1">
                <a:solidFill>
                  <a:srgbClr val="FF0000"/>
                </a:solidFill>
                <a:latin typeface="Arial" panose="020B0604020202020204" pitchFamily="34" charset="0"/>
                <a:cs typeface="Arial" panose="020B0604020202020204" pitchFamily="34" charset="0"/>
              </a:rPr>
              <a:t>Kieyo</a:t>
            </a:r>
            <a:r>
              <a:rPr lang="es-ES" sz="1000" dirty="0">
                <a:solidFill>
                  <a:srgbClr val="FF0000"/>
                </a:solidFill>
                <a:latin typeface="Arial" panose="020B0604020202020204" pitchFamily="34" charset="0"/>
                <a:cs typeface="Arial" panose="020B0604020202020204" pitchFamily="34" charset="0"/>
              </a:rPr>
              <a:t> volcán, en Tanzania.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n-U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4108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30288"/>
            <a:ext cx="9144001" cy="861774"/>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-La </a:t>
            </a:r>
            <a:r>
              <a:rPr lang="es-ES" sz="1000" dirty="0">
                <a:latin typeface="Arial" panose="020B0604020202020204" pitchFamily="34" charset="0"/>
                <a:cs typeface="Arial" panose="020B0604020202020204" pitchFamily="34" charset="0"/>
              </a:rPr>
              <a:t>actividad tardía del estratovolcán </a:t>
            </a:r>
            <a:r>
              <a:rPr lang="es-ES" sz="1000" dirty="0" err="1">
                <a:latin typeface="Arial" panose="020B0604020202020204" pitchFamily="34" charset="0"/>
                <a:cs typeface="Arial" panose="020B0604020202020204" pitchFamily="34" charset="0"/>
              </a:rPr>
              <a:t>traquítico</a:t>
            </a:r>
            <a:r>
              <a:rPr lang="es-ES" sz="1000"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Kyejo</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Kieyo</a:t>
            </a:r>
            <a:r>
              <a:rPr lang="es-ES" sz="1000" dirty="0">
                <a:latin typeface="Arial" panose="020B0604020202020204" pitchFamily="34" charset="0"/>
                <a:cs typeface="Arial" panose="020B0604020202020204" pitchFamily="34" charset="0"/>
              </a:rPr>
              <a:t>), al NO del Lago Malawi (Lago Nyassa), consistió en la formación de numerosos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y conos de ceniza. Este estratovolcán, que se eleva a 2175 m, se alarga en dirección NW-SE y ha estado activo desde el Pleistoceno Medio. Los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algunos de los cuales contienen lagos, rodean el área del </a:t>
            </a:r>
            <a:r>
              <a:rPr lang="es-ES" sz="1000" dirty="0" err="1">
                <a:latin typeface="Arial" panose="020B0604020202020204" pitchFamily="34" charset="0"/>
                <a:cs typeface="Arial" panose="020B0604020202020204" pitchFamily="34" charset="0"/>
              </a:rPr>
              <a:t>Kyejo</a:t>
            </a:r>
            <a:r>
              <a:rPr lang="es-ES" sz="1000" dirty="0">
                <a:latin typeface="Arial" panose="020B0604020202020204" pitchFamily="34" charset="0"/>
                <a:cs typeface="Arial" panose="020B0604020202020204" pitchFamily="34" charset="0"/>
              </a:rPr>
              <a:t>, y los conos de ceniza basáltica jóvenes y las coladas de lava cubren un área extensa hacia el sur. La última erupción, alrededor del año 1800 </a:t>
            </a:r>
            <a:r>
              <a:rPr lang="es-ES" sz="1000" dirty="0" err="1">
                <a:latin typeface="Arial" panose="020B0604020202020204" pitchFamily="34" charset="0"/>
                <a:cs typeface="Arial" panose="020B0604020202020204" pitchFamily="34" charset="0"/>
              </a:rPr>
              <a:t>aC</a:t>
            </a:r>
            <a:r>
              <a:rPr lang="es-ES" sz="1000" dirty="0">
                <a:latin typeface="Arial" panose="020B0604020202020204" pitchFamily="34" charset="0"/>
                <a:cs typeface="Arial" panose="020B0604020202020204" pitchFamily="34" charset="0"/>
              </a:rPr>
              <a:t>, tuvo lugar a partir de dos conos </a:t>
            </a:r>
            <a:r>
              <a:rPr lang="es-ES" sz="1000" dirty="0" err="1">
                <a:latin typeface="Arial" panose="020B0604020202020204" pitchFamily="34" charset="0"/>
                <a:cs typeface="Arial" panose="020B0604020202020204" pitchFamily="34" charset="0"/>
              </a:rPr>
              <a:t>tefríticos</a:t>
            </a:r>
            <a:r>
              <a:rPr lang="es-ES" sz="1000" dirty="0">
                <a:latin typeface="Arial" panose="020B0604020202020204" pitchFamily="34" charset="0"/>
                <a:cs typeface="Arial" panose="020B0604020202020204" pitchFamily="34" charset="0"/>
              </a:rPr>
              <a:t> parásitos, el </a:t>
            </a:r>
            <a:r>
              <a:rPr lang="es-ES" sz="1000" dirty="0" err="1">
                <a:latin typeface="Arial" panose="020B0604020202020204" pitchFamily="34" charset="0"/>
                <a:cs typeface="Arial" panose="020B0604020202020204" pitchFamily="34" charset="0"/>
              </a:rPr>
              <a:t>Sarabwe</a:t>
            </a:r>
            <a:r>
              <a:rPr lang="es-ES" sz="1000" dirty="0">
                <a:latin typeface="Arial" panose="020B0604020202020204" pitchFamily="34" charset="0"/>
                <a:cs typeface="Arial" panose="020B0604020202020204" pitchFamily="34" charset="0"/>
              </a:rPr>
              <a:t> y el </a:t>
            </a:r>
            <a:r>
              <a:rPr lang="es-ES" sz="1000" dirty="0" err="1">
                <a:latin typeface="Arial" panose="020B0604020202020204" pitchFamily="34" charset="0"/>
                <a:cs typeface="Arial" panose="020B0604020202020204" pitchFamily="34" charset="0"/>
              </a:rPr>
              <a:t>Fiteko</a:t>
            </a:r>
            <a:r>
              <a:rPr lang="es-ES" sz="1000" dirty="0">
                <a:latin typeface="Arial" panose="020B0604020202020204" pitchFamily="34" charset="0"/>
                <a:cs typeface="Arial" panose="020B0604020202020204" pitchFamily="34" charset="0"/>
              </a:rPr>
              <a:t>, que se construyeron a lo largo de una fisura de orientación NW. La erupción produjo coladas de lava que viajaron 8 km e invadieron varias aldeas</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3" name="Rectángulo 2"/>
          <p:cNvSpPr/>
          <p:nvPr/>
        </p:nvSpPr>
        <p:spPr>
          <a:xfrm>
            <a:off x="-1" y="826758"/>
            <a:ext cx="4572000" cy="5940088"/>
          </a:xfrm>
          <a:prstGeom prst="rect">
            <a:avLst/>
          </a:prstGeom>
        </p:spPr>
        <p:txBody>
          <a:bodyPr>
            <a:spAutoFit/>
          </a:bodyPr>
          <a:lstStyle/>
          <a:p>
            <a:r>
              <a:rPr lang="es-ES" sz="1000" b="1" dirty="0">
                <a:latin typeface="Arial" panose="020B0604020202020204" pitchFamily="34" charset="0"/>
                <a:cs typeface="Arial" panose="020B0604020202020204" pitchFamily="34" charset="0"/>
              </a:rPr>
              <a:t>-El Monte Kilimanjaro </a:t>
            </a:r>
            <a:r>
              <a:rPr lang="es-ES" sz="1000" dirty="0">
                <a:latin typeface="Arial" panose="020B0604020202020204" pitchFamily="34" charset="0"/>
                <a:cs typeface="Arial" panose="020B0604020202020204" pitchFamily="34" charset="0"/>
              </a:rPr>
              <a:t>o simplemente el Kilimanjaro  con sus tres conos volcánicos, </a:t>
            </a:r>
            <a:r>
              <a:rPr lang="es-ES" sz="1000" dirty="0" err="1">
                <a:latin typeface="Arial" panose="020B0604020202020204" pitchFamily="34" charset="0"/>
                <a:cs typeface="Arial" panose="020B0604020202020204" pitchFamily="34" charset="0"/>
              </a:rPr>
              <a:t>Kibo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Mawenzi</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Shira</a:t>
            </a:r>
            <a:r>
              <a:rPr lang="es-ES" sz="1000" dirty="0">
                <a:latin typeface="Arial" panose="020B0604020202020204" pitchFamily="34" charset="0"/>
                <a:cs typeface="Arial" panose="020B0604020202020204" pitchFamily="34" charset="0"/>
              </a:rPr>
              <a:t>, es un volcán inactivo en Tanzania. Es la montaña más alta de África, con unos 4.900 metros desde su base, y a 5.895 metros sobre el nivel del mar. La montaña ha sido objeto de muchos estudios científicos debido a la reducción de los glaciares y la desaparición de los campos de hielo.(Wikipedia) El interior del edificio volcánico es poco conocido, dada la falta de erosión a gran escala que podría haber expuesto los interiores del volcán. La actividad de erupción en el centro del </a:t>
            </a:r>
            <a:r>
              <a:rPr lang="es-ES" sz="1000" dirty="0" err="1">
                <a:latin typeface="Arial" panose="020B0604020202020204" pitchFamily="34" charset="0"/>
                <a:cs typeface="Arial" panose="020B0604020202020204" pitchFamily="34" charset="0"/>
              </a:rPr>
              <a:t>Shira</a:t>
            </a:r>
            <a:r>
              <a:rPr lang="es-ES" sz="1000" dirty="0">
                <a:latin typeface="Arial" panose="020B0604020202020204" pitchFamily="34" charset="0"/>
                <a:cs typeface="Arial" panose="020B0604020202020204" pitchFamily="34" charset="0"/>
              </a:rPr>
              <a:t> comenzó hace unos 2,5 millones de años, y la última fase importante ocurrió hace unos 1,9 millones de años, justo antes de que la parte norte del edificio se derrumbara. </a:t>
            </a:r>
            <a:r>
              <a:rPr lang="es-ES" sz="1000" dirty="0" err="1">
                <a:latin typeface="Arial" panose="020B0604020202020204" pitchFamily="34" charset="0"/>
                <a:cs typeface="Arial" panose="020B0604020202020204" pitchFamily="34" charset="0"/>
              </a:rPr>
              <a:t>Shira</a:t>
            </a:r>
            <a:r>
              <a:rPr lang="es-ES" sz="1000" dirty="0">
                <a:latin typeface="Arial" panose="020B0604020202020204" pitchFamily="34" charset="0"/>
                <a:cs typeface="Arial" panose="020B0604020202020204" pitchFamily="34" charset="0"/>
              </a:rPr>
              <a:t> está coronado por una amplia meseta a 3.800 metros, que puede ser una caldera rellena. El remanente borde de la caldera se ha degradado profundamente por la erosión. Antes de que se formara la caldera y comenzara la erosión, </a:t>
            </a:r>
            <a:r>
              <a:rPr lang="es-ES" sz="1000" dirty="0" err="1">
                <a:latin typeface="Arial" panose="020B0604020202020204" pitchFamily="34" charset="0"/>
                <a:cs typeface="Arial" panose="020B0604020202020204" pitchFamily="34" charset="0"/>
              </a:rPr>
              <a:t>Shira</a:t>
            </a:r>
            <a:r>
              <a:rPr lang="es-ES" sz="1000" dirty="0">
                <a:latin typeface="Arial" panose="020B0604020202020204" pitchFamily="34" charset="0"/>
                <a:cs typeface="Arial" panose="020B0604020202020204" pitchFamily="34" charset="0"/>
              </a:rPr>
              <a:t> podría haber tenido entre 4,900 m y 5,200 m de altura. Se compone principalmente de lavas básicas con algunos </a:t>
            </a:r>
            <a:r>
              <a:rPr lang="es-ES" sz="1000" dirty="0" err="1">
                <a:latin typeface="Arial" panose="020B0604020202020204" pitchFamily="34" charset="0"/>
                <a:cs typeface="Arial" panose="020B0604020202020204" pitchFamily="34" charset="0"/>
              </a:rPr>
              <a:t>piroclasticos</a:t>
            </a:r>
            <a:r>
              <a:rPr lang="es-ES" sz="1000" dirty="0">
                <a:latin typeface="Arial" panose="020B0604020202020204" pitchFamily="34" charset="0"/>
                <a:cs typeface="Arial" panose="020B0604020202020204" pitchFamily="34" charset="0"/>
              </a:rPr>
              <a:t>. La formación de la caldera estuvo acompañada por lava que emana de las fracturas del anillo, pero no hubo actividad explosiva a gran escala. Posteriormente se formaron dos conos, el </a:t>
            </a:r>
            <a:r>
              <a:rPr lang="es-ES" sz="1000" dirty="0" err="1">
                <a:latin typeface="Arial" panose="020B0604020202020204" pitchFamily="34" charset="0"/>
                <a:cs typeface="Arial" panose="020B0604020202020204" pitchFamily="34" charset="0"/>
              </a:rPr>
              <a:t>fonolítico</a:t>
            </a:r>
            <a:r>
              <a:rPr lang="es-ES" sz="1000" dirty="0">
                <a:latin typeface="Arial" panose="020B0604020202020204" pitchFamily="34" charset="0"/>
                <a:cs typeface="Arial" panose="020B0604020202020204" pitchFamily="34" charset="0"/>
              </a:rPr>
              <a:t> en el extremo noroeste de la cresta y el </a:t>
            </a:r>
            <a:r>
              <a:rPr lang="es-ES" sz="1000" dirty="0" err="1">
                <a:latin typeface="Arial" panose="020B0604020202020204" pitchFamily="34" charset="0"/>
                <a:cs typeface="Arial" panose="020B0604020202020204" pitchFamily="34" charset="0"/>
              </a:rPr>
              <a:t>dolerítico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Platzkegel</a:t>
            </a:r>
            <a:r>
              <a:rPr lang="es-ES" sz="1000" dirty="0">
                <a:latin typeface="Arial" panose="020B0604020202020204" pitchFamily="34" charset="0"/>
                <a:cs typeface="Arial" panose="020B0604020202020204" pitchFamily="34" charset="0"/>
              </a:rPr>
              <a:t> en el centro de la caldera. Tanto el </a:t>
            </a:r>
            <a:r>
              <a:rPr lang="es-ES" sz="1000" dirty="0" err="1">
                <a:latin typeface="Arial" panose="020B0604020202020204" pitchFamily="34" charset="0"/>
                <a:cs typeface="Arial" panose="020B0604020202020204" pitchFamily="34" charset="0"/>
              </a:rPr>
              <a:t>Mawenzi</a:t>
            </a:r>
            <a:r>
              <a:rPr lang="es-ES" sz="1000" dirty="0">
                <a:latin typeface="Arial" panose="020B0604020202020204" pitchFamily="34" charset="0"/>
                <a:cs typeface="Arial" panose="020B0604020202020204" pitchFamily="34" charset="0"/>
              </a:rPr>
              <a:t> como el </a:t>
            </a:r>
            <a:r>
              <a:rPr lang="es-ES" sz="1000" dirty="0" err="1">
                <a:latin typeface="Arial" panose="020B0604020202020204" pitchFamily="34" charset="0"/>
                <a:cs typeface="Arial" panose="020B0604020202020204" pitchFamily="34" charset="0"/>
              </a:rPr>
              <a:t>Kibo</a:t>
            </a:r>
            <a:r>
              <a:rPr lang="es-ES" sz="1000" dirty="0">
                <a:latin typeface="Arial" panose="020B0604020202020204" pitchFamily="34" charset="0"/>
                <a:cs typeface="Arial" panose="020B0604020202020204" pitchFamily="34" charset="0"/>
              </a:rPr>
              <a:t> entraron en erupción hace aproximadamente 1 millón de años. Están separados por el </a:t>
            </a:r>
            <a:r>
              <a:rPr lang="es-ES" sz="1000" dirty="0" err="1">
                <a:latin typeface="Arial" panose="020B0604020202020204" pitchFamily="34" charset="0"/>
                <a:cs typeface="Arial" panose="020B0604020202020204" pitchFamily="34" charset="0"/>
              </a:rPr>
              <a:t>Saddle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Plateau</a:t>
            </a:r>
            <a:r>
              <a:rPr lang="es-ES" sz="1000" dirty="0">
                <a:latin typeface="Arial" panose="020B0604020202020204" pitchFamily="34" charset="0"/>
                <a:cs typeface="Arial" panose="020B0604020202020204" pitchFamily="34" charset="0"/>
              </a:rPr>
              <a:t> con 4,400 metros de elevación. Las rocas más jóvenes datadas en </a:t>
            </a:r>
            <a:r>
              <a:rPr lang="es-ES" sz="1000" dirty="0" err="1">
                <a:latin typeface="Arial" panose="020B0604020202020204" pitchFamily="34" charset="0"/>
                <a:cs typeface="Arial" panose="020B0604020202020204" pitchFamily="34" charset="0"/>
              </a:rPr>
              <a:t>Mawenzi</a:t>
            </a:r>
            <a:r>
              <a:rPr lang="es-ES" sz="1000" dirty="0">
                <a:latin typeface="Arial" panose="020B0604020202020204" pitchFamily="34" charset="0"/>
                <a:cs typeface="Arial" panose="020B0604020202020204" pitchFamily="34" charset="0"/>
              </a:rPr>
              <a:t> tienen alrededor de 448,000 años. El </a:t>
            </a:r>
            <a:r>
              <a:rPr lang="es-ES" sz="1000" dirty="0" err="1">
                <a:latin typeface="Arial" panose="020B0604020202020204" pitchFamily="34" charset="0"/>
                <a:cs typeface="Arial" panose="020B0604020202020204" pitchFamily="34" charset="0"/>
              </a:rPr>
              <a:t>Mawenzi</a:t>
            </a:r>
            <a:r>
              <a:rPr lang="es-ES" sz="1000" dirty="0">
                <a:latin typeface="Arial" panose="020B0604020202020204" pitchFamily="34" charset="0"/>
                <a:cs typeface="Arial" panose="020B0604020202020204" pitchFamily="34" charset="0"/>
              </a:rPr>
              <a:t> forma una cresta en forma de herradura con pináculos y crestas que se abren hacia el noreste que tiene una forma de torre como resultado de una profunda erosión y un enjambre de diques </a:t>
            </a:r>
            <a:r>
              <a:rPr lang="es-ES" sz="1000" dirty="0" err="1">
                <a:latin typeface="Arial" panose="020B0604020202020204" pitchFamily="34" charset="0"/>
                <a:cs typeface="Arial" panose="020B0604020202020204" pitchFamily="34" charset="0"/>
              </a:rPr>
              <a:t>máficos</a:t>
            </a:r>
            <a:r>
              <a:rPr lang="es-ES" sz="1000" dirty="0">
                <a:latin typeface="Arial" panose="020B0604020202020204" pitchFamily="34" charset="0"/>
                <a:cs typeface="Arial" panose="020B0604020202020204" pitchFamily="34" charset="0"/>
              </a:rPr>
              <a:t>. Varios grandes circos cortados en el anillo, el más grande de estos se encuentra en la parte superior de la garganta del Gran Barranco. También son notables los barrancos del este y oeste en el lado noreste de la montaña. La mayor parte del lado oriental de la montaña ha sido removida por la erosión. </a:t>
            </a:r>
            <a:r>
              <a:rPr lang="es-ES" sz="1000" dirty="0" err="1">
                <a:latin typeface="Arial" panose="020B0604020202020204" pitchFamily="34" charset="0"/>
                <a:cs typeface="Arial" panose="020B0604020202020204" pitchFamily="34" charset="0"/>
              </a:rPr>
              <a:t>Mawenzi</a:t>
            </a:r>
            <a:r>
              <a:rPr lang="es-ES" sz="1000" dirty="0">
                <a:latin typeface="Arial" panose="020B0604020202020204" pitchFamily="34" charset="0"/>
                <a:cs typeface="Arial" panose="020B0604020202020204" pitchFamily="34" charset="0"/>
              </a:rPr>
              <a:t> tiene un pico subsidiario llamado Torre Neumann de 4,425 </a:t>
            </a:r>
            <a:r>
              <a:rPr lang="es-ES" sz="1000" dirty="0" err="1">
                <a:latin typeface="Arial" panose="020B0604020202020204" pitchFamily="34" charset="0"/>
                <a:cs typeface="Arial" panose="020B0604020202020204" pitchFamily="34" charset="0"/>
              </a:rPr>
              <a:t>metrosKibo</a:t>
            </a:r>
            <a:r>
              <a:rPr lang="es-ES" sz="1000" dirty="0">
                <a:latin typeface="Arial" panose="020B0604020202020204" pitchFamily="34" charset="0"/>
                <a:cs typeface="Arial" panose="020B0604020202020204" pitchFamily="34" charset="0"/>
              </a:rPr>
              <a:t> es el cono más grande y tiene más de 24 km de ancho en la altitud </a:t>
            </a:r>
            <a:r>
              <a:rPr lang="es-ES" sz="1000" dirty="0" err="1">
                <a:latin typeface="Arial" panose="020B0604020202020204" pitchFamily="34" charset="0"/>
                <a:cs typeface="Arial" panose="020B0604020202020204" pitchFamily="34" charset="0"/>
              </a:rPr>
              <a:t>Saddle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Plateau</a:t>
            </a:r>
            <a:r>
              <a:rPr lang="es-ES" sz="1000" dirty="0">
                <a:latin typeface="Arial" panose="020B0604020202020204" pitchFamily="34" charset="0"/>
                <a:cs typeface="Arial" panose="020B0604020202020204" pitchFamily="34" charset="0"/>
              </a:rPr>
              <a:t>. La última actividad aquí se remonta a entre 150,000 y 200,000 años atrás y creó el actual cráter de la cumbre del </a:t>
            </a:r>
            <a:r>
              <a:rPr lang="es-ES" sz="1000" dirty="0" err="1">
                <a:latin typeface="Arial" panose="020B0604020202020204" pitchFamily="34" charset="0"/>
                <a:cs typeface="Arial" panose="020B0604020202020204" pitchFamily="34" charset="0"/>
              </a:rPr>
              <a:t>Kibo</a:t>
            </a:r>
            <a:r>
              <a:rPr lang="es-ES" sz="1000" dirty="0">
                <a:latin typeface="Arial" panose="020B0604020202020204" pitchFamily="34" charset="0"/>
                <a:cs typeface="Arial" panose="020B0604020202020204" pitchFamily="34" charset="0"/>
              </a:rPr>
              <a:t>. Este todavía tiene fumarolas emisoras de gas en el cráter. Está coronado por un cono casi simétrico con escarpes que se elevan de 180 metros a 200 metros en el lado sur. Estos escarpes definen una caldera de 2.5 kilómetros de ancho causada por el colapso de la cima. Dentro de esta caldera se encuentra el Cono Interno y dentro del cráter del Cono Interno se encuentra el Cráter </a:t>
            </a:r>
            <a:r>
              <a:rPr lang="es-ES" sz="1000" dirty="0" err="1">
                <a:latin typeface="Arial" panose="020B0604020202020204" pitchFamily="34" charset="0"/>
                <a:cs typeface="Arial" panose="020B0604020202020204" pitchFamily="34" charset="0"/>
              </a:rPr>
              <a:t>Reusch</a:t>
            </a:r>
            <a:r>
              <a:rPr lang="es-ES" sz="1000" dirty="0">
                <a:latin typeface="Arial" panose="020B0604020202020204" pitchFamily="34" charset="0"/>
                <a:cs typeface="Arial" panose="020B0604020202020204" pitchFamily="34" charset="0"/>
              </a:rPr>
              <a:t>. </a:t>
            </a:r>
          </a:p>
        </p:txBody>
      </p:sp>
      <p:pic>
        <p:nvPicPr>
          <p:cNvPr id="4" name="Imagen 3"/>
          <p:cNvPicPr>
            <a:picLocks noChangeAspect="1"/>
          </p:cNvPicPr>
          <p:nvPr/>
        </p:nvPicPr>
        <p:blipFill>
          <a:blip r:embed="rId3"/>
          <a:stretch>
            <a:fillRect/>
          </a:stretch>
        </p:blipFill>
        <p:spPr>
          <a:xfrm>
            <a:off x="4512397" y="826758"/>
            <a:ext cx="4631603" cy="5410554"/>
          </a:xfrm>
          <a:prstGeom prst="rect">
            <a:avLst/>
          </a:prstGeom>
        </p:spPr>
      </p:pic>
      <p:sp>
        <p:nvSpPr>
          <p:cNvPr id="5" name="Rectángulo 4"/>
          <p:cNvSpPr/>
          <p:nvPr/>
        </p:nvSpPr>
        <p:spPr>
          <a:xfrm>
            <a:off x="5352034" y="6237312"/>
            <a:ext cx="2952328"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El Kilimanjaro, volcán de Tanzania, desde el espacio y sus zonas de vegetación. (Wikipedia)</a:t>
            </a:r>
          </a:p>
        </p:txBody>
      </p:sp>
    </p:spTree>
    <p:extLst>
      <p:ext uri="{BB962C8B-B14F-4D97-AF65-F5344CB8AC3E}">
        <p14:creationId xmlns:p14="http://schemas.microsoft.com/office/powerpoint/2010/main" val="3994161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062" y="1"/>
            <a:ext cx="9134937" cy="2708434"/>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El hoyo de ceniza, a 350 metros de profundidad, se encuentra dentro del cráter </a:t>
            </a:r>
            <a:r>
              <a:rPr lang="es-ES" sz="1000" dirty="0" err="1">
                <a:solidFill>
                  <a:prstClr val="white"/>
                </a:solidFill>
                <a:latin typeface="Arial" panose="020B0604020202020204" pitchFamily="34" charset="0"/>
                <a:cs typeface="Arial" panose="020B0604020202020204" pitchFamily="34" charset="0"/>
              </a:rPr>
              <a:t>Reusch</a:t>
            </a:r>
            <a:r>
              <a:rPr lang="es-ES" sz="1000" dirty="0">
                <a:solidFill>
                  <a:prstClr val="white"/>
                </a:solidFill>
                <a:latin typeface="Arial" panose="020B0604020202020204" pitchFamily="34" charset="0"/>
                <a:cs typeface="Arial" panose="020B0604020202020204" pitchFamily="34" charset="0"/>
              </a:rPr>
              <a:t>. Hace aproximadamente 100,000 años, parte del borde del cráter del </a:t>
            </a:r>
            <a:r>
              <a:rPr lang="es-ES" sz="1000" dirty="0" err="1">
                <a:solidFill>
                  <a:prstClr val="white"/>
                </a:solidFill>
                <a:latin typeface="Arial" panose="020B0604020202020204" pitchFamily="34" charset="0"/>
                <a:cs typeface="Arial" panose="020B0604020202020204" pitchFamily="34" charset="0"/>
              </a:rPr>
              <a:t>Kibo</a:t>
            </a:r>
            <a:r>
              <a:rPr lang="es-ES" sz="1000" dirty="0">
                <a:solidFill>
                  <a:prstClr val="white"/>
                </a:solidFill>
                <a:latin typeface="Arial" panose="020B0604020202020204" pitchFamily="34" charset="0"/>
                <a:cs typeface="Arial" panose="020B0604020202020204" pitchFamily="34" charset="0"/>
              </a:rPr>
              <a:t> colapsó, creando el área conocida como la Brecha Occidental y el Gran Barranco. Una capa casi continua de lavas entierra las características geológicas más antiguas, con la excepción de los estratos expuestos dentro del Great West </a:t>
            </a:r>
            <a:r>
              <a:rPr lang="es-ES" sz="1000" dirty="0" err="1">
                <a:solidFill>
                  <a:prstClr val="white"/>
                </a:solidFill>
                <a:latin typeface="Arial" panose="020B0604020202020204" pitchFamily="34" charset="0"/>
                <a:cs typeface="Arial" panose="020B0604020202020204" pitchFamily="34" charset="0"/>
              </a:rPr>
              <a:t>Notch</a:t>
            </a:r>
            <a:r>
              <a:rPr lang="es-ES" sz="1000" dirty="0">
                <a:solidFill>
                  <a:prstClr val="white"/>
                </a:solidFill>
                <a:latin typeface="Arial" panose="020B0604020202020204" pitchFamily="34" charset="0"/>
                <a:cs typeface="Arial" panose="020B0604020202020204" pitchFamily="34" charset="0"/>
              </a:rPr>
              <a:t> y del Barranco </a:t>
            </a:r>
            <a:r>
              <a:rPr lang="es-ES" sz="1000" dirty="0" err="1">
                <a:solidFill>
                  <a:prstClr val="white"/>
                </a:solidFill>
                <a:latin typeface="Arial" panose="020B0604020202020204" pitchFamily="34" charset="0"/>
                <a:cs typeface="Arial" panose="020B0604020202020204" pitchFamily="34" charset="0"/>
              </a:rPr>
              <a:t>Kibo</a:t>
            </a:r>
            <a:r>
              <a:rPr lang="es-ES" sz="1000" dirty="0">
                <a:solidFill>
                  <a:prstClr val="white"/>
                </a:solidFill>
                <a:latin typeface="Arial" panose="020B0604020202020204" pitchFamily="34" charset="0"/>
                <a:cs typeface="Arial" panose="020B0604020202020204" pitchFamily="34" charset="0"/>
              </a:rPr>
              <a:t>. El primero expone las intrusiones de sienita. </a:t>
            </a:r>
          </a:p>
          <a:p>
            <a:pPr lvl="0"/>
            <a:r>
              <a:rPr lang="es-ES" sz="1000" dirty="0">
                <a:solidFill>
                  <a:prstClr val="white"/>
                </a:solidFill>
                <a:latin typeface="Arial" panose="020B0604020202020204" pitchFamily="34" charset="0"/>
                <a:cs typeface="Arial" panose="020B0604020202020204" pitchFamily="34" charset="0"/>
              </a:rPr>
              <a:t>El </a:t>
            </a:r>
            <a:r>
              <a:rPr lang="es-ES" sz="1000" dirty="0" err="1">
                <a:solidFill>
                  <a:prstClr val="white"/>
                </a:solidFill>
                <a:latin typeface="Arial" panose="020B0604020202020204" pitchFamily="34" charset="0"/>
                <a:cs typeface="Arial" panose="020B0604020202020204" pitchFamily="34" charset="0"/>
              </a:rPr>
              <a:t>Kibo</a:t>
            </a:r>
            <a:r>
              <a:rPr lang="es-ES" sz="1000" dirty="0">
                <a:solidFill>
                  <a:prstClr val="white"/>
                </a:solidFill>
                <a:latin typeface="Arial" panose="020B0604020202020204" pitchFamily="34" charset="0"/>
                <a:cs typeface="Arial" panose="020B0604020202020204" pitchFamily="34" charset="0"/>
              </a:rPr>
              <a:t> tiene cinco formaciones principales de lava: -</a:t>
            </a:r>
            <a:r>
              <a:rPr lang="es-ES" sz="1000" dirty="0" err="1">
                <a:solidFill>
                  <a:prstClr val="white"/>
                </a:solidFill>
                <a:latin typeface="Arial" panose="020B0604020202020204" pitchFamily="34" charset="0"/>
                <a:cs typeface="Arial" panose="020B0604020202020204" pitchFamily="34" charset="0"/>
              </a:rPr>
              <a:t>Fonotefritas</a:t>
            </a:r>
            <a:r>
              <a:rPr lang="es-ES" sz="1000" dirty="0">
                <a:solidFill>
                  <a:prstClr val="white"/>
                </a:solidFill>
                <a:latin typeface="Arial" panose="020B0604020202020204" pitchFamily="34" charset="0"/>
                <a:cs typeface="Arial" panose="020B0604020202020204" pitchFamily="34" charset="0"/>
              </a:rPr>
              <a:t> y </a:t>
            </a:r>
            <a:r>
              <a:rPr lang="es-ES" sz="1000" dirty="0" err="1">
                <a:solidFill>
                  <a:prstClr val="white"/>
                </a:solidFill>
                <a:latin typeface="Arial" panose="020B0604020202020204" pitchFamily="34" charset="0"/>
                <a:cs typeface="Arial" panose="020B0604020202020204" pitchFamily="34" charset="0"/>
              </a:rPr>
              <a:t>tefrifonolitas</a:t>
            </a:r>
            <a:r>
              <a:rPr lang="es-ES" sz="1000" dirty="0">
                <a:solidFill>
                  <a:prstClr val="white"/>
                </a:solidFill>
                <a:latin typeface="Arial" panose="020B0604020202020204" pitchFamily="34" charset="0"/>
                <a:cs typeface="Arial" panose="020B0604020202020204" pitchFamily="34" charset="0"/>
              </a:rPr>
              <a:t> del 'Grupo de la Torre de la lava', en un dique que brota a 4.600 metros , de 482.000 años atrás </a:t>
            </a:r>
          </a:p>
          <a:p>
            <a:pPr lvl="0"/>
            <a:r>
              <a:rPr lang="es-ES" sz="1000" dirty="0">
                <a:solidFill>
                  <a:prstClr val="white"/>
                </a:solidFill>
                <a:latin typeface="Arial" panose="020B0604020202020204" pitchFamily="34" charset="0"/>
                <a:cs typeface="Arial" panose="020B0604020202020204" pitchFamily="34" charset="0"/>
              </a:rPr>
              <a:t>-De </a:t>
            </a:r>
            <a:r>
              <a:rPr lang="es-ES" sz="1000" dirty="0" err="1">
                <a:solidFill>
                  <a:prstClr val="white"/>
                </a:solidFill>
                <a:latin typeface="Arial" panose="020B0604020202020204" pitchFamily="34" charset="0"/>
                <a:cs typeface="Arial" panose="020B0604020202020204" pitchFamily="34" charset="0"/>
              </a:rPr>
              <a:t>tefrifonolita</a:t>
            </a:r>
            <a:r>
              <a:rPr lang="es-ES" sz="1000" dirty="0">
                <a:solidFill>
                  <a:prstClr val="white"/>
                </a:solidFill>
                <a:latin typeface="Arial" panose="020B0604020202020204" pitchFamily="34" charset="0"/>
                <a:cs typeface="Arial" panose="020B0604020202020204" pitchFamily="34" charset="0"/>
              </a:rPr>
              <a:t> a lavas de fonolita caracterizadas por mega-fenocristales en rombo de feldespatos sódicos del 'Grupo de Pórfidos del Rombo', de hace 460,000–360,000 años. </a:t>
            </a:r>
          </a:p>
          <a:p>
            <a:pPr lvl="0"/>
            <a:r>
              <a:rPr lang="es-ES" sz="1000" dirty="0">
                <a:solidFill>
                  <a:prstClr val="white"/>
                </a:solidFill>
                <a:latin typeface="Arial" panose="020B0604020202020204" pitchFamily="34" charset="0"/>
                <a:cs typeface="Arial" panose="020B0604020202020204" pitchFamily="34" charset="0"/>
              </a:rPr>
              <a:t>-Lavas de fonolita </a:t>
            </a:r>
            <a:r>
              <a:rPr lang="es-ES" sz="1000" dirty="0" err="1">
                <a:solidFill>
                  <a:prstClr val="white"/>
                </a:solidFill>
                <a:latin typeface="Arial" panose="020B0604020202020204" pitchFamily="34" charset="0"/>
                <a:cs typeface="Arial" panose="020B0604020202020204" pitchFamily="34" charset="0"/>
              </a:rPr>
              <a:t>afírica</a:t>
            </a:r>
            <a:r>
              <a:rPr lang="es-ES" sz="1000" dirty="0">
                <a:solidFill>
                  <a:prstClr val="white"/>
                </a:solidFill>
                <a:latin typeface="Arial" panose="020B0604020202020204" pitchFamily="34" charset="0"/>
                <a:cs typeface="Arial" panose="020B0604020202020204" pitchFamily="34" charset="0"/>
              </a:rPr>
              <a:t>, comúnmente subyacentes por los horizontes de obsidiana basales, del Grupo de </a:t>
            </a:r>
            <a:r>
              <a:rPr lang="es-ES" sz="1000" dirty="0" err="1">
                <a:solidFill>
                  <a:prstClr val="white"/>
                </a:solidFill>
                <a:latin typeface="Arial" panose="020B0604020202020204" pitchFamily="34" charset="0"/>
                <a:cs typeface="Arial" panose="020B0604020202020204" pitchFamily="34" charset="0"/>
              </a:rPr>
              <a:t>Lent</a:t>
            </a:r>
            <a:r>
              <a:rPr lang="es-ES" sz="1000" dirty="0">
                <a:solidFill>
                  <a:prstClr val="white"/>
                </a:solidFill>
                <a:latin typeface="Arial" panose="020B0604020202020204" pitchFamily="34" charset="0"/>
                <a:cs typeface="Arial" panose="020B0604020202020204" pitchFamily="34" charset="0"/>
              </a:rPr>
              <a:t>', de hace 359,000-337,000 años.</a:t>
            </a:r>
          </a:p>
          <a:p>
            <a:pPr lvl="0"/>
            <a:r>
              <a:rPr lang="es-ES" sz="1000" dirty="0">
                <a:solidFill>
                  <a:prstClr val="white"/>
                </a:solidFill>
                <a:latin typeface="Arial" panose="020B0604020202020204" pitchFamily="34" charset="0"/>
                <a:cs typeface="Arial" panose="020B0604020202020204" pitchFamily="34" charset="0"/>
              </a:rPr>
              <a:t>-Lavas de </a:t>
            </a:r>
            <a:r>
              <a:rPr lang="es-ES" sz="1000" dirty="0" err="1">
                <a:solidFill>
                  <a:prstClr val="white"/>
                </a:solidFill>
                <a:latin typeface="Arial" panose="020B0604020202020204" pitchFamily="34" charset="0"/>
                <a:cs typeface="Arial" panose="020B0604020202020204" pitchFamily="34" charset="0"/>
              </a:rPr>
              <a:t>tefrifonolíticas</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porfiríticas</a:t>
            </a:r>
            <a:r>
              <a:rPr lang="es-ES" sz="1000" dirty="0">
                <a:solidFill>
                  <a:prstClr val="white"/>
                </a:solidFill>
                <a:latin typeface="Arial" panose="020B0604020202020204" pitchFamily="34" charset="0"/>
                <a:cs typeface="Arial" panose="020B0604020202020204" pitchFamily="34" charset="0"/>
              </a:rPr>
              <a:t> a fonolitas </a:t>
            </a:r>
          </a:p>
          <a:p>
            <a:pPr lvl="0"/>
            <a:r>
              <a:rPr lang="es-ES" sz="1000" dirty="0">
                <a:solidFill>
                  <a:prstClr val="white"/>
                </a:solidFill>
                <a:latin typeface="Arial" panose="020B0604020202020204" pitchFamily="34" charset="0"/>
                <a:cs typeface="Arial" panose="020B0604020202020204" pitchFamily="34" charset="0"/>
              </a:rPr>
              <a:t>-'Grupo Anillo de la Caldera' de hace 274,000–170,000 años.</a:t>
            </a:r>
          </a:p>
          <a:p>
            <a:pPr lvl="0"/>
            <a:r>
              <a:rPr lang="es-ES" sz="1000" dirty="0">
                <a:solidFill>
                  <a:prstClr val="white"/>
                </a:solidFill>
                <a:latin typeface="Arial" panose="020B0604020202020204" pitchFamily="34" charset="0"/>
                <a:cs typeface="Arial" panose="020B0604020202020204" pitchFamily="34" charset="0"/>
              </a:rPr>
              <a:t>- Lava de fonolita que fluye con fenocristales de </a:t>
            </a:r>
            <a:r>
              <a:rPr lang="es-ES" sz="1000" dirty="0" err="1">
                <a:solidFill>
                  <a:prstClr val="white"/>
                </a:solidFill>
                <a:latin typeface="Arial" panose="020B0604020202020204" pitchFamily="34" charset="0"/>
                <a:cs typeface="Arial" panose="020B0604020202020204" pitchFamily="34" charset="0"/>
              </a:rPr>
              <a:t>egirina</a:t>
            </a:r>
            <a:r>
              <a:rPr lang="es-ES" sz="1000" dirty="0">
                <a:solidFill>
                  <a:prstClr val="white"/>
                </a:solidFill>
                <a:latin typeface="Arial" panose="020B0604020202020204" pitchFamily="34" charset="0"/>
                <a:cs typeface="Arial" panose="020B0604020202020204" pitchFamily="34" charset="0"/>
              </a:rPr>
              <a:t>, del Grupo del Cráter Interno, que representa la última actividad volcánica en </a:t>
            </a:r>
            <a:r>
              <a:rPr lang="es-ES" sz="1000" dirty="0" err="1">
                <a:solidFill>
                  <a:prstClr val="white"/>
                </a:solidFill>
                <a:latin typeface="Arial" panose="020B0604020202020204" pitchFamily="34" charset="0"/>
                <a:cs typeface="Arial" panose="020B0604020202020204" pitchFamily="34" charset="0"/>
              </a:rPr>
              <a:t>Kibo</a:t>
            </a:r>
            <a:r>
              <a:rPr lang="es-ES" sz="1000" dirty="0">
                <a:solidFill>
                  <a:prstClr val="white"/>
                </a:solidFill>
                <a:latin typeface="Arial" panose="020B0604020202020204" pitchFamily="34" charset="0"/>
                <a:cs typeface="Arial" panose="020B0604020202020204" pitchFamily="34" charset="0"/>
              </a:rPr>
              <a:t>. </a:t>
            </a:r>
            <a:r>
              <a:rPr lang="es-ES" sz="1000" dirty="0" smtClean="0">
                <a:solidFill>
                  <a:prstClr val="white"/>
                </a:solidFill>
                <a:latin typeface="Arial" panose="020B0604020202020204" pitchFamily="34" charset="0"/>
                <a:cs typeface="Arial" panose="020B0604020202020204" pitchFamily="34" charset="0"/>
              </a:rPr>
              <a:t>Este tiene </a:t>
            </a:r>
            <a:r>
              <a:rPr lang="es-ES" sz="1000" dirty="0">
                <a:solidFill>
                  <a:prstClr val="white"/>
                </a:solidFill>
                <a:latin typeface="Arial" panose="020B0604020202020204" pitchFamily="34" charset="0"/>
                <a:cs typeface="Arial" panose="020B0604020202020204" pitchFamily="34" charset="0"/>
              </a:rPr>
              <a:t>más de 250 conos parásitos en sus flancos noroeste y sureste que se formaron hace entre 150,000 y 200,000 años  y estallaron </a:t>
            </a:r>
            <a:r>
              <a:rPr lang="es-ES" sz="1000" dirty="0" err="1">
                <a:solidFill>
                  <a:prstClr val="white"/>
                </a:solidFill>
                <a:latin typeface="Arial" panose="020B0604020202020204" pitchFamily="34" charset="0"/>
                <a:cs typeface="Arial" panose="020B0604020202020204" pitchFamily="34" charset="0"/>
              </a:rPr>
              <a:t>picrobasaltos</a:t>
            </a:r>
            <a:r>
              <a:rPr lang="es-ES" sz="1000" dirty="0">
                <a:solidFill>
                  <a:prstClr val="white"/>
                </a:solidFill>
                <a:latin typeface="Arial" panose="020B0604020202020204" pitchFamily="34" charset="0"/>
                <a:cs typeface="Arial" panose="020B0604020202020204" pitchFamily="34" charset="0"/>
              </a:rPr>
              <a:t>, traquibasaltos, </a:t>
            </a:r>
            <a:r>
              <a:rPr lang="es-ES" sz="1000" dirty="0" err="1">
                <a:solidFill>
                  <a:prstClr val="white"/>
                </a:solidFill>
                <a:latin typeface="Arial" panose="020B0604020202020204" pitchFamily="34" charset="0"/>
                <a:cs typeface="Arial" panose="020B0604020202020204" pitchFamily="34" charset="0"/>
              </a:rPr>
              <a:t>ankaramitas</a:t>
            </a:r>
            <a:r>
              <a:rPr lang="es-ES" sz="1000" dirty="0">
                <a:solidFill>
                  <a:prstClr val="white"/>
                </a:solidFill>
                <a:latin typeface="Arial" panose="020B0604020202020204" pitchFamily="34" charset="0"/>
                <a:cs typeface="Arial" panose="020B0604020202020204" pitchFamily="34" charset="0"/>
              </a:rPr>
              <a:t> y basanitas. Llegan hasta el lago Chala y </a:t>
            </a:r>
            <a:r>
              <a:rPr lang="es-ES" sz="1000" dirty="0" err="1">
                <a:solidFill>
                  <a:prstClr val="white"/>
                </a:solidFill>
                <a:latin typeface="Arial" panose="020B0604020202020204" pitchFamily="34" charset="0"/>
                <a:cs typeface="Arial" panose="020B0604020202020204" pitchFamily="34" charset="0"/>
              </a:rPr>
              <a:t>Taveta</a:t>
            </a:r>
            <a:r>
              <a:rPr lang="es-ES" sz="1000" dirty="0">
                <a:solidFill>
                  <a:prstClr val="white"/>
                </a:solidFill>
                <a:latin typeface="Arial" panose="020B0604020202020204" pitchFamily="34" charset="0"/>
                <a:cs typeface="Arial" panose="020B0604020202020204" pitchFamily="34" charset="0"/>
              </a:rPr>
              <a:t> en el sureste y la llanura de </a:t>
            </a:r>
            <a:r>
              <a:rPr lang="es-ES" sz="1000" dirty="0" err="1">
                <a:solidFill>
                  <a:prstClr val="white"/>
                </a:solidFill>
                <a:latin typeface="Arial" panose="020B0604020202020204" pitchFamily="34" charset="0"/>
                <a:cs typeface="Arial" panose="020B0604020202020204" pitchFamily="34" charset="0"/>
              </a:rPr>
              <a:t>Lengurumani</a:t>
            </a:r>
            <a:r>
              <a:rPr lang="es-ES" sz="1000" dirty="0">
                <a:solidFill>
                  <a:prstClr val="white"/>
                </a:solidFill>
                <a:latin typeface="Arial" panose="020B0604020202020204" pitchFamily="34" charset="0"/>
                <a:cs typeface="Arial" panose="020B0604020202020204" pitchFamily="34" charset="0"/>
              </a:rPr>
              <a:t> en el noroeste. La mayoría de estos conos están bien conservados, con la excepción de los conos del </a:t>
            </a:r>
            <a:r>
              <a:rPr lang="es-ES" sz="1000" dirty="0" err="1">
                <a:solidFill>
                  <a:prstClr val="white"/>
                </a:solidFill>
                <a:latin typeface="Arial" panose="020B0604020202020204" pitchFamily="34" charset="0"/>
                <a:cs typeface="Arial" panose="020B0604020202020204" pitchFamily="34" charset="0"/>
              </a:rPr>
              <a:t>Saddle</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Plateau</a:t>
            </a:r>
            <a:r>
              <a:rPr lang="es-ES" sz="1000" dirty="0">
                <a:solidFill>
                  <a:prstClr val="white"/>
                </a:solidFill>
                <a:latin typeface="Arial" panose="020B0604020202020204" pitchFamily="34" charset="0"/>
                <a:cs typeface="Arial" panose="020B0604020202020204" pitchFamily="34" charset="0"/>
              </a:rPr>
              <a:t> que se vieron muy afectados por la acción de los glaciares. A pesar de su tamaño principalmente pequeño, la lava de los conos ha ocultado grandes porciones de la montaña. Los conos del </a:t>
            </a:r>
            <a:r>
              <a:rPr lang="es-ES" sz="1000" dirty="0" err="1">
                <a:solidFill>
                  <a:prstClr val="white"/>
                </a:solidFill>
                <a:latin typeface="Arial" panose="020B0604020202020204" pitchFamily="34" charset="0"/>
                <a:cs typeface="Arial" panose="020B0604020202020204" pitchFamily="34" charset="0"/>
              </a:rPr>
              <a:t>Saddle</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Plateau</a:t>
            </a:r>
            <a:r>
              <a:rPr lang="es-ES" sz="1000" dirty="0">
                <a:solidFill>
                  <a:prstClr val="white"/>
                </a:solidFill>
                <a:latin typeface="Arial" panose="020B0604020202020204" pitchFamily="34" charset="0"/>
                <a:cs typeface="Arial" panose="020B0604020202020204" pitchFamily="34" charset="0"/>
              </a:rPr>
              <a:t> son en su mayoría conos de ceniza con derrame terminal de lava, mientras que los conos de la Zona del Rombo Superior en su mayoría generaron coladas de lava. Todos los conos del </a:t>
            </a:r>
            <a:r>
              <a:rPr lang="es-ES" sz="1000" dirty="0" err="1">
                <a:solidFill>
                  <a:prstClr val="white"/>
                </a:solidFill>
                <a:latin typeface="Arial" panose="020B0604020202020204" pitchFamily="34" charset="0"/>
                <a:cs typeface="Arial" panose="020B0604020202020204" pitchFamily="34" charset="0"/>
              </a:rPr>
              <a:t>Saddle</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Plateau</a:t>
            </a:r>
            <a:r>
              <a:rPr lang="es-ES" sz="1000" dirty="0">
                <a:solidFill>
                  <a:prstClr val="white"/>
                </a:solidFill>
                <a:latin typeface="Arial" panose="020B0604020202020204" pitchFamily="34" charset="0"/>
                <a:cs typeface="Arial" panose="020B0604020202020204" pitchFamily="34" charset="0"/>
              </a:rPr>
              <a:t> son anteriores a la última glaciación. </a:t>
            </a:r>
            <a:r>
              <a:rPr lang="es-ES" sz="1000" dirty="0" smtClean="0">
                <a:solidFill>
                  <a:prstClr val="white"/>
                </a:solidFill>
                <a:latin typeface="Arial" panose="020B0604020202020204" pitchFamily="34" charset="0"/>
                <a:cs typeface="Arial" panose="020B0604020202020204" pitchFamily="34" charset="0"/>
              </a:rPr>
              <a:t>(Wikipedia)  </a:t>
            </a:r>
            <a:endParaRPr lang="es-ES" sz="1000" dirty="0">
              <a:solidFill>
                <a:prstClr val="white"/>
              </a:solidFill>
              <a:latin typeface="Arial" panose="020B0604020202020204" pitchFamily="34" charset="0"/>
              <a:cs typeface="Arial" panose="020B0604020202020204" pitchFamily="34" charset="0"/>
            </a:endParaRPr>
          </a:p>
        </p:txBody>
      </p:sp>
      <p:sp>
        <p:nvSpPr>
          <p:cNvPr id="3" name="Rectángulo 2"/>
          <p:cNvSpPr/>
          <p:nvPr/>
        </p:nvSpPr>
        <p:spPr>
          <a:xfrm>
            <a:off x="14775" y="2708434"/>
            <a:ext cx="6427647" cy="707886"/>
          </a:xfrm>
          <a:prstGeom prst="rect">
            <a:avLst/>
          </a:prstGeom>
        </p:spPr>
        <p:txBody>
          <a:bodyPr wrap="square">
            <a:spAutoFit/>
          </a:bodyPr>
          <a:lstStyle/>
          <a:p>
            <a:r>
              <a:rPr lang="es-ES" sz="1000" b="1" dirty="0"/>
              <a:t>-</a:t>
            </a:r>
            <a:r>
              <a:rPr lang="es-ES" sz="1000" b="1" dirty="0">
                <a:latin typeface="Arial" panose="020B0604020202020204" pitchFamily="34" charset="0"/>
                <a:cs typeface="Arial" panose="020B0604020202020204" pitchFamily="34" charset="0"/>
              </a:rPr>
              <a:t>El Monte </a:t>
            </a:r>
            <a:r>
              <a:rPr lang="es-ES" sz="1000" b="1" dirty="0" err="1">
                <a:latin typeface="Arial" panose="020B0604020202020204" pitchFamily="34" charset="0"/>
                <a:cs typeface="Arial" panose="020B0604020202020204" pitchFamily="34" charset="0"/>
              </a:rPr>
              <a:t>Loolmalasin</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montaña en Tanzania con una elevación máxima de 3,682 metros sobre el nivel del mar. El </a:t>
            </a:r>
            <a:r>
              <a:rPr lang="es-ES" sz="1000" dirty="0" err="1">
                <a:latin typeface="Arial" panose="020B0604020202020204" pitchFamily="34" charset="0"/>
                <a:cs typeface="Arial" panose="020B0604020202020204" pitchFamily="34" charset="0"/>
              </a:rPr>
              <a:t>Loolmalasin</a:t>
            </a:r>
            <a:r>
              <a:rPr lang="es-ES" sz="1000" dirty="0">
                <a:latin typeface="Arial" panose="020B0604020202020204" pitchFamily="34" charset="0"/>
                <a:cs typeface="Arial" panose="020B0604020202020204" pitchFamily="34" charset="0"/>
              </a:rPr>
              <a:t> se encuentra en el distrito de </a:t>
            </a:r>
            <a:r>
              <a:rPr lang="es-ES" sz="1000" dirty="0" err="1">
                <a:latin typeface="Arial" panose="020B0604020202020204" pitchFamily="34" charset="0"/>
                <a:cs typeface="Arial" panose="020B0604020202020204" pitchFamily="34" charset="0"/>
              </a:rPr>
              <a:t>Ngorongoro</a:t>
            </a:r>
            <a:r>
              <a:rPr lang="es-ES" sz="1000" dirty="0">
                <a:latin typeface="Arial" panose="020B0604020202020204" pitchFamily="34" charset="0"/>
                <a:cs typeface="Arial" panose="020B0604020202020204" pitchFamily="34" charset="0"/>
              </a:rPr>
              <a:t> de la región de </a:t>
            </a:r>
            <a:r>
              <a:rPr lang="es-ES" sz="1000" dirty="0" err="1">
                <a:latin typeface="Arial" panose="020B0604020202020204" pitchFamily="34" charset="0"/>
                <a:cs typeface="Arial" panose="020B0604020202020204" pitchFamily="34" charset="0"/>
              </a:rPr>
              <a:t>Arusha</a:t>
            </a:r>
            <a:r>
              <a:rPr lang="es-ES" sz="1000" dirty="0">
                <a:latin typeface="Arial" panose="020B0604020202020204" pitchFamily="34" charset="0"/>
                <a:cs typeface="Arial" panose="020B0604020202020204" pitchFamily="34" charset="0"/>
              </a:rPr>
              <a:t>. Es, después del Monte Kilimanjaro y el Monte </a:t>
            </a:r>
            <a:r>
              <a:rPr lang="es-ES" sz="1000" dirty="0" err="1">
                <a:latin typeface="Arial" panose="020B0604020202020204" pitchFamily="34" charset="0"/>
                <a:cs typeface="Arial" panose="020B0604020202020204" pitchFamily="34" charset="0"/>
              </a:rPr>
              <a:t>Meru</a:t>
            </a:r>
            <a:r>
              <a:rPr lang="es-ES" sz="1000" dirty="0">
                <a:latin typeface="Arial" panose="020B0604020202020204" pitchFamily="34" charset="0"/>
                <a:cs typeface="Arial" panose="020B0604020202020204" pitchFamily="34" charset="0"/>
              </a:rPr>
              <a:t>, la tercera montaña más alta de Tanzania, si se considera que las tres cimas del Kilimanjaro son una sola montaña. </a:t>
            </a:r>
          </a:p>
        </p:txBody>
      </p:sp>
      <p:pic>
        <p:nvPicPr>
          <p:cNvPr id="4" name="Imagen 3"/>
          <p:cNvPicPr>
            <a:picLocks noChangeAspect="1"/>
          </p:cNvPicPr>
          <p:nvPr/>
        </p:nvPicPr>
        <p:blipFill>
          <a:blip r:embed="rId3"/>
          <a:stretch>
            <a:fillRect/>
          </a:stretch>
        </p:blipFill>
        <p:spPr>
          <a:xfrm>
            <a:off x="6442423" y="2564904"/>
            <a:ext cx="2667000" cy="3305175"/>
          </a:xfrm>
          <a:prstGeom prst="rect">
            <a:avLst/>
          </a:prstGeom>
        </p:spPr>
      </p:pic>
      <p:sp>
        <p:nvSpPr>
          <p:cNvPr id="5" name="Rectángulo 4"/>
          <p:cNvSpPr/>
          <p:nvPr/>
        </p:nvSpPr>
        <p:spPr>
          <a:xfrm>
            <a:off x="6825266" y="5408414"/>
            <a:ext cx="2284157"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latin typeface="Arial" panose="020B0604020202020204" pitchFamily="34" charset="0"/>
                <a:cs typeface="Arial" panose="020B0604020202020204" pitchFamily="34" charset="0"/>
              </a:rPr>
              <a:t>Monte </a:t>
            </a:r>
            <a:r>
              <a:rPr lang="es-ES" sz="1200" dirty="0" err="1">
                <a:solidFill>
                  <a:srgbClr val="FF0000"/>
                </a:solidFill>
                <a:latin typeface="Arial" panose="020B0604020202020204" pitchFamily="34" charset="0"/>
                <a:cs typeface="Arial" panose="020B0604020202020204" pitchFamily="34" charset="0"/>
              </a:rPr>
              <a:t>Loolmalasin</a:t>
            </a:r>
            <a:r>
              <a:rPr lang="es-ES" sz="1200" dirty="0">
                <a:solidFill>
                  <a:srgbClr val="FF0000"/>
                </a:solidFill>
                <a:latin typeface="Arial" panose="020B0604020202020204" pitchFamily="34" charset="0"/>
                <a:cs typeface="Arial" panose="020B0604020202020204" pitchFamily="34" charset="0"/>
              </a:rPr>
              <a:t>. Tanzania. (Wikipedia)</a:t>
            </a:r>
          </a:p>
        </p:txBody>
      </p:sp>
      <p:cxnSp>
        <p:nvCxnSpPr>
          <p:cNvPr id="7" name="Conector recto de flecha 6"/>
          <p:cNvCxnSpPr/>
          <p:nvPr/>
        </p:nvCxnSpPr>
        <p:spPr>
          <a:xfrm flipH="1" flipV="1">
            <a:off x="7812360" y="3789040"/>
            <a:ext cx="216024" cy="1368152"/>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Rectángulo 7"/>
          <p:cNvSpPr/>
          <p:nvPr/>
        </p:nvSpPr>
        <p:spPr>
          <a:xfrm>
            <a:off x="9061" y="3416320"/>
            <a:ext cx="6398785" cy="163121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Meru</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 cuarta montaña más alta de África, está empequeñecido por el vecino volcán Kilimanjaro, pero es un pico impresionante por derecho propio. Visto desde el oeste, el </a:t>
            </a:r>
            <a:r>
              <a:rPr lang="es-ES" sz="1000" dirty="0" err="1">
                <a:latin typeface="Arial" panose="020B0604020202020204" pitchFamily="34" charset="0"/>
                <a:cs typeface="Arial" panose="020B0604020202020204" pitchFamily="34" charset="0"/>
              </a:rPr>
              <a:t>Meru</a:t>
            </a:r>
            <a:r>
              <a:rPr lang="es-ES" sz="1000" dirty="0">
                <a:latin typeface="Arial" panose="020B0604020202020204" pitchFamily="34" charset="0"/>
                <a:cs typeface="Arial" panose="020B0604020202020204" pitchFamily="34" charset="0"/>
              </a:rPr>
              <a:t> tiene un perfil cónico, pero contiene una caldera rota de 5 km de ancho en el lado este que se formó hace aproximadamente 7800 años cuando se colapsó la cima del volcán. Los aludes masivos de avalanchas y </a:t>
            </a:r>
            <a:r>
              <a:rPr lang="es-ES" sz="1000" dirty="0" err="1">
                <a:latin typeface="Arial" panose="020B0604020202020204" pitchFamily="34" charset="0"/>
                <a:cs typeface="Arial" panose="020B0604020202020204" pitchFamily="34" charset="0"/>
              </a:rPr>
              <a:t>lahares</a:t>
            </a:r>
            <a:r>
              <a:rPr lang="es-ES" sz="1000" dirty="0">
                <a:latin typeface="Arial" panose="020B0604020202020204" pitchFamily="34" charset="0"/>
                <a:cs typeface="Arial" panose="020B0604020202020204" pitchFamily="34" charset="0"/>
              </a:rPr>
              <a:t> asociados viajaron hasta el flanco occidental del volcán Kilimanjaro. Conos parásitos y domos de lava se encuentran en todos los lados; Un campo de </a:t>
            </a:r>
            <a:r>
              <a:rPr lang="es-ES" sz="1000" dirty="0" err="1">
                <a:latin typeface="Arial" panose="020B0604020202020204" pitchFamily="34" charset="0"/>
                <a:cs typeface="Arial" panose="020B0604020202020204" pitchFamily="34" charset="0"/>
              </a:rPr>
              <a:t>maar</a:t>
            </a:r>
            <a:r>
              <a:rPr lang="es-ES" sz="1000" dirty="0">
                <a:latin typeface="Arial" panose="020B0604020202020204" pitchFamily="34" charset="0"/>
                <a:cs typeface="Arial" panose="020B0604020202020204" pitchFamily="34" charset="0"/>
              </a:rPr>
              <a:t> está presente en el flanco norte inferior. El Cono de Ceniza históricamente activo forma un prominente cono simétrico dentro de la caldera quebrada. Un segundo conducto de ventilación entre él y la cabecera de la caldera ha alimentado coladas de lava que cubren gran parte del piso de la caldera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 Mount </a:t>
            </a:r>
            <a:r>
              <a:rPr lang="es-ES" sz="1000" dirty="0" err="1">
                <a:latin typeface="Arial" panose="020B0604020202020204" pitchFamily="34" charset="0"/>
                <a:cs typeface="Arial" panose="020B0604020202020204" pitchFamily="34" charset="0"/>
              </a:rPr>
              <a:t>Meru</a:t>
            </a:r>
            <a:r>
              <a:rPr lang="es-ES" sz="1000" dirty="0">
                <a:latin typeface="Arial" panose="020B0604020202020204" pitchFamily="34" charset="0"/>
                <a:cs typeface="Arial" panose="020B0604020202020204" pitchFamily="34" charset="0"/>
              </a:rPr>
              <a:t> es un estratovolcán inactivo ubicado a 70 kilómetros al oeste del Monte Kilimanjaro, y con una altura de 4,562.13 metros.</a:t>
            </a:r>
          </a:p>
        </p:txBody>
      </p:sp>
      <p:sp>
        <p:nvSpPr>
          <p:cNvPr id="10" name="Rectángulo 9"/>
          <p:cNvSpPr/>
          <p:nvPr/>
        </p:nvSpPr>
        <p:spPr>
          <a:xfrm>
            <a:off x="3619242" y="6093296"/>
            <a:ext cx="2178802"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a:t>
            </a:r>
            <a:r>
              <a:rPr lang="es-ES" sz="1000" dirty="0" err="1">
                <a:solidFill>
                  <a:srgbClr val="FF0000"/>
                </a:solidFill>
                <a:latin typeface="Arial" panose="020B0604020202020204" pitchFamily="34" charset="0"/>
                <a:cs typeface="Arial" panose="020B0604020202020204" pitchFamily="34" charset="0"/>
              </a:rPr>
              <a:t>Meru</a:t>
            </a:r>
            <a:r>
              <a:rPr lang="es-ES" sz="1000" dirty="0">
                <a:solidFill>
                  <a:srgbClr val="FF0000"/>
                </a:solidFill>
                <a:latin typeface="Arial" panose="020B0604020202020204" pitchFamily="34" charset="0"/>
                <a:cs typeface="Arial" panose="020B0604020202020204" pitchFamily="34" charset="0"/>
              </a:rPr>
              <a:t>. Tanzania. </a:t>
            </a:r>
            <a:r>
              <a:rPr lang="es-ES" sz="1000" dirty="0" smtClean="0">
                <a:solidFill>
                  <a:srgbClr val="FF0000"/>
                </a:solidFill>
                <a:latin typeface="Arial" panose="020B0604020202020204" pitchFamily="34" charset="0"/>
                <a:cs typeface="Arial" panose="020B0604020202020204" pitchFamily="34" charset="0"/>
              </a:rPr>
              <a:t>(</a:t>
            </a:r>
            <a:r>
              <a:rPr lang="es-ES" sz="1000" dirty="0" err="1" smtClean="0">
                <a:solidFill>
                  <a:srgbClr val="FF0000"/>
                </a:solidFill>
                <a:latin typeface="Arial" panose="020B0604020202020204" pitchFamily="34" charset="0"/>
                <a:cs typeface="Arial" panose="020B0604020202020204" pitchFamily="34" charset="0"/>
              </a:rPr>
              <a:t>wikipedia</a:t>
            </a:r>
            <a:r>
              <a:rPr lang="es-ES" sz="1000"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4"/>
          <a:stretch>
            <a:fillRect/>
          </a:stretch>
        </p:blipFill>
        <p:spPr>
          <a:xfrm>
            <a:off x="29089" y="5020659"/>
            <a:ext cx="3390784" cy="1806768"/>
          </a:xfrm>
          <a:prstGeom prst="rect">
            <a:avLst/>
          </a:prstGeom>
        </p:spPr>
      </p:pic>
    </p:spTree>
    <p:extLst>
      <p:ext uri="{BB962C8B-B14F-4D97-AF65-F5344CB8AC3E}">
        <p14:creationId xmlns:p14="http://schemas.microsoft.com/office/powerpoint/2010/main" val="1961427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632" y="17112"/>
            <a:ext cx="2922118" cy="2400657"/>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-Cráter del </a:t>
            </a:r>
            <a:r>
              <a:rPr lang="es-ES" sz="1000" b="1" dirty="0" err="1">
                <a:latin typeface="Arial" panose="020B0604020202020204" pitchFamily="34" charset="0"/>
                <a:cs typeface="Arial" panose="020B0604020202020204" pitchFamily="34" charset="0"/>
              </a:rPr>
              <a:t>Ngorongoro</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caldera volcánica extinta en el Valle del Gran Valle del Este, al norte de Tanzania. Se encuentra a 120 km al oeste de la ciudad de </a:t>
            </a:r>
            <a:r>
              <a:rPr lang="es-ES" sz="1000" dirty="0" err="1">
                <a:latin typeface="Arial" panose="020B0604020202020204" pitchFamily="34" charset="0"/>
                <a:cs typeface="Arial" panose="020B0604020202020204" pitchFamily="34" charset="0"/>
              </a:rPr>
              <a:t>Arusha</a:t>
            </a:r>
            <a:r>
              <a:rPr lang="es-ES" sz="1000" dirty="0">
                <a:latin typeface="Arial" panose="020B0604020202020204" pitchFamily="34" charset="0"/>
                <a:cs typeface="Arial" panose="020B0604020202020204" pitchFamily="34" charset="0"/>
              </a:rPr>
              <a:t>. La caldera mide entre 16 y 19 km de ancho y tiene un área de 264 km cuadrados. Su borde densamente boscoso se eleva 610 metros sobre el piso de la caldera a una elevación de 2,286 metros. Se cree que el </a:t>
            </a:r>
            <a:r>
              <a:rPr lang="es-ES" sz="1000" dirty="0" err="1">
                <a:latin typeface="Arial" panose="020B0604020202020204" pitchFamily="34" charset="0"/>
                <a:cs typeface="Arial" panose="020B0604020202020204" pitchFamily="34" charset="0"/>
              </a:rPr>
              <a:t>Ngorongoro</a:t>
            </a:r>
            <a:r>
              <a:rPr lang="es-ES" sz="1000" dirty="0">
                <a:latin typeface="Arial" panose="020B0604020202020204" pitchFamily="34" charset="0"/>
                <a:cs typeface="Arial" panose="020B0604020202020204" pitchFamily="34" charset="0"/>
              </a:rPr>
              <a:t> se formó hace aproximadamente 2.5 millones de años a partir de un gran volcán activo cuyo cono colapsó hacia adentro después de una gran erupción, dejando a la vasta y actual caldera ininterrumpida como su remanente principal</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a:t>
            </a:r>
            <a:r>
              <a:rPr lang="es-ES" sz="1000" dirty="0" smtClean="0">
                <a:latin typeface="Arial" panose="020B0604020202020204" pitchFamily="34" charset="0"/>
                <a:cs typeface="Arial" panose="020B0604020202020204" pitchFamily="34" charset="0"/>
              </a:rPr>
              <a:t>nciclopedia Británica)</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2952750" y="17113"/>
            <a:ext cx="6191250" cy="2400656"/>
          </a:xfrm>
          <a:prstGeom prst="rect">
            <a:avLst/>
          </a:prstGeom>
        </p:spPr>
      </p:pic>
      <p:sp>
        <p:nvSpPr>
          <p:cNvPr id="4" name="Rectángulo 3"/>
          <p:cNvSpPr/>
          <p:nvPr/>
        </p:nvSpPr>
        <p:spPr>
          <a:xfrm>
            <a:off x="2964437" y="2171548"/>
            <a:ext cx="6191250" cy="246221"/>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En el cráter del </a:t>
            </a:r>
            <a:r>
              <a:rPr lang="es-ES" sz="1000" dirty="0" err="1">
                <a:solidFill>
                  <a:srgbClr val="FF0000"/>
                </a:solidFill>
                <a:latin typeface="Arial" panose="020B0604020202020204" pitchFamily="34" charset="0"/>
                <a:cs typeface="Arial" panose="020B0604020202020204" pitchFamily="34" charset="0"/>
              </a:rPr>
              <a:t>Ngorongoro</a:t>
            </a:r>
            <a:r>
              <a:rPr lang="es-ES" sz="1000" dirty="0">
                <a:solidFill>
                  <a:srgbClr val="FF0000"/>
                </a:solidFill>
                <a:latin typeface="Arial" panose="020B0604020202020204" pitchFamily="34" charset="0"/>
                <a:cs typeface="Arial" panose="020B0604020202020204" pitchFamily="34" charset="0"/>
              </a:rPr>
              <a:t>. Tanzania. (</a:t>
            </a:r>
            <a:r>
              <a:rPr lang="es-ES" sz="1000" u="sng" dirty="0">
                <a:solidFill>
                  <a:srgbClr val="FF0000"/>
                </a:solidFill>
                <a:latin typeface="Arial" panose="020B0604020202020204" pitchFamily="34" charset="0"/>
                <a:cs typeface="Arial" panose="020B0604020202020204" pitchFamily="34" charset="0"/>
                <a:hlinkClick r:id="rId4"/>
              </a:rPr>
              <a:t>https://www.zambezi.com › </a:t>
            </a:r>
            <a:r>
              <a:rPr lang="es-ES" sz="1000" u="sng" dirty="0" err="1">
                <a:solidFill>
                  <a:srgbClr val="FF0000"/>
                </a:solidFill>
                <a:latin typeface="Arial" panose="020B0604020202020204" pitchFamily="34" charset="0"/>
                <a:cs typeface="Arial" panose="020B0604020202020204" pitchFamily="34" charset="0"/>
                <a:hlinkClick r:id="rId4"/>
              </a:rPr>
              <a:t>Countries</a:t>
            </a:r>
            <a:r>
              <a:rPr lang="es-ES" sz="1000" u="sng" dirty="0">
                <a:solidFill>
                  <a:srgbClr val="FF0000"/>
                </a:solidFill>
                <a:latin typeface="Arial" panose="020B0604020202020204" pitchFamily="34" charset="0"/>
                <a:cs typeface="Arial" panose="020B0604020202020204" pitchFamily="34" charset="0"/>
                <a:hlinkClick r:id="rId4"/>
              </a:rPr>
              <a:t> › Tanzania)</a:t>
            </a:r>
          </a:p>
        </p:txBody>
      </p:sp>
      <p:pic>
        <p:nvPicPr>
          <p:cNvPr id="5" name="Imagen 4"/>
          <p:cNvPicPr>
            <a:picLocks noChangeAspect="1"/>
          </p:cNvPicPr>
          <p:nvPr/>
        </p:nvPicPr>
        <p:blipFill>
          <a:blip r:embed="rId5"/>
          <a:stretch>
            <a:fillRect/>
          </a:stretch>
        </p:blipFill>
        <p:spPr>
          <a:xfrm>
            <a:off x="2974544" y="2436188"/>
            <a:ext cx="6158713" cy="1712892"/>
          </a:xfrm>
          <a:prstGeom prst="rect">
            <a:avLst/>
          </a:prstGeom>
        </p:spPr>
      </p:pic>
      <p:sp>
        <p:nvSpPr>
          <p:cNvPr id="6" name="Rectángulo 5"/>
          <p:cNvSpPr/>
          <p:nvPr/>
        </p:nvSpPr>
        <p:spPr>
          <a:xfrm>
            <a:off x="2952750" y="3921278"/>
            <a:ext cx="3676006"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En el cráter del </a:t>
            </a:r>
            <a:r>
              <a:rPr lang="es-ES" sz="1000" dirty="0" err="1">
                <a:solidFill>
                  <a:srgbClr val="FF0000"/>
                </a:solidFill>
                <a:latin typeface="Arial" panose="020B0604020202020204" pitchFamily="34" charset="0"/>
                <a:cs typeface="Arial" panose="020B0604020202020204" pitchFamily="34" charset="0"/>
              </a:rPr>
              <a:t>Ngozi</a:t>
            </a:r>
            <a:r>
              <a:rPr lang="es-ES" sz="1000" dirty="0">
                <a:solidFill>
                  <a:srgbClr val="FF0000"/>
                </a:solidFill>
                <a:latin typeface="Arial" panose="020B0604020202020204" pitchFamily="34" charset="0"/>
                <a:cs typeface="Arial" panose="020B0604020202020204" pitchFamily="34" charset="0"/>
              </a:rPr>
              <a:t>. Tanzania.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7" name="Rectángulo 6"/>
          <p:cNvSpPr/>
          <p:nvPr/>
        </p:nvSpPr>
        <p:spPr>
          <a:xfrm>
            <a:off x="-8693" y="2306111"/>
            <a:ext cx="2973365" cy="224676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-La caldera </a:t>
            </a:r>
            <a:r>
              <a:rPr lang="es-ES" sz="1000" b="1" dirty="0" err="1">
                <a:latin typeface="Arial" panose="020B0604020202020204" pitchFamily="34" charset="0"/>
                <a:cs typeface="Arial" panose="020B0604020202020204" pitchFamily="34" charset="0"/>
              </a:rPr>
              <a:t>Ngozi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la característica volcánica más prominente de la Cordillera de Poroto, una estructura transversal en el extremo norte de la cuenca </a:t>
            </a:r>
            <a:r>
              <a:rPr lang="es-ES" sz="1000" dirty="0" err="1">
                <a:latin typeface="Arial" panose="020B0604020202020204" pitchFamily="34" charset="0"/>
                <a:cs typeface="Arial" panose="020B0604020202020204" pitchFamily="34" charset="0"/>
              </a:rPr>
              <a:t>Karonga</a:t>
            </a:r>
            <a:r>
              <a:rPr lang="es-ES" sz="1000" dirty="0">
                <a:latin typeface="Arial" panose="020B0604020202020204" pitchFamily="34" charset="0"/>
                <a:cs typeface="Arial" panose="020B0604020202020204" pitchFamily="34" charset="0"/>
              </a:rPr>
              <a:t>. El volcán, de </a:t>
            </a:r>
            <a:r>
              <a:rPr lang="es-ES" sz="1000" dirty="0" err="1">
                <a:latin typeface="Arial" panose="020B0604020202020204" pitchFamily="34" charset="0"/>
                <a:cs typeface="Arial" panose="020B0604020202020204" pitchFamily="34" charset="0"/>
              </a:rPr>
              <a:t>traquítico</a:t>
            </a:r>
            <a:r>
              <a:rPr lang="es-ES" sz="1000" dirty="0">
                <a:latin typeface="Arial" panose="020B0604020202020204" pitchFamily="34" charset="0"/>
                <a:cs typeface="Arial" panose="020B0604020202020204" pitchFamily="34" charset="0"/>
              </a:rPr>
              <a:t> a </a:t>
            </a:r>
            <a:r>
              <a:rPr lang="es-ES" sz="1000" dirty="0" err="1">
                <a:latin typeface="Arial" panose="020B0604020202020204" pitchFamily="34" charset="0"/>
                <a:cs typeface="Arial" panose="020B0604020202020204" pitchFamily="34" charset="0"/>
              </a:rPr>
              <a:t>fonolítico</a:t>
            </a:r>
            <a:r>
              <a:rPr lang="es-ES" sz="1000" dirty="0">
                <a:latin typeface="Arial" panose="020B0604020202020204" pitchFamily="34" charset="0"/>
                <a:cs typeface="Arial" panose="020B0604020202020204" pitchFamily="34" charset="0"/>
              </a:rPr>
              <a:t>, contiene una caldera de 3 km de ancho con un lago de 1,5 x 2,5 km en la parte sur de la caldera que está delimitada por acantilados de 150 a 300 m de altura. Numerosos conos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están situados a lo largo de la cresta. Erupción del </a:t>
            </a:r>
            <a:r>
              <a:rPr lang="es-ES" sz="1000" dirty="0" err="1">
                <a:latin typeface="Arial" panose="020B0604020202020204" pitchFamily="34" charset="0"/>
                <a:cs typeface="Arial" panose="020B0604020202020204" pitchFamily="34" charset="0"/>
              </a:rPr>
              <a:t>Kitulo</a:t>
            </a:r>
            <a:r>
              <a:rPr lang="es-ES" sz="1000" dirty="0">
                <a:latin typeface="Arial" panose="020B0604020202020204" pitchFamily="34" charset="0"/>
                <a:cs typeface="Arial" panose="020B0604020202020204" pitchFamily="34" charset="0"/>
              </a:rPr>
              <a:t> Pómez, datado mediante radiocarbono en aproximadamente 10.200 cal. (años de calendario)-años antes del </a:t>
            </a:r>
            <a:r>
              <a:rPr lang="es-ES" sz="1000" dirty="0" smtClean="0">
                <a:latin typeface="Arial" panose="020B0604020202020204" pitchFamily="34" charset="0"/>
                <a:cs typeface="Arial" panose="020B0604020202020204" pitchFamily="34" charset="0"/>
              </a:rPr>
              <a:t>presente, </a:t>
            </a:r>
            <a:r>
              <a:rPr lang="es-ES" sz="1000" dirty="0">
                <a:latin typeface="Arial" panose="020B0604020202020204" pitchFamily="34" charset="0"/>
                <a:cs typeface="Arial" panose="020B0604020202020204" pitchFamily="34" charset="0"/>
              </a:rPr>
              <a:t>está relacionado con la formación de la </a:t>
            </a:r>
            <a:r>
              <a:rPr lang="es-ES" sz="1000" dirty="0" smtClean="0">
                <a:latin typeface="Arial" panose="020B0604020202020204" pitchFamily="34" charset="0"/>
                <a:cs typeface="Arial" panose="020B0604020202020204" pitchFamily="34" charset="0"/>
              </a:rPr>
              <a:t>caldera.</a:t>
            </a:r>
            <a:endParaRPr lang="es-ES" sz="1000" dirty="0">
              <a:latin typeface="Arial" panose="020B0604020202020204" pitchFamily="34" charset="0"/>
              <a:cs typeface="Arial" panose="020B0604020202020204" pitchFamily="34" charset="0"/>
            </a:endParaRPr>
          </a:p>
        </p:txBody>
      </p:sp>
      <p:sp>
        <p:nvSpPr>
          <p:cNvPr id="8" name="Rectángulo 7"/>
          <p:cNvSpPr/>
          <p:nvPr/>
        </p:nvSpPr>
        <p:spPr>
          <a:xfrm>
            <a:off x="-34023" y="4408744"/>
            <a:ext cx="9189710" cy="400110"/>
          </a:xfrm>
          <a:prstGeom prst="rect">
            <a:avLst/>
          </a:prstGeom>
        </p:spPr>
        <p:txBody>
          <a:bodyPr wrap="square">
            <a:spAutoFit/>
          </a:bodyPr>
          <a:lstStyle/>
          <a:p>
            <a:pPr lvl="0"/>
            <a:r>
              <a:rPr lang="es-ES" sz="1000" dirty="0" smtClean="0">
                <a:solidFill>
                  <a:prstClr val="white"/>
                </a:solidFill>
                <a:latin typeface="Arial" panose="020B0604020202020204" pitchFamily="34" charset="0"/>
                <a:cs typeface="Arial" panose="020B0604020202020204" pitchFamily="34" charset="0"/>
              </a:rPr>
              <a:t>.La </a:t>
            </a:r>
            <a:r>
              <a:rPr lang="es-ES" sz="1000" dirty="0">
                <a:solidFill>
                  <a:prstClr val="white"/>
                </a:solidFill>
                <a:latin typeface="Arial" panose="020B0604020202020204" pitchFamily="34" charset="0"/>
                <a:cs typeface="Arial" panose="020B0604020202020204" pitchFamily="34" charset="0"/>
              </a:rPr>
              <a:t>actividad más joven parece haberse originado en la caldera y en los conos </a:t>
            </a:r>
            <a:r>
              <a:rPr lang="es-ES" sz="1000" dirty="0" err="1">
                <a:solidFill>
                  <a:prstClr val="white"/>
                </a:solidFill>
                <a:latin typeface="Arial" panose="020B0604020202020204" pitchFamily="34" charset="0"/>
                <a:cs typeface="Arial" panose="020B0604020202020204" pitchFamily="34" charset="0"/>
              </a:rPr>
              <a:t>piroclásticos</a:t>
            </a:r>
            <a:r>
              <a:rPr lang="es-ES" sz="1000" dirty="0">
                <a:solidFill>
                  <a:prstClr val="white"/>
                </a:solidFill>
                <a:latin typeface="Arial" panose="020B0604020202020204" pitchFamily="34" charset="0"/>
                <a:cs typeface="Arial" panose="020B0604020202020204" pitchFamily="34" charset="0"/>
              </a:rPr>
              <a:t> de aspecto juvenil hacia el norte; la erupción más joven conocida produjo un flujo </a:t>
            </a:r>
            <a:r>
              <a:rPr lang="es-ES" sz="1000" dirty="0" err="1">
                <a:solidFill>
                  <a:prstClr val="white"/>
                </a:solidFill>
                <a:latin typeface="Arial" panose="020B0604020202020204" pitchFamily="34" charset="0"/>
                <a:cs typeface="Arial" panose="020B0604020202020204" pitchFamily="34" charset="0"/>
              </a:rPr>
              <a:t>piroclástico</a:t>
            </a:r>
            <a:r>
              <a:rPr lang="es-ES" sz="1000" dirty="0">
                <a:solidFill>
                  <a:prstClr val="white"/>
                </a:solidFill>
                <a:latin typeface="Arial" panose="020B0604020202020204" pitchFamily="34" charset="0"/>
                <a:cs typeface="Arial" panose="020B0604020202020204" pitchFamily="34" charset="0"/>
              </a:rPr>
              <a:t> que barrió al menos 10 km al S hace unos 500 años</a:t>
            </a:r>
            <a:r>
              <a:rPr lang="es-ES" sz="1000" dirty="0" smtClean="0">
                <a:solidFill>
                  <a:prstClr val="white"/>
                </a:solidFill>
                <a:latin typeface="Arial" panose="020B0604020202020204" pitchFamily="34" charset="0"/>
                <a:cs typeface="Arial" panose="020B0604020202020204" pitchFamily="34" charset="0"/>
              </a:rPr>
              <a:t>. (Global </a:t>
            </a:r>
            <a:r>
              <a:rPr lang="es-ES" sz="1000" dirty="0" err="1" smtClean="0">
                <a:solidFill>
                  <a:prstClr val="white"/>
                </a:solidFill>
                <a:latin typeface="Arial" panose="020B0604020202020204" pitchFamily="34" charset="0"/>
                <a:cs typeface="Arial" panose="020B0604020202020204" pitchFamily="34" charset="0"/>
              </a:rPr>
              <a:t>Volcanism</a:t>
            </a:r>
            <a:r>
              <a:rPr lang="es-ES" sz="1000" dirty="0" smtClean="0">
                <a:solidFill>
                  <a:prstClr val="white"/>
                </a:solidFill>
                <a:latin typeface="Arial" panose="020B0604020202020204" pitchFamily="34" charset="0"/>
                <a:cs typeface="Arial" panose="020B0604020202020204" pitchFamily="34" charset="0"/>
              </a:rPr>
              <a:t> </a:t>
            </a:r>
            <a:r>
              <a:rPr lang="es-ES" sz="1000" dirty="0" err="1" smtClean="0">
                <a:solidFill>
                  <a:prstClr val="white"/>
                </a:solidFill>
                <a:latin typeface="Arial" panose="020B0604020202020204" pitchFamily="34" charset="0"/>
                <a:cs typeface="Arial" panose="020B0604020202020204" pitchFamily="34" charset="0"/>
              </a:rPr>
              <a:t>Program</a:t>
            </a:r>
            <a:r>
              <a:rPr lang="es-ES" sz="1000" dirty="0" smtClean="0">
                <a:solidFill>
                  <a:prstClr val="white"/>
                </a:solidFill>
                <a:latin typeface="Arial" panose="020B0604020202020204" pitchFamily="34" charset="0"/>
                <a:cs typeface="Arial" panose="020B0604020202020204" pitchFamily="34" charset="0"/>
              </a:rPr>
              <a:t>)</a:t>
            </a:r>
            <a:endParaRPr lang="es-ES" sz="1000" dirty="0">
              <a:solidFill>
                <a:prstClr val="white"/>
              </a:solidFill>
              <a:latin typeface="Arial" panose="020B0604020202020204" pitchFamily="34" charset="0"/>
              <a:cs typeface="Arial" panose="020B0604020202020204" pitchFamily="34" charset="0"/>
            </a:endParaRPr>
          </a:p>
        </p:txBody>
      </p:sp>
      <p:sp>
        <p:nvSpPr>
          <p:cNvPr id="9" name="Rectángulo 8"/>
          <p:cNvSpPr/>
          <p:nvPr/>
        </p:nvSpPr>
        <p:spPr>
          <a:xfrm>
            <a:off x="-14590" y="4780531"/>
            <a:ext cx="9133257" cy="1477328"/>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El lago </a:t>
            </a:r>
            <a:r>
              <a:rPr lang="es-ES" sz="1000" dirty="0" err="1">
                <a:latin typeface="Arial" panose="020B0604020202020204" pitchFamily="34" charset="0"/>
                <a:cs typeface="Arial" panose="020B0604020202020204" pitchFamily="34" charset="0"/>
              </a:rPr>
              <a:t>Ngozi</a:t>
            </a:r>
            <a:r>
              <a:rPr lang="es-ES" sz="1000" dirty="0">
                <a:latin typeface="Arial" panose="020B0604020202020204" pitchFamily="34" charset="0"/>
                <a:cs typeface="Arial" panose="020B0604020202020204" pitchFamily="34" charset="0"/>
              </a:rPr>
              <a:t> es el segundo lago de cráter más grande de África. Se puede encontrar cerca de </a:t>
            </a:r>
            <a:r>
              <a:rPr lang="es-ES" sz="1000" dirty="0" err="1">
                <a:latin typeface="Arial" panose="020B0604020202020204" pitchFamily="34" charset="0"/>
                <a:cs typeface="Arial" panose="020B0604020202020204" pitchFamily="34" charset="0"/>
              </a:rPr>
              <a:t>Tukuyu</a:t>
            </a:r>
            <a:r>
              <a:rPr lang="es-ES" sz="1000" dirty="0">
                <a:latin typeface="Arial" panose="020B0604020202020204" pitchFamily="34" charset="0"/>
                <a:cs typeface="Arial" panose="020B0604020202020204" pitchFamily="34" charset="0"/>
              </a:rPr>
              <a:t>, una pequeña ciudad en el distrito de </a:t>
            </a:r>
            <a:r>
              <a:rPr lang="es-ES" sz="1000" dirty="0" err="1">
                <a:latin typeface="Arial" panose="020B0604020202020204" pitchFamily="34" charset="0"/>
                <a:cs typeface="Arial" panose="020B0604020202020204" pitchFamily="34" charset="0"/>
              </a:rPr>
              <a:t>Rungwe</a:t>
            </a:r>
            <a:r>
              <a:rPr lang="es-ES" sz="1000" dirty="0">
                <a:latin typeface="Arial" panose="020B0604020202020204" pitchFamily="34" charset="0"/>
                <a:cs typeface="Arial" panose="020B0604020202020204" pitchFamily="34" charset="0"/>
              </a:rPr>
              <a:t>, en la región montañosa de </a:t>
            </a:r>
            <a:r>
              <a:rPr lang="es-ES" sz="1000" dirty="0" err="1">
                <a:latin typeface="Arial" panose="020B0604020202020204" pitchFamily="34" charset="0"/>
                <a:cs typeface="Arial" panose="020B0604020202020204" pitchFamily="34" charset="0"/>
              </a:rPr>
              <a:t>Mbeya</a:t>
            </a:r>
            <a:r>
              <a:rPr lang="es-ES" sz="1000" dirty="0">
                <a:latin typeface="Arial" panose="020B0604020202020204" pitchFamily="34" charset="0"/>
                <a:cs typeface="Arial" panose="020B0604020202020204" pitchFamily="34" charset="0"/>
              </a:rPr>
              <a:t>, en el sur de Tanzania, en África oriental. Es parte de la cresta Poroto y parte del borde de la caldera, es el punto más alto de la cresta y está compuesto principalmente de lavas </a:t>
            </a:r>
            <a:r>
              <a:rPr lang="es-ES" sz="1000" dirty="0" err="1">
                <a:latin typeface="Arial" panose="020B0604020202020204" pitchFamily="34" charset="0"/>
                <a:cs typeface="Arial" panose="020B0604020202020204" pitchFamily="34" charset="0"/>
              </a:rPr>
              <a:t>traquíticas</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fonolíticas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Ngozi</a:t>
            </a:r>
            <a:r>
              <a:rPr lang="es-ES" sz="1000" dirty="0">
                <a:latin typeface="Arial" panose="020B0604020202020204" pitchFamily="34" charset="0"/>
                <a:cs typeface="Arial" panose="020B0604020202020204" pitchFamily="34" charset="0"/>
              </a:rPr>
              <a:t> es una caldera Holocena que generó la piedra pómez </a:t>
            </a:r>
            <a:r>
              <a:rPr lang="es-ES" sz="1000" dirty="0" err="1">
                <a:latin typeface="Arial" panose="020B0604020202020204" pitchFamily="34" charset="0"/>
                <a:cs typeface="Arial" panose="020B0604020202020204" pitchFamily="34" charset="0"/>
              </a:rPr>
              <a:t>Kitulo</a:t>
            </a:r>
            <a:r>
              <a:rPr lang="es-ES" sz="1000" dirty="0">
                <a:latin typeface="Arial" panose="020B0604020202020204" pitchFamily="34" charset="0"/>
                <a:cs typeface="Arial" panose="020B0604020202020204" pitchFamily="34" charset="0"/>
              </a:rPr>
              <a:t> hace 12,000 años durante una erupción </a:t>
            </a:r>
            <a:r>
              <a:rPr lang="es-ES" sz="1000" dirty="0" err="1">
                <a:latin typeface="Arial" panose="020B0604020202020204" pitchFamily="34" charset="0"/>
                <a:cs typeface="Arial" panose="020B0604020202020204" pitchFamily="34" charset="0"/>
              </a:rPr>
              <a:t>pliniana</a:t>
            </a:r>
            <a:r>
              <a:rPr lang="es-ES" sz="1000" dirty="0">
                <a:latin typeface="Arial" panose="020B0604020202020204" pitchFamily="34" charset="0"/>
                <a:cs typeface="Arial" panose="020B0604020202020204" pitchFamily="34" charset="0"/>
              </a:rPr>
              <a:t>, muy probablemente en la misma erupción que generó la caldera. Otros depósitos de erupción son el </a:t>
            </a:r>
            <a:r>
              <a:rPr lang="es-ES" sz="1000" dirty="0" err="1">
                <a:latin typeface="Arial" panose="020B0604020202020204" pitchFamily="34" charset="0"/>
                <a:cs typeface="Arial" panose="020B0604020202020204" pitchFamily="34" charset="0"/>
              </a:rPr>
              <a:t>Ngozi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Tuff</a:t>
            </a:r>
            <a:r>
              <a:rPr lang="es-ES" sz="1000" dirty="0">
                <a:latin typeface="Arial" panose="020B0604020202020204" pitchFamily="34" charset="0"/>
                <a:cs typeface="Arial" panose="020B0604020202020204" pitchFamily="34" charset="0"/>
              </a:rPr>
              <a:t> (hace menos de mil años) y los depósitos de aumento de la base del </a:t>
            </a:r>
            <a:r>
              <a:rPr lang="es-ES" sz="1000" dirty="0" err="1">
                <a:latin typeface="Arial" panose="020B0604020202020204" pitchFamily="34" charset="0"/>
                <a:cs typeface="Arial" panose="020B0604020202020204" pitchFamily="34" charset="0"/>
              </a:rPr>
              <a:t>Ituwa</a:t>
            </a:r>
            <a:r>
              <a:rPr lang="es-ES" sz="1000" dirty="0">
                <a:latin typeface="Arial" panose="020B0604020202020204" pitchFamily="34" charset="0"/>
                <a:cs typeface="Arial" panose="020B0604020202020204" pitchFamily="34" charset="0"/>
              </a:rPr>
              <a:t> Surge de edad incierta, pero intermediarios a la piedra pómez </a:t>
            </a:r>
            <a:r>
              <a:rPr lang="es-ES" sz="1000" dirty="0" err="1">
                <a:latin typeface="Arial" panose="020B0604020202020204" pitchFamily="34" charset="0"/>
                <a:cs typeface="Arial" panose="020B0604020202020204" pitchFamily="34" charset="0"/>
              </a:rPr>
              <a:t>Kitulo</a:t>
            </a:r>
            <a:r>
              <a:rPr lang="es-ES" sz="1000" dirty="0">
                <a:latin typeface="Arial" panose="020B0604020202020204" pitchFamily="34" charset="0"/>
                <a:cs typeface="Arial" panose="020B0604020202020204" pitchFamily="34" charset="0"/>
              </a:rPr>
              <a:t> y al </a:t>
            </a:r>
            <a:r>
              <a:rPr lang="es-ES" sz="1000" dirty="0" err="1">
                <a:latin typeface="Arial" panose="020B0604020202020204" pitchFamily="34" charset="0"/>
                <a:cs typeface="Arial" panose="020B0604020202020204" pitchFamily="34" charset="0"/>
              </a:rPr>
              <a:t>Tuff</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Ngozi</a:t>
            </a:r>
            <a:r>
              <a:rPr lang="es-ES" sz="1000" dirty="0">
                <a:latin typeface="Arial" panose="020B0604020202020204" pitchFamily="34" charset="0"/>
                <a:cs typeface="Arial" panose="020B0604020202020204" pitchFamily="34" charset="0"/>
              </a:rPr>
              <a:t>. La actividad más joven generó un flujo </a:t>
            </a:r>
            <a:r>
              <a:rPr lang="es-ES" sz="1000" dirty="0" err="1">
                <a:latin typeface="Arial" panose="020B0604020202020204" pitchFamily="34" charset="0"/>
                <a:cs typeface="Arial" panose="020B0604020202020204" pitchFamily="34" charset="0"/>
              </a:rPr>
              <a:t>piroclástico</a:t>
            </a:r>
            <a:r>
              <a:rPr lang="es-ES" sz="1000" dirty="0">
                <a:latin typeface="Arial" panose="020B0604020202020204" pitchFamily="34" charset="0"/>
                <a:cs typeface="Arial" panose="020B0604020202020204" pitchFamily="34" charset="0"/>
              </a:rPr>
              <a:t> que fluyó hacia el sur durante 10 km alrededor del 1450 CE- era </a:t>
            </a:r>
            <a:r>
              <a:rPr lang="es-ES" sz="1000" dirty="0" err="1">
                <a:latin typeface="Arial" panose="020B0604020202020204" pitchFamily="34" charset="0"/>
                <a:cs typeface="Arial" panose="020B0604020202020204" pitchFamily="34" charset="0"/>
              </a:rPr>
              <a:t>comun</a:t>
            </a:r>
            <a:r>
              <a:rPr lang="es-ES" sz="1000" dirty="0">
                <a:latin typeface="Arial" panose="020B0604020202020204" pitchFamily="34" charset="0"/>
                <a:cs typeface="Arial" panose="020B0604020202020204" pitchFamily="34" charset="0"/>
              </a:rPr>
              <a:t>). Algunos conos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rodean el volcán. Las paredes de la caldera están cubiertas de bosques, a excepción de los segmentos recorridos por deslizamientos de tierra y altos acantilados que impiden el acceso al agua. La caldera en sí no está sujeta a actividad hidrotermal, pero las grandes emisiones de CO2 subacuáticas y las leyendas locales sobre el poder de la muerte del lago indican un peligro de erupciones </a:t>
            </a:r>
            <a:r>
              <a:rPr lang="es-ES" sz="1000" dirty="0" err="1">
                <a:latin typeface="Arial" panose="020B0604020202020204" pitchFamily="34" charset="0"/>
                <a:cs typeface="Arial" panose="020B0604020202020204" pitchFamily="34" charset="0"/>
              </a:rPr>
              <a:t>límnicas</a:t>
            </a:r>
            <a:r>
              <a:rPr lang="es-ES" sz="1000" dirty="0">
                <a:latin typeface="Arial" panose="020B0604020202020204" pitchFamily="34" charset="0"/>
                <a:cs typeface="Arial" panose="020B0604020202020204" pitchFamily="34" charset="0"/>
              </a:rPr>
              <a:t>. El fondo del lago de acuerdo con la ecosonda es plano y no tiene terrazas</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sp>
        <p:nvSpPr>
          <p:cNvPr id="10" name="Rectángulo 9"/>
          <p:cNvSpPr/>
          <p:nvPr/>
        </p:nvSpPr>
        <p:spPr>
          <a:xfrm>
            <a:off x="-73489" y="6251713"/>
            <a:ext cx="9192156" cy="400110"/>
          </a:xfrm>
          <a:prstGeom prst="rect">
            <a:avLst/>
          </a:prstGeom>
        </p:spPr>
        <p:txBody>
          <a:bodyPr wrap="square">
            <a:spAutoFit/>
          </a:bodyPr>
          <a:lstStyle/>
          <a:p>
            <a:r>
              <a:rPr lang="es-ES" sz="1000" b="1" dirty="0" err="1">
                <a:latin typeface="Arial" panose="020B0604020202020204" pitchFamily="34" charset="0"/>
                <a:cs typeface="Arial" panose="020B0604020202020204" pitchFamily="34" charset="0"/>
              </a:rPr>
              <a:t>Ol</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Doinyo</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Lengai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situado al sur del lago </a:t>
            </a:r>
            <a:r>
              <a:rPr lang="es-ES" sz="1000" dirty="0" err="1">
                <a:latin typeface="Arial" panose="020B0604020202020204" pitchFamily="34" charset="0"/>
                <a:cs typeface="Arial" panose="020B0604020202020204" pitchFamily="34" charset="0"/>
              </a:rPr>
              <a:t>Natron</a:t>
            </a:r>
            <a:r>
              <a:rPr lang="es-ES" sz="1000" dirty="0">
                <a:latin typeface="Arial" panose="020B0604020202020204" pitchFamily="34" charset="0"/>
                <a:cs typeface="Arial" panose="020B0604020202020204" pitchFamily="34" charset="0"/>
              </a:rPr>
              <a:t>, en el extremo sur del brazo oriental del Gran Valle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en el noroeste de Tanzania. La etapa de formación del cono de este volcán simétrico de 370.000 años de antigüedad finalizó hace unos 15.000 años. Su cima la forman dos cráteres.</a:t>
            </a:r>
          </a:p>
        </p:txBody>
      </p:sp>
    </p:spTree>
    <p:extLst>
      <p:ext uri="{BB962C8B-B14F-4D97-AF65-F5344CB8AC3E}">
        <p14:creationId xmlns:p14="http://schemas.microsoft.com/office/powerpoint/2010/main" val="4134821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880616" y="22048"/>
            <a:ext cx="4263384" cy="2830887"/>
          </a:xfrm>
          <a:prstGeom prst="rect">
            <a:avLst/>
          </a:prstGeom>
        </p:spPr>
      </p:pic>
      <p:sp>
        <p:nvSpPr>
          <p:cNvPr id="3" name="Rectángulo 2"/>
          <p:cNvSpPr/>
          <p:nvPr/>
        </p:nvSpPr>
        <p:spPr>
          <a:xfrm>
            <a:off x="4887367" y="2575936"/>
            <a:ext cx="3327578"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latin typeface="Arial" panose="020B0604020202020204" pitchFamily="34" charset="0"/>
                <a:cs typeface="Arial" panose="020B0604020202020204" pitchFamily="34" charset="0"/>
              </a:rPr>
              <a:t>Lago </a:t>
            </a:r>
            <a:r>
              <a:rPr lang="es-ES" sz="1200" dirty="0" err="1">
                <a:solidFill>
                  <a:srgbClr val="FF0000"/>
                </a:solidFill>
                <a:latin typeface="Arial" panose="020B0604020202020204" pitchFamily="34" charset="0"/>
                <a:cs typeface="Arial" panose="020B0604020202020204" pitchFamily="34" charset="0"/>
              </a:rPr>
              <a:t>Ngozi</a:t>
            </a:r>
            <a:r>
              <a:rPr lang="es-ES" sz="1200" dirty="0">
                <a:solidFill>
                  <a:srgbClr val="FF0000"/>
                </a:solidFill>
                <a:latin typeface="Arial" panose="020B0604020202020204" pitchFamily="34" charset="0"/>
                <a:cs typeface="Arial" panose="020B0604020202020204" pitchFamily="34" charset="0"/>
              </a:rPr>
              <a:t>. En caldera. Tanzania. (Wikipedia)</a:t>
            </a:r>
          </a:p>
        </p:txBody>
      </p:sp>
      <p:sp>
        <p:nvSpPr>
          <p:cNvPr id="4" name="Rectángulo 3"/>
          <p:cNvSpPr/>
          <p:nvPr/>
        </p:nvSpPr>
        <p:spPr>
          <a:xfrm>
            <a:off x="22792" y="22048"/>
            <a:ext cx="4857823" cy="553998"/>
          </a:xfrm>
          <a:prstGeom prst="rect">
            <a:avLst/>
          </a:prstGeom>
        </p:spPr>
        <p:txBody>
          <a:bodyPr wrap="square">
            <a:spAutoFit/>
          </a:bodyPr>
          <a:lstStyle/>
          <a:p>
            <a:r>
              <a:rPr lang="es-ES" sz="1000" dirty="0">
                <a:latin typeface="Arial" panose="020B0604020202020204" pitchFamily="34" charset="0"/>
              </a:rPr>
              <a:t> El del sur, inactivo, está cubierto de vegetación y de ceniza volcánica. En el del norte, la actividad se centra en torno a varios hornitos (hileras de materiales empujados hacia arriba por un flujo de agua subyacente) y pequeños conos.</a:t>
            </a:r>
            <a:endParaRPr lang="es-ES" sz="1000" dirty="0"/>
          </a:p>
        </p:txBody>
      </p:sp>
      <p:sp>
        <p:nvSpPr>
          <p:cNvPr id="5" name="Rectángulo 4"/>
          <p:cNvSpPr/>
          <p:nvPr/>
        </p:nvSpPr>
        <p:spPr>
          <a:xfrm>
            <a:off x="29543" y="576046"/>
            <a:ext cx="4857824" cy="1323439"/>
          </a:xfrm>
          <a:prstGeom prst="rect">
            <a:avLst/>
          </a:prstGeom>
        </p:spPr>
        <p:txBody>
          <a:bodyPr wrap="square">
            <a:spAutoFit/>
          </a:bodyPr>
          <a:lstStyle/>
          <a:p>
            <a:pPr lvl="0"/>
            <a:r>
              <a:rPr lang="es-ES" sz="1000" dirty="0" err="1">
                <a:latin typeface="Arial" panose="020B0604020202020204" pitchFamily="34" charset="0"/>
                <a:cs typeface="Arial" panose="020B0604020202020204" pitchFamily="34" charset="0"/>
              </a:rPr>
              <a:t>Ol</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Doinyo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Lengai</a:t>
            </a:r>
            <a:r>
              <a:rPr lang="es-ES" sz="1000" dirty="0">
                <a:latin typeface="Arial" panose="020B0604020202020204" pitchFamily="34" charset="0"/>
                <a:cs typeface="Arial" panose="020B0604020202020204" pitchFamily="34" charset="0"/>
              </a:rPr>
              <a:t> es famoso por ser el único volcán del que se sabe que ha arrojado </a:t>
            </a:r>
            <a:r>
              <a:rPr lang="es-ES" sz="1000" dirty="0" err="1">
                <a:latin typeface="Arial" panose="020B0604020202020204" pitchFamily="34" charset="0"/>
                <a:cs typeface="Arial" panose="020B0604020202020204" pitchFamily="34" charset="0"/>
              </a:rPr>
              <a:t>tefra</a:t>
            </a:r>
            <a:r>
              <a:rPr lang="es-ES" sz="1000" dirty="0">
                <a:latin typeface="Arial" panose="020B0604020202020204" pitchFamily="34" charset="0"/>
                <a:cs typeface="Arial" panose="020B0604020202020204" pitchFamily="34" charset="0"/>
              </a:rPr>
              <a:t> y </a:t>
            </a:r>
            <a:r>
              <a:rPr lang="es-ES" sz="1000" dirty="0" err="1" smtClean="0">
                <a:latin typeface="Arial" panose="020B0604020202020204" pitchFamily="34" charset="0"/>
                <a:cs typeface="Arial" panose="020B0604020202020204" pitchFamily="34" charset="0"/>
              </a:rPr>
              <a:t>lavs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ncuya</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composición de </a:t>
            </a:r>
            <a:r>
              <a:rPr lang="es-ES" sz="1000" dirty="0" smtClean="0">
                <a:latin typeface="Arial" panose="020B0604020202020204" pitchFamily="34" charset="0"/>
                <a:cs typeface="Arial" panose="020B0604020202020204" pitchFamily="34" charset="0"/>
              </a:rPr>
              <a:t>carbonatos es </a:t>
            </a:r>
            <a:r>
              <a:rPr lang="es-ES" sz="1000" dirty="0">
                <a:latin typeface="Arial" panose="020B0604020202020204" pitchFamily="34" charset="0"/>
                <a:cs typeface="Arial" panose="020B0604020202020204" pitchFamily="34" charset="0"/>
              </a:rPr>
              <a:t>única. Con una viscosidad muy semejante a la del agua (debido al bajo contenido de sílice), su lava es la más fluida del mundo, y también la más fría, con temperaturas de </a:t>
            </a:r>
            <a:r>
              <a:rPr lang="es-ES" sz="1000" dirty="0" smtClean="0">
                <a:latin typeface="Arial" panose="020B0604020202020204" pitchFamily="34" charset="0"/>
                <a:cs typeface="Arial" panose="020B0604020202020204" pitchFamily="34" charset="0"/>
              </a:rPr>
              <a:t>sólo </a:t>
            </a:r>
            <a:r>
              <a:rPr lang="es-ES" sz="1000" dirty="0">
                <a:latin typeface="Arial" panose="020B0604020202020204" pitchFamily="34" charset="0"/>
                <a:cs typeface="Arial" panose="020B0604020202020204" pitchFamily="34" charset="0"/>
              </a:rPr>
              <a:t>590 </a:t>
            </a:r>
            <a:r>
              <a:rPr lang="es-ES" sz="1000" dirty="0" err="1" smtClean="0">
                <a:latin typeface="Arial" panose="020B0604020202020204" pitchFamily="34" charset="0"/>
                <a:cs typeface="Arial" panose="020B0604020202020204" pitchFamily="34" charset="0"/>
              </a:rPr>
              <a:t>ºC</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Esa lava fluye negra en el día, arde con un rojo intenso en la noche, y se torna blanca al entrar en contacto con el agua. </a:t>
            </a:r>
            <a:r>
              <a:rPr lang="es-ES" sz="1000" dirty="0">
                <a:latin typeface="Arial" panose="020B0604020202020204" pitchFamily="34" charset="0"/>
              </a:rPr>
              <a:t>La efusión continua de lavas a lo largo del tiempo se ve alternada con erupciones de </a:t>
            </a:r>
            <a:r>
              <a:rPr lang="es-ES" sz="1000" dirty="0" smtClean="0">
                <a:latin typeface="Arial" panose="020B0604020202020204" pitchFamily="34" charset="0"/>
              </a:rPr>
              <a:t>ceniza. En</a:t>
            </a:r>
            <a:r>
              <a:rPr lang="es-ES" sz="1000" dirty="0">
                <a:latin typeface="Arial" panose="020B0604020202020204" pitchFamily="34" charset="0"/>
              </a:rPr>
              <a:t> 1917, 1940, 1960 y </a:t>
            </a:r>
            <a:r>
              <a:rPr lang="es-ES" sz="1000" dirty="0" smtClean="0">
                <a:latin typeface="Arial" panose="020B0604020202020204" pitchFamily="34" charset="0"/>
              </a:rPr>
              <a:t>1966 hubo </a:t>
            </a:r>
            <a:r>
              <a:rPr lang="es-ES" sz="1000" dirty="0">
                <a:latin typeface="Arial" panose="020B0604020202020204" pitchFamily="34" charset="0"/>
              </a:rPr>
              <a:t>fuertes erupciones explosivas</a:t>
            </a:r>
            <a:r>
              <a:rPr lang="es-ES" sz="1000" dirty="0" smtClean="0">
                <a:latin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4"/>
          <a:stretch>
            <a:fillRect/>
          </a:stretch>
        </p:blipFill>
        <p:spPr>
          <a:xfrm>
            <a:off x="41738" y="1925743"/>
            <a:ext cx="4674278" cy="4872037"/>
          </a:xfrm>
          <a:prstGeom prst="rect">
            <a:avLst/>
          </a:prstGeom>
        </p:spPr>
      </p:pic>
      <p:sp>
        <p:nvSpPr>
          <p:cNvPr id="9" name="Rectángulo 8"/>
          <p:cNvSpPr/>
          <p:nvPr/>
        </p:nvSpPr>
        <p:spPr>
          <a:xfrm>
            <a:off x="0" y="6520781"/>
            <a:ext cx="2921826"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rPr>
              <a:t>Ol</a:t>
            </a:r>
            <a:r>
              <a:rPr lang="es-ES" sz="1200" dirty="0">
                <a:solidFill>
                  <a:srgbClr val="FF0000"/>
                </a:solidFill>
              </a:rPr>
              <a:t> </a:t>
            </a:r>
            <a:r>
              <a:rPr lang="es-ES" sz="1200" dirty="0" err="1">
                <a:solidFill>
                  <a:srgbClr val="FF0000"/>
                </a:solidFill>
              </a:rPr>
              <a:t>Doinyo</a:t>
            </a:r>
            <a:r>
              <a:rPr lang="es-ES" sz="1200" dirty="0">
                <a:solidFill>
                  <a:srgbClr val="FF0000"/>
                </a:solidFill>
              </a:rPr>
              <a:t> </a:t>
            </a:r>
            <a:r>
              <a:rPr lang="es-ES" sz="1200" dirty="0" err="1">
                <a:solidFill>
                  <a:srgbClr val="FF0000"/>
                </a:solidFill>
              </a:rPr>
              <a:t>Lengai</a:t>
            </a:r>
            <a:r>
              <a:rPr lang="es-ES" sz="1200" dirty="0">
                <a:solidFill>
                  <a:srgbClr val="FF0000"/>
                </a:solidFill>
              </a:rPr>
              <a:t>. Volcán. Tanzania. ( </a:t>
            </a:r>
            <a:r>
              <a:rPr lang="es-ES" sz="1200" dirty="0" err="1">
                <a:solidFill>
                  <a:srgbClr val="FF0000"/>
                </a:solidFill>
              </a:rPr>
              <a:t>Alamy</a:t>
            </a:r>
            <a:r>
              <a:rPr lang="es-ES" sz="1200" dirty="0">
                <a:solidFill>
                  <a:srgbClr val="FF0000"/>
                </a:solidFill>
              </a:rPr>
              <a:t>)</a:t>
            </a:r>
          </a:p>
        </p:txBody>
      </p:sp>
      <p:sp>
        <p:nvSpPr>
          <p:cNvPr id="10" name="Rectángulo 9"/>
          <p:cNvSpPr/>
          <p:nvPr/>
        </p:nvSpPr>
        <p:spPr>
          <a:xfrm>
            <a:off x="4716016" y="2852935"/>
            <a:ext cx="4572000" cy="4093428"/>
          </a:xfrm>
          <a:prstGeom prst="rect">
            <a:avLst/>
          </a:prstGeom>
        </p:spPr>
        <p:txBody>
          <a:bodyPr>
            <a:spAutoFit/>
          </a:bodyPr>
          <a:lstStyle/>
          <a:p>
            <a:r>
              <a:rPr lang="es-ES" sz="1000" dirty="0" err="1">
                <a:latin typeface="Arial" panose="020B0604020202020204" pitchFamily="34" charset="0"/>
                <a:cs typeface="Arial" panose="020B0604020202020204" pitchFamily="34" charset="0"/>
              </a:rPr>
              <a:t>Ol</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Doinyo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Lengai</a:t>
            </a:r>
            <a:r>
              <a:rPr lang="es-ES" sz="1000" dirty="0">
                <a:latin typeface="Arial" panose="020B0604020202020204" pitchFamily="34" charset="0"/>
                <a:cs typeface="Arial" panose="020B0604020202020204" pitchFamily="34" charset="0"/>
              </a:rPr>
              <a:t>, un estratovolcán clásico, simétrico y empinado</a:t>
            </a:r>
            <a:r>
              <a:rPr lang="es-ES" sz="1000" dirty="0" smtClean="0">
                <a:latin typeface="Arial" panose="020B0604020202020204" pitchFamily="34" charset="0"/>
                <a:cs typeface="Arial" panose="020B0604020202020204" pitchFamily="34" charset="0"/>
              </a:rPr>
              <a:t>, que  </a:t>
            </a:r>
            <a:r>
              <a:rPr lang="es-ES" sz="1000" dirty="0">
                <a:latin typeface="Arial" panose="020B0604020202020204" pitchFamily="34" charset="0"/>
                <a:cs typeface="Arial" panose="020B0604020202020204" pitchFamily="34" charset="0"/>
              </a:rPr>
              <a:t>se eleva majestuosamente a unos 2000 m desde la depresión </a:t>
            </a:r>
            <a:r>
              <a:rPr lang="es-ES" sz="1000" dirty="0" smtClean="0">
                <a:latin typeface="Arial" panose="020B0604020202020204" pitchFamily="34" charset="0"/>
                <a:cs typeface="Arial" panose="020B0604020202020204" pitchFamily="34" charset="0"/>
              </a:rPr>
              <a:t>del valles del  </a:t>
            </a:r>
            <a:r>
              <a:rPr lang="es-ES" sz="1000" dirty="0" err="1" smtClean="0">
                <a:latin typeface="Arial" panose="020B0604020202020204" pitchFamily="34" charset="0"/>
                <a:cs typeface="Arial" panose="020B0604020202020204" pitchFamily="34" charset="0"/>
              </a:rPr>
              <a:t>Rift</a:t>
            </a:r>
            <a:r>
              <a:rPr lang="es-ES" sz="1000" dirty="0" smtClean="0">
                <a:latin typeface="Arial" panose="020B0604020202020204" pitchFamily="34" charset="0"/>
                <a:cs typeface="Arial" panose="020B0604020202020204" pitchFamily="34" charset="0"/>
              </a:rPr>
              <a:t> del Este de </a:t>
            </a:r>
            <a:r>
              <a:rPr lang="es-ES" sz="1000" dirty="0" err="1" smtClean="0">
                <a:latin typeface="Arial" panose="020B0604020202020204" pitchFamily="34" charset="0"/>
                <a:cs typeface="Arial" panose="020B0604020202020204" pitchFamily="34" charset="0"/>
              </a:rPr>
              <a:t>Africal</a:t>
            </a:r>
            <a:r>
              <a:rPr lang="es-ES" sz="1000" dirty="0" smtClean="0">
                <a:latin typeface="Arial" panose="020B0604020202020204" pitchFamily="34" charset="0"/>
                <a:cs typeface="Arial" panose="020B0604020202020204" pitchFamily="34" charset="0"/>
              </a:rPr>
              <a:t> hasta </a:t>
            </a:r>
            <a:r>
              <a:rPr lang="es-ES" sz="1000" dirty="0">
                <a:latin typeface="Arial" panose="020B0604020202020204" pitchFamily="34" charset="0"/>
                <a:cs typeface="Arial" panose="020B0604020202020204" pitchFamily="34" charset="0"/>
              </a:rPr>
              <a:t>una cumbre de 2890 m. Para el pueblo </a:t>
            </a:r>
            <a:r>
              <a:rPr lang="es-ES" sz="1000" dirty="0" err="1" smtClean="0">
                <a:latin typeface="Arial" panose="020B0604020202020204" pitchFamily="34" charset="0"/>
                <a:cs typeface="Arial" panose="020B0604020202020204" pitchFamily="34" charset="0"/>
              </a:rPr>
              <a:t>Maassai</a:t>
            </a:r>
            <a:r>
              <a:rPr lang="es-ES" sz="1000" dirty="0" smtClean="0">
                <a:latin typeface="Arial" panose="020B0604020202020204" pitchFamily="34" charset="0"/>
                <a:cs typeface="Arial" panose="020B0604020202020204" pitchFamily="34" charset="0"/>
              </a:rPr>
              <a:t>. el </a:t>
            </a:r>
            <a:r>
              <a:rPr lang="es-ES" sz="1000" dirty="0" err="1">
                <a:latin typeface="Arial" panose="020B0604020202020204" pitchFamily="34" charset="0"/>
                <a:cs typeface="Arial" panose="020B0604020202020204" pitchFamily="34" charset="0"/>
              </a:rPr>
              <a:t>Ol</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Doinyo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Lengai</a:t>
            </a:r>
            <a:r>
              <a:rPr lang="es-ES" sz="1000" dirty="0">
                <a:latin typeface="Arial" panose="020B0604020202020204" pitchFamily="34" charset="0"/>
                <a:cs typeface="Arial" panose="020B0604020202020204" pitchFamily="34" charset="0"/>
              </a:rPr>
              <a:t> es el único volcán activo que hace erupción en </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lava </a:t>
            </a:r>
            <a:r>
              <a:rPr lang="es-ES" sz="1000" dirty="0" err="1">
                <a:latin typeface="Arial" panose="020B0604020202020204" pitchFamily="34" charset="0"/>
                <a:cs typeface="Arial" panose="020B0604020202020204" pitchFamily="34" charset="0"/>
              </a:rPr>
              <a:t>natrocarbonatita</a:t>
            </a:r>
            <a:r>
              <a:rPr lang="es-ES" sz="1000" dirty="0">
                <a:latin typeface="Arial" panose="020B0604020202020204" pitchFamily="34" charset="0"/>
                <a:cs typeface="Arial" panose="020B0604020202020204" pitchFamily="34" charset="0"/>
              </a:rPr>
              <a:t>. Erupciones de ceniza del nuevo cono del cráter del volcán </a:t>
            </a:r>
            <a:r>
              <a:rPr lang="es-ES" sz="1000" dirty="0" err="1">
                <a:latin typeface="Arial" panose="020B0604020202020204" pitchFamily="34" charset="0"/>
                <a:cs typeface="Arial" panose="020B0604020202020204" pitchFamily="34" charset="0"/>
              </a:rPr>
              <a:t>Lengai</a:t>
            </a:r>
            <a:r>
              <a:rPr lang="es-ES" sz="1000" dirty="0">
                <a:latin typeface="Arial" panose="020B0604020202020204" pitchFamily="34" charset="0"/>
                <a:cs typeface="Arial" panose="020B0604020202020204" pitchFamily="34" charset="0"/>
              </a:rPr>
              <a:t> en 2008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Antecedentes</a:t>
            </a:r>
            <a:r>
              <a:rPr lang="es-ES" sz="1000" dirty="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El </a:t>
            </a:r>
            <a:r>
              <a:rPr lang="es-ES" sz="1000" dirty="0" err="1" smtClean="0">
                <a:latin typeface="Arial" panose="020B0604020202020204" pitchFamily="34" charset="0"/>
                <a:cs typeface="Arial" panose="020B0604020202020204" pitchFamily="34" charset="0"/>
              </a:rPr>
              <a:t>Ol</a:t>
            </a:r>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Doinyo</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Lengai</a:t>
            </a:r>
            <a:r>
              <a:rPr lang="es-ES" sz="1000" dirty="0">
                <a:latin typeface="Arial" panose="020B0604020202020204" pitchFamily="34" charset="0"/>
                <a:cs typeface="Arial" panose="020B0604020202020204" pitchFamily="34" charset="0"/>
              </a:rPr>
              <a:t> es un volcán extremadamente fascinante: es el único volcán activo conocido por la erupción de lava carbonatada, una sensación los descubrimientos científicos realizados tan recientemente como en la década de 1960: las lavas en las que </a:t>
            </a:r>
            <a:r>
              <a:rPr lang="es-ES" sz="1000" dirty="0" err="1">
                <a:latin typeface="Arial" panose="020B0604020202020204" pitchFamily="34" charset="0"/>
                <a:cs typeface="Arial" panose="020B0604020202020204" pitchFamily="34" charset="0"/>
              </a:rPr>
              <a:t>erupciona</a:t>
            </a:r>
            <a:r>
              <a:rPr lang="es-ES" sz="1000" dirty="0">
                <a:latin typeface="Arial" panose="020B0604020202020204" pitchFamily="34" charset="0"/>
                <a:cs typeface="Arial" panose="020B0604020202020204" pitchFamily="34" charset="0"/>
              </a:rPr>
              <a:t> NO se funden a base de sílice, sino de </a:t>
            </a:r>
            <a:r>
              <a:rPr lang="es-ES" sz="1000" dirty="0" err="1">
                <a:latin typeface="Arial" panose="020B0604020202020204" pitchFamily="34" charset="0"/>
                <a:cs typeface="Arial" panose="020B0604020202020204" pitchFamily="34" charset="0"/>
              </a:rPr>
              <a:t>natroncarbonato</a:t>
            </a:r>
            <a:r>
              <a:rPr lang="es-ES" sz="1000" dirty="0">
                <a:latin typeface="Arial" panose="020B0604020202020204" pitchFamily="34" charset="0"/>
                <a:cs typeface="Arial" panose="020B0604020202020204" pitchFamily="34" charset="0"/>
              </a:rPr>
              <a:t>. Por lo tanto, las temperaturas de estas lavas son mucho más bajas, 'solo' alrededor de 600 grados. C., y la lava del </a:t>
            </a:r>
            <a:r>
              <a:rPr lang="es-ES" sz="1000" dirty="0" err="1">
                <a:latin typeface="Arial" panose="020B0604020202020204" pitchFamily="34" charset="0"/>
                <a:cs typeface="Arial" panose="020B0604020202020204" pitchFamily="34" charset="0"/>
              </a:rPr>
              <a:t>Lengai</a:t>
            </a:r>
            <a:r>
              <a:rPr lang="es-ES" sz="1000" dirty="0">
                <a:latin typeface="Arial" panose="020B0604020202020204" pitchFamily="34" charset="0"/>
                <a:cs typeface="Arial" panose="020B0604020202020204" pitchFamily="34" charset="0"/>
              </a:rPr>
              <a:t> no emite suficiente luz como para brillar durante el día, solo en la noche, se ve un resplandor rojizo apagado que no ilumina nada. También debido a su composición química peculiar, la lava es extremadamente fluida y se comporta como el agua, con la excepción de que es negra como el aceite. Después de enfriarse, se altera rápidamente y se convierte en un polvo blanquecino. </a:t>
            </a:r>
          </a:p>
          <a:p>
            <a:r>
              <a:rPr lang="es-ES" sz="1000" dirty="0">
                <a:latin typeface="Arial" panose="020B0604020202020204" pitchFamily="34" charset="0"/>
                <a:cs typeface="Arial" panose="020B0604020202020204" pitchFamily="34" charset="0"/>
              </a:rPr>
              <a:t>Geológicamente, el cono actual del volcán fue construido hace unos 15,000 años. Las erupciones históricas han sido de moderadas a pequeños eventos explosivos. Además de su actividad explosiva intermitente a intervalos de típicamente años o décadas, numerosas coladas de lava de </a:t>
            </a:r>
            <a:r>
              <a:rPr lang="es-ES" sz="1000" dirty="0" err="1">
                <a:latin typeface="Arial" panose="020B0604020202020204" pitchFamily="34" charset="0"/>
                <a:cs typeface="Arial" panose="020B0604020202020204" pitchFamily="34" charset="0"/>
              </a:rPr>
              <a:t>natrocarbonitita</a:t>
            </a:r>
            <a:r>
              <a:rPr lang="es-ES" sz="1000" dirty="0">
                <a:latin typeface="Arial" panose="020B0604020202020204" pitchFamily="34" charset="0"/>
                <a:cs typeface="Arial" panose="020B0604020202020204" pitchFamily="34" charset="0"/>
              </a:rPr>
              <a:t> han surgido de chimeneas en el suelo del cráter activo de la cumbre. La profundidad y la morfología del cráter activo (norte) han cambiado drásticamente durante el curso de las erupciones históricas, desde muros de cráteres escarpados de unos 200 m de profundidad a mediados del siglo </a:t>
            </a:r>
            <a:r>
              <a:rPr lang="es-ES" sz="1000" dirty="0" smtClean="0">
                <a:latin typeface="Arial" panose="020B0604020202020204" pitchFamily="34" charset="0"/>
                <a:cs typeface="Arial" panose="020B0604020202020204" pitchFamily="34" charset="0"/>
              </a:rPr>
              <a:t>XX</a:t>
            </a:r>
          </a:p>
        </p:txBody>
      </p:sp>
    </p:spTree>
    <p:extLst>
      <p:ext uri="{BB962C8B-B14F-4D97-AF65-F5344CB8AC3E}">
        <p14:creationId xmlns:p14="http://schemas.microsoft.com/office/powerpoint/2010/main" val="3906079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4572000" cy="707886"/>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hasta plataformas poco profundas que llenan principalmente el cráter. La efusión de lava a largo plazo en el cráter de la cumbre que comenzó en 1983 a finales de siglo había llenado principalmente el cráter norte; a fines de 1998, hasta hoy, la lava había comenzado a desbordar el borde del cráter.</a:t>
            </a:r>
          </a:p>
        </p:txBody>
      </p:sp>
      <p:pic>
        <p:nvPicPr>
          <p:cNvPr id="1026" name="Picture 2" descr="The active north crater of Ol Doinyo Lengai volca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884" y="11814"/>
            <a:ext cx="4649116" cy="305714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4494884" y="11814"/>
            <a:ext cx="4572000" cy="276999"/>
          </a:xfrm>
          <a:prstGeom prst="rect">
            <a:avLst/>
          </a:prstGeom>
          <a:solidFill>
            <a:schemeClr val="accent1">
              <a:lumMod val="40000"/>
              <a:lumOff val="60000"/>
            </a:schemeClr>
          </a:solidFill>
        </p:spPr>
        <p:txBody>
          <a:bodyPr>
            <a:spAutoFit/>
          </a:bodyPr>
          <a:lstStyle/>
          <a:p>
            <a:pPr lvl="0"/>
            <a:r>
              <a:rPr lang="es-ES" sz="1200" dirty="0">
                <a:solidFill>
                  <a:srgbClr val="FF0000"/>
                </a:solidFill>
              </a:rPr>
              <a:t>El </a:t>
            </a:r>
            <a:r>
              <a:rPr lang="es-ES" sz="1000" dirty="0">
                <a:solidFill>
                  <a:srgbClr val="FF0000"/>
                </a:solidFill>
                <a:latin typeface="Arial" panose="020B0604020202020204" pitchFamily="34" charset="0"/>
                <a:cs typeface="Arial" panose="020B0604020202020204" pitchFamily="34" charset="0"/>
              </a:rPr>
              <a:t>Cráter N activo del Volcán </a:t>
            </a:r>
            <a:r>
              <a:rPr lang="es-ES" sz="1000" dirty="0" err="1">
                <a:solidFill>
                  <a:srgbClr val="FF0000"/>
                </a:solidFill>
                <a:latin typeface="Arial" panose="020B0604020202020204" pitchFamily="34" charset="0"/>
                <a:cs typeface="Arial" panose="020B0604020202020204" pitchFamily="34" charset="0"/>
              </a:rPr>
              <a:t>Ol</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Doinyo</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Lengai</a:t>
            </a:r>
            <a:r>
              <a:rPr lang="es-ES" sz="1000" dirty="0">
                <a:solidFill>
                  <a:srgbClr val="FF0000"/>
                </a:solidFill>
                <a:latin typeface="Arial" panose="020B0604020202020204" pitchFamily="34" charset="0"/>
                <a:cs typeface="Arial" panose="020B0604020202020204" pitchFamily="34" charset="0"/>
              </a:rPr>
              <a:t>. Tanzania. (</a:t>
            </a:r>
            <a:r>
              <a:rPr lang="es-ES" sz="1000" dirty="0" err="1" smtClean="0">
                <a:solidFill>
                  <a:srgbClr val="FF0000"/>
                </a:solidFill>
                <a:latin typeface="Arial" panose="020B0604020202020204" pitchFamily="34" charset="0"/>
                <a:cs typeface="Arial" panose="020B0604020202020204" pitchFamily="34" charset="0"/>
              </a:rPr>
              <a:t>Volcanodiscovery</a:t>
            </a:r>
            <a:r>
              <a:rPr lang="es-ES" sz="1000"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4" name="Rectángulo 3"/>
          <p:cNvSpPr/>
          <p:nvPr/>
        </p:nvSpPr>
        <p:spPr>
          <a:xfrm>
            <a:off x="-7114" y="707886"/>
            <a:ext cx="4572000" cy="1169551"/>
          </a:xfrm>
          <a:prstGeom prst="rect">
            <a:avLst/>
          </a:prstGeom>
        </p:spPr>
        <p:txBody>
          <a:bodyPr>
            <a:spAutoFit/>
          </a:bodyPr>
          <a:lstStyle/>
          <a:p>
            <a:r>
              <a:rPr lang="es-ES" sz="1000" dirty="0" smtClean="0">
                <a:latin typeface="Arial" panose="020B0604020202020204" pitchFamily="34" charset="0"/>
                <a:cs typeface="Arial" panose="020B0604020202020204" pitchFamily="34" charset="0"/>
              </a:rPr>
              <a:t>-El </a:t>
            </a:r>
            <a:r>
              <a:rPr lang="es-ES" sz="1000" dirty="0" err="1" smtClean="0">
                <a:latin typeface="Arial" panose="020B0604020202020204" pitchFamily="34" charset="0"/>
                <a:cs typeface="Arial" panose="020B0604020202020204" pitchFamily="34" charset="0"/>
              </a:rPr>
              <a:t>Oldeani</a:t>
            </a:r>
            <a:r>
              <a:rPr lang="es-ES" sz="1000" dirty="0" smtClean="0">
                <a:latin typeface="Arial" panose="020B0604020202020204" pitchFamily="34" charset="0"/>
                <a:cs typeface="Arial" panose="020B0604020202020204" pitchFamily="34" charset="0"/>
              </a:rPr>
              <a:t>, del </a:t>
            </a:r>
            <a:r>
              <a:rPr lang="es-ES" sz="1000" dirty="0" err="1" smtClean="0">
                <a:latin typeface="Arial" panose="020B0604020202020204" pitchFamily="34" charset="0"/>
                <a:cs typeface="Arial" panose="020B0604020202020204" pitchFamily="34" charset="0"/>
              </a:rPr>
              <a:t>ComplejoVvolcánico</a:t>
            </a:r>
            <a:r>
              <a:rPr lang="es-ES" sz="1000" dirty="0" smtClean="0">
                <a:latin typeface="Arial" panose="020B0604020202020204" pitchFamily="34" charset="0"/>
                <a:cs typeface="Arial" panose="020B0604020202020204" pitchFamily="34" charset="0"/>
              </a:rPr>
              <a:t> de </a:t>
            </a:r>
            <a:r>
              <a:rPr lang="es-ES" sz="1000" dirty="0" err="1" smtClean="0">
                <a:latin typeface="Arial" panose="020B0604020202020204" pitchFamily="34" charset="0"/>
                <a:cs typeface="Arial" panose="020B0604020202020204" pitchFamily="34" charset="0"/>
              </a:rPr>
              <a:t>Ngorongoro</a:t>
            </a:r>
            <a:r>
              <a:rPr lang="es-ES" sz="1000" dirty="0" smtClean="0">
                <a:latin typeface="Arial" panose="020B0604020202020204" pitchFamily="34" charset="0"/>
                <a:cs typeface="Arial" panose="020B0604020202020204" pitchFamily="34" charset="0"/>
              </a:rPr>
              <a:t> Highland (NVHC),  en el N de Tanzania, está compuesto de basalto y </a:t>
            </a:r>
            <a:r>
              <a:rPr lang="es-ES" sz="1000" dirty="0" err="1" smtClean="0">
                <a:latin typeface="Arial" panose="020B0604020202020204" pitchFamily="34" charset="0"/>
                <a:cs typeface="Arial" panose="020B0604020202020204" pitchFamily="34" charset="0"/>
              </a:rPr>
              <a:t>traquiandesita</a:t>
            </a:r>
            <a:r>
              <a:rPr lang="es-ES" sz="1000" dirty="0" smtClean="0">
                <a:latin typeface="Arial" panose="020B0604020202020204" pitchFamily="34" charset="0"/>
                <a:cs typeface="Arial" panose="020B0604020202020204" pitchFamily="34" charset="0"/>
              </a:rPr>
              <a:t>. La sílice no saturada es relativamente alta en óxidos alcalinos, así como en oligoelementos, lo que sugiere que derivó de un grado menor de fusión parcial del progenitor. Y presenta una edad de 1,61+- 0,01 </a:t>
            </a:r>
            <a:r>
              <a:rPr lang="es-ES" sz="1000" dirty="0" err="1" smtClean="0">
                <a:latin typeface="Arial" panose="020B0604020202020204" pitchFamily="34" charset="0"/>
                <a:cs typeface="Arial" panose="020B0604020202020204" pitchFamily="34" charset="0"/>
              </a:rPr>
              <a:t>Ma</a:t>
            </a:r>
            <a:r>
              <a:rPr lang="es-ES" sz="1000" dirty="0" smtClean="0">
                <a:latin typeface="Arial" panose="020B0604020202020204" pitchFamily="34" charset="0"/>
                <a:cs typeface="Arial" panose="020B0604020202020204" pitchFamily="34" charset="0"/>
              </a:rPr>
              <a:t> a 1,52 +- 0,02 Ma. ‘</a:t>
            </a:r>
            <a:r>
              <a:rPr lang="en-US" sz="1000" u="sng" dirty="0" err="1">
                <a:latin typeface="arial" panose="020B0604020202020204" pitchFamily="34" charset="0"/>
              </a:rPr>
              <a:t>petrochemistry</a:t>
            </a:r>
            <a:r>
              <a:rPr lang="en-US" sz="1000" u="sng" dirty="0">
                <a:latin typeface="arial" panose="020B0604020202020204" pitchFamily="34" charset="0"/>
              </a:rPr>
              <a:t> and geochronology of </a:t>
            </a:r>
            <a:r>
              <a:rPr lang="en-US" sz="1000" u="sng" dirty="0" err="1">
                <a:latin typeface="arial" panose="020B0604020202020204" pitchFamily="34" charset="0"/>
              </a:rPr>
              <a:t>ngorongoro</a:t>
            </a:r>
            <a:r>
              <a:rPr lang="en-US" sz="1000" u="sng" dirty="0">
                <a:latin typeface="arial" panose="020B0604020202020204" pitchFamily="34" charset="0"/>
              </a:rPr>
              <a:t> volcanic highland </a:t>
            </a:r>
            <a:r>
              <a:rPr lang="en-US" sz="1000" u="sng" dirty="0" smtClean="0">
                <a:latin typeface="arial" panose="020B0604020202020204" pitchFamily="34" charset="0"/>
              </a:rPr>
              <a:t>‘.</a:t>
            </a:r>
            <a:r>
              <a:rPr lang="es-ES" sz="1000" u="sng" dirty="0">
                <a:solidFill>
                  <a:srgbClr val="006621"/>
                </a:solidFill>
                <a:latin typeface="arial" panose="020B0604020202020204" pitchFamily="34" charset="0"/>
              </a:rPr>
              <a:t> </a:t>
            </a:r>
            <a:r>
              <a:rPr lang="es-ES" sz="1000" u="sng" dirty="0">
                <a:latin typeface="arial" panose="020B0604020202020204" pitchFamily="34" charset="0"/>
              </a:rPr>
              <a:t>https://</a:t>
            </a:r>
            <a:r>
              <a:rPr lang="es-ES" sz="1000" u="sng" dirty="0" smtClean="0">
                <a:latin typeface="arial" panose="020B0604020202020204" pitchFamily="34" charset="0"/>
              </a:rPr>
              <a:t>geology.rutgers.edu/documents/theses/77-godwin-mollel-dissertation</a:t>
            </a:r>
            <a:endParaRPr lang="es-ES" sz="1000" u="sng" dirty="0">
              <a:latin typeface="arial" panose="020B0604020202020204" pitchFamily="34" charset="0"/>
            </a:endParaRPr>
          </a:p>
        </p:txBody>
      </p:sp>
      <p:sp>
        <p:nvSpPr>
          <p:cNvPr id="5" name="Rectángulo 4"/>
          <p:cNvSpPr/>
          <p:nvPr/>
        </p:nvSpPr>
        <p:spPr>
          <a:xfrm>
            <a:off x="-29181" y="1877437"/>
            <a:ext cx="4572000" cy="1323439"/>
          </a:xfrm>
          <a:prstGeom prst="rect">
            <a:avLst/>
          </a:prstGeom>
        </p:spPr>
        <p:txBody>
          <a:bodyPr>
            <a:spAutoFit/>
          </a:bodyPr>
          <a:lstStyle/>
          <a:p>
            <a:r>
              <a:rPr lang="es-ES" sz="1000" b="1" dirty="0">
                <a:latin typeface="Arial" panose="020B0604020202020204" pitchFamily="34" charset="0"/>
                <a:cs typeface="Arial" panose="020B0604020202020204" pitchFamily="34" charset="0"/>
              </a:rPr>
              <a:t>-El Monte </a:t>
            </a:r>
            <a:r>
              <a:rPr lang="es-ES" sz="1000" b="1" dirty="0" err="1">
                <a:latin typeface="Arial" panose="020B0604020202020204" pitchFamily="34" charset="0"/>
                <a:cs typeface="Arial" panose="020B0604020202020204" pitchFamily="34" charset="0"/>
              </a:rPr>
              <a:t>Rungwe</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potencialmente activo en la región de </a:t>
            </a:r>
            <a:r>
              <a:rPr lang="es-ES" sz="1000" dirty="0" err="1">
                <a:latin typeface="Arial" panose="020B0604020202020204" pitchFamily="34" charset="0"/>
                <a:cs typeface="Arial" panose="020B0604020202020204" pitchFamily="34" charset="0"/>
              </a:rPr>
              <a:t>Mbeya</a:t>
            </a:r>
            <a:r>
              <a:rPr lang="es-ES" sz="1000" dirty="0">
                <a:latin typeface="Arial" panose="020B0604020202020204" pitchFamily="34" charset="0"/>
                <a:cs typeface="Arial" panose="020B0604020202020204" pitchFamily="34" charset="0"/>
              </a:rPr>
              <a:t>, en las tierras altas del sur de Tanzania. A una altura de 2,981 metros, es el segundo pico más alto del sur de Tanzania. El </a:t>
            </a:r>
            <a:r>
              <a:rPr lang="es-ES" sz="1000" dirty="0" err="1">
                <a:latin typeface="Arial" panose="020B0604020202020204" pitchFamily="34" charset="0"/>
                <a:cs typeface="Arial" panose="020B0604020202020204" pitchFamily="34" charset="0"/>
              </a:rPr>
              <a:t>Rungwe</a:t>
            </a:r>
            <a:r>
              <a:rPr lang="es-ES" sz="1000" dirty="0">
                <a:latin typeface="Arial" panose="020B0604020202020204" pitchFamily="34" charset="0"/>
                <a:cs typeface="Arial" panose="020B0604020202020204" pitchFamily="34" charset="0"/>
              </a:rPr>
              <a:t> se encuentra en el cruce de los brazos este y oeste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de África Oriental. Domina el país montañoso en el extremo noroeste del canal que contiene el lago </a:t>
            </a:r>
            <a:r>
              <a:rPr lang="es-ES" sz="1000" dirty="0" err="1">
                <a:latin typeface="Arial" panose="020B0604020202020204" pitchFamily="34" charset="0"/>
                <a:cs typeface="Arial" panose="020B0604020202020204" pitchFamily="34" charset="0"/>
              </a:rPr>
              <a:t>Nyasa</a:t>
            </a:r>
            <a:r>
              <a:rPr lang="es-ES" sz="1000" dirty="0">
                <a:latin typeface="Arial" panose="020B0604020202020204" pitchFamily="34" charset="0"/>
                <a:cs typeface="Arial" panose="020B0604020202020204" pitchFamily="34" charset="0"/>
              </a:rPr>
              <a:t>. Las laderas del sureste de estas montañas reciben hasta 3 metros de lluvia al año, la precipitación más alta en Tanzania. La última erupción volcánica probablemente ocurrió hace unos pocos cientos de años</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sp>
        <p:nvSpPr>
          <p:cNvPr id="7" name="Rectángulo 6"/>
          <p:cNvSpPr/>
          <p:nvPr/>
        </p:nvSpPr>
        <p:spPr>
          <a:xfrm>
            <a:off x="0" y="3089271"/>
            <a:ext cx="4572000" cy="2246769"/>
          </a:xfrm>
          <a:prstGeom prst="rect">
            <a:avLst/>
          </a:prstGeom>
        </p:spPr>
        <p:txBody>
          <a:bodyPr>
            <a:spAutoFit/>
          </a:bodyPr>
          <a:lstStyle/>
          <a:p>
            <a:r>
              <a:rPr lang="es-ES" sz="1000" dirty="0">
                <a:latin typeface="Arial" panose="020B0604020202020204" pitchFamily="34" charset="0"/>
                <a:cs typeface="Arial" panose="020B0604020202020204" pitchFamily="34" charset="0"/>
              </a:rPr>
              <a:t>El volcán </a:t>
            </a:r>
            <a:r>
              <a:rPr lang="es-ES" sz="1000" dirty="0" err="1">
                <a:latin typeface="Arial" panose="020B0604020202020204" pitchFamily="34" charset="0"/>
                <a:cs typeface="Arial" panose="020B0604020202020204" pitchFamily="34" charset="0"/>
              </a:rPr>
              <a:t>Rungwe</a:t>
            </a:r>
            <a:r>
              <a:rPr lang="es-ES" sz="1000" dirty="0">
                <a:latin typeface="Arial" panose="020B0604020202020204" pitchFamily="34" charset="0"/>
                <a:cs typeface="Arial" panose="020B0604020202020204" pitchFamily="34" charset="0"/>
              </a:rPr>
              <a:t>, el más grande en la cuenca </a:t>
            </a:r>
            <a:r>
              <a:rPr lang="es-ES" sz="1000" dirty="0" err="1">
                <a:latin typeface="Arial" panose="020B0604020202020204" pitchFamily="34" charset="0"/>
                <a:cs typeface="Arial" panose="020B0604020202020204" pitchFamily="34" charset="0"/>
              </a:rPr>
              <a:t>Karonga</a:t>
            </a:r>
            <a:r>
              <a:rPr lang="es-ES" sz="1000" dirty="0">
                <a:latin typeface="Arial" panose="020B0604020202020204" pitchFamily="34" charset="0"/>
                <a:cs typeface="Arial" panose="020B0604020202020204" pitchFamily="34" charset="0"/>
              </a:rPr>
              <a:t> al NO del lago Malawi (Lago </a:t>
            </a:r>
            <a:r>
              <a:rPr lang="es-ES" sz="1000" dirty="0" err="1">
                <a:latin typeface="Arial" panose="020B0604020202020204" pitchFamily="34" charset="0"/>
                <a:cs typeface="Arial" panose="020B0604020202020204" pitchFamily="34" charset="0"/>
              </a:rPr>
              <a:t>Nyasa</a:t>
            </a:r>
            <a:r>
              <a:rPr lang="es-ES" sz="1000" dirty="0">
                <a:latin typeface="Arial" panose="020B0604020202020204" pitchFamily="34" charset="0"/>
                <a:cs typeface="Arial" panose="020B0604020202020204" pitchFamily="34" charset="0"/>
              </a:rPr>
              <a:t>), está cortado por una caldera de 4 km de ancho que se abre paso hacia el WSW. El terreno </a:t>
            </a:r>
            <a:r>
              <a:rPr lang="es-ES" sz="1000" dirty="0" err="1">
                <a:latin typeface="Arial" panose="020B0604020202020204" pitchFamily="34" charset="0"/>
                <a:cs typeface="Arial" panose="020B0604020202020204" pitchFamily="34" charset="0"/>
              </a:rPr>
              <a:t>hummocky</a:t>
            </a:r>
            <a:r>
              <a:rPr lang="es-ES" sz="1000" dirty="0">
                <a:latin typeface="Arial" panose="020B0604020202020204" pitchFamily="34" charset="0"/>
                <a:cs typeface="Arial" panose="020B0604020202020204" pitchFamily="34" charset="0"/>
              </a:rPr>
              <a:t> de un depósito de escombros y avalanchas producido por el colapso de la cumbre y el flanco occidental se extiende al menos 20 km al suroeste del volcán. La caldera </a:t>
            </a:r>
            <a:r>
              <a:rPr lang="es-ES" sz="1000" dirty="0" err="1">
                <a:latin typeface="Arial" panose="020B0604020202020204" pitchFamily="34" charset="0"/>
                <a:cs typeface="Arial" panose="020B0604020202020204" pitchFamily="34" charset="0"/>
              </a:rPr>
              <a:t>traquítica</a:t>
            </a:r>
            <a:r>
              <a:rPr lang="es-ES" sz="1000" dirty="0">
                <a:latin typeface="Arial" panose="020B0604020202020204" pitchFamily="34" charset="0"/>
                <a:cs typeface="Arial" panose="020B0604020202020204" pitchFamily="34" charset="0"/>
              </a:rPr>
              <a:t> está en gran parte llena por una serie de conos de piedra pómez, domos de lava y cráteres de explosión, sin erosionar y con escasa vegetación, de aspecto juvenil. Estos últimos también se encuentran en los flancos sur y norte. Una gran área de conos basálticos y coladas de lava se encuentran en el flanco NO del volcán, y las coladas de lava de aspecto juvenil se extienden hacia el SW desde las chimeneas dentro de la caldera. </a:t>
            </a:r>
            <a:r>
              <a:rPr lang="es-ES" sz="1000" dirty="0" err="1">
                <a:latin typeface="Arial" panose="020B0604020202020204" pitchFamily="34" charset="0"/>
                <a:cs typeface="Arial" panose="020B0604020202020204" pitchFamily="34" charset="0"/>
              </a:rPr>
              <a:t>Rungwe</a:t>
            </a:r>
            <a:r>
              <a:rPr lang="es-ES" sz="1000" dirty="0">
                <a:latin typeface="Arial" panose="020B0604020202020204" pitchFamily="34" charset="0"/>
                <a:cs typeface="Arial" panose="020B0604020202020204" pitchFamily="34" charset="0"/>
              </a:rPr>
              <a:t> produjo erupciones explosivas y efusivas durante el Holoceno; la mayor erupción explosiva tuvo lugar hace unos 4000 años y la más reciente hace unos 1200 años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rotWithShape="1">
          <a:blip r:embed="rId4"/>
          <a:srcRect l="25481" t="7742" b="29848"/>
          <a:stretch/>
        </p:blipFill>
        <p:spPr>
          <a:xfrm>
            <a:off x="4489373" y="3107759"/>
            <a:ext cx="4620001" cy="2913529"/>
          </a:xfrm>
          <a:prstGeom prst="rect">
            <a:avLst/>
          </a:prstGeom>
        </p:spPr>
      </p:pic>
      <p:sp>
        <p:nvSpPr>
          <p:cNvPr id="9" name="Rectángulo 8"/>
          <p:cNvSpPr/>
          <p:nvPr/>
        </p:nvSpPr>
        <p:spPr>
          <a:xfrm>
            <a:off x="5940879" y="5788006"/>
            <a:ext cx="3203121"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Monte </a:t>
            </a:r>
            <a:r>
              <a:rPr lang="es-ES" sz="1000" dirty="0" err="1">
                <a:solidFill>
                  <a:srgbClr val="FF0000"/>
                </a:solidFill>
                <a:latin typeface="Arial" panose="020B0604020202020204" pitchFamily="34" charset="0"/>
                <a:cs typeface="Arial" panose="020B0604020202020204" pitchFamily="34" charset="0"/>
              </a:rPr>
              <a:t>Rungwe</a:t>
            </a:r>
            <a:r>
              <a:rPr lang="es-ES" sz="1000" dirty="0">
                <a:solidFill>
                  <a:srgbClr val="FF0000"/>
                </a:solidFill>
                <a:latin typeface="Arial" panose="020B0604020202020204" pitchFamily="34" charset="0"/>
                <a:cs typeface="Arial" panose="020B0604020202020204" pitchFamily="34" charset="0"/>
              </a:rPr>
              <a:t>. Volcán. Tanzania. (</a:t>
            </a:r>
            <a:r>
              <a:rPr lang="es-ES" sz="1000" u="sng" dirty="0" err="1">
                <a:solidFill>
                  <a:srgbClr val="FF0000"/>
                </a:solidFill>
                <a:latin typeface="Arial" panose="020B0604020202020204" pitchFamily="34" charset="0"/>
                <a:cs typeface="Arial" panose="020B0604020202020204" pitchFamily="34" charset="0"/>
              </a:rPr>
              <a:t>rungwe</a:t>
            </a:r>
            <a:r>
              <a:rPr lang="es-ES" sz="1000" u="sng" dirty="0">
                <a:solidFill>
                  <a:srgbClr val="FF0000"/>
                </a:solidFill>
                <a:latin typeface="Arial" panose="020B0604020202020204" pitchFamily="34" charset="0"/>
                <a:cs typeface="Arial" panose="020B0604020202020204" pitchFamily="34" charset="0"/>
              </a:rPr>
              <a:t> tea tours)</a:t>
            </a:r>
            <a:endParaRPr lang="es-ES" sz="1000" dirty="0">
              <a:solidFill>
                <a:srgbClr val="FF0000"/>
              </a:solidFill>
              <a:latin typeface="Arial" panose="020B0604020202020204" pitchFamily="34" charset="0"/>
              <a:cs typeface="Arial" panose="020B0604020202020204" pitchFamily="34" charset="0"/>
            </a:endParaRPr>
          </a:p>
        </p:txBody>
      </p:sp>
      <p:sp>
        <p:nvSpPr>
          <p:cNvPr id="10" name="Rectángulo 9"/>
          <p:cNvSpPr/>
          <p:nvPr/>
        </p:nvSpPr>
        <p:spPr>
          <a:xfrm>
            <a:off x="-7114" y="5398367"/>
            <a:ext cx="9222998" cy="1323439"/>
          </a:xfrm>
          <a:prstGeom prst="rect">
            <a:avLst/>
          </a:prstGeom>
        </p:spPr>
        <p:txBody>
          <a:bodyPr wrap="square">
            <a:spAutoFit/>
          </a:bodyPr>
          <a:lstStyle/>
          <a:p>
            <a:r>
              <a:rPr lang="es-ES" sz="1000" dirty="0"/>
              <a:t>-</a:t>
            </a:r>
            <a:r>
              <a:rPr lang="es-ES" sz="1000" dirty="0">
                <a:latin typeface="Arial" panose="020B0604020202020204" pitchFamily="34" charset="0"/>
                <a:cs typeface="Arial" panose="020B0604020202020204" pitchFamily="34" charset="0"/>
              </a:rPr>
              <a:t>Un grupo de domos de lava </a:t>
            </a:r>
            <a:r>
              <a:rPr lang="es-ES" sz="1000" dirty="0" err="1">
                <a:latin typeface="Arial" panose="020B0604020202020204" pitchFamily="34" charset="0"/>
                <a:cs typeface="Arial" panose="020B0604020202020204" pitchFamily="34" charset="0"/>
              </a:rPr>
              <a:t>fonolíticos</a:t>
            </a:r>
            <a:r>
              <a:rPr lang="es-ES" sz="1000" dirty="0">
                <a:latin typeface="Arial" panose="020B0604020202020204" pitchFamily="34" charset="0"/>
                <a:cs typeface="Arial" panose="020B0604020202020204" pitchFamily="34" charset="0"/>
              </a:rPr>
              <a:t> del Pleistoceno tardío al Holoceno está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ubicado </a:t>
            </a:r>
            <a:r>
              <a:rPr lang="es-ES" sz="1000" dirty="0">
                <a:latin typeface="Arial" panose="020B0604020202020204" pitchFamily="34" charset="0"/>
                <a:cs typeface="Arial" panose="020B0604020202020204" pitchFamily="34" charset="0"/>
              </a:rPr>
              <a:t>en el extremo SW de la </a:t>
            </a:r>
            <a:r>
              <a:rPr lang="es-ES" sz="1000" b="1" dirty="0">
                <a:latin typeface="Arial" panose="020B0604020202020204" pitchFamily="34" charset="0"/>
                <a:cs typeface="Arial" panose="020B0604020202020204" pitchFamily="34" charset="0"/>
              </a:rPr>
              <a:t>Cuenca </a:t>
            </a:r>
            <a:r>
              <a:rPr lang="es-ES" sz="1000" b="1" dirty="0" err="1">
                <a:latin typeface="Arial" panose="020B0604020202020204" pitchFamily="34" charset="0"/>
                <a:cs typeface="Arial" panose="020B0604020202020204" pitchFamily="34" charset="0"/>
              </a:rPr>
              <a:t>Usangu</a:t>
            </a:r>
            <a:r>
              <a:rPr lang="es-ES" sz="1000" dirty="0">
                <a:latin typeface="Arial" panose="020B0604020202020204" pitchFamily="34" charset="0"/>
                <a:cs typeface="Arial" panose="020B0604020202020204" pitchFamily="34" charset="0"/>
              </a:rPr>
              <a:t>, al NE de las montañas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Poroto</a:t>
            </a:r>
            <a:r>
              <a:rPr lang="es-ES" sz="1000" dirty="0">
                <a:latin typeface="Arial" panose="020B0604020202020204" pitchFamily="34" charset="0"/>
                <a:cs typeface="Arial" panose="020B0604020202020204" pitchFamily="34" charset="0"/>
              </a:rPr>
              <a:t>. Las chimeneas del campo volcánico de la Cuenca </a:t>
            </a:r>
            <a:r>
              <a:rPr lang="es-ES" sz="1000" dirty="0" err="1">
                <a:latin typeface="Arial" panose="020B0604020202020204" pitchFamily="34" charset="0"/>
                <a:cs typeface="Arial" panose="020B0604020202020204" pitchFamily="34" charset="0"/>
              </a:rPr>
              <a:t>Usangu</a:t>
            </a:r>
            <a:r>
              <a:rPr lang="es-ES" sz="1000" dirty="0">
                <a:latin typeface="Arial" panose="020B0604020202020204" pitchFamily="34" charset="0"/>
                <a:cs typeface="Arial" panose="020B0604020202020204" pitchFamily="34" charset="0"/>
              </a:rPr>
              <a:t> del SW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están </a:t>
            </a:r>
            <a:r>
              <a:rPr lang="es-ES" sz="1000" dirty="0">
                <a:latin typeface="Arial" panose="020B0604020202020204" pitchFamily="34" charset="0"/>
                <a:cs typeface="Arial" panose="020B0604020202020204" pitchFamily="34" charset="0"/>
              </a:rPr>
              <a:t>ubicadas a lo largo de fallas normales con orientación NNE (</a:t>
            </a:r>
            <a:r>
              <a:rPr lang="es-ES" sz="1000" dirty="0" err="1">
                <a:latin typeface="Arial" panose="020B0604020202020204" pitchFamily="34" charset="0"/>
                <a:cs typeface="Arial" panose="020B0604020202020204" pitchFamily="34" charset="0"/>
              </a:rPr>
              <a:t>Ebinger</a:t>
            </a:r>
            <a:r>
              <a:rPr lang="es-ES" sz="1000" dirty="0">
                <a:latin typeface="Arial" panose="020B0604020202020204" pitchFamily="34" charset="0"/>
                <a:cs typeface="Arial" panose="020B0604020202020204" pitchFamily="34" charset="0"/>
              </a:rPr>
              <a:t> et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al</a:t>
            </a:r>
            <a:r>
              <a:rPr lang="es-ES" sz="1000" dirty="0">
                <a:latin typeface="Arial" panose="020B0604020202020204" pitchFamily="34" charset="0"/>
                <a:cs typeface="Arial" panose="020B0604020202020204" pitchFamily="34" charset="0"/>
              </a:rPr>
              <a:t>., 1989</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 Un grupo de domos de lava </a:t>
            </a:r>
            <a:r>
              <a:rPr lang="es-ES" sz="1000" dirty="0" err="1">
                <a:latin typeface="Arial" panose="020B0604020202020204" pitchFamily="34" charset="0"/>
                <a:cs typeface="Arial" panose="020B0604020202020204" pitchFamily="34" charset="0"/>
              </a:rPr>
              <a:t>fonolíticos</a:t>
            </a:r>
            <a:r>
              <a:rPr lang="es-ES" sz="1000" dirty="0">
                <a:latin typeface="Arial" panose="020B0604020202020204" pitchFamily="34" charset="0"/>
                <a:cs typeface="Arial" panose="020B0604020202020204" pitchFamily="34" charset="0"/>
              </a:rPr>
              <a:t> del Pleistoceno tardío al Holoceno está ubicado en el extremo SW de la Cuenca </a:t>
            </a:r>
            <a:r>
              <a:rPr lang="es-ES" sz="1000" dirty="0" err="1">
                <a:latin typeface="Arial" panose="020B0604020202020204" pitchFamily="34" charset="0"/>
                <a:cs typeface="Arial" panose="020B0604020202020204" pitchFamily="34" charset="0"/>
              </a:rPr>
              <a:t>Usangu,al</a:t>
            </a:r>
            <a:r>
              <a:rPr lang="es-ES" sz="1000" dirty="0">
                <a:latin typeface="Arial" panose="020B0604020202020204" pitchFamily="34" charset="0"/>
                <a:cs typeface="Arial" panose="020B0604020202020204" pitchFamily="34" charset="0"/>
              </a:rPr>
              <a:t> NE de las montañas Poroto. </a:t>
            </a:r>
            <a:r>
              <a:rPr lang="es-ES" sz="1000" dirty="0" err="1">
                <a:latin typeface="Arial" panose="020B0604020202020204" pitchFamily="34" charset="0"/>
                <a:cs typeface="Arial" panose="020B0604020202020204" pitchFamily="34" charset="0"/>
              </a:rPr>
              <a:t>Fontijn</a:t>
            </a:r>
            <a:r>
              <a:rPr lang="es-ES" sz="1000" dirty="0">
                <a:latin typeface="Arial" panose="020B0604020202020204" pitchFamily="34" charset="0"/>
                <a:cs typeface="Arial" panose="020B0604020202020204" pitchFamily="34" charset="0"/>
              </a:rPr>
              <a:t> et al. (2012) consideraron que los centros volcánicos en esta área, que forman un campo de domo de fonolita, no forman parte de la etapa Cenozoica tardía del volcanismo en la Provincia Volcánica de </a:t>
            </a:r>
            <a:r>
              <a:rPr lang="es-ES" sz="1000" dirty="0" err="1">
                <a:latin typeface="Arial" panose="020B0604020202020204" pitchFamily="34" charset="0"/>
                <a:cs typeface="Arial" panose="020B0604020202020204" pitchFamily="34" charset="0"/>
              </a:rPr>
              <a:t>Rungwe</a:t>
            </a:r>
            <a:r>
              <a:rPr lang="es-ES" sz="1000" dirty="0">
                <a:latin typeface="Arial" panose="020B0604020202020204" pitchFamily="34" charset="0"/>
                <a:cs typeface="Arial" panose="020B0604020202020204" pitchFamily="34" charset="0"/>
              </a:rPr>
              <a:t>; la muestra fechada más reciente fue de hace 0.57 Ma.(Global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sp>
        <p:nvSpPr>
          <p:cNvPr id="11" name="Rectángulo 10"/>
          <p:cNvSpPr/>
          <p:nvPr/>
        </p:nvSpPr>
        <p:spPr>
          <a:xfrm>
            <a:off x="3851920" y="6519528"/>
            <a:ext cx="1021433" cy="276999"/>
          </a:xfrm>
          <a:prstGeom prst="rect">
            <a:avLst/>
          </a:prstGeom>
        </p:spPr>
        <p:txBody>
          <a:bodyPr wrap="none">
            <a:spAutoFit/>
          </a:bodyPr>
          <a:lstStyle/>
          <a:p>
            <a:pPr lvl="0"/>
            <a:r>
              <a:rPr lang="es-ES" sz="1200" dirty="0"/>
              <a:t>------------------</a:t>
            </a:r>
          </a:p>
        </p:txBody>
      </p:sp>
    </p:spTree>
    <p:extLst>
      <p:ext uri="{BB962C8B-B14F-4D97-AF65-F5344CB8AC3E}">
        <p14:creationId xmlns:p14="http://schemas.microsoft.com/office/powerpoint/2010/main" val="3310354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14" y="116632"/>
            <a:ext cx="1082476"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TAYIKISTÁN</a:t>
            </a:r>
          </a:p>
        </p:txBody>
      </p:sp>
      <p:sp>
        <p:nvSpPr>
          <p:cNvPr id="3" name="Rectángulo 2"/>
          <p:cNvSpPr/>
          <p:nvPr/>
        </p:nvSpPr>
        <p:spPr>
          <a:xfrm>
            <a:off x="51622" y="406026"/>
            <a:ext cx="2083840"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TAYIKISTÁN, República de.</a:t>
            </a:r>
          </a:p>
          <a:p>
            <a:pPr lvl="0"/>
            <a:r>
              <a:rPr lang="es-ES" sz="1200" dirty="0" smtClean="0">
                <a:latin typeface="Arial" panose="020B0604020202020204" pitchFamily="34" charset="0"/>
                <a:cs typeface="Arial" panose="020B0604020202020204" pitchFamily="34" charset="0"/>
              </a:rPr>
              <a:t>Asia Central.</a:t>
            </a:r>
            <a:endParaRPr lang="es-ES"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2135462" y="4192"/>
            <a:ext cx="3019660" cy="1509830"/>
          </a:xfrm>
          <a:prstGeom prst="rect">
            <a:avLst/>
          </a:prstGeom>
        </p:spPr>
      </p:pic>
      <p:sp>
        <p:nvSpPr>
          <p:cNvPr id="5" name="Rectángulo 4"/>
          <p:cNvSpPr/>
          <p:nvPr/>
        </p:nvSpPr>
        <p:spPr>
          <a:xfrm>
            <a:off x="125545" y="867691"/>
            <a:ext cx="1928090" cy="646331"/>
          </a:xfrm>
          <a:prstGeom prst="rect">
            <a:avLst/>
          </a:prstGeom>
          <a:solidFill>
            <a:schemeClr val="accent6">
              <a:lumMod val="50000"/>
            </a:schemeClr>
          </a:solidFill>
        </p:spPr>
        <p:txBody>
          <a:bodyPr wrap="square">
            <a:spAutoFit/>
          </a:bodyPr>
          <a:lstStyle/>
          <a:p>
            <a:pPr lvl="0"/>
            <a:r>
              <a:rPr lang="es-ES" sz="1200" dirty="0">
                <a:solidFill>
                  <a:schemeClr val="accent4">
                    <a:lumMod val="75000"/>
                  </a:schemeClr>
                </a:solidFill>
                <a:latin typeface="Arial" panose="020B0604020202020204" pitchFamily="34" charset="0"/>
                <a:cs typeface="Arial" panose="020B0604020202020204" pitchFamily="34" charset="0"/>
              </a:rPr>
              <a:t>Bandera de la República de </a:t>
            </a:r>
            <a:r>
              <a:rPr lang="es-ES" sz="1200" dirty="0" err="1">
                <a:solidFill>
                  <a:schemeClr val="accent4">
                    <a:lumMod val="75000"/>
                  </a:schemeClr>
                </a:solidFill>
                <a:latin typeface="Arial" panose="020B0604020202020204" pitchFamily="34" charset="0"/>
                <a:cs typeface="Arial" panose="020B0604020202020204" pitchFamily="34" charset="0"/>
              </a:rPr>
              <a:t>Tayilistán</a:t>
            </a:r>
            <a:r>
              <a:rPr lang="es-ES" sz="1200" dirty="0">
                <a:solidFill>
                  <a:schemeClr val="accent4">
                    <a:lumMod val="75000"/>
                  </a:schemeClr>
                </a:solidFill>
                <a:latin typeface="Arial" panose="020B0604020202020204" pitchFamily="34" charset="0"/>
                <a:cs typeface="Arial" panose="020B0604020202020204" pitchFamily="34" charset="0"/>
              </a:rPr>
              <a:t>. (</a:t>
            </a:r>
            <a:r>
              <a:rPr lang="es-ES" sz="1200" dirty="0" err="1">
                <a:solidFill>
                  <a:schemeClr val="accent4">
                    <a:lumMod val="75000"/>
                  </a:schemeClr>
                </a:solidFill>
                <a:latin typeface="Arial" panose="020B0604020202020204" pitchFamily="34" charset="0"/>
                <a:cs typeface="Arial" panose="020B0604020202020204" pitchFamily="34" charset="0"/>
              </a:rPr>
              <a:t>Flags</a:t>
            </a:r>
            <a:r>
              <a:rPr lang="es-ES" sz="1200" dirty="0">
                <a:solidFill>
                  <a:schemeClr val="accent4">
                    <a:lumMod val="75000"/>
                  </a:schemeClr>
                </a:solidFill>
                <a:latin typeface="Arial" panose="020B0604020202020204" pitchFamily="34" charset="0"/>
                <a:cs typeface="Arial" panose="020B0604020202020204" pitchFamily="34" charset="0"/>
              </a:rPr>
              <a:t> of </a:t>
            </a:r>
            <a:r>
              <a:rPr lang="es-ES" sz="1200" dirty="0" err="1">
                <a:solidFill>
                  <a:schemeClr val="accent4">
                    <a:lumMod val="75000"/>
                  </a:schemeClr>
                </a:solidFill>
                <a:latin typeface="Arial" panose="020B0604020202020204" pitchFamily="34" charset="0"/>
                <a:cs typeface="Arial" panose="020B0604020202020204" pitchFamily="34" charset="0"/>
              </a:rPr>
              <a:t>the</a:t>
            </a:r>
            <a:r>
              <a:rPr lang="es-ES" sz="1200" dirty="0">
                <a:solidFill>
                  <a:schemeClr val="accent4">
                    <a:lumMod val="75000"/>
                  </a:schemeClr>
                </a:solidFill>
                <a:latin typeface="Arial" panose="020B0604020202020204" pitchFamily="34" charset="0"/>
                <a:cs typeface="Arial" panose="020B0604020202020204" pitchFamily="34" charset="0"/>
              </a:rPr>
              <a:t> </a:t>
            </a:r>
            <a:r>
              <a:rPr lang="es-ES" sz="1200" dirty="0" err="1">
                <a:solidFill>
                  <a:schemeClr val="accent4">
                    <a:lumMod val="75000"/>
                  </a:schemeClr>
                </a:solidFill>
                <a:latin typeface="Arial" panose="020B0604020202020204" pitchFamily="34" charset="0"/>
                <a:cs typeface="Arial" panose="020B0604020202020204" pitchFamily="34" charset="0"/>
              </a:rPr>
              <a:t>world</a:t>
            </a:r>
            <a:r>
              <a:rPr lang="es-ES" sz="1200" dirty="0">
                <a:solidFill>
                  <a:schemeClr val="accent4">
                    <a:lumMod val="75000"/>
                  </a:schemeClr>
                </a:solidFill>
                <a:latin typeface="Arial" panose="020B0604020202020204" pitchFamily="34" charset="0"/>
                <a:cs typeface="Arial" panose="020B0604020202020204" pitchFamily="34" charset="0"/>
              </a:rPr>
              <a:t>)</a:t>
            </a:r>
          </a:p>
        </p:txBody>
      </p:sp>
      <p:pic>
        <p:nvPicPr>
          <p:cNvPr id="6" name="Imagen 5"/>
          <p:cNvPicPr>
            <a:picLocks noChangeAspect="1"/>
          </p:cNvPicPr>
          <p:nvPr/>
        </p:nvPicPr>
        <p:blipFill>
          <a:blip r:embed="rId4"/>
          <a:stretch>
            <a:fillRect/>
          </a:stretch>
        </p:blipFill>
        <p:spPr>
          <a:xfrm>
            <a:off x="5236949" y="0"/>
            <a:ext cx="3907051" cy="2765665"/>
          </a:xfrm>
          <a:prstGeom prst="rect">
            <a:avLst/>
          </a:prstGeom>
        </p:spPr>
      </p:pic>
      <p:sp>
        <p:nvSpPr>
          <p:cNvPr id="7" name="Rectángulo 6"/>
          <p:cNvSpPr/>
          <p:nvPr/>
        </p:nvSpPr>
        <p:spPr>
          <a:xfrm>
            <a:off x="2437074" y="1772816"/>
            <a:ext cx="2718048" cy="400110"/>
          </a:xfrm>
          <a:prstGeom prst="rect">
            <a:avLst/>
          </a:prstGeom>
          <a:solidFill>
            <a:schemeClr val="accent6">
              <a:lumMod val="50000"/>
            </a:schemeClr>
          </a:solidFill>
        </p:spPr>
        <p:txBody>
          <a:bodyPr wrap="square">
            <a:spAutoFit/>
          </a:bodyPr>
          <a:lstStyle/>
          <a:p>
            <a:pPr lvl="0"/>
            <a:r>
              <a:rPr lang="es-ES" sz="1000" dirty="0">
                <a:solidFill>
                  <a:srgbClr val="92D050"/>
                </a:solidFill>
                <a:latin typeface="Arial" panose="020B0604020202020204" pitchFamily="34" charset="0"/>
                <a:cs typeface="Arial" panose="020B0604020202020204" pitchFamily="34" charset="0"/>
              </a:rPr>
              <a:t>Mapa de la República de </a:t>
            </a:r>
            <a:r>
              <a:rPr lang="es-ES" sz="1000" dirty="0" err="1">
                <a:solidFill>
                  <a:srgbClr val="92D050"/>
                </a:solidFill>
                <a:latin typeface="Arial" panose="020B0604020202020204" pitchFamily="34" charset="0"/>
                <a:cs typeface="Arial" panose="020B0604020202020204" pitchFamily="34" charset="0"/>
              </a:rPr>
              <a:t>Tayilistán</a:t>
            </a:r>
            <a:r>
              <a:rPr lang="es-ES" sz="1000" dirty="0">
                <a:solidFill>
                  <a:srgbClr val="92D050"/>
                </a:solidFill>
                <a:latin typeface="Arial" panose="020B0604020202020204" pitchFamily="34" charset="0"/>
                <a:cs typeface="Arial" panose="020B0604020202020204" pitchFamily="34" charset="0"/>
              </a:rPr>
              <a:t>. (</a:t>
            </a:r>
            <a:r>
              <a:rPr lang="es-ES" sz="1000" u="sng" dirty="0" err="1">
                <a:solidFill>
                  <a:srgbClr val="92D050"/>
                </a:solidFill>
                <a:latin typeface="Arial" panose="020B0604020202020204" pitchFamily="34" charset="0"/>
                <a:cs typeface="Arial" panose="020B0604020202020204" pitchFamily="34" charset="0"/>
              </a:rPr>
              <a:t>Focusing</a:t>
            </a:r>
            <a:r>
              <a:rPr lang="es-ES" sz="1000" u="sng" dirty="0">
                <a:solidFill>
                  <a:srgbClr val="92D050"/>
                </a:solidFill>
                <a:latin typeface="Arial" panose="020B0604020202020204" pitchFamily="34" charset="0"/>
                <a:cs typeface="Arial" panose="020B0604020202020204" pitchFamily="34" charset="0"/>
              </a:rPr>
              <a:t> </a:t>
            </a:r>
            <a:r>
              <a:rPr lang="es-ES" sz="1000" u="sng" dirty="0" err="1">
                <a:solidFill>
                  <a:srgbClr val="92D050"/>
                </a:solidFill>
                <a:latin typeface="Arial" panose="020B0604020202020204" pitchFamily="34" charset="0"/>
                <a:cs typeface="Arial" panose="020B0604020202020204" pitchFamily="34" charset="0"/>
              </a:rPr>
              <a:t>on</a:t>
            </a:r>
            <a:r>
              <a:rPr lang="es-ES" sz="1000" u="sng" dirty="0">
                <a:solidFill>
                  <a:srgbClr val="92D050"/>
                </a:solidFill>
                <a:latin typeface="Arial" panose="020B0604020202020204" pitchFamily="34" charset="0"/>
                <a:cs typeface="Arial" panose="020B0604020202020204" pitchFamily="34" charset="0"/>
              </a:rPr>
              <a:t> </a:t>
            </a:r>
            <a:r>
              <a:rPr lang="es-ES" sz="1000" u="sng" dirty="0" err="1">
                <a:solidFill>
                  <a:srgbClr val="92D050"/>
                </a:solidFill>
                <a:latin typeface="Arial" panose="020B0604020202020204" pitchFamily="34" charset="0"/>
                <a:cs typeface="Arial" panose="020B0604020202020204" pitchFamily="34" charset="0"/>
              </a:rPr>
              <a:t>Tajikistan</a:t>
            </a:r>
            <a:r>
              <a:rPr lang="es-ES" sz="1000" u="sng" dirty="0">
                <a:solidFill>
                  <a:srgbClr val="92D050"/>
                </a:solidFill>
                <a:latin typeface="Arial" panose="020B0604020202020204" pitchFamily="34" charset="0"/>
                <a:cs typeface="Arial" panose="020B0604020202020204" pitchFamily="34" charset="0"/>
              </a:rPr>
              <a:t> - WordPress.com</a:t>
            </a:r>
            <a:r>
              <a:rPr lang="es-ES" sz="1000" dirty="0">
                <a:solidFill>
                  <a:srgbClr val="92D050"/>
                </a:solidFill>
                <a:latin typeface="Arial" panose="020B0604020202020204" pitchFamily="34" charset="0"/>
                <a:cs typeface="Arial" panose="020B0604020202020204" pitchFamily="34" charset="0"/>
              </a:rPr>
              <a:t>)</a:t>
            </a:r>
          </a:p>
        </p:txBody>
      </p:sp>
      <p:sp>
        <p:nvSpPr>
          <p:cNvPr id="8" name="Rectángulo 7"/>
          <p:cNvSpPr/>
          <p:nvPr/>
        </p:nvSpPr>
        <p:spPr>
          <a:xfrm>
            <a:off x="1162161" y="2294086"/>
            <a:ext cx="2632452" cy="276999"/>
          </a:xfrm>
          <a:prstGeom prst="rect">
            <a:avLst/>
          </a:prstGeom>
        </p:spPr>
        <p:txBody>
          <a:bodyPr wrap="none">
            <a:spAutoFit/>
          </a:bodyPr>
          <a:lstStyle/>
          <a:p>
            <a:pPr lvl="0"/>
            <a:r>
              <a:rPr lang="es-ES" sz="1200" dirty="0">
                <a:latin typeface="Arial" panose="020B0604020202020204" pitchFamily="34" charset="0"/>
                <a:cs typeface="Arial" panose="020B0604020202020204" pitchFamily="34" charset="0"/>
              </a:rPr>
              <a:t>Sin </a:t>
            </a:r>
            <a:r>
              <a:rPr lang="es-ES" sz="1200" dirty="0" smtClean="0">
                <a:latin typeface="Arial" panose="020B0604020202020204" pitchFamily="34" charset="0"/>
                <a:cs typeface="Arial" panose="020B0604020202020204" pitchFamily="34" charset="0"/>
              </a:rPr>
              <a:t>referencias </a:t>
            </a:r>
            <a:r>
              <a:rPr lang="es-ES" sz="1200" dirty="0">
                <a:latin typeface="Arial" panose="020B0604020202020204" pitchFamily="34" charset="0"/>
                <a:cs typeface="Arial" panose="020B0604020202020204" pitchFamily="34" charset="0"/>
              </a:rPr>
              <a:t>de volcanes activos.</a:t>
            </a:r>
          </a:p>
        </p:txBody>
      </p:sp>
      <p:sp>
        <p:nvSpPr>
          <p:cNvPr id="9" name="Rectángulo 8"/>
          <p:cNvSpPr/>
          <p:nvPr/>
        </p:nvSpPr>
        <p:spPr>
          <a:xfrm>
            <a:off x="2771800" y="2552013"/>
            <a:ext cx="1393330" cy="276999"/>
          </a:xfrm>
          <a:prstGeom prst="rect">
            <a:avLst/>
          </a:prstGeom>
        </p:spPr>
        <p:txBody>
          <a:bodyPr wrap="none">
            <a:spAutoFit/>
          </a:bodyPr>
          <a:lstStyle/>
          <a:p>
            <a:pPr lvl="0"/>
            <a:r>
              <a:rPr lang="es-ES" sz="1200" dirty="0"/>
              <a:t>--------------------------</a:t>
            </a:r>
          </a:p>
        </p:txBody>
      </p:sp>
      <p:sp>
        <p:nvSpPr>
          <p:cNvPr id="10" name="Rectángulo 9"/>
          <p:cNvSpPr/>
          <p:nvPr/>
        </p:nvSpPr>
        <p:spPr>
          <a:xfrm>
            <a:off x="38815" y="2733259"/>
            <a:ext cx="1500539"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TIMOR ORIENTAL</a:t>
            </a:r>
          </a:p>
        </p:txBody>
      </p:sp>
      <p:sp>
        <p:nvSpPr>
          <p:cNvPr id="11" name="Rectángulo 10"/>
          <p:cNvSpPr/>
          <p:nvPr/>
        </p:nvSpPr>
        <p:spPr>
          <a:xfrm>
            <a:off x="79604" y="3034798"/>
            <a:ext cx="2335704" cy="461665"/>
          </a:xfrm>
          <a:prstGeom prst="rect">
            <a:avLst/>
          </a:prstGeom>
        </p:spPr>
        <p:txBody>
          <a:bodyPr wrap="none">
            <a:spAutoFit/>
          </a:bodyPr>
          <a:lstStyle/>
          <a:p>
            <a:pPr lvl="0"/>
            <a:r>
              <a:rPr lang="es-ES" sz="1200" dirty="0">
                <a:latin typeface="Arial" panose="020B0604020202020204" pitchFamily="34" charset="0"/>
                <a:cs typeface="Arial" panose="020B0604020202020204" pitchFamily="34" charset="0"/>
              </a:rPr>
              <a:t>TIMOR </a:t>
            </a:r>
            <a:r>
              <a:rPr lang="es-ES" sz="1200" dirty="0" smtClean="0">
                <a:latin typeface="Arial" panose="020B0604020202020204" pitchFamily="34" charset="0"/>
                <a:cs typeface="Arial" panose="020B0604020202020204" pitchFamily="34" charset="0"/>
              </a:rPr>
              <a:t>ORIENTAL, República  </a:t>
            </a:r>
          </a:p>
          <a:p>
            <a:pPr lvl="0"/>
            <a:r>
              <a:rPr lang="es-ES" sz="1200" dirty="0" smtClean="0">
                <a:latin typeface="Arial" panose="020B0604020202020204" pitchFamily="34" charset="0"/>
                <a:cs typeface="Arial" panose="020B0604020202020204" pitchFamily="34" charset="0"/>
              </a:rPr>
              <a:t>Democrática de. SE Asia. </a:t>
            </a:r>
            <a:endParaRPr lang="es-ES" sz="1200" dirty="0">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5"/>
          <a:stretch>
            <a:fillRect/>
          </a:stretch>
        </p:blipFill>
        <p:spPr>
          <a:xfrm>
            <a:off x="2326953" y="2765665"/>
            <a:ext cx="2692629" cy="1346315"/>
          </a:xfrm>
          <a:prstGeom prst="rect">
            <a:avLst/>
          </a:prstGeom>
        </p:spPr>
      </p:pic>
      <p:sp>
        <p:nvSpPr>
          <p:cNvPr id="13" name="Rectángulo 12"/>
          <p:cNvSpPr/>
          <p:nvPr/>
        </p:nvSpPr>
        <p:spPr>
          <a:xfrm>
            <a:off x="103436" y="3653595"/>
            <a:ext cx="2164390" cy="400110"/>
          </a:xfrm>
          <a:prstGeom prst="rect">
            <a:avLst/>
          </a:prstGeom>
          <a:solidFill>
            <a:schemeClr val="accent2">
              <a:lumMod val="75000"/>
            </a:schemeClr>
          </a:solidFill>
        </p:spPr>
        <p:txBody>
          <a:bodyPr wrap="square">
            <a:spAutoFit/>
          </a:bodyPr>
          <a:lstStyle/>
          <a:p>
            <a:pPr lvl="0"/>
            <a:r>
              <a:rPr lang="es-ES" sz="1000" dirty="0">
                <a:latin typeface="Arial" panose="020B0604020202020204" pitchFamily="34" charset="0"/>
                <a:cs typeface="Arial" panose="020B0604020202020204" pitchFamily="34" charset="0"/>
              </a:rPr>
              <a:t>Bandera de la República de Timor Oriental. (</a:t>
            </a:r>
            <a:r>
              <a:rPr lang="es-ES" sz="1000" dirty="0" err="1">
                <a:latin typeface="Arial" panose="020B0604020202020204" pitchFamily="34" charset="0"/>
                <a:cs typeface="Arial" panose="020B0604020202020204" pitchFamily="34" charset="0"/>
              </a:rPr>
              <a:t>Flags</a:t>
            </a:r>
            <a:r>
              <a:rPr lang="es-ES" sz="1000" dirty="0">
                <a:latin typeface="Arial" panose="020B0604020202020204" pitchFamily="34" charset="0"/>
                <a:cs typeface="Arial" panose="020B0604020202020204" pitchFamily="34" charset="0"/>
              </a:rPr>
              <a:t> of </a:t>
            </a:r>
            <a:r>
              <a:rPr lang="es-ES" sz="1000" dirty="0" err="1">
                <a:latin typeface="Arial" panose="020B0604020202020204" pitchFamily="34" charset="0"/>
                <a:cs typeface="Arial" panose="020B0604020202020204" pitchFamily="34" charset="0"/>
              </a:rPr>
              <a:t>the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world</a:t>
            </a:r>
            <a:r>
              <a:rPr lang="es-ES" sz="1000" dirty="0">
                <a:latin typeface="Arial" panose="020B0604020202020204" pitchFamily="34" charset="0"/>
                <a:cs typeface="Arial" panose="020B0604020202020204" pitchFamily="34" charset="0"/>
              </a:rPr>
              <a:t>) </a:t>
            </a:r>
          </a:p>
        </p:txBody>
      </p:sp>
      <p:cxnSp>
        <p:nvCxnSpPr>
          <p:cNvPr id="15" name="Conector recto 14"/>
          <p:cNvCxnSpPr/>
          <p:nvPr/>
        </p:nvCxnSpPr>
        <p:spPr>
          <a:xfrm>
            <a:off x="2322225" y="2829012"/>
            <a:ext cx="4729" cy="1282968"/>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Imagen 17"/>
          <p:cNvPicPr>
            <a:picLocks noChangeAspect="1"/>
          </p:cNvPicPr>
          <p:nvPr/>
        </p:nvPicPr>
        <p:blipFill>
          <a:blip r:embed="rId6"/>
          <a:stretch>
            <a:fillRect/>
          </a:stretch>
        </p:blipFill>
        <p:spPr>
          <a:xfrm>
            <a:off x="5236950" y="2829012"/>
            <a:ext cx="3919610" cy="2898409"/>
          </a:xfrm>
          <a:prstGeom prst="rect">
            <a:avLst/>
          </a:prstGeom>
        </p:spPr>
      </p:pic>
      <p:sp>
        <p:nvSpPr>
          <p:cNvPr id="19" name="Rectángulo 18"/>
          <p:cNvSpPr/>
          <p:nvPr/>
        </p:nvSpPr>
        <p:spPr>
          <a:xfrm>
            <a:off x="4017298" y="4282065"/>
            <a:ext cx="1219651" cy="553998"/>
          </a:xfrm>
          <a:prstGeom prst="rect">
            <a:avLst/>
          </a:prstGeom>
          <a:solidFill>
            <a:schemeClr val="accent2">
              <a:lumMod val="75000"/>
            </a:schemeClr>
          </a:solidFill>
        </p:spPr>
        <p:txBody>
          <a:bodyPr wrap="square">
            <a:spAutoFit/>
          </a:bodyPr>
          <a:lstStyle/>
          <a:p>
            <a:r>
              <a:rPr lang="es-ES" sz="1000" dirty="0">
                <a:latin typeface="Arial" panose="020B0604020202020204" pitchFamily="34" charset="0"/>
                <a:cs typeface="Arial" panose="020B0604020202020204" pitchFamily="34" charset="0"/>
              </a:rPr>
              <a:t>Mapa Geológico de Timor Oriental (Wikipedia)</a:t>
            </a:r>
          </a:p>
        </p:txBody>
      </p:sp>
      <p:sp>
        <p:nvSpPr>
          <p:cNvPr id="20" name="Rectángulo 19"/>
          <p:cNvSpPr/>
          <p:nvPr/>
        </p:nvSpPr>
        <p:spPr>
          <a:xfrm>
            <a:off x="1096295" y="4300467"/>
            <a:ext cx="1965603" cy="276999"/>
          </a:xfrm>
          <a:prstGeom prst="rect">
            <a:avLst/>
          </a:prstGeom>
        </p:spPr>
        <p:txBody>
          <a:bodyPr wrap="none">
            <a:spAutoFit/>
          </a:bodyPr>
          <a:lstStyle/>
          <a:p>
            <a:r>
              <a:rPr lang="es-ES" sz="1200" dirty="0">
                <a:latin typeface="Arial" panose="020B0604020202020204" pitchFamily="34" charset="0"/>
                <a:cs typeface="Arial" panose="020B0604020202020204" pitchFamily="34" charset="0"/>
              </a:rPr>
              <a:t>Sin referencias volcánicas</a:t>
            </a:r>
            <a:endParaRPr lang="es-ES" dirty="0">
              <a:latin typeface="Arial" panose="020B0604020202020204" pitchFamily="34" charset="0"/>
              <a:cs typeface="Arial" panose="020B0604020202020204" pitchFamily="34" charset="0"/>
            </a:endParaRPr>
          </a:p>
        </p:txBody>
      </p:sp>
      <p:sp>
        <p:nvSpPr>
          <p:cNvPr id="21" name="Rectángulo 20"/>
          <p:cNvSpPr/>
          <p:nvPr/>
        </p:nvSpPr>
        <p:spPr>
          <a:xfrm>
            <a:off x="1710622" y="4587810"/>
            <a:ext cx="1050288" cy="246221"/>
          </a:xfrm>
          <a:prstGeom prst="rect">
            <a:avLst/>
          </a:prstGeom>
        </p:spPr>
        <p:txBody>
          <a:bodyPr wrap="none">
            <a:spAutoFit/>
          </a:bodyPr>
          <a:lstStyle/>
          <a:p>
            <a:pPr lvl="0"/>
            <a:r>
              <a:rPr lang="es-ES" sz="1000" dirty="0">
                <a:latin typeface="Arial" panose="020B0604020202020204" pitchFamily="34" charset="0"/>
                <a:cs typeface="Arial" panose="020B0604020202020204" pitchFamily="34" charset="0"/>
              </a:rPr>
              <a:t>--------------------</a:t>
            </a:r>
          </a:p>
        </p:txBody>
      </p:sp>
      <p:sp>
        <p:nvSpPr>
          <p:cNvPr id="14" name="Rectángulo 13"/>
          <p:cNvSpPr/>
          <p:nvPr/>
        </p:nvSpPr>
        <p:spPr>
          <a:xfrm>
            <a:off x="106004" y="4737326"/>
            <a:ext cx="637162"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TOGO</a:t>
            </a:r>
          </a:p>
        </p:txBody>
      </p:sp>
      <p:sp>
        <p:nvSpPr>
          <p:cNvPr id="16" name="Rectángulo 15"/>
          <p:cNvSpPr/>
          <p:nvPr/>
        </p:nvSpPr>
        <p:spPr>
          <a:xfrm>
            <a:off x="104977" y="5072887"/>
            <a:ext cx="1603324" cy="461665"/>
          </a:xfrm>
          <a:prstGeom prst="rect">
            <a:avLst/>
          </a:prstGeom>
        </p:spPr>
        <p:txBody>
          <a:bodyPr wrap="none">
            <a:spAutoFit/>
          </a:bodyPr>
          <a:lstStyle/>
          <a:p>
            <a:pPr lvl="0"/>
            <a:r>
              <a:rPr lang="es-ES" sz="1200" dirty="0" smtClean="0"/>
              <a:t>TOGO, </a:t>
            </a:r>
            <a:r>
              <a:rPr lang="es-ES" sz="1200" dirty="0" smtClean="0">
                <a:latin typeface="Arial" panose="020B0604020202020204" pitchFamily="34" charset="0"/>
                <a:cs typeface="Arial" panose="020B0604020202020204" pitchFamily="34" charset="0"/>
              </a:rPr>
              <a:t>República. </a:t>
            </a:r>
          </a:p>
          <a:p>
            <a:pPr lvl="0"/>
            <a:r>
              <a:rPr lang="es-ES" sz="1200" dirty="0" err="1" smtClean="0">
                <a:latin typeface="Arial" panose="020B0604020202020204" pitchFamily="34" charset="0"/>
                <a:cs typeface="Arial" panose="020B0604020202020204" pitchFamily="34" charset="0"/>
              </a:rPr>
              <a:t>Äfrica</a:t>
            </a:r>
            <a:r>
              <a:rPr lang="es-ES" sz="1200" dirty="0" smtClean="0">
                <a:latin typeface="Arial" panose="020B0604020202020204" pitchFamily="34" charset="0"/>
                <a:cs typeface="Arial" panose="020B0604020202020204" pitchFamily="34" charset="0"/>
              </a:rPr>
              <a:t> Subsahariana</a:t>
            </a:r>
            <a:r>
              <a:rPr lang="es-ES" sz="1200" dirty="0" smtClean="0"/>
              <a:t>.</a:t>
            </a:r>
            <a:endParaRPr lang="es-ES" sz="1200" dirty="0"/>
          </a:p>
        </p:txBody>
      </p:sp>
      <p:pic>
        <p:nvPicPr>
          <p:cNvPr id="17" name="Imagen 16"/>
          <p:cNvPicPr>
            <a:picLocks noChangeAspect="1"/>
          </p:cNvPicPr>
          <p:nvPr/>
        </p:nvPicPr>
        <p:blipFill>
          <a:blip r:embed="rId7"/>
          <a:stretch>
            <a:fillRect/>
          </a:stretch>
        </p:blipFill>
        <p:spPr>
          <a:xfrm>
            <a:off x="1669215" y="4776418"/>
            <a:ext cx="2590947" cy="1727298"/>
          </a:xfrm>
          <a:prstGeom prst="rect">
            <a:avLst/>
          </a:prstGeom>
        </p:spPr>
      </p:pic>
      <p:sp>
        <p:nvSpPr>
          <p:cNvPr id="22" name="Rectángulo 21"/>
          <p:cNvSpPr/>
          <p:nvPr/>
        </p:nvSpPr>
        <p:spPr>
          <a:xfrm>
            <a:off x="27193" y="5739358"/>
            <a:ext cx="1586207" cy="646331"/>
          </a:xfrm>
          <a:prstGeom prst="rect">
            <a:avLst/>
          </a:prstGeom>
          <a:solidFill>
            <a:schemeClr val="accent2">
              <a:lumMod val="50000"/>
            </a:schemeClr>
          </a:solidFill>
        </p:spPr>
        <p:txBody>
          <a:bodyPr wrap="square">
            <a:spAutoFit/>
          </a:bodyPr>
          <a:lstStyle/>
          <a:p>
            <a:pPr lvl="0"/>
            <a:r>
              <a:rPr lang="es-ES" sz="1200" dirty="0">
                <a:solidFill>
                  <a:schemeClr val="accent1">
                    <a:lumMod val="60000"/>
                    <a:lumOff val="40000"/>
                  </a:schemeClr>
                </a:solidFill>
              </a:rPr>
              <a:t>Bandera de la República de Togo. (</a:t>
            </a:r>
            <a:r>
              <a:rPr lang="es-ES" sz="1200" dirty="0" err="1">
                <a:solidFill>
                  <a:schemeClr val="accent1">
                    <a:lumMod val="60000"/>
                    <a:lumOff val="40000"/>
                  </a:schemeClr>
                </a:solidFill>
              </a:rPr>
              <a:t>Flags</a:t>
            </a:r>
            <a:r>
              <a:rPr lang="es-ES" sz="1200" dirty="0">
                <a:solidFill>
                  <a:schemeClr val="accent1">
                    <a:lumMod val="60000"/>
                    <a:lumOff val="40000"/>
                  </a:schemeClr>
                </a:solidFill>
              </a:rPr>
              <a:t> of </a:t>
            </a:r>
            <a:r>
              <a:rPr lang="es-ES" sz="1200" dirty="0" err="1">
                <a:solidFill>
                  <a:schemeClr val="accent1">
                    <a:lumMod val="60000"/>
                    <a:lumOff val="40000"/>
                  </a:schemeClr>
                </a:solidFill>
              </a:rPr>
              <a:t>the</a:t>
            </a:r>
            <a:r>
              <a:rPr lang="es-ES" sz="1200" dirty="0">
                <a:solidFill>
                  <a:schemeClr val="accent1">
                    <a:lumMod val="60000"/>
                    <a:lumOff val="40000"/>
                  </a:schemeClr>
                </a:solidFill>
              </a:rPr>
              <a:t> </a:t>
            </a:r>
            <a:r>
              <a:rPr lang="es-ES" sz="1200" dirty="0" err="1">
                <a:solidFill>
                  <a:schemeClr val="accent1">
                    <a:lumMod val="60000"/>
                    <a:lumOff val="40000"/>
                  </a:schemeClr>
                </a:solidFill>
              </a:rPr>
              <a:t>world</a:t>
            </a:r>
            <a:r>
              <a:rPr lang="es-ES" sz="1200" dirty="0">
                <a:solidFill>
                  <a:schemeClr val="accent1">
                    <a:lumMod val="60000"/>
                    <a:lumOff val="40000"/>
                  </a:schemeClr>
                </a:solidFill>
              </a:rPr>
              <a:t>)</a:t>
            </a:r>
          </a:p>
        </p:txBody>
      </p:sp>
      <p:sp>
        <p:nvSpPr>
          <p:cNvPr id="24" name="Rectángulo 23"/>
          <p:cNvSpPr/>
          <p:nvPr/>
        </p:nvSpPr>
        <p:spPr>
          <a:xfrm>
            <a:off x="5155122" y="6005940"/>
            <a:ext cx="2632452" cy="276999"/>
          </a:xfrm>
          <a:prstGeom prst="rect">
            <a:avLst/>
          </a:prstGeom>
        </p:spPr>
        <p:txBody>
          <a:bodyPr wrap="none">
            <a:spAutoFit/>
          </a:bodyPr>
          <a:lstStyle/>
          <a:p>
            <a:pPr lvl="0"/>
            <a:r>
              <a:rPr lang="es-ES" sz="1200" dirty="0">
                <a:solidFill>
                  <a:prstClr val="white"/>
                </a:solidFill>
                <a:latin typeface="Arial" panose="020B0604020202020204" pitchFamily="34" charset="0"/>
                <a:cs typeface="Arial" panose="020B0604020202020204" pitchFamily="34" charset="0"/>
              </a:rPr>
              <a:t>Sin referencias de volcanes activos.</a:t>
            </a:r>
          </a:p>
        </p:txBody>
      </p:sp>
      <p:sp>
        <p:nvSpPr>
          <p:cNvPr id="25" name="Rectángulo 24"/>
          <p:cNvSpPr/>
          <p:nvPr/>
        </p:nvSpPr>
        <p:spPr>
          <a:xfrm>
            <a:off x="5824400" y="6456521"/>
            <a:ext cx="1672253" cy="276999"/>
          </a:xfrm>
          <a:prstGeom prst="rect">
            <a:avLst/>
          </a:prstGeom>
        </p:spPr>
        <p:txBody>
          <a:bodyPr wrap="square">
            <a:spAutoFit/>
          </a:bodyPr>
          <a:lstStyle/>
          <a:p>
            <a:pPr lvl="0"/>
            <a:r>
              <a:rPr lang="es-ES" sz="1200" dirty="0"/>
              <a:t>-------------------------------</a:t>
            </a:r>
            <a:r>
              <a:rPr lang="es-ES" sz="1200" dirty="0">
                <a:solidFill>
                  <a:prstClr val="black"/>
                </a:solidFill>
              </a:rPr>
              <a:t>-</a:t>
            </a:r>
          </a:p>
        </p:txBody>
      </p:sp>
    </p:spTree>
    <p:extLst>
      <p:ext uri="{BB962C8B-B14F-4D97-AF65-F5344CB8AC3E}">
        <p14:creationId xmlns:p14="http://schemas.microsoft.com/office/powerpoint/2010/main" val="426367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22399" r="19138"/>
          <a:stretch/>
        </p:blipFill>
        <p:spPr>
          <a:xfrm>
            <a:off x="7055768" y="0"/>
            <a:ext cx="2088232" cy="3476625"/>
          </a:xfrm>
          <a:prstGeom prst="rect">
            <a:avLst/>
          </a:prstGeom>
        </p:spPr>
      </p:pic>
      <p:sp>
        <p:nvSpPr>
          <p:cNvPr id="3" name="Rectángulo 2"/>
          <p:cNvSpPr/>
          <p:nvPr/>
        </p:nvSpPr>
        <p:spPr>
          <a:xfrm>
            <a:off x="6137920" y="0"/>
            <a:ext cx="917848" cy="1569660"/>
          </a:xfrm>
          <a:prstGeom prst="rect">
            <a:avLst/>
          </a:prstGeom>
          <a:solidFill>
            <a:schemeClr val="accent1">
              <a:lumMod val="50000"/>
            </a:schemeClr>
          </a:solidFill>
        </p:spPr>
        <p:txBody>
          <a:bodyPr wrap="square">
            <a:spAutoFit/>
          </a:bodyPr>
          <a:lstStyle/>
          <a:p>
            <a:pPr lvl="0"/>
            <a:r>
              <a:rPr lang="es-ES" sz="1200" dirty="0">
                <a:solidFill>
                  <a:schemeClr val="accent1">
                    <a:lumMod val="60000"/>
                    <a:lumOff val="40000"/>
                  </a:schemeClr>
                </a:solidFill>
              </a:rPr>
              <a:t>Mapa Hidrológico de Togo. (</a:t>
            </a:r>
            <a:r>
              <a:rPr lang="en-US" sz="1200" u="sng" dirty="0">
                <a:solidFill>
                  <a:schemeClr val="accent1">
                    <a:lumMod val="60000"/>
                    <a:lumOff val="40000"/>
                  </a:schemeClr>
                </a:solidFill>
                <a:latin typeface="arial" panose="020B0604020202020204" pitchFamily="34" charset="0"/>
              </a:rPr>
              <a:t>BGS Earthwise - British Geological Survey)</a:t>
            </a:r>
            <a:endParaRPr lang="es-ES" sz="1200" dirty="0">
              <a:solidFill>
                <a:schemeClr val="accent1">
                  <a:lumMod val="60000"/>
                  <a:lumOff val="40000"/>
                </a:schemeClr>
              </a:solidFill>
            </a:endParaRPr>
          </a:p>
        </p:txBody>
      </p:sp>
      <p:sp>
        <p:nvSpPr>
          <p:cNvPr id="4" name="Rectángulo 3"/>
          <p:cNvSpPr/>
          <p:nvPr/>
        </p:nvSpPr>
        <p:spPr>
          <a:xfrm>
            <a:off x="23519" y="116632"/>
            <a:ext cx="738151"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TONGA</a:t>
            </a:r>
          </a:p>
        </p:txBody>
      </p:sp>
      <p:sp>
        <p:nvSpPr>
          <p:cNvPr id="6" name="Rectángulo 5"/>
          <p:cNvSpPr/>
          <p:nvPr/>
        </p:nvSpPr>
        <p:spPr>
          <a:xfrm>
            <a:off x="7114" y="393631"/>
            <a:ext cx="2182457"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TONGA. Reino de. Oceanía, </a:t>
            </a:r>
          </a:p>
          <a:p>
            <a:pPr lvl="0"/>
            <a:r>
              <a:rPr lang="es-ES" sz="1200" dirty="0" smtClean="0">
                <a:latin typeface="Arial" panose="020B0604020202020204" pitchFamily="34" charset="0"/>
                <a:cs typeface="Arial" panose="020B0604020202020204" pitchFamily="34" charset="0"/>
              </a:rPr>
              <a:t>integrado en Polinesia</a:t>
            </a:r>
            <a:endParaRPr lang="es-ES" sz="12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4"/>
          <a:stretch>
            <a:fillRect/>
          </a:stretch>
        </p:blipFill>
        <p:spPr>
          <a:xfrm>
            <a:off x="2179917" y="26985"/>
            <a:ext cx="3065512" cy="1532756"/>
          </a:xfrm>
          <a:prstGeom prst="rect">
            <a:avLst/>
          </a:prstGeom>
        </p:spPr>
      </p:pic>
      <p:sp>
        <p:nvSpPr>
          <p:cNvPr id="8" name="Rectángulo 7"/>
          <p:cNvSpPr/>
          <p:nvPr/>
        </p:nvSpPr>
        <p:spPr>
          <a:xfrm>
            <a:off x="23519" y="976686"/>
            <a:ext cx="2010493" cy="461665"/>
          </a:xfrm>
          <a:prstGeom prst="rect">
            <a:avLst/>
          </a:prstGeom>
          <a:solidFill>
            <a:srgbClr val="FFFF00"/>
          </a:solidFill>
        </p:spPr>
        <p:txBody>
          <a:bodyPr wrap="square">
            <a:spAutoFit/>
          </a:bodyPr>
          <a:lstStyle/>
          <a:p>
            <a:pPr lvl="0"/>
            <a:r>
              <a:rPr lang="es-ES" sz="1200" dirty="0">
                <a:solidFill>
                  <a:schemeClr val="accent4">
                    <a:lumMod val="50000"/>
                  </a:schemeClr>
                </a:solidFill>
                <a:latin typeface="Arial" panose="020B0604020202020204" pitchFamily="34" charset="0"/>
                <a:cs typeface="Arial" panose="020B0604020202020204" pitchFamily="34" charset="0"/>
              </a:rPr>
              <a:t>Bandera del Reino de Tonga (</a:t>
            </a:r>
            <a:r>
              <a:rPr lang="es-ES" sz="1200" dirty="0" err="1">
                <a:solidFill>
                  <a:schemeClr val="accent4">
                    <a:lumMod val="50000"/>
                  </a:schemeClr>
                </a:solidFill>
                <a:latin typeface="Arial" panose="020B0604020202020204" pitchFamily="34" charset="0"/>
                <a:cs typeface="Arial" panose="020B0604020202020204" pitchFamily="34" charset="0"/>
              </a:rPr>
              <a:t>Flags</a:t>
            </a:r>
            <a:r>
              <a:rPr lang="es-ES" sz="1200" dirty="0">
                <a:solidFill>
                  <a:schemeClr val="accent4">
                    <a:lumMod val="50000"/>
                  </a:schemeClr>
                </a:solidFill>
                <a:latin typeface="Arial" panose="020B0604020202020204" pitchFamily="34" charset="0"/>
                <a:cs typeface="Arial" panose="020B0604020202020204" pitchFamily="34" charset="0"/>
              </a:rPr>
              <a:t> of </a:t>
            </a:r>
            <a:r>
              <a:rPr lang="es-ES" sz="1200" dirty="0" err="1">
                <a:solidFill>
                  <a:schemeClr val="accent4">
                    <a:lumMod val="50000"/>
                  </a:schemeClr>
                </a:solidFill>
                <a:latin typeface="Arial" panose="020B0604020202020204" pitchFamily="34" charset="0"/>
                <a:cs typeface="Arial" panose="020B0604020202020204" pitchFamily="34" charset="0"/>
              </a:rPr>
              <a:t>the</a:t>
            </a:r>
            <a:r>
              <a:rPr lang="es-ES" sz="1200" dirty="0">
                <a:solidFill>
                  <a:schemeClr val="accent4">
                    <a:lumMod val="50000"/>
                  </a:schemeClr>
                </a:solidFill>
                <a:latin typeface="Arial" panose="020B0604020202020204" pitchFamily="34" charset="0"/>
                <a:cs typeface="Arial" panose="020B0604020202020204" pitchFamily="34" charset="0"/>
              </a:rPr>
              <a:t> </a:t>
            </a:r>
            <a:r>
              <a:rPr lang="es-ES" sz="1200" dirty="0" err="1">
                <a:solidFill>
                  <a:schemeClr val="accent4">
                    <a:lumMod val="50000"/>
                  </a:schemeClr>
                </a:solidFill>
                <a:latin typeface="Arial" panose="020B0604020202020204" pitchFamily="34" charset="0"/>
                <a:cs typeface="Arial" panose="020B0604020202020204" pitchFamily="34" charset="0"/>
              </a:rPr>
              <a:t>world</a:t>
            </a:r>
            <a:r>
              <a:rPr lang="es-ES" sz="1200" dirty="0">
                <a:solidFill>
                  <a:schemeClr val="accent4">
                    <a:lumMod val="50000"/>
                  </a:schemeClr>
                </a:solidFill>
                <a:latin typeface="Arial" panose="020B0604020202020204" pitchFamily="34" charset="0"/>
                <a:cs typeface="Arial" panose="020B0604020202020204" pitchFamily="34" charset="0"/>
              </a:rPr>
              <a:t>)</a:t>
            </a:r>
          </a:p>
        </p:txBody>
      </p:sp>
      <p:pic>
        <p:nvPicPr>
          <p:cNvPr id="9" name="Imagen 8"/>
          <p:cNvPicPr>
            <a:picLocks noChangeAspect="1"/>
          </p:cNvPicPr>
          <p:nvPr/>
        </p:nvPicPr>
        <p:blipFill>
          <a:blip r:embed="rId5"/>
          <a:stretch>
            <a:fillRect/>
          </a:stretch>
        </p:blipFill>
        <p:spPr>
          <a:xfrm>
            <a:off x="6343110" y="3506368"/>
            <a:ext cx="2800890" cy="3063473"/>
          </a:xfrm>
          <a:prstGeom prst="rect">
            <a:avLst/>
          </a:prstGeom>
        </p:spPr>
      </p:pic>
      <p:sp>
        <p:nvSpPr>
          <p:cNvPr id="10" name="Rectángulo 9"/>
          <p:cNvSpPr/>
          <p:nvPr/>
        </p:nvSpPr>
        <p:spPr>
          <a:xfrm>
            <a:off x="6501869" y="6566193"/>
            <a:ext cx="2483372" cy="246221"/>
          </a:xfrm>
          <a:prstGeom prst="rect">
            <a:avLst/>
          </a:prstGeom>
        </p:spPr>
        <p:txBody>
          <a:bodyPr wrap="none">
            <a:spAutoFit/>
          </a:bodyPr>
          <a:lstStyle/>
          <a:p>
            <a:pPr lvl="0"/>
            <a:r>
              <a:rPr lang="es-ES" sz="1000" dirty="0">
                <a:latin typeface="Arial" panose="020B0604020202020204" pitchFamily="34" charset="0"/>
                <a:cs typeface="Arial" panose="020B0604020202020204" pitchFamily="34" charset="0"/>
              </a:rPr>
              <a:t>Tonga respecto a Australia (</a:t>
            </a:r>
            <a:r>
              <a:rPr lang="es-ES" sz="1000" u="sng" dirty="0" err="1">
                <a:latin typeface="Arial" panose="020B0604020202020204" pitchFamily="34" charset="0"/>
                <a:cs typeface="Arial" panose="020B0604020202020204" pitchFamily="34" charset="0"/>
              </a:rPr>
              <a:t>World</a:t>
            </a:r>
            <a:r>
              <a:rPr lang="es-ES" sz="1000" u="sng" dirty="0">
                <a:latin typeface="Arial" panose="020B0604020202020204" pitchFamily="34" charset="0"/>
                <a:cs typeface="Arial" panose="020B0604020202020204" pitchFamily="34" charset="0"/>
              </a:rPr>
              <a:t> Atlas</a:t>
            </a:r>
            <a:r>
              <a:rPr lang="es-ES" sz="1000" dirty="0">
                <a:latin typeface="Arial" panose="020B0604020202020204" pitchFamily="34" charset="0"/>
                <a:cs typeface="Arial" panose="020B0604020202020204" pitchFamily="34" charset="0"/>
              </a:rPr>
              <a:t>)</a:t>
            </a:r>
          </a:p>
        </p:txBody>
      </p:sp>
      <p:cxnSp>
        <p:nvCxnSpPr>
          <p:cNvPr id="12" name="Conector recto de flecha 11"/>
          <p:cNvCxnSpPr/>
          <p:nvPr/>
        </p:nvCxnSpPr>
        <p:spPr>
          <a:xfrm flipV="1">
            <a:off x="8099884" y="5165558"/>
            <a:ext cx="739316" cy="24777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la 14"/>
          <p:cNvGraphicFramePr>
            <a:graphicFrameLocks noGrp="1"/>
          </p:cNvGraphicFramePr>
          <p:nvPr>
            <p:extLst>
              <p:ext uri="{D42A27DB-BD31-4B8C-83A1-F6EECF244321}">
                <p14:modId xmlns:p14="http://schemas.microsoft.com/office/powerpoint/2010/main" val="2491118157"/>
              </p:ext>
            </p:extLst>
          </p:nvPr>
        </p:nvGraphicFramePr>
        <p:xfrm>
          <a:off x="251520" y="1926387"/>
          <a:ext cx="4508813" cy="4766492"/>
        </p:xfrm>
        <a:graphic>
          <a:graphicData uri="http://schemas.openxmlformats.org/drawingml/2006/table">
            <a:tbl>
              <a:tblPr/>
              <a:tblGrid>
                <a:gridCol w="1604516">
                  <a:extLst>
                    <a:ext uri="{9D8B030D-6E8A-4147-A177-3AD203B41FA5}">
                      <a16:colId xmlns:a16="http://schemas.microsoft.com/office/drawing/2014/main" val="1122560776"/>
                    </a:ext>
                  </a:extLst>
                </a:gridCol>
                <a:gridCol w="646782">
                  <a:extLst>
                    <a:ext uri="{9D8B030D-6E8A-4147-A177-3AD203B41FA5}">
                      <a16:colId xmlns:a16="http://schemas.microsoft.com/office/drawing/2014/main" val="3979997869"/>
                    </a:ext>
                  </a:extLst>
                </a:gridCol>
                <a:gridCol w="1277094">
                  <a:extLst>
                    <a:ext uri="{9D8B030D-6E8A-4147-A177-3AD203B41FA5}">
                      <a16:colId xmlns:a16="http://schemas.microsoft.com/office/drawing/2014/main" val="2049552663"/>
                    </a:ext>
                  </a:extLst>
                </a:gridCol>
                <a:gridCol w="980421">
                  <a:extLst>
                    <a:ext uri="{9D8B030D-6E8A-4147-A177-3AD203B41FA5}">
                      <a16:colId xmlns:a16="http://schemas.microsoft.com/office/drawing/2014/main" val="1893671809"/>
                    </a:ext>
                  </a:extLst>
                </a:gridCol>
              </a:tblGrid>
              <a:tr h="180647">
                <a:tc>
                  <a:txBody>
                    <a:bodyPr/>
                    <a:lstStyle/>
                    <a:p>
                      <a:pPr algn="l" fontAlgn="b"/>
                      <a:endParaRPr lang="es-ES" sz="1000" b="0" i="0" u="none" strike="noStrike" dirty="0">
                        <a:solidFill>
                          <a:schemeClr val="tx1"/>
                        </a:solidFill>
                        <a:effectLst/>
                        <a:latin typeface="Calibri" panose="020F0502020204030204" pitchFamily="34" charset="0"/>
                      </a:endParaRPr>
                    </a:p>
                  </a:txBody>
                  <a:tcPr marL="9084" marR="9084" marT="9084" marB="0" anchor="b">
                    <a:lnL>
                      <a:noFill/>
                    </a:lnL>
                    <a:lnR>
                      <a:noFill/>
                    </a:lnR>
                    <a:lnT>
                      <a:noFill/>
                    </a:lnT>
                    <a:lnB>
                      <a:noFill/>
                    </a:lnB>
                  </a:tcPr>
                </a:tc>
                <a:tc>
                  <a:txBody>
                    <a:bodyPr/>
                    <a:lstStyle/>
                    <a:p>
                      <a:pPr algn="l" fontAlgn="b"/>
                      <a:endParaRPr lang="es-ES" sz="1000" b="0" i="0" u="none" strike="noStrike">
                        <a:solidFill>
                          <a:schemeClr val="tx1"/>
                        </a:solidFill>
                        <a:effectLst/>
                        <a:latin typeface="Calibri" panose="020F0502020204030204" pitchFamily="34" charset="0"/>
                      </a:endParaRPr>
                    </a:p>
                  </a:txBody>
                  <a:tcPr marL="9084" marR="9084" marT="9084" marB="0" anchor="b">
                    <a:lnL>
                      <a:noFill/>
                    </a:lnL>
                    <a:lnR>
                      <a:noFill/>
                    </a:lnR>
                    <a:lnT>
                      <a:noFill/>
                    </a:lnT>
                    <a:lnB>
                      <a:noFill/>
                    </a:lnB>
                  </a:tcPr>
                </a:tc>
                <a:tc>
                  <a:txBody>
                    <a:bodyPr/>
                    <a:lstStyle/>
                    <a:p>
                      <a:pPr algn="l" fontAlgn="b"/>
                      <a:endParaRPr lang="es-ES" sz="1000" b="0" i="0" u="none" strike="noStrike">
                        <a:solidFill>
                          <a:schemeClr val="tx1"/>
                        </a:solidFill>
                        <a:effectLst/>
                        <a:latin typeface="Calibri" panose="020F0502020204030204" pitchFamily="34" charset="0"/>
                      </a:endParaRPr>
                    </a:p>
                  </a:txBody>
                  <a:tcPr marL="9084" marR="9084" marT="9084" marB="0" anchor="b">
                    <a:lnL>
                      <a:noFill/>
                    </a:lnL>
                    <a:lnR>
                      <a:noFill/>
                    </a:lnR>
                    <a:lnT>
                      <a:noFill/>
                    </a:lnT>
                    <a:lnB>
                      <a:noFill/>
                    </a:lnB>
                  </a:tcPr>
                </a:tc>
                <a:tc>
                  <a:txBody>
                    <a:bodyPr/>
                    <a:lstStyle/>
                    <a:p>
                      <a:pPr algn="l" fontAlgn="b"/>
                      <a:endParaRPr lang="es-ES" sz="1000" b="0" i="0" u="none" strike="noStrike">
                        <a:solidFill>
                          <a:schemeClr val="tx1"/>
                        </a:solidFill>
                        <a:effectLst/>
                        <a:latin typeface="Calibri" panose="020F0502020204030204" pitchFamily="34" charset="0"/>
                      </a:endParaRPr>
                    </a:p>
                  </a:txBody>
                  <a:tcPr marL="9084" marR="9084" marT="9084" marB="0" anchor="b">
                    <a:lnL>
                      <a:noFill/>
                    </a:lnL>
                    <a:lnR>
                      <a:noFill/>
                    </a:lnR>
                    <a:lnT>
                      <a:noFill/>
                    </a:lnT>
                    <a:lnB>
                      <a:noFill/>
                    </a:lnB>
                  </a:tcPr>
                </a:tc>
                <a:extLst>
                  <a:ext uri="{0D108BD9-81ED-4DB2-BD59-A6C34878D82A}">
                    <a16:rowId xmlns:a16="http://schemas.microsoft.com/office/drawing/2014/main" val="3241117019"/>
                  </a:ext>
                </a:extLst>
              </a:tr>
              <a:tr h="180647">
                <a:tc>
                  <a:txBody>
                    <a:bodyPr/>
                    <a:lstStyle/>
                    <a:p>
                      <a:pPr algn="l" fontAlgn="b"/>
                      <a:r>
                        <a:rPr lang="es-ES" sz="1000" b="0" i="0" u="none" strike="noStrike" dirty="0">
                          <a:solidFill>
                            <a:schemeClr val="tx1"/>
                          </a:solidFill>
                          <a:effectLst/>
                          <a:latin typeface="Arial" panose="020B0604020202020204" pitchFamily="34" charset="0"/>
                        </a:rPr>
                        <a:t>Nombre</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Elevación</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Localización</a:t>
                      </a: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Última erupción</a:t>
                      </a:r>
                    </a:p>
                  </a:txBody>
                  <a:tcPr marL="9084" marR="9084" marT="9084" marB="0" anchor="b">
                    <a:lnL>
                      <a:noFill/>
                    </a:lnL>
                    <a:lnR>
                      <a:noFill/>
                    </a:lnR>
                    <a:lnT>
                      <a:noFill/>
                    </a:lnT>
                    <a:lnB>
                      <a:noFill/>
                    </a:lnB>
                  </a:tcPr>
                </a:tc>
                <a:extLst>
                  <a:ext uri="{0D108BD9-81ED-4DB2-BD59-A6C34878D82A}">
                    <a16:rowId xmlns:a16="http://schemas.microsoft.com/office/drawing/2014/main" val="1314556837"/>
                  </a:ext>
                </a:extLst>
              </a:tr>
              <a:tr h="180647">
                <a:tc>
                  <a:txBody>
                    <a:bodyPr/>
                    <a:lstStyle/>
                    <a:p>
                      <a:pPr algn="l" fontAlgn="b"/>
                      <a:endParaRPr lang="es-ES" sz="1000" b="0" i="0" u="none" strike="noStrike" dirty="0">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metros</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Coordenadas</a:t>
                      </a:r>
                    </a:p>
                  </a:txBody>
                  <a:tcPr marL="9084" marR="9084" marT="9084"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extLst>
                  <a:ext uri="{0D108BD9-81ED-4DB2-BD59-A6C34878D82A}">
                    <a16:rowId xmlns:a16="http://schemas.microsoft.com/office/drawing/2014/main" val="1608840544"/>
                  </a:ext>
                </a:extLst>
              </a:tr>
              <a:tr h="180647">
                <a:tc>
                  <a:txBody>
                    <a:bodyPr/>
                    <a:lstStyle/>
                    <a:p>
                      <a:pPr algn="l" fontAlgn="b"/>
                      <a:r>
                        <a:rPr lang="es-ES" sz="1000" b="0" i="0" u="none" strike="noStrike">
                          <a:solidFill>
                            <a:schemeClr val="tx1"/>
                          </a:solidFill>
                          <a:effectLst/>
                          <a:latin typeface="Arial" panose="020B0604020202020204" pitchFamily="34" charset="0"/>
                        </a:rPr>
                        <a:t>ʻAta</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382 </a:t>
                      </a:r>
                      <a:endParaRPr lang="es-ES" sz="1000" b="0" i="0" u="none" strike="noStrike" dirty="0">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22.15°S/ 176.18°W</a:t>
                      </a: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a:t>
                      </a:r>
                    </a:p>
                  </a:txBody>
                  <a:tcPr marL="9084" marR="9084" marT="9084" marB="0" anchor="b">
                    <a:lnL>
                      <a:noFill/>
                    </a:lnL>
                    <a:lnR>
                      <a:noFill/>
                    </a:lnR>
                    <a:lnT>
                      <a:noFill/>
                    </a:lnT>
                    <a:lnB>
                      <a:noFill/>
                    </a:lnB>
                  </a:tcPr>
                </a:tc>
                <a:extLst>
                  <a:ext uri="{0D108BD9-81ED-4DB2-BD59-A6C34878D82A}">
                    <a16:rowId xmlns:a16="http://schemas.microsoft.com/office/drawing/2014/main" val="3441413050"/>
                  </a:ext>
                </a:extLst>
              </a:tr>
              <a:tr h="180647">
                <a:tc>
                  <a:txBody>
                    <a:bodyPr/>
                    <a:lstStyle/>
                    <a:p>
                      <a:pPr algn="l" fontAlgn="b"/>
                      <a:r>
                        <a:rPr lang="es-ES" sz="1000" b="0" i="0" u="none" strike="noStrike">
                          <a:solidFill>
                            <a:schemeClr val="tx1"/>
                          </a:solidFill>
                          <a:effectLst/>
                          <a:latin typeface="Arial" panose="020B0604020202020204" pitchFamily="34" charset="0"/>
                        </a:rPr>
                        <a:t>Curacoa</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−33 </a:t>
                      </a:r>
                      <a:endParaRPr lang="es-ES" sz="1000" b="0" i="0" u="none" strike="noStrike" dirty="0">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15.62°S/ 173.67°W</a:t>
                      </a:r>
                    </a:p>
                  </a:txBody>
                  <a:tcPr marL="9084" marR="9084" marT="9084"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1979</a:t>
                      </a:r>
                    </a:p>
                  </a:txBody>
                  <a:tcPr marL="9084" marR="9084" marT="9084" marB="0" anchor="b">
                    <a:lnL>
                      <a:noFill/>
                    </a:lnL>
                    <a:lnR>
                      <a:noFill/>
                    </a:lnR>
                    <a:lnT>
                      <a:noFill/>
                    </a:lnT>
                    <a:lnB>
                      <a:noFill/>
                    </a:lnB>
                  </a:tcPr>
                </a:tc>
                <a:extLst>
                  <a:ext uri="{0D108BD9-81ED-4DB2-BD59-A6C34878D82A}">
                    <a16:rowId xmlns:a16="http://schemas.microsoft.com/office/drawing/2014/main" val="3311575000"/>
                  </a:ext>
                </a:extLst>
              </a:tr>
              <a:tr h="180647">
                <a:tc>
                  <a:txBody>
                    <a:bodyPr/>
                    <a:lstStyle/>
                    <a:p>
                      <a:pPr algn="l" fontAlgn="b"/>
                      <a:r>
                        <a:rPr lang="es-ES" sz="1000" b="0" i="0" u="none" strike="noStrike">
                          <a:solidFill>
                            <a:schemeClr val="tx1"/>
                          </a:solidFill>
                          <a:effectLst/>
                          <a:latin typeface="Arial" panose="020B0604020202020204" pitchFamily="34" charset="0"/>
                        </a:rPr>
                        <a:t>Fonua foʻou</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−17 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20.32°S/ 175.42°W</a:t>
                      </a:r>
                    </a:p>
                  </a:txBody>
                  <a:tcPr marL="9084" marR="9084" marT="9084"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1936</a:t>
                      </a:r>
                    </a:p>
                  </a:txBody>
                  <a:tcPr marL="9084" marR="9084" marT="9084" marB="0" anchor="b">
                    <a:lnL>
                      <a:noFill/>
                    </a:lnL>
                    <a:lnR>
                      <a:noFill/>
                    </a:lnR>
                    <a:lnT>
                      <a:noFill/>
                    </a:lnT>
                    <a:lnB>
                      <a:noFill/>
                    </a:lnB>
                  </a:tcPr>
                </a:tc>
                <a:extLst>
                  <a:ext uri="{0D108BD9-81ED-4DB2-BD59-A6C34878D82A}">
                    <a16:rowId xmlns:a16="http://schemas.microsoft.com/office/drawing/2014/main" val="281302271"/>
                  </a:ext>
                </a:extLst>
              </a:tr>
              <a:tr h="312093">
                <a:tc>
                  <a:txBody>
                    <a:bodyPr/>
                    <a:lstStyle/>
                    <a:p>
                      <a:pPr algn="l" fontAlgn="b"/>
                      <a:r>
                        <a:rPr lang="es-ES" sz="1000" b="0" i="0" u="none" strike="noStrike">
                          <a:solidFill>
                            <a:schemeClr val="tx1"/>
                          </a:solidFill>
                          <a:effectLst/>
                          <a:latin typeface="Arial" panose="020B0604020202020204" pitchFamily="34" charset="0"/>
                        </a:rPr>
                        <a:t>Fonualei</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180 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18.02°S/ 174.325°W</a:t>
                      </a:r>
                    </a:p>
                  </a:txBody>
                  <a:tcPr marL="9084" marR="9084" marT="9084"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1957</a:t>
                      </a:r>
                    </a:p>
                  </a:txBody>
                  <a:tcPr marL="9084" marR="9084" marT="9084" marB="0" anchor="b">
                    <a:lnL>
                      <a:noFill/>
                    </a:lnL>
                    <a:lnR>
                      <a:noFill/>
                    </a:lnR>
                    <a:lnT>
                      <a:noFill/>
                    </a:lnT>
                    <a:lnB>
                      <a:noFill/>
                    </a:lnB>
                  </a:tcPr>
                </a:tc>
                <a:extLst>
                  <a:ext uri="{0D108BD9-81ED-4DB2-BD59-A6C34878D82A}">
                    <a16:rowId xmlns:a16="http://schemas.microsoft.com/office/drawing/2014/main" val="354640911"/>
                  </a:ext>
                </a:extLst>
              </a:tr>
              <a:tr h="312093">
                <a:tc>
                  <a:txBody>
                    <a:bodyPr/>
                    <a:lstStyle/>
                    <a:p>
                      <a:pPr algn="l" fontAlgn="b"/>
                      <a:r>
                        <a:rPr lang="es-ES" sz="1000" b="0" i="0" u="none" strike="noStrike">
                          <a:solidFill>
                            <a:schemeClr val="tx1"/>
                          </a:solidFill>
                          <a:effectLst/>
                          <a:latin typeface="Arial" panose="020B0604020202020204" pitchFamily="34" charset="0"/>
                        </a:rPr>
                        <a:t>Ha'apai</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18.992°S/ 174.775°W</a:t>
                      </a:r>
                    </a:p>
                  </a:txBody>
                  <a:tcPr marL="9084" marR="9084" marT="9084"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2006</a:t>
                      </a:r>
                    </a:p>
                  </a:txBody>
                  <a:tcPr marL="9084" marR="9084" marT="9084" marB="0" anchor="b">
                    <a:lnL>
                      <a:noFill/>
                    </a:lnL>
                    <a:lnR>
                      <a:noFill/>
                    </a:lnR>
                    <a:lnT>
                      <a:noFill/>
                    </a:lnT>
                    <a:lnB>
                      <a:noFill/>
                    </a:lnB>
                  </a:tcPr>
                </a:tc>
                <a:extLst>
                  <a:ext uri="{0D108BD9-81ED-4DB2-BD59-A6C34878D82A}">
                    <a16:rowId xmlns:a16="http://schemas.microsoft.com/office/drawing/2014/main" val="3767893619"/>
                  </a:ext>
                </a:extLst>
              </a:tr>
              <a:tr h="180647">
                <a:tc>
                  <a:txBody>
                    <a:bodyPr/>
                    <a:lstStyle/>
                    <a:p>
                      <a:pPr algn="l" fontAlgn="b"/>
                      <a:r>
                        <a:rPr lang="es-ES" sz="1000" b="0" i="0" u="none" strike="noStrike">
                          <a:solidFill>
                            <a:schemeClr val="tx1"/>
                          </a:solidFill>
                          <a:effectLst/>
                          <a:latin typeface="Arial" panose="020B0604020202020204" pitchFamily="34" charset="0"/>
                        </a:rPr>
                        <a:t>Home Reef</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114 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20.57°S/ 175.38°W</a:t>
                      </a:r>
                    </a:p>
                  </a:txBody>
                  <a:tcPr marL="9084" marR="9084" marT="9084"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2015</a:t>
                      </a:r>
                    </a:p>
                  </a:txBody>
                  <a:tcPr marL="9084" marR="9084" marT="9084" marB="0" anchor="b">
                    <a:lnL>
                      <a:noFill/>
                    </a:lnL>
                    <a:lnR>
                      <a:noFill/>
                    </a:lnR>
                    <a:lnT>
                      <a:noFill/>
                    </a:lnT>
                    <a:lnB>
                      <a:noFill/>
                    </a:lnB>
                  </a:tcPr>
                </a:tc>
                <a:extLst>
                  <a:ext uri="{0D108BD9-81ED-4DB2-BD59-A6C34878D82A}">
                    <a16:rowId xmlns:a16="http://schemas.microsoft.com/office/drawing/2014/main" val="366740249"/>
                  </a:ext>
                </a:extLst>
              </a:tr>
              <a:tr h="312093">
                <a:tc>
                  <a:txBody>
                    <a:bodyPr/>
                    <a:lstStyle/>
                    <a:p>
                      <a:pPr algn="l" fontAlgn="b"/>
                      <a:r>
                        <a:rPr lang="es-ES" sz="1000" b="0" i="0" u="none" strike="noStrike">
                          <a:solidFill>
                            <a:schemeClr val="tx1"/>
                          </a:solidFill>
                          <a:effectLst/>
                          <a:latin typeface="Arial" panose="020B0604020202020204" pitchFamily="34" charset="0"/>
                        </a:rPr>
                        <a:t>Hunga Tonga-Hunga Haʻapai</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1,030 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19.67°S/ 175.03°W</a:t>
                      </a: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Holoceno</a:t>
                      </a:r>
                    </a:p>
                  </a:txBody>
                  <a:tcPr marL="9084" marR="9084" marT="9084" marB="0" anchor="b">
                    <a:lnL>
                      <a:noFill/>
                    </a:lnL>
                    <a:lnR>
                      <a:noFill/>
                    </a:lnR>
                    <a:lnT>
                      <a:noFill/>
                    </a:lnT>
                    <a:lnB>
                      <a:noFill/>
                    </a:lnB>
                  </a:tcPr>
                </a:tc>
                <a:extLst>
                  <a:ext uri="{0D108BD9-81ED-4DB2-BD59-A6C34878D82A}">
                    <a16:rowId xmlns:a16="http://schemas.microsoft.com/office/drawing/2014/main" val="4194761600"/>
                  </a:ext>
                </a:extLst>
              </a:tr>
              <a:tr h="312093">
                <a:tc>
                  <a:txBody>
                    <a:bodyPr/>
                    <a:lstStyle/>
                    <a:p>
                      <a:pPr algn="l" fontAlgn="b"/>
                      <a:r>
                        <a:rPr lang="es-ES" sz="1000" b="0" i="0" u="none" strike="noStrike">
                          <a:solidFill>
                            <a:schemeClr val="tx1"/>
                          </a:solidFill>
                          <a:effectLst/>
                          <a:latin typeface="Arial" panose="020B0604020202020204" pitchFamily="34" charset="0"/>
                        </a:rPr>
                        <a:t>Kao</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540 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18.806°S/ 174.65°W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1854</a:t>
                      </a:r>
                    </a:p>
                  </a:txBody>
                  <a:tcPr marL="9084" marR="9084" marT="9084" marB="0" anchor="b">
                    <a:lnL>
                      <a:noFill/>
                    </a:lnL>
                    <a:lnR>
                      <a:noFill/>
                    </a:lnR>
                    <a:lnT>
                      <a:noFill/>
                    </a:lnT>
                    <a:lnB>
                      <a:noFill/>
                    </a:lnB>
                  </a:tcPr>
                </a:tc>
                <a:extLst>
                  <a:ext uri="{0D108BD9-81ED-4DB2-BD59-A6C34878D82A}">
                    <a16:rowId xmlns:a16="http://schemas.microsoft.com/office/drawing/2014/main" val="1225961364"/>
                  </a:ext>
                </a:extLst>
              </a:tr>
              <a:tr h="180647">
                <a:tc>
                  <a:txBody>
                    <a:bodyPr/>
                    <a:lstStyle/>
                    <a:p>
                      <a:pPr algn="l" fontAlgn="b"/>
                      <a:r>
                        <a:rPr lang="es-ES" sz="1000" b="0" i="0" u="none" strike="noStrike">
                          <a:solidFill>
                            <a:schemeClr val="tx1"/>
                          </a:solidFill>
                          <a:effectLst/>
                          <a:latin typeface="Arial" panose="020B0604020202020204" pitchFamily="34" charset="0"/>
                        </a:rPr>
                        <a:t>Late</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43 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19.18°S/ 174.87°W</a:t>
                      </a:r>
                    </a:p>
                  </a:txBody>
                  <a:tcPr marL="9084" marR="9084" marT="9084"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1995</a:t>
                      </a:r>
                    </a:p>
                  </a:txBody>
                  <a:tcPr marL="9084" marR="9084" marT="9084" marB="0" anchor="b">
                    <a:lnL>
                      <a:noFill/>
                    </a:lnL>
                    <a:lnR>
                      <a:noFill/>
                    </a:lnR>
                    <a:lnT>
                      <a:noFill/>
                    </a:lnT>
                    <a:lnB>
                      <a:noFill/>
                    </a:lnB>
                  </a:tcPr>
                </a:tc>
                <a:extLst>
                  <a:ext uri="{0D108BD9-81ED-4DB2-BD59-A6C34878D82A}">
                    <a16:rowId xmlns:a16="http://schemas.microsoft.com/office/drawing/2014/main" val="3641533152"/>
                  </a:ext>
                </a:extLst>
              </a:tr>
              <a:tr h="180647">
                <a:tc>
                  <a:txBody>
                    <a:bodyPr/>
                    <a:lstStyle/>
                    <a:p>
                      <a:pPr algn="l" fontAlgn="b"/>
                      <a:r>
                        <a:rPr lang="es-ES" sz="1000" b="0" i="0" u="none" strike="noStrike">
                          <a:solidFill>
                            <a:schemeClr val="tx1"/>
                          </a:solidFill>
                          <a:effectLst/>
                          <a:latin typeface="Arial" panose="020B0604020202020204" pitchFamily="34" charset="0"/>
                        </a:rPr>
                        <a:t>Metis Shoal</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260 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15.60°S/ 175.63°W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1985</a:t>
                      </a:r>
                    </a:p>
                  </a:txBody>
                  <a:tcPr marL="9084" marR="9084" marT="9084" marB="0" anchor="b">
                    <a:lnL>
                      <a:noFill/>
                    </a:lnL>
                    <a:lnR>
                      <a:noFill/>
                    </a:lnR>
                    <a:lnT>
                      <a:noFill/>
                    </a:lnT>
                    <a:lnB>
                      <a:noFill/>
                    </a:lnB>
                  </a:tcPr>
                </a:tc>
                <a:extLst>
                  <a:ext uri="{0D108BD9-81ED-4DB2-BD59-A6C34878D82A}">
                    <a16:rowId xmlns:a16="http://schemas.microsoft.com/office/drawing/2014/main" val="3418958784"/>
                  </a:ext>
                </a:extLst>
              </a:tr>
              <a:tr h="312093">
                <a:tc>
                  <a:txBody>
                    <a:bodyPr/>
                    <a:lstStyle/>
                    <a:p>
                      <a:pPr algn="l" fontAlgn="b"/>
                      <a:r>
                        <a:rPr lang="es-ES" sz="1000" b="0" i="0" u="none" strike="noStrike">
                          <a:solidFill>
                            <a:schemeClr val="tx1"/>
                          </a:solidFill>
                          <a:effectLst/>
                          <a:latin typeface="Arial" panose="020B0604020202020204" pitchFamily="34" charset="0"/>
                        </a:rPr>
                        <a:t>Niuafoʻou</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157 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15.96°S/ 173.74°W</a:t>
                      </a: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Hace 3 millo. años</a:t>
                      </a:r>
                    </a:p>
                  </a:txBody>
                  <a:tcPr marL="9084" marR="9084" marT="9084" marB="0" anchor="b">
                    <a:lnL>
                      <a:noFill/>
                    </a:lnL>
                    <a:lnR>
                      <a:noFill/>
                    </a:lnR>
                    <a:lnT>
                      <a:noFill/>
                    </a:lnT>
                    <a:lnB>
                      <a:noFill/>
                    </a:lnB>
                  </a:tcPr>
                </a:tc>
                <a:extLst>
                  <a:ext uri="{0D108BD9-81ED-4DB2-BD59-A6C34878D82A}">
                    <a16:rowId xmlns:a16="http://schemas.microsoft.com/office/drawing/2014/main" val="1142264324"/>
                  </a:ext>
                </a:extLst>
              </a:tr>
              <a:tr h="180647">
                <a:tc>
                  <a:txBody>
                    <a:bodyPr/>
                    <a:lstStyle/>
                    <a:p>
                      <a:pPr algn="l" fontAlgn="b"/>
                      <a:r>
                        <a:rPr lang="es-ES" sz="1000" b="0" i="0" u="none" strike="noStrike">
                          <a:solidFill>
                            <a:schemeClr val="tx1"/>
                          </a:solidFill>
                          <a:effectLst/>
                          <a:latin typeface="Arial" panose="020B0604020202020204" pitchFamily="34" charset="0"/>
                        </a:rPr>
                        <a:t>Niuatoputapu</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560 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15.85°S/ 173.72°W</a:t>
                      </a: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Holoceno</a:t>
                      </a:r>
                    </a:p>
                  </a:txBody>
                  <a:tcPr marL="9084" marR="9084" marT="9084" marB="0" anchor="b">
                    <a:lnL>
                      <a:noFill/>
                    </a:lnL>
                    <a:lnR>
                      <a:noFill/>
                    </a:lnR>
                    <a:lnT>
                      <a:noFill/>
                    </a:lnT>
                    <a:lnB>
                      <a:noFill/>
                    </a:lnB>
                  </a:tcPr>
                </a:tc>
                <a:extLst>
                  <a:ext uri="{0D108BD9-81ED-4DB2-BD59-A6C34878D82A}">
                    <a16:rowId xmlns:a16="http://schemas.microsoft.com/office/drawing/2014/main" val="1430487768"/>
                  </a:ext>
                </a:extLst>
              </a:tr>
              <a:tr h="180647">
                <a:tc>
                  <a:txBody>
                    <a:bodyPr/>
                    <a:lstStyle/>
                    <a:p>
                      <a:pPr algn="l" fontAlgn="b"/>
                      <a:r>
                        <a:rPr lang="es-ES" sz="1000" b="0" i="0" u="none" strike="noStrike">
                          <a:solidFill>
                            <a:schemeClr val="tx1"/>
                          </a:solidFill>
                          <a:effectLst/>
                          <a:latin typeface="Arial" panose="020B0604020202020204" pitchFamily="34" charset="0"/>
                        </a:rPr>
                        <a:t>Tafahi</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515 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19.75°S/ 175.07°W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1960</a:t>
                      </a:r>
                    </a:p>
                  </a:txBody>
                  <a:tcPr marL="9084" marR="9084" marT="9084" marB="0" anchor="b">
                    <a:lnL>
                      <a:noFill/>
                    </a:lnL>
                    <a:lnR>
                      <a:noFill/>
                    </a:lnR>
                    <a:lnT>
                      <a:noFill/>
                    </a:lnT>
                    <a:lnB>
                      <a:noFill/>
                    </a:lnB>
                  </a:tcPr>
                </a:tc>
                <a:extLst>
                  <a:ext uri="{0D108BD9-81ED-4DB2-BD59-A6C34878D82A}">
                    <a16:rowId xmlns:a16="http://schemas.microsoft.com/office/drawing/2014/main" val="858363203"/>
                  </a:ext>
                </a:extLst>
              </a:tr>
              <a:tr h="180647">
                <a:tc>
                  <a:txBody>
                    <a:bodyPr/>
                    <a:lstStyle/>
                    <a:p>
                      <a:pPr algn="l" fontAlgn="b"/>
                      <a:r>
                        <a:rPr lang="es-ES" sz="1000" b="0" i="0" u="none" strike="noStrike">
                          <a:solidFill>
                            <a:schemeClr val="tx1"/>
                          </a:solidFill>
                          <a:effectLst/>
                          <a:latin typeface="Arial" panose="020B0604020202020204" pitchFamily="34" charset="0"/>
                        </a:rPr>
                        <a:t>Tofu-Maka</a:t>
                      </a:r>
                    </a:p>
                  </a:txBody>
                  <a:tcPr marL="9084" marR="9084" marT="9084" marB="0" anchor="b">
                    <a:lnL>
                      <a:noFill/>
                    </a:lnL>
                    <a:lnR>
                      <a:noFill/>
                    </a:lnR>
                    <a:lnT>
                      <a:noFill/>
                    </a:lnT>
                    <a:lnB>
                      <a:noFill/>
                    </a:lnB>
                  </a:tcPr>
                </a:tc>
                <a:tc>
                  <a:txBody>
                    <a:bodyPr/>
                    <a:lstStyle/>
                    <a:p>
                      <a:pPr algn="r" fontAlgn="b"/>
                      <a:r>
                        <a:rPr lang="es-ES" sz="1000" b="0" i="0" u="none" strike="noStrike" dirty="0" smtClean="0">
                          <a:solidFill>
                            <a:schemeClr val="tx1"/>
                          </a:solidFill>
                          <a:effectLst/>
                          <a:latin typeface="Arial" panose="020B0604020202020204" pitchFamily="34" charset="0"/>
                        </a:rPr>
                        <a:t>-1.400</a:t>
                      </a:r>
                      <a:endParaRPr lang="es-ES" sz="1000" b="0" i="0" u="none" strike="noStrike" dirty="0">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15.37ºS/ 174.23ºW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2008</a:t>
                      </a:r>
                    </a:p>
                  </a:txBody>
                  <a:tcPr marL="9084" marR="9084" marT="9084" marB="0" anchor="b">
                    <a:lnL>
                      <a:noFill/>
                    </a:lnL>
                    <a:lnR>
                      <a:noFill/>
                    </a:lnR>
                    <a:lnT>
                      <a:noFill/>
                    </a:lnT>
                    <a:lnB>
                      <a:noFill/>
                    </a:lnB>
                  </a:tcPr>
                </a:tc>
                <a:extLst>
                  <a:ext uri="{0D108BD9-81ED-4DB2-BD59-A6C34878D82A}">
                    <a16:rowId xmlns:a16="http://schemas.microsoft.com/office/drawing/2014/main" val="1675167553"/>
                  </a:ext>
                </a:extLst>
              </a:tr>
              <a:tr h="180647">
                <a:tc>
                  <a:txBody>
                    <a:bodyPr/>
                    <a:lstStyle/>
                    <a:p>
                      <a:pPr algn="l" fontAlgn="b"/>
                      <a:r>
                        <a:rPr lang="es-ES" sz="1000" b="0" i="0" u="none" strike="noStrike">
                          <a:solidFill>
                            <a:schemeClr val="tx1"/>
                          </a:solidFill>
                          <a:effectLst/>
                          <a:latin typeface="Arial" panose="020B0604020202020204" pitchFamily="34" charset="0"/>
                        </a:rPr>
                        <a:t>Tofua</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−13 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20.85°S/ 175.53°W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1999</a:t>
                      </a:r>
                    </a:p>
                  </a:txBody>
                  <a:tcPr marL="9084" marR="9084" marT="9084" marB="0" anchor="b">
                    <a:lnL>
                      <a:noFill/>
                    </a:lnL>
                    <a:lnR>
                      <a:noFill/>
                    </a:lnR>
                    <a:lnT>
                      <a:noFill/>
                    </a:lnT>
                    <a:lnB>
                      <a:noFill/>
                    </a:lnB>
                  </a:tcPr>
                </a:tc>
                <a:extLst>
                  <a:ext uri="{0D108BD9-81ED-4DB2-BD59-A6C34878D82A}">
                    <a16:rowId xmlns:a16="http://schemas.microsoft.com/office/drawing/2014/main" val="1406655351"/>
                  </a:ext>
                </a:extLst>
              </a:tr>
              <a:tr h="180647">
                <a:tc>
                  <a:txBody>
                    <a:bodyPr/>
                    <a:lstStyle/>
                    <a:p>
                      <a:pPr algn="l" fontAlgn="b"/>
                      <a:r>
                        <a:rPr lang="es-ES" sz="1000" b="0" i="0" u="none" strike="noStrike">
                          <a:solidFill>
                            <a:schemeClr val="tx1"/>
                          </a:solidFill>
                          <a:effectLst/>
                          <a:latin typeface="Arial" panose="020B0604020202020204" pitchFamily="34" charset="0"/>
                        </a:rPr>
                        <a:t>Sin nombre</a:t>
                      </a:r>
                    </a:p>
                  </a:txBody>
                  <a:tcPr marL="9084" marR="9084" marT="9084"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21.15ºS/175.75ºW</a:t>
                      </a:r>
                    </a:p>
                  </a:txBody>
                  <a:tcPr marL="9084" marR="9084" marT="9084" marB="0" anchor="b">
                    <a:lnL>
                      <a:noFill/>
                    </a:lnL>
                    <a:lnR>
                      <a:noFill/>
                    </a:lnR>
                    <a:lnT>
                      <a:noFill/>
                    </a:lnT>
                    <a:lnB>
                      <a:noFill/>
                    </a:lnB>
                  </a:tcPr>
                </a:tc>
                <a:tc>
                  <a:txBody>
                    <a:bodyPr/>
                    <a:lstStyle/>
                    <a:p>
                      <a:pPr algn="l" fontAlgn="b"/>
                      <a:endParaRPr lang="es-ES" sz="1000" b="0" i="0" u="none" strike="noStrike" dirty="0">
                        <a:solidFill>
                          <a:schemeClr val="tx1"/>
                        </a:solidFill>
                        <a:effectLst/>
                        <a:latin typeface="Arial" panose="020B0604020202020204" pitchFamily="34" charset="0"/>
                      </a:endParaRPr>
                    </a:p>
                  </a:txBody>
                  <a:tcPr marL="9084" marR="9084" marT="9084" marB="0" anchor="b">
                    <a:lnL>
                      <a:noFill/>
                    </a:lnL>
                    <a:lnR>
                      <a:noFill/>
                    </a:lnR>
                    <a:lnT>
                      <a:noFill/>
                    </a:lnT>
                    <a:lnB>
                      <a:noFill/>
                    </a:lnB>
                  </a:tcPr>
                </a:tc>
                <a:extLst>
                  <a:ext uri="{0D108BD9-81ED-4DB2-BD59-A6C34878D82A}">
                    <a16:rowId xmlns:a16="http://schemas.microsoft.com/office/drawing/2014/main" val="654406949"/>
                  </a:ext>
                </a:extLst>
              </a:tr>
              <a:tr h="180647">
                <a:tc>
                  <a:txBody>
                    <a:bodyPr/>
                    <a:lstStyle/>
                    <a:p>
                      <a:pPr algn="l" fontAlgn="b"/>
                      <a:r>
                        <a:rPr lang="es-ES" sz="1000" b="0" i="0" u="none" strike="noStrike">
                          <a:solidFill>
                            <a:schemeClr val="tx1"/>
                          </a:solidFill>
                          <a:effectLst/>
                          <a:latin typeface="Arial" panose="020B0604020202020204" pitchFamily="34" charset="0"/>
                        </a:rPr>
                        <a:t>Sin nombre</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−500 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21.38°S/ 175.65°W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1932</a:t>
                      </a:r>
                    </a:p>
                  </a:txBody>
                  <a:tcPr marL="9084" marR="9084" marT="9084" marB="0" anchor="b">
                    <a:lnL>
                      <a:noFill/>
                    </a:lnL>
                    <a:lnR>
                      <a:noFill/>
                    </a:lnR>
                    <a:lnT>
                      <a:noFill/>
                    </a:lnT>
                    <a:lnB>
                      <a:noFill/>
                    </a:lnB>
                  </a:tcPr>
                </a:tc>
                <a:extLst>
                  <a:ext uri="{0D108BD9-81ED-4DB2-BD59-A6C34878D82A}">
                    <a16:rowId xmlns:a16="http://schemas.microsoft.com/office/drawing/2014/main" val="976671030"/>
                  </a:ext>
                </a:extLst>
              </a:tr>
              <a:tr h="312093">
                <a:tc>
                  <a:txBody>
                    <a:bodyPr/>
                    <a:lstStyle/>
                    <a:p>
                      <a:pPr algn="l" fontAlgn="b"/>
                      <a:r>
                        <a:rPr lang="es-ES" sz="1000" b="0" i="0" u="none" strike="noStrike">
                          <a:solidFill>
                            <a:schemeClr val="tx1"/>
                          </a:solidFill>
                          <a:effectLst/>
                          <a:latin typeface="Arial" panose="020B0604020202020204" pitchFamily="34" charset="0"/>
                        </a:rPr>
                        <a:t>Sin nombre</a:t>
                      </a:r>
                    </a:p>
                  </a:txBody>
                  <a:tcPr marL="9084" marR="9084" marT="9084" marB="0" anchor="b">
                    <a:lnL>
                      <a:noFill/>
                    </a:lnL>
                    <a:lnR>
                      <a:noFill/>
                    </a:lnR>
                    <a:lnT>
                      <a:noFill/>
                    </a:lnT>
                    <a:lnB>
                      <a:noFill/>
                    </a:lnB>
                  </a:tcPr>
                </a:tc>
                <a:tc>
                  <a:txBody>
                    <a:bodyPr/>
                    <a:lstStyle/>
                    <a:p>
                      <a:pPr algn="l" fontAlgn="b"/>
                      <a:r>
                        <a:rPr lang="es-ES" sz="1000" b="0" i="0" u="none" strike="noStrike" smtClean="0">
                          <a:solidFill>
                            <a:schemeClr val="tx1"/>
                          </a:solidFill>
                          <a:effectLst/>
                          <a:latin typeface="Arial" panose="020B0604020202020204" pitchFamily="34" charset="0"/>
                        </a:rPr>
                        <a:t>−40 </a:t>
                      </a:r>
                      <a:endParaRPr lang="es-ES" sz="1000" b="0" i="0" u="none" strike="noStrike">
                        <a:solidFill>
                          <a:schemeClr val="tx1"/>
                        </a:solidFill>
                        <a:effectLst/>
                        <a:latin typeface="Arial" panose="020B060402020202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18.325°S/ 174.365°W</a:t>
                      </a:r>
                    </a:p>
                  </a:txBody>
                  <a:tcPr marL="9084" marR="9084" marT="9084"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2001</a:t>
                      </a:r>
                    </a:p>
                  </a:txBody>
                  <a:tcPr marL="9084" marR="9084" marT="9084" marB="0" anchor="b">
                    <a:lnL>
                      <a:noFill/>
                    </a:lnL>
                    <a:lnR>
                      <a:noFill/>
                    </a:lnR>
                    <a:lnT>
                      <a:noFill/>
                    </a:lnT>
                    <a:lnB>
                      <a:noFill/>
                    </a:lnB>
                  </a:tcPr>
                </a:tc>
                <a:extLst>
                  <a:ext uri="{0D108BD9-81ED-4DB2-BD59-A6C34878D82A}">
                    <a16:rowId xmlns:a16="http://schemas.microsoft.com/office/drawing/2014/main" val="911946715"/>
                  </a:ext>
                </a:extLst>
              </a:tr>
              <a:tr h="180647">
                <a:tc>
                  <a:txBody>
                    <a:bodyPr/>
                    <a:lstStyle/>
                    <a:p>
                      <a:pPr algn="l" fontAlgn="b"/>
                      <a:r>
                        <a:rPr lang="es-ES" sz="1000" b="0" i="0" u="none" strike="noStrike">
                          <a:solidFill>
                            <a:schemeClr val="tx1"/>
                          </a:solidFill>
                          <a:effectLst/>
                          <a:latin typeface="Arial" panose="020B0604020202020204" pitchFamily="34" charset="0"/>
                        </a:rPr>
                        <a:t>Sin nombre</a:t>
                      </a:r>
                    </a:p>
                  </a:txBody>
                  <a:tcPr marL="9084" marR="9084" marT="9084" marB="0" anchor="b">
                    <a:lnL>
                      <a:noFill/>
                    </a:lnL>
                    <a:lnR>
                      <a:noFill/>
                    </a:lnR>
                    <a:lnT>
                      <a:noFill/>
                    </a:lnT>
                    <a:lnB>
                      <a:noFill/>
                    </a:lnB>
                  </a:tcPr>
                </a:tc>
                <a:tc>
                  <a:txBody>
                    <a:bodyPr/>
                    <a:lstStyle/>
                    <a:p>
                      <a:pPr algn="r" fontAlgn="b"/>
                      <a:r>
                        <a:rPr lang="es-ES" sz="1000" b="0" i="0" u="none" strike="noStrike" dirty="0" smtClean="0">
                          <a:solidFill>
                            <a:schemeClr val="tx1"/>
                          </a:solidFill>
                          <a:effectLst/>
                          <a:latin typeface="Calibri" panose="020F0502020204030204" pitchFamily="34" charset="0"/>
                        </a:rPr>
                        <a:t>-385</a:t>
                      </a:r>
                      <a:endParaRPr lang="es-ES" sz="1000" b="0" i="0" u="none" strike="noStrike" dirty="0">
                        <a:solidFill>
                          <a:schemeClr val="tx1"/>
                        </a:solidFill>
                        <a:effectLst/>
                        <a:latin typeface="Calibri" panose="020F0502020204030204" pitchFamily="34" charset="0"/>
                      </a:endParaRPr>
                    </a:p>
                  </a:txBody>
                  <a:tcPr marL="9084" marR="9084" marT="9084"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24.8ºS/177.02ºW</a:t>
                      </a:r>
                    </a:p>
                  </a:txBody>
                  <a:tcPr marL="9084" marR="9084" marT="9084" marB="0" anchor="b">
                    <a:lnL>
                      <a:noFill/>
                    </a:lnL>
                    <a:lnR>
                      <a:noFill/>
                    </a:lnR>
                    <a:lnT>
                      <a:noFill/>
                    </a:lnT>
                    <a:lnB>
                      <a:noFill/>
                    </a:lnB>
                  </a:tcPr>
                </a:tc>
                <a:tc>
                  <a:txBody>
                    <a:bodyPr/>
                    <a:lstStyle/>
                    <a:p>
                      <a:pPr algn="l" fontAlgn="b"/>
                      <a:r>
                        <a:rPr lang="es-ES" sz="1000" b="0" i="0" u="none" strike="noStrike" dirty="0">
                          <a:solidFill>
                            <a:schemeClr val="tx1"/>
                          </a:solidFill>
                          <a:effectLst/>
                          <a:latin typeface="Calibri" panose="020F0502020204030204" pitchFamily="34" charset="0"/>
                        </a:rPr>
                        <a:t>/</a:t>
                      </a:r>
                    </a:p>
                  </a:txBody>
                  <a:tcPr marL="9084" marR="9084" marT="9084" marB="0" anchor="b">
                    <a:lnL>
                      <a:noFill/>
                    </a:lnL>
                    <a:lnR>
                      <a:noFill/>
                    </a:lnR>
                    <a:lnT>
                      <a:noFill/>
                    </a:lnT>
                    <a:lnB>
                      <a:noFill/>
                    </a:lnB>
                  </a:tcPr>
                </a:tc>
                <a:extLst>
                  <a:ext uri="{0D108BD9-81ED-4DB2-BD59-A6C34878D82A}">
                    <a16:rowId xmlns:a16="http://schemas.microsoft.com/office/drawing/2014/main" val="2837338772"/>
                  </a:ext>
                </a:extLst>
              </a:tr>
            </a:tbl>
          </a:graphicData>
        </a:graphic>
      </p:graphicFrame>
      <p:sp>
        <p:nvSpPr>
          <p:cNvPr id="16" name="Rectángulo 15"/>
          <p:cNvSpPr/>
          <p:nvPr/>
        </p:nvSpPr>
        <p:spPr>
          <a:xfrm>
            <a:off x="251520" y="2060848"/>
            <a:ext cx="4752528" cy="4628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p:cNvSpPr/>
          <p:nvPr/>
        </p:nvSpPr>
        <p:spPr>
          <a:xfrm>
            <a:off x="524166" y="1782784"/>
            <a:ext cx="3751733" cy="276999"/>
          </a:xfrm>
          <a:prstGeom prst="rect">
            <a:avLst/>
          </a:prstGeom>
          <a:solidFill>
            <a:srgbClr val="FFFF00"/>
          </a:solidFill>
        </p:spPr>
        <p:txBody>
          <a:bodyPr wrap="none">
            <a:spAutoFit/>
          </a:bodyPr>
          <a:lstStyle/>
          <a:p>
            <a:pPr lvl="0"/>
            <a:r>
              <a:rPr lang="es-ES" sz="1200" dirty="0">
                <a:solidFill>
                  <a:srgbClr val="FF0000"/>
                </a:solidFill>
              </a:rPr>
              <a:t>Lista de volcanes de Tonga. (Wikipedia-</a:t>
            </a:r>
            <a:r>
              <a:rPr lang="es-ES" sz="1200" dirty="0" err="1">
                <a:solidFill>
                  <a:srgbClr val="FF0000"/>
                </a:solidFill>
              </a:rPr>
              <a:t>Volcanodiscovery</a:t>
            </a:r>
            <a:r>
              <a:rPr lang="es-ES" sz="1200" dirty="0">
                <a:solidFill>
                  <a:srgbClr val="FF0000"/>
                </a:solidFill>
              </a:rPr>
              <a:t>)</a:t>
            </a:r>
          </a:p>
        </p:txBody>
      </p:sp>
      <p:cxnSp>
        <p:nvCxnSpPr>
          <p:cNvPr id="11" name="Conector recto 10"/>
          <p:cNvCxnSpPr/>
          <p:nvPr/>
        </p:nvCxnSpPr>
        <p:spPr>
          <a:xfrm>
            <a:off x="251520" y="2492896"/>
            <a:ext cx="47525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2483768" y="2059783"/>
            <a:ext cx="0" cy="439355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7859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 y="30614"/>
            <a:ext cx="9144363" cy="400110"/>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-Ata </a:t>
            </a:r>
            <a:r>
              <a:rPr lang="es-ES" sz="1000" dirty="0">
                <a:latin typeface="Arial" panose="020B0604020202020204" pitchFamily="34" charset="0"/>
                <a:cs typeface="Arial" panose="020B0604020202020204" pitchFamily="34" charset="0"/>
              </a:rPr>
              <a:t>es la isla más al sur de una cadena de islas volcánicas jóvenes en el Grupo de Tonga que se encuentra al oeste de la fosa de Tonga. Actualmente está inactivo y ahora consta de un pequeño remanente (1,8 km2) de un gran volcán compuesto que tenía al menos cuatro centros principales de erupción.</a:t>
            </a:r>
          </a:p>
        </p:txBody>
      </p:sp>
      <p:sp>
        <p:nvSpPr>
          <p:cNvPr id="3" name="Rectángulo 2"/>
          <p:cNvSpPr/>
          <p:nvPr/>
        </p:nvSpPr>
        <p:spPr>
          <a:xfrm>
            <a:off x="-11689" y="420761"/>
            <a:ext cx="9155688" cy="1785104"/>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Las lavas son principalmente andesitas basálticas porfídicas, con basaltos pobres con fenocristales menores, y están dominadas por los fenocristales de </a:t>
            </a:r>
            <a:r>
              <a:rPr lang="es-ES" sz="1000" dirty="0" err="1" smtClean="0">
                <a:latin typeface="Arial" panose="020B0604020202020204" pitchFamily="34" charset="0"/>
                <a:cs typeface="Arial" panose="020B0604020202020204" pitchFamily="34" charset="0"/>
              </a:rPr>
              <a:t>plagioclasa</a:t>
            </a:r>
            <a:r>
              <a:rPr lang="es-ES" sz="1000" dirty="0" smtClean="0">
                <a:latin typeface="Arial" panose="020B0604020202020204" pitchFamily="34" charset="0"/>
                <a:cs typeface="Arial" panose="020B0604020202020204" pitchFamily="34" charset="0"/>
              </a:rPr>
              <a:t> cálcica. El clinopiroxeno, principalmente augita, también es importante: la fase de fenocristales y el </a:t>
            </a:r>
            <a:r>
              <a:rPr lang="es-ES" sz="1000" dirty="0" err="1" smtClean="0">
                <a:latin typeface="Arial" panose="020B0604020202020204" pitchFamily="34" charset="0"/>
                <a:cs typeface="Arial" panose="020B0604020202020204" pitchFamily="34" charset="0"/>
              </a:rPr>
              <a:t>ortopiroxeno</a:t>
            </a:r>
            <a:r>
              <a:rPr lang="es-ES" sz="1000" dirty="0" smtClean="0">
                <a:latin typeface="Arial" panose="020B0604020202020204" pitchFamily="34" charset="0"/>
                <a:cs typeface="Arial" panose="020B0604020202020204" pitchFamily="34" charset="0"/>
              </a:rPr>
              <a:t>, olivino y </a:t>
            </a:r>
            <a:r>
              <a:rPr lang="es-ES" sz="1000" dirty="0" err="1" smtClean="0">
                <a:latin typeface="Arial" panose="020B0604020202020204" pitchFamily="34" charset="0"/>
                <a:cs typeface="Arial" panose="020B0604020202020204" pitchFamily="34" charset="0"/>
              </a:rPr>
              <a:t>microfenocristales</a:t>
            </a:r>
            <a:r>
              <a:rPr lang="es-ES" sz="1000" dirty="0" smtClean="0">
                <a:latin typeface="Arial" panose="020B0604020202020204" pitchFamily="34" charset="0"/>
                <a:cs typeface="Arial" panose="020B0604020202020204" pitchFamily="34" charset="0"/>
              </a:rPr>
              <a:t> de </a:t>
            </a:r>
            <a:r>
              <a:rPr lang="es-ES" sz="1000" dirty="0" err="1" smtClean="0">
                <a:latin typeface="Arial" panose="020B0604020202020204" pitchFamily="34" charset="0"/>
                <a:cs typeface="Arial" panose="020B0604020202020204" pitchFamily="34" charset="0"/>
              </a:rPr>
              <a:t>titanomagnetita</a:t>
            </a:r>
            <a:r>
              <a:rPr lang="es-ES" sz="1000" dirty="0" smtClean="0">
                <a:latin typeface="Arial" panose="020B0604020202020204" pitchFamily="34" charset="0"/>
                <a:cs typeface="Arial" panose="020B0604020202020204" pitchFamily="34" charset="0"/>
              </a:rPr>
              <a:t> se producen en pequeñas cantidades. Las texturas de la masa son de </a:t>
            </a:r>
            <a:r>
              <a:rPr lang="es-ES" sz="1000" dirty="0" err="1" smtClean="0">
                <a:latin typeface="Arial" panose="020B0604020202020204" pitchFamily="34" charset="0"/>
                <a:cs typeface="Arial" panose="020B0604020202020204" pitchFamily="34" charset="0"/>
              </a:rPr>
              <a:t>intergranulares</a:t>
            </a:r>
            <a:r>
              <a:rPr lang="es-ES" sz="1000" dirty="0" smtClean="0">
                <a:latin typeface="Arial" panose="020B0604020202020204" pitchFamily="34" charset="0"/>
                <a:cs typeface="Arial" panose="020B0604020202020204" pitchFamily="34" charset="0"/>
              </a:rPr>
              <a:t> e </a:t>
            </a:r>
            <a:r>
              <a:rPr lang="es-ES" sz="1000" dirty="0" err="1" smtClean="0">
                <a:latin typeface="Arial" panose="020B0604020202020204" pitchFamily="34" charset="0"/>
                <a:cs typeface="Arial" panose="020B0604020202020204" pitchFamily="34" charset="0"/>
              </a:rPr>
              <a:t>hialoofíticas</a:t>
            </a:r>
            <a:r>
              <a:rPr lang="es-ES" sz="1000" dirty="0" smtClean="0">
                <a:latin typeface="Arial" panose="020B0604020202020204" pitchFamily="34" charset="0"/>
                <a:cs typeface="Arial" panose="020B0604020202020204" pitchFamily="34" charset="0"/>
              </a:rPr>
              <a:t> y consisten en </a:t>
            </a:r>
            <a:r>
              <a:rPr lang="es-ES" sz="1000" dirty="0" err="1" smtClean="0">
                <a:latin typeface="Arial" panose="020B0604020202020204" pitchFamily="34" charset="0"/>
                <a:cs typeface="Arial" panose="020B0604020202020204" pitchFamily="34" charset="0"/>
              </a:rPr>
              <a:t>plagioclasa</a:t>
            </a:r>
            <a:r>
              <a:rPr lang="es-ES" sz="1000" dirty="0" smtClean="0">
                <a:latin typeface="Arial" panose="020B0604020202020204" pitchFamily="34" charset="0"/>
                <a:cs typeface="Arial" panose="020B0604020202020204" pitchFamily="34" charset="0"/>
              </a:rPr>
              <a:t>, augita, </a:t>
            </a:r>
            <a:r>
              <a:rPr lang="es-ES" sz="1000" dirty="0" err="1" smtClean="0">
                <a:latin typeface="Arial" panose="020B0604020202020204" pitchFamily="34" charset="0"/>
                <a:cs typeface="Arial" panose="020B0604020202020204" pitchFamily="34" charset="0"/>
              </a:rPr>
              <a:t>pigeonita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titanomagnetita</a:t>
            </a:r>
            <a:r>
              <a:rPr lang="es-ES" sz="1000" dirty="0" smtClean="0">
                <a:latin typeface="Arial" panose="020B0604020202020204" pitchFamily="34" charset="0"/>
                <a:cs typeface="Arial" panose="020B0604020202020204" pitchFamily="34" charset="0"/>
              </a:rPr>
              <a:t>, cristobalita, productos de desvitrificación después del vidrio, vidrio marrón y dos vidrios coexistentes que representan líquidos de silicato inmiscibles. Los análisis de los vidrios coexistentes muestran que son muy similares a laos vidrios coexistentes encontrados en los basaltos lunares. Algunos bloques muy interesantes de tamaño medio y grueso, rocas de </a:t>
            </a:r>
            <a:r>
              <a:rPr lang="es-ES" sz="1000" dirty="0" err="1" smtClean="0">
                <a:latin typeface="Arial" panose="020B0604020202020204" pitchFamily="34" charset="0"/>
                <a:cs typeface="Arial" panose="020B0604020202020204" pitchFamily="34" charset="0"/>
              </a:rPr>
              <a:t>máficas</a:t>
            </a:r>
            <a:r>
              <a:rPr lang="es-ES" sz="1000" dirty="0" smtClean="0">
                <a:latin typeface="Arial" panose="020B0604020202020204" pitchFamily="34" charset="0"/>
                <a:cs typeface="Arial" panose="020B0604020202020204" pitchFamily="34" charset="0"/>
              </a:rPr>
              <a:t> a silícicas y algunos pequeños bloques de piedra pómez de andesita aparecen en una brecha bloque. Los basaltos y las andesitas basálticas tienen un rango muy restringido de composiciones (50-55% SiO2) con una muestra de bloque de pómez siendo la más silícea (62,25% de SiO2). Químicamente, las rocas son similares a las rocas de las otras islas de Tonga y son más similares a las de las islas </a:t>
            </a:r>
            <a:r>
              <a:rPr lang="es-ES" sz="1000" dirty="0" err="1" smtClean="0">
                <a:latin typeface="Arial" panose="020B0604020202020204" pitchFamily="34" charset="0"/>
                <a:cs typeface="Arial" panose="020B0604020202020204" pitchFamily="34" charset="0"/>
              </a:rPr>
              <a:t>Kermadec</a:t>
            </a:r>
            <a:r>
              <a:rPr lang="es-ES" sz="1000" dirty="0" smtClean="0">
                <a:latin typeface="Arial" panose="020B0604020202020204" pitchFamily="34" charset="0"/>
                <a:cs typeface="Arial" panose="020B0604020202020204" pitchFamily="34" charset="0"/>
              </a:rPr>
              <a:t>. La mayoría de las características químicas son indicativas de la serie </a:t>
            </a:r>
            <a:r>
              <a:rPr lang="es-ES" sz="1000" dirty="0" err="1" smtClean="0">
                <a:latin typeface="Arial" panose="020B0604020202020204" pitchFamily="34" charset="0"/>
                <a:cs typeface="Arial" panose="020B0604020202020204" pitchFamily="34" charset="0"/>
              </a:rPr>
              <a:t>tholeiítica</a:t>
            </a:r>
            <a:r>
              <a:rPr lang="es-ES" sz="1000" dirty="0" smtClean="0">
                <a:latin typeface="Arial" panose="020B0604020202020204" pitchFamily="34" charset="0"/>
                <a:cs typeface="Arial" panose="020B0604020202020204" pitchFamily="34" charset="0"/>
              </a:rPr>
              <a:t> del arco de isla. Aunque solo hay un ligero enriquecimiento de hierro y las relaciones K / Rb son más parecidas a las de las rocas de la serie </a:t>
            </a:r>
            <a:r>
              <a:rPr lang="es-ES" sz="1000" dirty="0" err="1" smtClean="0">
                <a:latin typeface="Arial" panose="020B0604020202020204" pitchFamily="34" charset="0"/>
                <a:cs typeface="Arial" panose="020B0604020202020204" pitchFamily="34" charset="0"/>
              </a:rPr>
              <a:t>calcoalcalina</a:t>
            </a:r>
            <a:r>
              <a:rPr lang="es-ES" sz="1000" dirty="0" smtClean="0">
                <a:latin typeface="Arial" panose="020B0604020202020204" pitchFamily="34" charset="0"/>
                <a:cs typeface="Arial" panose="020B0604020202020204" pitchFamily="34" charset="0"/>
              </a:rPr>
              <a:t>. .’ </a:t>
            </a:r>
            <a:r>
              <a:rPr lang="en-US" sz="1000" dirty="0">
                <a:latin typeface="Arial" panose="020B0604020202020204" pitchFamily="34" charset="0"/>
                <a:cs typeface="Arial" panose="020B0604020202020204" pitchFamily="34" charset="0"/>
              </a:rPr>
              <a:t>Geology, mineralogy, petrology and geochemistry of the volcanic island of 'Ata, Tonga</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por</a:t>
            </a:r>
            <a:r>
              <a:rPr lang="en-U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Johnstone</a:t>
            </a:r>
            <a:r>
              <a:rPr lang="es-ES" sz="1000" dirty="0">
                <a:latin typeface="Arial" panose="020B0604020202020204" pitchFamily="34" charset="0"/>
                <a:cs typeface="Arial" panose="020B0604020202020204" pitchFamily="34" charset="0"/>
              </a:rPr>
              <a:t>, Roy </a:t>
            </a:r>
            <a:r>
              <a:rPr lang="es-ES" sz="1000" dirty="0" smtClean="0">
                <a:latin typeface="Arial" panose="020B0604020202020204" pitchFamily="34" charset="0"/>
                <a:cs typeface="Arial" panose="020B0604020202020204" pitchFamily="34" charset="0"/>
              </a:rPr>
              <a:t>David. </a:t>
            </a:r>
            <a:r>
              <a:rPr lang="es-ES" sz="1000" dirty="0" err="1" smtClean="0">
                <a:latin typeface="Arial" panose="020B0604020202020204" pitchFamily="34" charset="0"/>
                <a:cs typeface="Arial" panose="020B0604020202020204" pitchFamily="34" charset="0"/>
              </a:rPr>
              <a:t>University</a:t>
            </a:r>
            <a:r>
              <a:rPr lang="es-ES" sz="1000" dirty="0" smtClean="0">
                <a:latin typeface="Arial" panose="020B0604020202020204" pitchFamily="34" charset="0"/>
                <a:cs typeface="Arial" panose="020B0604020202020204" pitchFamily="34" charset="0"/>
              </a:rPr>
              <a:t> of </a:t>
            </a:r>
            <a:r>
              <a:rPr lang="es-ES" sz="1000" dirty="0" err="1" smtClean="0">
                <a:latin typeface="Arial" panose="020B0604020202020204" pitchFamily="34" charset="0"/>
                <a:cs typeface="Arial" panose="020B0604020202020204" pitchFamily="34" charset="0"/>
              </a:rPr>
              <a:t>Otago</a:t>
            </a:r>
            <a:r>
              <a:rPr lang="es-ES" sz="1000" dirty="0" smtClean="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pic>
        <p:nvPicPr>
          <p:cNvPr id="1026" name="Picture 2" descr="Photo of this volca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331" y="2060849"/>
            <a:ext cx="2873667"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804248" y="4005065"/>
            <a:ext cx="2180187" cy="461665"/>
          </a:xfrm>
          <a:prstGeom prst="rect">
            <a:avLst/>
          </a:prstGeom>
          <a:solidFill>
            <a:schemeClr val="accent1">
              <a:lumMod val="40000"/>
              <a:lumOff val="60000"/>
            </a:schemeClr>
          </a:solidFill>
        </p:spPr>
        <p:txBody>
          <a:bodyPr wrap="square">
            <a:spAutoFit/>
          </a:bodyPr>
          <a:lstStyle/>
          <a:p>
            <a:pPr lvl="0"/>
            <a:r>
              <a:rPr lang="es-ES" sz="1200" dirty="0" err="1">
                <a:solidFill>
                  <a:srgbClr val="FF0000"/>
                </a:solidFill>
                <a:latin typeface="Arial" panose="020B0604020202020204" pitchFamily="34" charset="0"/>
                <a:cs typeface="Arial" panose="020B0604020202020204" pitchFamily="34" charset="0"/>
              </a:rPr>
              <a:t>Curacoa</a:t>
            </a:r>
            <a:r>
              <a:rPr lang="es-ES" sz="1200" dirty="0">
                <a:solidFill>
                  <a:srgbClr val="FF0000"/>
                </a:solidFill>
                <a:latin typeface="Arial" panose="020B0604020202020204" pitchFamily="34" charset="0"/>
                <a:cs typeface="Arial" panose="020B0604020202020204" pitchFamily="34" charset="0"/>
              </a:rPr>
              <a:t>, </a:t>
            </a:r>
            <a:r>
              <a:rPr lang="es-ES" sz="1200" dirty="0" err="1">
                <a:solidFill>
                  <a:srgbClr val="FF0000"/>
                </a:solidFill>
                <a:latin typeface="Arial" panose="020B0604020202020204" pitchFamily="34" charset="0"/>
                <a:cs typeface="Arial" panose="020B0604020202020204" pitchFamily="34" charset="0"/>
              </a:rPr>
              <a:t>volcano</a:t>
            </a:r>
            <a:r>
              <a:rPr lang="es-ES" sz="1200" dirty="0">
                <a:solidFill>
                  <a:srgbClr val="FF0000"/>
                </a:solidFill>
                <a:latin typeface="Arial" panose="020B0604020202020204" pitchFamily="34" charset="0"/>
                <a:cs typeface="Arial" panose="020B0604020202020204" pitchFamily="34" charset="0"/>
              </a:rPr>
              <a:t>. Tonga, (Global </a:t>
            </a:r>
            <a:r>
              <a:rPr lang="es-ES" sz="1200" dirty="0" err="1">
                <a:solidFill>
                  <a:srgbClr val="FF0000"/>
                </a:solidFill>
                <a:latin typeface="Arial" panose="020B0604020202020204" pitchFamily="34" charset="0"/>
                <a:cs typeface="Arial" panose="020B0604020202020204" pitchFamily="34" charset="0"/>
              </a:rPr>
              <a:t>Volcanism</a:t>
            </a:r>
            <a:r>
              <a:rPr lang="es-ES" sz="1200" dirty="0">
                <a:solidFill>
                  <a:srgbClr val="FF0000"/>
                </a:solidFill>
                <a:latin typeface="Arial" panose="020B0604020202020204" pitchFamily="34" charset="0"/>
                <a:cs typeface="Arial" panose="020B0604020202020204" pitchFamily="34" charset="0"/>
              </a:rPr>
              <a:t> </a:t>
            </a:r>
            <a:r>
              <a:rPr lang="es-ES" sz="1200" dirty="0" err="1">
                <a:solidFill>
                  <a:srgbClr val="FF0000"/>
                </a:solidFill>
                <a:latin typeface="Arial" panose="020B0604020202020204" pitchFamily="34" charset="0"/>
                <a:cs typeface="Arial" panose="020B0604020202020204" pitchFamily="34" charset="0"/>
              </a:rPr>
              <a:t>Program</a:t>
            </a:r>
            <a:r>
              <a:rPr lang="es-ES" sz="1200" dirty="0">
                <a:solidFill>
                  <a:srgbClr val="FF0000"/>
                </a:solidFill>
                <a:latin typeface="Arial" panose="020B0604020202020204" pitchFamily="34" charset="0"/>
                <a:cs typeface="Arial" panose="020B0604020202020204" pitchFamily="34" charset="0"/>
              </a:rPr>
              <a:t>)</a:t>
            </a:r>
          </a:p>
        </p:txBody>
      </p:sp>
      <p:sp>
        <p:nvSpPr>
          <p:cNvPr id="5" name="Rectángulo 4"/>
          <p:cNvSpPr/>
          <p:nvPr/>
        </p:nvSpPr>
        <p:spPr>
          <a:xfrm>
            <a:off x="0" y="2205865"/>
            <a:ext cx="6270330" cy="1015663"/>
          </a:xfrm>
          <a:prstGeom prst="rect">
            <a:avLst/>
          </a:prstGeom>
        </p:spPr>
        <p:txBody>
          <a:bodyPr wrap="square">
            <a:spAutoFit/>
          </a:bodyPr>
          <a:lstStyle/>
          <a:p>
            <a:r>
              <a:rPr lang="es-ES" sz="1000" b="1" dirty="0" err="1">
                <a:latin typeface="Arial" panose="020B0604020202020204" pitchFamily="34" charset="0"/>
                <a:cs typeface="Arial" panose="020B0604020202020204" pitchFamily="34" charset="0"/>
              </a:rPr>
              <a:t>Curacoa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Un volcán submarino al sur del arrecife de </a:t>
            </a:r>
            <a:r>
              <a:rPr lang="es-ES" sz="1000" dirty="0" err="1">
                <a:latin typeface="Arial" panose="020B0604020202020204" pitchFamily="34" charset="0"/>
                <a:cs typeface="Arial" panose="020B0604020202020204" pitchFamily="34" charset="0"/>
              </a:rPr>
              <a:t>Curacoa</a:t>
            </a:r>
            <a:r>
              <a:rPr lang="es-ES" sz="1000" dirty="0">
                <a:latin typeface="Arial" panose="020B0604020202020204" pitchFamily="34" charset="0"/>
                <a:cs typeface="Arial" panose="020B0604020202020204" pitchFamily="34" charset="0"/>
              </a:rPr>
              <a:t> en el extremo norte del arco volcánico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se observó por primera vez en una erupción en 1973. Se vieron erupciones explosivas que produjeron grandes balsas de pómez </a:t>
            </a:r>
            <a:r>
              <a:rPr lang="es-ES" sz="1000" dirty="0" err="1">
                <a:latin typeface="Arial" panose="020B0604020202020204" pitchFamily="34" charset="0"/>
                <a:cs typeface="Arial" panose="020B0604020202020204" pitchFamily="34" charset="0"/>
              </a:rPr>
              <a:t>dacítica</a:t>
            </a:r>
            <a:r>
              <a:rPr lang="es-ES" sz="1000" dirty="0">
                <a:latin typeface="Arial" panose="020B0604020202020204" pitchFamily="34" charset="0"/>
                <a:cs typeface="Arial" panose="020B0604020202020204" pitchFamily="34" charset="0"/>
              </a:rPr>
              <a:t> que cubren un área de más de 100 kilómetros cuadrados, desde la isla de </a:t>
            </a:r>
            <a:r>
              <a:rPr lang="es-ES" sz="1000" dirty="0" err="1">
                <a:latin typeface="Arial" panose="020B0604020202020204" pitchFamily="34" charset="0"/>
                <a:cs typeface="Arial" panose="020B0604020202020204" pitchFamily="34" charset="0"/>
              </a:rPr>
              <a:t>Tafahi</a:t>
            </a:r>
            <a:r>
              <a:rPr lang="es-ES" sz="1000" dirty="0">
                <a:latin typeface="Arial" panose="020B0604020202020204" pitchFamily="34" charset="0"/>
                <a:cs typeface="Arial" panose="020B0604020202020204" pitchFamily="34" charset="0"/>
              </a:rPr>
              <a:t>, a 27 km al SSW. El sitio de la erupción se ubicó a unos 6.5 km al suroeste del Arrecife </a:t>
            </a:r>
            <a:r>
              <a:rPr lang="es-ES" sz="1000" dirty="0" err="1">
                <a:latin typeface="Arial" panose="020B0604020202020204" pitchFamily="34" charset="0"/>
                <a:cs typeface="Arial" panose="020B0604020202020204" pitchFamily="34" charset="0"/>
              </a:rPr>
              <a:t>Curacoa</a:t>
            </a:r>
            <a:r>
              <a:rPr lang="es-ES" sz="1000" dirty="0">
                <a:latin typeface="Arial" panose="020B0604020202020204" pitchFamily="34" charset="0"/>
                <a:cs typeface="Arial" panose="020B0604020202020204" pitchFamily="34" charset="0"/>
              </a:rPr>
              <a:t>. Aparentemente, múltiples chimeneas submarinas están localizadas en esta área; se reportó una segunda erupción en 1979 desde un lugar a 13 km al norte de </a:t>
            </a:r>
            <a:r>
              <a:rPr lang="es-ES" sz="1000" dirty="0" err="1">
                <a:latin typeface="Arial" panose="020B0604020202020204" pitchFamily="34" charset="0"/>
                <a:cs typeface="Arial" panose="020B0604020202020204" pitchFamily="34" charset="0"/>
              </a:rPr>
              <a:t>Tafahi</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6" name="Rectángulo 5"/>
          <p:cNvSpPr/>
          <p:nvPr/>
        </p:nvSpPr>
        <p:spPr>
          <a:xfrm>
            <a:off x="23699" y="3097124"/>
            <a:ext cx="6276175" cy="1138773"/>
          </a:xfrm>
          <a:prstGeom prst="rect">
            <a:avLst/>
          </a:prstGeom>
        </p:spPr>
        <p:txBody>
          <a:bodyPr wrap="square">
            <a:spAutoFit/>
          </a:bodyPr>
          <a:lstStyle/>
          <a:p>
            <a:r>
              <a:rPr lang="es-ES" dirty="0"/>
              <a:t>-</a:t>
            </a:r>
            <a:r>
              <a:rPr lang="es-ES" sz="1000" dirty="0" err="1">
                <a:latin typeface="Arial" panose="020B0604020202020204" pitchFamily="34" charset="0"/>
                <a:cs typeface="Arial" panose="020B0604020202020204" pitchFamily="34" charset="0"/>
              </a:rPr>
              <a:t>Fonua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fo'ou</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Falcon</a:t>
            </a:r>
            <a:r>
              <a:rPr lang="es-ES" sz="1000" dirty="0">
                <a:latin typeface="Arial" panose="020B0604020202020204" pitchFamily="34" charset="0"/>
                <a:cs typeface="Arial" panose="020B0604020202020204" pitchFamily="34" charset="0"/>
              </a:rPr>
              <a:t> Island. La efímera isla halcón en la parte central de las Islas Tonga fue nombrada por el buque británico H.M.S. </a:t>
            </a:r>
            <a:r>
              <a:rPr lang="es-ES" sz="1000" dirty="0" err="1">
                <a:latin typeface="Arial" panose="020B0604020202020204" pitchFamily="34" charset="0"/>
                <a:cs typeface="Arial" panose="020B0604020202020204" pitchFamily="34" charset="0"/>
              </a:rPr>
              <a:t>Falcon</a:t>
            </a:r>
            <a:r>
              <a:rPr lang="es-ES" sz="1000" dirty="0">
                <a:latin typeface="Arial" panose="020B0604020202020204" pitchFamily="34" charset="0"/>
                <a:cs typeface="Arial" panose="020B0604020202020204" pitchFamily="34" charset="0"/>
              </a:rPr>
              <a:t>, que informó de un cardumen en 1865. </a:t>
            </a:r>
            <a:r>
              <a:rPr lang="es-ES" sz="1000" dirty="0" err="1">
                <a:latin typeface="Arial" panose="020B0604020202020204" pitchFamily="34" charset="0"/>
                <a:cs typeface="Arial" panose="020B0604020202020204" pitchFamily="34" charset="0"/>
              </a:rPr>
              <a:t>Falcon</a:t>
            </a:r>
            <a:r>
              <a:rPr lang="es-ES" sz="1000" dirty="0">
                <a:latin typeface="Arial" panose="020B0604020202020204" pitchFamily="34" charset="0"/>
                <a:cs typeface="Arial" panose="020B0604020202020204" pitchFamily="34" charset="0"/>
              </a:rPr>
              <a:t> Island ha sido el sitio de la isla </a:t>
            </a:r>
            <a:r>
              <a:rPr lang="es-ES" sz="1000" dirty="0" smtClean="0">
                <a:latin typeface="Arial" panose="020B0604020202020204" pitchFamily="34" charset="0"/>
                <a:cs typeface="Arial" panose="020B0604020202020204" pitchFamily="34" charset="0"/>
              </a:rPr>
              <a:t>que forma </a:t>
            </a:r>
            <a:r>
              <a:rPr lang="es-ES" sz="1000" dirty="0">
                <a:latin typeface="Arial" panose="020B0604020202020204" pitchFamily="34" charset="0"/>
                <a:cs typeface="Arial" panose="020B0604020202020204" pitchFamily="34" charset="0"/>
              </a:rPr>
              <a:t>erupciones en al menos dos ocasiones desde el siglo XIX. </a:t>
            </a:r>
            <a:r>
              <a:rPr lang="es-ES" sz="1000" dirty="0" smtClean="0">
                <a:latin typeface="Arial" panose="020B0604020202020204" pitchFamily="34" charset="0"/>
                <a:cs typeface="Arial" panose="020B0604020202020204" pitchFamily="34" charset="0"/>
              </a:rPr>
              <a:t>Con </a:t>
            </a:r>
            <a:r>
              <a:rPr lang="es-ES" sz="1000" dirty="0">
                <a:latin typeface="Arial" panose="020B0604020202020204" pitchFamily="34" charset="0"/>
                <a:cs typeface="Arial" panose="020B0604020202020204" pitchFamily="34" charset="0"/>
              </a:rPr>
              <a:t>6 km de longitud </a:t>
            </a:r>
            <a:r>
              <a:rPr lang="es-ES" sz="1000" dirty="0" smtClean="0">
                <a:latin typeface="Arial" panose="020B0604020202020204" pitchFamily="34" charset="0"/>
                <a:cs typeface="Arial" panose="020B0604020202020204" pitchFamily="34" charset="0"/>
              </a:rPr>
              <a:t>las </a:t>
            </a:r>
            <a:r>
              <a:rPr lang="es-ES" sz="1000" dirty="0">
                <a:latin typeface="Arial" panose="020B0604020202020204" pitchFamily="34" charset="0"/>
                <a:cs typeface="Arial" panose="020B0604020202020204" pitchFamily="34" charset="0"/>
              </a:rPr>
              <a:t>islas se </a:t>
            </a:r>
            <a:r>
              <a:rPr lang="es-ES" sz="1000" dirty="0" smtClean="0">
                <a:latin typeface="Arial" panose="020B0604020202020204" pitchFamily="34" charset="0"/>
                <a:cs typeface="Arial" panose="020B0604020202020204" pitchFamily="34" charset="0"/>
              </a:rPr>
              <a:t>formaron en  </a:t>
            </a:r>
            <a:r>
              <a:rPr lang="es-ES" sz="1000" dirty="0">
                <a:latin typeface="Arial" panose="020B0604020202020204" pitchFamily="34" charset="0"/>
                <a:cs typeface="Arial" panose="020B0604020202020204" pitchFamily="34" charset="0"/>
              </a:rPr>
              <a:t>las erupciones a partir de 1885 y 1927; en 1933 la isla tenía una altura de más de 145 m.  Las últimas erupciones explosivas fueron divulgadas en 1936. Por 1949 se  había erosionado la isla bajo el nivel del mar, pero la </a:t>
            </a:r>
            <a:r>
              <a:rPr lang="es-ES" sz="1000" dirty="0" smtClean="0">
                <a:latin typeface="Arial" panose="020B0604020202020204" pitchFamily="34" charset="0"/>
                <a:cs typeface="Arial" panose="020B0604020202020204" pitchFamily="34" charset="0"/>
              </a:rPr>
              <a:t>cumbre </a:t>
            </a:r>
            <a:r>
              <a:rPr lang="es-ES" sz="1000" dirty="0">
                <a:latin typeface="Arial" panose="020B0604020202020204" pitchFamily="34" charset="0"/>
                <a:cs typeface="Arial" panose="020B0604020202020204" pitchFamily="34" charset="0"/>
              </a:rPr>
              <a:t>del volcán se mantiene en bajas profundidades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rotWithShape="1">
          <a:blip r:embed="rId4"/>
          <a:srcRect l="8269" t="21662" r="5501" b="19852"/>
          <a:stretch/>
        </p:blipFill>
        <p:spPr>
          <a:xfrm>
            <a:off x="3887416" y="4466730"/>
            <a:ext cx="5256584" cy="1944216"/>
          </a:xfrm>
          <a:prstGeom prst="rect">
            <a:avLst/>
          </a:prstGeom>
        </p:spPr>
      </p:pic>
      <p:sp>
        <p:nvSpPr>
          <p:cNvPr id="8" name="Rectángulo 7"/>
          <p:cNvSpPr/>
          <p:nvPr/>
        </p:nvSpPr>
        <p:spPr>
          <a:xfrm>
            <a:off x="5887980" y="6083675"/>
            <a:ext cx="3256020"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Fonualei</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volcano</a:t>
            </a:r>
            <a:r>
              <a:rPr lang="es-ES" sz="1000" dirty="0">
                <a:solidFill>
                  <a:srgbClr val="FF0000"/>
                </a:solidFill>
                <a:latin typeface="Arial" panose="020B0604020202020204" pitchFamily="34" charset="0"/>
                <a:cs typeface="Arial" panose="020B0604020202020204" pitchFamily="34" charset="0"/>
              </a:rPr>
              <a:t>. Tonga,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9" name="Rectángulo 8"/>
          <p:cNvSpPr/>
          <p:nvPr/>
        </p:nvSpPr>
        <p:spPr>
          <a:xfrm>
            <a:off x="-11689" y="4179223"/>
            <a:ext cx="3899105" cy="270843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 pequeña isla de </a:t>
            </a:r>
            <a:r>
              <a:rPr lang="es-ES" sz="1000" b="1" dirty="0" err="1">
                <a:latin typeface="Arial" panose="020B0604020202020204" pitchFamily="34" charset="0"/>
                <a:cs typeface="Arial" panose="020B0604020202020204" pitchFamily="34" charset="0"/>
              </a:rPr>
              <a:t>Fonualei</a:t>
            </a:r>
            <a:r>
              <a:rPr lang="es-ES" sz="1000" dirty="0">
                <a:latin typeface="Arial" panose="020B0604020202020204" pitchFamily="34" charset="0"/>
                <a:cs typeface="Arial" panose="020B0604020202020204" pitchFamily="34" charset="0"/>
              </a:rPr>
              <a:t>, de menos de 2 km de ancho, contiene un cráter </a:t>
            </a:r>
            <a:r>
              <a:rPr lang="es-ES" sz="1000" dirty="0" err="1">
                <a:latin typeface="Arial" panose="020B0604020202020204" pitchFamily="34" charset="0"/>
                <a:cs typeface="Arial" panose="020B0604020202020204" pitchFamily="34" charset="0"/>
              </a:rPr>
              <a:t>fumóricamente</a:t>
            </a:r>
            <a:r>
              <a:rPr lang="es-ES" sz="1000" dirty="0">
                <a:latin typeface="Arial" panose="020B0604020202020204" pitchFamily="34" charset="0"/>
                <a:cs typeface="Arial" panose="020B0604020202020204" pitchFamily="34" charset="0"/>
              </a:rPr>
              <a:t> activo, que se abre al SW con una nueva colada de lava que se extiende hacia el mar y forma una costa escarpada. Los escarpes que miran hacia el interior marcan el borde de una caldera parcialmente expuesta que contiene un cono </a:t>
            </a:r>
            <a:r>
              <a:rPr lang="es-ES" sz="1000" dirty="0" err="1">
                <a:latin typeface="Arial" panose="020B0604020202020204" pitchFamily="34" charset="0"/>
                <a:cs typeface="Arial" panose="020B0604020202020204" pitchFamily="34" charset="0"/>
              </a:rPr>
              <a:t>piroclástico</a:t>
            </a:r>
            <a:r>
              <a:rPr lang="es-ES" sz="1000" dirty="0">
                <a:latin typeface="Arial" panose="020B0604020202020204" pitchFamily="34" charset="0"/>
                <a:cs typeface="Arial" panose="020B0604020202020204" pitchFamily="34" charset="0"/>
              </a:rPr>
              <a:t> que se abre hacia el Este y forma la cima de la isla de 180 m de altura. Las coladas de lava en bloques de este cono llenan gran parte del foso de la caldera norte y alcanzan el mar a través de muescas en los bordes de la caldera Norte y Este. En contraste con las rocas </a:t>
            </a:r>
            <a:r>
              <a:rPr lang="es-ES" sz="1000" dirty="0" err="1">
                <a:latin typeface="Arial" panose="020B0604020202020204" pitchFamily="34" charset="0"/>
                <a:cs typeface="Arial" panose="020B0604020202020204" pitchFamily="34" charset="0"/>
              </a:rPr>
              <a:t>andesíticas</a:t>
            </a:r>
            <a:r>
              <a:rPr lang="es-ES" sz="1000" dirty="0">
                <a:latin typeface="Arial" panose="020B0604020202020204" pitchFamily="34" charset="0"/>
                <a:cs typeface="Arial" panose="020B0604020202020204" pitchFamily="34" charset="0"/>
              </a:rPr>
              <a:t> y basálticas de otras islas del arco de Tonga, las lavas </a:t>
            </a:r>
            <a:r>
              <a:rPr lang="es-ES" sz="1000" dirty="0" err="1">
                <a:latin typeface="Arial" panose="020B0604020202020204" pitchFamily="34" charset="0"/>
                <a:cs typeface="Arial" panose="020B0604020202020204" pitchFamily="34" charset="0"/>
              </a:rPr>
              <a:t>Fonualei</a:t>
            </a:r>
            <a:r>
              <a:rPr lang="es-ES" sz="1000" dirty="0">
                <a:latin typeface="Arial" panose="020B0604020202020204" pitchFamily="34" charset="0"/>
                <a:cs typeface="Arial" panose="020B0604020202020204" pitchFamily="34" charset="0"/>
              </a:rPr>
              <a:t> son de composición predominantemente </a:t>
            </a:r>
            <a:r>
              <a:rPr lang="es-ES" sz="1000" dirty="0" err="1">
                <a:latin typeface="Arial" panose="020B0604020202020204" pitchFamily="34" charset="0"/>
                <a:cs typeface="Arial" panose="020B0604020202020204" pitchFamily="34" charset="0"/>
              </a:rPr>
              <a:t>dacítica</a:t>
            </a:r>
            <a:r>
              <a:rPr lang="es-ES" sz="1000" dirty="0">
                <a:latin typeface="Arial" panose="020B0604020202020204" pitchFamily="34" charset="0"/>
                <a:cs typeface="Arial" panose="020B0604020202020204" pitchFamily="34" charset="0"/>
              </a:rPr>
              <a:t>. Se han registrado erupciones desde 1791, la más grande tuvo lugar en junio de 1846, cuando erupciones explosivas produjeron grandes balsas de piedra pómez, y la caída de cenizas dañó los cultivos en la isla de </a:t>
            </a:r>
            <a:r>
              <a:rPr lang="es-ES" sz="1000" dirty="0" err="1">
                <a:latin typeface="Arial" panose="020B0604020202020204" pitchFamily="34" charset="0"/>
                <a:cs typeface="Arial" panose="020B0604020202020204" pitchFamily="34" charset="0"/>
              </a:rPr>
              <a:t>Vavua</a:t>
            </a:r>
            <a:r>
              <a:rPr lang="es-ES" sz="1000" dirty="0">
                <a:latin typeface="Arial" panose="020B0604020202020204" pitchFamily="34" charset="0"/>
                <a:cs typeface="Arial" panose="020B0604020202020204" pitchFamily="34" charset="0"/>
              </a:rPr>
              <a:t> (a 56 km) y cayó en embarcaciones a una distancia de hasta 950 km. </a:t>
            </a:r>
          </a:p>
        </p:txBody>
      </p:sp>
      <p:sp>
        <p:nvSpPr>
          <p:cNvPr id="10" name="Rectángulo 9"/>
          <p:cNvSpPr/>
          <p:nvPr/>
        </p:nvSpPr>
        <p:spPr>
          <a:xfrm>
            <a:off x="3887416" y="6390333"/>
            <a:ext cx="5256582" cy="400110"/>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En 1939 se produjo una actividad explosiva y efusiva desde las chimeneas de la cumbre y el flanco, y se reportaron chorros de agua a 1.6 km al SE de la isla</a:t>
            </a:r>
            <a:r>
              <a:rPr lang="es-ES" sz="1000" dirty="0" smtClean="0">
                <a:solidFill>
                  <a:prstClr val="white"/>
                </a:solidFill>
                <a:latin typeface="Arial" panose="020B0604020202020204" pitchFamily="34" charset="0"/>
                <a:cs typeface="Arial" panose="020B0604020202020204" pitchFamily="34" charset="0"/>
              </a:rPr>
              <a:t>. (</a:t>
            </a:r>
            <a:r>
              <a:rPr lang="es-ES" sz="1000" dirty="0" err="1" smtClean="0">
                <a:solidFill>
                  <a:prstClr val="white"/>
                </a:solidFill>
                <a:latin typeface="Arial" panose="020B0604020202020204" pitchFamily="34" charset="0"/>
                <a:cs typeface="Arial" panose="020B0604020202020204" pitchFamily="34" charset="0"/>
              </a:rPr>
              <a:t>Volcanodiscovery</a:t>
            </a:r>
            <a:r>
              <a:rPr lang="es-ES" sz="1000" dirty="0" smtClean="0">
                <a:solidFill>
                  <a:prstClr val="white"/>
                </a:solidFill>
                <a:latin typeface="Arial" panose="020B0604020202020204" pitchFamily="34" charset="0"/>
                <a:cs typeface="Arial" panose="020B0604020202020204" pitchFamily="34" charset="0"/>
              </a:rPr>
              <a:t>)</a:t>
            </a:r>
            <a:endParaRPr lang="es-ES" sz="10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4889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716016" y="-2196"/>
            <a:ext cx="4563886" cy="2996952"/>
          </a:xfrm>
          <a:prstGeom prst="rect">
            <a:avLst/>
          </a:prstGeom>
        </p:spPr>
      </p:pic>
      <p:sp>
        <p:nvSpPr>
          <p:cNvPr id="4" name="Rectángulo 3"/>
          <p:cNvSpPr/>
          <p:nvPr/>
        </p:nvSpPr>
        <p:spPr>
          <a:xfrm>
            <a:off x="-1" y="528980"/>
            <a:ext cx="4580115" cy="1963916"/>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Consiste en 51 islas directamente al oeste de la Fosa de Tonga, que constituyen una cadena de islas volcánicas que incluye </a:t>
            </a:r>
            <a:r>
              <a:rPr lang="es-ES" sz="1000" dirty="0" err="1">
                <a:latin typeface="Arial" panose="020B0604020202020204" pitchFamily="34" charset="0"/>
                <a:cs typeface="Arial" panose="020B0604020202020204" pitchFamily="34" charset="0"/>
              </a:rPr>
              <a:t>Kao</a:t>
            </a:r>
            <a:r>
              <a:rPr lang="es-ES" sz="1000" dirty="0">
                <a:latin typeface="Arial" panose="020B0604020202020204" pitchFamily="34" charset="0"/>
                <a:cs typeface="Arial" panose="020B0604020202020204" pitchFamily="34" charset="0"/>
              </a:rPr>
              <a:t>, el punto más alto en el reino con 1.046 metros. Más al oeste se encuentran las islas de coral que están habitadas. El archipiélago se encuentra a 204 kilómetros al norte de </a:t>
            </a:r>
            <a:r>
              <a:rPr lang="es-ES" sz="1000" dirty="0" err="1">
                <a:latin typeface="Arial" panose="020B0604020202020204" pitchFamily="34" charset="0"/>
                <a:cs typeface="Arial" panose="020B0604020202020204" pitchFamily="34" charset="0"/>
              </a:rPr>
              <a:t>Tongatapu</a:t>
            </a:r>
            <a:r>
              <a:rPr lang="es-ES" sz="1000" dirty="0">
                <a:latin typeface="Arial" panose="020B0604020202020204" pitchFamily="34" charset="0"/>
                <a:cs typeface="Arial" panose="020B0604020202020204" pitchFamily="34" charset="0"/>
              </a:rPr>
              <a:t> y a 130 kilómetros al sur de </a:t>
            </a:r>
            <a:r>
              <a:rPr lang="es-ES" sz="1000" dirty="0" err="1">
                <a:latin typeface="Arial" panose="020B0604020202020204" pitchFamily="34" charset="0"/>
                <a:cs typeface="Arial" panose="020B0604020202020204" pitchFamily="34" charset="0"/>
              </a:rPr>
              <a:t>Vavaʻu</a:t>
            </a:r>
            <a:r>
              <a:rPr lang="es-ES" sz="1000" dirty="0">
                <a:latin typeface="Arial" panose="020B0604020202020204" pitchFamily="34" charset="0"/>
                <a:cs typeface="Arial" panose="020B0604020202020204" pitchFamily="34" charset="0"/>
              </a:rPr>
              <a:t>. Diecisiete de las islas están habitadas, incluidas las islas principales de </a:t>
            </a:r>
            <a:r>
              <a:rPr lang="es-ES" sz="1000" dirty="0" err="1">
                <a:latin typeface="Arial" panose="020B0604020202020204" pitchFamily="34" charset="0"/>
                <a:cs typeface="Arial" panose="020B0604020202020204" pitchFamily="34" charset="0"/>
              </a:rPr>
              <a:t>Lifuka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Foa</a:t>
            </a:r>
            <a:r>
              <a:rPr lang="es-ES" sz="1000" dirty="0">
                <a:latin typeface="Arial" panose="020B0604020202020204" pitchFamily="34" charset="0"/>
                <a:cs typeface="Arial" panose="020B0604020202020204" pitchFamily="34" charset="0"/>
              </a:rPr>
              <a:t>, que tienen 2.968 y 1.485 personas respectivamente a partir de 2006. Las islas grandes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(volcán activo) y </a:t>
            </a:r>
            <a:r>
              <a:rPr lang="es-ES" sz="1000" dirty="0" err="1">
                <a:latin typeface="Arial" panose="020B0604020202020204" pitchFamily="34" charset="0"/>
                <a:cs typeface="Arial" panose="020B0604020202020204" pitchFamily="34" charset="0"/>
              </a:rPr>
              <a:t>Kao</a:t>
            </a:r>
            <a:r>
              <a:rPr lang="es-ES" sz="1000" dirty="0">
                <a:latin typeface="Arial" panose="020B0604020202020204" pitchFamily="34" charset="0"/>
                <a:cs typeface="Arial" panose="020B0604020202020204" pitchFamily="34" charset="0"/>
              </a:rPr>
              <a:t> (volcán inactivo) están en el extremo oeste. Las islas del grupo </a:t>
            </a:r>
            <a:r>
              <a:rPr lang="es-ES" sz="1000" dirty="0" err="1">
                <a:latin typeface="Arial" panose="020B0604020202020204" pitchFamily="34" charset="0"/>
                <a:cs typeface="Arial" panose="020B0604020202020204" pitchFamily="34" charset="0"/>
              </a:rPr>
              <a:t>Kotu</a:t>
            </a:r>
            <a:r>
              <a:rPr lang="es-ES" sz="1000" dirty="0">
                <a:latin typeface="Arial" panose="020B0604020202020204" pitchFamily="34" charset="0"/>
                <a:cs typeface="Arial" panose="020B0604020202020204" pitchFamily="34" charset="0"/>
              </a:rPr>
              <a:t>, conocidas localmente como </a:t>
            </a:r>
            <a:r>
              <a:rPr lang="es-ES" sz="1000" dirty="0" err="1">
                <a:latin typeface="Arial" panose="020B0604020202020204" pitchFamily="34" charset="0"/>
                <a:cs typeface="Arial" panose="020B0604020202020204" pitchFamily="34" charset="0"/>
              </a:rPr>
              <a:t>Lulunga</a:t>
            </a:r>
            <a:r>
              <a:rPr lang="es-ES" sz="1000" dirty="0">
                <a:latin typeface="Arial" panose="020B0604020202020204" pitchFamily="34" charset="0"/>
                <a:cs typeface="Arial" panose="020B0604020202020204" pitchFamily="34" charset="0"/>
              </a:rPr>
              <a:t>, están en el suroeste del archipiélago. Las islas del grupo </a:t>
            </a:r>
            <a:r>
              <a:rPr lang="es-ES" sz="1000" dirty="0" err="1">
                <a:latin typeface="Arial" panose="020B0604020202020204" pitchFamily="34" charset="0"/>
                <a:cs typeface="Arial" panose="020B0604020202020204" pitchFamily="34" charset="0"/>
              </a:rPr>
              <a:t>Nomuka</a:t>
            </a:r>
            <a:r>
              <a:rPr lang="es-ES" sz="1000" dirty="0">
                <a:latin typeface="Arial" panose="020B0604020202020204" pitchFamily="34" charset="0"/>
                <a:cs typeface="Arial" panose="020B0604020202020204" pitchFamily="34" charset="0"/>
              </a:rPr>
              <a:t>, conocidas localmente como </a:t>
            </a:r>
            <a:r>
              <a:rPr lang="es-ES" sz="1000" dirty="0" err="1">
                <a:latin typeface="Arial" panose="020B0604020202020204" pitchFamily="34" charset="0"/>
                <a:cs typeface="Arial" panose="020B0604020202020204" pitchFamily="34" charset="0"/>
              </a:rPr>
              <a:t>ʻOtu</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Muʻomuʻa</a:t>
            </a:r>
            <a:r>
              <a:rPr lang="es-ES" sz="1000" dirty="0">
                <a:latin typeface="Arial" panose="020B0604020202020204" pitchFamily="34" charset="0"/>
                <a:cs typeface="Arial" panose="020B0604020202020204" pitchFamily="34" charset="0"/>
              </a:rPr>
              <a:t>, están más al sur. Las ballenas jorobadas migran aquí en las estaciones invernales. </a:t>
            </a:r>
            <a:r>
              <a:rPr lang="es-ES" sz="1000" dirty="0" smtClean="0">
                <a:latin typeface="Arial" panose="020B0604020202020204" pitchFamily="34" charset="0"/>
                <a:cs typeface="Arial" panose="020B0604020202020204" pitchFamily="34" charset="0"/>
              </a:rPr>
              <a:t>(</a:t>
            </a:r>
            <a:r>
              <a:rPr lang="es-ES" sz="1000" dirty="0" err="1" smtClean="0">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
        <p:nvSpPr>
          <p:cNvPr id="5" name="Rectángulo 4"/>
          <p:cNvSpPr/>
          <p:nvPr/>
        </p:nvSpPr>
        <p:spPr>
          <a:xfrm>
            <a:off x="-58143" y="13846"/>
            <a:ext cx="4572000" cy="553998"/>
          </a:xfrm>
          <a:prstGeom prst="rect">
            <a:avLst/>
          </a:prstGeom>
        </p:spPr>
        <p:txBody>
          <a:bodyPr>
            <a:spAutoFit/>
          </a:bodyPr>
          <a:lstStyle/>
          <a:p>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Haʻapai</a:t>
            </a:r>
            <a:r>
              <a:rPr lang="es-ES" sz="1000" b="1"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grupo de islas, islotes, arrecifes y cardúmenes con un área de 109.30 kilómetros cuadrados  en la parte central del Reino de Tonga, con el grupo </a:t>
            </a:r>
            <a:r>
              <a:rPr lang="es-ES" sz="1000" dirty="0" err="1">
                <a:latin typeface="Arial" panose="020B0604020202020204" pitchFamily="34" charset="0"/>
                <a:cs typeface="Arial" panose="020B0604020202020204" pitchFamily="34" charset="0"/>
              </a:rPr>
              <a:t>Tongatapu</a:t>
            </a:r>
            <a:r>
              <a:rPr lang="es-ES" sz="1000" dirty="0">
                <a:latin typeface="Arial" panose="020B0604020202020204" pitchFamily="34" charset="0"/>
                <a:cs typeface="Arial" panose="020B0604020202020204" pitchFamily="34" charset="0"/>
              </a:rPr>
              <a:t> al sur y el grupo </a:t>
            </a:r>
            <a:r>
              <a:rPr lang="es-ES" sz="1000" dirty="0" err="1">
                <a:latin typeface="Arial" panose="020B0604020202020204" pitchFamily="34" charset="0"/>
                <a:cs typeface="Arial" panose="020B0604020202020204" pitchFamily="34" charset="0"/>
              </a:rPr>
              <a:t>Vavaʻu</a:t>
            </a:r>
            <a:r>
              <a:rPr lang="es-ES" sz="1000" dirty="0">
                <a:latin typeface="Arial" panose="020B0604020202020204" pitchFamily="34" charset="0"/>
                <a:cs typeface="Arial" panose="020B0604020202020204" pitchFamily="34" charset="0"/>
              </a:rPr>
              <a:t> al norte. </a:t>
            </a:r>
          </a:p>
        </p:txBody>
      </p:sp>
      <p:pic>
        <p:nvPicPr>
          <p:cNvPr id="6" name="Imagen 5"/>
          <p:cNvPicPr>
            <a:picLocks noChangeAspect="1"/>
          </p:cNvPicPr>
          <p:nvPr/>
        </p:nvPicPr>
        <p:blipFill>
          <a:blip r:embed="rId4"/>
          <a:stretch>
            <a:fillRect/>
          </a:stretch>
        </p:blipFill>
        <p:spPr>
          <a:xfrm>
            <a:off x="4716016" y="3023508"/>
            <a:ext cx="4397352" cy="3894797"/>
          </a:xfrm>
          <a:prstGeom prst="rect">
            <a:avLst/>
          </a:prstGeom>
        </p:spPr>
      </p:pic>
      <p:sp>
        <p:nvSpPr>
          <p:cNvPr id="7" name="Rectángulo 6"/>
          <p:cNvSpPr/>
          <p:nvPr/>
        </p:nvSpPr>
        <p:spPr>
          <a:xfrm>
            <a:off x="4716016" y="5445224"/>
            <a:ext cx="1930351" cy="430887"/>
          </a:xfrm>
          <a:prstGeom prst="rect">
            <a:avLst/>
          </a:prstGeom>
          <a:solidFill>
            <a:schemeClr val="accent1"/>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Ha’apai</a:t>
            </a:r>
            <a:r>
              <a:rPr lang="es-ES" sz="1000" dirty="0">
                <a:solidFill>
                  <a:srgbClr val="FF0000"/>
                </a:solidFill>
                <a:latin typeface="Arial" panose="020B0604020202020204" pitchFamily="34" charset="0"/>
                <a:cs typeface="Arial" panose="020B0604020202020204" pitchFamily="34" charset="0"/>
              </a:rPr>
              <a:t>. Zona de </a:t>
            </a:r>
            <a:r>
              <a:rPr lang="es-ES" sz="1000" dirty="0" err="1">
                <a:solidFill>
                  <a:srgbClr val="FF0000"/>
                </a:solidFill>
                <a:latin typeface="Arial" panose="020B0604020202020204" pitchFamily="34" charset="0"/>
                <a:cs typeface="Arial" panose="020B0604020202020204" pitchFamily="34" charset="0"/>
              </a:rPr>
              <a:t>vulcánismo</a:t>
            </a:r>
            <a:r>
              <a:rPr lang="es-ES" sz="1000" dirty="0">
                <a:solidFill>
                  <a:srgbClr val="FF0000"/>
                </a:solidFill>
                <a:latin typeface="Arial" panose="020B0604020202020204" pitchFamily="34" charset="0"/>
                <a:cs typeface="Arial" panose="020B0604020202020204" pitchFamily="34" charset="0"/>
              </a:rPr>
              <a:t> submarino. Tonga. (Wikipedia</a:t>
            </a:r>
            <a:r>
              <a:rPr lang="es-ES" sz="1200" dirty="0">
                <a:solidFill>
                  <a:prstClr val="black"/>
                </a:solidFill>
              </a:rPr>
              <a:t>)</a:t>
            </a:r>
          </a:p>
        </p:txBody>
      </p:sp>
      <p:pic>
        <p:nvPicPr>
          <p:cNvPr id="8" name="Imagen 7"/>
          <p:cNvPicPr>
            <a:picLocks noChangeAspect="1"/>
          </p:cNvPicPr>
          <p:nvPr/>
        </p:nvPicPr>
        <p:blipFill rotWithShape="1">
          <a:blip r:embed="rId5"/>
          <a:srcRect l="3852"/>
          <a:stretch/>
        </p:blipFill>
        <p:spPr>
          <a:xfrm>
            <a:off x="1619671" y="3023508"/>
            <a:ext cx="3096345" cy="3834492"/>
          </a:xfrm>
          <a:prstGeom prst="rect">
            <a:avLst/>
          </a:prstGeom>
        </p:spPr>
      </p:pic>
      <p:sp>
        <p:nvSpPr>
          <p:cNvPr id="9" name="Rectángulo 8"/>
          <p:cNvSpPr/>
          <p:nvPr/>
        </p:nvSpPr>
        <p:spPr>
          <a:xfrm>
            <a:off x="3632057" y="6611779"/>
            <a:ext cx="986167" cy="246221"/>
          </a:xfrm>
          <a:prstGeom prst="rect">
            <a:avLst/>
          </a:prstGeom>
          <a:solidFill>
            <a:schemeClr val="accent1"/>
          </a:solidFill>
        </p:spPr>
        <p:txBody>
          <a:bodyPr wrap="none">
            <a:spAutoFit/>
          </a:bodyPr>
          <a:lstStyle/>
          <a:p>
            <a:r>
              <a:rPr lang="es-ES" sz="1000" u="sng" dirty="0">
                <a:latin typeface="arial" panose="020B0604020202020204" pitchFamily="34" charset="0"/>
              </a:rPr>
              <a:t>Atlas Obscura</a:t>
            </a:r>
            <a:endParaRPr lang="es-ES" sz="1000" dirty="0"/>
          </a:p>
        </p:txBody>
      </p:sp>
      <p:sp>
        <p:nvSpPr>
          <p:cNvPr id="10" name="Rectángulo 9"/>
          <p:cNvSpPr/>
          <p:nvPr/>
        </p:nvSpPr>
        <p:spPr>
          <a:xfrm>
            <a:off x="-36076" y="2404236"/>
            <a:ext cx="4572000" cy="3631763"/>
          </a:xfrm>
          <a:prstGeom prst="rect">
            <a:avLst/>
          </a:prstGeom>
        </p:spPr>
        <p:txBody>
          <a:bodyPr>
            <a:spAutoFit/>
          </a:bodyPr>
          <a:lstStyle/>
          <a:p>
            <a:r>
              <a:rPr lang="es-ES" sz="1000" dirty="0" smtClean="0">
                <a:latin typeface="Arial" panose="020B0604020202020204" pitchFamily="34" charset="0"/>
                <a:cs typeface="Arial" panose="020B0604020202020204" pitchFamily="34" charset="0"/>
              </a:rPr>
              <a:t>-Una </a:t>
            </a:r>
            <a:r>
              <a:rPr lang="es-ES" sz="1000" dirty="0">
                <a:latin typeface="Arial" panose="020B0604020202020204" pitchFamily="34" charset="0"/>
                <a:cs typeface="Arial" panose="020B0604020202020204" pitchFamily="34" charset="0"/>
              </a:rPr>
              <a:t>nueva isla (probablemente efímera) ha salido a la superficie en las islas de Tonga (por lo general, 169 islas), que ahora cuentan con 170 islas. La nueva isla está ubicada entre las islas de </a:t>
            </a:r>
            <a:r>
              <a:rPr lang="es-ES" sz="1000" dirty="0" err="1">
                <a:latin typeface="Arial" panose="020B0604020202020204" pitchFamily="34" charset="0"/>
                <a:cs typeface="Arial" panose="020B0604020202020204" pitchFamily="34" charset="0"/>
              </a:rPr>
              <a:t>Kao</a:t>
            </a:r>
            <a:r>
              <a:rPr lang="es-ES" sz="1000" dirty="0">
                <a:latin typeface="Arial" panose="020B0604020202020204" pitchFamily="34" charset="0"/>
                <a:cs typeface="Arial" panose="020B0604020202020204" pitchFamily="34" charset="0"/>
              </a:rPr>
              <a:t> en el Grupo </a:t>
            </a:r>
            <a:r>
              <a:rPr lang="es-ES" sz="1000" dirty="0" err="1">
                <a:latin typeface="Arial" panose="020B0604020202020204" pitchFamily="34" charset="0"/>
                <a:cs typeface="Arial" panose="020B0604020202020204" pitchFamily="34" charset="0"/>
              </a:rPr>
              <a:t>Ha'apai</a:t>
            </a:r>
            <a:r>
              <a:rPr lang="es-ES" sz="1000" dirty="0">
                <a:latin typeface="Arial" panose="020B0604020202020204" pitchFamily="34" charset="0"/>
                <a:cs typeface="Arial" panose="020B0604020202020204" pitchFamily="34" charset="0"/>
              </a:rPr>
              <a:t> y en el Grupo Late </a:t>
            </a:r>
            <a:r>
              <a:rPr lang="es-ES" sz="1000" dirty="0" err="1">
                <a:latin typeface="Arial" panose="020B0604020202020204" pitchFamily="34" charset="0"/>
                <a:cs typeface="Arial" panose="020B0604020202020204" pitchFamily="34" charset="0"/>
              </a:rPr>
              <a:t>Vava'u</a:t>
            </a:r>
            <a:r>
              <a:rPr lang="es-ES" sz="1000" dirty="0">
                <a:latin typeface="Arial" panose="020B0604020202020204" pitchFamily="34" charset="0"/>
                <a:cs typeface="Arial" panose="020B0604020202020204" pitchFamily="34" charset="0"/>
              </a:rPr>
              <a:t>, y </a:t>
            </a:r>
            <a:r>
              <a:rPr lang="es-ES" sz="1000" dirty="0" smtClean="0">
                <a:latin typeface="Arial" panose="020B0604020202020204" pitchFamily="34" charset="0"/>
                <a:cs typeface="Arial" panose="020B0604020202020204" pitchFamily="34" charset="0"/>
              </a:rPr>
              <a:t>se</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formó por la </a:t>
            </a:r>
            <a:r>
              <a:rPr lang="es-ES" sz="1000" dirty="0" smtClean="0">
                <a:latin typeface="Arial" panose="020B0604020202020204" pitchFamily="34" charset="0"/>
                <a:cs typeface="Arial" panose="020B0604020202020204" pitchFamily="34" charset="0"/>
              </a:rPr>
              <a:t>actividad</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reciente del volcán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submarino </a:t>
            </a:r>
            <a:r>
              <a:rPr lang="es-ES" sz="1000" dirty="0">
                <a:latin typeface="Arial" panose="020B0604020202020204" pitchFamily="34" charset="0"/>
                <a:cs typeface="Arial" panose="020B0604020202020204" pitchFamily="34" charset="0"/>
              </a:rPr>
              <a:t>Home </a:t>
            </a:r>
            <a:r>
              <a:rPr lang="es-ES" sz="1000" dirty="0" err="1">
                <a:latin typeface="Arial" panose="020B0604020202020204" pitchFamily="34" charset="0"/>
                <a:cs typeface="Arial" panose="020B0604020202020204" pitchFamily="34" charset="0"/>
              </a:rPr>
              <a:t>Reef</a:t>
            </a:r>
            <a:r>
              <a:rPr lang="es-ES" sz="1000" dirty="0">
                <a:latin typeface="Arial" panose="020B0604020202020204" pitchFamily="34" charset="0"/>
                <a:cs typeface="Arial" panose="020B0604020202020204" pitchFamily="34" charset="0"/>
              </a:rPr>
              <a: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que </a:t>
            </a:r>
            <a:r>
              <a:rPr lang="es-ES" sz="1000" dirty="0">
                <a:latin typeface="Arial" panose="020B0604020202020204" pitchFamily="34" charset="0"/>
                <a:cs typeface="Arial" panose="020B0604020202020204" pitchFamily="34" charset="0"/>
              </a:rPr>
              <a:t>también ha </a:t>
            </a:r>
            <a:r>
              <a:rPr lang="es-ES" sz="1000" dirty="0" smtClean="0">
                <a:latin typeface="Arial" panose="020B0604020202020204" pitchFamily="34" charset="0"/>
                <a:cs typeface="Arial" panose="020B0604020202020204" pitchFamily="34" charset="0"/>
              </a:rPr>
              <a:t>construid </a:t>
            </a:r>
          </a:p>
          <a:p>
            <a:r>
              <a:rPr lang="es-ES" sz="1000" dirty="0" smtClean="0">
                <a:latin typeface="Arial" panose="020B0604020202020204" pitchFamily="34" charset="0"/>
                <a:cs typeface="Arial" panose="020B0604020202020204" pitchFamily="34" charset="0"/>
              </a:rPr>
              <a:t>islas </a:t>
            </a:r>
            <a:r>
              <a:rPr lang="es-ES" sz="1000" dirty="0">
                <a:latin typeface="Arial" panose="020B0604020202020204" pitchFamily="34" charset="0"/>
                <a:cs typeface="Arial" panose="020B0604020202020204" pitchFamily="34" charset="0"/>
              </a:rPr>
              <a:t>efímeras en el </a:t>
            </a:r>
            <a:r>
              <a:rPr lang="es-ES" sz="1000" dirty="0" smtClean="0">
                <a:latin typeface="Arial" panose="020B0604020202020204" pitchFamily="34" charset="0"/>
                <a:cs typeface="Arial" panose="020B0604020202020204" pitchFamily="34" charset="0"/>
              </a:rPr>
              <a:t>pasado</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 erupción actual </a:t>
            </a:r>
            <a:r>
              <a:rPr lang="es-ES" sz="1000" dirty="0" smtClean="0">
                <a:latin typeface="Arial" panose="020B0604020202020204" pitchFamily="34" charset="0"/>
                <a:cs typeface="Arial" panose="020B0604020202020204" pitchFamily="34" charset="0"/>
              </a:rPr>
              <a:t>comenzó</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el 12-13 de agosto </a:t>
            </a:r>
            <a:r>
              <a:rPr lang="es-ES" sz="1000" dirty="0" smtClean="0">
                <a:latin typeface="Arial" panose="020B0604020202020204" pitchFamily="34" charset="0"/>
                <a:cs typeface="Arial" panose="020B0604020202020204" pitchFamily="34" charset="0"/>
              </a:rPr>
              <a:t>erupción</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Se observaron </a:t>
            </a:r>
            <a:r>
              <a:rPr lang="es-ES" sz="1000" dirty="0" smtClean="0">
                <a:latin typeface="Arial" panose="020B0604020202020204" pitchFamily="34" charset="0"/>
                <a:cs typeface="Arial" panose="020B0604020202020204" pitchFamily="34" charset="0"/>
              </a:rPr>
              <a:t>grandes</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balsas de piedra pómez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que </a:t>
            </a:r>
            <a:r>
              <a:rPr lang="es-ES" sz="1000" dirty="0">
                <a:latin typeface="Arial" panose="020B0604020202020204" pitchFamily="34" charset="0"/>
                <a:cs typeface="Arial" panose="020B0604020202020204" pitchFamily="34" charset="0"/>
              </a:rPr>
              <a:t>se dirigían a las islas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Fiji</a:t>
            </a:r>
            <a:r>
              <a:rPr lang="es-ES" sz="1000" dirty="0">
                <a:latin typeface="Arial" panose="020B0604020202020204" pitchFamily="34" charset="0"/>
                <a:cs typeface="Arial" panose="020B0604020202020204" pitchFamily="34" charset="0"/>
              </a:rPr>
              <a:t>, de algunas millas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ancho</a:t>
            </a:r>
            <a:r>
              <a:rPr lang="es-ES" sz="1000" dirty="0">
                <a:latin typeface="Arial" panose="020B0604020202020204" pitchFamily="34" charset="0"/>
                <a:cs typeface="Arial" panose="020B0604020202020204" pitchFamily="34" charset="0"/>
              </a:rPr>
              <a:t>. La nueva isla tenía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800 </a:t>
            </a:r>
            <a:r>
              <a:rPr lang="es-ES" sz="1000" dirty="0">
                <a:latin typeface="Arial" panose="020B0604020202020204" pitchFamily="34" charset="0"/>
                <a:cs typeface="Arial" panose="020B0604020202020204" pitchFamily="34" charset="0"/>
              </a:rPr>
              <a:t>m de largo y 400 m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ancho </a:t>
            </a:r>
            <a:r>
              <a:rPr lang="es-ES" sz="1000" dirty="0">
                <a:latin typeface="Arial" panose="020B0604020202020204" pitchFamily="34" charset="0"/>
                <a:cs typeface="Arial" panose="020B0604020202020204" pitchFamily="34" charset="0"/>
              </a:rPr>
              <a:t>al 4 de octubre </a:t>
            </a:r>
            <a:r>
              <a:rPr lang="es-ES" sz="1000" dirty="0" smtClean="0">
                <a:latin typeface="Arial" panose="020B0604020202020204" pitchFamily="34" charset="0"/>
                <a:cs typeface="Arial" panose="020B0604020202020204" pitchFamily="34" charset="0"/>
              </a:rPr>
              <a:t>de</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2006. Los lagos calientes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son </a:t>
            </a:r>
            <a:r>
              <a:rPr lang="es-ES" sz="1000" dirty="0">
                <a:latin typeface="Arial" panose="020B0604020202020204" pitchFamily="34" charset="0"/>
                <a:cs typeface="Arial" panose="020B0604020202020204" pitchFamily="34" charset="0"/>
              </a:rPr>
              <a:t>visibles en las </a:t>
            </a:r>
            <a:r>
              <a:rPr lang="es-ES" sz="1000" dirty="0" smtClean="0">
                <a:latin typeface="Arial" panose="020B0604020202020204" pitchFamily="34" charset="0"/>
                <a:cs typeface="Arial" panose="020B0604020202020204" pitchFamily="34" charset="0"/>
              </a:rPr>
              <a:t>bandas</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térmicas de ASTER,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temperatura </a:t>
            </a:r>
            <a:r>
              <a:rPr lang="es-ES" sz="1000" dirty="0">
                <a:latin typeface="Arial" panose="020B0604020202020204" pitchFamily="34" charset="0"/>
                <a:cs typeface="Arial" panose="020B0604020202020204" pitchFamily="34" charset="0"/>
              </a:rPr>
              <a:t>máxima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medida</a:t>
            </a:r>
            <a:r>
              <a:rPr lang="es-ES" sz="1000" dirty="0">
                <a:latin typeface="Arial" panose="020B0604020202020204" pitchFamily="34" charset="0"/>
                <a:cs typeface="Arial" panose="020B0604020202020204" pitchFamily="34" charset="0"/>
              </a:rPr>
              <a:t>: 64.7C</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540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6049660" y="0"/>
            <a:ext cx="3101817" cy="2708920"/>
          </a:xfrm>
          <a:prstGeom prst="rect">
            <a:avLst/>
          </a:prstGeom>
        </p:spPr>
      </p:pic>
      <p:sp>
        <p:nvSpPr>
          <p:cNvPr id="3" name="Rectángulo 2"/>
          <p:cNvSpPr/>
          <p:nvPr/>
        </p:nvSpPr>
        <p:spPr>
          <a:xfrm>
            <a:off x="6049152" y="5281"/>
            <a:ext cx="3050772" cy="276999"/>
          </a:xfrm>
          <a:prstGeom prst="rect">
            <a:avLst/>
          </a:prstGeom>
          <a:solidFill>
            <a:srgbClr val="00B0F0"/>
          </a:solidFill>
        </p:spPr>
        <p:txBody>
          <a:bodyPr wrap="none">
            <a:spAutoFit/>
          </a:bodyPr>
          <a:lstStyle/>
          <a:p>
            <a:pPr lvl="0"/>
            <a:r>
              <a:rPr lang="es-ES" sz="1200" dirty="0">
                <a:solidFill>
                  <a:srgbClr val="FF0000"/>
                </a:solidFill>
              </a:rPr>
              <a:t>Zona volcánica Home </a:t>
            </a:r>
            <a:r>
              <a:rPr lang="es-ES" sz="1200" dirty="0" err="1">
                <a:solidFill>
                  <a:srgbClr val="FF0000"/>
                </a:solidFill>
              </a:rPr>
              <a:t>Reef</a:t>
            </a:r>
            <a:r>
              <a:rPr lang="es-ES" sz="1200" dirty="0">
                <a:solidFill>
                  <a:srgbClr val="FF0000"/>
                </a:solidFill>
              </a:rPr>
              <a:t>. Tonga. (Wikipedia)</a:t>
            </a:r>
          </a:p>
        </p:txBody>
      </p:sp>
      <p:pic>
        <p:nvPicPr>
          <p:cNvPr id="1026" name="Picture 2" descr="Resultado de imagen de Home reef tong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5939" y="0"/>
            <a:ext cx="4013213" cy="270892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035431" y="0"/>
            <a:ext cx="1721625" cy="276999"/>
          </a:xfrm>
          <a:prstGeom prst="rect">
            <a:avLst/>
          </a:prstGeom>
          <a:solidFill>
            <a:schemeClr val="accent3">
              <a:lumMod val="50000"/>
            </a:schemeClr>
          </a:solidFill>
        </p:spPr>
        <p:txBody>
          <a:bodyPr wrap="none">
            <a:spAutoFit/>
          </a:bodyPr>
          <a:lstStyle/>
          <a:p>
            <a:pPr lvl="0"/>
            <a:r>
              <a:rPr lang="es-ES" sz="1200" dirty="0">
                <a:solidFill>
                  <a:schemeClr val="accent1">
                    <a:lumMod val="60000"/>
                    <a:lumOff val="40000"/>
                  </a:schemeClr>
                </a:solidFill>
              </a:rPr>
              <a:t>Home </a:t>
            </a:r>
            <a:r>
              <a:rPr lang="es-ES" sz="1200" dirty="0" err="1">
                <a:solidFill>
                  <a:schemeClr val="accent1">
                    <a:lumMod val="60000"/>
                    <a:lumOff val="40000"/>
                  </a:schemeClr>
                </a:solidFill>
              </a:rPr>
              <a:t>Reef</a:t>
            </a:r>
            <a:r>
              <a:rPr lang="es-ES" sz="1200" dirty="0">
                <a:solidFill>
                  <a:schemeClr val="accent1">
                    <a:lumMod val="60000"/>
                    <a:lumOff val="40000"/>
                  </a:schemeClr>
                </a:solidFill>
              </a:rPr>
              <a:t>. Tonga. (ULB)</a:t>
            </a:r>
          </a:p>
        </p:txBody>
      </p:sp>
      <p:sp>
        <p:nvSpPr>
          <p:cNvPr id="5" name="Rectángulo 4"/>
          <p:cNvSpPr/>
          <p:nvPr/>
        </p:nvSpPr>
        <p:spPr>
          <a:xfrm>
            <a:off x="0" y="0"/>
            <a:ext cx="4572000" cy="2092881"/>
          </a:xfrm>
          <a:prstGeom prst="rect">
            <a:avLst/>
          </a:prstGeom>
        </p:spPr>
        <p:txBody>
          <a:bodyPr>
            <a:spAutoFit/>
          </a:bodyPr>
          <a:lstStyle/>
          <a:p>
            <a:r>
              <a:rPr lang="es-ES" sz="1000" b="1" dirty="0">
                <a:latin typeface="Arial" panose="020B0604020202020204" pitchFamily="34" charset="0"/>
                <a:cs typeface="Arial" panose="020B0604020202020204" pitchFamily="34" charset="0"/>
              </a:rPr>
              <a:t>-Home </a:t>
            </a:r>
            <a:r>
              <a:rPr lang="es-ES" sz="1000" b="1" dirty="0" err="1">
                <a:latin typeface="Arial" panose="020B0604020202020204" pitchFamily="34" charset="0"/>
                <a:cs typeface="Arial" panose="020B0604020202020204" pitchFamily="34" charset="0"/>
              </a:rPr>
              <a:t>Reef</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isla efímera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construida </a:t>
            </a:r>
            <a:r>
              <a:rPr lang="es-ES" sz="1000" dirty="0">
                <a:latin typeface="Arial" panose="020B0604020202020204" pitchFamily="34" charset="0"/>
                <a:cs typeface="Arial" panose="020B0604020202020204" pitchFamily="34" charset="0"/>
              </a:rPr>
              <a:t>por un volcán </a:t>
            </a:r>
            <a:r>
              <a:rPr lang="es-ES" sz="1000" dirty="0" smtClean="0">
                <a:latin typeface="Arial" panose="020B0604020202020204" pitchFamily="34" charset="0"/>
                <a:cs typeface="Arial" panose="020B0604020202020204" pitchFamily="34" charset="0"/>
              </a:rPr>
              <a:t>submarino</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cuya cima ha roto </a:t>
            </a:r>
            <a:r>
              <a:rPr lang="es-ES" sz="1000" dirty="0" smtClean="0">
                <a:latin typeface="Arial" panose="020B0604020202020204" pitchFamily="34" charset="0"/>
                <a:cs typeface="Arial" panose="020B0604020202020204" pitchFamily="34" charset="0"/>
              </a:rPr>
              <a:t>repetidamente</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 superficie y luego ha </a:t>
            </a:r>
            <a:r>
              <a:rPr lang="es-ES" sz="1000" dirty="0" smtClean="0">
                <a:latin typeface="Arial" panose="020B0604020202020204" pitchFamily="34" charset="0"/>
                <a:cs typeface="Arial" panose="020B0604020202020204" pitchFamily="34" charset="0"/>
              </a:rPr>
              <a:t>sido</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erosionada por la acción de las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olas</a:t>
            </a:r>
            <a:r>
              <a:rPr lang="es-ES" sz="1000" dirty="0">
                <a:latin typeface="Arial" panose="020B0604020202020204" pitchFamily="34" charset="0"/>
                <a:cs typeface="Arial" panose="020B0604020202020204" pitchFamily="34" charset="0"/>
              </a:rPr>
              <a:t>. Está en el Pacífico Sur, </a:t>
            </a:r>
            <a:r>
              <a:rPr lang="es-ES" sz="1000" dirty="0" smtClean="0">
                <a:latin typeface="Arial" panose="020B0604020202020204" pitchFamily="34" charset="0"/>
                <a:cs typeface="Arial" panose="020B0604020202020204" pitchFamily="34" charset="0"/>
              </a:rPr>
              <a:t>al</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sur de la Isla Tardía y al suroeste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de </a:t>
            </a:r>
            <a:r>
              <a:rPr lang="es-ES" sz="1000" dirty="0" err="1">
                <a:latin typeface="Arial" panose="020B0604020202020204" pitchFamily="34" charset="0"/>
                <a:cs typeface="Arial" panose="020B0604020202020204" pitchFamily="34" charset="0"/>
              </a:rPr>
              <a:t>Vava'u</a:t>
            </a:r>
            <a:r>
              <a:rPr lang="es-ES" sz="1000" dirty="0">
                <a:latin typeface="Arial" panose="020B0604020202020204" pitchFamily="34" charset="0"/>
                <a:cs typeface="Arial" panose="020B0604020202020204" pitchFamily="34" charset="0"/>
              </a:rPr>
              <a:t> a lo largo del arco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volcánico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en Tonga. </a:t>
            </a:r>
            <a:r>
              <a:rPr lang="es-ES" sz="1000" dirty="0" smtClean="0">
                <a:latin typeface="Arial" panose="020B0604020202020204" pitchFamily="34" charset="0"/>
                <a:cs typeface="Arial" panose="020B0604020202020204" pitchFamily="34" charset="0"/>
              </a:rPr>
              <a:t>Home</a:t>
            </a:r>
          </a:p>
          <a:p>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Reef</a:t>
            </a:r>
            <a:r>
              <a:rPr lang="es-ES" sz="1000" dirty="0">
                <a:latin typeface="Arial" panose="020B0604020202020204" pitchFamily="34" charset="0"/>
                <a:cs typeface="Arial" panose="020B0604020202020204" pitchFamily="34" charset="0"/>
              </a:rPr>
              <a:t> se elevó temporalmente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sobre </a:t>
            </a:r>
            <a:r>
              <a:rPr lang="es-ES" sz="1000" dirty="0">
                <a:latin typeface="Arial" panose="020B0604020202020204" pitchFamily="34" charset="0"/>
                <a:cs typeface="Arial" panose="020B0604020202020204" pitchFamily="34" charset="0"/>
              </a:rPr>
              <a:t>el nivel del mar </a:t>
            </a:r>
            <a:r>
              <a:rPr lang="es-ES" sz="1000" dirty="0" smtClean="0">
                <a:latin typeface="Arial" panose="020B0604020202020204" pitchFamily="34" charset="0"/>
                <a:cs typeface="Arial" panose="020B0604020202020204" pitchFamily="34" charset="0"/>
              </a:rPr>
              <a:t>en</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erupciones en la construcción </a:t>
            </a:r>
            <a:r>
              <a:rPr lang="es-ES" sz="1000" dirty="0" smtClean="0">
                <a:latin typeface="Arial" panose="020B0604020202020204" pitchFamily="34" charset="0"/>
                <a:cs typeface="Arial" panose="020B0604020202020204" pitchFamily="34" charset="0"/>
              </a:rPr>
              <a:t>de</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islas en 1852, 1857, 1984 y 2006.</a:t>
            </a:r>
          </a:p>
        </p:txBody>
      </p:sp>
      <p:sp>
        <p:nvSpPr>
          <p:cNvPr id="6" name="Rectángulo 5"/>
          <p:cNvSpPr/>
          <p:nvPr/>
        </p:nvSpPr>
        <p:spPr>
          <a:xfrm>
            <a:off x="-11832" y="1988840"/>
            <a:ext cx="9163309" cy="1477328"/>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Después de una erupción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volcánica </a:t>
            </a:r>
            <a:r>
              <a:rPr lang="es-ES" sz="1000" dirty="0">
                <a:latin typeface="Arial" panose="020B0604020202020204" pitchFamily="34" charset="0"/>
                <a:cs typeface="Arial" panose="020B0604020202020204" pitchFamily="34" charset="0"/>
              </a:rPr>
              <a:t>que comenzó el 8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agosto </a:t>
            </a:r>
            <a:r>
              <a:rPr lang="es-ES" sz="1000" dirty="0">
                <a:latin typeface="Arial" panose="020B0604020202020204" pitchFamily="34" charset="0"/>
                <a:cs typeface="Arial" panose="020B0604020202020204" pitchFamily="34" charset="0"/>
              </a:rPr>
              <a:t>de 2006, Home </a:t>
            </a:r>
            <a:r>
              <a:rPr lang="es-ES" sz="1000" dirty="0" err="1">
                <a:latin typeface="Arial" panose="020B0604020202020204" pitchFamily="34" charset="0"/>
                <a:cs typeface="Arial" panose="020B0604020202020204" pitchFamily="34" charset="0"/>
              </a:rPr>
              <a:t>Reef</a:t>
            </a:r>
            <a:r>
              <a:rPr lang="es-ES" sz="1000" dirty="0">
                <a:latin typeface="Arial" panose="020B0604020202020204" pitchFamily="34" charset="0"/>
                <a:cs typeface="Arial" panose="020B0604020202020204" pitchFamily="34" charset="0"/>
              </a:rPr>
              <a: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emergió </a:t>
            </a:r>
            <a:r>
              <a:rPr lang="es-ES" sz="1000" dirty="0">
                <a:latin typeface="Arial" panose="020B0604020202020204" pitchFamily="34" charset="0"/>
                <a:cs typeface="Arial" panose="020B0604020202020204" pitchFamily="34" charset="0"/>
              </a:rPr>
              <a:t>como una isla; esa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erupción </a:t>
            </a:r>
            <a:r>
              <a:rPr lang="es-ES" sz="1000" dirty="0">
                <a:latin typeface="Arial" panose="020B0604020202020204" pitchFamily="34" charset="0"/>
                <a:cs typeface="Arial" panose="020B0604020202020204" pitchFamily="34" charset="0"/>
              </a:rPr>
              <a:t>también arrojó a las aguas de Tonga grandes cantidades de piedra pómez flotante, que se extendieron hasta </a:t>
            </a:r>
            <a:r>
              <a:rPr lang="es-ES" sz="1000" dirty="0" err="1">
                <a:latin typeface="Arial" panose="020B0604020202020204" pitchFamily="34" charset="0"/>
                <a:cs typeface="Arial" panose="020B0604020202020204" pitchFamily="34" charset="0"/>
              </a:rPr>
              <a:t>Fiji</a:t>
            </a:r>
            <a:r>
              <a:rPr lang="es-ES" sz="1000" dirty="0">
                <a:latin typeface="Arial" panose="020B0604020202020204" pitchFamily="34" charset="0"/>
                <a:cs typeface="Arial" panose="020B0604020202020204" pitchFamily="34" charset="0"/>
              </a:rPr>
              <a:t> a unos 350 km al oeste de la nueva isla. En octubre de 2006, alcanzó casi el mismo tamaño que en 1984, cuando tenía aproximadamente 0.5 km × 1.5 km. La isla fue vista por primera vez por la tripulación de un yate, que registró su aparición en su blog. Las erupciones produjeron extensas balsas de piedra pómez, que se desplazaron hacia el noreste de la nueva isla. Las imágenes en balsa de piedra pómez y la nueva isla fueron tomadas por el satélite </a:t>
            </a:r>
            <a:r>
              <a:rPr lang="es-ES" sz="1000" dirty="0" err="1">
                <a:latin typeface="Arial" panose="020B0604020202020204" pitchFamily="34" charset="0"/>
                <a:cs typeface="Arial" panose="020B0604020202020204" pitchFamily="34" charset="0"/>
              </a:rPr>
              <a:t>Aqua</a:t>
            </a:r>
            <a:r>
              <a:rPr lang="es-ES" sz="1000" dirty="0">
                <a:latin typeface="Arial" panose="020B0604020202020204" pitchFamily="34" charset="0"/>
                <a:cs typeface="Arial" panose="020B0604020202020204" pitchFamily="34" charset="0"/>
              </a:rPr>
              <a:t> en agosto de 2006. Las imágenes también revelaron varios lagos de pequeños cráteres calientes en la isla recién formada</a:t>
            </a:r>
            <a:r>
              <a:rPr lang="es-ES" sz="1000" dirty="0" smtClean="0">
                <a:latin typeface="Arial" panose="020B0604020202020204" pitchFamily="34" charset="0"/>
                <a:cs typeface="Arial" panose="020B0604020202020204" pitchFamily="34" charset="0"/>
              </a:rPr>
              <a:t>.(</a:t>
            </a:r>
            <a:r>
              <a:rPr lang="es-ES" sz="1000" dirty="0" err="1" smtClean="0">
                <a:latin typeface="Arial" panose="020B0604020202020204" pitchFamily="34" charset="0"/>
                <a:cs typeface="Arial" panose="020B0604020202020204" pitchFamily="34" charset="0"/>
              </a:rPr>
              <a:t>Wkipedia</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rotWithShape="1">
          <a:blip r:embed="rId5"/>
          <a:srcRect t="-881" b="11956"/>
          <a:stretch/>
        </p:blipFill>
        <p:spPr>
          <a:xfrm>
            <a:off x="4427984" y="3399462"/>
            <a:ext cx="4671939" cy="3462116"/>
          </a:xfrm>
          <a:prstGeom prst="rect">
            <a:avLst/>
          </a:prstGeom>
        </p:spPr>
      </p:pic>
      <p:sp>
        <p:nvSpPr>
          <p:cNvPr id="9" name="Rectángulo 8"/>
          <p:cNvSpPr/>
          <p:nvPr/>
        </p:nvSpPr>
        <p:spPr>
          <a:xfrm>
            <a:off x="5353027" y="6599784"/>
            <a:ext cx="3744936"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Hunga</a:t>
            </a:r>
            <a:r>
              <a:rPr lang="es-ES" sz="1000" dirty="0">
                <a:solidFill>
                  <a:srgbClr val="FF0000"/>
                </a:solidFill>
                <a:latin typeface="Arial" panose="020B0604020202020204" pitchFamily="34" charset="0"/>
                <a:cs typeface="Arial" panose="020B0604020202020204" pitchFamily="34" charset="0"/>
              </a:rPr>
              <a:t> Tonga-</a:t>
            </a:r>
            <a:r>
              <a:rPr lang="es-ES" sz="1000" dirty="0" err="1">
                <a:solidFill>
                  <a:srgbClr val="FF0000"/>
                </a:solidFill>
                <a:latin typeface="Arial" panose="020B0604020202020204" pitchFamily="34" charset="0"/>
                <a:cs typeface="Arial" panose="020B0604020202020204" pitchFamily="34" charset="0"/>
              </a:rPr>
              <a:t>Hunga</a:t>
            </a:r>
            <a:r>
              <a:rPr lang="es-ES" sz="1000" dirty="0">
                <a:solidFill>
                  <a:srgbClr val="FF0000"/>
                </a:solidFill>
                <a:latin typeface="Arial" panose="020B0604020202020204" pitchFamily="34" charset="0"/>
                <a:cs typeface="Arial" panose="020B0604020202020204" pitchFamily="34" charset="0"/>
              </a:rPr>
              <a:t> Ha-</a:t>
            </a:r>
            <a:r>
              <a:rPr lang="es-ES" sz="1000" dirty="0" err="1">
                <a:solidFill>
                  <a:srgbClr val="FF0000"/>
                </a:solidFill>
                <a:latin typeface="Arial" panose="020B0604020202020204" pitchFamily="34" charset="0"/>
                <a:cs typeface="Arial" panose="020B0604020202020204" pitchFamily="34" charset="0"/>
              </a:rPr>
              <a:t>apai</a:t>
            </a:r>
            <a:r>
              <a:rPr lang="es-ES" sz="1000" dirty="0">
                <a:solidFill>
                  <a:srgbClr val="FF0000"/>
                </a:solidFill>
                <a:latin typeface="Arial" panose="020B0604020202020204" pitchFamily="34" charset="0"/>
                <a:cs typeface="Arial" panose="020B0604020202020204" pitchFamily="34" charset="0"/>
              </a:rPr>
              <a:t>. Volcán. Tonga. (</a:t>
            </a:r>
            <a:r>
              <a:rPr lang="es-ES" sz="1000" u="sng" dirty="0">
                <a:solidFill>
                  <a:srgbClr val="FF0000"/>
                </a:solidFill>
                <a:latin typeface="Arial" panose="020B0604020202020204" pitchFamily="34" charset="0"/>
                <a:cs typeface="Arial" panose="020B0604020202020204" pitchFamily="34" charset="0"/>
              </a:rPr>
              <a:t>Newsmax.com)</a:t>
            </a:r>
            <a:endParaRPr lang="es-ES" sz="1000" dirty="0">
              <a:solidFill>
                <a:srgbClr val="FF0000"/>
              </a:solidFill>
              <a:latin typeface="Arial" panose="020B0604020202020204" pitchFamily="34" charset="0"/>
              <a:cs typeface="Arial" panose="020B0604020202020204" pitchFamily="34" charset="0"/>
            </a:endParaRPr>
          </a:p>
        </p:txBody>
      </p:sp>
      <p:sp>
        <p:nvSpPr>
          <p:cNvPr id="11" name="Rectángulo 10"/>
          <p:cNvSpPr/>
          <p:nvPr/>
        </p:nvSpPr>
        <p:spPr>
          <a:xfrm>
            <a:off x="0" y="3503503"/>
            <a:ext cx="4427984" cy="2400657"/>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Las pequeñas islas de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Tonga y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Ha'apai</a:t>
            </a:r>
            <a:r>
              <a:rPr lang="es-ES" sz="1000" dirty="0">
                <a:latin typeface="Arial" panose="020B0604020202020204" pitchFamily="34" charset="0"/>
                <a:cs typeface="Arial" panose="020B0604020202020204" pitchFamily="34" charset="0"/>
              </a:rPr>
              <a:t> cubren una gran montaña submarina ubicada a unos 30 km al SSE de la isla </a:t>
            </a:r>
            <a:r>
              <a:rPr lang="es-ES" sz="1000" dirty="0" err="1">
                <a:latin typeface="Arial" panose="020B0604020202020204" pitchFamily="34" charset="0"/>
                <a:cs typeface="Arial" panose="020B0604020202020204" pitchFamily="34" charset="0"/>
              </a:rPr>
              <a:t>Falcon</a:t>
            </a:r>
            <a:r>
              <a:rPr lang="es-ES" sz="1000" dirty="0">
                <a:latin typeface="Arial" panose="020B0604020202020204" pitchFamily="34" charset="0"/>
                <a:cs typeface="Arial" panose="020B0604020202020204" pitchFamily="34" charset="0"/>
              </a:rPr>
              <a:t>, aproximadamente a 65 km al noroeste de </a:t>
            </a:r>
            <a:r>
              <a:rPr lang="es-ES" sz="1000" dirty="0" err="1">
                <a:latin typeface="Arial" panose="020B0604020202020204" pitchFamily="34" charset="0"/>
                <a:cs typeface="Arial" panose="020B0604020202020204" pitchFamily="34" charset="0"/>
              </a:rPr>
              <a:t>Vuna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Wharf</a:t>
            </a:r>
            <a:r>
              <a:rPr lang="es-ES" sz="1000" dirty="0">
                <a:latin typeface="Arial" panose="020B0604020202020204" pitchFamily="34" charset="0"/>
                <a:cs typeface="Arial" panose="020B0604020202020204" pitchFamily="34" charset="0"/>
              </a:rPr>
              <a:t>, Nuku'alofa y a 70 km al suroeste de la isla </a:t>
            </a:r>
            <a:r>
              <a:rPr lang="es-ES" sz="1000" dirty="0" err="1">
                <a:latin typeface="Arial" panose="020B0604020202020204" pitchFamily="34" charset="0"/>
                <a:cs typeface="Arial" panose="020B0604020202020204" pitchFamily="34" charset="0"/>
              </a:rPr>
              <a:t>Nomuka.Las</a:t>
            </a:r>
            <a:r>
              <a:rPr lang="es-ES" sz="1000" dirty="0">
                <a:latin typeface="Arial" panose="020B0604020202020204" pitchFamily="34" charset="0"/>
                <a:cs typeface="Arial" panose="020B0604020202020204" pitchFamily="34" charset="0"/>
              </a:rPr>
              <a:t> dos islas lineales </a:t>
            </a:r>
            <a:r>
              <a:rPr lang="es-ES" sz="1000" dirty="0" err="1">
                <a:latin typeface="Arial" panose="020B0604020202020204" pitchFamily="34" charset="0"/>
                <a:cs typeface="Arial" panose="020B0604020202020204" pitchFamily="34" charset="0"/>
              </a:rPr>
              <a:t>andesíticas</a:t>
            </a:r>
            <a:r>
              <a:rPr lang="es-ES" sz="1000" dirty="0">
                <a:latin typeface="Arial" panose="020B0604020202020204" pitchFamily="34" charset="0"/>
                <a:cs typeface="Arial" panose="020B0604020202020204" pitchFamily="34" charset="0"/>
              </a:rPr>
              <a:t> tienen aproximadamente 2 km de largo y representan los remanentes occidental y norte del borde de una caldera en gran parte submarina que se extiende al este y al sur de las islas.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Tonga y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Ha'apai</a:t>
            </a:r>
            <a:r>
              <a:rPr lang="es-ES" sz="1000" dirty="0">
                <a:latin typeface="Arial" panose="020B0604020202020204" pitchFamily="34" charset="0"/>
                <a:cs typeface="Arial" panose="020B0604020202020204" pitchFamily="34" charset="0"/>
              </a:rPr>
              <a:t> y alcanzan una elevación de solo 149 m y 128 m sobre el nivel del mar, respectivamente, y muestran acantilados marinos orientados hacia el interior con capas de lava y </a:t>
            </a:r>
            <a:r>
              <a:rPr lang="es-ES" sz="1000" dirty="0" err="1">
                <a:latin typeface="Arial" panose="020B0604020202020204" pitchFamily="34" charset="0"/>
                <a:cs typeface="Arial" panose="020B0604020202020204" pitchFamily="34" charset="0"/>
              </a:rPr>
              <a:t>tefra</a:t>
            </a:r>
            <a:r>
              <a:rPr lang="es-ES" sz="1000" dirty="0">
                <a:latin typeface="Arial" panose="020B0604020202020204" pitchFamily="34" charset="0"/>
                <a:cs typeface="Arial" panose="020B0604020202020204" pitchFamily="34" charset="0"/>
              </a:rPr>
              <a:t> que descienden suavemente de la caldera submarina. Un banco rocoso a 3,2 km al sudeste de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Ha'apai</a:t>
            </a:r>
            <a:r>
              <a:rPr lang="es-ES" sz="1000" dirty="0">
                <a:latin typeface="Arial" panose="020B0604020202020204" pitchFamily="34" charset="0"/>
                <a:cs typeface="Arial" panose="020B0604020202020204" pitchFamily="34" charset="0"/>
              </a:rPr>
              <a:t> y a 3 km al sur de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Tonga marca el orificio de ventilación históricamente más prominente. Se han producido varias erupciones submarinas en el </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Tonga-</a:t>
            </a:r>
            <a:r>
              <a:rPr lang="es-ES" sz="1000" dirty="0" err="1">
                <a:latin typeface="Arial" panose="020B0604020202020204" pitchFamily="34" charset="0"/>
                <a:cs typeface="Arial" panose="020B0604020202020204" pitchFamily="34" charset="0"/>
              </a:rPr>
              <a:t>Hunga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Ha'apai</a:t>
            </a:r>
            <a:r>
              <a:rPr lang="es-ES" sz="1000" dirty="0">
                <a:latin typeface="Arial" panose="020B0604020202020204" pitchFamily="34" charset="0"/>
                <a:cs typeface="Arial" panose="020B0604020202020204" pitchFamily="34" charset="0"/>
              </a:rPr>
              <a:t> desde la primera erupción histórica en 1912</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8" name="Rectángulo 7"/>
          <p:cNvSpPr/>
          <p:nvPr/>
        </p:nvSpPr>
        <p:spPr>
          <a:xfrm>
            <a:off x="-11832" y="5841276"/>
            <a:ext cx="4572000" cy="861774"/>
          </a:xfrm>
          <a:prstGeom prst="rect">
            <a:avLst/>
          </a:prstGeom>
        </p:spPr>
        <p:txBody>
          <a:bodyPr>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Kao</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isla y un estratovolcán en Tonga. Alcanza los 1.030 m sobre el nivel del mar, el punto más alto de Tonga. La fecha de su última erupción es desconocida, y no se ven coladas de lava fresca, pero la ausencia de barrancos de erosión profunda o acantilados de alta mar sugiere un origen muy reciente. Se encuentra a unos 6 km al norte de la isla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92070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536" y="0"/>
            <a:ext cx="4572000" cy="2092881"/>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Las laderas de la isla se elevan en ángulos que superan los 35 grados con respecto a la cima, que tiene una serie de pequeños cráteres volcánicos. </a:t>
            </a:r>
            <a:r>
              <a:rPr lang="es-ES" sz="1000" dirty="0" smtClean="0">
                <a:solidFill>
                  <a:prstClr val="white"/>
                </a:solidFill>
                <a:latin typeface="Arial" panose="020B0604020202020204" pitchFamily="34" charset="0"/>
                <a:cs typeface="Arial" panose="020B0604020202020204" pitchFamily="34" charset="0"/>
              </a:rPr>
              <a:t>Tiene una elevación y prominencia de 1030 m. (</a:t>
            </a:r>
            <a:r>
              <a:rPr lang="es-ES" sz="1000" dirty="0">
                <a:solidFill>
                  <a:prstClr val="white"/>
                </a:solidFill>
                <a:latin typeface="Arial" panose="020B0604020202020204" pitchFamily="34" charset="0"/>
                <a:cs typeface="Arial" panose="020B0604020202020204" pitchFamily="34" charset="0"/>
              </a:rPr>
              <a:t>Wikipedia) Es el volcán más alto y espectacular de las islas Tonga, el </a:t>
            </a:r>
            <a:r>
              <a:rPr lang="es-ES" sz="1000" dirty="0" err="1">
                <a:solidFill>
                  <a:prstClr val="white"/>
                </a:solidFill>
                <a:latin typeface="Arial" panose="020B0604020202020204" pitchFamily="34" charset="0"/>
                <a:cs typeface="Arial" panose="020B0604020202020204" pitchFamily="34" charset="0"/>
              </a:rPr>
              <a:t>Kao</a:t>
            </a:r>
            <a:r>
              <a:rPr lang="es-ES" sz="1000" dirty="0">
                <a:solidFill>
                  <a:prstClr val="white"/>
                </a:solidFill>
                <a:latin typeface="Arial" panose="020B0604020202020204" pitchFamily="34" charset="0"/>
                <a:cs typeface="Arial" panose="020B0604020202020204" pitchFamily="34" charset="0"/>
              </a:rPr>
              <a:t>, simétrico, se eleva abruptamente desde el océano a unos 6 km al norte de la isla </a:t>
            </a:r>
            <a:r>
              <a:rPr lang="es-ES" sz="1000" dirty="0" err="1">
                <a:solidFill>
                  <a:prstClr val="white"/>
                </a:solidFill>
                <a:latin typeface="Arial" panose="020B0604020202020204" pitchFamily="34" charset="0"/>
                <a:cs typeface="Arial" panose="020B0604020202020204" pitchFamily="34" charset="0"/>
              </a:rPr>
              <a:t>Tofua</a:t>
            </a:r>
            <a:r>
              <a:rPr lang="es-ES" sz="1000" dirty="0">
                <a:solidFill>
                  <a:prstClr val="white"/>
                </a:solidFill>
                <a:latin typeface="Arial" panose="020B0604020202020204" pitchFamily="34" charset="0"/>
                <a:cs typeface="Arial" panose="020B0604020202020204" pitchFamily="34" charset="0"/>
              </a:rPr>
              <a:t>. Es alargado según orientación NNE-SSW y, con la excepción de una pequeña área plana en la costa de SSW, se eleva en ángulos que exceden los 35 grados a la cumbre, que tiene una serie de pequeños cráteres que se unen. Los flancos inferiores del volcán basáltico-</a:t>
            </a:r>
            <a:r>
              <a:rPr lang="es-ES" sz="1000" dirty="0" err="1">
                <a:solidFill>
                  <a:prstClr val="white"/>
                </a:solidFill>
                <a:latin typeface="Arial" panose="020B0604020202020204" pitchFamily="34" charset="0"/>
                <a:cs typeface="Arial" panose="020B0604020202020204" pitchFamily="34" charset="0"/>
              </a:rPr>
              <a:t>andesitico</a:t>
            </a:r>
            <a:r>
              <a:rPr lang="es-ES" sz="1000" dirty="0">
                <a:solidFill>
                  <a:prstClr val="white"/>
                </a:solidFill>
                <a:latin typeface="Arial" panose="020B0604020202020204" pitchFamily="34" charset="0"/>
                <a:cs typeface="Arial" panose="020B0604020202020204" pitchFamily="34" charset="0"/>
              </a:rPr>
              <a:t> están densamente cubiertos, pero las laderas superiores están casi libres de vegetación. No </a:t>
            </a:r>
            <a:endParaRPr lang="es-ES" sz="1000" dirty="0" smtClean="0">
              <a:solidFill>
                <a:prstClr val="white"/>
              </a:solidFill>
              <a:latin typeface="Arial" panose="020B0604020202020204" pitchFamily="34" charset="0"/>
              <a:cs typeface="Arial" panose="020B0604020202020204" pitchFamily="34" charset="0"/>
            </a:endParaRPr>
          </a:p>
          <a:p>
            <a:pPr lvl="0"/>
            <a:r>
              <a:rPr lang="es-ES" sz="1000" dirty="0" smtClean="0">
                <a:solidFill>
                  <a:prstClr val="white"/>
                </a:solidFill>
                <a:latin typeface="Arial" panose="020B0604020202020204" pitchFamily="34" charset="0"/>
                <a:cs typeface="Arial" panose="020B0604020202020204" pitchFamily="34" charset="0"/>
              </a:rPr>
              <a:t>hay </a:t>
            </a:r>
            <a:r>
              <a:rPr lang="es-ES" sz="1000" dirty="0">
                <a:solidFill>
                  <a:prstClr val="white"/>
                </a:solidFill>
                <a:latin typeface="Arial" panose="020B0604020202020204" pitchFamily="34" charset="0"/>
                <a:cs typeface="Arial" panose="020B0604020202020204" pitchFamily="34" charset="0"/>
              </a:rPr>
              <a:t>coladas de lava de aspecto fresco, aunque la ausencia de tiempo suficiente para que la erosión produzca profundos barrancos o acantilados </a:t>
            </a:r>
            <a:endParaRPr lang="es-ES" sz="1000" dirty="0" smtClean="0">
              <a:solidFill>
                <a:prstClr val="white"/>
              </a:solidFill>
              <a:latin typeface="Arial" panose="020B0604020202020204" pitchFamily="34" charset="0"/>
              <a:cs typeface="Arial" panose="020B0604020202020204" pitchFamily="34" charset="0"/>
            </a:endParaRPr>
          </a:p>
          <a:p>
            <a:pPr lvl="0"/>
            <a:r>
              <a:rPr lang="es-ES" sz="1000" dirty="0" smtClean="0">
                <a:solidFill>
                  <a:prstClr val="white"/>
                </a:solidFill>
                <a:latin typeface="Arial" panose="020B0604020202020204" pitchFamily="34" charset="0"/>
                <a:cs typeface="Arial" panose="020B0604020202020204" pitchFamily="34" charset="0"/>
              </a:rPr>
              <a:t>en </a:t>
            </a:r>
            <a:r>
              <a:rPr lang="es-ES" sz="1000" dirty="0">
                <a:solidFill>
                  <a:prstClr val="white"/>
                </a:solidFill>
                <a:latin typeface="Arial" panose="020B0604020202020204" pitchFamily="34" charset="0"/>
                <a:cs typeface="Arial" panose="020B0604020202020204" pitchFamily="34" charset="0"/>
              </a:rPr>
              <a:t>alta mar sugiere un origen muy reciente.(Global </a:t>
            </a:r>
            <a:r>
              <a:rPr lang="es-ES" sz="1000" dirty="0" err="1">
                <a:solidFill>
                  <a:prstClr val="white"/>
                </a:solidFill>
                <a:latin typeface="Arial" panose="020B0604020202020204" pitchFamily="34" charset="0"/>
                <a:cs typeface="Arial" panose="020B0604020202020204" pitchFamily="34" charset="0"/>
              </a:rPr>
              <a:t>Volcanism</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Program</a:t>
            </a:r>
            <a:r>
              <a:rPr lang="es-ES" sz="1000" dirty="0">
                <a:solidFill>
                  <a:prstClr val="white"/>
                </a:solidFill>
                <a:latin typeface="Arial" panose="020B0604020202020204" pitchFamily="34" charset="0"/>
                <a:cs typeface="Arial" panose="020B0604020202020204" pitchFamily="34" charset="0"/>
              </a:rPr>
              <a:t>)</a:t>
            </a:r>
          </a:p>
        </p:txBody>
      </p:sp>
      <p:pic>
        <p:nvPicPr>
          <p:cNvPr id="9" name="Imagen 8"/>
          <p:cNvPicPr>
            <a:picLocks noChangeAspect="1"/>
          </p:cNvPicPr>
          <p:nvPr/>
        </p:nvPicPr>
        <p:blipFill rotWithShape="1">
          <a:blip r:embed="rId3"/>
          <a:srcRect t="13551" b="16250"/>
          <a:stretch/>
        </p:blipFill>
        <p:spPr>
          <a:xfrm>
            <a:off x="4331949" y="0"/>
            <a:ext cx="4788024" cy="2735817"/>
          </a:xfrm>
          <a:prstGeom prst="rect">
            <a:avLst/>
          </a:prstGeom>
        </p:spPr>
      </p:pic>
      <p:sp>
        <p:nvSpPr>
          <p:cNvPr id="10" name="Rectángulo 9"/>
          <p:cNvSpPr/>
          <p:nvPr/>
        </p:nvSpPr>
        <p:spPr>
          <a:xfrm>
            <a:off x="7136738" y="2489596"/>
            <a:ext cx="1983235"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a:t>
            </a:r>
            <a:r>
              <a:rPr lang="es-ES" sz="1000" dirty="0" err="1">
                <a:solidFill>
                  <a:srgbClr val="FF0000"/>
                </a:solidFill>
                <a:latin typeface="Arial" panose="020B0604020202020204" pitchFamily="34" charset="0"/>
                <a:cs typeface="Arial" panose="020B0604020202020204" pitchFamily="34" charset="0"/>
              </a:rPr>
              <a:t>Kao</a:t>
            </a:r>
            <a:r>
              <a:rPr lang="es-ES" sz="1000" dirty="0">
                <a:solidFill>
                  <a:srgbClr val="FF0000"/>
                </a:solidFill>
                <a:latin typeface="Arial" panose="020B0604020202020204" pitchFamily="34" charset="0"/>
                <a:cs typeface="Arial" panose="020B0604020202020204" pitchFamily="34" charset="0"/>
              </a:rPr>
              <a:t>, Tonga. (</a:t>
            </a:r>
            <a:r>
              <a:rPr lang="es-ES" sz="1000" u="sng" dirty="0" err="1">
                <a:solidFill>
                  <a:srgbClr val="FF0000"/>
                </a:solidFill>
                <a:latin typeface="Arial" panose="020B0604020202020204" pitchFamily="34" charset="0"/>
                <a:cs typeface="Arial" panose="020B0604020202020204" pitchFamily="34" charset="0"/>
              </a:rPr>
              <a:t>Volcanian</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11" name="Rectángulo 10"/>
          <p:cNvSpPr/>
          <p:nvPr/>
        </p:nvSpPr>
        <p:spPr>
          <a:xfrm>
            <a:off x="0" y="2092881"/>
            <a:ext cx="9144000" cy="1938992"/>
          </a:xfrm>
          <a:prstGeom prst="rect">
            <a:avLst/>
          </a:prstGeom>
        </p:spPr>
        <p:txBody>
          <a:bodyPr wrap="square">
            <a:spAutoFit/>
          </a:bodyPr>
          <a:lstStyle/>
          <a:p>
            <a:r>
              <a:rPr lang="es-ES" sz="1000" b="1" dirty="0"/>
              <a:t>-</a:t>
            </a:r>
            <a:r>
              <a:rPr lang="es-ES" sz="1000" b="1" dirty="0">
                <a:latin typeface="Arial" panose="020B0604020202020204" pitchFamily="34" charset="0"/>
                <a:cs typeface="Arial" panose="020B0604020202020204" pitchFamily="34" charset="0"/>
              </a:rPr>
              <a:t>La pequeña isla circular de Late</a:t>
            </a:r>
            <a:r>
              <a:rPr lang="es-ES" sz="1000" dirty="0">
                <a:latin typeface="Arial" panose="020B0604020202020204" pitchFamily="34" charset="0"/>
                <a:cs typeface="Arial" panose="020B0604020202020204" pitchFamily="34" charset="0"/>
              </a:rPr>
              <a:t>, de 6 km de ancho, situada a lo largo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del </a:t>
            </a:r>
            <a:r>
              <a:rPr lang="es-ES" sz="1000" dirty="0">
                <a:latin typeface="Arial" panose="020B0604020202020204" pitchFamily="34" charset="0"/>
                <a:cs typeface="Arial" panose="020B0604020202020204" pitchFamily="34" charset="0"/>
              </a:rPr>
              <a:t>arco volcánico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a unos 55 km al WSW de la isla de </a:t>
            </a:r>
            <a:r>
              <a:rPr lang="es-ES" sz="1000" dirty="0" err="1">
                <a:latin typeface="Arial" panose="020B0604020202020204" pitchFamily="34" charset="0"/>
                <a:cs typeface="Arial" panose="020B0604020202020204" pitchFamily="34" charset="0"/>
              </a:rPr>
              <a:t>Vavau</a:t>
            </a:r>
            <a:r>
              <a:rPr lang="es-ES" sz="1000" dirty="0">
                <a:latin typeface="Arial" panose="020B0604020202020204" pitchFamily="34" charset="0"/>
                <a:cs typeface="Arial" panose="020B0604020202020204" pitchFamily="34" charset="0"/>
              </a:rPr>
              <a: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contiene </a:t>
            </a:r>
            <a:r>
              <a:rPr lang="es-ES" sz="1000" dirty="0">
                <a:latin typeface="Arial" panose="020B0604020202020204" pitchFamily="34" charset="0"/>
                <a:cs typeface="Arial" panose="020B0604020202020204" pitchFamily="34" charset="0"/>
              </a:rPr>
              <a:t>un cráter de cumbre de 150 m de ancho y 150 m de profundidad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con </a:t>
            </a:r>
            <a:r>
              <a:rPr lang="es-ES" sz="1000" dirty="0">
                <a:latin typeface="Arial" panose="020B0604020202020204" pitchFamily="34" charset="0"/>
                <a:cs typeface="Arial" panose="020B0604020202020204" pitchFamily="34" charset="0"/>
              </a:rPr>
              <a:t>un lago efímero. El volcán de basáltico a </a:t>
            </a:r>
            <a:r>
              <a:rPr lang="es-ES" sz="1000" dirty="0" err="1">
                <a:latin typeface="Arial" panose="020B0604020202020204" pitchFamily="34" charset="0"/>
                <a:cs typeface="Arial" panose="020B0604020202020204" pitchFamily="34" charset="0"/>
              </a:rPr>
              <a:t>andesítico</a:t>
            </a:r>
            <a:r>
              <a:rPr lang="es-ES" sz="1000" dirty="0">
                <a:latin typeface="Arial" panose="020B0604020202020204" pitchFamily="34" charset="0"/>
                <a:cs typeface="Arial" panose="020B0604020202020204" pitchFamily="34" charset="0"/>
              </a:rPr>
              <a:t>, en gran parte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sumergido</a:t>
            </a:r>
            <a:r>
              <a:rPr lang="es-ES" sz="1000" dirty="0">
                <a:latin typeface="Arial" panose="020B0604020202020204" pitchFamily="34" charset="0"/>
                <a:cs typeface="Arial" panose="020B0604020202020204" pitchFamily="34" charset="0"/>
              </a:rPr>
              <a:t>,  se eleva a 1.500 m del fondo marino, con su cima cónica que alcanza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los </a:t>
            </a:r>
            <a:r>
              <a:rPr lang="es-ES" sz="1000" dirty="0">
                <a:latin typeface="Arial" panose="020B0604020202020204" pitchFamily="34" charset="0"/>
                <a:cs typeface="Arial" panose="020B0604020202020204" pitchFamily="34" charset="0"/>
              </a:rPr>
              <a:t>540 m sobre el nivel del mar. Los conos de ceniza se encuentran al norte del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cráter </a:t>
            </a:r>
            <a:r>
              <a:rPr lang="es-ES" sz="1000" dirty="0">
                <a:latin typeface="Arial" panose="020B0604020202020204" pitchFamily="34" charset="0"/>
                <a:cs typeface="Arial" panose="020B0604020202020204" pitchFamily="34" charset="0"/>
              </a:rPr>
              <a:t>de la cima, al oeste y al norte de una meseta semicircular a 100-150 m por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debajo </a:t>
            </a:r>
            <a:r>
              <a:rPr lang="es-ES" sz="1000" dirty="0">
                <a:latin typeface="Arial" panose="020B0604020202020204" pitchFamily="34" charset="0"/>
                <a:cs typeface="Arial" panose="020B0604020202020204" pitchFamily="34" charset="0"/>
              </a:rPr>
              <a:t>de la cima, y ​​en la costa noroeste. Una estructura similar a un gancho en el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flanco </a:t>
            </a:r>
            <a:r>
              <a:rPr lang="es-ES" sz="1000" dirty="0">
                <a:latin typeface="Arial" panose="020B0604020202020204" pitchFamily="34" charset="0"/>
                <a:cs typeface="Arial" panose="020B0604020202020204" pitchFamily="34" charset="0"/>
              </a:rPr>
              <a:t>NE contiene dos cráteres de pozo grandes, el más bajo de los cuales </a:t>
            </a:r>
            <a:r>
              <a:rPr lang="es-ES" sz="1000" dirty="0" smtClean="0">
                <a:latin typeface="Arial" panose="020B0604020202020204" pitchFamily="34" charset="0"/>
                <a:cs typeface="Arial" panose="020B0604020202020204" pitchFamily="34" charset="0"/>
              </a:rPr>
              <a:t>está</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parcialmente lleno por un lago de agua salada. Solo dos erupciones ocurrieron en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el </a:t>
            </a:r>
            <a:r>
              <a:rPr lang="es-ES" sz="1000" dirty="0">
                <a:latin typeface="Arial" panose="020B0604020202020204" pitchFamily="34" charset="0"/>
                <a:cs typeface="Arial" panose="020B0604020202020204" pitchFamily="34" charset="0"/>
              </a:rPr>
              <a:t>tiempo histórico, ambas de cráteres del flanco NE, que produjeron actividad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explosiva </a:t>
            </a:r>
            <a:r>
              <a:rPr lang="es-ES" sz="1000" dirty="0">
                <a:latin typeface="Arial" panose="020B0604020202020204" pitchFamily="34" charset="0"/>
                <a:cs typeface="Arial" panose="020B0604020202020204" pitchFamily="34" charset="0"/>
              </a:rPr>
              <a:t>y posibles coladas de lava en 1790 y 1854.(</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pic>
        <p:nvPicPr>
          <p:cNvPr id="12" name="Imagen 11"/>
          <p:cNvPicPr>
            <a:picLocks noChangeAspect="1"/>
          </p:cNvPicPr>
          <p:nvPr/>
        </p:nvPicPr>
        <p:blipFill>
          <a:blip r:embed="rId4"/>
          <a:stretch>
            <a:fillRect/>
          </a:stretch>
        </p:blipFill>
        <p:spPr>
          <a:xfrm>
            <a:off x="4860032" y="2792848"/>
            <a:ext cx="4259941" cy="4065152"/>
          </a:xfrm>
          <a:prstGeom prst="rect">
            <a:avLst/>
          </a:prstGeom>
        </p:spPr>
      </p:pic>
      <p:sp>
        <p:nvSpPr>
          <p:cNvPr id="13" name="Rectángulo 12"/>
          <p:cNvSpPr/>
          <p:nvPr/>
        </p:nvSpPr>
        <p:spPr>
          <a:xfrm>
            <a:off x="4836005" y="6123139"/>
            <a:ext cx="1041183" cy="707886"/>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Volcán Late, Tonga.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pic>
        <p:nvPicPr>
          <p:cNvPr id="2" name="Imagen 1"/>
          <p:cNvPicPr>
            <a:picLocks noChangeAspect="1"/>
          </p:cNvPicPr>
          <p:nvPr/>
        </p:nvPicPr>
        <p:blipFill rotWithShape="1">
          <a:blip r:embed="rId5"/>
          <a:srcRect t="35600" b="26600"/>
          <a:stretch/>
        </p:blipFill>
        <p:spPr>
          <a:xfrm>
            <a:off x="77833" y="3993922"/>
            <a:ext cx="4758172" cy="1180308"/>
          </a:xfrm>
          <a:prstGeom prst="rect">
            <a:avLst/>
          </a:prstGeom>
        </p:spPr>
      </p:pic>
      <p:pic>
        <p:nvPicPr>
          <p:cNvPr id="3" name="Imagen 2"/>
          <p:cNvPicPr>
            <a:picLocks noChangeAspect="1"/>
          </p:cNvPicPr>
          <p:nvPr/>
        </p:nvPicPr>
        <p:blipFill rotWithShape="1">
          <a:blip r:embed="rId6"/>
          <a:srcRect t="18001" b="14001"/>
          <a:stretch/>
        </p:blipFill>
        <p:spPr>
          <a:xfrm>
            <a:off x="463809" y="5251691"/>
            <a:ext cx="3932414" cy="1579334"/>
          </a:xfrm>
          <a:prstGeom prst="rect">
            <a:avLst/>
          </a:prstGeom>
        </p:spPr>
      </p:pic>
      <p:sp>
        <p:nvSpPr>
          <p:cNvPr id="5" name="Rectángulo 4"/>
          <p:cNvSpPr/>
          <p:nvPr/>
        </p:nvSpPr>
        <p:spPr>
          <a:xfrm>
            <a:off x="77833" y="5016814"/>
            <a:ext cx="4288353"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a:t>
            </a:r>
            <a:r>
              <a:rPr lang="es-ES" sz="1000" dirty="0" err="1">
                <a:solidFill>
                  <a:srgbClr val="FF0000"/>
                </a:solidFill>
                <a:latin typeface="Arial" panose="020B0604020202020204" pitchFamily="34" charset="0"/>
                <a:cs typeface="Arial" panose="020B0604020202020204" pitchFamily="34" charset="0"/>
              </a:rPr>
              <a:t>Metis</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Shoal</a:t>
            </a:r>
            <a:r>
              <a:rPr lang="es-ES" sz="1000" dirty="0">
                <a:solidFill>
                  <a:srgbClr val="FF0000"/>
                </a:solidFill>
                <a:latin typeface="Arial" panose="020B0604020202020204" pitchFamily="34" charset="0"/>
                <a:cs typeface="Arial" panose="020B0604020202020204" pitchFamily="34" charset="0"/>
              </a:rPr>
              <a:t>, Tonga.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smtClean="0">
                <a:solidFill>
                  <a:srgbClr val="FF0000"/>
                </a:solidFill>
                <a:latin typeface="Arial" panose="020B0604020202020204" pitchFamily="34" charset="0"/>
                <a:cs typeface="Arial" panose="020B0604020202020204" pitchFamily="34" charset="0"/>
              </a:rPr>
              <a:t>Program</a:t>
            </a:r>
            <a:r>
              <a:rPr lang="es-ES" sz="1000" dirty="0" smtClean="0">
                <a:solidFill>
                  <a:srgbClr val="FF0000"/>
                </a:solidFill>
                <a:latin typeface="Arial" panose="020B0604020202020204" pitchFamily="34" charset="0"/>
                <a:cs typeface="Arial" panose="020B0604020202020204" pitchFamily="34" charset="0"/>
              </a:rPr>
              <a:t>/RNZAF y IGNS</a:t>
            </a:r>
            <a:r>
              <a:rPr lang="es-ES" sz="1000" u="sng"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4156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0"/>
            <a:ext cx="4932040" cy="2246769"/>
          </a:xfrm>
          <a:prstGeom prst="rect">
            <a:avLst/>
          </a:prstGeom>
        </p:spPr>
        <p:txBody>
          <a:bodyPr wrap="square">
            <a:spAutoFit/>
          </a:bodyPr>
          <a:lstStyle/>
          <a:p>
            <a:pPr lvl="0"/>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Metis</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Shoal</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banco de arena </a:t>
            </a:r>
            <a:r>
              <a:rPr lang="es-ES" sz="1000" dirty="0" smtClean="0">
                <a:latin typeface="Arial" panose="020B0604020202020204" pitchFamily="34" charset="0"/>
                <a:cs typeface="Arial" panose="020B0604020202020204" pitchFamily="34" charset="0"/>
              </a:rPr>
              <a:t>submarino</a:t>
            </a:r>
            <a:r>
              <a:rPr lang="es-ES" sz="1000" dirty="0">
                <a:latin typeface="Arial" panose="020B0604020202020204" pitchFamily="34" charset="0"/>
                <a:cs typeface="Arial" panose="020B0604020202020204" pitchFamily="34" charset="0"/>
              </a:rPr>
              <a:t>, ubicado entre las islas de </a:t>
            </a:r>
            <a:r>
              <a:rPr lang="es-ES" sz="1000" dirty="0" err="1">
                <a:latin typeface="Arial" panose="020B0604020202020204" pitchFamily="34" charset="0"/>
                <a:cs typeface="Arial" panose="020B0604020202020204" pitchFamily="34" charset="0"/>
              </a:rPr>
              <a:t>Kao</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Tard</a:t>
            </a:r>
            <a:r>
              <a:rPr lang="es-ES" sz="1000" dirty="0">
                <a:latin typeface="Arial" panose="020B0604020202020204" pitchFamily="34" charset="0"/>
                <a:cs typeface="Arial" panose="020B0604020202020204" pitchFamily="34" charset="0"/>
              </a:rPr>
              <a:t> en Tonga. Cuando el volcán entró en erupción en 1995, se formó una isla de 43 metros de altura, compuesta por un domo de lava sólida sobre la superficie. Fue lavado poco después. (</a:t>
            </a:r>
            <a:r>
              <a:rPr lang="es-ES" sz="1000" dirty="0" err="1">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 .</a:t>
            </a:r>
            <a:r>
              <a:rPr lang="es-ES" sz="1000" dirty="0"/>
              <a:t> </a:t>
            </a:r>
            <a:br>
              <a:rPr lang="es-ES" sz="1000" dirty="0"/>
            </a:br>
            <a:r>
              <a:rPr lang="es-ES" sz="1000" dirty="0" err="1">
                <a:latin typeface="arial" panose="020B0604020202020204" pitchFamily="34" charset="0"/>
              </a:rPr>
              <a:t>Metis</a:t>
            </a:r>
            <a:r>
              <a:rPr lang="es-ES" sz="1000" dirty="0">
                <a:latin typeface="arial" panose="020B0604020202020204" pitchFamily="34" charset="0"/>
              </a:rPr>
              <a:t> </a:t>
            </a:r>
            <a:r>
              <a:rPr lang="es-ES" sz="1000" dirty="0" err="1">
                <a:latin typeface="arial" panose="020B0604020202020204" pitchFamily="34" charset="0"/>
              </a:rPr>
              <a:t>Shoal</a:t>
            </a:r>
            <a:r>
              <a:rPr lang="es-ES" sz="1000" dirty="0">
                <a:latin typeface="arial" panose="020B0604020202020204" pitchFamily="34" charset="0"/>
              </a:rPr>
              <a:t>, un volcán submarino a medio camino entre las islas de </a:t>
            </a:r>
            <a:r>
              <a:rPr lang="es-ES" sz="1000" dirty="0" err="1">
                <a:latin typeface="arial" panose="020B0604020202020204" pitchFamily="34" charset="0"/>
              </a:rPr>
              <a:t>Kao</a:t>
            </a:r>
            <a:r>
              <a:rPr lang="es-ES" sz="1000" dirty="0">
                <a:latin typeface="arial" panose="020B0604020202020204" pitchFamily="34" charset="0"/>
              </a:rPr>
              <a:t> y Late, ha producido una serie de islas efímeras desde la primera actividad confirmada a mediados del siglo XIX. Una isla, tal vez no en erupción, se informó en 1781 y posteriormente se erosionó. Durante los períodos de inactividad después de las erupciones del siglo XX, se ha observado que las olas rompen en arrecifes rocosos o bancos de arena con profundidades de 10 m o menos. Los conos de toba </a:t>
            </a:r>
            <a:r>
              <a:rPr lang="es-ES" sz="1000" dirty="0" err="1">
                <a:latin typeface="arial" panose="020B0604020202020204" pitchFamily="34" charset="0"/>
              </a:rPr>
              <a:t>dacítica</a:t>
            </a:r>
            <a:r>
              <a:rPr lang="es-ES" sz="1000" dirty="0">
                <a:latin typeface="arial" panose="020B0604020202020204" pitchFamily="34" charset="0"/>
              </a:rPr>
              <a:t> formados durante las primeras erupciones del siglo XX en 1967 y 1979 pronto se erosionaron bajo la superficie del mar. Una erupción en 1995 produjo una isla con un diámetro de 280 m y una altura de 43 m después del crecimiento de una cúpula de lava sobre la superficie</a:t>
            </a:r>
            <a:r>
              <a:rPr lang="es-ES" sz="1000" dirty="0" smtClean="0">
                <a:latin typeface="arial" panose="020B0604020202020204" pitchFamily="34" charset="0"/>
              </a:rPr>
              <a:t>. (</a:t>
            </a:r>
            <a:r>
              <a:rPr lang="es-ES" sz="1000" dirty="0" err="1" smtClean="0">
                <a:latin typeface="arial" panose="020B0604020202020204" pitchFamily="34" charset="0"/>
              </a:rPr>
              <a:t>volcanodiscovery</a:t>
            </a:r>
            <a:r>
              <a:rPr lang="es-ES" sz="1000" dirty="0" smtClean="0">
                <a:latin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rotWithShape="1">
          <a:blip r:embed="rId3"/>
          <a:srcRect l="9965" t="5144" b="10348"/>
          <a:stretch/>
        </p:blipFill>
        <p:spPr>
          <a:xfrm>
            <a:off x="4932040" y="1"/>
            <a:ext cx="4211960" cy="2564903"/>
          </a:xfrm>
          <a:prstGeom prst="rect">
            <a:avLst/>
          </a:prstGeom>
        </p:spPr>
      </p:pic>
      <p:sp>
        <p:nvSpPr>
          <p:cNvPr id="5" name="Rectángulo 4"/>
          <p:cNvSpPr/>
          <p:nvPr/>
        </p:nvSpPr>
        <p:spPr>
          <a:xfrm>
            <a:off x="4932040" y="2268215"/>
            <a:ext cx="2981907" cy="276999"/>
          </a:xfrm>
          <a:prstGeom prst="rect">
            <a:avLst/>
          </a:prstGeom>
          <a:solidFill>
            <a:schemeClr val="accent1">
              <a:lumMod val="40000"/>
              <a:lumOff val="60000"/>
            </a:schemeClr>
          </a:solidFill>
        </p:spPr>
        <p:txBody>
          <a:bodyPr wrap="none">
            <a:spAutoFit/>
          </a:bodyPr>
          <a:lstStyle/>
          <a:p>
            <a:pPr lvl="0"/>
            <a:r>
              <a:rPr lang="es-ES" sz="1200" dirty="0">
                <a:solidFill>
                  <a:prstClr val="black"/>
                </a:solidFill>
              </a:rPr>
              <a:t>-</a:t>
            </a:r>
            <a:r>
              <a:rPr lang="es-ES" sz="1000" dirty="0" err="1">
                <a:solidFill>
                  <a:srgbClr val="FF0000"/>
                </a:solidFill>
                <a:latin typeface="Arial" panose="020B0604020202020204" pitchFamily="34" charset="0"/>
                <a:cs typeface="Arial" panose="020B0604020202020204" pitchFamily="34" charset="0"/>
              </a:rPr>
              <a:t>Metis</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Shoal</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volcano</a:t>
            </a:r>
            <a:r>
              <a:rPr lang="es-ES" sz="1000" dirty="0">
                <a:solidFill>
                  <a:srgbClr val="FF0000"/>
                </a:solidFill>
                <a:latin typeface="Arial" panose="020B0604020202020204" pitchFamily="34" charset="0"/>
                <a:cs typeface="Arial" panose="020B0604020202020204" pitchFamily="34" charset="0"/>
              </a:rPr>
              <a:t>. Tonga.(</a:t>
            </a:r>
            <a:r>
              <a:rPr lang="es-ES" sz="1000" u="sng" dirty="0">
                <a:solidFill>
                  <a:srgbClr val="FF0000"/>
                </a:solidFill>
                <a:latin typeface="Arial" panose="020B0604020202020204" pitchFamily="34" charset="0"/>
                <a:cs typeface="Arial" panose="020B0604020202020204" pitchFamily="34" charset="0"/>
              </a:rPr>
              <a:t>www.geo.mtu.edu)</a:t>
            </a:r>
            <a:endParaRPr lang="es-ES" sz="1000" dirty="0">
              <a:solidFill>
                <a:srgbClr val="FF0000"/>
              </a:solidFill>
              <a:latin typeface="Arial" panose="020B0604020202020204" pitchFamily="34" charset="0"/>
              <a:cs typeface="Arial" panose="020B0604020202020204" pitchFamily="34" charset="0"/>
            </a:endParaRPr>
          </a:p>
        </p:txBody>
      </p:sp>
      <p:sp>
        <p:nvSpPr>
          <p:cNvPr id="6" name="Rectángulo 5"/>
          <p:cNvSpPr/>
          <p:nvPr/>
        </p:nvSpPr>
        <p:spPr>
          <a:xfrm>
            <a:off x="0" y="2116937"/>
            <a:ext cx="9144000" cy="707886"/>
          </a:xfrm>
          <a:prstGeom prst="rect">
            <a:avLst/>
          </a:prstGeom>
        </p:spPr>
        <p:txBody>
          <a:bodyPr wrap="square">
            <a:spAutoFit/>
          </a:bodyPr>
          <a:lstStyle/>
          <a:p>
            <a:pPr lvl="0"/>
            <a:r>
              <a:rPr lang="es-ES" sz="1000" dirty="0">
                <a:latin typeface="Arial" panose="020B0604020202020204" pitchFamily="34" charset="0"/>
                <a:cs typeface="Arial" panose="020B0604020202020204" pitchFamily="34" charset="0"/>
              </a:rPr>
              <a:t>Las islas de Tonga son una línea de volcanes de aproximadamente 2000 </a:t>
            </a:r>
            <a:r>
              <a:rPr lang="es-ES" sz="1000" dirty="0" smtClean="0">
                <a:latin typeface="Arial" panose="020B0604020202020204" pitchFamily="34" charset="0"/>
                <a:cs typeface="Arial" panose="020B0604020202020204" pitchFamily="34" charset="0"/>
              </a:rPr>
              <a:t>kilómetros</a:t>
            </a:r>
          </a:p>
          <a:p>
            <a:pPr lvl="0"/>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al este de Australia. Los volcanes marcan una larga zona de subducción donde parte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de </a:t>
            </a:r>
            <a:r>
              <a:rPr lang="es-ES" sz="1000" dirty="0">
                <a:latin typeface="Arial" panose="020B0604020202020204" pitchFamily="34" charset="0"/>
                <a:cs typeface="Arial" panose="020B0604020202020204" pitchFamily="34" charset="0"/>
              </a:rPr>
              <a:t>la Placa del Pacífico se transporta profundamente hacia el interior del manto de </a:t>
            </a:r>
            <a:r>
              <a:rPr lang="es-ES" sz="1000" dirty="0" smtClean="0">
                <a:latin typeface="Arial" panose="020B0604020202020204" pitchFamily="34" charset="0"/>
                <a:cs typeface="Arial" panose="020B0604020202020204" pitchFamily="34" charset="0"/>
              </a:rPr>
              <a:t>la</a:t>
            </a:r>
          </a:p>
          <a:p>
            <a:pPr lvl="0"/>
            <a:r>
              <a:rPr lang="es-ES" sz="1000" dirty="0" smtClean="0">
                <a:latin typeface="Arial" panose="020B0604020202020204" pitchFamily="34" charset="0"/>
                <a:cs typeface="Arial" panose="020B0604020202020204" pitchFamily="34" charset="0"/>
              </a:rPr>
              <a:t>Tierra</a:t>
            </a:r>
            <a:r>
              <a:rPr lang="es-ES" sz="1000" dirty="0">
                <a:latin typeface="Arial" panose="020B0604020202020204" pitchFamily="34" charset="0"/>
                <a:cs typeface="Arial" panose="020B0604020202020204" pitchFamily="34" charset="0"/>
              </a:rPr>
              <a:t>. Las islas Tonga incluyen las 150 islas reales, pero hay muchos volcanes sumergidos que algún día pueden convertirse en islas. </a:t>
            </a:r>
            <a:r>
              <a:rPr lang="es-ES" sz="1000" dirty="0" smtClean="0">
                <a:latin typeface="Arial" panose="020B0604020202020204" pitchFamily="34" charset="0"/>
                <a:cs typeface="Arial" panose="020B0604020202020204" pitchFamily="34" charset="0"/>
              </a:rPr>
              <a:t>(</a:t>
            </a:r>
            <a:r>
              <a:rPr lang="es-ES" sz="1000" dirty="0" err="1" smtClean="0">
                <a:latin typeface="Arial" panose="020B0604020202020204" pitchFamily="34" charset="0"/>
                <a:cs typeface="Arial" panose="020B0604020202020204" pitchFamily="34" charset="0"/>
              </a:rPr>
              <a:t>Volcano</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World</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2" name="Rectángulo 1"/>
          <p:cNvSpPr/>
          <p:nvPr/>
        </p:nvSpPr>
        <p:spPr>
          <a:xfrm>
            <a:off x="0" y="2824822"/>
            <a:ext cx="5114412" cy="2708434"/>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Niuafoʻou</a:t>
            </a:r>
            <a:r>
              <a:rPr lang="es-ES" sz="1000" b="1" dirty="0" smtClean="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(que significa: muchos cocos nuevos) es la isla más septentrional del reino de Tonga. Es una isla de borde volcánico de 15 km². La isla se encuentra en el sur del Océano Pacífico, entre </a:t>
            </a:r>
            <a:r>
              <a:rPr lang="es-ES" sz="1000" dirty="0" err="1" smtClean="0">
                <a:latin typeface="Arial" panose="020B0604020202020204" pitchFamily="34" charset="0"/>
                <a:cs typeface="Arial" panose="020B0604020202020204" pitchFamily="34" charset="0"/>
              </a:rPr>
              <a:t>Fiji</a:t>
            </a:r>
            <a:r>
              <a:rPr lang="es-ES" sz="1000" dirty="0" smtClean="0">
                <a:latin typeface="Arial" panose="020B0604020202020204" pitchFamily="34" charset="0"/>
                <a:cs typeface="Arial" panose="020B0604020202020204" pitchFamily="34" charset="0"/>
              </a:rPr>
              <a:t> y Samoa, a 574 km al norte del grupo de islas </a:t>
            </a:r>
            <a:r>
              <a:rPr lang="es-ES" sz="1000" dirty="0" err="1" smtClean="0">
                <a:latin typeface="Arial" panose="020B0604020202020204" pitchFamily="34" charset="0"/>
                <a:cs typeface="Arial" panose="020B0604020202020204" pitchFamily="34" charset="0"/>
              </a:rPr>
              <a:t>Tongatapu</a:t>
            </a:r>
            <a:r>
              <a:rPr lang="es-ES" sz="1000" dirty="0" smtClean="0">
                <a:latin typeface="Arial" panose="020B0604020202020204" pitchFamily="34" charset="0"/>
                <a:cs typeface="Arial" panose="020B0604020202020204" pitchFamily="34" charset="0"/>
              </a:rPr>
              <a:t> y a 337 kilómetros al noroeste de </a:t>
            </a:r>
            <a:r>
              <a:rPr lang="es-ES" sz="1000" dirty="0" err="1" smtClean="0">
                <a:latin typeface="Arial" panose="020B0604020202020204" pitchFamily="34" charset="0"/>
                <a:cs typeface="Arial" panose="020B0604020202020204" pitchFamily="34" charset="0"/>
              </a:rPr>
              <a:t>Vavaʻu</a:t>
            </a:r>
            <a:r>
              <a:rPr lang="es-ES" sz="1000" dirty="0" smtClean="0">
                <a:latin typeface="Arial" panose="020B0604020202020204" pitchFamily="34" charset="0"/>
                <a:cs typeface="Arial" panose="020B0604020202020204" pitchFamily="34" charset="0"/>
              </a:rPr>
              <a:t>. Todavía es un volcán activo. Otros nombres para la isla son la isla de </a:t>
            </a:r>
            <a:r>
              <a:rPr lang="es-ES" sz="1000" dirty="0" err="1" smtClean="0">
                <a:latin typeface="Arial" panose="020B0604020202020204" pitchFamily="34" charset="0"/>
                <a:cs typeface="Arial" panose="020B0604020202020204" pitchFamily="34" charset="0"/>
              </a:rPr>
              <a:t>Good</a:t>
            </a:r>
            <a:r>
              <a:rPr lang="es-ES" sz="1000" dirty="0" smtClean="0">
                <a:latin typeface="Arial" panose="020B0604020202020204" pitchFamily="34" charset="0"/>
                <a:cs typeface="Arial" panose="020B0604020202020204" pitchFamily="34" charset="0"/>
              </a:rPr>
              <a:t> Hope y la isla de </a:t>
            </a:r>
            <a:r>
              <a:rPr lang="es-ES" sz="1000" dirty="0" err="1" smtClean="0">
                <a:latin typeface="Arial" panose="020B0604020202020204" pitchFamily="34" charset="0"/>
                <a:cs typeface="Arial" panose="020B0604020202020204" pitchFamily="34" charset="0"/>
              </a:rPr>
              <a:t>Tin</a:t>
            </a:r>
            <a:r>
              <a:rPr lang="es-ES" sz="1000" dirty="0" smtClean="0">
                <a:latin typeface="Arial" panose="020B0604020202020204" pitchFamily="34" charset="0"/>
                <a:cs typeface="Arial" panose="020B0604020202020204" pitchFamily="34" charset="0"/>
              </a:rPr>
              <a:t> Can. </a:t>
            </a:r>
            <a:r>
              <a:rPr lang="es-ES" sz="1000" dirty="0" err="1" smtClean="0">
                <a:latin typeface="Arial" panose="020B0604020202020204" pitchFamily="34" charset="0"/>
                <a:cs typeface="Arial" panose="020B0604020202020204" pitchFamily="34" charset="0"/>
              </a:rPr>
              <a:t>Niuafoʻou</a:t>
            </a:r>
            <a:r>
              <a:rPr lang="es-ES" sz="1000" dirty="0" smtClean="0">
                <a:latin typeface="Arial" panose="020B0604020202020204" pitchFamily="34" charset="0"/>
                <a:cs typeface="Arial" panose="020B0604020202020204" pitchFamily="34" charset="0"/>
              </a:rPr>
              <a:t> es un volcán ubicado en una cresta submarina a 190 kilómetros al oeste de la línea de todos los otros volcanes de Tonga. La isla contiene una caldera de lados inclinados; el borde mide más de 120 metros de altura, y alcanza una altura de 250 metros en </a:t>
            </a:r>
            <a:r>
              <a:rPr lang="es-ES" sz="1000" dirty="0" err="1" smtClean="0">
                <a:latin typeface="Arial" panose="020B0604020202020204" pitchFamily="34" charset="0"/>
                <a:cs typeface="Arial" panose="020B0604020202020204" pitchFamily="34" charset="0"/>
              </a:rPr>
              <a:t>Mokotu</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 costa es rocosa y empinada con solo unas pocas playas pedregosas de arena negra. El anillo de la isla encierra dos lagos. El más grande, </a:t>
            </a:r>
            <a:r>
              <a:rPr lang="es-ES" sz="1000" dirty="0" err="1">
                <a:latin typeface="Arial" panose="020B0604020202020204" pitchFamily="34" charset="0"/>
                <a:cs typeface="Arial" panose="020B0604020202020204" pitchFamily="34" charset="0"/>
              </a:rPr>
              <a:t>Vai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Lahi</a:t>
            </a:r>
            <a:r>
              <a:rPr lang="es-ES" sz="1000" dirty="0">
                <a:latin typeface="Arial" panose="020B0604020202020204" pitchFamily="34" charset="0"/>
                <a:cs typeface="Arial" panose="020B0604020202020204" pitchFamily="34" charset="0"/>
              </a:rPr>
              <a:t>, es un lago de cráter de 23 metros sobre el nivel del mar, 4 kilómetros de ancho y 84 metros de profundidad. El lago contiene tres islas y una isla sumergida que aparece cuando baja el nivel del agua. </a:t>
            </a:r>
            <a:r>
              <a:rPr lang="es-ES" sz="1000" dirty="0" err="1">
                <a:latin typeface="Arial" panose="020B0604020202020204" pitchFamily="34" charset="0"/>
                <a:cs typeface="Arial" panose="020B0604020202020204" pitchFamily="34" charset="0"/>
              </a:rPr>
              <a:t>Vai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Lahi</a:t>
            </a:r>
            <a:r>
              <a:rPr lang="es-ES" sz="1000" dirty="0">
                <a:latin typeface="Arial" panose="020B0604020202020204" pitchFamily="34" charset="0"/>
                <a:cs typeface="Arial" panose="020B0604020202020204" pitchFamily="34" charset="0"/>
              </a:rPr>
              <a:t> está separado del </a:t>
            </a:r>
            <a:r>
              <a:rPr lang="es-ES" sz="1000" dirty="0" err="1">
                <a:latin typeface="Arial" panose="020B0604020202020204" pitchFamily="34" charset="0"/>
                <a:cs typeface="Arial" panose="020B0604020202020204" pitchFamily="34" charset="0"/>
              </a:rPr>
              <a:t>Vai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Siʻi</a:t>
            </a:r>
            <a:r>
              <a:rPr lang="es-ES" sz="1000" dirty="0">
                <a:latin typeface="Arial" panose="020B0604020202020204" pitchFamily="34" charset="0"/>
                <a:cs typeface="Arial" panose="020B0604020202020204" pitchFamily="34" charset="0"/>
              </a:rPr>
              <a:t> (o </a:t>
            </a:r>
            <a:r>
              <a:rPr lang="es-ES" sz="1000" dirty="0" err="1">
                <a:latin typeface="Arial" panose="020B0604020202020204" pitchFamily="34" charset="0"/>
                <a:cs typeface="Arial" panose="020B0604020202020204" pitchFamily="34" charset="0"/>
              </a:rPr>
              <a:t>Vai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Mataʻaho</a:t>
            </a:r>
            <a:r>
              <a:rPr lang="es-ES" sz="1000" dirty="0">
                <a:latin typeface="Arial" panose="020B0604020202020204" pitchFamily="34" charset="0"/>
                <a:cs typeface="Arial" panose="020B0604020202020204" pitchFamily="34" charset="0"/>
              </a:rPr>
              <a:t>) más pequeño por un paisaje desolado de colinas de arena. La isla está cubierta por un bosque en las paredes internas del lago del cráter y en las laderas este y oeste de la isla. </a:t>
            </a:r>
            <a:r>
              <a:rPr lang="es-ES" sz="1000" dirty="0" err="1">
                <a:latin typeface="Arial" panose="020B0604020202020204" pitchFamily="34" charset="0"/>
                <a:cs typeface="Arial" panose="020B0604020202020204" pitchFamily="34" charset="0"/>
              </a:rPr>
              <a:t>Niuafoʻou</a:t>
            </a:r>
            <a:r>
              <a:rPr lang="es-ES" sz="1000" dirty="0">
                <a:latin typeface="Arial" panose="020B0604020202020204" pitchFamily="34" charset="0"/>
                <a:cs typeface="Arial" panose="020B0604020202020204" pitchFamily="34" charset="0"/>
              </a:rPr>
              <a:t> ha sido un volcán activo durante miles de años. Otras erupciones ocurrieron en 1935, 1936, 1943 y 1946. La erupción de 1946 fue particularmente violenta. </a:t>
            </a:r>
            <a:r>
              <a:rPr lang="es-ES" sz="1000" dirty="0" smtClean="0">
                <a:latin typeface="Arial" panose="020B0604020202020204" pitchFamily="34" charset="0"/>
                <a:cs typeface="Arial" panose="020B0604020202020204" pitchFamily="34" charset="0"/>
              </a:rPr>
              <a:t>(Wikipedia)</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4"/>
          <a:stretch>
            <a:fillRect/>
          </a:stretch>
        </p:blipFill>
        <p:spPr>
          <a:xfrm>
            <a:off x="5114412" y="2846268"/>
            <a:ext cx="4011731" cy="4011731"/>
          </a:xfrm>
          <a:prstGeom prst="rect">
            <a:avLst/>
          </a:prstGeom>
        </p:spPr>
      </p:pic>
      <p:sp>
        <p:nvSpPr>
          <p:cNvPr id="8" name="Rectángulo 7"/>
          <p:cNvSpPr/>
          <p:nvPr/>
        </p:nvSpPr>
        <p:spPr>
          <a:xfrm>
            <a:off x="5169797" y="2846268"/>
            <a:ext cx="2506392"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rPr>
              <a:t>N</a:t>
            </a:r>
            <a:r>
              <a:rPr lang="es-ES" sz="1200" dirty="0" err="1">
                <a:solidFill>
                  <a:prstClr val="black"/>
                </a:solidFill>
              </a:rPr>
              <a:t>i</a:t>
            </a:r>
            <a:r>
              <a:rPr lang="es-ES" sz="1200" dirty="0" err="1">
                <a:solidFill>
                  <a:srgbClr val="FF0000"/>
                </a:solidFill>
              </a:rPr>
              <a:t>uafo’ou</a:t>
            </a:r>
            <a:r>
              <a:rPr lang="es-ES" sz="1200" dirty="0">
                <a:solidFill>
                  <a:srgbClr val="FF0000"/>
                </a:solidFill>
              </a:rPr>
              <a:t>. Volcán. Tonga. (Wikipedia)</a:t>
            </a:r>
          </a:p>
        </p:txBody>
      </p:sp>
      <p:sp>
        <p:nvSpPr>
          <p:cNvPr id="9" name="Rectángulo 8"/>
          <p:cNvSpPr/>
          <p:nvPr/>
        </p:nvSpPr>
        <p:spPr>
          <a:xfrm>
            <a:off x="4239" y="5509193"/>
            <a:ext cx="5110173" cy="132343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Niuatoputapu</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isla alta en la nación insular de Tonga, Océano Pacífico, su punto más alto es de 157 m. Su nombre significa isla sagrada. Los nombres europeos más antiguos para la isla son </a:t>
            </a:r>
            <a:r>
              <a:rPr lang="es-ES" sz="1000" dirty="0" err="1">
                <a:latin typeface="Arial" panose="020B0604020202020204" pitchFamily="34" charset="0"/>
                <a:cs typeface="Arial" panose="020B0604020202020204" pitchFamily="34" charset="0"/>
              </a:rPr>
              <a:t>Traitors</a:t>
            </a:r>
            <a:r>
              <a:rPr lang="es-ES" sz="1000" dirty="0">
                <a:latin typeface="Arial" panose="020B0604020202020204" pitchFamily="34" charset="0"/>
                <a:cs typeface="Arial" panose="020B0604020202020204" pitchFamily="34" charset="0"/>
              </a:rPr>
              <a:t> o </a:t>
            </a:r>
            <a:r>
              <a:rPr lang="es-ES" sz="1000" dirty="0" err="1">
                <a:latin typeface="Arial" panose="020B0604020202020204" pitchFamily="34" charset="0"/>
                <a:cs typeface="Arial" panose="020B0604020202020204" pitchFamily="34" charset="0"/>
              </a:rPr>
              <a:t>Keppel</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Niuatoputapu</a:t>
            </a:r>
            <a:r>
              <a:rPr lang="es-ES" sz="1000" dirty="0">
                <a:latin typeface="Arial" panose="020B0604020202020204" pitchFamily="34" charset="0"/>
                <a:cs typeface="Arial" panose="020B0604020202020204" pitchFamily="34" charset="0"/>
              </a:rPr>
              <a:t> se encuentra en el norte del país, a 300 kilómetros de </a:t>
            </a:r>
            <a:r>
              <a:rPr lang="es-ES" sz="1000" dirty="0" err="1">
                <a:latin typeface="Arial" panose="020B0604020202020204" pitchFamily="34" charset="0"/>
                <a:cs typeface="Arial" panose="020B0604020202020204" pitchFamily="34" charset="0"/>
              </a:rPr>
              <a:t>Vavaʻu</a:t>
            </a:r>
            <a:r>
              <a:rPr lang="es-ES" sz="1000" dirty="0">
                <a:latin typeface="Arial" panose="020B0604020202020204" pitchFamily="34" charset="0"/>
                <a:cs typeface="Arial" panose="020B0604020202020204" pitchFamily="34" charset="0"/>
              </a:rPr>
              <a:t>, cerca de la frontera con Samoa. Sus vecinos más cercanos son la pequeña isla de </a:t>
            </a:r>
            <a:r>
              <a:rPr lang="es-ES" sz="1000" dirty="0" err="1">
                <a:latin typeface="Arial" panose="020B0604020202020204" pitchFamily="34" charset="0"/>
                <a:cs typeface="Arial" panose="020B0604020202020204" pitchFamily="34" charset="0"/>
              </a:rPr>
              <a:t>Tafahi</a:t>
            </a:r>
            <a:r>
              <a:rPr lang="es-ES" sz="1000" dirty="0">
                <a:latin typeface="Arial" panose="020B0604020202020204" pitchFamily="34" charset="0"/>
                <a:cs typeface="Arial" panose="020B0604020202020204" pitchFamily="34" charset="0"/>
              </a:rPr>
              <a:t>, a solo 9 km al noreste y la isla de </a:t>
            </a:r>
            <a:r>
              <a:rPr lang="es-ES" sz="1000" dirty="0" err="1">
                <a:latin typeface="Arial" panose="020B0604020202020204" pitchFamily="34" charset="0"/>
                <a:cs typeface="Arial" panose="020B0604020202020204" pitchFamily="34" charset="0"/>
              </a:rPr>
              <a:t>Niuafo'ou</a:t>
            </a:r>
            <a:r>
              <a:rPr lang="es-ES" sz="1000" dirty="0">
                <a:latin typeface="Arial" panose="020B0604020202020204" pitchFamily="34" charset="0"/>
                <a:cs typeface="Arial" panose="020B0604020202020204" pitchFamily="34" charset="0"/>
              </a:rPr>
              <a:t>. La cima central de </a:t>
            </a:r>
            <a:r>
              <a:rPr lang="es-ES" sz="1000" dirty="0" err="1">
                <a:latin typeface="Arial" panose="020B0604020202020204" pitchFamily="34" charset="0"/>
                <a:cs typeface="Arial" panose="020B0604020202020204" pitchFamily="34" charset="0"/>
              </a:rPr>
              <a:t>Niuatoputapu</a:t>
            </a:r>
            <a:r>
              <a:rPr lang="es-ES" sz="1000" dirty="0">
                <a:latin typeface="Arial" panose="020B0604020202020204" pitchFamily="34" charset="0"/>
                <a:cs typeface="Arial" panose="020B0604020202020204" pitchFamily="34" charset="0"/>
              </a:rPr>
              <a:t>, justo al lado de </a:t>
            </a:r>
            <a:r>
              <a:rPr lang="es-ES" sz="1000" dirty="0" err="1">
                <a:latin typeface="Arial" panose="020B0604020202020204" pitchFamily="34" charset="0"/>
                <a:cs typeface="Arial" panose="020B0604020202020204" pitchFamily="34" charset="0"/>
              </a:rPr>
              <a:t>Vaipoa</a:t>
            </a:r>
            <a:r>
              <a:rPr lang="es-ES" sz="1000" dirty="0">
                <a:latin typeface="Arial" panose="020B0604020202020204" pitchFamily="34" charset="0"/>
                <a:cs typeface="Arial" panose="020B0604020202020204" pitchFamily="34" charset="0"/>
              </a:rPr>
              <a:t>, es una colina de solo 157 m) de altura. Es el remanente erosionado de un gran volcán, que entró en erupción hace unos 3 millones de años. La isla está casi totalmente rodeada por un gran arrecife, elevado </a:t>
            </a:r>
            <a:r>
              <a:rPr lang="es-ES" sz="1000" dirty="0" smtClean="0">
                <a:latin typeface="Arial" panose="020B0604020202020204" pitchFamily="34" charset="0"/>
                <a:cs typeface="Arial" panose="020B0604020202020204" pitchFamily="34" charset="0"/>
              </a:rPr>
              <a:t>y</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790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6286500" y="0"/>
            <a:ext cx="2857500" cy="2857500"/>
          </a:xfrm>
          <a:prstGeom prst="rect">
            <a:avLst/>
          </a:prstGeom>
        </p:spPr>
      </p:pic>
      <p:sp>
        <p:nvSpPr>
          <p:cNvPr id="3" name="Rectángulo 2"/>
          <p:cNvSpPr/>
          <p:nvPr/>
        </p:nvSpPr>
        <p:spPr>
          <a:xfrm>
            <a:off x="6286500" y="982519"/>
            <a:ext cx="1849166"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rPr>
              <a:t>Imagen NASA de </a:t>
            </a:r>
            <a:r>
              <a:rPr lang="es-ES" sz="1000" dirty="0" err="1">
                <a:solidFill>
                  <a:srgbClr val="FF0000"/>
                </a:solidFill>
              </a:rPr>
              <a:t>Niuatoputapu</a:t>
            </a:r>
            <a:r>
              <a:rPr lang="es-ES" sz="1000" dirty="0">
                <a:solidFill>
                  <a:srgbClr val="FF0000"/>
                </a:solidFill>
              </a:rPr>
              <a:t>. Volcán. Tonga. (Wikipedia)</a:t>
            </a:r>
          </a:p>
        </p:txBody>
      </p:sp>
      <p:sp>
        <p:nvSpPr>
          <p:cNvPr id="4" name="Rectángulo 3"/>
          <p:cNvSpPr/>
          <p:nvPr/>
        </p:nvSpPr>
        <p:spPr>
          <a:xfrm>
            <a:off x="0" y="0"/>
            <a:ext cx="6286500" cy="707886"/>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en gran parte cubierto de ceniza volcánica, que le ha dado un suelo fértil. </a:t>
            </a:r>
            <a:r>
              <a:rPr lang="es-ES" sz="1000" dirty="0" err="1">
                <a:solidFill>
                  <a:prstClr val="white"/>
                </a:solidFill>
                <a:latin typeface="Arial" panose="020B0604020202020204" pitchFamily="34" charset="0"/>
                <a:cs typeface="Arial" panose="020B0604020202020204" pitchFamily="34" charset="0"/>
              </a:rPr>
              <a:t>Niuatoputapu</a:t>
            </a:r>
            <a:r>
              <a:rPr lang="es-ES" sz="1000" dirty="0">
                <a:solidFill>
                  <a:prstClr val="white"/>
                </a:solidFill>
                <a:latin typeface="Arial" panose="020B0604020202020204" pitchFamily="34" charset="0"/>
                <a:cs typeface="Arial" panose="020B0604020202020204" pitchFamily="34" charset="0"/>
              </a:rPr>
              <a:t> consta principalmente de tres aldeas: </a:t>
            </a:r>
            <a:r>
              <a:rPr lang="es-ES" sz="1000" dirty="0" err="1">
                <a:solidFill>
                  <a:prstClr val="white"/>
                </a:solidFill>
                <a:latin typeface="Arial" panose="020B0604020202020204" pitchFamily="34" charset="0"/>
                <a:cs typeface="Arial" panose="020B0604020202020204" pitchFamily="34" charset="0"/>
              </a:rPr>
              <a:t>Hihifo</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Vaipoa</a:t>
            </a:r>
            <a:r>
              <a:rPr lang="es-ES" sz="1000" dirty="0">
                <a:solidFill>
                  <a:prstClr val="white"/>
                </a:solidFill>
                <a:latin typeface="Arial" panose="020B0604020202020204" pitchFamily="34" charset="0"/>
                <a:cs typeface="Arial" panose="020B0604020202020204" pitchFamily="34" charset="0"/>
              </a:rPr>
              <a:t> y </a:t>
            </a:r>
            <a:r>
              <a:rPr lang="es-ES" sz="1000" dirty="0" err="1">
                <a:solidFill>
                  <a:prstClr val="white"/>
                </a:solidFill>
                <a:latin typeface="Arial" panose="020B0604020202020204" pitchFamily="34" charset="0"/>
                <a:cs typeface="Arial" panose="020B0604020202020204" pitchFamily="34" charset="0"/>
              </a:rPr>
              <a:t>Falehau</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Hihifo</a:t>
            </a:r>
            <a:r>
              <a:rPr lang="es-ES" sz="1000" dirty="0">
                <a:solidFill>
                  <a:prstClr val="white"/>
                </a:solidFill>
                <a:latin typeface="Arial" panose="020B0604020202020204" pitchFamily="34" charset="0"/>
                <a:cs typeface="Arial" panose="020B0604020202020204" pitchFamily="34" charset="0"/>
              </a:rPr>
              <a:t> es el pueblo más grande y, como su nombre indica, se encuentra en el oeste de la isla.  </a:t>
            </a:r>
            <a:r>
              <a:rPr lang="es-ES" sz="1000" dirty="0" err="1">
                <a:solidFill>
                  <a:prstClr val="white"/>
                </a:solidFill>
                <a:latin typeface="Arial" panose="020B0604020202020204" pitchFamily="34" charset="0"/>
                <a:cs typeface="Arial" panose="020B0604020202020204" pitchFamily="34" charset="0"/>
              </a:rPr>
              <a:t>Vaipoa</a:t>
            </a:r>
            <a:r>
              <a:rPr lang="es-ES" sz="1000" dirty="0">
                <a:solidFill>
                  <a:prstClr val="white"/>
                </a:solidFill>
                <a:latin typeface="Arial" panose="020B0604020202020204" pitchFamily="34" charset="0"/>
                <a:cs typeface="Arial" panose="020B0604020202020204" pitchFamily="34" charset="0"/>
              </a:rPr>
              <a:t> se encuentra en el centro de la isla. </a:t>
            </a:r>
            <a:r>
              <a:rPr lang="es-ES" sz="1000" dirty="0" err="1">
                <a:solidFill>
                  <a:prstClr val="white"/>
                </a:solidFill>
                <a:latin typeface="Arial" panose="020B0604020202020204" pitchFamily="34" charset="0"/>
                <a:cs typeface="Arial" panose="020B0604020202020204" pitchFamily="34" charset="0"/>
              </a:rPr>
              <a:t>Falehau</a:t>
            </a:r>
            <a:r>
              <a:rPr lang="es-ES" sz="1000" dirty="0">
                <a:solidFill>
                  <a:prstClr val="white"/>
                </a:solidFill>
                <a:latin typeface="Arial" panose="020B0604020202020204" pitchFamily="34" charset="0"/>
                <a:cs typeface="Arial" panose="020B0604020202020204" pitchFamily="34" charset="0"/>
              </a:rPr>
              <a:t>, al este de </a:t>
            </a:r>
            <a:r>
              <a:rPr lang="es-ES" sz="1000" dirty="0" err="1">
                <a:solidFill>
                  <a:prstClr val="white"/>
                </a:solidFill>
                <a:latin typeface="Arial" panose="020B0604020202020204" pitchFamily="34" charset="0"/>
                <a:cs typeface="Arial" panose="020B0604020202020204" pitchFamily="34" charset="0"/>
              </a:rPr>
              <a:t>Vaipoa</a:t>
            </a:r>
            <a:r>
              <a:rPr lang="es-ES" sz="1000" dirty="0">
                <a:solidFill>
                  <a:prstClr val="white"/>
                </a:solidFill>
                <a:latin typeface="Arial" panose="020B0604020202020204" pitchFamily="34" charset="0"/>
                <a:cs typeface="Arial" panose="020B0604020202020204" pitchFamily="34" charset="0"/>
              </a:rPr>
              <a:t>, se encuentra frente al único puerto de la isla, en la costa noroeste.(Wikipedia) </a:t>
            </a:r>
          </a:p>
        </p:txBody>
      </p:sp>
      <p:sp>
        <p:nvSpPr>
          <p:cNvPr id="5" name="Rectángulo 4"/>
          <p:cNvSpPr/>
          <p:nvPr/>
        </p:nvSpPr>
        <p:spPr>
          <a:xfrm>
            <a:off x="14952" y="707886"/>
            <a:ext cx="6271547" cy="163121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Tafahi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isla pequeña (1.2 km × 2.8 km) en el norte del archipiélago de Tonga, de hecho, más cerca de </a:t>
            </a:r>
            <a:r>
              <a:rPr lang="es-ES" sz="1000" dirty="0" err="1">
                <a:latin typeface="Arial" panose="020B0604020202020204" pitchFamily="34" charset="0"/>
                <a:cs typeface="Arial" panose="020B0604020202020204" pitchFamily="34" charset="0"/>
              </a:rPr>
              <a:t>Savaiʻi</a:t>
            </a:r>
            <a:r>
              <a:rPr lang="es-ES" sz="1000" dirty="0">
                <a:latin typeface="Arial" panose="020B0604020202020204" pitchFamily="34" charset="0"/>
                <a:cs typeface="Arial" panose="020B0604020202020204" pitchFamily="34" charset="0"/>
              </a:rPr>
              <a:t> (Samoa) que las islas principales de Tonga. Está a solo 9 km del noreste a </a:t>
            </a:r>
            <a:r>
              <a:rPr lang="es-ES" sz="1000" dirty="0" err="1">
                <a:latin typeface="Arial" panose="020B0604020202020204" pitchFamily="34" charset="0"/>
                <a:cs typeface="Arial" panose="020B0604020202020204" pitchFamily="34" charset="0"/>
              </a:rPr>
              <a:t>Niuatoputapu</a:t>
            </a:r>
            <a:r>
              <a:rPr lang="es-ES" sz="1000" dirty="0">
                <a:latin typeface="Arial" panose="020B0604020202020204" pitchFamily="34" charset="0"/>
                <a:cs typeface="Arial" panose="020B0604020202020204" pitchFamily="34" charset="0"/>
              </a:rPr>
              <a:t>, Otros nombres para </a:t>
            </a:r>
            <a:r>
              <a:rPr lang="es-ES" sz="1000" dirty="0" err="1">
                <a:latin typeface="Arial" panose="020B0604020202020204" pitchFamily="34" charset="0"/>
                <a:cs typeface="Arial" panose="020B0604020202020204" pitchFamily="34" charset="0"/>
              </a:rPr>
              <a:t>Tafahi</a:t>
            </a:r>
            <a:r>
              <a:rPr lang="es-ES" sz="1000" dirty="0">
                <a:latin typeface="Arial" panose="020B0604020202020204" pitchFamily="34" charset="0"/>
                <a:cs typeface="Arial" panose="020B0604020202020204" pitchFamily="34" charset="0"/>
              </a:rPr>
              <a:t> son Cocos </a:t>
            </a:r>
            <a:r>
              <a:rPr lang="es-ES" sz="1000" dirty="0" err="1">
                <a:latin typeface="Arial" panose="020B0604020202020204" pitchFamily="34" charset="0"/>
                <a:cs typeface="Arial" panose="020B0604020202020204" pitchFamily="34" charset="0"/>
              </a:rPr>
              <a:t>Eylant</a:t>
            </a:r>
            <a:r>
              <a:rPr lang="es-ES" sz="1000" dirty="0">
                <a:latin typeface="Arial" panose="020B0604020202020204" pitchFamily="34" charset="0"/>
                <a:cs typeface="Arial" panose="020B0604020202020204" pitchFamily="34" charset="0"/>
              </a:rPr>
              <a:t> (isla del coco) o isla </a:t>
            </a:r>
            <a:r>
              <a:rPr lang="es-ES" sz="1000" dirty="0" err="1">
                <a:latin typeface="Arial" panose="020B0604020202020204" pitchFamily="34" charset="0"/>
                <a:cs typeface="Arial" panose="020B0604020202020204" pitchFamily="34" charset="0"/>
              </a:rPr>
              <a:t>Boscawen</a:t>
            </a:r>
            <a:r>
              <a:rPr lang="es-ES" sz="1000" dirty="0">
                <a:latin typeface="Arial" panose="020B0604020202020204" pitchFamily="34" charset="0"/>
                <a:cs typeface="Arial" panose="020B0604020202020204" pitchFamily="34" charset="0"/>
              </a:rPr>
              <a:t>. Es una isla volcánica y tiene la forma de cono típica de un estratovolcán. La montaña se llama </a:t>
            </a:r>
            <a:r>
              <a:rPr lang="es-ES" sz="1000" dirty="0" err="1">
                <a:latin typeface="Arial" panose="020B0604020202020204" pitchFamily="34" charset="0"/>
                <a:cs typeface="Arial" panose="020B0604020202020204" pitchFamily="34" charset="0"/>
              </a:rPr>
              <a:t>Piu-ʻo-Tafahi</a:t>
            </a:r>
            <a:r>
              <a:rPr lang="es-ES" sz="1000" dirty="0">
                <a:latin typeface="Arial" panose="020B0604020202020204" pitchFamily="34" charset="0"/>
                <a:cs typeface="Arial" panose="020B0604020202020204" pitchFamily="34" charset="0"/>
              </a:rPr>
              <a:t> y tiene una altura de 560 m. La isla, de 3,42 km2, es más pequeña que </a:t>
            </a:r>
            <a:r>
              <a:rPr lang="es-ES" sz="1000" dirty="0" err="1">
                <a:latin typeface="Arial" panose="020B0604020202020204" pitchFamily="34" charset="0"/>
                <a:cs typeface="Arial" panose="020B0604020202020204" pitchFamily="34" charset="0"/>
              </a:rPr>
              <a:t>Niuatoputapu</a:t>
            </a:r>
            <a:r>
              <a:rPr lang="es-ES" sz="1000" dirty="0">
                <a:latin typeface="Arial" panose="020B0604020202020204" pitchFamily="34" charset="0"/>
                <a:cs typeface="Arial" panose="020B0604020202020204" pitchFamily="34" charset="0"/>
              </a:rPr>
              <a:t>, pero más alta. (Wikipedia) Es el volcán </a:t>
            </a:r>
            <a:r>
              <a:rPr lang="es-ES" sz="1000" dirty="0" err="1">
                <a:latin typeface="Arial" panose="020B0604020202020204" pitchFamily="34" charset="0"/>
                <a:cs typeface="Arial" panose="020B0604020202020204" pitchFamily="34" charset="0"/>
              </a:rPr>
              <a:t>subaéreo</a:t>
            </a:r>
            <a:r>
              <a:rPr lang="es-ES" sz="1000" dirty="0">
                <a:latin typeface="Arial" panose="020B0604020202020204" pitchFamily="34" charset="0"/>
                <a:cs typeface="Arial" panose="020B0604020202020204" pitchFamily="34" charset="0"/>
              </a:rPr>
              <a:t> más septentrional del arco volcánico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El volcán basáltico-</a:t>
            </a:r>
            <a:r>
              <a:rPr lang="es-ES" sz="1000" dirty="0" err="1">
                <a:latin typeface="Arial" panose="020B0604020202020204" pitchFamily="34" charset="0"/>
                <a:cs typeface="Arial" panose="020B0604020202020204" pitchFamily="34" charset="0"/>
              </a:rPr>
              <a:t>andeítico</a:t>
            </a:r>
            <a:r>
              <a:rPr lang="es-ES" sz="1000" dirty="0">
                <a:latin typeface="Arial" panose="020B0604020202020204" pitchFamily="34" charset="0"/>
                <a:cs typeface="Arial" panose="020B0604020202020204" pitchFamily="34" charset="0"/>
              </a:rPr>
              <a:t> se alarga en dirección NS, y la cima se encuentra en el lado suroeste de la isla. El lado W del volcán es el más diseccionado, y un arrecife estrecho bordea parcialmente la isla. No se han reportado erupciones históricas, pero su morfología juvenil, que se asemeja a la del volcán </a:t>
            </a:r>
            <a:r>
              <a:rPr lang="es-ES" sz="1000" dirty="0" err="1">
                <a:latin typeface="Arial" panose="020B0604020202020204" pitchFamily="34" charset="0"/>
                <a:cs typeface="Arial" panose="020B0604020202020204" pitchFamily="34" charset="0"/>
              </a:rPr>
              <a:t>Kao</a:t>
            </a:r>
            <a:r>
              <a:rPr lang="es-ES" sz="1000" dirty="0">
                <a:latin typeface="Arial" panose="020B0604020202020204" pitchFamily="34" charset="0"/>
                <a:cs typeface="Arial" panose="020B0604020202020204" pitchFamily="34" charset="0"/>
              </a:rPr>
              <a:t> más grande en las islas centrales de Tonga, sugiere actividad reciente</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4"/>
          <a:srcRect t="12371" b="15792"/>
          <a:stretch/>
        </p:blipFill>
        <p:spPr>
          <a:xfrm>
            <a:off x="4658345" y="2857501"/>
            <a:ext cx="4490228" cy="2227684"/>
          </a:xfrm>
          <a:prstGeom prst="rect">
            <a:avLst/>
          </a:prstGeom>
        </p:spPr>
      </p:pic>
      <p:sp>
        <p:nvSpPr>
          <p:cNvPr id="7" name="Rectángulo 6"/>
          <p:cNvSpPr/>
          <p:nvPr/>
        </p:nvSpPr>
        <p:spPr>
          <a:xfrm>
            <a:off x="4750661" y="4838964"/>
            <a:ext cx="3071675"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Tafahi</a:t>
            </a:r>
            <a:r>
              <a:rPr lang="es-ES" sz="1000" dirty="0">
                <a:solidFill>
                  <a:srgbClr val="FF0000"/>
                </a:solidFill>
                <a:latin typeface="Arial" panose="020B0604020202020204" pitchFamily="34" charset="0"/>
                <a:cs typeface="Arial" panose="020B0604020202020204" pitchFamily="34" charset="0"/>
              </a:rPr>
              <a:t> Volcán. Tonga.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8" name="Rectángulo 7"/>
          <p:cNvSpPr/>
          <p:nvPr/>
        </p:nvSpPr>
        <p:spPr>
          <a:xfrm>
            <a:off x="10378" y="2339102"/>
            <a:ext cx="6505837" cy="1908215"/>
          </a:xfrm>
          <a:prstGeom prst="rect">
            <a:avLst/>
          </a:prstGeom>
        </p:spPr>
        <p:txBody>
          <a:bodyPr wrap="square">
            <a:spAutoFit/>
          </a:bodyPr>
          <a:lstStyle/>
          <a:p>
            <a:r>
              <a:rPr lang="es-ES" b="1" dirty="0"/>
              <a:t>-</a:t>
            </a:r>
            <a:r>
              <a:rPr lang="es-ES" sz="1000" b="1" dirty="0">
                <a:latin typeface="Arial" panose="020B0604020202020204" pitchFamily="34" charset="0"/>
                <a:cs typeface="Arial" panose="020B0604020202020204" pitchFamily="34" charset="0"/>
              </a:rPr>
              <a:t>Dos volcanes submarinos, el </a:t>
            </a:r>
            <a:r>
              <a:rPr lang="es-ES" sz="1000" b="1" dirty="0" err="1">
                <a:latin typeface="Arial" panose="020B0604020202020204" pitchFamily="34" charset="0"/>
                <a:cs typeface="Arial" panose="020B0604020202020204" pitchFamily="34" charset="0"/>
              </a:rPr>
              <a:t>Tafu</a:t>
            </a:r>
            <a:r>
              <a:rPr lang="es-ES" sz="1000" b="1" dirty="0">
                <a:latin typeface="Arial" panose="020B0604020202020204" pitchFamily="34" charset="0"/>
                <a:cs typeface="Arial" panose="020B0604020202020204" pitchFamily="34" charset="0"/>
              </a:rPr>
              <a:t> y el </a:t>
            </a:r>
            <a:r>
              <a:rPr lang="es-ES" sz="1000" b="1" dirty="0" err="1">
                <a:latin typeface="Arial" panose="020B0604020202020204" pitchFamily="34" charset="0"/>
                <a:cs typeface="Arial" panose="020B0604020202020204" pitchFamily="34" charset="0"/>
              </a:rPr>
              <a:t>Maka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se encuentran a lo largo de un segmento de  la dorsal con orientación NE-SW en la parte sur del NE del </a:t>
            </a:r>
            <a:r>
              <a:rPr lang="es-ES" sz="1000" dirty="0" err="1">
                <a:latin typeface="Arial" panose="020B0604020202020204" pitchFamily="34" charset="0"/>
                <a:cs typeface="Arial" panose="020B0604020202020204" pitchFamily="34" charset="0"/>
              </a:rPr>
              <a:t>Lau</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Spreading</a:t>
            </a:r>
            <a:r>
              <a:rPr lang="es-ES" sz="1000" dirty="0">
                <a:latin typeface="Arial" panose="020B0604020202020204" pitchFamily="34" charset="0"/>
                <a:cs typeface="Arial" panose="020B0604020202020204" pitchFamily="34" charset="0"/>
              </a:rPr>
              <a:t> Center (NELSC). El NELSC es un centro de expansión del back-</a:t>
            </a:r>
            <a:r>
              <a:rPr lang="es-ES" sz="1000" dirty="0" err="1">
                <a:latin typeface="Arial" panose="020B0604020202020204" pitchFamily="34" charset="0"/>
                <a:cs typeface="Arial" panose="020B0604020202020204" pitchFamily="34" charset="0"/>
              </a:rPr>
              <a:t>arc</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intraarco</a:t>
            </a:r>
            <a:r>
              <a:rPr lang="es-ES" sz="1000" dirty="0">
                <a:latin typeface="Arial" panose="020B0604020202020204" pitchFamily="34" charset="0"/>
                <a:cs typeface="Arial" panose="020B0604020202020204" pitchFamily="34" charset="0"/>
              </a:rPr>
              <a:t>)en la parte noreste de la cuenca de </a:t>
            </a:r>
            <a:r>
              <a:rPr lang="es-ES" sz="1000" dirty="0" err="1">
                <a:latin typeface="Arial" panose="020B0604020202020204" pitchFamily="34" charset="0"/>
                <a:cs typeface="Arial" panose="020B0604020202020204" pitchFamily="34" charset="0"/>
              </a:rPr>
              <a:t>Lau</a:t>
            </a:r>
            <a:r>
              <a:rPr lang="es-ES" sz="1000" dirty="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Tafu</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Tongan</a:t>
            </a:r>
            <a:r>
              <a:rPr lang="es-ES" sz="1000" dirty="0">
                <a:latin typeface="Arial" panose="020B0604020202020204" pitchFamily="34" charset="0"/>
                <a:cs typeface="Arial" panose="020B0604020202020204" pitchFamily="34" charset="0"/>
              </a:rPr>
              <a:t> para 'fuente de fuego') se eleva a unos 1400 m por debajo del nivel </a:t>
            </a:r>
            <a:r>
              <a:rPr lang="es-ES" sz="1000" dirty="0" smtClean="0">
                <a:latin typeface="Arial" panose="020B0604020202020204" pitchFamily="34" charset="0"/>
                <a:cs typeface="Arial" panose="020B0604020202020204" pitchFamily="34" charset="0"/>
              </a:rPr>
              <a:t>del</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mar en el extremo NE del segmento de la dorsal , y </a:t>
            </a:r>
            <a:r>
              <a:rPr lang="es-ES" sz="1000" dirty="0" err="1">
                <a:latin typeface="Arial" panose="020B0604020202020204" pitchFamily="34" charset="0"/>
                <a:cs typeface="Arial" panose="020B0604020202020204" pitchFamily="34" charset="0"/>
              </a:rPr>
              <a:t>Maka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Tongan</a:t>
            </a:r>
            <a:r>
              <a:rPr lang="es-ES" sz="1000" dirty="0">
                <a:latin typeface="Arial" panose="020B0604020202020204" pitchFamily="34" charset="0"/>
                <a:cs typeface="Arial" panose="020B0604020202020204" pitchFamily="34" charset="0"/>
              </a:rPr>
              <a:t> por 'roca</a:t>
            </a:r>
            <a:r>
              <a:rPr lang="es-ES" sz="1000" dirty="0" smtClean="0">
                <a:latin typeface="Arial" panose="020B0604020202020204" pitchFamily="34" charset="0"/>
                <a:cs typeface="Arial" panose="020B0604020202020204" pitchFamily="34" charset="0"/>
              </a:rPr>
              <a:t>')</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alcanza los 1560 m por debajo del nivel del mar en el extremo SW del segmento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de </a:t>
            </a:r>
            <a:r>
              <a:rPr lang="es-ES" sz="1000" dirty="0">
                <a:latin typeface="Arial" panose="020B0604020202020204" pitchFamily="34" charset="0"/>
                <a:cs typeface="Arial" panose="020B0604020202020204" pitchFamily="34" charset="0"/>
              </a:rPr>
              <a:t>dorsal. En noviembre de 2008, la expedición NOAA </a:t>
            </a:r>
            <a:r>
              <a:rPr lang="es-ES" sz="1000" dirty="0" err="1">
                <a:latin typeface="Arial" panose="020B0604020202020204" pitchFamily="34" charset="0"/>
                <a:cs typeface="Arial" panose="020B0604020202020204" pitchFamily="34" charset="0"/>
              </a:rPr>
              <a:t>Vents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descubrió</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penachos hidrotermales submarinos compatibles con el derrame de </a:t>
            </a:r>
            <a:r>
              <a:rPr lang="es-ES" sz="1000" dirty="0" smtClean="0">
                <a:latin typeface="Arial" panose="020B0604020202020204" pitchFamily="34" charset="0"/>
                <a:cs typeface="Arial" panose="020B0604020202020204" pitchFamily="34" charset="0"/>
              </a:rPr>
              <a:t>lava</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submarina más reciente (¿días o semanas?) Del volcán </a:t>
            </a:r>
            <a:r>
              <a:rPr lang="es-ES" sz="1000" dirty="0" err="1">
                <a:latin typeface="Arial" panose="020B0604020202020204" pitchFamily="34" charset="0"/>
                <a:cs typeface="Arial" panose="020B0604020202020204" pitchFamily="34" charset="0"/>
              </a:rPr>
              <a:t>Maka</a:t>
            </a:r>
            <a:r>
              <a:rPr lang="es-ES" sz="1000" dirty="0">
                <a:latin typeface="Arial" panose="020B0604020202020204" pitchFamily="34" charset="0"/>
                <a:cs typeface="Arial" panose="020B0604020202020204" pitchFamily="34" charset="0"/>
              </a:rPr>
              <a:t>. En mayo </a:t>
            </a:r>
            <a:r>
              <a:rPr lang="es-ES" sz="1000" dirty="0" smtClean="0">
                <a:latin typeface="Arial" panose="020B0604020202020204" pitchFamily="34" charset="0"/>
                <a:cs typeface="Arial" panose="020B0604020202020204" pitchFamily="34" charset="0"/>
              </a:rPr>
              <a:t>del</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2009 se documentó la colada de lava recién emplazada en </a:t>
            </a:r>
            <a:r>
              <a:rPr lang="es-ES" sz="1000" dirty="0" err="1">
                <a:latin typeface="Arial" panose="020B0604020202020204" pitchFamily="34" charset="0"/>
                <a:cs typeface="Arial" panose="020B0604020202020204" pitchFamily="34" charset="0"/>
              </a:rPr>
              <a:t>Maka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a:t>
            </a:r>
            <a:r>
              <a:rPr lang="es-ES" sz="1000" dirty="0" smtClean="0">
                <a:latin typeface="Arial" panose="020B0604020202020204" pitchFamily="34" charset="0"/>
                <a:cs typeface="Arial" panose="020B0604020202020204" pitchFamily="34" charset="0"/>
              </a:rPr>
              <a:t>-</a:t>
            </a:r>
          </a:p>
          <a:p>
            <a:r>
              <a:rPr lang="es-ES" sz="1000" dirty="0" err="1" smtClean="0">
                <a:latin typeface="Arial" panose="020B0604020202020204" pitchFamily="34" charset="0"/>
                <a:cs typeface="Arial" panose="020B0604020202020204" pitchFamily="34" charset="0"/>
              </a:rPr>
              <a:t>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0" name="Rectángulo 9"/>
          <p:cNvSpPr/>
          <p:nvPr/>
        </p:nvSpPr>
        <p:spPr>
          <a:xfrm>
            <a:off x="58596" y="4247317"/>
            <a:ext cx="9085403" cy="178510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-La Caldera </a:t>
            </a:r>
            <a:r>
              <a:rPr lang="es-ES" sz="1000" b="1" dirty="0" err="1">
                <a:latin typeface="Arial" panose="020B0604020202020204" pitchFamily="34" charset="0"/>
                <a:cs typeface="Arial" panose="020B0604020202020204" pitchFamily="34" charset="0"/>
              </a:rPr>
              <a:t>Tofua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la caldera cumbre de un cono compuesto de </a:t>
            </a:r>
            <a:r>
              <a:rPr lang="es-ES" sz="1000" dirty="0" smtClean="0">
                <a:latin typeface="Arial" panose="020B0604020202020204" pitchFamily="34" charset="0"/>
                <a:cs typeface="Arial" panose="020B0604020202020204" pitchFamily="34" charset="0"/>
              </a:rPr>
              <a:t>lados</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inclinados que forman la isla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en Tonga. La isla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se encuentra en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el </a:t>
            </a:r>
            <a:r>
              <a:rPr lang="es-ES" sz="1000" dirty="0">
                <a:latin typeface="Arial" panose="020B0604020202020204" pitchFamily="34" charset="0"/>
                <a:cs typeface="Arial" panose="020B0604020202020204" pitchFamily="34" charset="0"/>
              </a:rPr>
              <a:t>grupo de islas </a:t>
            </a:r>
            <a:r>
              <a:rPr lang="es-ES" sz="1000" dirty="0" err="1">
                <a:latin typeface="Arial" panose="020B0604020202020204" pitchFamily="34" charset="0"/>
                <a:cs typeface="Arial" panose="020B0604020202020204" pitchFamily="34" charset="0"/>
              </a:rPr>
              <a:t>Ha'apai</a:t>
            </a:r>
            <a:r>
              <a:rPr lang="es-ES" sz="1000" dirty="0">
                <a:latin typeface="Arial" panose="020B0604020202020204" pitchFamily="34" charset="0"/>
                <a:cs typeface="Arial" panose="020B0604020202020204" pitchFamily="34" charset="0"/>
              </a:rPr>
              <a:t> de Tonga. La actividad </a:t>
            </a:r>
            <a:r>
              <a:rPr lang="es-ES" sz="1000" dirty="0" err="1">
                <a:latin typeface="Arial" panose="020B0604020202020204" pitchFamily="34" charset="0"/>
                <a:cs typeface="Arial" panose="020B0604020202020204" pitchFamily="34" charset="0"/>
              </a:rPr>
              <a:t>precaldera</a:t>
            </a:r>
            <a:r>
              <a:rPr lang="es-ES" sz="1000" dirty="0">
                <a:latin typeface="Arial" panose="020B0604020202020204" pitchFamily="34" charset="0"/>
                <a:cs typeface="Arial" panose="020B0604020202020204" pitchFamily="34" charset="0"/>
              </a:rPr>
              <a:t> se registra </a:t>
            </a:r>
            <a:r>
              <a:rPr lang="es-ES" sz="1000" dirty="0" smtClean="0">
                <a:latin typeface="Arial" panose="020B0604020202020204" pitchFamily="34" charset="0"/>
                <a:cs typeface="Arial" panose="020B0604020202020204" pitchFamily="34" charset="0"/>
              </a:rPr>
              <a:t>mediante</a:t>
            </a:r>
          </a:p>
          <a:p>
            <a:r>
              <a:rPr lang="es-ES" sz="1000" dirty="0" smtClean="0">
                <a:latin typeface="Arial" panose="020B0604020202020204" pitchFamily="34" charset="0"/>
                <a:cs typeface="Arial" panose="020B0604020202020204" pitchFamily="34" charset="0"/>
              </a:rPr>
              <a:t>una </a:t>
            </a:r>
            <a:r>
              <a:rPr lang="es-ES" sz="1000" dirty="0">
                <a:latin typeface="Arial" panose="020B0604020202020204" pitchFamily="34" charset="0"/>
                <a:cs typeface="Arial" panose="020B0604020202020204" pitchFamily="34" charset="0"/>
              </a:rPr>
              <a:t>secuencia de depósitos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y lavas que constituyen el cono más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antiguo</a:t>
            </a:r>
            <a:r>
              <a:rPr lang="es-ES" sz="1000" dirty="0">
                <a:latin typeface="Arial" panose="020B0604020202020204" pitchFamily="34" charset="0"/>
                <a:cs typeface="Arial" panose="020B0604020202020204" pitchFamily="34" charset="0"/>
              </a:rPr>
              <a:t>, seguidos en la parte norte de la isla por lavas '</a:t>
            </a:r>
            <a:r>
              <a:rPr lang="es-ES" sz="1000" dirty="0" err="1">
                <a:latin typeface="Arial" panose="020B0604020202020204" pitchFamily="34" charset="0"/>
                <a:cs typeface="Arial" panose="020B0604020202020204" pitchFamily="34" charset="0"/>
              </a:rPr>
              <a:t>froth</a:t>
            </a:r>
            <a:r>
              <a:rPr lang="es-ES" sz="1000" dirty="0">
                <a:latin typeface="Arial" panose="020B0604020202020204" pitchFamily="34" charset="0"/>
                <a:cs typeface="Arial" panose="020B0604020202020204" pitchFamily="34" charset="0"/>
              </a:rPr>
              <a:t>'- o altamente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vesiculares- </a:t>
            </a:r>
            <a:r>
              <a:rPr lang="es-ES" sz="1000" dirty="0">
                <a:latin typeface="Arial" panose="020B0604020202020204" pitchFamily="34" charset="0"/>
                <a:cs typeface="Arial" panose="020B0604020202020204" pitchFamily="34" charset="0"/>
              </a:rPr>
              <a:t>o </a:t>
            </a:r>
            <a:r>
              <a:rPr lang="es-ES" sz="1000" dirty="0" err="1">
                <a:latin typeface="Arial" panose="020B0604020202020204" pitchFamily="34" charset="0"/>
                <a:cs typeface="Arial" panose="020B0604020202020204" pitchFamily="34" charset="0"/>
              </a:rPr>
              <a:t>ignimbrita</a:t>
            </a:r>
            <a:r>
              <a:rPr lang="es-ES" sz="1000" dirty="0">
                <a:latin typeface="Arial" panose="020B0604020202020204" pitchFamily="34" charset="0"/>
                <a:cs typeface="Arial" panose="020B0604020202020204" pitchFamily="34" charset="0"/>
              </a:rPr>
              <a:t> soldada y no soldada. Luego del colapso de la caldera, las lavas surgieron de la parte norte de la isla y de la zona de fisuras del borde de la caldera, la escoria y las lavas de las zonas de fisuras de la pared de la caldera, los </a:t>
            </a:r>
            <a:r>
              <a:rPr lang="es-ES" sz="1000" dirty="0" err="1">
                <a:latin typeface="Arial" panose="020B0604020202020204" pitchFamily="34" charset="0"/>
                <a:cs typeface="Arial" panose="020B0604020202020204" pitchFamily="34" charset="0"/>
              </a:rPr>
              <a:t>piroclastos</a:t>
            </a:r>
            <a:r>
              <a:rPr lang="es-ES" sz="1000" dirty="0">
                <a:latin typeface="Arial" panose="020B0604020202020204" pitchFamily="34" charset="0"/>
                <a:cs typeface="Arial" panose="020B0604020202020204" pitchFamily="34" charset="0"/>
              </a:rPr>
              <a:t> y las lavas de los conos de </a:t>
            </a:r>
            <a:r>
              <a:rPr lang="es-ES" sz="1000" dirty="0" err="1">
                <a:latin typeface="Arial" panose="020B0604020202020204" pitchFamily="34" charset="0"/>
                <a:cs typeface="Arial" panose="020B0604020202020204" pitchFamily="34" charset="0"/>
              </a:rPr>
              <a:t>intracaldera</a:t>
            </a:r>
            <a:r>
              <a:rPr lang="es-ES" sz="1000" dirty="0">
                <a:latin typeface="Arial" panose="020B0604020202020204" pitchFamily="34" charset="0"/>
                <a:cs typeface="Arial" panose="020B0604020202020204" pitchFamily="34" charset="0"/>
              </a:rPr>
              <a:t>, y los depósitos recientes de caídas </a:t>
            </a:r>
            <a:r>
              <a:rPr lang="es-ES" sz="1000" dirty="0" err="1">
                <a:latin typeface="Arial" panose="020B0604020202020204" pitchFamily="34" charset="0"/>
                <a:cs typeface="Arial" panose="020B0604020202020204" pitchFamily="34" charset="0"/>
              </a:rPr>
              <a:t>piroclásticas</a:t>
            </a:r>
            <a:r>
              <a:rPr lang="es-ES" sz="1000" dirty="0">
                <a:latin typeface="Arial" panose="020B0604020202020204" pitchFamily="34" charset="0"/>
                <a:cs typeface="Arial" panose="020B0604020202020204" pitchFamily="34" charset="0"/>
              </a:rPr>
              <a:t>  del cono exterior. Los productos eruptivos son principalmente andesitas basálticas y andesitas, además de flujos ocasionales de dacita dentro del cono más antiguo. Un cono </a:t>
            </a:r>
            <a:r>
              <a:rPr lang="es-ES" sz="1000" dirty="0" err="1">
                <a:latin typeface="Arial" panose="020B0604020202020204" pitchFamily="34" charset="0"/>
                <a:cs typeface="Arial" panose="020B0604020202020204" pitchFamily="34" charset="0"/>
              </a:rPr>
              <a:t>postcaldera</a:t>
            </a:r>
            <a:r>
              <a:rPr lang="es-ES" sz="1000" dirty="0">
                <a:latin typeface="Arial" panose="020B0604020202020204" pitchFamily="34" charset="0"/>
                <a:cs typeface="Arial" panose="020B0604020202020204" pitchFamily="34" charset="0"/>
              </a:rPr>
              <a:t> con actividad </a:t>
            </a:r>
            <a:r>
              <a:rPr lang="es-ES" sz="1000" dirty="0" err="1">
                <a:latin typeface="Arial" panose="020B0604020202020204" pitchFamily="34" charset="0"/>
                <a:cs typeface="Arial" panose="020B0604020202020204" pitchFamily="34" charset="0"/>
              </a:rPr>
              <a:t>fumarólica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Lofia</a:t>
            </a:r>
            <a:r>
              <a:rPr lang="es-ES" sz="1000" dirty="0">
                <a:latin typeface="Arial" panose="020B0604020202020204" pitchFamily="34" charset="0"/>
                <a:cs typeface="Arial" panose="020B0604020202020204" pitchFamily="34" charset="0"/>
              </a:rPr>
              <a:t>) se encuentra en la parte norte de la caldera; un lago de cráter con una profundidad de 500 m ocupa la mayor parte del resto. La mayoría de las erupciones históricas han sido pequeñas explosiones del cono de </a:t>
            </a:r>
            <a:r>
              <a:rPr lang="es-ES" sz="1000" dirty="0" err="1">
                <a:latin typeface="Arial" panose="020B0604020202020204" pitchFamily="34" charset="0"/>
                <a:cs typeface="Arial" panose="020B0604020202020204" pitchFamily="34" charset="0"/>
              </a:rPr>
              <a:t>Lofia</a:t>
            </a:r>
            <a:r>
              <a:rPr lang="es-ES" sz="1000" dirty="0">
                <a:latin typeface="Arial" panose="020B0604020202020204" pitchFamily="34" charset="0"/>
                <a:cs typeface="Arial" panose="020B0604020202020204" pitchFamily="34" charset="0"/>
              </a:rPr>
              <a:t> a lo largo del borde de la caldera norte. Las erupciones de 1958-59 causaron que la mayoría de los isleños evacuaran por un año o más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wikipedia</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
        <p:nvSpPr>
          <p:cNvPr id="11" name="Rectángulo 10"/>
          <p:cNvSpPr/>
          <p:nvPr/>
        </p:nvSpPr>
        <p:spPr>
          <a:xfrm>
            <a:off x="78615" y="5967169"/>
            <a:ext cx="9067671"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El volcán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es la parte </a:t>
            </a:r>
            <a:r>
              <a:rPr lang="es-ES" sz="1000" dirty="0" err="1">
                <a:latin typeface="Arial" panose="020B0604020202020204" pitchFamily="34" charset="0"/>
                <a:cs typeface="Arial" panose="020B0604020202020204" pitchFamily="34" charset="0"/>
              </a:rPr>
              <a:t>subaérea</a:t>
            </a:r>
            <a:r>
              <a:rPr lang="es-ES" sz="1000" dirty="0">
                <a:latin typeface="Arial" panose="020B0604020202020204" pitchFamily="34" charset="0"/>
                <a:cs typeface="Arial" panose="020B0604020202020204" pitchFamily="34" charset="0"/>
              </a:rPr>
              <a:t> de un gran estratovolcán frecuentemente activo. Forma los 8 km de ancho de la isla circular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dominada por la caldera de 5 km de ancho que contiene un lago de agua dulce a solo 30 m sobre el nivel del mar y rodeada por acantilados de 300 m. La primera erupción histórica del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fue observada por el Capitán Cook en 1774. El cono más oriental tiene tres cráteres y produjo coladas de lava de basalto-andesita jóvenes, algunas de los cuales viajó al lago de la caldera. El cono más grande y más al norte de los conos, </a:t>
            </a:r>
            <a:r>
              <a:rPr lang="es-ES" sz="1000" dirty="0" err="1">
                <a:latin typeface="Arial" panose="020B0604020202020204" pitchFamily="34" charset="0"/>
                <a:cs typeface="Arial" panose="020B0604020202020204" pitchFamily="34" charset="0"/>
              </a:rPr>
              <a:t>Lofia</a:t>
            </a:r>
            <a:r>
              <a:rPr lang="es-ES" sz="1000" dirty="0">
                <a:latin typeface="Arial" panose="020B0604020202020204" pitchFamily="34" charset="0"/>
                <a:cs typeface="Arial" panose="020B0604020202020204" pitchFamily="34" charset="0"/>
              </a:rPr>
              <a:t>, tiene un cráter de lados empinados que tiene 70 m de ancho y 120 m de profundidad y ha sido la fuente de erupciones históricas, de las que se informó por primera vez en el siglo XVIII. </a:t>
            </a:r>
          </a:p>
        </p:txBody>
      </p:sp>
    </p:spTree>
    <p:extLst>
      <p:ext uri="{BB962C8B-B14F-4D97-AF65-F5344CB8AC3E}">
        <p14:creationId xmlns:p14="http://schemas.microsoft.com/office/powerpoint/2010/main" val="245838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5428860" y="0"/>
            <a:ext cx="3715140" cy="4149080"/>
          </a:xfrm>
          <a:prstGeom prst="rect">
            <a:avLst/>
          </a:prstGeom>
        </p:spPr>
      </p:pic>
      <p:sp>
        <p:nvSpPr>
          <p:cNvPr id="3" name="Rectángulo 2"/>
          <p:cNvSpPr/>
          <p:nvPr/>
        </p:nvSpPr>
        <p:spPr>
          <a:xfrm>
            <a:off x="5537393" y="4160749"/>
            <a:ext cx="3498073" cy="400110"/>
          </a:xfrm>
          <a:prstGeom prst="rect">
            <a:avLst/>
          </a:prstGeom>
          <a:solidFill>
            <a:schemeClr val="accent1">
              <a:lumMod val="40000"/>
              <a:lumOff val="60000"/>
            </a:schemeClr>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Tafu-Maka</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Volcánes</a:t>
            </a:r>
            <a:r>
              <a:rPr lang="es-ES" sz="1000" dirty="0">
                <a:solidFill>
                  <a:srgbClr val="FF0000"/>
                </a:solidFill>
                <a:latin typeface="Arial" panose="020B0604020202020204" pitchFamily="34" charset="0"/>
                <a:cs typeface="Arial" panose="020B0604020202020204" pitchFamily="34" charset="0"/>
              </a:rPr>
              <a:t>. Tonga.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smtClean="0">
                <a:solidFill>
                  <a:srgbClr val="FF0000"/>
                </a:solidFill>
                <a:latin typeface="Arial" panose="020B0604020202020204" pitchFamily="34" charset="0"/>
                <a:cs typeface="Arial" panose="020B0604020202020204" pitchFamily="34" charset="0"/>
              </a:rPr>
              <a:t>) Batimetría </a:t>
            </a:r>
            <a:r>
              <a:rPr lang="es-ES" sz="1000" dirty="0" err="1" smtClean="0">
                <a:solidFill>
                  <a:srgbClr val="FF0000"/>
                </a:solidFill>
                <a:latin typeface="Arial" panose="020B0604020202020204" pitchFamily="34" charset="0"/>
                <a:cs typeface="Arial" panose="020B0604020202020204" pitchFamily="34" charset="0"/>
              </a:rPr>
              <a:t>multihaz</a:t>
            </a:r>
            <a:r>
              <a:rPr lang="es-ES" sz="1000" dirty="0" smtClean="0">
                <a:solidFill>
                  <a:srgbClr val="FF0000"/>
                </a:solidFill>
                <a:latin typeface="Arial" panose="020B0604020202020204" pitchFamily="34" charset="0"/>
                <a:cs typeface="Arial" panose="020B0604020202020204" pitchFamily="34" charset="0"/>
              </a:rPr>
              <a:t>. Contorno intervalos 100 m.</a:t>
            </a:r>
            <a:endParaRPr lang="es-ES" sz="1000" dirty="0">
              <a:solidFill>
                <a:srgbClr val="FF0000"/>
              </a:solidFill>
              <a:latin typeface="Arial" panose="020B0604020202020204" pitchFamily="34" charset="0"/>
              <a:cs typeface="Arial" panose="020B0604020202020204" pitchFamily="34" charset="0"/>
            </a:endParaRPr>
          </a:p>
        </p:txBody>
      </p:sp>
      <p:sp>
        <p:nvSpPr>
          <p:cNvPr id="6" name="Rectángulo 5"/>
          <p:cNvSpPr/>
          <p:nvPr/>
        </p:nvSpPr>
        <p:spPr>
          <a:xfrm>
            <a:off x="4067944" y="75329"/>
            <a:ext cx="1349896" cy="1323439"/>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El cráter </a:t>
            </a:r>
            <a:r>
              <a:rPr lang="es-ES" sz="1000" dirty="0" err="1">
                <a:solidFill>
                  <a:prstClr val="white"/>
                </a:solidFill>
                <a:latin typeface="Arial" panose="020B0604020202020204" pitchFamily="34" charset="0"/>
                <a:cs typeface="Arial" panose="020B0604020202020204" pitchFamily="34" charset="0"/>
              </a:rPr>
              <a:t>fumarolicamente</a:t>
            </a:r>
            <a:r>
              <a:rPr lang="es-ES" sz="1000" dirty="0">
                <a:solidFill>
                  <a:prstClr val="white"/>
                </a:solidFill>
                <a:latin typeface="Arial" panose="020B0604020202020204" pitchFamily="34" charset="0"/>
                <a:cs typeface="Arial" panose="020B0604020202020204" pitchFamily="34" charset="0"/>
              </a:rPr>
              <a:t> activo de </a:t>
            </a:r>
            <a:r>
              <a:rPr lang="es-ES" sz="1000" dirty="0" err="1">
                <a:solidFill>
                  <a:prstClr val="white"/>
                </a:solidFill>
                <a:latin typeface="Arial" panose="020B0604020202020204" pitchFamily="34" charset="0"/>
                <a:cs typeface="Arial" panose="020B0604020202020204" pitchFamily="34" charset="0"/>
              </a:rPr>
              <a:t>Lofia</a:t>
            </a:r>
            <a:r>
              <a:rPr lang="es-ES" sz="1000" dirty="0">
                <a:solidFill>
                  <a:prstClr val="white"/>
                </a:solidFill>
                <a:latin typeface="Arial" panose="020B0604020202020204" pitchFamily="34" charset="0"/>
                <a:cs typeface="Arial" panose="020B0604020202020204" pitchFamily="34" charset="0"/>
              </a:rPr>
              <a:t> tiene un </a:t>
            </a:r>
            <a:r>
              <a:rPr lang="es-ES" sz="1000" dirty="0" smtClean="0">
                <a:solidFill>
                  <a:prstClr val="white"/>
                </a:solidFill>
                <a:latin typeface="Arial" panose="020B0604020202020204" pitchFamily="34" charset="0"/>
                <a:cs typeface="Arial" panose="020B0604020202020204" pitchFamily="34" charset="0"/>
              </a:rPr>
              <a:t>suelo </a:t>
            </a:r>
            <a:r>
              <a:rPr lang="es-ES" sz="1000" dirty="0">
                <a:solidFill>
                  <a:prstClr val="white"/>
                </a:solidFill>
                <a:latin typeface="Arial" panose="020B0604020202020204" pitchFamily="34" charset="0"/>
                <a:cs typeface="Arial" panose="020B0604020202020204" pitchFamily="34" charset="0"/>
              </a:rPr>
              <a:t>plano formado por una colada de lava estancada.(</a:t>
            </a:r>
            <a:r>
              <a:rPr lang="es-ES" sz="1000" dirty="0" err="1">
                <a:solidFill>
                  <a:prstClr val="white"/>
                </a:solidFill>
                <a:latin typeface="Arial" panose="020B0604020202020204" pitchFamily="34" charset="0"/>
                <a:cs typeface="Arial" panose="020B0604020202020204" pitchFamily="34" charset="0"/>
              </a:rPr>
              <a:t>Volcanodiscovery</a:t>
            </a:r>
            <a:r>
              <a:rPr lang="es-ES" sz="1000" dirty="0">
                <a:solidFill>
                  <a:prstClr val="white"/>
                </a:solidFill>
                <a:latin typeface="Arial" panose="020B0604020202020204" pitchFamily="34" charset="0"/>
                <a:cs typeface="Arial" panose="020B0604020202020204" pitchFamily="34" charset="0"/>
              </a:rPr>
              <a:t>) </a:t>
            </a:r>
          </a:p>
        </p:txBody>
      </p:sp>
      <p:pic>
        <p:nvPicPr>
          <p:cNvPr id="7" name="Imagen 6"/>
          <p:cNvPicPr>
            <a:picLocks noChangeAspect="1"/>
          </p:cNvPicPr>
          <p:nvPr/>
        </p:nvPicPr>
        <p:blipFill>
          <a:blip r:embed="rId4"/>
          <a:stretch>
            <a:fillRect/>
          </a:stretch>
        </p:blipFill>
        <p:spPr>
          <a:xfrm>
            <a:off x="2116" y="-48126"/>
            <a:ext cx="4086225" cy="4572000"/>
          </a:xfrm>
          <a:prstGeom prst="rect">
            <a:avLst/>
          </a:prstGeom>
        </p:spPr>
      </p:pic>
      <p:sp>
        <p:nvSpPr>
          <p:cNvPr id="8" name="Rectángulo 7"/>
          <p:cNvSpPr/>
          <p:nvPr/>
        </p:nvSpPr>
        <p:spPr>
          <a:xfrm>
            <a:off x="2116" y="3874694"/>
            <a:ext cx="1065272" cy="707886"/>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Caldera </a:t>
            </a:r>
            <a:r>
              <a:rPr lang="es-ES" sz="1000" dirty="0" err="1">
                <a:solidFill>
                  <a:srgbClr val="FF0000"/>
                </a:solidFill>
                <a:latin typeface="Arial" panose="020B0604020202020204" pitchFamily="34" charset="0"/>
                <a:cs typeface="Arial" panose="020B0604020202020204" pitchFamily="34" charset="0"/>
              </a:rPr>
              <a:t>Tofua</a:t>
            </a:r>
            <a:r>
              <a:rPr lang="es-ES" sz="1000" dirty="0">
                <a:solidFill>
                  <a:srgbClr val="FF0000"/>
                </a:solidFill>
                <a:latin typeface="Arial" panose="020B0604020202020204" pitchFamily="34" charset="0"/>
                <a:cs typeface="Arial" panose="020B0604020202020204" pitchFamily="34" charset="0"/>
              </a:rPr>
              <a:t> </a:t>
            </a:r>
            <a:r>
              <a:rPr lang="es-ES" sz="1000" dirty="0" smtClean="0">
                <a:solidFill>
                  <a:srgbClr val="FF0000"/>
                </a:solidFill>
                <a:latin typeface="Arial" panose="020B0604020202020204" pitchFamily="34" charset="0"/>
                <a:cs typeface="Arial" panose="020B0604020202020204" pitchFamily="34" charset="0"/>
              </a:rPr>
              <a:t>Tonga</a:t>
            </a:r>
            <a:r>
              <a:rPr lang="es-ES" sz="1000" dirty="0">
                <a:solidFill>
                  <a:srgbClr val="FF0000"/>
                </a:solidFill>
                <a:latin typeface="Arial" panose="020B0604020202020204" pitchFamily="34" charset="0"/>
                <a:cs typeface="Arial" panose="020B0604020202020204" pitchFamily="34" charset="0"/>
              </a:rPr>
              <a:t>. </a:t>
            </a:r>
            <a:r>
              <a:rPr lang="es-ES" sz="1000" dirty="0" smtClean="0">
                <a:solidFill>
                  <a:srgbClr val="FF0000"/>
                </a:solidFill>
                <a:latin typeface="Arial" panose="020B0604020202020204" pitchFamily="34" charset="0"/>
                <a:cs typeface="Arial" panose="020B0604020202020204" pitchFamily="34" charset="0"/>
              </a:rPr>
              <a:t>(</a:t>
            </a:r>
            <a:r>
              <a:rPr lang="es-ES" sz="1000" u="sng" dirty="0" smtClean="0">
                <a:solidFill>
                  <a:srgbClr val="FF0000"/>
                </a:solidFill>
                <a:latin typeface="Arial" panose="020B0604020202020204" pitchFamily="34" charset="0"/>
                <a:cs typeface="Arial" panose="020B0604020202020204" pitchFamily="34" charset="0"/>
              </a:rPr>
              <a:t>Global </a:t>
            </a:r>
            <a:r>
              <a:rPr lang="es-ES" sz="1000" u="sng" dirty="0" err="1" smtClean="0">
                <a:solidFill>
                  <a:srgbClr val="FF0000"/>
                </a:solidFill>
                <a:latin typeface="Arial" panose="020B0604020202020204" pitchFamily="34" charset="0"/>
                <a:cs typeface="Arial" panose="020B0604020202020204" pitchFamily="34" charset="0"/>
              </a:rPr>
              <a:t>Volcanism</a:t>
            </a:r>
            <a:r>
              <a:rPr lang="es-ES" sz="1000" u="sng" dirty="0" smtClean="0">
                <a:solidFill>
                  <a:srgbClr val="FF0000"/>
                </a:solidFill>
                <a:latin typeface="Arial" panose="020B0604020202020204" pitchFamily="34" charset="0"/>
                <a:cs typeface="Arial" panose="020B0604020202020204" pitchFamily="34" charset="0"/>
              </a:rPr>
              <a:t> </a:t>
            </a:r>
            <a:r>
              <a:rPr lang="es-ES" sz="1000" dirty="0" err="1" smtClean="0">
                <a:solidFill>
                  <a:srgbClr val="FF0000"/>
                </a:solidFill>
                <a:latin typeface="Arial" panose="020B0604020202020204" pitchFamily="34" charset="0"/>
                <a:cs typeface="Arial" panose="020B0604020202020204" pitchFamily="34" charset="0"/>
              </a:rPr>
              <a:t>Program</a:t>
            </a:r>
            <a:r>
              <a:rPr lang="es-ES" sz="1000"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9" name="Rectángulo 8"/>
          <p:cNvSpPr/>
          <p:nvPr/>
        </p:nvSpPr>
        <p:spPr>
          <a:xfrm>
            <a:off x="0" y="4609873"/>
            <a:ext cx="9144000" cy="553998"/>
          </a:xfrm>
          <a:prstGeom prst="rect">
            <a:avLst/>
          </a:prstGeom>
        </p:spPr>
        <p:txBody>
          <a:bodyPr wrap="square">
            <a:spAutoFit/>
          </a:bodyPr>
          <a:lstStyle/>
          <a:p>
            <a:r>
              <a:rPr lang="es-ES" sz="1000" dirty="0" err="1" smtClean="0">
                <a:latin typeface="Arial" panose="020B0604020202020204" pitchFamily="34" charset="0"/>
                <a:cs typeface="Arial" panose="020B0604020202020204" pitchFamily="34" charset="0"/>
              </a:rPr>
              <a:t>Tongatapu</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se encuentra en el extremo sur de una cadena de islas de coral paralelas al arco volcánico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en su lado este. La ubicación informada de la erupción de 1907 corresponde a un terreno con pendiente a 1800 m de profundidad en un mapa batimétrico de 1982, pero una montaña submarina de unos 500 m de profundidad se encuentra a unos 10 km al NE. Una segunda erupción de esta área se informó a finales de 1932</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
        <p:nvSpPr>
          <p:cNvPr id="10" name="Rectángulo 9"/>
          <p:cNvSpPr/>
          <p:nvPr/>
        </p:nvSpPr>
        <p:spPr>
          <a:xfrm>
            <a:off x="4099361" y="1398768"/>
            <a:ext cx="1318479" cy="3323987"/>
          </a:xfrm>
          <a:prstGeom prst="rect">
            <a:avLst/>
          </a:prstGeom>
        </p:spPr>
        <p:txBody>
          <a:bodyPr wrap="square">
            <a:spAutoFit/>
          </a:bodyPr>
          <a:lstStyle/>
          <a:p>
            <a:r>
              <a:rPr lang="es-ES" sz="1000" dirty="0" smtClean="0">
                <a:solidFill>
                  <a:prstClr val="white"/>
                </a:solidFill>
                <a:latin typeface="Arial" panose="020B0604020202020204" pitchFamily="34" charset="0"/>
                <a:cs typeface="Arial" panose="020B0604020202020204" pitchFamily="34" charset="0"/>
              </a:rPr>
              <a:t>- (El 21.38ºS) Durante </a:t>
            </a:r>
            <a:r>
              <a:rPr lang="es-ES" sz="1000" dirty="0">
                <a:solidFill>
                  <a:prstClr val="white"/>
                </a:solidFill>
                <a:latin typeface="Arial" panose="020B0604020202020204" pitchFamily="34" charset="0"/>
                <a:cs typeface="Arial" panose="020B0604020202020204" pitchFamily="34" charset="0"/>
              </a:rPr>
              <a:t>una erupción en 1907 de un volcán submarino sin nombre, se expulsó material </a:t>
            </a:r>
            <a:r>
              <a:rPr lang="es-ES" sz="1000" dirty="0" err="1">
                <a:solidFill>
                  <a:prstClr val="white"/>
                </a:solidFill>
                <a:latin typeface="Arial" panose="020B0604020202020204" pitchFamily="34" charset="0"/>
                <a:cs typeface="Arial" panose="020B0604020202020204" pitchFamily="34" charset="0"/>
              </a:rPr>
              <a:t>piroclástico</a:t>
            </a:r>
            <a:r>
              <a:rPr lang="es-ES" sz="1000" dirty="0">
                <a:solidFill>
                  <a:prstClr val="white"/>
                </a:solidFill>
                <a:latin typeface="Arial" panose="020B0604020202020204" pitchFamily="34" charset="0"/>
                <a:cs typeface="Arial" panose="020B0604020202020204" pitchFamily="34" charset="0"/>
              </a:rPr>
              <a:t> a 100 m sobre la superficie del mar y se produjeron balsas de piedra pómez. La erupción se localizó aproximadamente en el Cuadro de Almirantazgo 2421 en un punto a 48 km al suroeste de la isla </a:t>
            </a:r>
            <a:r>
              <a:rPr lang="es-ES" sz="1000" dirty="0" err="1">
                <a:solidFill>
                  <a:prstClr val="white"/>
                </a:solidFill>
                <a:latin typeface="Arial" panose="020B0604020202020204" pitchFamily="34" charset="0"/>
                <a:cs typeface="Arial" panose="020B0604020202020204" pitchFamily="34" charset="0"/>
              </a:rPr>
              <a:t>Tongatapu</a:t>
            </a:r>
            <a:r>
              <a:rPr lang="es-ES" sz="1000" dirty="0">
                <a:solidFill>
                  <a:prstClr val="white"/>
                </a:solidFill>
                <a:latin typeface="Arial" panose="020B0604020202020204" pitchFamily="34" charset="0"/>
                <a:cs typeface="Arial" panose="020B0604020202020204" pitchFamily="34" charset="0"/>
              </a:rPr>
              <a:t>, a lo largo del arco volcánico de </a:t>
            </a:r>
            <a:r>
              <a:rPr lang="es-ES" sz="1000" dirty="0" err="1">
                <a:solidFill>
                  <a:prstClr val="white"/>
                </a:solidFill>
                <a:latin typeface="Arial" panose="020B0604020202020204" pitchFamily="34" charset="0"/>
                <a:cs typeface="Arial" panose="020B0604020202020204" pitchFamily="34" charset="0"/>
              </a:rPr>
              <a:t>Tofua</a:t>
            </a:r>
            <a:r>
              <a:rPr lang="es-ES" sz="1000" dirty="0">
                <a:solidFill>
                  <a:prstClr val="white"/>
                </a:solidFill>
                <a:latin typeface="Arial" panose="020B0604020202020204" pitchFamily="34" charset="0"/>
                <a:cs typeface="Arial" panose="020B0604020202020204" pitchFamily="34" charset="0"/>
              </a:rPr>
              <a:t>. </a:t>
            </a:r>
            <a:endParaRPr lang="es-ES" dirty="0"/>
          </a:p>
        </p:txBody>
      </p:sp>
      <p:sp>
        <p:nvSpPr>
          <p:cNvPr id="11" name="Rectángulo 10"/>
          <p:cNvSpPr/>
          <p:nvPr/>
        </p:nvSpPr>
        <p:spPr>
          <a:xfrm>
            <a:off x="0" y="5191164"/>
            <a:ext cx="9144000" cy="1323439"/>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 (18.325ºS) Un volcán submarino a lo largo del arco volcánico de </a:t>
            </a:r>
            <a:r>
              <a:rPr lang="es-ES" sz="1000" dirty="0" err="1">
                <a:latin typeface="Arial" panose="020B0604020202020204" pitchFamily="34" charset="0"/>
                <a:cs typeface="Arial" panose="020B0604020202020204" pitchFamily="34" charset="0"/>
              </a:rPr>
              <a:t>Tofua</a:t>
            </a:r>
            <a:r>
              <a:rPr lang="es-ES" sz="1000" dirty="0">
                <a:latin typeface="Arial" panose="020B0604020202020204" pitchFamily="34" charset="0"/>
                <a:cs typeface="Arial" panose="020B0604020202020204" pitchFamily="34" charset="0"/>
              </a:rPr>
              <a:t> se observó por primera vez en septiembre de 2001. El volcán recién descubierto se encuentra al noroeste de la isla de </a:t>
            </a:r>
            <a:r>
              <a:rPr lang="es-ES" sz="1000" dirty="0" err="1">
                <a:latin typeface="Arial" panose="020B0604020202020204" pitchFamily="34" charset="0"/>
                <a:cs typeface="Arial" panose="020B0604020202020204" pitchFamily="34" charset="0"/>
              </a:rPr>
              <a:t>Vava'u</a:t>
            </a:r>
            <a:r>
              <a:rPr lang="es-ES" sz="1000" dirty="0">
                <a:latin typeface="Arial" panose="020B0604020202020204" pitchFamily="34" charset="0"/>
                <a:cs typeface="Arial" panose="020B0604020202020204" pitchFamily="34" charset="0"/>
              </a:rPr>
              <a:t>, aproximadamente a dos tercios del camino entre los volcanes Tardío y </a:t>
            </a:r>
            <a:r>
              <a:rPr lang="es-ES" sz="1000" dirty="0" err="1">
                <a:latin typeface="Arial" panose="020B0604020202020204" pitchFamily="34" charset="0"/>
                <a:cs typeface="Arial" panose="020B0604020202020204" pitchFamily="34" charset="0"/>
              </a:rPr>
              <a:t>Fonualei</a:t>
            </a:r>
            <a:r>
              <a:rPr lang="es-ES" sz="1000" dirty="0">
                <a:latin typeface="Arial" panose="020B0604020202020204" pitchFamily="34" charset="0"/>
                <a:cs typeface="Arial" panose="020B0604020202020204" pitchFamily="34" charset="0"/>
              </a:rPr>
              <a:t>. El sitio de la erupción es a lo largo de una meseta submarina con orientación NNE-SSW al sur de </a:t>
            </a:r>
            <a:r>
              <a:rPr lang="es-ES" sz="1000" dirty="0" err="1">
                <a:latin typeface="Arial" panose="020B0604020202020204" pitchFamily="34" charset="0"/>
                <a:cs typeface="Arial" panose="020B0604020202020204" pitchFamily="34" charset="0"/>
              </a:rPr>
              <a:t>Fonualei</a:t>
            </a:r>
            <a:r>
              <a:rPr lang="es-ES" sz="1000" dirty="0">
                <a:latin typeface="Arial" panose="020B0604020202020204" pitchFamily="34" charset="0"/>
                <a:cs typeface="Arial" panose="020B0604020202020204" pitchFamily="34" charset="0"/>
              </a:rPr>
              <a:t> con una profundidad batimétrica aproximada de 300 m. Las olas en fase T se registraron del 27 al 28 de septiembre, y el 27 de marzo los pescadores locales observaron una columna de erupción rica en cenizas que se elevó sobre la superficie del mar. No se informó de actividad eruptiva después del 28, pero se documentó la decoloración del agua durante el mes siguiente. A principios de noviembre se registraron balsas y varadas de piedra pómez </a:t>
            </a:r>
            <a:r>
              <a:rPr lang="es-ES" sz="1000" dirty="0" err="1">
                <a:latin typeface="Arial" panose="020B0604020202020204" pitchFamily="34" charset="0"/>
                <a:cs typeface="Arial" panose="020B0604020202020204" pitchFamily="34" charset="0"/>
              </a:rPr>
              <a:t>dacítica</a:t>
            </a:r>
            <a:r>
              <a:rPr lang="es-ES" sz="1000" dirty="0">
                <a:latin typeface="Arial" panose="020B0604020202020204" pitchFamily="34" charset="0"/>
                <a:cs typeface="Arial" panose="020B0604020202020204" pitchFamily="34" charset="0"/>
              </a:rPr>
              <a:t> a lo largo de la costa de </a:t>
            </a:r>
            <a:r>
              <a:rPr lang="es-ES" sz="1000" dirty="0" err="1">
                <a:latin typeface="Arial" panose="020B0604020202020204" pitchFamily="34" charset="0"/>
                <a:cs typeface="Arial" panose="020B0604020202020204" pitchFamily="34" charset="0"/>
              </a:rPr>
              <a:t>Kadavu</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Viti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Levu</a:t>
            </a:r>
            <a:r>
              <a:rPr lang="es-ES" sz="1000" dirty="0">
                <a:latin typeface="Arial" panose="020B0604020202020204" pitchFamily="34" charset="0"/>
                <a:cs typeface="Arial" panose="020B0604020202020204" pitchFamily="34" charset="0"/>
              </a:rPr>
              <a:t> en las Islas </a:t>
            </a:r>
            <a:r>
              <a:rPr lang="es-ES" sz="1000" dirty="0" err="1">
                <a:latin typeface="Arial" panose="020B0604020202020204" pitchFamily="34" charset="0"/>
                <a:cs typeface="Arial" panose="020B0604020202020204" pitchFamily="34" charset="0"/>
              </a:rPr>
              <a:t>Fiji</a:t>
            </a:r>
            <a:r>
              <a:rPr lang="es-ES" sz="1000" dirty="0">
                <a:latin typeface="Arial" panose="020B0604020202020204" pitchFamily="34" charset="0"/>
                <a:cs typeface="Arial" panose="020B0604020202020204" pitchFamily="34" charset="0"/>
              </a:rPr>
              <a:t>. La profundidad de la cima del cono submarino después de la erupción determinada fue de 40 m durante una encuesta de 2007; El cráter de la erupción de 2001 fue </a:t>
            </a:r>
            <a:r>
              <a:rPr lang="es-ES" sz="1000" dirty="0" err="1">
                <a:latin typeface="Arial" panose="020B0604020202020204" pitchFamily="34" charset="0"/>
                <a:cs typeface="Arial" panose="020B0604020202020204" pitchFamily="34" charset="0"/>
              </a:rPr>
              <a:t>brechificado</a:t>
            </a:r>
            <a:r>
              <a:rPr lang="es-ES" sz="1000" dirty="0">
                <a:latin typeface="Arial" panose="020B0604020202020204" pitchFamily="34" charset="0"/>
                <a:cs typeface="Arial" panose="020B0604020202020204" pitchFamily="34" charset="0"/>
              </a:rPr>
              <a:t> hacia el este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3132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26" y="26040"/>
            <a:ext cx="9144726"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-(24.8ºS) Un gran volcán submarino ubicado en el extremo sur del arco de Tonga se eleva a 385 m de la superficie del mar. Conocida informalmente como Volcán 19, la montaña submarina de basáltica a basáltico-</a:t>
            </a:r>
            <a:r>
              <a:rPr lang="es-ES" sz="1000" dirty="0" err="1">
                <a:latin typeface="Arial" panose="020B0604020202020204" pitchFamily="34" charset="0"/>
                <a:cs typeface="Arial" panose="020B0604020202020204" pitchFamily="34" charset="0"/>
              </a:rPr>
              <a:t>andesítica</a:t>
            </a:r>
            <a:r>
              <a:rPr lang="es-ES" sz="1000" dirty="0">
                <a:latin typeface="Arial" panose="020B0604020202020204" pitchFamily="34" charset="0"/>
                <a:cs typeface="Arial" panose="020B0604020202020204" pitchFamily="34" charset="0"/>
              </a:rPr>
              <a:t> contiene dos calderas, una caldera exterior de 3,5 x 2,5 km de ancho y una caldera interior de 1,9 km de ancho en el lado oeste del volcán. Un complejo de cono central se encuentra en el centro de la caldera exterior, al este de la caldera interior. Dos grandes campos hidrotermales están ubicados cerca de la cumbre del complejo del cono central y en la base del muro sur de la caldera interior occidental. Las rejillas de ventilación de las chimeneas de alta temperatura descargan fluidos claros y humo negro.</a:t>
            </a:r>
          </a:p>
        </p:txBody>
      </p:sp>
      <p:sp>
        <p:nvSpPr>
          <p:cNvPr id="3" name="Rectángulo 2"/>
          <p:cNvSpPr/>
          <p:nvPr/>
        </p:nvSpPr>
        <p:spPr>
          <a:xfrm>
            <a:off x="-726" y="913492"/>
            <a:ext cx="9144726" cy="1015663"/>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 El West Mata</a:t>
            </a:r>
            <a:r>
              <a:rPr lang="es-ES" sz="1000" dirty="0" smtClean="0">
                <a:latin typeface="Arial" panose="020B0604020202020204" pitchFamily="34" charset="0"/>
                <a:cs typeface="Arial" panose="020B0604020202020204" pitchFamily="34" charset="0"/>
              </a:rPr>
              <a:t>. Es </a:t>
            </a:r>
            <a:r>
              <a:rPr lang="es-ES" sz="1000" dirty="0">
                <a:latin typeface="Arial" panose="020B0604020202020204" pitchFamily="34" charset="0"/>
                <a:cs typeface="Arial" panose="020B0604020202020204" pitchFamily="34" charset="0"/>
              </a:rPr>
              <a:t>un volcán submarino que se eleva hasta 1174 m de la superficie del mar, está ubicado en la cuenca noreste del </a:t>
            </a:r>
            <a:r>
              <a:rPr lang="es-ES" sz="1000" dirty="0" err="1">
                <a:latin typeface="Arial" panose="020B0604020202020204" pitchFamily="34" charset="0"/>
                <a:cs typeface="Arial" panose="020B0604020202020204" pitchFamily="34" charset="0"/>
              </a:rPr>
              <a:t>Lau</a:t>
            </a:r>
            <a:r>
              <a:rPr lang="es-ES" sz="1000" dirty="0">
                <a:latin typeface="Arial" panose="020B0604020202020204" pitchFamily="34" charset="0"/>
                <a:cs typeface="Arial" panose="020B0604020202020204" pitchFamily="34" charset="0"/>
              </a:rPr>
              <a:t> en el extremo norte del arco de Tonga, a unos 200 km al suroeste de Samoa. El volcán West Mata se encuentra a unos 7 km al oeste de otro volcán submarino, East Mata; ambos se encuentran en el extremo norte del arco de Tonga, al norte del volcán submarino </a:t>
            </a:r>
            <a:r>
              <a:rPr lang="es-ES" sz="1000" dirty="0" err="1">
                <a:latin typeface="Arial" panose="020B0604020202020204" pitchFamily="34" charset="0"/>
                <a:cs typeface="Arial" panose="020B0604020202020204" pitchFamily="34" charset="0"/>
              </a:rPr>
              <a:t>Curacoa</a:t>
            </a:r>
            <a:r>
              <a:rPr lang="es-ES" sz="1000" dirty="0">
                <a:latin typeface="Arial" panose="020B0604020202020204" pitchFamily="34" charset="0"/>
                <a:cs typeface="Arial" panose="020B0604020202020204" pitchFamily="34" charset="0"/>
              </a:rPr>
              <a:t>, históricamente activo. Los dos volcanes se descubrieron durante una expedición NOAA </a:t>
            </a:r>
            <a:r>
              <a:rPr lang="es-ES" sz="1000" dirty="0" err="1">
                <a:latin typeface="Arial" panose="020B0604020202020204" pitchFamily="34" charset="0"/>
                <a:cs typeface="Arial" panose="020B0604020202020204" pitchFamily="34" charset="0"/>
              </a:rPr>
              <a:t>Vents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en noviembre de 2008, y se descubrió que el West Mata producía penachos hidrotermales submarinos compatibles con un derrame reciente o efusión de lava. En una visita de regreso en mayo de 2009 se documentó una actividad explosiva y efusiva de dos chimeneas muy separadas, una en la cumbre y la otra en la zona de ruptura SW</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4" name="Rectángulo 3"/>
          <p:cNvSpPr/>
          <p:nvPr/>
        </p:nvSpPr>
        <p:spPr>
          <a:xfrm>
            <a:off x="-726" y="2204864"/>
            <a:ext cx="1776192"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TRINIDAD Y TOBAGO</a:t>
            </a:r>
          </a:p>
        </p:txBody>
      </p:sp>
      <p:sp>
        <p:nvSpPr>
          <p:cNvPr id="5" name="Rectángulo 4"/>
          <p:cNvSpPr/>
          <p:nvPr/>
        </p:nvSpPr>
        <p:spPr>
          <a:xfrm>
            <a:off x="-726" y="2487870"/>
            <a:ext cx="1835952" cy="646331"/>
          </a:xfrm>
          <a:prstGeom prst="rect">
            <a:avLst/>
          </a:prstGeom>
        </p:spPr>
        <p:txBody>
          <a:bodyPr wrap="none">
            <a:spAutoFit/>
          </a:bodyPr>
          <a:lstStyle/>
          <a:p>
            <a:pPr lvl="0"/>
            <a:r>
              <a:rPr lang="es-ES" sz="1200" dirty="0">
                <a:latin typeface="Arial" panose="020B0604020202020204" pitchFamily="34" charset="0"/>
                <a:cs typeface="Arial" panose="020B0604020202020204" pitchFamily="34" charset="0"/>
              </a:rPr>
              <a:t>TRINIDAD Y </a:t>
            </a:r>
            <a:r>
              <a:rPr lang="es-ES" sz="1200" dirty="0" smtClean="0">
                <a:latin typeface="Arial" panose="020B0604020202020204" pitchFamily="34" charset="0"/>
                <a:cs typeface="Arial" panose="020B0604020202020204" pitchFamily="34" charset="0"/>
              </a:rPr>
              <a:t>TOBAGO. </a:t>
            </a:r>
          </a:p>
          <a:p>
            <a:pPr lvl="0"/>
            <a:r>
              <a:rPr lang="es-ES" sz="1200" dirty="0" smtClean="0">
                <a:latin typeface="Arial" panose="020B0604020202020204" pitchFamily="34" charset="0"/>
                <a:cs typeface="Arial" panose="020B0604020202020204" pitchFamily="34" charset="0"/>
              </a:rPr>
              <a:t>República de.  Caribe, </a:t>
            </a:r>
          </a:p>
          <a:p>
            <a:pPr lvl="0"/>
            <a:r>
              <a:rPr lang="es-ES" sz="1200" dirty="0" smtClean="0">
                <a:latin typeface="Arial" panose="020B0604020202020204" pitchFamily="34" charset="0"/>
                <a:cs typeface="Arial" panose="020B0604020202020204" pitchFamily="34" charset="0"/>
              </a:rPr>
              <a:t>cerca de </a:t>
            </a:r>
            <a:r>
              <a:rPr lang="es-ES" sz="1200" dirty="0">
                <a:latin typeface="Arial" panose="020B0604020202020204" pitchFamily="34" charset="0"/>
                <a:cs typeface="Arial" panose="020B0604020202020204" pitchFamily="34" charset="0"/>
              </a:rPr>
              <a:t>V</a:t>
            </a:r>
            <a:r>
              <a:rPr lang="es-ES" sz="1200" dirty="0" smtClean="0">
                <a:latin typeface="Arial" panose="020B0604020202020204" pitchFamily="34" charset="0"/>
                <a:cs typeface="Arial" panose="020B0604020202020204" pitchFamily="34" charset="0"/>
              </a:rPr>
              <a:t>enezuela</a:t>
            </a:r>
            <a:endParaRPr lang="es-ES" sz="1200" dirty="0">
              <a:latin typeface="Arial" panose="020B0604020202020204" pitchFamily="34" charset="0"/>
              <a:cs typeface="Arial" panose="020B0604020202020204" pitchFamily="34" charset="0"/>
            </a:endParaRPr>
          </a:p>
        </p:txBody>
      </p:sp>
      <p:pic>
        <p:nvPicPr>
          <p:cNvPr id="1026" name="Picture 2" descr="[Flag of Trinidad and Tob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7124" y="2311664"/>
            <a:ext cx="2453367" cy="147202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4169" y="3231251"/>
            <a:ext cx="1987552" cy="646331"/>
          </a:xfrm>
          <a:prstGeom prst="rect">
            <a:avLst/>
          </a:prstGeom>
          <a:solidFill>
            <a:schemeClr val="accent4">
              <a:lumMod val="40000"/>
              <a:lumOff val="60000"/>
            </a:schemeClr>
          </a:solidFill>
        </p:spPr>
        <p:txBody>
          <a:bodyPr wrap="square">
            <a:spAutoFit/>
          </a:bodyPr>
          <a:lstStyle/>
          <a:p>
            <a:pPr lvl="0"/>
            <a:r>
              <a:rPr lang="es-ES" sz="1200" dirty="0">
                <a:solidFill>
                  <a:schemeClr val="accent4">
                    <a:lumMod val="75000"/>
                  </a:schemeClr>
                </a:solidFill>
                <a:latin typeface="Arial" panose="020B0604020202020204" pitchFamily="34" charset="0"/>
                <a:cs typeface="Arial" panose="020B0604020202020204" pitchFamily="34" charset="0"/>
              </a:rPr>
              <a:t>Bandera de la República de Trinidad y Tobago (</a:t>
            </a:r>
            <a:r>
              <a:rPr lang="es-ES" sz="1200" dirty="0" err="1">
                <a:solidFill>
                  <a:schemeClr val="accent4">
                    <a:lumMod val="75000"/>
                  </a:schemeClr>
                </a:solidFill>
                <a:latin typeface="Arial" panose="020B0604020202020204" pitchFamily="34" charset="0"/>
                <a:cs typeface="Arial" panose="020B0604020202020204" pitchFamily="34" charset="0"/>
              </a:rPr>
              <a:t>Flafs</a:t>
            </a:r>
            <a:r>
              <a:rPr lang="es-ES" sz="1200" dirty="0">
                <a:solidFill>
                  <a:schemeClr val="accent4">
                    <a:lumMod val="75000"/>
                  </a:schemeClr>
                </a:solidFill>
                <a:latin typeface="Arial" panose="020B0604020202020204" pitchFamily="34" charset="0"/>
                <a:cs typeface="Arial" panose="020B0604020202020204" pitchFamily="34" charset="0"/>
              </a:rPr>
              <a:t> of </a:t>
            </a:r>
            <a:r>
              <a:rPr lang="es-ES" sz="1200" dirty="0" err="1">
                <a:solidFill>
                  <a:schemeClr val="accent4">
                    <a:lumMod val="75000"/>
                  </a:schemeClr>
                </a:solidFill>
                <a:latin typeface="Arial" panose="020B0604020202020204" pitchFamily="34" charset="0"/>
                <a:cs typeface="Arial" panose="020B0604020202020204" pitchFamily="34" charset="0"/>
              </a:rPr>
              <a:t>the</a:t>
            </a:r>
            <a:r>
              <a:rPr lang="es-ES" sz="1200" dirty="0">
                <a:solidFill>
                  <a:schemeClr val="accent4">
                    <a:lumMod val="75000"/>
                  </a:schemeClr>
                </a:solidFill>
                <a:latin typeface="Arial" panose="020B0604020202020204" pitchFamily="34" charset="0"/>
                <a:cs typeface="Arial" panose="020B0604020202020204" pitchFamily="34" charset="0"/>
              </a:rPr>
              <a:t> </a:t>
            </a:r>
            <a:r>
              <a:rPr lang="es-ES" sz="1200" dirty="0" err="1">
                <a:solidFill>
                  <a:schemeClr val="accent4">
                    <a:lumMod val="75000"/>
                  </a:schemeClr>
                </a:solidFill>
                <a:latin typeface="Arial" panose="020B0604020202020204" pitchFamily="34" charset="0"/>
                <a:cs typeface="Arial" panose="020B0604020202020204" pitchFamily="34" charset="0"/>
              </a:rPr>
              <a:t>world</a:t>
            </a:r>
            <a:r>
              <a:rPr lang="es-ES" sz="1200" dirty="0">
                <a:solidFill>
                  <a:schemeClr val="accent4">
                    <a:lumMod val="75000"/>
                  </a:schemeClr>
                </a:solidFill>
                <a:latin typeface="Arial" panose="020B0604020202020204" pitchFamily="34" charset="0"/>
                <a:cs typeface="Arial" panose="020B0604020202020204" pitchFamily="34" charset="0"/>
              </a:rPr>
              <a:t>)</a:t>
            </a:r>
          </a:p>
        </p:txBody>
      </p:sp>
      <p:sp>
        <p:nvSpPr>
          <p:cNvPr id="7" name="Rectángulo 6"/>
          <p:cNvSpPr/>
          <p:nvPr/>
        </p:nvSpPr>
        <p:spPr>
          <a:xfrm>
            <a:off x="3131819" y="2044717"/>
            <a:ext cx="1439818" cy="276999"/>
          </a:xfrm>
          <a:prstGeom prst="rect">
            <a:avLst/>
          </a:prstGeom>
        </p:spPr>
        <p:txBody>
          <a:bodyPr wrap="none">
            <a:spAutoFit/>
          </a:bodyPr>
          <a:lstStyle/>
          <a:p>
            <a:pPr lvl="0"/>
            <a:r>
              <a:rPr lang="es-ES" sz="1200" dirty="0"/>
              <a:t>---------------------------</a:t>
            </a:r>
          </a:p>
        </p:txBody>
      </p:sp>
      <p:pic>
        <p:nvPicPr>
          <p:cNvPr id="8" name="Imagen 7"/>
          <p:cNvPicPr>
            <a:picLocks noChangeAspect="1"/>
          </p:cNvPicPr>
          <p:nvPr/>
        </p:nvPicPr>
        <p:blipFill>
          <a:blip r:embed="rId4"/>
          <a:stretch>
            <a:fillRect/>
          </a:stretch>
        </p:blipFill>
        <p:spPr>
          <a:xfrm>
            <a:off x="5799303" y="2130483"/>
            <a:ext cx="3334317" cy="2450646"/>
          </a:xfrm>
          <a:prstGeom prst="rect">
            <a:avLst/>
          </a:prstGeom>
        </p:spPr>
      </p:pic>
      <p:sp>
        <p:nvSpPr>
          <p:cNvPr id="10" name="Rectángulo 9"/>
          <p:cNvSpPr/>
          <p:nvPr/>
        </p:nvSpPr>
        <p:spPr>
          <a:xfrm>
            <a:off x="4613408" y="2243349"/>
            <a:ext cx="1144750" cy="1015663"/>
          </a:xfrm>
          <a:prstGeom prst="rect">
            <a:avLst/>
          </a:prstGeom>
          <a:solidFill>
            <a:schemeClr val="accent2">
              <a:lumMod val="50000"/>
            </a:schemeClr>
          </a:solidFill>
        </p:spPr>
        <p:txBody>
          <a:bodyPr wrap="square">
            <a:spAutoFit/>
          </a:bodyPr>
          <a:lstStyle/>
          <a:p>
            <a:pPr lvl="0"/>
            <a:r>
              <a:rPr lang="es-ES" sz="1000" dirty="0">
                <a:latin typeface="Arial" panose="020B0604020202020204" pitchFamily="34" charset="0"/>
                <a:cs typeface="Arial" panose="020B0604020202020204" pitchFamily="34" charset="0"/>
              </a:rPr>
              <a:t>Mapa Geológico de Trinidad y Tobago. (</a:t>
            </a:r>
            <a:r>
              <a:rPr lang="en-US" sz="1000" u="sng" dirty="0">
                <a:latin typeface="Arial" panose="020B0604020202020204" pitchFamily="34" charset="0"/>
                <a:cs typeface="Arial" panose="020B0604020202020204" pitchFamily="34" charset="0"/>
              </a:rPr>
              <a:t>digging for gold </a:t>
            </a:r>
            <a:r>
              <a:rPr lang="en-US" sz="1000" u="sng" dirty="0" smtClean="0">
                <a:latin typeface="Arial" panose="020B0604020202020204" pitchFamily="34" charset="0"/>
                <a:cs typeface="Arial" panose="020B0604020202020204" pitchFamily="34" charset="0"/>
              </a:rPr>
              <a:t>in </a:t>
            </a:r>
            <a:r>
              <a:rPr lang="en-US" sz="1000" u="sng" dirty="0" err="1" smtClean="0">
                <a:latin typeface="Arial" panose="020B0604020202020204" pitchFamily="34" charset="0"/>
                <a:cs typeface="Arial" panose="020B0604020202020204" pitchFamily="34" charset="0"/>
              </a:rPr>
              <a:t>trinidad</a:t>
            </a:r>
            <a:r>
              <a:rPr lang="en-US" sz="1000" u="sng" dirty="0" smtClean="0">
                <a:latin typeface="Arial" panose="020B0604020202020204" pitchFamily="34" charset="0"/>
                <a:cs typeface="Arial" panose="020B0604020202020204" pitchFamily="34" charset="0"/>
              </a:rPr>
              <a:t> </a:t>
            </a:r>
            <a:r>
              <a:rPr lang="en-US" sz="1000" u="sng" dirty="0">
                <a:latin typeface="Arial" panose="020B0604020202020204" pitchFamily="34" charset="0"/>
                <a:cs typeface="Arial" panose="020B0604020202020204" pitchFamily="34" charset="0"/>
              </a:rPr>
              <a:t>- WordPress.com)</a:t>
            </a:r>
            <a:endParaRPr lang="es-ES" sz="1000" dirty="0">
              <a:latin typeface="Arial" panose="020B0604020202020204" pitchFamily="34" charset="0"/>
              <a:cs typeface="Arial" panose="020B0604020202020204" pitchFamily="34" charset="0"/>
            </a:endParaRPr>
          </a:p>
        </p:txBody>
      </p:sp>
      <p:sp>
        <p:nvSpPr>
          <p:cNvPr id="11" name="Rectángulo 10"/>
          <p:cNvSpPr/>
          <p:nvPr/>
        </p:nvSpPr>
        <p:spPr>
          <a:xfrm>
            <a:off x="-10152" y="4077707"/>
            <a:ext cx="9143771" cy="270843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'Los residentes de Chatham, un pequeño pueblo en la costa sur de Trinidad, se despertaron el 11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mayo </a:t>
            </a:r>
            <a:r>
              <a:rPr lang="es-ES" sz="1000" dirty="0">
                <a:latin typeface="Arial" panose="020B0604020202020204" pitchFamily="34" charset="0"/>
                <a:cs typeface="Arial" panose="020B0604020202020204" pitchFamily="34" charset="0"/>
              </a:rPr>
              <a:t>de 2001 para ver una nueva isla a una milla y media de la costa, en el Canal de Columbus. Un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grupo </a:t>
            </a:r>
            <a:r>
              <a:rPr lang="es-ES" sz="1000" dirty="0">
                <a:latin typeface="Arial" panose="020B0604020202020204" pitchFamily="34" charset="0"/>
                <a:cs typeface="Arial" panose="020B0604020202020204" pitchFamily="34" charset="0"/>
              </a:rPr>
              <a:t>de científicos de la Unidad de Investigación Sísmica de Trinidad dijo que un volcán de lodo en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el </a:t>
            </a:r>
            <a:r>
              <a:rPr lang="es-ES" sz="1000" dirty="0">
                <a:latin typeface="Arial" panose="020B0604020202020204" pitchFamily="34" charset="0"/>
                <a:cs typeface="Arial" panose="020B0604020202020204" pitchFamily="34" charset="0"/>
              </a:rPr>
              <a:t>suelo del océano Atlántico norte formaba un pedazo de tierra de 16 pies de ancho. Aunque estos tipos de formaciones submarinas son generalmente inofensivas, los expertos advierten a las personas que eviten la pequeña isla, ya que tiene el potencial de emitir gases tóxicos o explotar. Esta es la cuarta vez en 90 años que un volcán de lodo ha engendrado una isla en esa vecindad. El primero fue en 1911, cuando surgió una isla en medio de una explosión y llamas, que se elevaron a unos 12 pies sobre el nivel del </a:t>
            </a:r>
            <a:r>
              <a:rPr lang="es-ES" sz="1000" dirty="0" err="1">
                <a:latin typeface="Arial" panose="020B0604020202020204" pitchFamily="34" charset="0"/>
                <a:cs typeface="Arial" panose="020B0604020202020204" pitchFamily="34" charset="0"/>
              </a:rPr>
              <a:t>mar.En</a:t>
            </a:r>
            <a:r>
              <a:rPr lang="es-ES" sz="1000" dirty="0">
                <a:latin typeface="Arial" panose="020B0604020202020204" pitchFamily="34" charset="0"/>
                <a:cs typeface="Arial" panose="020B0604020202020204" pitchFamily="34" charset="0"/>
              </a:rPr>
              <a:t> 1928, una isla emergió de nuevo, también acompañada por explosiones de gas, y desapareció en unas pocas semanas. Los registros de la Unidad de Investigación Sísmica muestran que la versión más grande de la isla recurrente apareció en 1964, cuando se formó una masa de tierra de 10.5 acres durante varios días, que finalmente se elevaron 25 pies sobre el nivel del mar. Una vez que se formó por completo, se escuchó un ruido sordo y la isla de barro comenzó a emitir un gas seco e inodoro. Los científicos probaron el gas y encontraron que era una combinación de metano, dióxido de carbono y etano. La isla se erosionó lentamente y finalmente fue arrastrada por el mar unos ocho meses más tarde, para no reaparecer durante otros 37 años. En 1997, un volcán de lodo entró en erupción en el pueblo agrícola central de </a:t>
            </a:r>
            <a:r>
              <a:rPr lang="es-ES" sz="1000" dirty="0" err="1">
                <a:latin typeface="Arial" panose="020B0604020202020204" pitchFamily="34" charset="0"/>
                <a:cs typeface="Arial" panose="020B0604020202020204" pitchFamily="34" charset="0"/>
              </a:rPr>
              <a:t>Piparo</a:t>
            </a:r>
            <a:r>
              <a:rPr lang="es-ES" sz="1000" dirty="0">
                <a:latin typeface="Arial" panose="020B0604020202020204" pitchFamily="34" charset="0"/>
                <a:cs typeface="Arial" panose="020B0604020202020204" pitchFamily="34" charset="0"/>
              </a:rPr>
              <a:t>, en Trinidad, cubriendo las casas con lodo que voló hasta 150 pies en el aire. El ruido del retumbar y el temblor de la tierra alertaron a los residentes antes de la erupción, y todos lograron escapar de sus casas antes de que el lodo se derramara sobre la aldea, aplastando los techos y formando una gruesa capa de tierra sobre todas las estructuras. </a:t>
            </a:r>
          </a:p>
          <a:p>
            <a:r>
              <a:rPr lang="es-ES" sz="1000" dirty="0">
                <a:latin typeface="Arial" panose="020B0604020202020204" pitchFamily="34" charset="0"/>
                <a:cs typeface="Arial" panose="020B0604020202020204" pitchFamily="34" charset="0"/>
              </a:rPr>
              <a:t>El Volcán de lodo </a:t>
            </a:r>
            <a:r>
              <a:rPr lang="es-ES" sz="1000" dirty="0" err="1">
                <a:latin typeface="Arial" panose="020B0604020202020204" pitchFamily="34" charset="0"/>
                <a:cs typeface="Arial" panose="020B0604020202020204" pitchFamily="34" charset="0"/>
              </a:rPr>
              <a:t>Piparo</a:t>
            </a:r>
            <a:r>
              <a:rPr lang="es-ES" sz="1000" dirty="0">
                <a:latin typeface="Arial" panose="020B0604020202020204" pitchFamily="34" charset="0"/>
                <a:cs typeface="Arial" panose="020B0604020202020204" pitchFamily="34" charset="0"/>
              </a:rPr>
              <a:t>: El volcán de lodo </a:t>
            </a:r>
            <a:r>
              <a:rPr lang="es-ES" sz="1000" dirty="0" err="1">
                <a:latin typeface="Arial" panose="020B0604020202020204" pitchFamily="34" charset="0"/>
                <a:cs typeface="Arial" panose="020B0604020202020204" pitchFamily="34" charset="0"/>
              </a:rPr>
              <a:t>Piparo</a:t>
            </a:r>
            <a:r>
              <a:rPr lang="es-ES" sz="1000" dirty="0">
                <a:latin typeface="Arial" panose="020B0604020202020204" pitchFamily="34" charset="0"/>
                <a:cs typeface="Arial" panose="020B0604020202020204" pitchFamily="34" charset="0"/>
              </a:rPr>
              <a:t> entró en erupción en diciembre de 2011 por primera vez en 14 años. La primera erupción registrada ocurrió el 22 de febrero de 1997, a las 5:47 am</a:t>
            </a:r>
            <a:r>
              <a:rPr lang="es-ES" sz="1000" dirty="0" smtClean="0">
                <a:latin typeface="Arial" panose="020B0604020202020204" pitchFamily="34" charset="0"/>
                <a:cs typeface="Arial" panose="020B0604020202020204" pitchFamily="34" charset="0"/>
              </a:rPr>
              <a:t>.‘ De </a:t>
            </a:r>
            <a:r>
              <a:rPr lang="es-ES" sz="1000" dirty="0" err="1" smtClean="0">
                <a:latin typeface="Arial" panose="020B0604020202020204" pitchFamily="34" charset="0"/>
                <a:cs typeface="Arial" panose="020B0604020202020204" pitchFamily="34" charset="0"/>
              </a:rPr>
              <a:t>Volcano</a:t>
            </a:r>
            <a:r>
              <a:rPr lang="es-ES" sz="1000" dirty="0" smtClean="0">
                <a:latin typeface="Arial" panose="020B0604020202020204" pitchFamily="34" charset="0"/>
                <a:cs typeface="Arial" panose="020B0604020202020204" pitchFamily="34" charset="0"/>
              </a:rPr>
              <a:t> Live-</a:t>
            </a:r>
            <a:r>
              <a:rPr lang="en-US" sz="1000" b="1" dirty="0">
                <a:solidFill>
                  <a:srgbClr val="FF6600"/>
                </a:solidFill>
                <a:latin typeface="verdana" panose="020B0604030504040204" pitchFamily="34" charset="0"/>
              </a:rPr>
              <a:t> </a:t>
            </a:r>
            <a:r>
              <a:rPr lang="en-US" sz="1000" b="1" dirty="0">
                <a:latin typeface="Arial" panose="020B0604020202020204" pitchFamily="34" charset="0"/>
                <a:cs typeface="Arial" panose="020B0604020202020204" pitchFamily="34" charset="0"/>
              </a:rPr>
              <a:t>Mud Volcanoes of Trinidad - John </a:t>
            </a:r>
            <a:r>
              <a:rPr lang="en-US" sz="1000" b="1" dirty="0" err="1" smtClean="0">
                <a:latin typeface="Arial" panose="020B0604020202020204" pitchFamily="34" charset="0"/>
                <a:cs typeface="Arial" panose="020B0604020202020204" pitchFamily="34" charset="0"/>
              </a:rPr>
              <a:t>Seach</a:t>
            </a:r>
            <a:r>
              <a:rPr lang="en-US" sz="1000" b="1" dirty="0" smtClean="0">
                <a:latin typeface="Arial" panose="020B0604020202020204" pitchFamily="34" charset="0"/>
                <a:cs typeface="Arial" panose="020B0604020202020204" pitchFamily="34" charset="0"/>
              </a:rPr>
              <a:t>)</a:t>
            </a:r>
            <a:endParaRPr lang="en-US" sz="1000" b="1" dirty="0">
              <a:latin typeface="Arial" panose="020B0604020202020204" pitchFamily="34" charset="0"/>
              <a:cs typeface="Arial" panose="020B0604020202020204" pitchFamily="34" charset="0"/>
            </a:endParaRPr>
          </a:p>
          <a:p>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9363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5191125" y="32066"/>
            <a:ext cx="3952875" cy="3162300"/>
          </a:xfrm>
          <a:prstGeom prst="rect">
            <a:avLst/>
          </a:prstGeom>
        </p:spPr>
      </p:pic>
      <p:sp>
        <p:nvSpPr>
          <p:cNvPr id="4" name="Rectángulo 3"/>
          <p:cNvSpPr/>
          <p:nvPr/>
        </p:nvSpPr>
        <p:spPr>
          <a:xfrm>
            <a:off x="5191125" y="2806042"/>
            <a:ext cx="3111749" cy="246221"/>
          </a:xfrm>
          <a:prstGeom prst="rect">
            <a:avLst/>
          </a:prstGeom>
          <a:solidFill>
            <a:schemeClr val="accent1">
              <a:lumMod val="40000"/>
              <a:lumOff val="60000"/>
            </a:schemeClr>
          </a:solidFill>
        </p:spPr>
        <p:txBody>
          <a:bodyPr wrap="none">
            <a:spAutoFit/>
          </a:bodyPr>
          <a:lstStyle/>
          <a:p>
            <a:r>
              <a:rPr lang="es-ES" sz="1000" dirty="0">
                <a:solidFill>
                  <a:srgbClr val="FF0000"/>
                </a:solidFill>
                <a:latin typeface="Arial" panose="020B0604020202020204" pitchFamily="34" charset="0"/>
                <a:cs typeface="Arial" panose="020B0604020202020204" pitchFamily="34" charset="0"/>
              </a:rPr>
              <a:t>Volcán de Barro. </a:t>
            </a:r>
            <a:r>
              <a:rPr lang="es-ES" sz="1000" dirty="0" err="1" smtClean="0">
                <a:solidFill>
                  <a:srgbClr val="FF0000"/>
                </a:solidFill>
                <a:latin typeface="Arial" panose="020B0604020202020204" pitchFamily="34" charset="0"/>
                <a:cs typeface="Arial" panose="020B0604020202020204" pitchFamily="34" charset="0"/>
              </a:rPr>
              <a:t>Piparo</a:t>
            </a:r>
            <a:r>
              <a:rPr lang="es-ES" sz="1000" dirty="0" smtClean="0">
                <a:solidFill>
                  <a:srgbClr val="FF0000"/>
                </a:solidFill>
                <a:latin typeface="Arial" panose="020B0604020202020204" pitchFamily="34" charset="0"/>
                <a:cs typeface="Arial" panose="020B0604020202020204" pitchFamily="34" charset="0"/>
              </a:rPr>
              <a:t>. Trinidad</a:t>
            </a:r>
            <a:r>
              <a:rPr lang="es-ES" sz="1000"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Destination</a:t>
            </a:r>
            <a:r>
              <a:rPr lang="es-ES" sz="1000" u="sng" dirty="0">
                <a:solidFill>
                  <a:srgbClr val="FF0000"/>
                </a:solidFill>
                <a:latin typeface="Arial" panose="020B0604020202020204" pitchFamily="34" charset="0"/>
                <a:cs typeface="Arial" panose="020B0604020202020204" pitchFamily="34" charset="0"/>
              </a:rPr>
              <a:t> 360)</a:t>
            </a:r>
            <a:endParaRPr lang="es-ES" sz="1000" dirty="0">
              <a:solidFill>
                <a:srgbClr val="FF0000"/>
              </a:solidFill>
              <a:latin typeface="Arial" panose="020B0604020202020204" pitchFamily="34" charset="0"/>
              <a:cs typeface="Arial" panose="020B0604020202020204" pitchFamily="34" charset="0"/>
            </a:endParaRPr>
          </a:p>
        </p:txBody>
      </p:sp>
      <p:pic>
        <p:nvPicPr>
          <p:cNvPr id="5" name="Imagen 4"/>
          <p:cNvPicPr>
            <a:picLocks noChangeAspect="1"/>
          </p:cNvPicPr>
          <p:nvPr/>
        </p:nvPicPr>
        <p:blipFill rotWithShape="1">
          <a:blip r:embed="rId4"/>
          <a:srcRect l="1493" t="9963" r="-1493" b="10333"/>
          <a:stretch/>
        </p:blipFill>
        <p:spPr>
          <a:xfrm>
            <a:off x="0" y="67824"/>
            <a:ext cx="5236956" cy="3126541"/>
          </a:xfrm>
          <a:prstGeom prst="rect">
            <a:avLst/>
          </a:prstGeom>
        </p:spPr>
      </p:pic>
      <p:sp>
        <p:nvSpPr>
          <p:cNvPr id="6" name="Rectángulo 5"/>
          <p:cNvSpPr/>
          <p:nvPr/>
        </p:nvSpPr>
        <p:spPr>
          <a:xfrm>
            <a:off x="89736" y="2794256"/>
            <a:ext cx="2976520"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Volcán de Barro, </a:t>
            </a:r>
            <a:r>
              <a:rPr lang="es-ES" sz="1200" dirty="0" err="1">
                <a:solidFill>
                  <a:srgbClr val="FF0000"/>
                </a:solidFill>
              </a:rPr>
              <a:t>Canupia.Trinidad</a:t>
            </a:r>
            <a:r>
              <a:rPr lang="es-ES" sz="1200" dirty="0">
                <a:solidFill>
                  <a:srgbClr val="FF0000"/>
                </a:solidFill>
              </a:rPr>
              <a:t>. (YouTube</a:t>
            </a:r>
            <a:r>
              <a:rPr lang="es-ES" sz="1200" u="sng" dirty="0">
                <a:solidFill>
                  <a:srgbClr val="FF0000"/>
                </a:solidFill>
                <a:latin typeface="arial" panose="020B0604020202020204" pitchFamily="34" charset="0"/>
              </a:rPr>
              <a:t>)</a:t>
            </a:r>
            <a:endParaRPr lang="es-ES" sz="1200" dirty="0">
              <a:solidFill>
                <a:srgbClr val="FF0000"/>
              </a:solidFill>
            </a:endParaRPr>
          </a:p>
        </p:txBody>
      </p:sp>
      <p:sp>
        <p:nvSpPr>
          <p:cNvPr id="7" name="Rectángulo 6"/>
          <p:cNvSpPr/>
          <p:nvPr/>
        </p:nvSpPr>
        <p:spPr>
          <a:xfrm>
            <a:off x="3921822" y="3290501"/>
            <a:ext cx="1415772" cy="276999"/>
          </a:xfrm>
          <a:prstGeom prst="rect">
            <a:avLst/>
          </a:prstGeom>
        </p:spPr>
        <p:txBody>
          <a:bodyPr wrap="none">
            <a:spAutoFit/>
          </a:bodyPr>
          <a:lstStyle/>
          <a:p>
            <a:pPr lvl="0"/>
            <a:r>
              <a:rPr lang="es-ES" sz="1200" dirty="0">
                <a:latin typeface="Arial" panose="020B0604020202020204" pitchFamily="34" charset="0"/>
                <a:cs typeface="Arial" panose="020B0604020202020204" pitchFamily="34" charset="0"/>
              </a:rPr>
              <a:t>------------------------</a:t>
            </a:r>
          </a:p>
        </p:txBody>
      </p:sp>
      <p:sp>
        <p:nvSpPr>
          <p:cNvPr id="9" name="Rectángulo 8"/>
          <p:cNvSpPr/>
          <p:nvPr/>
        </p:nvSpPr>
        <p:spPr>
          <a:xfrm>
            <a:off x="6533" y="3429000"/>
            <a:ext cx="697627"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TÚNEZ</a:t>
            </a:r>
          </a:p>
        </p:txBody>
      </p:sp>
      <p:sp>
        <p:nvSpPr>
          <p:cNvPr id="10" name="Rectángulo 9"/>
          <p:cNvSpPr/>
          <p:nvPr/>
        </p:nvSpPr>
        <p:spPr>
          <a:xfrm>
            <a:off x="45041" y="3709801"/>
            <a:ext cx="1763624"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TÚNEZ, República de. </a:t>
            </a:r>
          </a:p>
          <a:p>
            <a:pPr lvl="0"/>
            <a:r>
              <a:rPr lang="es-ES" sz="1200" dirty="0" smtClean="0">
                <a:latin typeface="Arial" panose="020B0604020202020204" pitchFamily="34" charset="0"/>
                <a:cs typeface="Arial" panose="020B0604020202020204" pitchFamily="34" charset="0"/>
              </a:rPr>
              <a:t>Norte de África.</a:t>
            </a:r>
            <a:endParaRPr lang="es-ES" sz="12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5"/>
          <a:stretch>
            <a:fillRect/>
          </a:stretch>
        </p:blipFill>
        <p:spPr>
          <a:xfrm>
            <a:off x="1801188" y="3484631"/>
            <a:ext cx="2060504" cy="1373669"/>
          </a:xfrm>
          <a:prstGeom prst="rect">
            <a:avLst/>
          </a:prstGeom>
        </p:spPr>
      </p:pic>
      <p:sp>
        <p:nvSpPr>
          <p:cNvPr id="12" name="Rectángulo 11"/>
          <p:cNvSpPr/>
          <p:nvPr/>
        </p:nvSpPr>
        <p:spPr>
          <a:xfrm>
            <a:off x="45041" y="4307134"/>
            <a:ext cx="1756147" cy="400110"/>
          </a:xfrm>
          <a:prstGeom prst="rect">
            <a:avLst/>
          </a:prstGeom>
          <a:solidFill>
            <a:schemeClr val="accent2">
              <a:lumMod val="50000"/>
            </a:schemeClr>
          </a:solidFill>
        </p:spPr>
        <p:txBody>
          <a:bodyPr wrap="square">
            <a:spAutoFit/>
          </a:bodyPr>
          <a:lstStyle/>
          <a:p>
            <a:pPr lvl="0"/>
            <a:r>
              <a:rPr lang="es-ES" sz="1000" dirty="0">
                <a:solidFill>
                  <a:schemeClr val="accent4">
                    <a:lumMod val="75000"/>
                  </a:schemeClr>
                </a:solidFill>
                <a:latin typeface="Arial" panose="020B0604020202020204" pitchFamily="34" charset="0"/>
                <a:cs typeface="Arial" panose="020B0604020202020204" pitchFamily="34" charset="0"/>
              </a:rPr>
              <a:t>Bandera de la República de Túnez. (</a:t>
            </a:r>
            <a:r>
              <a:rPr lang="es-ES" sz="1000" dirty="0" err="1">
                <a:solidFill>
                  <a:schemeClr val="accent4">
                    <a:lumMod val="75000"/>
                  </a:schemeClr>
                </a:solidFill>
                <a:latin typeface="Arial" panose="020B0604020202020204" pitchFamily="34" charset="0"/>
                <a:cs typeface="Arial" panose="020B0604020202020204" pitchFamily="34" charset="0"/>
              </a:rPr>
              <a:t>Flags</a:t>
            </a:r>
            <a:r>
              <a:rPr lang="es-ES" sz="1000" dirty="0">
                <a:solidFill>
                  <a:schemeClr val="accent4">
                    <a:lumMod val="75000"/>
                  </a:schemeClr>
                </a:solidFill>
                <a:latin typeface="Arial" panose="020B0604020202020204" pitchFamily="34" charset="0"/>
                <a:cs typeface="Arial" panose="020B0604020202020204" pitchFamily="34" charset="0"/>
              </a:rPr>
              <a:t> of </a:t>
            </a:r>
            <a:r>
              <a:rPr lang="es-ES" sz="1000" dirty="0" err="1">
                <a:solidFill>
                  <a:schemeClr val="accent4">
                    <a:lumMod val="75000"/>
                  </a:schemeClr>
                </a:solidFill>
                <a:latin typeface="Arial" panose="020B0604020202020204" pitchFamily="34" charset="0"/>
                <a:cs typeface="Arial" panose="020B0604020202020204" pitchFamily="34" charset="0"/>
              </a:rPr>
              <a:t>the</a:t>
            </a:r>
            <a:r>
              <a:rPr lang="es-ES" sz="1000" dirty="0">
                <a:solidFill>
                  <a:schemeClr val="accent4">
                    <a:lumMod val="75000"/>
                  </a:schemeClr>
                </a:solidFill>
                <a:latin typeface="Arial" panose="020B0604020202020204" pitchFamily="34" charset="0"/>
                <a:cs typeface="Arial" panose="020B0604020202020204" pitchFamily="34" charset="0"/>
              </a:rPr>
              <a:t> </a:t>
            </a:r>
            <a:r>
              <a:rPr lang="es-ES" sz="1000" dirty="0" err="1">
                <a:solidFill>
                  <a:schemeClr val="accent4">
                    <a:lumMod val="75000"/>
                  </a:schemeClr>
                </a:solidFill>
                <a:latin typeface="Arial" panose="020B0604020202020204" pitchFamily="34" charset="0"/>
                <a:cs typeface="Arial" panose="020B0604020202020204" pitchFamily="34" charset="0"/>
              </a:rPr>
              <a:t>world</a:t>
            </a:r>
            <a:r>
              <a:rPr lang="es-ES" sz="1000" dirty="0">
                <a:solidFill>
                  <a:schemeClr val="accent4">
                    <a:lumMod val="75000"/>
                  </a:schemeClr>
                </a:solidFill>
                <a:latin typeface="Arial" panose="020B0604020202020204" pitchFamily="34" charset="0"/>
                <a:cs typeface="Arial" panose="020B0604020202020204" pitchFamily="34" charset="0"/>
              </a:rPr>
              <a:t>)</a:t>
            </a:r>
          </a:p>
        </p:txBody>
      </p:sp>
      <p:pic>
        <p:nvPicPr>
          <p:cNvPr id="13" name="Imagen 12"/>
          <p:cNvPicPr>
            <a:picLocks noChangeAspect="1"/>
          </p:cNvPicPr>
          <p:nvPr/>
        </p:nvPicPr>
        <p:blipFill>
          <a:blip r:embed="rId6"/>
          <a:stretch>
            <a:fillRect/>
          </a:stretch>
        </p:blipFill>
        <p:spPr>
          <a:xfrm>
            <a:off x="7079354" y="3340863"/>
            <a:ext cx="2064646" cy="3503835"/>
          </a:xfrm>
          <a:prstGeom prst="rect">
            <a:avLst/>
          </a:prstGeom>
        </p:spPr>
      </p:pic>
      <p:sp>
        <p:nvSpPr>
          <p:cNvPr id="14" name="Rectángulo 13"/>
          <p:cNvSpPr/>
          <p:nvPr/>
        </p:nvSpPr>
        <p:spPr>
          <a:xfrm>
            <a:off x="5191125" y="3567499"/>
            <a:ext cx="1866869" cy="461665"/>
          </a:xfrm>
          <a:prstGeom prst="rect">
            <a:avLst/>
          </a:prstGeom>
          <a:solidFill>
            <a:schemeClr val="accent2">
              <a:lumMod val="50000"/>
            </a:schemeClr>
          </a:solidFill>
        </p:spPr>
        <p:txBody>
          <a:bodyPr wrap="square">
            <a:spAutoFit/>
          </a:bodyPr>
          <a:lstStyle/>
          <a:p>
            <a:pPr lvl="0"/>
            <a:r>
              <a:rPr lang="es-ES" sz="1200" dirty="0">
                <a:solidFill>
                  <a:schemeClr val="accent4">
                    <a:lumMod val="75000"/>
                  </a:schemeClr>
                </a:solidFill>
              </a:rPr>
              <a:t>Mapa geológico  de Túnez. (</a:t>
            </a:r>
            <a:r>
              <a:rPr lang="es-ES" sz="1200" u="sng" dirty="0" err="1">
                <a:solidFill>
                  <a:schemeClr val="accent4">
                    <a:lumMod val="75000"/>
                  </a:schemeClr>
                </a:solidFill>
                <a:latin typeface="arial" panose="020B0604020202020204" pitchFamily="34" charset="0"/>
              </a:rPr>
              <a:t>ResearchGate</a:t>
            </a:r>
            <a:r>
              <a:rPr lang="es-ES" sz="1200" dirty="0">
                <a:solidFill>
                  <a:schemeClr val="accent4">
                    <a:lumMod val="75000"/>
                  </a:schemeClr>
                </a:solidFill>
              </a:rPr>
              <a:t>)</a:t>
            </a:r>
          </a:p>
        </p:txBody>
      </p:sp>
      <p:sp>
        <p:nvSpPr>
          <p:cNvPr id="15" name="Rectángulo 14"/>
          <p:cNvSpPr/>
          <p:nvPr/>
        </p:nvSpPr>
        <p:spPr>
          <a:xfrm>
            <a:off x="4169613" y="4719800"/>
            <a:ext cx="2632452" cy="276999"/>
          </a:xfrm>
          <a:prstGeom prst="rect">
            <a:avLst/>
          </a:prstGeom>
        </p:spPr>
        <p:txBody>
          <a:bodyPr wrap="none">
            <a:spAutoFit/>
          </a:bodyPr>
          <a:lstStyle/>
          <a:p>
            <a:pPr lvl="0"/>
            <a:r>
              <a:rPr lang="es-ES" sz="1200" dirty="0">
                <a:solidFill>
                  <a:prstClr val="white"/>
                </a:solidFill>
                <a:latin typeface="Arial" panose="020B0604020202020204" pitchFamily="34" charset="0"/>
                <a:cs typeface="Arial" panose="020B0604020202020204" pitchFamily="34" charset="0"/>
              </a:rPr>
              <a:t>Sin referencias de volcanes activos.</a:t>
            </a:r>
          </a:p>
        </p:txBody>
      </p:sp>
      <p:sp>
        <p:nvSpPr>
          <p:cNvPr id="16" name="Rectángulo 15"/>
          <p:cNvSpPr/>
          <p:nvPr/>
        </p:nvSpPr>
        <p:spPr>
          <a:xfrm>
            <a:off x="3501802" y="5258429"/>
            <a:ext cx="1335622" cy="276999"/>
          </a:xfrm>
          <a:prstGeom prst="rect">
            <a:avLst/>
          </a:prstGeom>
        </p:spPr>
        <p:txBody>
          <a:bodyPr wrap="none">
            <a:spAutoFit/>
          </a:bodyPr>
          <a:lstStyle/>
          <a:p>
            <a:pPr lvl="0"/>
            <a:r>
              <a:rPr lang="es-ES" sz="1200" dirty="0"/>
              <a:t>------------------------ </a:t>
            </a:r>
          </a:p>
        </p:txBody>
      </p:sp>
      <p:sp>
        <p:nvSpPr>
          <p:cNvPr id="3" name="Rectángulo 2"/>
          <p:cNvSpPr/>
          <p:nvPr/>
        </p:nvSpPr>
        <p:spPr>
          <a:xfrm>
            <a:off x="69431" y="5396928"/>
            <a:ext cx="1414170"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TURKMENISTÁN</a:t>
            </a:r>
          </a:p>
        </p:txBody>
      </p:sp>
      <p:sp>
        <p:nvSpPr>
          <p:cNvPr id="8" name="Rectángulo 7"/>
          <p:cNvSpPr/>
          <p:nvPr/>
        </p:nvSpPr>
        <p:spPr>
          <a:xfrm>
            <a:off x="69430" y="5673927"/>
            <a:ext cx="2054297" cy="1015663"/>
          </a:xfrm>
          <a:prstGeom prst="rect">
            <a:avLst/>
          </a:prstGeom>
        </p:spPr>
        <p:txBody>
          <a:bodyPr wrap="square">
            <a:spAutoFit/>
          </a:bodyPr>
          <a:lstStyle/>
          <a:p>
            <a:pPr lvl="0"/>
            <a:r>
              <a:rPr lang="es-ES" sz="1200" dirty="0" smtClean="0">
                <a:latin typeface="Arial" panose="020B0604020202020204" pitchFamily="34" charset="0"/>
                <a:cs typeface="Arial" panose="020B0604020202020204" pitchFamily="34" charset="0"/>
              </a:rPr>
              <a:t>TURKMENISTÁN</a:t>
            </a:r>
          </a:p>
          <a:p>
            <a:pPr lvl="0"/>
            <a:r>
              <a:rPr lang="es-ES" sz="1200" dirty="0" smtClean="0">
                <a:latin typeface="Arial" panose="020B0604020202020204" pitchFamily="34" charset="0"/>
                <a:cs typeface="Arial" panose="020B0604020202020204" pitchFamily="34" charset="0"/>
              </a:rPr>
              <a:t>Asia central. Limita al NE con Kazajistán, al SW con Irán, al SE con Afganistán, y al W con el Mar </a:t>
            </a:r>
            <a:r>
              <a:rPr lang="es-ES" sz="1200" dirty="0" err="1" smtClean="0">
                <a:latin typeface="Arial" panose="020B0604020202020204" pitchFamily="34" charset="0"/>
                <a:cs typeface="Arial" panose="020B0604020202020204" pitchFamily="34" charset="0"/>
              </a:rPr>
              <a:t>Cáspio</a:t>
            </a:r>
            <a:r>
              <a:rPr lang="es-ES" sz="1200" dirty="0" smtClean="0">
                <a:latin typeface="Arial" panose="020B0604020202020204" pitchFamily="34" charset="0"/>
                <a:cs typeface="Arial" panose="020B0604020202020204" pitchFamily="34" charset="0"/>
              </a:rPr>
              <a:t>.</a:t>
            </a:r>
            <a:endParaRPr lang="es-E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9211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ag of Turkmenis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6632"/>
            <a:ext cx="2222004" cy="1481337"/>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410444" y="116632"/>
            <a:ext cx="1952497" cy="461665"/>
          </a:xfrm>
          <a:prstGeom prst="rect">
            <a:avLst/>
          </a:prstGeom>
          <a:solidFill>
            <a:schemeClr val="accent2">
              <a:lumMod val="40000"/>
              <a:lumOff val="60000"/>
            </a:schemeClr>
          </a:solidFill>
        </p:spPr>
        <p:txBody>
          <a:bodyPr wrap="square">
            <a:spAutoFit/>
          </a:bodyPr>
          <a:lstStyle/>
          <a:p>
            <a:pPr lvl="0"/>
            <a:r>
              <a:rPr lang="es-ES" sz="1200" dirty="0">
                <a:solidFill>
                  <a:schemeClr val="accent6">
                    <a:lumMod val="75000"/>
                  </a:schemeClr>
                </a:solidFill>
                <a:latin typeface="Arial" panose="020B0604020202020204" pitchFamily="34" charset="0"/>
                <a:cs typeface="Arial" panose="020B0604020202020204" pitchFamily="34" charset="0"/>
              </a:rPr>
              <a:t>Bandera de Turkmenistán (</a:t>
            </a:r>
            <a:r>
              <a:rPr lang="es-ES" sz="1200" dirty="0" err="1">
                <a:solidFill>
                  <a:schemeClr val="accent6">
                    <a:lumMod val="75000"/>
                  </a:schemeClr>
                </a:solidFill>
                <a:latin typeface="Arial" panose="020B0604020202020204" pitchFamily="34" charset="0"/>
                <a:cs typeface="Arial" panose="020B0604020202020204" pitchFamily="34" charset="0"/>
              </a:rPr>
              <a:t>Flags</a:t>
            </a:r>
            <a:r>
              <a:rPr lang="es-ES" sz="1200" dirty="0">
                <a:solidFill>
                  <a:schemeClr val="accent6">
                    <a:lumMod val="75000"/>
                  </a:schemeClr>
                </a:solidFill>
                <a:latin typeface="Arial" panose="020B0604020202020204" pitchFamily="34" charset="0"/>
                <a:cs typeface="Arial" panose="020B0604020202020204" pitchFamily="34" charset="0"/>
              </a:rPr>
              <a:t> of </a:t>
            </a:r>
            <a:r>
              <a:rPr lang="es-ES" sz="1200" dirty="0" err="1">
                <a:solidFill>
                  <a:schemeClr val="accent6">
                    <a:lumMod val="75000"/>
                  </a:schemeClr>
                </a:solidFill>
                <a:latin typeface="Arial" panose="020B0604020202020204" pitchFamily="34" charset="0"/>
                <a:cs typeface="Arial" panose="020B0604020202020204" pitchFamily="34" charset="0"/>
              </a:rPr>
              <a:t>the</a:t>
            </a:r>
            <a:r>
              <a:rPr lang="es-ES" sz="1200" dirty="0">
                <a:solidFill>
                  <a:schemeClr val="accent6">
                    <a:lumMod val="75000"/>
                  </a:schemeClr>
                </a:solidFill>
                <a:latin typeface="Arial" panose="020B0604020202020204" pitchFamily="34" charset="0"/>
                <a:cs typeface="Arial" panose="020B0604020202020204" pitchFamily="34" charset="0"/>
              </a:rPr>
              <a:t> </a:t>
            </a:r>
            <a:r>
              <a:rPr lang="es-ES" sz="1200" dirty="0" err="1">
                <a:solidFill>
                  <a:schemeClr val="accent6">
                    <a:lumMod val="75000"/>
                  </a:schemeClr>
                </a:solidFill>
                <a:latin typeface="Arial" panose="020B0604020202020204" pitchFamily="34" charset="0"/>
                <a:cs typeface="Arial" panose="020B0604020202020204" pitchFamily="34" charset="0"/>
              </a:rPr>
              <a:t>World</a:t>
            </a:r>
            <a:r>
              <a:rPr lang="es-ES" sz="1200" dirty="0">
                <a:solidFill>
                  <a:schemeClr val="accent6">
                    <a:lumMod val="75000"/>
                  </a:schemeClr>
                </a:solidFill>
                <a:latin typeface="Arial" panose="020B0604020202020204" pitchFamily="34" charset="0"/>
                <a:cs typeface="Arial" panose="020B0604020202020204" pitchFamily="34" charset="0"/>
              </a:rPr>
              <a:t>)</a:t>
            </a:r>
          </a:p>
        </p:txBody>
      </p:sp>
      <p:pic>
        <p:nvPicPr>
          <p:cNvPr id="3" name="Imagen 2"/>
          <p:cNvPicPr>
            <a:picLocks noChangeAspect="1"/>
          </p:cNvPicPr>
          <p:nvPr/>
        </p:nvPicPr>
        <p:blipFill>
          <a:blip r:embed="rId4"/>
          <a:stretch>
            <a:fillRect/>
          </a:stretch>
        </p:blipFill>
        <p:spPr>
          <a:xfrm>
            <a:off x="4760665" y="70973"/>
            <a:ext cx="4383335" cy="3053991"/>
          </a:xfrm>
          <a:prstGeom prst="rect">
            <a:avLst/>
          </a:prstGeom>
        </p:spPr>
      </p:pic>
      <p:sp>
        <p:nvSpPr>
          <p:cNvPr id="4" name="Rectángulo 3"/>
          <p:cNvSpPr/>
          <p:nvPr/>
        </p:nvSpPr>
        <p:spPr>
          <a:xfrm>
            <a:off x="2434445" y="1597968"/>
            <a:ext cx="2326220" cy="461665"/>
          </a:xfrm>
          <a:prstGeom prst="rect">
            <a:avLst/>
          </a:prstGeom>
          <a:solidFill>
            <a:schemeClr val="accent2">
              <a:lumMod val="40000"/>
              <a:lumOff val="60000"/>
            </a:schemeClr>
          </a:solidFill>
        </p:spPr>
        <p:txBody>
          <a:bodyPr wrap="square">
            <a:spAutoFit/>
          </a:bodyPr>
          <a:lstStyle/>
          <a:p>
            <a:pPr lvl="0"/>
            <a:r>
              <a:rPr lang="es-ES" sz="1200" dirty="0">
                <a:solidFill>
                  <a:schemeClr val="accent6">
                    <a:lumMod val="75000"/>
                  </a:schemeClr>
                </a:solidFill>
                <a:latin typeface="Arial" panose="020B0604020202020204" pitchFamily="34" charset="0"/>
                <a:cs typeface="Arial" panose="020B0604020202020204" pitchFamily="34" charset="0"/>
              </a:rPr>
              <a:t>Mapa e imagen de satélite de Turkmenistán (</a:t>
            </a:r>
            <a:r>
              <a:rPr lang="es-ES" sz="1200" u="sng" dirty="0">
                <a:solidFill>
                  <a:schemeClr val="accent6">
                    <a:lumMod val="75000"/>
                  </a:schemeClr>
                </a:solidFill>
                <a:latin typeface="Arial" panose="020B0604020202020204" pitchFamily="34" charset="0"/>
                <a:cs typeface="Arial" panose="020B0604020202020204" pitchFamily="34" charset="0"/>
              </a:rPr>
              <a:t>Geology.com</a:t>
            </a:r>
            <a:r>
              <a:rPr lang="es-ES" sz="1200" dirty="0">
                <a:solidFill>
                  <a:schemeClr val="accent6">
                    <a:lumMod val="75000"/>
                  </a:schemeClr>
                </a:solidFill>
                <a:latin typeface="Arial" panose="020B0604020202020204" pitchFamily="34" charset="0"/>
                <a:cs typeface="Arial" panose="020B0604020202020204" pitchFamily="34" charset="0"/>
              </a:rPr>
              <a:t>)</a:t>
            </a:r>
          </a:p>
        </p:txBody>
      </p:sp>
      <p:sp>
        <p:nvSpPr>
          <p:cNvPr id="6" name="Rectángulo 5"/>
          <p:cNvSpPr/>
          <p:nvPr/>
        </p:nvSpPr>
        <p:spPr>
          <a:xfrm>
            <a:off x="-1" y="2407632"/>
            <a:ext cx="4760665" cy="553998"/>
          </a:xfrm>
          <a:prstGeom prst="rect">
            <a:avLst/>
          </a:prstGeom>
        </p:spPr>
        <p:txBody>
          <a:bodyPr wrap="square">
            <a:spAutoFit/>
          </a:bodyPr>
          <a:lstStyle/>
          <a:p>
            <a:pPr lvl="0"/>
            <a:r>
              <a:rPr lang="es-ES" sz="1000" dirty="0">
                <a:latin typeface="Arial" panose="020B0604020202020204" pitchFamily="34" charset="0"/>
                <a:cs typeface="Arial" panose="020B0604020202020204" pitchFamily="34" charset="0"/>
              </a:rPr>
              <a:t>El llamado </a:t>
            </a:r>
            <a:r>
              <a:rPr lang="es-ES" sz="1000" b="1" dirty="0">
                <a:latin typeface="Arial" panose="020B0604020202020204" pitchFamily="34" charset="0"/>
                <a:cs typeface="Arial" panose="020B0604020202020204" pitchFamily="34" charset="0"/>
              </a:rPr>
              <a:t>pozo de </a:t>
            </a:r>
            <a:r>
              <a:rPr lang="es-ES" sz="1000" b="1" dirty="0" err="1">
                <a:latin typeface="Arial" panose="020B0604020202020204" pitchFamily="34" charset="0"/>
                <a:cs typeface="Arial" panose="020B0604020202020204" pitchFamily="34" charset="0"/>
              </a:rPr>
              <a:t>Darvaza</a:t>
            </a:r>
            <a:r>
              <a:rPr lang="es-ES" sz="1000" dirty="0">
                <a:latin typeface="Arial" panose="020B0604020202020204" pitchFamily="34" charset="0"/>
                <a:cs typeface="Arial" panose="020B0604020202020204" pitchFamily="34" charset="0"/>
              </a:rPr>
              <a:t> o </a:t>
            </a:r>
            <a:r>
              <a:rPr lang="es-ES" sz="1000" b="1" dirty="0">
                <a:latin typeface="Arial" panose="020B0604020202020204" pitchFamily="34" charset="0"/>
                <a:cs typeface="Arial" panose="020B0604020202020204" pitchFamily="34" charset="0"/>
              </a:rPr>
              <a:t>cráter de </a:t>
            </a:r>
            <a:r>
              <a:rPr lang="es-ES" sz="1000" b="1" dirty="0" err="1">
                <a:latin typeface="Arial" panose="020B0604020202020204" pitchFamily="34" charset="0"/>
                <a:cs typeface="Arial" panose="020B0604020202020204" pitchFamily="34" charset="0"/>
              </a:rPr>
              <a:t>Darvaza</a:t>
            </a:r>
            <a:r>
              <a:rPr lang="es-ES" sz="1000" dirty="0">
                <a:latin typeface="Arial" panose="020B0604020202020204" pitchFamily="34" charset="0"/>
                <a:cs typeface="Arial" panose="020B0604020202020204" pitchFamily="34" charset="0"/>
              </a:rPr>
              <a:t>, no es volcánico sino que se debe a que unos buscadores de gas prendieron fuego a una excavación hace más de 4 décadas pensando que en unos días se apagaría</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5"/>
          <a:stretch>
            <a:fillRect/>
          </a:stretch>
        </p:blipFill>
        <p:spPr>
          <a:xfrm>
            <a:off x="4760664" y="3131275"/>
            <a:ext cx="4383336" cy="2914918"/>
          </a:xfrm>
          <a:prstGeom prst="rect">
            <a:avLst/>
          </a:prstGeom>
        </p:spPr>
      </p:pic>
      <p:sp>
        <p:nvSpPr>
          <p:cNvPr id="8" name="Rectángulo 7"/>
          <p:cNvSpPr/>
          <p:nvPr/>
        </p:nvSpPr>
        <p:spPr>
          <a:xfrm>
            <a:off x="12721" y="2961630"/>
            <a:ext cx="4747943" cy="3939540"/>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Hay </a:t>
            </a:r>
            <a:r>
              <a:rPr lang="es-ES" sz="1000" dirty="0" smtClean="0">
                <a:solidFill>
                  <a:prstClr val="white"/>
                </a:solidFill>
                <a:latin typeface="Arial" panose="020B0604020202020204" pitchFamily="34" charset="0"/>
                <a:cs typeface="Arial" panose="020B0604020202020204" pitchFamily="34" charset="0"/>
              </a:rPr>
              <a:t>alrededor de 30 volcanes </a:t>
            </a:r>
            <a:r>
              <a:rPr lang="es-ES" sz="1000" dirty="0">
                <a:solidFill>
                  <a:prstClr val="white"/>
                </a:solidFill>
                <a:latin typeface="Arial" panose="020B0604020202020204" pitchFamily="34" charset="0"/>
                <a:cs typeface="Arial" panose="020B0604020202020204" pitchFamily="34" charset="0"/>
              </a:rPr>
              <a:t>de lodo en </a:t>
            </a:r>
            <a:r>
              <a:rPr lang="es-ES" sz="1000" dirty="0" smtClean="0">
                <a:solidFill>
                  <a:prstClr val="white"/>
                </a:solidFill>
                <a:latin typeface="Arial" panose="020B0604020202020204" pitchFamily="34" charset="0"/>
                <a:cs typeface="Arial" panose="020B0604020202020204" pitchFamily="34" charset="0"/>
              </a:rPr>
              <a:t>Turkmenistán y prioritariamente se sitúan en la Península de </a:t>
            </a:r>
            <a:r>
              <a:rPr lang="es-ES" sz="1000" dirty="0" err="1" smtClean="0">
                <a:solidFill>
                  <a:prstClr val="white"/>
                </a:solidFill>
                <a:latin typeface="Arial" panose="020B0604020202020204" pitchFamily="34" charset="0"/>
                <a:cs typeface="Arial" panose="020B0604020202020204" pitchFamily="34" charset="0"/>
              </a:rPr>
              <a:t>Cheleken</a:t>
            </a:r>
            <a:r>
              <a:rPr lang="es-ES" sz="1000" dirty="0" smtClean="0">
                <a:solidFill>
                  <a:prstClr val="white"/>
                </a:solidFill>
                <a:latin typeface="Arial" panose="020B0604020202020204" pitchFamily="34" charset="0"/>
                <a:cs typeface="Arial" panose="020B0604020202020204" pitchFamily="34" charset="0"/>
              </a:rPr>
              <a:t>, área de la cuenca del Sur del </a:t>
            </a:r>
            <a:r>
              <a:rPr lang="es-ES" sz="1000" dirty="0" err="1" smtClean="0">
                <a:solidFill>
                  <a:prstClr val="white"/>
                </a:solidFill>
                <a:latin typeface="Arial" panose="020B0604020202020204" pitchFamily="34" charset="0"/>
                <a:cs typeface="Arial" panose="020B0604020202020204" pitchFamily="34" charset="0"/>
              </a:rPr>
              <a:t>Cáspio</a:t>
            </a:r>
            <a:r>
              <a:rPr lang="es-ES" sz="1000" dirty="0" smtClean="0">
                <a:solidFill>
                  <a:prstClr val="white"/>
                </a:solidFill>
                <a:latin typeface="Arial" panose="020B0604020202020204" pitchFamily="34" charset="0"/>
                <a:cs typeface="Arial" panose="020B0604020202020204" pitchFamily="34" charset="0"/>
              </a:rPr>
              <a:t>. Como ejemplo el </a:t>
            </a:r>
            <a:r>
              <a:rPr lang="es-ES" sz="1000" dirty="0" err="1" smtClean="0">
                <a:solidFill>
                  <a:prstClr val="white"/>
                </a:solidFill>
                <a:latin typeface="Arial" panose="020B0604020202020204" pitchFamily="34" charset="0"/>
                <a:cs typeface="Arial" panose="020B0604020202020204" pitchFamily="34" charset="0"/>
              </a:rPr>
              <a:t>Alakel</a:t>
            </a:r>
            <a:r>
              <a:rPr lang="es-ES" sz="1000" dirty="0" smtClean="0">
                <a:solidFill>
                  <a:prstClr val="white"/>
                </a:solidFill>
                <a:latin typeface="Arial" panose="020B0604020202020204" pitchFamily="34" charset="0"/>
                <a:cs typeface="Arial" panose="020B0604020202020204" pitchFamily="34" charset="0"/>
              </a:rPr>
              <a:t>.  Bloques separados </a:t>
            </a:r>
            <a:r>
              <a:rPr lang="es-ES" altLang="es-ES" sz="1000" dirty="0">
                <a:latin typeface="Arial" panose="020B0604020202020204" pitchFamily="34" charset="0"/>
                <a:cs typeface="Arial" panose="020B0604020202020204" pitchFamily="34" charset="0"/>
              </a:rPr>
              <a:t>de rocas lanzadas desde el cráter del volcán desde grandes profundidades, </a:t>
            </a:r>
            <a:r>
              <a:rPr lang="es-ES" altLang="es-ES" sz="1000" dirty="0" smtClean="0">
                <a:latin typeface="Arial" panose="020B0604020202020204" pitchFamily="34" charset="0"/>
                <a:cs typeface="Arial" panose="020B0604020202020204" pitchFamily="34" charset="0"/>
              </a:rPr>
              <a:t>hasta los </a:t>
            </a:r>
            <a:r>
              <a:rPr lang="es-ES" altLang="es-ES" sz="1000" dirty="0">
                <a:latin typeface="Arial" panose="020B0604020202020204" pitchFamily="34" charset="0"/>
                <a:cs typeface="Arial" panose="020B0604020202020204" pitchFamily="34" charset="0"/>
              </a:rPr>
              <a:t>2-3 metros </a:t>
            </a:r>
            <a:r>
              <a:rPr lang="es-ES" altLang="es-ES" sz="1000" dirty="0" smtClean="0">
                <a:latin typeface="Arial" panose="020B0604020202020204" pitchFamily="34" charset="0"/>
                <a:cs typeface="Arial" panose="020B0604020202020204" pitchFamily="34" charset="0"/>
              </a:rPr>
              <a:t>de diámetro </a:t>
            </a:r>
            <a:r>
              <a:rPr lang="es-ES" altLang="es-ES" sz="1000" dirty="0">
                <a:latin typeface="Arial" panose="020B0604020202020204" pitchFamily="34" charset="0"/>
                <a:cs typeface="Arial" panose="020B0604020202020204" pitchFamily="34" charset="0"/>
              </a:rPr>
              <a:t>y se detectan flujos de lodo congelado a una distancia de 1.5 kilómetros del volcán. Recientemente, al pie del volcán, </a:t>
            </a:r>
            <a:r>
              <a:rPr lang="es-ES" altLang="es-ES" sz="1000" dirty="0" smtClean="0">
                <a:latin typeface="Arial" panose="020B0604020202020204" pitchFamily="34" charset="0"/>
                <a:cs typeface="Arial" panose="020B0604020202020204" pitchFamily="34" charset="0"/>
              </a:rPr>
              <a:t>se ha producido un </a:t>
            </a:r>
            <a:r>
              <a:rPr lang="es-ES" altLang="es-ES" sz="1000" dirty="0">
                <a:latin typeface="Arial" panose="020B0604020202020204" pitchFamily="34" charset="0"/>
                <a:cs typeface="Arial" panose="020B0604020202020204" pitchFamily="34" charset="0"/>
              </a:rPr>
              <a:t>nuevo volcán de lodo activo. Es un cono pequeño, de forma regular. A mediados de este año, el volcán alcanzó una altura de 7 metros</a:t>
            </a:r>
            <a:r>
              <a:rPr lang="es-ES" altLang="es-ES" sz="1000" dirty="0" smtClean="0">
                <a:latin typeface="Arial" panose="020B0604020202020204" pitchFamily="34" charset="0"/>
                <a:cs typeface="Arial" panose="020B0604020202020204" pitchFamily="34" charset="0"/>
              </a:rPr>
              <a:t>.</a:t>
            </a:r>
            <a:r>
              <a:rPr lang="es-ES" altLang="es-ES" sz="1000" dirty="0">
                <a:latin typeface="Arial" panose="020B0604020202020204" pitchFamily="34" charset="0"/>
                <a:cs typeface="Arial" panose="020B0604020202020204" pitchFamily="34" charset="0"/>
              </a:rPr>
              <a:t> La parte superior es una boca cónica a través de la cual, a intervalos de unos pocos </a:t>
            </a:r>
            <a:r>
              <a:rPr lang="es-ES" altLang="es-ES" sz="1000" dirty="0" smtClean="0">
                <a:latin typeface="Arial" panose="020B0604020202020204" pitchFamily="34" charset="0"/>
                <a:cs typeface="Arial" panose="020B0604020202020204" pitchFamily="34" charset="0"/>
              </a:rPr>
              <a:t>segundos</a:t>
            </a:r>
            <a:r>
              <a:rPr lang="es-ES" altLang="es-ES" sz="1000" dirty="0">
                <a:solidFill>
                  <a:srgbClr val="212121"/>
                </a:solidFill>
                <a:latin typeface="Arial" panose="020B0604020202020204" pitchFamily="34" charset="0"/>
                <a:cs typeface="Arial" panose="020B0604020202020204" pitchFamily="34" charset="0"/>
              </a:rPr>
              <a:t> </a:t>
            </a:r>
            <a:r>
              <a:rPr lang="es-ES" altLang="es-ES" sz="1000" dirty="0">
                <a:latin typeface="Arial" panose="020B0604020202020204" pitchFamily="34" charset="0"/>
                <a:cs typeface="Arial" panose="020B0604020202020204" pitchFamily="34" charset="0"/>
              </a:rPr>
              <a:t>hay una erupción de porciones de gas y suciedad. También en el </a:t>
            </a:r>
            <a:r>
              <a:rPr lang="es-ES" altLang="es-ES" sz="1000" dirty="0" err="1">
                <a:latin typeface="Arial" panose="020B0604020202020204" pitchFamily="34" charset="0"/>
                <a:cs typeface="Arial" panose="020B0604020202020204" pitchFamily="34" charset="0"/>
              </a:rPr>
              <a:t>Cheleken</a:t>
            </a:r>
            <a:r>
              <a:rPr lang="es-ES" altLang="es-ES" sz="1000" dirty="0">
                <a:latin typeface="Arial" panose="020B0604020202020204" pitchFamily="34" charset="0"/>
                <a:cs typeface="Arial" panose="020B0604020202020204" pitchFamily="34" charset="0"/>
              </a:rPr>
              <a:t> hay volcanes activos en forma de lagos de cráter, como el </a:t>
            </a:r>
            <a:r>
              <a:rPr lang="es-ES" altLang="es-ES" sz="1000" dirty="0" err="1">
                <a:latin typeface="Arial" panose="020B0604020202020204" pitchFamily="34" charset="0"/>
                <a:cs typeface="Arial" panose="020B0604020202020204" pitchFamily="34" charset="0"/>
              </a:rPr>
              <a:t>Porsukel</a:t>
            </a:r>
            <a:r>
              <a:rPr lang="es-ES" altLang="es-ES" sz="1000" dirty="0">
                <a:latin typeface="Arial" panose="020B0604020202020204" pitchFamily="34" charset="0"/>
                <a:cs typeface="Arial" panose="020B0604020202020204" pitchFamily="34" charset="0"/>
              </a:rPr>
              <a:t> occidental y el </a:t>
            </a:r>
            <a:r>
              <a:rPr lang="es-ES" altLang="es-ES" sz="1000" dirty="0" err="1">
                <a:latin typeface="Arial" panose="020B0604020202020204" pitchFamily="34" charset="0"/>
                <a:cs typeface="Arial" panose="020B0604020202020204" pitchFamily="34" charset="0"/>
              </a:rPr>
              <a:t>Porsukel</a:t>
            </a:r>
            <a:r>
              <a:rPr lang="es-ES" altLang="es-ES" sz="1000" dirty="0">
                <a:latin typeface="Arial" panose="020B0604020202020204" pitchFamily="34" charset="0"/>
                <a:cs typeface="Arial" panose="020B0604020202020204" pitchFamily="34" charset="0"/>
              </a:rPr>
              <a:t> rosado.</a:t>
            </a:r>
            <a:r>
              <a:rPr lang="es-ES" altLang="es-ES" sz="1000" dirty="0" smtClean="0">
                <a:latin typeface="Arial" panose="020B0604020202020204" pitchFamily="34" charset="0"/>
                <a:cs typeface="Arial" panose="020B0604020202020204" pitchFamily="34" charset="0"/>
              </a:rPr>
              <a:t> El </a:t>
            </a:r>
            <a:r>
              <a:rPr lang="es-ES" altLang="es-ES" sz="1000" dirty="0">
                <a:latin typeface="Arial" panose="020B0604020202020204" pitchFamily="34" charset="0"/>
                <a:cs typeface="Arial" panose="020B0604020202020204" pitchFamily="34" charset="0"/>
              </a:rPr>
              <a:t>lodo volcánico de West Lake </a:t>
            </a:r>
            <a:r>
              <a:rPr lang="es-ES" altLang="es-ES" sz="1000" dirty="0" err="1">
                <a:latin typeface="Arial" panose="020B0604020202020204" pitchFamily="34" charset="0"/>
                <a:cs typeface="Arial" panose="020B0604020202020204" pitchFamily="34" charset="0"/>
              </a:rPr>
              <a:t>Porsukel</a:t>
            </a:r>
            <a:r>
              <a:rPr lang="es-ES" altLang="es-ES" sz="1000" dirty="0">
                <a:latin typeface="Arial" panose="020B0604020202020204" pitchFamily="34" charset="0"/>
                <a:cs typeface="Arial" panose="020B0604020202020204" pitchFamily="34" charset="0"/>
              </a:rPr>
              <a:t> emite periódicamente fuentes de tierra de hasta 2 metros. Todo esto ocurre con un ruido alarmante que crea la ilusión de agua hirviendo en el lago y el peligro </a:t>
            </a:r>
            <a:r>
              <a:rPr lang="es-ES" altLang="es-ES" sz="1000" dirty="0" smtClean="0">
                <a:latin typeface="Arial" panose="020B0604020202020204" pitchFamily="34" charset="0"/>
                <a:cs typeface="Arial" panose="020B0604020202020204" pitchFamily="34" charset="0"/>
              </a:rPr>
              <a:t>de erupciones más poderosas. Desde la Cadena Volcánica de la península de </a:t>
            </a:r>
            <a:r>
              <a:rPr lang="es-ES" altLang="es-ES" sz="1000" dirty="0" err="1" smtClean="0">
                <a:latin typeface="Arial" panose="020B0604020202020204" pitchFamily="34" charset="0"/>
                <a:cs typeface="Arial" panose="020B0604020202020204" pitchFamily="34" charset="0"/>
              </a:rPr>
              <a:t>Chelehken</a:t>
            </a:r>
            <a:r>
              <a:rPr lang="es-ES" altLang="es-ES" sz="1000" dirty="0" smtClean="0">
                <a:latin typeface="Arial" panose="020B0604020202020204" pitchFamily="34" charset="0"/>
                <a:cs typeface="Arial" panose="020B0604020202020204" pitchFamily="34" charset="0"/>
              </a:rPr>
              <a:t> se continúa hacia su extremo Este la Estructura </a:t>
            </a:r>
            <a:r>
              <a:rPr lang="es-ES" altLang="es-ES" sz="1000" dirty="0" err="1" smtClean="0">
                <a:latin typeface="Arial" panose="020B0604020202020204" pitchFamily="34" charset="0"/>
                <a:cs typeface="Arial" panose="020B0604020202020204" pitchFamily="34" charset="0"/>
              </a:rPr>
              <a:t>Boyadag</a:t>
            </a:r>
            <a:r>
              <a:rPr lang="es-ES" altLang="es-ES" sz="1000" dirty="0" smtClean="0">
                <a:latin typeface="Arial" panose="020B0604020202020204" pitchFamily="34" charset="0"/>
                <a:cs typeface="Arial" panose="020B0604020202020204" pitchFamily="34" charset="0"/>
              </a:rPr>
              <a:t>. En el área </a:t>
            </a:r>
            <a:r>
              <a:rPr lang="es-ES" altLang="es-ES" sz="1000" dirty="0" err="1" smtClean="0">
                <a:latin typeface="Arial" panose="020B0604020202020204" pitchFamily="34" charset="0"/>
                <a:cs typeface="Arial" panose="020B0604020202020204" pitchFamily="34" charset="0"/>
              </a:rPr>
              <a:t>Balkhan</a:t>
            </a:r>
            <a:r>
              <a:rPr lang="es-ES" altLang="es-ES" sz="1000" dirty="0" smtClean="0">
                <a:latin typeface="Arial" panose="020B0604020202020204" pitchFamily="34" charset="0"/>
                <a:cs typeface="Arial" panose="020B0604020202020204" pitchFamily="34" charset="0"/>
              </a:rPr>
              <a:t> de este volcán es una de las mayores. Junto a la playa existen antiguos volcanes y </a:t>
            </a:r>
            <a:r>
              <a:rPr lang="es-ES" altLang="es-ES" sz="1000" dirty="0">
                <a:latin typeface="Arial" panose="020B0604020202020204" pitchFamily="34" charset="0"/>
                <a:cs typeface="Arial" panose="020B0604020202020204" pitchFamily="34" charset="0"/>
              </a:rPr>
              <a:t>el </a:t>
            </a:r>
            <a:r>
              <a:rPr lang="es-ES" altLang="es-ES" sz="1000" dirty="0" err="1" smtClean="0">
                <a:latin typeface="Arial" panose="020B0604020202020204" pitchFamily="34" charset="0"/>
                <a:cs typeface="Arial" panose="020B0604020202020204" pitchFamily="34" charset="0"/>
              </a:rPr>
              <a:t>Kamyshlydja</a:t>
            </a:r>
            <a:r>
              <a:rPr lang="es-ES" altLang="es-ES" sz="1000" dirty="0" smtClean="0">
                <a:latin typeface="Arial" panose="020B0604020202020204" pitchFamily="34" charset="0"/>
                <a:cs typeface="Arial" panose="020B0604020202020204" pitchFamily="34" charset="0"/>
              </a:rPr>
              <a:t> </a:t>
            </a:r>
            <a:r>
              <a:rPr lang="es-ES" altLang="es-ES" sz="1000" dirty="0" err="1" smtClean="0">
                <a:latin typeface="Arial" panose="020B0604020202020204" pitchFamily="34" charset="0"/>
                <a:cs typeface="Arial" panose="020B0604020202020204" pitchFamily="34" charset="0"/>
              </a:rPr>
              <a:t>Gograndag</a:t>
            </a:r>
            <a:r>
              <a:rPr lang="es-ES" altLang="es-ES" sz="1000" dirty="0" smtClean="0">
                <a:latin typeface="Arial" panose="020B0604020202020204" pitchFamily="34" charset="0"/>
                <a:cs typeface="Arial" panose="020B0604020202020204" pitchFamily="34" charset="0"/>
              </a:rPr>
              <a:t>. Sus dimensiones son impredecibles. Poderosas erupciones ocurrieron aquí en un pasado reciente. Más allá en el sur unas labores de perforación localizaron otro antiguo volcán el  </a:t>
            </a:r>
            <a:r>
              <a:rPr lang="es-ES" altLang="es-ES" sz="1000" dirty="0" err="1" smtClean="0">
                <a:latin typeface="Arial" panose="020B0604020202020204" pitchFamily="34" charset="0"/>
                <a:cs typeface="Arial" panose="020B0604020202020204" pitchFamily="34" charset="0"/>
              </a:rPr>
              <a:t>Ekerem</a:t>
            </a:r>
            <a:r>
              <a:rPr lang="es-ES" altLang="es-ES" sz="1000" dirty="0" smtClean="0">
                <a:latin typeface="Arial" panose="020B0604020202020204" pitchFamily="34" charset="0"/>
                <a:cs typeface="Arial" panose="020B0604020202020204" pitchFamily="34" charset="0"/>
              </a:rPr>
              <a:t>. Al N hay un volcán activo, el </a:t>
            </a:r>
            <a:r>
              <a:rPr lang="es-ES" sz="1000" dirty="0" err="1" smtClean="0">
                <a:latin typeface="Open Sans"/>
              </a:rPr>
              <a:t>Geokpatlavuk</a:t>
            </a:r>
            <a:r>
              <a:rPr lang="es-ES" sz="1000" dirty="0" smtClean="0">
                <a:latin typeface="Open Sans"/>
              </a:rPr>
              <a:t>. </a:t>
            </a:r>
            <a:r>
              <a:rPr lang="es-ES" sz="1000" dirty="0">
                <a:latin typeface="Open Sans"/>
              </a:rPr>
              <a:t>Él - el único de los volcanes, que es similar al magma. Las laderas del cono en sus arrugas profundas, cortadas por canales de erosión, barrancos formados por el flujo hacia abajo desde el domo de las corrientes de lodo. En la parte sur de la costa Este del mar Caspio tiene uno de los </a:t>
            </a:r>
            <a:r>
              <a:rPr lang="es-ES" sz="1000" dirty="0" err="1">
                <a:latin typeface="Open Sans"/>
              </a:rPr>
              <a:t>volcanes,el</a:t>
            </a:r>
            <a:r>
              <a:rPr lang="es-ES" sz="1000" dirty="0">
                <a:latin typeface="Open Sans"/>
              </a:rPr>
              <a:t>  </a:t>
            </a:r>
            <a:r>
              <a:rPr lang="es-ES" sz="1000" dirty="0" err="1">
                <a:latin typeface="Open Sans"/>
              </a:rPr>
              <a:t>Akpatlavuk</a:t>
            </a:r>
            <a:r>
              <a:rPr lang="es-ES" sz="1000" dirty="0">
                <a:latin typeface="Open Sans"/>
              </a:rPr>
              <a:t> más activos y significativos en </a:t>
            </a:r>
            <a:r>
              <a:rPr lang="es-ES" sz="1000" dirty="0" smtClean="0">
                <a:latin typeface="Open Sans"/>
              </a:rPr>
              <a:t>tamaño.</a:t>
            </a:r>
            <a:endParaRPr lang="es-ES" sz="1000" dirty="0">
              <a:latin typeface="Arial" panose="020B0604020202020204" pitchFamily="34" charset="0"/>
              <a:cs typeface="Arial" panose="020B0604020202020204" pitchFamily="34" charset="0"/>
            </a:endParaRPr>
          </a:p>
        </p:txBody>
      </p:sp>
      <p:sp>
        <p:nvSpPr>
          <p:cNvPr id="12" name="Rectángulo 11"/>
          <p:cNvSpPr/>
          <p:nvPr/>
        </p:nvSpPr>
        <p:spPr>
          <a:xfrm>
            <a:off x="6367445" y="5774572"/>
            <a:ext cx="2784737" cy="246221"/>
          </a:xfrm>
          <a:prstGeom prst="rect">
            <a:avLst/>
          </a:prstGeom>
          <a:solidFill>
            <a:schemeClr val="accent1">
              <a:lumMod val="60000"/>
              <a:lumOff val="4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de lodo en Turkmenistán. (</a:t>
            </a:r>
            <a:r>
              <a:rPr lang="es-ES" sz="1000" dirty="0" err="1">
                <a:solidFill>
                  <a:srgbClr val="FF0000"/>
                </a:solidFill>
                <a:latin typeface="Arial" panose="020B0604020202020204" pitchFamily="34" charset="0"/>
                <a:cs typeface="Arial" panose="020B0604020202020204" pitchFamily="34" charset="0"/>
              </a:rPr>
              <a:t>Indy</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Guide</a:t>
            </a:r>
            <a:r>
              <a:rPr lang="es-ES" sz="1000" dirty="0">
                <a:solidFill>
                  <a:srgbClr val="FF0000"/>
                </a:solidFill>
                <a:latin typeface="Arial" panose="020B0604020202020204" pitchFamily="34" charset="0"/>
                <a:cs typeface="Arial" panose="020B0604020202020204" pitchFamily="34" charset="0"/>
              </a:rPr>
              <a:t>)</a:t>
            </a:r>
          </a:p>
        </p:txBody>
      </p:sp>
      <p:sp>
        <p:nvSpPr>
          <p:cNvPr id="5" name="Rectángulo 4"/>
          <p:cNvSpPr/>
          <p:nvPr/>
        </p:nvSpPr>
        <p:spPr>
          <a:xfrm>
            <a:off x="4580182" y="6119849"/>
            <a:ext cx="4572000" cy="553998"/>
          </a:xfrm>
          <a:prstGeom prst="rect">
            <a:avLst/>
          </a:prstGeom>
        </p:spPr>
        <p:txBody>
          <a:bodyPr>
            <a:spAutoFit/>
          </a:bodyPr>
          <a:lstStyle/>
          <a:p>
            <a:r>
              <a:rPr lang="es-ES" sz="1000" dirty="0">
                <a:solidFill>
                  <a:prstClr val="white"/>
                </a:solidFill>
                <a:latin typeface="Open Sans"/>
              </a:rPr>
              <a:t>Es una gran colina de unos ochenta metros de altura con bordes ásperos y rasgados. En el centro del domo se formó un enorme lago de cráteres de más de 150 metros de diámetro con manantiales de gas y lodo </a:t>
            </a:r>
            <a:r>
              <a:rPr lang="es-ES" sz="1000" dirty="0" smtClean="0">
                <a:solidFill>
                  <a:prstClr val="white"/>
                </a:solidFill>
                <a:latin typeface="Open Sans"/>
              </a:rPr>
              <a:t>existentes.</a:t>
            </a:r>
            <a:endParaRPr lang="es-ES" dirty="0"/>
          </a:p>
        </p:txBody>
      </p:sp>
    </p:spTree>
    <p:extLst>
      <p:ext uri="{BB962C8B-B14F-4D97-AF65-F5344CB8AC3E}">
        <p14:creationId xmlns:p14="http://schemas.microsoft.com/office/powerpoint/2010/main" val="3262492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494" y="5644"/>
            <a:ext cx="5505035" cy="861774"/>
          </a:xfrm>
          <a:prstGeom prst="rect">
            <a:avLst/>
          </a:prstGeom>
        </p:spPr>
        <p:txBody>
          <a:bodyPr wrap="square">
            <a:spAutoFit/>
          </a:bodyPr>
          <a:lstStyle/>
          <a:p>
            <a:pPr lvl="0"/>
            <a:r>
              <a:rPr lang="es-ES" sz="1000" dirty="0" smtClean="0">
                <a:solidFill>
                  <a:prstClr val="white"/>
                </a:solidFill>
                <a:latin typeface="Open Sans"/>
              </a:rPr>
              <a:t> </a:t>
            </a:r>
            <a:r>
              <a:rPr lang="es-ES" sz="1000" dirty="0">
                <a:solidFill>
                  <a:prstClr val="white"/>
                </a:solidFill>
                <a:latin typeface="Open Sans"/>
              </a:rPr>
              <a:t>A unas pocas docenas de kilómetros del volcán, este es otro natural único: el Volcán 'nómada' </a:t>
            </a:r>
            <a:r>
              <a:rPr lang="es-ES" sz="1000" dirty="0" err="1">
                <a:solidFill>
                  <a:prstClr val="white"/>
                </a:solidFill>
                <a:latin typeface="Open Sans"/>
              </a:rPr>
              <a:t>Chikishlyar</a:t>
            </a:r>
            <a:r>
              <a:rPr lang="es-ES" sz="1000" dirty="0">
                <a:solidFill>
                  <a:prstClr val="white"/>
                </a:solidFill>
                <a:latin typeface="Open Sans"/>
              </a:rPr>
              <a:t>. Está en el mar, luego en tierra. Ahora el mar Caspio lava sus laderas occidentales bordeando el cráter perfectamente redondo. El lago del cráter su agua tiene un color verde amarillento. En otros lagos de cráteres esto no se observó</a:t>
            </a:r>
            <a:r>
              <a:rPr lang="es-ES" sz="1000" dirty="0" smtClean="0">
                <a:solidFill>
                  <a:prstClr val="white"/>
                </a:solidFill>
                <a:latin typeface="Open Sans"/>
              </a:rPr>
              <a:t>. (de </a:t>
            </a:r>
            <a:r>
              <a:rPr lang="es-ES" sz="1000" dirty="0" err="1" smtClean="0">
                <a:solidFill>
                  <a:prstClr val="white"/>
                </a:solidFill>
                <a:latin typeface="Open Sans"/>
              </a:rPr>
              <a:t>Mud</a:t>
            </a:r>
            <a:r>
              <a:rPr lang="es-ES" sz="1000" dirty="0" smtClean="0">
                <a:solidFill>
                  <a:prstClr val="white"/>
                </a:solidFill>
                <a:latin typeface="Open Sans"/>
              </a:rPr>
              <a:t> </a:t>
            </a:r>
            <a:r>
              <a:rPr lang="es-ES" sz="1000" dirty="0" err="1" smtClean="0">
                <a:solidFill>
                  <a:prstClr val="white"/>
                </a:solidFill>
                <a:latin typeface="Open Sans"/>
              </a:rPr>
              <a:t>Volcanoes</a:t>
            </a:r>
            <a:r>
              <a:rPr lang="es-ES" sz="1000" dirty="0" smtClean="0">
                <a:solidFill>
                  <a:prstClr val="white"/>
                </a:solidFill>
                <a:latin typeface="Open Sans"/>
              </a:rPr>
              <a:t> in Turkmenistán. </a:t>
            </a:r>
            <a:r>
              <a:rPr lang="es-ES" sz="1000" dirty="0" err="1" smtClean="0">
                <a:solidFill>
                  <a:prstClr val="white"/>
                </a:solidFill>
                <a:latin typeface="Open Sans"/>
              </a:rPr>
              <a:t>Indy</a:t>
            </a:r>
            <a:r>
              <a:rPr lang="es-ES" sz="1000" dirty="0" smtClean="0">
                <a:solidFill>
                  <a:prstClr val="white"/>
                </a:solidFill>
                <a:latin typeface="Open Sans"/>
              </a:rPr>
              <a:t> </a:t>
            </a:r>
            <a:r>
              <a:rPr lang="es-ES" sz="1000" dirty="0" err="1" smtClean="0">
                <a:solidFill>
                  <a:prstClr val="white"/>
                </a:solidFill>
                <a:latin typeface="Open Sans"/>
              </a:rPr>
              <a:t>Guide</a:t>
            </a:r>
            <a:r>
              <a:rPr lang="es-ES" sz="1000" dirty="0" smtClean="0">
                <a:solidFill>
                  <a:prstClr val="white"/>
                </a:solidFill>
                <a:latin typeface="Open Sans"/>
              </a:rPr>
              <a:t>) </a:t>
            </a:r>
            <a:endParaRPr lang="es-ES" sz="1000" dirty="0">
              <a:solidFill>
                <a:prstClr val="white"/>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5487541" y="33878"/>
            <a:ext cx="3656459" cy="1356281"/>
          </a:xfrm>
          <a:prstGeom prst="rect">
            <a:avLst/>
          </a:prstGeom>
        </p:spPr>
      </p:pic>
      <p:sp>
        <p:nvSpPr>
          <p:cNvPr id="4" name="Rectángulo 3"/>
          <p:cNvSpPr/>
          <p:nvPr/>
        </p:nvSpPr>
        <p:spPr>
          <a:xfrm>
            <a:off x="2727183" y="928494"/>
            <a:ext cx="2694015"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latin typeface="Arial" panose="020B0604020202020204" pitchFamily="34" charset="0"/>
                <a:cs typeface="Arial" panose="020B0604020202020204" pitchFamily="34" charset="0"/>
              </a:rPr>
              <a:t>Nuevo volcán de lodo en </a:t>
            </a:r>
            <a:r>
              <a:rPr lang="es-ES" sz="1200" dirty="0" err="1">
                <a:solidFill>
                  <a:srgbClr val="FF0000"/>
                </a:solidFill>
                <a:latin typeface="Arial" panose="020B0604020202020204" pitchFamily="34" charset="0"/>
                <a:cs typeface="Arial" panose="020B0604020202020204" pitchFamily="34" charset="0"/>
              </a:rPr>
              <a:t>Cheleken</a:t>
            </a:r>
            <a:r>
              <a:rPr lang="es-ES" sz="1200" dirty="0">
                <a:solidFill>
                  <a:srgbClr val="FF0000"/>
                </a:solidFill>
                <a:latin typeface="Arial" panose="020B0604020202020204" pitchFamily="34" charset="0"/>
                <a:cs typeface="Arial" panose="020B0604020202020204" pitchFamily="34" charset="0"/>
              </a:rPr>
              <a:t>, Turkmenistán. (</a:t>
            </a:r>
            <a:r>
              <a:rPr lang="es-ES" sz="1200" u="sng" dirty="0" err="1">
                <a:solidFill>
                  <a:srgbClr val="FF0000"/>
                </a:solidFill>
                <a:latin typeface="Arial" panose="020B0604020202020204" pitchFamily="34" charset="0"/>
                <a:cs typeface="Arial" panose="020B0604020202020204" pitchFamily="34" charset="0"/>
              </a:rPr>
              <a:t>The</a:t>
            </a:r>
            <a:r>
              <a:rPr lang="es-ES" sz="1200" u="sng" dirty="0">
                <a:solidFill>
                  <a:srgbClr val="FF0000"/>
                </a:solidFill>
                <a:latin typeface="Arial" panose="020B0604020202020204" pitchFamily="34" charset="0"/>
                <a:cs typeface="Arial" panose="020B0604020202020204" pitchFamily="34" charset="0"/>
              </a:rPr>
              <a:t> </a:t>
            </a:r>
            <a:r>
              <a:rPr lang="es-ES" sz="1200" u="sng" dirty="0" err="1">
                <a:solidFill>
                  <a:srgbClr val="FF0000"/>
                </a:solidFill>
                <a:latin typeface="Arial" panose="020B0604020202020204" pitchFamily="34" charset="0"/>
                <a:cs typeface="Arial" panose="020B0604020202020204" pitchFamily="34" charset="0"/>
              </a:rPr>
              <a:t>Watchers</a:t>
            </a:r>
            <a:r>
              <a:rPr lang="es-ES" sz="1200" u="sng" dirty="0">
                <a:solidFill>
                  <a:srgbClr val="FF0000"/>
                </a:solidFill>
                <a:latin typeface="Arial" panose="020B0604020202020204" pitchFamily="34" charset="0"/>
                <a:cs typeface="Arial" panose="020B0604020202020204" pitchFamily="34" charset="0"/>
              </a:rPr>
              <a:t>)</a:t>
            </a:r>
            <a:endParaRPr lang="es-ES" sz="1200" dirty="0">
              <a:solidFill>
                <a:srgbClr val="FF0000"/>
              </a:solidFill>
              <a:latin typeface="Arial" panose="020B0604020202020204" pitchFamily="34" charset="0"/>
              <a:cs typeface="Arial" panose="020B0604020202020204" pitchFamily="34" charset="0"/>
            </a:endParaRPr>
          </a:p>
        </p:txBody>
      </p:sp>
      <p:sp>
        <p:nvSpPr>
          <p:cNvPr id="5" name="Rectángulo 4"/>
          <p:cNvSpPr/>
          <p:nvPr/>
        </p:nvSpPr>
        <p:spPr>
          <a:xfrm>
            <a:off x="2735023" y="1447587"/>
            <a:ext cx="1396536" cy="246221"/>
          </a:xfrm>
          <a:prstGeom prst="rect">
            <a:avLst/>
          </a:prstGeom>
        </p:spPr>
        <p:txBody>
          <a:bodyPr wrap="none">
            <a:spAutoFit/>
          </a:bodyPr>
          <a:lstStyle/>
          <a:p>
            <a:pPr lvl="0"/>
            <a:r>
              <a:rPr lang="es-ES" sz="1000" dirty="0">
                <a:latin typeface="Arial" panose="020B0604020202020204" pitchFamily="34" charset="0"/>
                <a:cs typeface="Arial" panose="020B0604020202020204" pitchFamily="34" charset="0"/>
              </a:rPr>
              <a:t>----------------------------</a:t>
            </a:r>
          </a:p>
        </p:txBody>
      </p:sp>
      <p:sp>
        <p:nvSpPr>
          <p:cNvPr id="6" name="Rectángulo 5"/>
          <p:cNvSpPr/>
          <p:nvPr/>
        </p:nvSpPr>
        <p:spPr>
          <a:xfrm>
            <a:off x="0" y="1690160"/>
            <a:ext cx="877163"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TURQUÍA</a:t>
            </a:r>
          </a:p>
        </p:txBody>
      </p:sp>
      <p:sp>
        <p:nvSpPr>
          <p:cNvPr id="7" name="Rectángulo 6"/>
          <p:cNvSpPr/>
          <p:nvPr/>
        </p:nvSpPr>
        <p:spPr>
          <a:xfrm>
            <a:off x="-17857" y="1995596"/>
            <a:ext cx="3281219" cy="646331"/>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TURQUÍA. República de. </a:t>
            </a:r>
            <a:r>
              <a:rPr lang="es-ES" sz="1200" dirty="0" err="1">
                <a:latin typeface="Arial" panose="020B0604020202020204" pitchFamily="34" charset="0"/>
                <a:cs typeface="Arial" panose="020B0604020202020204" pitchFamily="34" charset="0"/>
              </a:rPr>
              <a:t>Á</a:t>
            </a:r>
            <a:r>
              <a:rPr lang="es-ES" sz="1200" dirty="0" err="1" smtClean="0">
                <a:latin typeface="Arial" panose="020B0604020202020204" pitchFamily="34" charset="0"/>
                <a:cs typeface="Arial" panose="020B0604020202020204" pitchFamily="34" charset="0"/>
              </a:rPr>
              <a:t>sia</a:t>
            </a:r>
            <a:r>
              <a:rPr lang="es-ES" sz="1200" dirty="0" smtClean="0">
                <a:latin typeface="Arial" panose="020B0604020202020204" pitchFamily="34" charset="0"/>
                <a:cs typeface="Arial" panose="020B0604020202020204" pitchFamily="34" charset="0"/>
              </a:rPr>
              <a:t> y Europa,</a:t>
            </a:r>
            <a:r>
              <a:rPr lang="es-ES" sz="1200" dirty="0">
                <a:solidFill>
                  <a:srgbClr val="222222"/>
                </a:solidFill>
                <a:latin typeface="arial" panose="020B0604020202020204" pitchFamily="34" charset="0"/>
              </a:rPr>
              <a:t> </a:t>
            </a:r>
            <a:endParaRPr lang="es-ES" sz="1200" dirty="0" smtClean="0">
              <a:solidFill>
                <a:srgbClr val="222222"/>
              </a:solidFill>
              <a:latin typeface="arial" panose="020B0604020202020204" pitchFamily="34" charset="0"/>
            </a:endParaRPr>
          </a:p>
          <a:p>
            <a:pPr lvl="0"/>
            <a:r>
              <a:rPr lang="es-ES" sz="1200" dirty="0" smtClean="0">
                <a:latin typeface="arial" panose="020B0604020202020204" pitchFamily="34" charset="0"/>
              </a:rPr>
              <a:t>se </a:t>
            </a:r>
            <a:r>
              <a:rPr lang="es-ES" sz="1200" dirty="0">
                <a:latin typeface="arial" panose="020B0604020202020204" pitchFamily="34" charset="0"/>
              </a:rPr>
              <a:t>extiende por toda la península de </a:t>
            </a:r>
            <a:endParaRPr lang="es-ES" sz="1200" dirty="0" smtClean="0">
              <a:latin typeface="arial" panose="020B0604020202020204" pitchFamily="34" charset="0"/>
            </a:endParaRPr>
          </a:p>
          <a:p>
            <a:pPr lvl="0"/>
            <a:r>
              <a:rPr lang="es-ES" sz="1200" dirty="0" smtClean="0">
                <a:latin typeface="arial" panose="020B0604020202020204" pitchFamily="34" charset="0"/>
              </a:rPr>
              <a:t>Anatolia </a:t>
            </a:r>
            <a:r>
              <a:rPr lang="es-ES" sz="1200" dirty="0">
                <a:latin typeface="arial" panose="020B0604020202020204" pitchFamily="34" charset="0"/>
              </a:rPr>
              <a:t>y Tracia en la zona de los Balcanes.</a:t>
            </a:r>
            <a:r>
              <a:rPr lang="es-ES" sz="1200" dirty="0" smtClean="0">
                <a:latin typeface="Arial" panose="020B0604020202020204" pitchFamily="34" charset="0"/>
                <a:cs typeface="Arial" panose="020B0604020202020204" pitchFamily="34" charset="0"/>
              </a:rPr>
              <a:t> </a:t>
            </a:r>
            <a:endParaRPr lang="es-ES" sz="12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4"/>
          <a:stretch>
            <a:fillRect/>
          </a:stretch>
        </p:blipFill>
        <p:spPr>
          <a:xfrm>
            <a:off x="3098554" y="1690160"/>
            <a:ext cx="2322644" cy="1548429"/>
          </a:xfrm>
          <a:prstGeom prst="rect">
            <a:avLst/>
          </a:prstGeom>
        </p:spPr>
      </p:pic>
      <p:sp>
        <p:nvSpPr>
          <p:cNvPr id="9" name="Rectángulo 8"/>
          <p:cNvSpPr/>
          <p:nvPr/>
        </p:nvSpPr>
        <p:spPr>
          <a:xfrm>
            <a:off x="879251" y="2712882"/>
            <a:ext cx="2187945" cy="461665"/>
          </a:xfrm>
          <a:prstGeom prst="rect">
            <a:avLst/>
          </a:prstGeom>
          <a:solidFill>
            <a:schemeClr val="accent2">
              <a:lumMod val="50000"/>
            </a:schemeClr>
          </a:solidFill>
        </p:spPr>
        <p:txBody>
          <a:bodyPr wrap="square">
            <a:spAutoFit/>
          </a:bodyPr>
          <a:lstStyle/>
          <a:p>
            <a:pPr lvl="0"/>
            <a:r>
              <a:rPr lang="es-ES" sz="1200" dirty="0">
                <a:latin typeface="Arial" panose="020B0604020202020204" pitchFamily="34" charset="0"/>
                <a:cs typeface="Arial" panose="020B0604020202020204" pitchFamily="34" charset="0"/>
              </a:rPr>
              <a:t>Bandera de la República de Turquía. (</a:t>
            </a:r>
            <a:r>
              <a:rPr lang="es-ES" sz="1200" dirty="0" err="1">
                <a:latin typeface="Arial" panose="020B0604020202020204" pitchFamily="34" charset="0"/>
                <a:cs typeface="Arial" panose="020B0604020202020204" pitchFamily="34" charset="0"/>
              </a:rPr>
              <a:t>Flags</a:t>
            </a:r>
            <a:r>
              <a:rPr lang="es-ES" sz="1200" dirty="0">
                <a:latin typeface="Arial" panose="020B0604020202020204" pitchFamily="34" charset="0"/>
                <a:cs typeface="Arial" panose="020B0604020202020204" pitchFamily="34" charset="0"/>
              </a:rPr>
              <a:t> of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world</a:t>
            </a:r>
            <a:r>
              <a:rPr lang="es-ES" sz="1200" dirty="0">
                <a:latin typeface="Arial" panose="020B0604020202020204" pitchFamily="34" charset="0"/>
                <a:cs typeface="Arial" panose="020B0604020202020204" pitchFamily="34" charset="0"/>
              </a:rPr>
              <a:t>)</a:t>
            </a:r>
          </a:p>
        </p:txBody>
      </p:sp>
      <p:pic>
        <p:nvPicPr>
          <p:cNvPr id="10" name="Imagen 9"/>
          <p:cNvPicPr>
            <a:picLocks noChangeAspect="1"/>
          </p:cNvPicPr>
          <p:nvPr/>
        </p:nvPicPr>
        <p:blipFill>
          <a:blip r:embed="rId5"/>
          <a:stretch>
            <a:fillRect/>
          </a:stretch>
        </p:blipFill>
        <p:spPr>
          <a:xfrm>
            <a:off x="3563888" y="3265828"/>
            <a:ext cx="5580112" cy="3590558"/>
          </a:xfrm>
          <a:prstGeom prst="rect">
            <a:avLst/>
          </a:prstGeom>
        </p:spPr>
      </p:pic>
      <p:sp>
        <p:nvSpPr>
          <p:cNvPr id="11" name="Rectángulo 10"/>
          <p:cNvSpPr/>
          <p:nvPr/>
        </p:nvSpPr>
        <p:spPr>
          <a:xfrm>
            <a:off x="5668714" y="2073647"/>
            <a:ext cx="3294112" cy="646331"/>
          </a:xfrm>
          <a:prstGeom prst="rect">
            <a:avLst/>
          </a:prstGeom>
          <a:solidFill>
            <a:schemeClr val="accent2">
              <a:lumMod val="40000"/>
              <a:lumOff val="60000"/>
            </a:schemeClr>
          </a:solidFill>
        </p:spPr>
        <p:txBody>
          <a:bodyPr wrap="square">
            <a:spAutoFit/>
          </a:bodyPr>
          <a:lstStyle/>
          <a:p>
            <a:pPr lvl="0"/>
            <a:r>
              <a:rPr lang="es-ES" sz="1200" dirty="0">
                <a:solidFill>
                  <a:schemeClr val="accent2">
                    <a:lumMod val="75000"/>
                  </a:schemeClr>
                </a:solidFill>
                <a:latin typeface="Arial" panose="020B0604020202020204" pitchFamily="34" charset="0"/>
                <a:cs typeface="Arial" panose="020B0604020202020204" pitchFamily="34" charset="0"/>
              </a:rPr>
              <a:t>Mapa geológico de Turquía. (</a:t>
            </a:r>
            <a:r>
              <a:rPr lang="en-US" sz="1200" u="sng" dirty="0">
                <a:solidFill>
                  <a:schemeClr val="accent2">
                    <a:lumMod val="75000"/>
                  </a:schemeClr>
                </a:solidFill>
                <a:latin typeface="Arial" panose="020B0604020202020204" pitchFamily="34" charset="0"/>
                <a:cs typeface="Arial" panose="020B0604020202020204" pitchFamily="34" charset="0"/>
              </a:rPr>
              <a:t>Turkey Physical Political Maps of the City </a:t>
            </a:r>
            <a:r>
              <a:rPr lang="en-US" sz="1200" dirty="0">
                <a:solidFill>
                  <a:schemeClr val="accent2">
                    <a:lumMod val="75000"/>
                  </a:schemeClr>
                </a:solidFill>
                <a:latin typeface="Arial" panose="020B0604020202020204" pitchFamily="34" charset="0"/>
                <a:cs typeface="Arial" panose="020B0604020202020204" pitchFamily="34" charset="0"/>
              </a:rPr>
              <a:t>Geological Map of Turkey)</a:t>
            </a:r>
          </a:p>
        </p:txBody>
      </p:sp>
      <p:pic>
        <p:nvPicPr>
          <p:cNvPr id="12" name="Imagen 11"/>
          <p:cNvPicPr>
            <a:picLocks noChangeAspect="1"/>
          </p:cNvPicPr>
          <p:nvPr/>
        </p:nvPicPr>
        <p:blipFill>
          <a:blip r:embed="rId6"/>
          <a:stretch>
            <a:fillRect/>
          </a:stretch>
        </p:blipFill>
        <p:spPr>
          <a:xfrm>
            <a:off x="0" y="3545539"/>
            <a:ext cx="3563888" cy="2381325"/>
          </a:xfrm>
          <a:prstGeom prst="rect">
            <a:avLst/>
          </a:prstGeom>
        </p:spPr>
      </p:pic>
      <p:sp>
        <p:nvSpPr>
          <p:cNvPr id="13" name="Rectángulo 12"/>
          <p:cNvSpPr/>
          <p:nvPr/>
        </p:nvSpPr>
        <p:spPr>
          <a:xfrm>
            <a:off x="616388" y="6233814"/>
            <a:ext cx="2482166" cy="246221"/>
          </a:xfrm>
          <a:prstGeom prst="rect">
            <a:avLst/>
          </a:prstGeom>
          <a:solidFill>
            <a:schemeClr val="accent1">
              <a:lumMod val="40000"/>
              <a:lumOff val="60000"/>
            </a:schemeClr>
          </a:solidFill>
        </p:spPr>
        <p:txBody>
          <a:bodyPr wrap="square">
            <a:spAutoFit/>
          </a:bodyPr>
          <a:lstStyle/>
          <a:p>
            <a:pPr lvl="0"/>
            <a:r>
              <a:rPr lang="es-ES" sz="1000" dirty="0">
                <a:solidFill>
                  <a:schemeClr val="accent1">
                    <a:lumMod val="50000"/>
                  </a:schemeClr>
                </a:solidFill>
                <a:latin typeface="Arial" panose="020B0604020202020204" pitchFamily="34" charset="0"/>
                <a:cs typeface="Arial" panose="020B0604020202020204" pitchFamily="34" charset="0"/>
              </a:rPr>
              <a:t>Monte </a:t>
            </a:r>
            <a:r>
              <a:rPr lang="es-ES" sz="1000" dirty="0" err="1">
                <a:solidFill>
                  <a:schemeClr val="accent1">
                    <a:lumMod val="50000"/>
                  </a:schemeClr>
                </a:solidFill>
                <a:latin typeface="Arial" panose="020B0604020202020204" pitchFamily="34" charset="0"/>
                <a:cs typeface="Arial" panose="020B0604020202020204" pitchFamily="34" charset="0"/>
              </a:rPr>
              <a:t>Ararat</a:t>
            </a:r>
            <a:r>
              <a:rPr lang="es-ES" sz="1000" dirty="0">
                <a:solidFill>
                  <a:schemeClr val="accent1">
                    <a:lumMod val="50000"/>
                  </a:schemeClr>
                </a:solidFill>
                <a:latin typeface="Arial" panose="020B0604020202020204" pitchFamily="34" charset="0"/>
                <a:cs typeface="Arial" panose="020B0604020202020204" pitchFamily="34" charset="0"/>
              </a:rPr>
              <a:t>. Turquía. (</a:t>
            </a:r>
            <a:r>
              <a:rPr lang="es-ES" sz="1000" u="sng" dirty="0">
                <a:solidFill>
                  <a:schemeClr val="accent1">
                    <a:lumMod val="50000"/>
                  </a:schemeClr>
                </a:solidFill>
                <a:latin typeface="Arial" panose="020B0604020202020204" pitchFamily="34" charset="0"/>
                <a:cs typeface="Arial" panose="020B0604020202020204" pitchFamily="34" charset="0"/>
              </a:rPr>
              <a:t>it.wikipedia.org</a:t>
            </a:r>
            <a:r>
              <a:rPr lang="es-ES" sz="1000" u="sng" dirty="0" smtClean="0">
                <a:solidFill>
                  <a:schemeClr val="accent1">
                    <a:lumMod val="50000"/>
                  </a:schemeClr>
                </a:solidFill>
                <a:latin typeface="Arial" panose="020B0604020202020204" pitchFamily="34" charset="0"/>
                <a:cs typeface="Arial" panose="020B0604020202020204" pitchFamily="34" charset="0"/>
              </a:rPr>
              <a:t>)</a:t>
            </a:r>
            <a:endParaRPr lang="es-ES" sz="100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774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4"/>
          <a:stretch>
            <a:fillRect/>
          </a:stretch>
        </p:blipFill>
        <p:spPr>
          <a:xfrm>
            <a:off x="26440" y="33619"/>
            <a:ext cx="9117560" cy="3960440"/>
          </a:xfrm>
          <a:prstGeom prst="rect">
            <a:avLst/>
          </a:prstGeom>
        </p:spPr>
      </p:pic>
      <p:sp>
        <p:nvSpPr>
          <p:cNvPr id="3" name="Rectángulo 2"/>
          <p:cNvSpPr/>
          <p:nvPr/>
        </p:nvSpPr>
        <p:spPr>
          <a:xfrm>
            <a:off x="5220072" y="4013223"/>
            <a:ext cx="3011915" cy="276999"/>
          </a:xfrm>
          <a:prstGeom prst="rect">
            <a:avLst/>
          </a:prstGeom>
          <a:solidFill>
            <a:schemeClr val="accent2">
              <a:lumMod val="40000"/>
              <a:lumOff val="60000"/>
            </a:schemeClr>
          </a:solidFill>
        </p:spPr>
        <p:txBody>
          <a:bodyPr wrap="none">
            <a:spAutoFit/>
          </a:bodyPr>
          <a:lstStyle/>
          <a:p>
            <a:pPr lvl="0"/>
            <a:r>
              <a:rPr lang="es-ES" sz="1200" dirty="0">
                <a:solidFill>
                  <a:schemeClr val="accent2">
                    <a:lumMod val="75000"/>
                  </a:schemeClr>
                </a:solidFill>
              </a:rPr>
              <a:t>Mapa </a:t>
            </a:r>
            <a:r>
              <a:rPr lang="es-ES" sz="1200" dirty="0">
                <a:solidFill>
                  <a:schemeClr val="accent2">
                    <a:lumMod val="75000"/>
                  </a:schemeClr>
                </a:solidFill>
                <a:latin typeface="Arial" panose="020B0604020202020204" pitchFamily="34" charset="0"/>
                <a:cs typeface="Arial" panose="020B0604020202020204" pitchFamily="34" charset="0"/>
              </a:rPr>
              <a:t>Geológico</a:t>
            </a:r>
            <a:r>
              <a:rPr lang="es-ES" sz="1200" dirty="0">
                <a:solidFill>
                  <a:schemeClr val="accent2">
                    <a:lumMod val="75000"/>
                  </a:schemeClr>
                </a:solidFill>
              </a:rPr>
              <a:t> de Turquía. (</a:t>
            </a:r>
            <a:r>
              <a:rPr lang="es-ES" sz="1200" u="sng" dirty="0" err="1">
                <a:solidFill>
                  <a:schemeClr val="accent2">
                    <a:lumMod val="75000"/>
                  </a:schemeClr>
                </a:solidFill>
                <a:latin typeface="arial" panose="020B0604020202020204" pitchFamily="34" charset="0"/>
              </a:rPr>
              <a:t>Mavi</a:t>
            </a:r>
            <a:r>
              <a:rPr lang="es-ES" sz="1200" u="sng" dirty="0">
                <a:solidFill>
                  <a:schemeClr val="accent2">
                    <a:lumMod val="75000"/>
                  </a:schemeClr>
                </a:solidFill>
                <a:latin typeface="arial" panose="020B0604020202020204" pitchFamily="34" charset="0"/>
              </a:rPr>
              <a:t> </a:t>
            </a:r>
            <a:r>
              <a:rPr lang="es-ES" sz="1200" u="sng" dirty="0" err="1">
                <a:solidFill>
                  <a:schemeClr val="accent2">
                    <a:lumMod val="75000"/>
                  </a:schemeClr>
                </a:solidFill>
                <a:latin typeface="arial" panose="020B0604020202020204" pitchFamily="34" charset="0"/>
              </a:rPr>
              <a:t>Boncuk</a:t>
            </a:r>
            <a:r>
              <a:rPr lang="es-ES" sz="1200" u="sng" dirty="0">
                <a:solidFill>
                  <a:schemeClr val="accent2">
                    <a:lumMod val="75000"/>
                  </a:schemeClr>
                </a:solidFill>
                <a:latin typeface="arial" panose="020B0604020202020204" pitchFamily="34" charset="0"/>
              </a:rPr>
              <a:t>)</a:t>
            </a:r>
            <a:endParaRPr lang="es-ES" sz="1200" dirty="0">
              <a:solidFill>
                <a:schemeClr val="accent2">
                  <a:lumMod val="75000"/>
                </a:schemeClr>
              </a:solidFill>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3117137120"/>
              </p:ext>
            </p:extLst>
          </p:nvPr>
        </p:nvGraphicFramePr>
        <p:xfrm>
          <a:off x="96134" y="4538067"/>
          <a:ext cx="4067175" cy="2295525"/>
        </p:xfrm>
        <a:graphic>
          <a:graphicData uri="http://schemas.openxmlformats.org/presentationml/2006/ole">
            <mc:AlternateContent xmlns:mc="http://schemas.openxmlformats.org/markup-compatibility/2006">
              <mc:Choice xmlns:v="urn:schemas-microsoft-com:vml" Requires="v">
                <p:oleObj spid="_x0000_s1168" name="Hoja de cálculo" r:id="rId5" imgW="4067138" imgH="2295483" progId="Excel.Sheet.12">
                  <p:embed/>
                </p:oleObj>
              </mc:Choice>
              <mc:Fallback>
                <p:oleObj name="Hoja de cálculo" r:id="rId5" imgW="4067138" imgH="2295483" progId="Excel.Sheet.12">
                  <p:embed/>
                  <p:pic>
                    <p:nvPicPr>
                      <p:cNvPr id="0" name=""/>
                      <p:cNvPicPr/>
                      <p:nvPr/>
                    </p:nvPicPr>
                    <p:blipFill>
                      <a:blip r:embed="rId6"/>
                      <a:stretch>
                        <a:fillRect/>
                      </a:stretch>
                    </p:blipFill>
                    <p:spPr>
                      <a:xfrm>
                        <a:off x="96134" y="4538067"/>
                        <a:ext cx="4067175" cy="2295525"/>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501715520"/>
              </p:ext>
            </p:extLst>
          </p:nvPr>
        </p:nvGraphicFramePr>
        <p:xfrm>
          <a:off x="4585220" y="4543636"/>
          <a:ext cx="4067175" cy="2105025"/>
        </p:xfrm>
        <a:graphic>
          <a:graphicData uri="http://schemas.openxmlformats.org/presentationml/2006/ole">
            <mc:AlternateContent xmlns:mc="http://schemas.openxmlformats.org/markup-compatibility/2006">
              <mc:Choice xmlns:v="urn:schemas-microsoft-com:vml" Requires="v">
                <p:oleObj spid="_x0000_s1169" name="Hoja de cálculo" r:id="rId7" imgW="4067138" imgH="2104926" progId="Excel.Sheet.12">
                  <p:embed/>
                </p:oleObj>
              </mc:Choice>
              <mc:Fallback>
                <p:oleObj name="Hoja de cálculo" r:id="rId7" imgW="4067138" imgH="2104926" progId="Excel.Sheet.12">
                  <p:embed/>
                  <p:pic>
                    <p:nvPicPr>
                      <p:cNvPr id="0" name=""/>
                      <p:cNvPicPr/>
                      <p:nvPr/>
                    </p:nvPicPr>
                    <p:blipFill>
                      <a:blip r:embed="rId8"/>
                      <a:stretch>
                        <a:fillRect/>
                      </a:stretch>
                    </p:blipFill>
                    <p:spPr>
                      <a:xfrm>
                        <a:off x="4585220" y="4543636"/>
                        <a:ext cx="4067175" cy="2105025"/>
                      </a:xfrm>
                      <a:prstGeom prst="rect">
                        <a:avLst/>
                      </a:prstGeom>
                    </p:spPr>
                  </p:pic>
                </p:oleObj>
              </mc:Fallback>
            </mc:AlternateContent>
          </a:graphicData>
        </a:graphic>
      </p:graphicFrame>
      <p:sp>
        <p:nvSpPr>
          <p:cNvPr id="8" name="Rectángulo 7"/>
          <p:cNvSpPr/>
          <p:nvPr/>
        </p:nvSpPr>
        <p:spPr>
          <a:xfrm>
            <a:off x="26440" y="4159249"/>
            <a:ext cx="3851182" cy="276999"/>
          </a:xfrm>
          <a:prstGeom prst="rect">
            <a:avLst/>
          </a:prstGeom>
          <a:solidFill>
            <a:schemeClr val="accent1">
              <a:lumMod val="50000"/>
            </a:schemeClr>
          </a:solidFill>
        </p:spPr>
        <p:txBody>
          <a:bodyPr wrap="none">
            <a:spAutoFit/>
          </a:bodyPr>
          <a:lstStyle/>
          <a:p>
            <a:pPr lvl="0"/>
            <a:r>
              <a:rPr lang="es-ES" sz="1200" dirty="0">
                <a:solidFill>
                  <a:srgbClr val="FFC000"/>
                </a:solidFill>
              </a:rPr>
              <a:t>Lista de volcanes de Turquía. (Wikipedia-</a:t>
            </a:r>
            <a:r>
              <a:rPr lang="es-ES" sz="1200" dirty="0" err="1">
                <a:solidFill>
                  <a:srgbClr val="FFC000"/>
                </a:solidFill>
              </a:rPr>
              <a:t>Volcanodiscovery</a:t>
            </a:r>
            <a:r>
              <a:rPr lang="es-ES" sz="1200" dirty="0">
                <a:solidFill>
                  <a:srgbClr val="FFC000"/>
                </a:solidFill>
              </a:rPr>
              <a:t>)</a:t>
            </a:r>
          </a:p>
        </p:txBody>
      </p:sp>
      <p:cxnSp>
        <p:nvCxnSpPr>
          <p:cNvPr id="10" name="Conector recto de flecha 9"/>
          <p:cNvCxnSpPr/>
          <p:nvPr/>
        </p:nvCxnSpPr>
        <p:spPr>
          <a:xfrm flipV="1">
            <a:off x="4178117" y="6244714"/>
            <a:ext cx="144016" cy="427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208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716016" y="34824"/>
            <a:ext cx="4427984" cy="2919702"/>
          </a:xfrm>
          <a:prstGeom prst="rect">
            <a:avLst/>
          </a:prstGeom>
        </p:spPr>
      </p:pic>
      <p:sp>
        <p:nvSpPr>
          <p:cNvPr id="3" name="Rectángulo 2"/>
          <p:cNvSpPr/>
          <p:nvPr/>
        </p:nvSpPr>
        <p:spPr>
          <a:xfrm>
            <a:off x="0" y="34824"/>
            <a:ext cx="4716016" cy="224676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-La caldera </a:t>
            </a:r>
            <a:r>
              <a:rPr lang="es-ES" sz="1000" b="1" dirty="0" err="1" smtClean="0">
                <a:latin typeface="Arial" panose="020B0604020202020204" pitchFamily="34" charset="0"/>
                <a:cs typeface="Arial" panose="020B0604020202020204" pitchFamily="34" charset="0"/>
              </a:rPr>
              <a:t>Acigöl-Nevsehir</a:t>
            </a:r>
            <a:r>
              <a:rPr lang="es-ES" sz="1000" b="1" dirty="0" smtClean="0">
                <a:latin typeface="Arial" panose="020B0604020202020204" pitchFamily="34" charset="0"/>
                <a:cs typeface="Arial" panose="020B0604020202020204" pitchFamily="34" charset="0"/>
              </a:rPr>
              <a:t>, de 1689 m de elevación, </a:t>
            </a:r>
            <a:r>
              <a:rPr lang="es-ES" sz="1000" dirty="0">
                <a:latin typeface="Arial" panose="020B0604020202020204" pitchFamily="34" charset="0"/>
                <a:cs typeface="Arial" panose="020B0604020202020204" pitchFamily="34" charset="0"/>
              </a:rPr>
              <a:t>se encuentra en el centro de Turquía y está atravesada por la carretera nacional entre las ciudades de </a:t>
            </a:r>
            <a:r>
              <a:rPr lang="es-ES" sz="1000" dirty="0" err="1">
                <a:latin typeface="Arial" panose="020B0604020202020204" pitchFamily="34" charset="0"/>
                <a:cs typeface="Arial" panose="020B0604020202020204" pitchFamily="34" charset="0"/>
              </a:rPr>
              <a:t>Acigöl</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Nevsehir</a:t>
            </a:r>
            <a:r>
              <a:rPr lang="es-ES" sz="1000" dirty="0">
                <a:latin typeface="Arial" panose="020B0604020202020204" pitchFamily="34" charset="0"/>
                <a:cs typeface="Arial" panose="020B0604020202020204" pitchFamily="34" charset="0"/>
              </a:rPr>
              <a:t>. La caldera, elíptica, de 7 x 8 km de ancho, del Pleistoceno tardío, forma parte de una caldera más grande ahora parcialmente enterrada y contiene un grupo de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domos de lava, coladas de lava basáltica y conos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Tres grupos de coladas de lava de obsidiana han sido fechados; el pre-colapso fluye entre aproximadamente 190,000 y 180,000 años antes del presente (AP), 75,000 años de domos de lava de AP (como </a:t>
            </a:r>
            <a:r>
              <a:rPr lang="es-ES" sz="1000" dirty="0" err="1">
                <a:latin typeface="Arial" panose="020B0604020202020204" pitchFamily="34" charset="0"/>
                <a:cs typeface="Arial" panose="020B0604020202020204" pitchFamily="34" charset="0"/>
              </a:rPr>
              <a:t>Taskesik</a:t>
            </a:r>
            <a:r>
              <a:rPr lang="es-ES" sz="1000" dirty="0">
                <a:latin typeface="Arial" panose="020B0604020202020204" pitchFamily="34" charset="0"/>
                <a:cs typeface="Arial" panose="020B0604020202020204" pitchFamily="34" charset="0"/>
              </a:rPr>
              <a:t> Tepe en el lado este de la caldera) formación posterior a la datación de la caldera y domos de lava jóvenes en la caldera occidental, piso de unos 20.000 a 15.000 años de antigüedad. Se encontraron trece capas de escoria de </a:t>
            </a:r>
            <a:r>
              <a:rPr lang="es-ES" sz="1000" dirty="0" err="1">
                <a:latin typeface="Arial" panose="020B0604020202020204" pitchFamily="34" charset="0"/>
                <a:cs typeface="Arial" panose="020B0604020202020204" pitchFamily="34" charset="0"/>
              </a:rPr>
              <a:t>tefras</a:t>
            </a:r>
            <a:r>
              <a:rPr lang="es-ES" sz="1000" dirty="0">
                <a:latin typeface="Arial" panose="020B0604020202020204" pitchFamily="34" charset="0"/>
                <a:cs typeface="Arial" panose="020B0604020202020204" pitchFamily="34" charset="0"/>
              </a:rPr>
              <a:t> locales de hace unos 11.000 y 4300 años en los núcleos de sedimentos en el Pleistoceno tardío de </a:t>
            </a:r>
            <a:r>
              <a:rPr lang="es-ES" sz="1000" dirty="0" err="1">
                <a:latin typeface="Arial" panose="020B0604020202020204" pitchFamily="34" charset="0"/>
                <a:cs typeface="Arial" panose="020B0604020202020204" pitchFamily="34" charset="0"/>
              </a:rPr>
              <a:t>Eski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Acigöl</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maar</a:t>
            </a:r>
            <a:r>
              <a:rPr lang="es-ES" sz="1000" dirty="0">
                <a:latin typeface="Arial" panose="020B0604020202020204" pitchFamily="34" charset="0"/>
                <a:cs typeface="Arial" panose="020B0604020202020204" pitchFamily="34" charset="0"/>
              </a:rPr>
              <a:t>. Una capa de ceniza de este grupo volcánico se superpone a </a:t>
            </a:r>
            <a:r>
              <a:rPr lang="es-ES" sz="1000" dirty="0" smtClean="0">
                <a:latin typeface="Arial" panose="020B0604020202020204" pitchFamily="34" charset="0"/>
                <a:cs typeface="Arial" panose="020B0604020202020204" pitchFamily="34" charset="0"/>
              </a:rPr>
              <a:t>artefactos del 2300-1850 </a:t>
            </a:r>
            <a:r>
              <a:rPr lang="es-ES" sz="1000" dirty="0">
                <a:latin typeface="Arial" panose="020B0604020202020204" pitchFamily="34" charset="0"/>
                <a:cs typeface="Arial" panose="020B0604020202020204" pitchFamily="34" charset="0"/>
              </a:rPr>
              <a:t>A</a:t>
            </a:r>
            <a:r>
              <a:rPr lang="es-ES" sz="1000" dirty="0" smtClean="0">
                <a:latin typeface="Arial" panose="020B0604020202020204" pitchFamily="34" charset="0"/>
                <a:cs typeface="Arial" panose="020B0604020202020204" pitchFamily="34" charset="0"/>
              </a:rPr>
              <a:t>CE de </a:t>
            </a:r>
            <a:r>
              <a:rPr lang="es-ES" sz="1000" dirty="0">
                <a:latin typeface="Arial" panose="020B0604020202020204" pitchFamily="34" charset="0"/>
                <a:cs typeface="Arial" panose="020B0604020202020204" pitchFamily="34" charset="0"/>
              </a:rPr>
              <a:t>la época romana-</a:t>
            </a:r>
            <a:r>
              <a:rPr lang="es-ES" sz="1000" dirty="0" err="1">
                <a:latin typeface="Arial" panose="020B0604020202020204" pitchFamily="34" charset="0"/>
                <a:cs typeface="Arial" panose="020B0604020202020204" pitchFamily="34" charset="0"/>
              </a:rPr>
              <a:t>cappadociana</a:t>
            </a:r>
            <a:r>
              <a:rPr lang="es-ES" sz="1000" dirty="0">
                <a:latin typeface="Arial" panose="020B0604020202020204" pitchFamily="34" charset="0"/>
                <a:cs typeface="Arial" panose="020B0604020202020204" pitchFamily="34" charset="0"/>
              </a:rPr>
              <a:t>.</a:t>
            </a:r>
          </a:p>
        </p:txBody>
      </p:sp>
      <p:sp>
        <p:nvSpPr>
          <p:cNvPr id="4" name="Rectángulo 3"/>
          <p:cNvSpPr/>
          <p:nvPr/>
        </p:nvSpPr>
        <p:spPr>
          <a:xfrm>
            <a:off x="5274986" y="2816026"/>
            <a:ext cx="3850798"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Caldera </a:t>
            </a:r>
            <a:r>
              <a:rPr lang="es-ES" sz="1000" b="1" dirty="0" err="1">
                <a:solidFill>
                  <a:srgbClr val="FF0000"/>
                </a:solidFill>
                <a:latin typeface="Arial" panose="020B0604020202020204" pitchFamily="34" charset="0"/>
                <a:cs typeface="Arial" panose="020B0604020202020204" pitchFamily="34" charset="0"/>
              </a:rPr>
              <a:t>Acigöl-Nevsehir</a:t>
            </a:r>
            <a:r>
              <a:rPr lang="es-ES" sz="1000" b="1" dirty="0">
                <a:solidFill>
                  <a:srgbClr val="FF0000"/>
                </a:solidFill>
                <a:latin typeface="Arial" panose="020B0604020202020204" pitchFamily="34" charset="0"/>
                <a:cs typeface="Arial" panose="020B0604020202020204" pitchFamily="34" charset="0"/>
              </a:rPr>
              <a:t>. </a:t>
            </a:r>
            <a:r>
              <a:rPr lang="es-ES" sz="1000" dirty="0">
                <a:solidFill>
                  <a:srgbClr val="FF0000"/>
                </a:solidFill>
                <a:latin typeface="Arial" panose="020B0604020202020204" pitchFamily="34" charset="0"/>
                <a:cs typeface="Arial" panose="020B0604020202020204" pitchFamily="34" charset="0"/>
              </a:rPr>
              <a:t>Turquía.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endParaRPr lang="es-ES" sz="1200" dirty="0">
              <a:solidFill>
                <a:srgbClr val="FF0000"/>
              </a:solidFill>
            </a:endParaRPr>
          </a:p>
        </p:txBody>
      </p:sp>
      <p:pic>
        <p:nvPicPr>
          <p:cNvPr id="2052" name="Picture 4" descr="https://images.volcanodiscovery.com/uploads/tx_volcanoes/acigoel-caldera.jpg"/>
          <p:cNvPicPr>
            <a:picLocks noChangeAspect="1" noChangeArrowheads="1"/>
          </p:cNvPicPr>
          <p:nvPr/>
        </p:nvPicPr>
        <p:blipFill rotWithShape="1">
          <a:blip r:embed="rId4">
            <a:extLst>
              <a:ext uri="{28A0092B-C50C-407E-A947-70E740481C1C}">
                <a14:useLocalDpi xmlns:a14="http://schemas.microsoft.com/office/drawing/2010/main" val="0"/>
              </a:ext>
            </a:extLst>
          </a:blip>
          <a:srcRect t="11201" r="13214" b="7627"/>
          <a:stretch/>
        </p:blipFill>
        <p:spPr bwMode="auto">
          <a:xfrm>
            <a:off x="4753683" y="3097828"/>
            <a:ext cx="4372102" cy="306699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757191" y="5366396"/>
            <a:ext cx="1182505" cy="738664"/>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rPr>
              <a:t>Caldera </a:t>
            </a:r>
            <a:r>
              <a:rPr lang="es-ES" sz="1000" b="1" dirty="0" err="1">
                <a:solidFill>
                  <a:srgbClr val="FF0000"/>
                </a:solidFill>
                <a:latin typeface="Arial" panose="020B0604020202020204" pitchFamily="34" charset="0"/>
                <a:cs typeface="Arial" panose="020B0604020202020204" pitchFamily="34" charset="0"/>
              </a:rPr>
              <a:t>Acigöl-Nevsehir</a:t>
            </a:r>
            <a:r>
              <a:rPr lang="es-ES" sz="1000" b="1" dirty="0">
                <a:solidFill>
                  <a:srgbClr val="FF0000"/>
                </a:solidFill>
                <a:latin typeface="Arial" panose="020B0604020202020204" pitchFamily="34" charset="0"/>
                <a:cs typeface="Arial" panose="020B0604020202020204" pitchFamily="34" charset="0"/>
              </a:rPr>
              <a:t>. </a:t>
            </a:r>
            <a:r>
              <a:rPr lang="es-ES" sz="1000" dirty="0">
                <a:solidFill>
                  <a:srgbClr val="FF0000"/>
                </a:solidFill>
                <a:latin typeface="Arial" panose="020B0604020202020204" pitchFamily="34" charset="0"/>
                <a:cs typeface="Arial" panose="020B0604020202020204" pitchFamily="34" charset="0"/>
              </a:rPr>
              <a:t>Turquía. (vista de Google)</a:t>
            </a:r>
            <a:endParaRPr lang="es-ES" sz="1200" dirty="0">
              <a:solidFill>
                <a:srgbClr val="FF0000"/>
              </a:solidFill>
            </a:endParaRPr>
          </a:p>
        </p:txBody>
      </p:sp>
      <p:sp>
        <p:nvSpPr>
          <p:cNvPr id="6" name="Rectángulo 5"/>
          <p:cNvSpPr/>
          <p:nvPr/>
        </p:nvSpPr>
        <p:spPr>
          <a:xfrm>
            <a:off x="-22561" y="2231251"/>
            <a:ext cx="4572000" cy="861774"/>
          </a:xfrm>
          <a:prstGeom prst="rect">
            <a:avLst/>
          </a:prstGeom>
        </p:spPr>
        <p:txBody>
          <a:bodyPr>
            <a:spAutoFit/>
          </a:bodyPr>
          <a:lstStyle/>
          <a:p>
            <a:r>
              <a:rPr lang="es-ES" sz="1000" dirty="0">
                <a:latin typeface="Arial" panose="020B0604020202020204" pitchFamily="34" charset="0"/>
                <a:cs typeface="Arial" panose="020B0604020202020204" pitchFamily="34" charset="0"/>
              </a:rPr>
              <a:t>-Los volcanes </a:t>
            </a:r>
            <a:r>
              <a:rPr lang="es-ES" sz="1000" b="1" dirty="0" err="1">
                <a:latin typeface="Arial" panose="020B0604020202020204" pitchFamily="34" charset="0"/>
                <a:cs typeface="Arial" panose="020B0604020202020204" pitchFamily="34" charset="0"/>
              </a:rPr>
              <a:t>Bodrum</a:t>
            </a:r>
            <a:r>
              <a:rPr lang="es-ES" sz="1000" b="1" dirty="0">
                <a:latin typeface="Arial" panose="020B0604020202020204" pitchFamily="34" charset="0"/>
                <a:cs typeface="Arial" panose="020B0604020202020204" pitchFamily="34" charset="0"/>
              </a:rPr>
              <a:t> y </a:t>
            </a:r>
            <a:r>
              <a:rPr lang="es-ES" sz="1000" b="1" dirty="0" err="1">
                <a:latin typeface="Arial" panose="020B0604020202020204" pitchFamily="34" charset="0"/>
                <a:cs typeface="Arial" panose="020B0604020202020204" pitchFamily="34" charset="0"/>
              </a:rPr>
              <a:t>Akyarlar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pertenecen al área del Complejo Volcánico Activo </a:t>
            </a:r>
            <a:r>
              <a:rPr lang="es-ES" sz="1000" dirty="0" err="1">
                <a:latin typeface="Arial" panose="020B0604020202020204" pitchFamily="34" charset="0"/>
                <a:cs typeface="Arial" panose="020B0604020202020204" pitchFamily="34" charset="0"/>
              </a:rPr>
              <a:t>Cos</a:t>
            </a:r>
            <a:r>
              <a:rPr lang="es-ES" sz="1000" dirty="0">
                <a:latin typeface="Arial" panose="020B0604020202020204" pitchFamily="34" charset="0"/>
                <a:cs typeface="Arial" panose="020B0604020202020204" pitchFamily="34" charset="0"/>
              </a:rPr>
              <a:t> y son los volcanes más occidentales de Turquía.  La península de </a:t>
            </a:r>
            <a:r>
              <a:rPr lang="es-ES" sz="1000" dirty="0" err="1">
                <a:latin typeface="Arial" panose="020B0604020202020204" pitchFamily="34" charset="0"/>
                <a:cs typeface="Arial" panose="020B0604020202020204" pitchFamily="34" charset="0"/>
              </a:rPr>
              <a:t>Bodrum</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Akyarlar</a:t>
            </a:r>
            <a:r>
              <a:rPr lang="es-ES" sz="1000" dirty="0">
                <a:latin typeface="Arial" panose="020B0604020202020204" pitchFamily="34" charset="0"/>
                <a:cs typeface="Arial" panose="020B0604020202020204" pitchFamily="34" charset="0"/>
              </a:rPr>
              <a:t> está dominada por antiguas extrusiones de lava </a:t>
            </a:r>
            <a:r>
              <a:rPr lang="es-ES" sz="1000" dirty="0" err="1">
                <a:latin typeface="Arial" panose="020B0604020202020204" pitchFamily="34" charset="0"/>
                <a:cs typeface="Arial" panose="020B0604020202020204" pitchFamily="34" charset="0"/>
              </a:rPr>
              <a:t>andesítica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dacítica</a:t>
            </a:r>
            <a:r>
              <a:rPr lang="es-ES" sz="1000" dirty="0">
                <a:latin typeface="Arial" panose="020B0604020202020204" pitchFamily="34" charset="0"/>
                <a:cs typeface="Arial" panose="020B0604020202020204" pitchFamily="34" charset="0"/>
              </a:rPr>
              <a:t> y domos de lava. Su edad es probablemente del Pleistoceno y las primeras erupciones tuvieron lugar hace + - 2-3 mil. años.</a:t>
            </a:r>
          </a:p>
        </p:txBody>
      </p:sp>
      <p:sp>
        <p:nvSpPr>
          <p:cNvPr id="7" name="Rectángulo 6"/>
          <p:cNvSpPr/>
          <p:nvPr/>
        </p:nvSpPr>
        <p:spPr>
          <a:xfrm>
            <a:off x="-78968" y="3093025"/>
            <a:ext cx="4572000" cy="3631763"/>
          </a:xfrm>
          <a:prstGeom prst="rect">
            <a:avLst/>
          </a:prstGeom>
        </p:spPr>
        <p:txBody>
          <a:bodyPr>
            <a:spAutoFit/>
          </a:bodyPr>
          <a:lstStyle/>
          <a:p>
            <a:r>
              <a:rPr lang="es-ES" sz="1000" dirty="0" smtClean="0">
                <a:latin typeface="Arial" panose="020B0604020202020204" pitchFamily="34" charset="0"/>
                <a:cs typeface="Arial" panose="020B0604020202020204" pitchFamily="34" charset="0"/>
              </a:rPr>
              <a:t>-</a:t>
            </a:r>
            <a:r>
              <a:rPr lang="es-ES" sz="1000" b="1" dirty="0" smtClean="0">
                <a:latin typeface="Arial" panose="020B0604020202020204" pitchFamily="34" charset="0"/>
                <a:cs typeface="Arial" panose="020B0604020202020204" pitchFamily="34" charset="0"/>
              </a:rPr>
              <a:t>El Monte </a:t>
            </a:r>
            <a:r>
              <a:rPr lang="es-ES" sz="1000" b="1" dirty="0" err="1" smtClean="0">
                <a:latin typeface="Arial" panose="020B0604020202020204" pitchFamily="34" charset="0"/>
                <a:cs typeface="Arial" panose="020B0604020202020204" pitchFamily="34" charset="0"/>
              </a:rPr>
              <a:t>Ararat</a:t>
            </a:r>
            <a:r>
              <a:rPr lang="es-ES" sz="1000" b="1" dirty="0" smtClean="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es un volcán compuesto nevado e inactivo en el extremo este de Turquía. Se compone de dos conos volcánicos principales: </a:t>
            </a:r>
            <a:r>
              <a:rPr lang="es-ES" sz="1000" dirty="0" err="1" smtClean="0">
                <a:latin typeface="Arial" panose="020B0604020202020204" pitchFamily="34" charset="0"/>
                <a:cs typeface="Arial" panose="020B0604020202020204" pitchFamily="34" charset="0"/>
              </a:rPr>
              <a:t>Ararat</a:t>
            </a:r>
            <a:r>
              <a:rPr lang="es-ES" sz="1000" dirty="0" smtClean="0">
                <a:latin typeface="Arial" panose="020B0604020202020204" pitchFamily="34" charset="0"/>
                <a:cs typeface="Arial" panose="020B0604020202020204" pitchFamily="34" charset="0"/>
              </a:rPr>
              <a:t> mayor y </a:t>
            </a:r>
            <a:r>
              <a:rPr lang="es-ES" sz="1000" dirty="0" err="1" smtClean="0">
                <a:latin typeface="Arial" panose="020B0604020202020204" pitchFamily="34" charset="0"/>
                <a:cs typeface="Arial" panose="020B0604020202020204" pitchFamily="34" charset="0"/>
              </a:rPr>
              <a:t>Ararat</a:t>
            </a:r>
            <a:r>
              <a:rPr lang="es-ES" sz="1000" dirty="0" smtClean="0">
                <a:latin typeface="Arial" panose="020B0604020202020204" pitchFamily="34" charset="0"/>
                <a:cs typeface="Arial" panose="020B0604020202020204" pitchFamily="34" charset="0"/>
              </a:rPr>
              <a:t> pequeño. El </a:t>
            </a:r>
            <a:r>
              <a:rPr lang="es-ES" sz="1000" dirty="0" err="1" smtClean="0">
                <a:latin typeface="Arial" panose="020B0604020202020204" pitchFamily="34" charset="0"/>
                <a:cs typeface="Arial" panose="020B0604020202020204" pitchFamily="34" charset="0"/>
              </a:rPr>
              <a:t>Greater</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Ararat</a:t>
            </a:r>
            <a:r>
              <a:rPr lang="es-ES" sz="1000" dirty="0" smtClean="0">
                <a:latin typeface="Arial" panose="020B0604020202020204" pitchFamily="34" charset="0"/>
                <a:cs typeface="Arial" panose="020B0604020202020204" pitchFamily="34" charset="0"/>
              </a:rPr>
              <a:t> es el pico más alto de Turquía y la meseta armenia, con una elevación de 5,137 m; mientras que la elevación del Little </a:t>
            </a:r>
            <a:r>
              <a:rPr lang="es-ES" sz="1000" dirty="0" err="1" smtClean="0">
                <a:latin typeface="Arial" panose="020B0604020202020204" pitchFamily="34" charset="0"/>
                <a:cs typeface="Arial" panose="020B0604020202020204" pitchFamily="34" charset="0"/>
              </a:rPr>
              <a:t>Ararat</a:t>
            </a:r>
            <a:r>
              <a:rPr lang="es-ES" sz="1000" dirty="0" smtClean="0">
                <a:latin typeface="Arial" panose="020B0604020202020204" pitchFamily="34" charset="0"/>
                <a:cs typeface="Arial" panose="020B0604020202020204" pitchFamily="34" charset="0"/>
              </a:rPr>
              <a:t> es de 3,896 m. El macizo de </a:t>
            </a:r>
            <a:r>
              <a:rPr lang="es-ES" sz="1000" dirty="0" err="1" smtClean="0">
                <a:latin typeface="Arial" panose="020B0604020202020204" pitchFamily="34" charset="0"/>
                <a:cs typeface="Arial" panose="020B0604020202020204" pitchFamily="34" charset="0"/>
              </a:rPr>
              <a:t>Ararat</a:t>
            </a:r>
            <a:r>
              <a:rPr lang="es-ES" sz="1000" dirty="0" smtClean="0">
                <a:latin typeface="Arial" panose="020B0604020202020204" pitchFamily="34" charset="0"/>
                <a:cs typeface="Arial" panose="020B0604020202020204" pitchFamily="34" charset="0"/>
              </a:rPr>
              <a:t> tiene aproximadamente 35 km de ancho en la base del suelo. (Wikipedia).  Se encuentra en la región oriental de Anatolia de Turquía, entre las provincias de Ağrı e </a:t>
            </a:r>
            <a:r>
              <a:rPr lang="es-ES" sz="1000" dirty="0" err="1" smtClean="0">
                <a:latin typeface="Arial" panose="020B0604020202020204" pitchFamily="34" charset="0"/>
                <a:cs typeface="Arial" panose="020B0604020202020204" pitchFamily="34" charset="0"/>
              </a:rPr>
              <a:t>Iğdır</a:t>
            </a:r>
            <a:r>
              <a:rPr lang="es-ES" sz="1000" dirty="0" smtClean="0">
                <a:latin typeface="Arial" panose="020B0604020202020204" pitchFamily="34" charset="0"/>
                <a:cs typeface="Arial" panose="020B0604020202020204" pitchFamily="34" charset="0"/>
              </a:rPr>
              <a:t>, cerca de la frontera con Irán, Armenia y el </a:t>
            </a:r>
            <a:r>
              <a:rPr lang="es-ES" sz="1000" dirty="0" err="1" smtClean="0">
                <a:latin typeface="Arial" panose="020B0604020202020204" pitchFamily="34" charset="0"/>
                <a:cs typeface="Arial" panose="020B0604020202020204" pitchFamily="34" charset="0"/>
              </a:rPr>
              <a:t>exclave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Nakhchivan</a:t>
            </a:r>
            <a:r>
              <a:rPr lang="es-ES" sz="1000" dirty="0" smtClean="0">
                <a:latin typeface="Arial" panose="020B0604020202020204" pitchFamily="34" charset="0"/>
                <a:cs typeface="Arial" panose="020B0604020202020204" pitchFamily="34" charset="0"/>
              </a:rPr>
              <a:t> de Azerbaiyán, entre los ríos Aras y </a:t>
            </a:r>
            <a:r>
              <a:rPr lang="es-ES" sz="1000" dirty="0" err="1" smtClean="0">
                <a:latin typeface="Arial" panose="020B0604020202020204" pitchFamily="34" charset="0"/>
                <a:cs typeface="Arial" panose="020B0604020202020204" pitchFamily="34" charset="0"/>
              </a:rPr>
              <a:t>Murat</a:t>
            </a:r>
            <a:r>
              <a:rPr lang="es-ES" sz="1000" dirty="0" smtClean="0">
                <a:latin typeface="Arial" panose="020B0604020202020204" pitchFamily="34" charset="0"/>
                <a:cs typeface="Arial" panose="020B0604020202020204" pitchFamily="34" charset="0"/>
              </a:rPr>
              <a:t>. Su cumbre está ubicada a unos 16 km al oeste de la frontera Turquía-Irán y a 32 km  al sur de la frontera turco-armenia. La llanura de </a:t>
            </a:r>
            <a:r>
              <a:rPr lang="es-ES" sz="1000" dirty="0" err="1" smtClean="0">
                <a:latin typeface="Arial" panose="020B0604020202020204" pitchFamily="34" charset="0"/>
                <a:cs typeface="Arial" panose="020B0604020202020204" pitchFamily="34" charset="0"/>
              </a:rPr>
              <a:t>Ararat</a:t>
            </a:r>
            <a:r>
              <a:rPr lang="es-ES" sz="1000" dirty="0" smtClean="0">
                <a:latin typeface="Arial" panose="020B0604020202020204" pitchFamily="34" charset="0"/>
                <a:cs typeface="Arial" panose="020B0604020202020204" pitchFamily="34" charset="0"/>
              </a:rPr>
              <a:t> corre a lo largo de su lado noroeste a oeste</a:t>
            </a:r>
            <a:r>
              <a:rPr lang="es-ES" sz="1000" dirty="0">
                <a:latin typeface="Arial" panose="020B0604020202020204" pitchFamily="34" charset="0"/>
                <a:cs typeface="Arial" panose="020B0604020202020204" pitchFamily="34" charset="0"/>
              </a:rPr>
              <a:t>. Es un estratovolcán </a:t>
            </a:r>
            <a:r>
              <a:rPr lang="es-ES" sz="1000" dirty="0" err="1">
                <a:latin typeface="Arial" panose="020B0604020202020204" pitchFamily="34" charset="0"/>
                <a:cs typeface="Arial" panose="020B0604020202020204" pitchFamily="34" charset="0"/>
              </a:rPr>
              <a:t>poligénico</a:t>
            </a:r>
            <a:r>
              <a:rPr lang="es-ES" sz="1000" dirty="0">
                <a:latin typeface="Arial" panose="020B0604020202020204" pitchFamily="34" charset="0"/>
                <a:cs typeface="Arial" panose="020B0604020202020204" pitchFamily="34" charset="0"/>
              </a:rPr>
              <a:t>, compuesto. Con una superficie de 1,100 km2, es el edificio volcánico más grande de la región. A lo largo de su eje largo de dirección noroeste-sureste, 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tiene unos 45 kilómetros de largo y unos 30 kilómetros de largo en el sentido de su eje corto. Consiste en aproximadamente 1,150 km3 de residuos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dacíticos</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riolíticos</a:t>
            </a:r>
            <a:r>
              <a:rPr lang="es-ES" sz="1000" dirty="0">
                <a:latin typeface="Arial" panose="020B0604020202020204" pitchFamily="34" charset="0"/>
                <a:cs typeface="Arial" panose="020B0604020202020204" pitchFamily="34" charset="0"/>
              </a:rPr>
              <a:t> y lavas </a:t>
            </a:r>
            <a:r>
              <a:rPr lang="es-ES" sz="1000" dirty="0" err="1">
                <a:latin typeface="Arial" panose="020B0604020202020204" pitchFamily="34" charset="0"/>
                <a:cs typeface="Arial" panose="020B0604020202020204" pitchFamily="34" charset="0"/>
              </a:rPr>
              <a:t>dacíticas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riolíticas</a:t>
            </a:r>
            <a:r>
              <a:rPr lang="es-ES" sz="1000" dirty="0">
                <a:latin typeface="Arial" panose="020B0604020202020204" pitchFamily="34" charset="0"/>
                <a:cs typeface="Arial" panose="020B0604020202020204" pitchFamily="34" charset="0"/>
              </a:rPr>
              <a:t> y basálticas. El Gran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tiene aproximadamente 25 kilómetros de ancho en la base y se eleva unos 3 kilómetros por encima de los pisos adyacentes de las cuencas </a:t>
            </a:r>
            <a:r>
              <a:rPr lang="es-ES" sz="1000" dirty="0" err="1">
                <a:latin typeface="Arial" panose="020B0604020202020204" pitchFamily="34" charset="0"/>
                <a:cs typeface="Arial" panose="020B0604020202020204" pitchFamily="34" charset="0"/>
              </a:rPr>
              <a:t>Iğdir</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Doğubeyazıt</a:t>
            </a:r>
            <a:r>
              <a:rPr lang="es-ES" sz="1000" dirty="0">
                <a:latin typeface="Arial" panose="020B0604020202020204" pitchFamily="34" charset="0"/>
                <a:cs typeface="Arial" panose="020B0604020202020204" pitchFamily="34" charset="0"/>
              </a:rPr>
              <a:t>. El cono volcánico oriental, el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Menor, tiene una altura de 3,896 metros y 15 kilómetros de ancho. Estos conos volcánicos, están separados entre si unos 13 kilómetros, por una grieta ancha de orientación norte-sur. Esta grieta es la expresión superficial de una falla extensional. </a:t>
            </a:r>
          </a:p>
        </p:txBody>
      </p:sp>
      <p:sp>
        <p:nvSpPr>
          <p:cNvPr id="8" name="Rectángulo 7"/>
          <p:cNvSpPr/>
          <p:nvPr/>
        </p:nvSpPr>
        <p:spPr>
          <a:xfrm>
            <a:off x="4572000" y="6172751"/>
            <a:ext cx="4572000" cy="553998"/>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Numerosos conos y domos de lava han sido construidos por erupciones de flanco a lo largo de esta falla y en los flancos de los dos conos volcánicos principales.</a:t>
            </a:r>
          </a:p>
        </p:txBody>
      </p:sp>
    </p:spTree>
    <p:extLst>
      <p:ext uri="{BB962C8B-B14F-4D97-AF65-F5344CB8AC3E}">
        <p14:creationId xmlns:p14="http://schemas.microsoft.com/office/powerpoint/2010/main" val="3040793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36" y="0"/>
            <a:ext cx="9150936" cy="1631216"/>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se encuentra dentro de una cuenca </a:t>
            </a:r>
            <a:r>
              <a:rPr lang="es-ES" sz="1000" dirty="0" smtClean="0">
                <a:latin typeface="Arial" panose="020B0604020202020204" pitchFamily="34" charset="0"/>
                <a:cs typeface="Arial" panose="020B0604020202020204" pitchFamily="34" charset="0"/>
              </a:rPr>
              <a:t>compleja  de tipo </a:t>
            </a:r>
            <a:r>
              <a:rPr lang="es-ES" sz="1000" dirty="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pull-apart</a:t>
            </a:r>
            <a:r>
              <a:rPr lang="es-ES" sz="1000" dirty="0">
                <a:latin typeface="Arial" panose="020B0604020202020204" pitchFamily="34" charset="0"/>
                <a:cs typeface="Arial" panose="020B0604020202020204" pitchFamily="34" charset="0"/>
              </a:rPr>
              <a:t>' (cuenca transgresiva sobre fallas de desgarre), </a:t>
            </a:r>
            <a:r>
              <a:rPr lang="es-ES" sz="1000" dirty="0" err="1">
                <a:latin typeface="Arial" panose="020B0604020202020204" pitchFamily="34" charset="0"/>
                <a:cs typeface="Arial" panose="020B0604020202020204" pitchFamily="34" charset="0"/>
              </a:rPr>
              <a:t>sinistral</a:t>
            </a:r>
            <a:r>
              <a:rPr lang="es-ES" sz="1000" dirty="0">
                <a:latin typeface="Arial" panose="020B0604020202020204" pitchFamily="34" charset="0"/>
                <a:cs typeface="Arial" panose="020B0604020202020204" pitchFamily="34" charset="0"/>
              </a:rPr>
              <a:t>  que originalmente era una depresión única y continua. El crecimiento del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dividió esta depresión en dos cuencas más pequeñas, las cuencas </a:t>
            </a:r>
            <a:r>
              <a:rPr lang="es-ES" sz="1000" dirty="0" err="1">
                <a:latin typeface="Arial" panose="020B0604020202020204" pitchFamily="34" charset="0"/>
                <a:cs typeface="Arial" panose="020B0604020202020204" pitchFamily="34" charset="0"/>
              </a:rPr>
              <a:t>Iğdir</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Doğubeyazıt</a:t>
            </a:r>
            <a:r>
              <a:rPr lang="es-ES" sz="1000" dirty="0">
                <a:latin typeface="Arial" panose="020B0604020202020204" pitchFamily="34" charset="0"/>
                <a:cs typeface="Arial" panose="020B0604020202020204" pitchFamily="34" charset="0"/>
              </a:rPr>
              <a:t>. Esta cuenca '</a:t>
            </a:r>
            <a:r>
              <a:rPr lang="es-ES" sz="1000" dirty="0" err="1">
                <a:latin typeface="Arial" panose="020B0604020202020204" pitchFamily="34" charset="0"/>
                <a:cs typeface="Arial" panose="020B0604020202020204" pitchFamily="34" charset="0"/>
              </a:rPr>
              <a:t>pull-apart</a:t>
            </a:r>
            <a:r>
              <a:rPr lang="es-ES" sz="1000" dirty="0">
                <a:latin typeface="Arial" panose="020B0604020202020204" pitchFamily="34" charset="0"/>
                <a:cs typeface="Arial" panose="020B0604020202020204" pitchFamily="34" charset="0"/>
              </a:rPr>
              <a:t>' es el resultado del movimiento de tipo 'strike-slip' (desplazamiento según el rumbo, desgarre)a lo largo de dos segmentos de fallas en '</a:t>
            </a:r>
            <a:r>
              <a:rPr lang="es-ES" sz="1000" dirty="0" err="1">
                <a:latin typeface="Arial" panose="020B0604020202020204" pitchFamily="34" charset="0"/>
                <a:cs typeface="Arial" panose="020B0604020202020204" pitchFamily="34" charset="0"/>
              </a:rPr>
              <a:t>echelon</a:t>
            </a:r>
            <a:r>
              <a:rPr lang="es-ES" sz="1000" dirty="0">
                <a:latin typeface="Arial" panose="020B0604020202020204" pitchFamily="34" charset="0"/>
                <a:cs typeface="Arial" panose="020B0604020202020204" pitchFamily="34" charset="0"/>
              </a:rPr>
              <a:t>'(El término 'en escalón'; se refiere a rasgos estructurales menores en la roca (fallas, fracturas por tensión) estrechamente espaciados, paralelos o </a:t>
            </a:r>
            <a:r>
              <a:rPr lang="es-ES" sz="1000" dirty="0" err="1">
                <a:latin typeface="Arial" panose="020B0604020202020204" pitchFamily="34" charset="0"/>
                <a:cs typeface="Arial" panose="020B0604020202020204" pitchFamily="34" charset="0"/>
              </a:rPr>
              <a:t>subparalelos</a:t>
            </a:r>
            <a:r>
              <a:rPr lang="es-ES" sz="1000" dirty="0">
                <a:latin typeface="Arial" panose="020B0604020202020204" pitchFamily="34" charset="0"/>
                <a:cs typeface="Arial" panose="020B0604020202020204" pitchFamily="34" charset="0"/>
              </a:rPr>
              <a:t>, que se superponen o se superponen a la orientación estructural general.), el </a:t>
            </a:r>
            <a:r>
              <a:rPr lang="es-ES" sz="1000" dirty="0" err="1">
                <a:latin typeface="Arial" panose="020B0604020202020204" pitchFamily="34" charset="0"/>
                <a:cs typeface="Arial" panose="020B0604020202020204" pitchFamily="34" charset="0"/>
              </a:rPr>
              <a:t>Doğubeyazıt</a:t>
            </a:r>
            <a:r>
              <a:rPr lang="es-ES" sz="1000" dirty="0">
                <a:latin typeface="Arial" panose="020B0604020202020204" pitchFamily="34" charset="0"/>
                <a:cs typeface="Arial" panose="020B0604020202020204" pitchFamily="34" charset="0"/>
              </a:rPr>
              <a:t> – </a:t>
            </a:r>
            <a:r>
              <a:rPr lang="es-ES" sz="1000" dirty="0" err="1">
                <a:latin typeface="Arial" panose="020B0604020202020204" pitchFamily="34" charset="0"/>
                <a:cs typeface="Arial" panose="020B0604020202020204" pitchFamily="34" charset="0"/>
              </a:rPr>
              <a:t>Gürbulak</a:t>
            </a:r>
            <a:r>
              <a:rPr lang="es-ES" sz="1000" dirty="0">
                <a:latin typeface="Arial" panose="020B0604020202020204" pitchFamily="34" charset="0"/>
                <a:cs typeface="Arial" panose="020B0604020202020204" pitchFamily="34" charset="0"/>
              </a:rPr>
              <a:t> y las Fallas </a:t>
            </a:r>
            <a:r>
              <a:rPr lang="es-ES" sz="1000" dirty="0" err="1">
                <a:latin typeface="Arial" panose="020B0604020202020204" pitchFamily="34" charset="0"/>
                <a:cs typeface="Arial" panose="020B0604020202020204" pitchFamily="34" charset="0"/>
              </a:rPr>
              <a:t>Iğdir</a:t>
            </a:r>
            <a:r>
              <a:rPr lang="es-ES" sz="1000" dirty="0">
                <a:latin typeface="Arial" panose="020B0604020202020204" pitchFamily="34" charset="0"/>
                <a:cs typeface="Arial" panose="020B0604020202020204" pitchFamily="34" charset="0"/>
              </a:rPr>
              <a:t>, de un sistema de fallas </a:t>
            </a:r>
            <a:r>
              <a:rPr lang="es-ES" sz="1000" dirty="0" err="1">
                <a:latin typeface="Arial" panose="020B0604020202020204" pitchFamily="34" charset="0"/>
                <a:cs typeface="Arial" panose="020B0604020202020204" pitchFamily="34" charset="0"/>
              </a:rPr>
              <a:t>sinistrales</a:t>
            </a:r>
            <a:r>
              <a:rPr lang="es-ES" sz="1000" dirty="0">
                <a:latin typeface="Arial" panose="020B0604020202020204" pitchFamily="34" charset="0"/>
                <a:cs typeface="Arial" panose="020B0604020202020204" pitchFamily="34" charset="0"/>
              </a:rPr>
              <a:t> 'strike-slip'. La tensión entre estas fallas no solo formó la cuenca de separación original, sino que creó un sistema de fallas, exhibiendo un patrón en cola de caballo- '</a:t>
            </a:r>
            <a:r>
              <a:rPr lang="es-ES" sz="1000" dirty="0" err="1">
                <a:latin typeface="Arial" panose="020B0604020202020204" pitchFamily="34" charset="0"/>
                <a:cs typeface="Arial" panose="020B0604020202020204" pitchFamily="34" charset="0"/>
              </a:rPr>
              <a:t>horsetail</a:t>
            </a:r>
            <a:r>
              <a:rPr lang="es-ES" sz="1000" dirty="0">
                <a:latin typeface="Arial" panose="020B0604020202020204" pitchFamily="34" charset="0"/>
                <a:cs typeface="Arial" panose="020B0604020202020204" pitchFamily="34" charset="0"/>
              </a:rPr>
              <a:t>', que controla la posición de los principales centros de erupción volcánica del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y el cinturón lineal asociado de conos parásitos volcánicos. El sistema de fallas de tipo 'strike-slip' dentro del cual se encuentra 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es el resultado de la convergencia norte-sur y la compresión tectónica entre la Plataforma Árabe y </a:t>
            </a:r>
            <a:r>
              <a:rPr lang="es-ES" sz="1000" dirty="0" err="1">
                <a:latin typeface="Arial" panose="020B0604020202020204" pitchFamily="34" charset="0"/>
                <a:cs typeface="Arial" panose="020B0604020202020204" pitchFamily="34" charset="0"/>
              </a:rPr>
              <a:t>Laurasia</a:t>
            </a:r>
            <a:r>
              <a:rPr lang="es-ES" sz="1000" dirty="0">
                <a:latin typeface="Arial" panose="020B0604020202020204" pitchFamily="34" charset="0"/>
                <a:cs typeface="Arial" panose="020B0604020202020204" pitchFamily="34" charset="0"/>
              </a:rPr>
              <a:t> que continuó después de que el Océano Tetis se cerrara durante la época del Eoceno a lo largo de la sutura de Bitlis-</a:t>
            </a:r>
            <a:r>
              <a:rPr lang="es-ES" sz="1000" dirty="0" err="1">
                <a:latin typeface="Arial" panose="020B0604020202020204" pitchFamily="34" charset="0"/>
                <a:cs typeface="Arial" panose="020B0604020202020204" pitchFamily="34" charset="0"/>
              </a:rPr>
              <a:t>Zagros</a:t>
            </a:r>
            <a:r>
              <a:rPr lang="es-ES" sz="1000" dirty="0" smtClean="0">
                <a:latin typeface="Arial" panose="020B0604020202020204" pitchFamily="34" charset="0"/>
                <a:cs typeface="Arial" panose="020B0604020202020204" pitchFamily="34" charset="0"/>
              </a:rPr>
              <a:t>.</a:t>
            </a:r>
          </a:p>
        </p:txBody>
      </p:sp>
      <p:sp>
        <p:nvSpPr>
          <p:cNvPr id="4" name="Rectángulo 3"/>
          <p:cNvSpPr/>
          <p:nvPr/>
        </p:nvSpPr>
        <p:spPr>
          <a:xfrm>
            <a:off x="-6937" y="1631217"/>
            <a:ext cx="6009671" cy="5324535"/>
          </a:xfrm>
          <a:prstGeom prst="rect">
            <a:avLst/>
          </a:prstGeom>
        </p:spPr>
        <p:txBody>
          <a:bodyPr wrap="square">
            <a:spAutoFit/>
          </a:bodyPr>
          <a:lstStyle/>
          <a:p>
            <a:pPr lvl="0"/>
            <a:r>
              <a:rPr lang="es-ES" sz="1000" dirty="0">
                <a:latin typeface="Arial" panose="020B0604020202020204" pitchFamily="34" charset="0"/>
                <a:cs typeface="Arial" panose="020B0604020202020204" pitchFamily="34" charset="0"/>
              </a:rPr>
              <a:t>Su historia Geológica: Durante el Eoceno temprano y el Mioceno temprano, la colisión de la plataforma árabe con </a:t>
            </a:r>
            <a:r>
              <a:rPr lang="es-ES" sz="1000" dirty="0" err="1">
                <a:latin typeface="Arial" panose="020B0604020202020204" pitchFamily="34" charset="0"/>
                <a:cs typeface="Arial" panose="020B0604020202020204" pitchFamily="34" charset="0"/>
              </a:rPr>
              <a:t>Laurasia</a:t>
            </a:r>
            <a:r>
              <a:rPr lang="es-ES" sz="1000" dirty="0">
                <a:latin typeface="Arial" panose="020B0604020202020204" pitchFamily="34" charset="0"/>
                <a:cs typeface="Arial" panose="020B0604020202020204" pitchFamily="34" charset="0"/>
              </a:rPr>
              <a:t> cerró y eliminó el Océano Tetis del área de lo que hoy es Anatolia</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El cierre de estas masas de corteza continental, colapsó esta cuenca oceánica a lo largo del Eoceno medio y dio lugar a una disminución progresiva de los mares remanentes, hasta el final del Mioceno temprano. La convergencia tectónica </a:t>
            </a:r>
            <a:r>
              <a:rPr lang="es-ES" sz="1000" dirty="0" err="1">
                <a:latin typeface="Arial" panose="020B0604020202020204" pitchFamily="34" charset="0"/>
                <a:cs typeface="Arial" panose="020B0604020202020204" pitchFamily="34" charset="0"/>
              </a:rPr>
              <a:t>postcolisional</a:t>
            </a:r>
            <a:r>
              <a:rPr lang="es-ES" sz="1000" dirty="0">
                <a:latin typeface="Arial" panose="020B0604020202020204" pitchFamily="34" charset="0"/>
                <a:cs typeface="Arial" panose="020B0604020202020204" pitchFamily="34" charset="0"/>
              </a:rPr>
              <a:t> dentro de la zona de colisión </a:t>
            </a:r>
            <a:r>
              <a:rPr lang="es-ES" sz="1000" dirty="0" err="1">
                <a:latin typeface="Arial" panose="020B0604020202020204" pitchFamily="34" charset="0"/>
                <a:cs typeface="Arial" panose="020B0604020202020204" pitchFamily="34" charset="0"/>
              </a:rPr>
              <a:t>dió</a:t>
            </a:r>
            <a:r>
              <a:rPr lang="es-ES" sz="1000" dirty="0">
                <a:latin typeface="Arial" panose="020B0604020202020204" pitchFamily="34" charset="0"/>
                <a:cs typeface="Arial" panose="020B0604020202020204" pitchFamily="34" charset="0"/>
              </a:rPr>
              <a:t> como resultado la eliminación total de los mares restantes de Anatolia Oriental, al final del Mioceno temprano, el acortamiento y engrosamiento de la corteza a través de la zona de colisión y el levantamiento de la meseta de Anatolia Oriental-Irán. Acompañando este levantamiento había una gran deformación por fallas y plegamientos, lo que </a:t>
            </a:r>
            <a:r>
              <a:rPr lang="es-ES" sz="1000" dirty="0" err="1">
                <a:latin typeface="Arial" panose="020B0604020202020204" pitchFamily="34" charset="0"/>
                <a:cs typeface="Arial" panose="020B0604020202020204" pitchFamily="34" charset="0"/>
              </a:rPr>
              <a:t>dió</a:t>
            </a:r>
            <a:r>
              <a:rPr lang="es-ES" sz="1000" dirty="0">
                <a:latin typeface="Arial" panose="020B0604020202020204" pitchFamily="34" charset="0"/>
                <a:cs typeface="Arial" panose="020B0604020202020204" pitchFamily="34" charset="0"/>
              </a:rPr>
              <a:t> como resultado la creación de numerosas cuencas locales. La deformación por compresión de norte a sur continúa hoy como lo demuestran las fallas, el volcanismo y la sismicidad en curso. Dentro de Anatolia, el volcanismo regional comenzó a mediados del Mioceno. Durante el período Mioceno-Plioceno tardío, el volcanismo generalizado cubrió toda la meseta del este de Anatolia-Irán bajo gruesas rocas volcánicas. Esta actividad volcánica ha continuado ininterrumpidamente hasta tiempos históricos. Aparentemente, alcanzó un clímax durante el último Mioceno-</a:t>
            </a:r>
            <a:r>
              <a:rPr lang="es-ES" sz="1000" dirty="0" err="1">
                <a:latin typeface="Arial" panose="020B0604020202020204" pitchFamily="34" charset="0"/>
                <a:cs typeface="Arial" panose="020B0604020202020204" pitchFamily="34" charset="0"/>
              </a:rPr>
              <a:t>Plioceno,de</a:t>
            </a:r>
            <a:r>
              <a:rPr lang="es-ES" sz="1000" dirty="0">
                <a:latin typeface="Arial" panose="020B0604020202020204" pitchFamily="34" charset="0"/>
                <a:cs typeface="Arial" panose="020B0604020202020204" pitchFamily="34" charset="0"/>
              </a:rPr>
              <a:t> hace 6 a 3 Ma. Durante el Cuaternario, el volcanismo se restringió a unos pocos volcanes locales como 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Estos volcanes se asocian típicamente con fracturas tensionales de norte a sur formadas por la continua deformación acortada de norte a sur de Anatolia. En su estudio detallado y resumen del volcanismo del Cuaternario de Anatolia, </a:t>
            </a:r>
            <a:r>
              <a:rPr lang="es-ES" sz="1000" dirty="0" err="1">
                <a:latin typeface="Arial" panose="020B0604020202020204" pitchFamily="34" charset="0"/>
                <a:cs typeface="Arial" panose="020B0604020202020204" pitchFamily="34" charset="0"/>
              </a:rPr>
              <a:t>Yilmaz</a:t>
            </a:r>
            <a:r>
              <a:rPr lang="es-ES" sz="1000" dirty="0">
                <a:latin typeface="Arial" panose="020B0604020202020204" pitchFamily="34" charset="0"/>
                <a:cs typeface="Arial" panose="020B0604020202020204" pitchFamily="34" charset="0"/>
              </a:rPr>
              <a:t> et al. reconocieron cuatro fases en la construcción del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a partir de rocas volcánicas expuestas en valles glaciares profundamente tallados en sus flancos.  Primero, reconocieron una fase de erupción de fisura de erupciones de fisura </a:t>
            </a:r>
            <a:r>
              <a:rPr lang="es-ES" sz="1000" dirty="0" err="1">
                <a:latin typeface="Arial" panose="020B0604020202020204" pitchFamily="34" charset="0"/>
                <a:cs typeface="Arial" panose="020B0604020202020204" pitchFamily="34" charset="0"/>
              </a:rPr>
              <a:t>pliniana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subpliniana</a:t>
            </a:r>
            <a:r>
              <a:rPr lang="es-ES" sz="1000" dirty="0">
                <a:latin typeface="Arial" panose="020B0604020202020204" pitchFamily="34" charset="0"/>
                <a:cs typeface="Arial" panose="020B0604020202020204" pitchFamily="34" charset="0"/>
              </a:rPr>
              <a:t> que depositaron más de 700 metros de rocas </a:t>
            </a:r>
            <a:r>
              <a:rPr lang="es-ES" sz="1000" dirty="0" err="1">
                <a:latin typeface="Arial" panose="020B0604020202020204" pitchFamily="34" charset="0"/>
                <a:cs typeface="Arial" panose="020B0604020202020204" pitchFamily="34" charset="0"/>
              </a:rPr>
              <a:t>piroclásticas</a:t>
            </a:r>
            <a:r>
              <a:rPr lang="es-ES" sz="1000" dirty="0">
                <a:latin typeface="Arial" panose="020B0604020202020204" pitchFamily="34" charset="0"/>
                <a:cs typeface="Arial" panose="020B0604020202020204" pitchFamily="34" charset="0"/>
              </a:rPr>
              <a:t> y unos pocos flujos de lava basáltica. Estas rocas volcánicas surgieron de aproximadamente fallas y fisuras extensionales de orientación noroeste-sur-sureste, antes del desarrollo del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Segundo, una fase de construcción de conos comenzó cuando la actividad volcánica se localizó en un punto a lo largo de una fisura. Durante esta fase, la erupción de coladas sucesivas de lava de hasta 150 metros de espesor y flujos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de composición de andesita y dacita y posterior erupción de coladas de lava basáltica, formó el cono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Mayor con un perfil cónico bajo. Tercero, durante una fase climática, surgieron abundantes coladas de lavas </a:t>
            </a:r>
            <a:r>
              <a:rPr lang="es-ES" sz="1000" dirty="0" err="1">
                <a:latin typeface="Arial" panose="020B0604020202020204" pitchFamily="34" charset="0"/>
                <a:cs typeface="Arial" panose="020B0604020202020204" pitchFamily="34" charset="0"/>
              </a:rPr>
              <a:t>andesíticas</a:t>
            </a:r>
            <a:r>
              <a:rPr lang="es-ES" sz="1000" dirty="0">
                <a:latin typeface="Arial" panose="020B0604020202020204" pitchFamily="34" charset="0"/>
                <a:cs typeface="Arial" panose="020B0604020202020204" pitchFamily="34" charset="0"/>
              </a:rPr>
              <a:t> y basálticas. Durante esta fase, se formaron los conos actuales del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Mayor y Menor cuando se produjeron erupciones a lo largo de fisuras y grietas y flancos subsidiarios. Finalmente, las erupciones volcánicas en 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se convirtieron en una fase de erupción en el flanco, durante la cual una gran falla de orientación norte-sur compensó los dos conos que se desarrollaron junto con varias fisuras y grietas subsidiarias en los flancos del volcán. A lo largo de esta falla y las fisuras y grietas subsidiarias, una serie de conos y domos parásitos fueron construidos por pequeñas </a:t>
            </a:r>
            <a:r>
              <a:rPr lang="es-ES" sz="1000" dirty="0" smtClean="0">
                <a:latin typeface="Arial" panose="020B0604020202020204" pitchFamily="34" charset="0"/>
                <a:cs typeface="Arial" panose="020B0604020202020204" pitchFamily="34" charset="0"/>
              </a:rPr>
              <a:t>erupciones.</a:t>
            </a:r>
            <a:endParaRPr lang="es-ES" sz="10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6002735" y="1484784"/>
            <a:ext cx="3141265" cy="5373216"/>
          </a:xfrm>
          <a:prstGeom prst="rect">
            <a:avLst/>
          </a:prstGeom>
        </p:spPr>
      </p:pic>
      <p:sp>
        <p:nvSpPr>
          <p:cNvPr id="6" name="Rectángulo 5"/>
          <p:cNvSpPr/>
          <p:nvPr/>
        </p:nvSpPr>
        <p:spPr>
          <a:xfrm>
            <a:off x="6839744" y="6385677"/>
            <a:ext cx="2304256"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rPr>
              <a:t>Erupción del Monte </a:t>
            </a:r>
            <a:r>
              <a:rPr lang="es-ES" sz="1200" dirty="0" err="1">
                <a:solidFill>
                  <a:srgbClr val="FF0000"/>
                </a:solidFill>
              </a:rPr>
              <a:t>Ararat</a:t>
            </a:r>
            <a:r>
              <a:rPr lang="es-ES" sz="1200" dirty="0">
                <a:solidFill>
                  <a:srgbClr val="FF0000"/>
                </a:solidFill>
              </a:rPr>
              <a:t>. Volcán Turquía. (</a:t>
            </a:r>
            <a:r>
              <a:rPr lang="es-ES" sz="1200" u="sng" dirty="0">
                <a:solidFill>
                  <a:srgbClr val="FF0000"/>
                </a:solidFill>
              </a:rPr>
              <a:t>pinterest.com)</a:t>
            </a:r>
            <a:endParaRPr lang="es-ES" sz="1200" dirty="0">
              <a:solidFill>
                <a:srgbClr val="FF0000"/>
              </a:solidFill>
            </a:endParaRPr>
          </a:p>
        </p:txBody>
      </p:sp>
    </p:spTree>
    <p:extLst>
      <p:ext uri="{BB962C8B-B14F-4D97-AF65-F5344CB8AC3E}">
        <p14:creationId xmlns:p14="http://schemas.microsoft.com/office/powerpoint/2010/main" val="126198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670" y="-1316"/>
            <a:ext cx="9152670" cy="861774"/>
          </a:xfrm>
          <a:prstGeom prst="rect">
            <a:avLst/>
          </a:prstGeom>
        </p:spPr>
        <p:txBody>
          <a:bodyPr wrap="square">
            <a:spAutoFit/>
          </a:bodyPr>
          <a:lstStyle/>
          <a:p>
            <a:pPr lvl="0"/>
            <a:r>
              <a:rPr lang="es-ES" sz="1000" dirty="0" smtClean="0">
                <a:solidFill>
                  <a:prstClr val="white"/>
                </a:solidFill>
                <a:latin typeface="Arial" panose="020B0604020202020204" pitchFamily="34" charset="0"/>
                <a:cs typeface="Arial" panose="020B0604020202020204" pitchFamily="34" charset="0"/>
              </a:rPr>
              <a:t>Un </a:t>
            </a:r>
            <a:r>
              <a:rPr lang="es-ES" sz="1000" dirty="0">
                <a:solidFill>
                  <a:prstClr val="white"/>
                </a:solidFill>
                <a:latin typeface="Arial" panose="020B0604020202020204" pitchFamily="34" charset="0"/>
                <a:cs typeface="Arial" panose="020B0604020202020204" pitchFamily="34" charset="0"/>
              </a:rPr>
              <a:t>cono subsidiario hizo erupciones voluminosas de lava de tipo basalto y andesita. Fluyeron a través de la llanura </a:t>
            </a:r>
            <a:r>
              <a:rPr lang="es-ES" sz="1000" dirty="0" err="1">
                <a:solidFill>
                  <a:prstClr val="white"/>
                </a:solidFill>
                <a:latin typeface="Arial" panose="020B0604020202020204" pitchFamily="34" charset="0"/>
                <a:cs typeface="Arial" panose="020B0604020202020204" pitchFamily="34" charset="0"/>
              </a:rPr>
              <a:t>Doğubeyazıt</a:t>
            </a:r>
            <a:r>
              <a:rPr lang="es-ES" sz="1000" dirty="0">
                <a:solidFill>
                  <a:prstClr val="white"/>
                </a:solidFill>
                <a:latin typeface="Arial" panose="020B0604020202020204" pitchFamily="34" charset="0"/>
                <a:cs typeface="Arial" panose="020B0604020202020204" pitchFamily="34" charset="0"/>
              </a:rPr>
              <a:t> y a lo largo del río </a:t>
            </a:r>
            <a:r>
              <a:rPr lang="es-ES" sz="1000" dirty="0" err="1">
                <a:solidFill>
                  <a:prstClr val="white"/>
                </a:solidFill>
                <a:latin typeface="Arial" panose="020B0604020202020204" pitchFamily="34" charset="0"/>
                <a:cs typeface="Arial" panose="020B0604020202020204" pitchFamily="34" charset="0"/>
              </a:rPr>
              <a:t>Sarısu</a:t>
            </a:r>
            <a:r>
              <a:rPr lang="es-ES" sz="1000" dirty="0">
                <a:solidFill>
                  <a:prstClr val="white"/>
                </a:solidFill>
                <a:latin typeface="Arial" panose="020B0604020202020204" pitchFamily="34" charset="0"/>
                <a:cs typeface="Arial" panose="020B0604020202020204" pitchFamily="34" charset="0"/>
              </a:rPr>
              <a:t> que fluye hacia el sur. Estas coladas de lava formaron coladas de lava '</a:t>
            </a:r>
            <a:r>
              <a:rPr lang="es-ES" sz="1000" dirty="0" err="1">
                <a:solidFill>
                  <a:prstClr val="white"/>
                </a:solidFill>
                <a:latin typeface="Arial" panose="020B0604020202020204" pitchFamily="34" charset="0"/>
                <a:cs typeface="Arial" panose="020B0604020202020204" pitchFamily="34" charset="0"/>
              </a:rPr>
              <a:t>aʻā</a:t>
            </a:r>
            <a:r>
              <a:rPr lang="es-ES" sz="1000" dirty="0">
                <a:solidFill>
                  <a:prstClr val="white"/>
                </a:solidFill>
                <a:latin typeface="Arial" panose="020B0604020202020204" pitchFamily="34" charset="0"/>
                <a:cs typeface="Arial" panose="020B0604020202020204" pitchFamily="34" charset="0"/>
              </a:rPr>
              <a:t> y </a:t>
            </a:r>
            <a:r>
              <a:rPr lang="es-ES" sz="1000" dirty="0" err="1">
                <a:solidFill>
                  <a:prstClr val="white"/>
                </a:solidFill>
                <a:latin typeface="Arial" panose="020B0604020202020204" pitchFamily="34" charset="0"/>
                <a:cs typeface="Arial" panose="020B0604020202020204" pitchFamily="34" charset="0"/>
              </a:rPr>
              <a:t>pāhoehoe</a:t>
            </a:r>
            <a:r>
              <a:rPr lang="es-ES" sz="1000" dirty="0">
                <a:solidFill>
                  <a:prstClr val="white"/>
                </a:solidFill>
                <a:latin typeface="Arial" panose="020B0604020202020204" pitchFamily="34" charset="0"/>
                <a:cs typeface="Arial" panose="020B0604020202020204" pitchFamily="34" charset="0"/>
              </a:rPr>
              <a:t> negras que contienen tubos de lava bien conservados. La datación radiométrica de estas coladas de lava dieron edades radiométricas de 0.4, 0.48 y 0.81 Ma. En general, las edades radiométricas obtenidas de las rocas volcánicas </a:t>
            </a:r>
            <a:r>
              <a:rPr lang="es-ES" sz="1000" dirty="0" err="1">
                <a:solidFill>
                  <a:prstClr val="white"/>
                </a:solidFill>
                <a:latin typeface="Arial" panose="020B0604020202020204" pitchFamily="34" charset="0"/>
                <a:cs typeface="Arial" panose="020B0604020202020204" pitchFamily="34" charset="0"/>
              </a:rPr>
              <a:t>erupcionadas</a:t>
            </a:r>
            <a:r>
              <a:rPr lang="es-ES" sz="1000" dirty="0">
                <a:solidFill>
                  <a:prstClr val="white"/>
                </a:solidFill>
                <a:latin typeface="Arial" panose="020B0604020202020204" pitchFamily="34" charset="0"/>
                <a:cs typeface="Arial" panose="020B0604020202020204" pitchFamily="34" charset="0"/>
              </a:rPr>
              <a:t> por el Monte </a:t>
            </a:r>
            <a:r>
              <a:rPr lang="es-ES" sz="1000" dirty="0" err="1">
                <a:solidFill>
                  <a:prstClr val="white"/>
                </a:solidFill>
                <a:latin typeface="Arial" panose="020B0604020202020204" pitchFamily="34" charset="0"/>
                <a:cs typeface="Arial" panose="020B0604020202020204" pitchFamily="34" charset="0"/>
              </a:rPr>
              <a:t>Ararat</a:t>
            </a:r>
            <a:r>
              <a:rPr lang="es-ES" sz="1000" dirty="0">
                <a:solidFill>
                  <a:prstClr val="white"/>
                </a:solidFill>
                <a:latin typeface="Arial" panose="020B0604020202020204" pitchFamily="34" charset="0"/>
                <a:cs typeface="Arial" panose="020B0604020202020204" pitchFamily="34" charset="0"/>
              </a:rPr>
              <a:t> varían de 1.5 a 0.02 Ma. (Wikipedia) </a:t>
            </a:r>
            <a:r>
              <a:rPr lang="es-ES" sz="1000" dirty="0" err="1">
                <a:solidFill>
                  <a:prstClr val="white"/>
                </a:solidFill>
                <a:latin typeface="Arial" panose="020B0604020202020204" pitchFamily="34" charset="0"/>
                <a:cs typeface="Arial" panose="020B0604020202020204" pitchFamily="34" charset="0"/>
              </a:rPr>
              <a:t>Karakhanian</a:t>
            </a:r>
            <a:r>
              <a:rPr lang="es-ES" sz="1000" dirty="0">
                <a:solidFill>
                  <a:prstClr val="white"/>
                </a:solidFill>
                <a:latin typeface="Arial" panose="020B0604020202020204" pitchFamily="34" charset="0"/>
                <a:cs typeface="Arial" panose="020B0604020202020204" pitchFamily="34" charset="0"/>
              </a:rPr>
              <a:t> et al. (2002) informaron evidencias históricas de una erupción freática y un flujo </a:t>
            </a:r>
            <a:r>
              <a:rPr lang="es-ES" sz="1000" dirty="0" err="1">
                <a:solidFill>
                  <a:prstClr val="white"/>
                </a:solidFill>
                <a:latin typeface="Arial" panose="020B0604020202020204" pitchFamily="34" charset="0"/>
                <a:cs typeface="Arial" panose="020B0604020202020204" pitchFamily="34" charset="0"/>
              </a:rPr>
              <a:t>piroclástico</a:t>
            </a:r>
            <a:r>
              <a:rPr lang="es-ES" sz="1000" dirty="0">
                <a:solidFill>
                  <a:prstClr val="white"/>
                </a:solidFill>
                <a:latin typeface="Arial" panose="020B0604020202020204" pitchFamily="34" charset="0"/>
                <a:cs typeface="Arial" panose="020B0604020202020204" pitchFamily="34" charset="0"/>
              </a:rPr>
              <a:t> en el momento de un terremoto y deslizamiento de ladera del mes de julio de 1840. (Global </a:t>
            </a:r>
            <a:r>
              <a:rPr lang="es-ES" sz="1000" dirty="0" err="1">
                <a:solidFill>
                  <a:prstClr val="white"/>
                </a:solidFill>
                <a:latin typeface="Arial" panose="020B0604020202020204" pitchFamily="34" charset="0"/>
                <a:cs typeface="Arial" panose="020B0604020202020204" pitchFamily="34" charset="0"/>
              </a:rPr>
              <a:t>Volcanism</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Program</a:t>
            </a:r>
            <a:r>
              <a:rPr lang="es-ES" sz="1000" dirty="0">
                <a:solidFill>
                  <a:prstClr val="white"/>
                </a:solidFill>
                <a:latin typeface="Arial" panose="020B0604020202020204" pitchFamily="34" charset="0"/>
                <a:cs typeface="Arial" panose="020B0604020202020204" pitchFamily="34" charset="0"/>
              </a:rPr>
              <a:t>)</a:t>
            </a:r>
          </a:p>
        </p:txBody>
      </p:sp>
      <p:sp>
        <p:nvSpPr>
          <p:cNvPr id="3" name="Rectángulo 2"/>
          <p:cNvSpPr/>
          <p:nvPr/>
        </p:nvSpPr>
        <p:spPr>
          <a:xfrm>
            <a:off x="0" y="824978"/>
            <a:ext cx="4125533" cy="2862322"/>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monte </a:t>
            </a:r>
            <a:r>
              <a:rPr lang="es-ES" sz="1000" b="1" dirty="0" err="1">
                <a:latin typeface="Arial" panose="020B0604020202020204" pitchFamily="34" charset="0"/>
                <a:cs typeface="Arial" panose="020B0604020202020204" pitchFamily="34" charset="0"/>
              </a:rPr>
              <a:t>Erciyes</a:t>
            </a:r>
            <a:r>
              <a:rPr lang="es-ES" sz="1000" b="1" dirty="0">
                <a:latin typeface="Arial" panose="020B0604020202020204" pitchFamily="34" charset="0"/>
                <a:cs typeface="Arial" panose="020B0604020202020204" pitchFamily="34" charset="0"/>
              </a:rPr>
              <a:t> (turco: </a:t>
            </a:r>
            <a:r>
              <a:rPr lang="es-ES" sz="1000" b="1" dirty="0" err="1">
                <a:latin typeface="Arial" panose="020B0604020202020204" pitchFamily="34" charset="0"/>
                <a:cs typeface="Arial" panose="020B0604020202020204" pitchFamily="34" charset="0"/>
              </a:rPr>
              <a:t>Erciyes</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Dağı</a:t>
            </a:r>
            <a:r>
              <a:rPr lang="es-ES" sz="1000" dirty="0">
                <a:latin typeface="Arial" panose="020B0604020202020204" pitchFamily="34" charset="0"/>
                <a:cs typeface="Arial" panose="020B0604020202020204" pitchFamily="34" charset="0"/>
              </a:rPr>
              <a:t>), también conocido como </a:t>
            </a:r>
            <a:r>
              <a:rPr lang="es-ES" sz="1000" dirty="0" err="1">
                <a:latin typeface="Arial" panose="020B0604020202020204" pitchFamily="34" charset="0"/>
                <a:cs typeface="Arial" panose="020B0604020202020204" pitchFamily="34" charset="0"/>
              </a:rPr>
              <a:t>Argaeus</a:t>
            </a:r>
            <a:r>
              <a:rPr lang="es-ES" sz="1000" dirty="0">
                <a:latin typeface="Arial" panose="020B0604020202020204" pitchFamily="34" charset="0"/>
                <a:cs typeface="Arial" panose="020B0604020202020204" pitchFamily="34" charset="0"/>
              </a:rPr>
              <a:t>, es un </a:t>
            </a:r>
            <a:r>
              <a:rPr lang="es-ES" sz="1000" dirty="0" smtClean="0">
                <a:latin typeface="Arial" panose="020B0604020202020204" pitchFamily="34" charset="0"/>
                <a:cs typeface="Arial" panose="020B0604020202020204" pitchFamily="34" charset="0"/>
              </a:rPr>
              <a:t>estratovolcán, de 3864 m de elevación, </a:t>
            </a:r>
            <a:r>
              <a:rPr lang="es-ES" sz="1000" dirty="0">
                <a:latin typeface="Arial" panose="020B0604020202020204" pitchFamily="34" charset="0"/>
                <a:cs typeface="Arial" panose="020B0604020202020204" pitchFamily="34" charset="0"/>
              </a:rPr>
              <a:t>en Turquía. Es E</a:t>
            </a:r>
            <a:r>
              <a:rPr lang="es-ES" sz="1000" dirty="0" smtClean="0">
                <a:latin typeface="Arial" panose="020B0604020202020204" pitchFamily="34" charset="0"/>
                <a:cs typeface="Arial" panose="020B0604020202020204" pitchFamily="34" charset="0"/>
              </a:rPr>
              <a:t>stá </a:t>
            </a:r>
            <a:r>
              <a:rPr lang="es-ES" sz="1000" dirty="0">
                <a:latin typeface="Arial" panose="020B0604020202020204" pitchFamily="34" charset="0"/>
                <a:cs typeface="Arial" panose="020B0604020202020204" pitchFamily="34" charset="0"/>
              </a:rPr>
              <a:t>rodeado de muchas chimeneas </a:t>
            </a:r>
            <a:r>
              <a:rPr lang="es-ES" sz="1000" dirty="0" err="1">
                <a:latin typeface="Arial" panose="020B0604020202020204" pitchFamily="34" charset="0"/>
                <a:cs typeface="Arial" panose="020B0604020202020204" pitchFamily="34" charset="0"/>
              </a:rPr>
              <a:t>monogenéticas</a:t>
            </a:r>
            <a:r>
              <a:rPr lang="es-ES" sz="1000" dirty="0">
                <a:latin typeface="Arial" panose="020B0604020202020204" pitchFamily="34" charset="0"/>
                <a:cs typeface="Arial" panose="020B0604020202020204" pitchFamily="34" charset="0"/>
              </a:rPr>
              <a:t> y domos de lava, y un </a:t>
            </a:r>
            <a:r>
              <a:rPr lang="es-ES" sz="1000" dirty="0" err="1">
                <a:latin typeface="Arial" panose="020B0604020202020204" pitchFamily="34" charset="0"/>
                <a:cs typeface="Arial" panose="020B0604020202020204" pitchFamily="34" charset="0"/>
              </a:rPr>
              <a:t>maar</a:t>
            </a:r>
            <a:r>
              <a:rPr lang="es-ES" sz="1000" dirty="0">
                <a:latin typeface="Arial" panose="020B0604020202020204" pitchFamily="34" charset="0"/>
                <a:cs typeface="Arial" panose="020B0604020202020204" pitchFamily="34" charset="0"/>
              </a:rPr>
              <a:t>. La mayor parte del volcán está formada por coladas de lava de composición </a:t>
            </a:r>
            <a:r>
              <a:rPr lang="es-ES" sz="1000" dirty="0" err="1">
                <a:latin typeface="Arial" panose="020B0604020202020204" pitchFamily="34" charset="0"/>
                <a:cs typeface="Arial" panose="020B0604020202020204" pitchFamily="34" charset="0"/>
              </a:rPr>
              <a:t>andesítica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dacítica</a:t>
            </a:r>
            <a:r>
              <a:rPr lang="es-ES" sz="1000" dirty="0">
                <a:latin typeface="Arial" panose="020B0604020202020204" pitchFamily="34" charset="0"/>
                <a:cs typeface="Arial" panose="020B0604020202020204" pitchFamily="34" charset="0"/>
              </a:rPr>
              <a:t>. En algún momento en el pasado, parte de la cumbre se derrumbó hacia el este. El volcán comenzó a formarse en el Mioceno. Al principio, un volcán más al este llamado </a:t>
            </a:r>
            <a:r>
              <a:rPr lang="es-ES" sz="1000" dirty="0" err="1">
                <a:latin typeface="Arial" panose="020B0604020202020204" pitchFamily="34" charset="0"/>
                <a:cs typeface="Arial" panose="020B0604020202020204" pitchFamily="34" charset="0"/>
              </a:rPr>
              <a:t>Koç</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Dağ</a:t>
            </a:r>
            <a:r>
              <a:rPr lang="es-ES" sz="1000" dirty="0">
                <a:latin typeface="Arial" panose="020B0604020202020204" pitchFamily="34" charset="0"/>
                <a:cs typeface="Arial" panose="020B0604020202020204" pitchFamily="34" charset="0"/>
              </a:rPr>
              <a:t> se formó a partir de coladas de lava. Luego, de nuevo hacia el este, grandes erupciones explosivas formaron una caldera. Durante el Pleistoceno, el Monte </a:t>
            </a:r>
            <a:r>
              <a:rPr lang="es-ES" sz="1000" dirty="0" err="1">
                <a:latin typeface="Arial" panose="020B0604020202020204" pitchFamily="34" charset="0"/>
                <a:cs typeface="Arial" panose="020B0604020202020204" pitchFamily="34" charset="0"/>
              </a:rPr>
              <a:t>Erciyes</a:t>
            </a:r>
            <a:r>
              <a:rPr lang="es-ES" sz="1000" dirty="0">
                <a:latin typeface="Arial" panose="020B0604020202020204" pitchFamily="34" charset="0"/>
                <a:cs typeface="Arial" panose="020B0604020202020204" pitchFamily="34" charset="0"/>
              </a:rPr>
              <a:t> creció dentro de la caldera junto con un grupo de domos de lava. Las erupciones laterales del </a:t>
            </a:r>
            <a:r>
              <a:rPr lang="es-ES" sz="1000" dirty="0" err="1">
                <a:latin typeface="Arial" panose="020B0604020202020204" pitchFamily="34" charset="0"/>
                <a:cs typeface="Arial" panose="020B0604020202020204" pitchFamily="34" charset="0"/>
              </a:rPr>
              <a:t>Erciyes</a:t>
            </a:r>
            <a:r>
              <a:rPr lang="es-ES" sz="1000" dirty="0">
                <a:latin typeface="Arial" panose="020B0604020202020204" pitchFamily="34" charset="0"/>
                <a:cs typeface="Arial" panose="020B0604020202020204" pitchFamily="34" charset="0"/>
              </a:rPr>
              <a:t> pueden haber generado capas de ceniza en el Mar Negro y el Mediterráneo durante el Holoceno temprano. Las últimas erupciones ocurrieron durante el Holoceno temprano y pudieron haber depositado cenizas tan lejos como Palestina; La ocurrencia del volcanismo histórico es incierta. Las erupciones futuras del </a:t>
            </a:r>
            <a:r>
              <a:rPr lang="es-ES" sz="1000" dirty="0" err="1">
                <a:latin typeface="Arial" panose="020B0604020202020204" pitchFamily="34" charset="0"/>
                <a:cs typeface="Arial" panose="020B0604020202020204" pitchFamily="34" charset="0"/>
              </a:rPr>
              <a:t>Erciyes</a:t>
            </a:r>
            <a:r>
              <a:rPr lang="es-ES" sz="1000" dirty="0">
                <a:latin typeface="Arial" panose="020B0604020202020204" pitchFamily="34" charset="0"/>
                <a:cs typeface="Arial" panose="020B0604020202020204" pitchFamily="34" charset="0"/>
              </a:rPr>
              <a:t> pueden poner en peligro ciudades en el norte de la montaña, en Turquía. </a:t>
            </a:r>
          </a:p>
        </p:txBody>
      </p:sp>
      <p:pic>
        <p:nvPicPr>
          <p:cNvPr id="4" name="Imagen 3"/>
          <p:cNvPicPr>
            <a:picLocks noChangeAspect="1"/>
          </p:cNvPicPr>
          <p:nvPr/>
        </p:nvPicPr>
        <p:blipFill rotWithShape="1">
          <a:blip r:embed="rId3"/>
          <a:srcRect t="13517" b="9648"/>
          <a:stretch/>
        </p:blipFill>
        <p:spPr>
          <a:xfrm>
            <a:off x="4143731" y="902545"/>
            <a:ext cx="5018467" cy="2466423"/>
          </a:xfrm>
          <a:prstGeom prst="rect">
            <a:avLst/>
          </a:prstGeom>
        </p:spPr>
      </p:pic>
      <p:sp>
        <p:nvSpPr>
          <p:cNvPr id="5" name="Rectángulo 4"/>
          <p:cNvSpPr/>
          <p:nvPr/>
        </p:nvSpPr>
        <p:spPr>
          <a:xfrm>
            <a:off x="0" y="3658052"/>
            <a:ext cx="9153508" cy="1631216"/>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El volcán fue glaciar durante el Pleistoceno, y un glaciar regular todavía existe hoy, pero está retrocediendo. </a:t>
            </a:r>
            <a:r>
              <a:rPr lang="es-ES" sz="1000" dirty="0" smtClean="0">
                <a:solidFill>
                  <a:prstClr val="white"/>
                </a:solidFill>
                <a:latin typeface="Arial" panose="020B0604020202020204" pitchFamily="34" charset="0"/>
                <a:cs typeface="Arial" panose="020B0604020202020204" pitchFamily="34" charset="0"/>
              </a:rPr>
              <a:t>El </a:t>
            </a:r>
            <a:r>
              <a:rPr lang="es-ES" sz="1000" dirty="0" err="1" smtClean="0">
                <a:solidFill>
                  <a:prstClr val="white"/>
                </a:solidFill>
                <a:latin typeface="Arial" panose="020B0604020202020204" pitchFamily="34" charset="0"/>
                <a:cs typeface="Arial" panose="020B0604020202020204" pitchFamily="34" charset="0"/>
              </a:rPr>
              <a:t>Erciyes</a:t>
            </a:r>
            <a:r>
              <a:rPr lang="es-ES" sz="1000" dirty="0" smtClean="0">
                <a:solidFill>
                  <a:prstClr val="white"/>
                </a:solidFill>
                <a:latin typeface="Arial" panose="020B0604020202020204" pitchFamily="34" charset="0"/>
                <a:cs typeface="Arial" panose="020B0604020202020204" pitchFamily="34" charset="0"/>
              </a:rPr>
              <a:t> </a:t>
            </a:r>
            <a:r>
              <a:rPr lang="es-ES" sz="1000" dirty="0">
                <a:solidFill>
                  <a:prstClr val="white"/>
                </a:solidFill>
                <a:latin typeface="Arial" panose="020B0604020202020204" pitchFamily="34" charset="0"/>
                <a:cs typeface="Arial" panose="020B0604020202020204" pitchFamily="34" charset="0"/>
              </a:rPr>
              <a:t>se encuentra en la provincia de Kayseri en Turquía. Ciudades de la región son Talas y </a:t>
            </a:r>
            <a:r>
              <a:rPr lang="es-ES" sz="1000" dirty="0" err="1">
                <a:solidFill>
                  <a:prstClr val="white"/>
                </a:solidFill>
                <a:latin typeface="Arial" panose="020B0604020202020204" pitchFamily="34" charset="0"/>
                <a:cs typeface="Arial" panose="020B0604020202020204" pitchFamily="34" charset="0"/>
              </a:rPr>
              <a:t>Hacilar</a:t>
            </a:r>
            <a:r>
              <a:rPr lang="es-ES" sz="1000" dirty="0">
                <a:solidFill>
                  <a:prstClr val="white"/>
                </a:solidFill>
                <a:latin typeface="Arial" panose="020B0604020202020204" pitchFamily="34" charset="0"/>
                <a:cs typeface="Arial" panose="020B0604020202020204" pitchFamily="34" charset="0"/>
              </a:rPr>
              <a:t>, también al norte del </a:t>
            </a:r>
            <a:r>
              <a:rPr lang="es-ES" sz="1000" dirty="0" err="1">
                <a:solidFill>
                  <a:prstClr val="white"/>
                </a:solidFill>
                <a:latin typeface="Arial" panose="020B0604020202020204" pitchFamily="34" charset="0"/>
                <a:cs typeface="Arial" panose="020B0604020202020204" pitchFamily="34" charset="0"/>
              </a:rPr>
              <a:t>Erciyes</a:t>
            </a:r>
            <a:r>
              <a:rPr lang="es-ES" sz="1000" dirty="0">
                <a:solidFill>
                  <a:prstClr val="white"/>
                </a:solidFill>
                <a:latin typeface="Arial" panose="020B0604020202020204" pitchFamily="34" charset="0"/>
                <a:cs typeface="Arial" panose="020B0604020202020204" pitchFamily="34" charset="0"/>
              </a:rPr>
              <a:t>, pero más cercanas al volcán (19 kilómetros) y a 12 kilómetros, respectivamente, y </a:t>
            </a:r>
            <a:r>
              <a:rPr lang="es-ES" sz="1000" dirty="0" err="1">
                <a:solidFill>
                  <a:prstClr val="white"/>
                </a:solidFill>
                <a:latin typeface="Arial" panose="020B0604020202020204" pitchFamily="34" charset="0"/>
                <a:cs typeface="Arial" panose="020B0604020202020204" pitchFamily="34" charset="0"/>
              </a:rPr>
              <a:t>Develi</a:t>
            </a:r>
            <a:r>
              <a:rPr lang="es-ES" sz="1000" dirty="0">
                <a:solidFill>
                  <a:prstClr val="white"/>
                </a:solidFill>
                <a:latin typeface="Arial" panose="020B0604020202020204" pitchFamily="34" charset="0"/>
                <a:cs typeface="Arial" panose="020B0604020202020204" pitchFamily="34" charset="0"/>
              </a:rPr>
              <a:t>, ubicada al sur del volcán . Se desarrolló sobre un escudo amplio, y los domos y flujos </a:t>
            </a:r>
            <a:r>
              <a:rPr lang="es-ES" sz="1000" dirty="0" err="1">
                <a:solidFill>
                  <a:prstClr val="white"/>
                </a:solidFill>
                <a:latin typeface="Arial" panose="020B0604020202020204" pitchFamily="34" charset="0"/>
                <a:cs typeface="Arial" panose="020B0604020202020204" pitchFamily="34" charset="0"/>
              </a:rPr>
              <a:t>dacíticos</a:t>
            </a:r>
            <a:r>
              <a:rPr lang="es-ES" sz="1000" dirty="0">
                <a:solidFill>
                  <a:prstClr val="white"/>
                </a:solidFill>
                <a:latin typeface="Arial" panose="020B0604020202020204" pitchFamily="34" charset="0"/>
                <a:cs typeface="Arial" panose="020B0604020202020204" pitchFamily="34" charset="0"/>
              </a:rPr>
              <a:t> forman la mayor parte de las unidades expuestas del volcán, incluyendo el área de la cima, donde se han identificado varias coladas de </a:t>
            </a:r>
            <a:r>
              <a:rPr lang="es-ES" sz="1000" dirty="0" err="1">
                <a:solidFill>
                  <a:prstClr val="white"/>
                </a:solidFill>
                <a:latin typeface="Arial" panose="020B0604020202020204" pitchFamily="34" charset="0"/>
                <a:cs typeface="Arial" panose="020B0604020202020204" pitchFamily="34" charset="0"/>
              </a:rPr>
              <a:t>lava.Estas</a:t>
            </a:r>
            <a:r>
              <a:rPr lang="es-ES" sz="1000" dirty="0">
                <a:solidFill>
                  <a:prstClr val="white"/>
                </a:solidFill>
                <a:latin typeface="Arial" panose="020B0604020202020204" pitchFamily="34" charset="0"/>
                <a:cs typeface="Arial" panose="020B0604020202020204" pitchFamily="34" charset="0"/>
              </a:rPr>
              <a:t>, se extienden tanto desde la cumbre como desde las chimeneas laterales. Las andesitas  y andesitas basálticas están expuestas en los lados oeste, sur y este del volcán; en el lado este forman el centro de </a:t>
            </a:r>
            <a:r>
              <a:rPr lang="es-ES" sz="1000" dirty="0" err="1">
                <a:solidFill>
                  <a:prstClr val="white"/>
                </a:solidFill>
                <a:latin typeface="Arial" panose="020B0604020202020204" pitchFamily="34" charset="0"/>
                <a:cs typeface="Arial" panose="020B0604020202020204" pitchFamily="34" charset="0"/>
              </a:rPr>
              <a:t>Koç</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Dağ</a:t>
            </a:r>
            <a:r>
              <a:rPr lang="es-ES" sz="1000" dirty="0">
                <a:solidFill>
                  <a:prstClr val="white"/>
                </a:solidFill>
                <a:latin typeface="Arial" panose="020B0604020202020204" pitchFamily="34" charset="0"/>
                <a:cs typeface="Arial" panose="020B0604020202020204" pitchFamily="34" charset="0"/>
              </a:rPr>
              <a:t> con una altura de 2,628 metros. Este centro está formado principalmente por coladas de lava. En el lado occidental, las coladas de lava </a:t>
            </a:r>
            <a:r>
              <a:rPr lang="es-ES" sz="1000" dirty="0" err="1">
                <a:solidFill>
                  <a:prstClr val="white"/>
                </a:solidFill>
                <a:latin typeface="Arial" panose="020B0604020202020204" pitchFamily="34" charset="0"/>
                <a:cs typeface="Arial" panose="020B0604020202020204" pitchFamily="34" charset="0"/>
              </a:rPr>
              <a:t>andesítica</a:t>
            </a:r>
            <a:r>
              <a:rPr lang="es-ES" sz="1000" dirty="0">
                <a:solidFill>
                  <a:prstClr val="white"/>
                </a:solidFill>
                <a:latin typeface="Arial" panose="020B0604020202020204" pitchFamily="34" charset="0"/>
                <a:cs typeface="Arial" panose="020B0604020202020204" pitchFamily="34" charset="0"/>
              </a:rPr>
              <a:t> llegan a la cuenca del </a:t>
            </a:r>
            <a:r>
              <a:rPr lang="es-ES" sz="1000" dirty="0" err="1">
                <a:solidFill>
                  <a:prstClr val="white"/>
                </a:solidFill>
                <a:latin typeface="Arial" panose="020B0604020202020204" pitchFamily="34" charset="0"/>
                <a:cs typeface="Arial" panose="020B0604020202020204" pitchFamily="34" charset="0"/>
              </a:rPr>
              <a:t>Sultansazlıği</a:t>
            </a:r>
            <a:r>
              <a:rPr lang="es-ES" sz="1000" dirty="0">
                <a:solidFill>
                  <a:prstClr val="white"/>
                </a:solidFill>
                <a:latin typeface="Arial" panose="020B0604020202020204" pitchFamily="34" charset="0"/>
                <a:cs typeface="Arial" panose="020B0604020202020204" pitchFamily="34" charset="0"/>
              </a:rPr>
              <a:t>. La enorme colada de lava del Pleistoceno del </a:t>
            </a:r>
            <a:r>
              <a:rPr lang="es-ES" sz="1000" dirty="0" err="1">
                <a:solidFill>
                  <a:prstClr val="white"/>
                </a:solidFill>
                <a:latin typeface="Arial" panose="020B0604020202020204" pitchFamily="34" charset="0"/>
                <a:cs typeface="Arial" panose="020B0604020202020204" pitchFamily="34" charset="0"/>
              </a:rPr>
              <a:t>Aliboran</a:t>
            </a:r>
            <a:r>
              <a:rPr lang="es-ES" sz="1000" dirty="0">
                <a:solidFill>
                  <a:prstClr val="white"/>
                </a:solidFill>
                <a:latin typeface="Arial" panose="020B0604020202020204" pitchFamily="34" charset="0"/>
                <a:cs typeface="Arial" panose="020B0604020202020204" pitchFamily="34" charset="0"/>
              </a:rPr>
              <a:t> medio descendió por las laderas occidentales y bloqueó el valle de </a:t>
            </a:r>
            <a:r>
              <a:rPr lang="es-ES" sz="1000" dirty="0" err="1">
                <a:solidFill>
                  <a:prstClr val="white"/>
                </a:solidFill>
                <a:latin typeface="Arial" panose="020B0604020202020204" pitchFamily="34" charset="0"/>
                <a:cs typeface="Arial" panose="020B0604020202020204" pitchFamily="34" charset="0"/>
              </a:rPr>
              <a:t>Incesu</a:t>
            </a:r>
            <a:r>
              <a:rPr lang="es-ES" sz="1000" dirty="0">
                <a:solidFill>
                  <a:prstClr val="white"/>
                </a:solidFill>
                <a:latin typeface="Arial" panose="020B0604020202020204" pitchFamily="34" charset="0"/>
                <a:cs typeface="Arial" panose="020B0604020202020204" pitchFamily="34" charset="0"/>
              </a:rPr>
              <a:t>, formando el Lago </a:t>
            </a:r>
            <a:r>
              <a:rPr lang="es-ES" sz="1000" dirty="0" err="1">
                <a:solidFill>
                  <a:prstClr val="white"/>
                </a:solidFill>
                <a:latin typeface="Arial" panose="020B0604020202020204" pitchFamily="34" charset="0"/>
                <a:cs typeface="Arial" panose="020B0604020202020204" pitchFamily="34" charset="0"/>
              </a:rPr>
              <a:t>Aliboran</a:t>
            </a:r>
            <a:r>
              <a:rPr lang="es-ES" sz="1000" dirty="0">
                <a:solidFill>
                  <a:prstClr val="white"/>
                </a:solidFill>
                <a:latin typeface="Arial" panose="020B0604020202020204" pitchFamily="34" charset="0"/>
                <a:cs typeface="Arial" panose="020B0604020202020204" pitchFamily="34" charset="0"/>
              </a:rPr>
              <a:t> en la cuenca. El lago fue alimentado por el agua de deshielo glacial del </a:t>
            </a:r>
            <a:r>
              <a:rPr lang="es-ES" sz="1000" dirty="0" err="1">
                <a:solidFill>
                  <a:prstClr val="white"/>
                </a:solidFill>
                <a:latin typeface="Arial" panose="020B0604020202020204" pitchFamily="34" charset="0"/>
                <a:cs typeface="Arial" panose="020B0604020202020204" pitchFamily="34" charset="0"/>
              </a:rPr>
              <a:t>Erciyes</a:t>
            </a:r>
            <a:r>
              <a:rPr lang="es-ES" sz="1000" dirty="0">
                <a:solidFill>
                  <a:prstClr val="white"/>
                </a:solidFill>
                <a:latin typeface="Arial" panose="020B0604020202020204" pitchFamily="34" charset="0"/>
                <a:cs typeface="Arial" panose="020B0604020202020204" pitchFamily="34" charset="0"/>
              </a:rPr>
              <a:t> y más tarde se desbordó la colada de lava en varios sitios, el más importante de los cuales es </a:t>
            </a:r>
            <a:r>
              <a:rPr lang="es-ES" sz="1000" dirty="0" err="1">
                <a:solidFill>
                  <a:prstClr val="white"/>
                </a:solidFill>
                <a:latin typeface="Arial" panose="020B0604020202020204" pitchFamily="34" charset="0"/>
                <a:cs typeface="Arial" panose="020B0604020202020204" pitchFamily="34" charset="0"/>
              </a:rPr>
              <a:t>Çalbama</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Gediģi</a:t>
            </a:r>
            <a:r>
              <a:rPr lang="es-ES" sz="1000" dirty="0">
                <a:solidFill>
                  <a:prstClr val="white"/>
                </a:solidFill>
                <a:latin typeface="Arial" panose="020B0604020202020204" pitchFamily="34" charset="0"/>
                <a:cs typeface="Arial" panose="020B0604020202020204" pitchFamily="34" charset="0"/>
              </a:rPr>
              <a:t>. Este desbordamiento no fue continuo; las fases de los niveles más bajos del lago hicieron que se secara.</a:t>
            </a:r>
          </a:p>
        </p:txBody>
      </p:sp>
      <p:sp>
        <p:nvSpPr>
          <p:cNvPr id="6" name="Rectángulo 5"/>
          <p:cNvSpPr/>
          <p:nvPr/>
        </p:nvSpPr>
        <p:spPr>
          <a:xfrm>
            <a:off x="18198" y="5229200"/>
            <a:ext cx="9144000" cy="1631216"/>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El </a:t>
            </a:r>
            <a:r>
              <a:rPr lang="es-ES" sz="1000" dirty="0" err="1">
                <a:latin typeface="Arial" panose="020B0604020202020204" pitchFamily="34" charset="0"/>
                <a:cs typeface="Arial" panose="020B0604020202020204" pitchFamily="34" charset="0"/>
              </a:rPr>
              <a:t>Erciyes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y el Hasan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son grandes estratovolcanes que se encuentran en Anatolia Central, en la </a:t>
            </a:r>
            <a:r>
              <a:rPr lang="es-ES" sz="1000" dirty="0" err="1">
                <a:latin typeface="Arial" panose="020B0604020202020204" pitchFamily="34" charset="0"/>
                <a:cs typeface="Arial" panose="020B0604020202020204" pitchFamily="34" charset="0"/>
              </a:rPr>
              <a:t>microplaca</a:t>
            </a:r>
            <a:r>
              <a:rPr lang="es-ES" sz="1000" dirty="0">
                <a:latin typeface="Arial" panose="020B0604020202020204" pitchFamily="34" charset="0"/>
                <a:cs typeface="Arial" panose="020B0604020202020204" pitchFamily="34" charset="0"/>
              </a:rPr>
              <a:t> turca. Esta </a:t>
            </a:r>
            <a:r>
              <a:rPr lang="es-ES" sz="1000" dirty="0" err="1">
                <a:latin typeface="Arial" panose="020B0604020202020204" pitchFamily="34" charset="0"/>
                <a:cs typeface="Arial" panose="020B0604020202020204" pitchFamily="34" charset="0"/>
              </a:rPr>
              <a:t>microplaca</a:t>
            </a:r>
            <a:r>
              <a:rPr lang="es-ES" sz="1000" dirty="0">
                <a:latin typeface="Arial" panose="020B0604020202020204" pitchFamily="34" charset="0"/>
                <a:cs typeface="Arial" panose="020B0604020202020204" pitchFamily="34" charset="0"/>
              </a:rPr>
              <a:t> es parte de la zona de colisión entre la Placa Euroasiática, la Placa Africana y la Placa Árabe que forma el Cinturón de </a:t>
            </a:r>
            <a:r>
              <a:rPr lang="es-ES" sz="1000" dirty="0" err="1">
                <a:latin typeface="Arial" panose="020B0604020202020204" pitchFamily="34" charset="0"/>
                <a:cs typeface="Arial" panose="020B0604020202020204" pitchFamily="34" charset="0"/>
              </a:rPr>
              <a:t>Alpide</a:t>
            </a:r>
            <a:r>
              <a:rPr lang="es-ES" sz="1000" dirty="0">
                <a:latin typeface="Arial" panose="020B0604020202020204" pitchFamily="34" charset="0"/>
                <a:cs typeface="Arial" panose="020B0604020202020204" pitchFamily="34" charset="0"/>
              </a:rPr>
              <a:t>. Esta convergencia comenzó en el Mioceno y formó el bloque de Anatolia, con dos océanos que existían entre estas tres placas en el Eoceno que desaparecían a través de la subducción. Durante el Mioceno tardío, el océano Neo-</a:t>
            </a:r>
            <a:r>
              <a:rPr lang="es-ES" sz="1000" dirty="0" err="1">
                <a:latin typeface="Arial" panose="020B0604020202020204" pitchFamily="34" charset="0"/>
                <a:cs typeface="Arial" panose="020B0604020202020204" pitchFamily="34" charset="0"/>
              </a:rPr>
              <a:t>Tethys</a:t>
            </a:r>
            <a:r>
              <a:rPr lang="es-ES" sz="1000" dirty="0">
                <a:latin typeface="Arial" panose="020B0604020202020204" pitchFamily="34" charset="0"/>
                <a:cs typeface="Arial" panose="020B0604020202020204" pitchFamily="34" charset="0"/>
              </a:rPr>
              <a:t> desapareció, y África y Eurasia chocaron. Más tarde, el Mar Rojo y el Golfo de Suez separaron la Placa Árabe de la Placa Africana, lo que provocó que la primera colisionara con Eurasia y formara el Cinturón Bitlis-</a:t>
            </a:r>
            <a:r>
              <a:rPr lang="es-ES" sz="1000" dirty="0" err="1">
                <a:latin typeface="Arial" panose="020B0604020202020204" pitchFamily="34" charset="0"/>
                <a:cs typeface="Arial" panose="020B0604020202020204" pitchFamily="34" charset="0"/>
              </a:rPr>
              <a:t>Zagros</a:t>
            </a:r>
            <a:r>
              <a:rPr lang="es-ES" sz="1000" dirty="0">
                <a:latin typeface="Arial" panose="020B0604020202020204" pitchFamily="34" charset="0"/>
                <a:cs typeface="Arial" panose="020B0604020202020204" pitchFamily="34" charset="0"/>
              </a:rPr>
              <a:t>. El bloque de Anatolia </a:t>
            </a:r>
            <a:r>
              <a:rPr lang="es-ES" sz="1000" dirty="0" err="1">
                <a:latin typeface="Arial" panose="020B0604020202020204" pitchFamily="34" charset="0"/>
                <a:cs typeface="Arial" panose="020B0604020202020204" pitchFamily="34" charset="0"/>
              </a:rPr>
              <a:t>fué</a:t>
            </a:r>
            <a:r>
              <a:rPr lang="es-ES" sz="1000" dirty="0">
                <a:latin typeface="Arial" panose="020B0604020202020204" pitchFamily="34" charset="0"/>
                <a:cs typeface="Arial" panose="020B0604020202020204" pitchFamily="34" charset="0"/>
              </a:rPr>
              <a:t> empujado hacia el oeste entre las fallas del norte de Anatolia y del este de Anatolia, y todavía se está moviendo hoy. En Anatolia central, el volcanismo comenzó en el Mioceno. Después de una fase efusiva y la erupción de grandes láminas de </a:t>
            </a:r>
            <a:r>
              <a:rPr lang="es-ES" sz="1000" dirty="0" err="1">
                <a:latin typeface="Arial" panose="020B0604020202020204" pitchFamily="34" charset="0"/>
                <a:cs typeface="Arial" panose="020B0604020202020204" pitchFamily="34" charset="0"/>
              </a:rPr>
              <a:t>ignimbrita</a:t>
            </a:r>
            <a:r>
              <a:rPr lang="es-ES" sz="1000" dirty="0">
                <a:latin typeface="Arial" panose="020B0604020202020204" pitchFamily="34" charset="0"/>
                <a:cs typeface="Arial" panose="020B0604020202020204" pitchFamily="34" charset="0"/>
              </a:rPr>
              <a:t>, se desarrollaron volcanes, incluidos estratovolcanes como el </a:t>
            </a:r>
            <a:r>
              <a:rPr lang="es-ES" sz="1000" dirty="0" err="1">
                <a:latin typeface="Arial" panose="020B0604020202020204" pitchFamily="34" charset="0"/>
                <a:cs typeface="Arial" panose="020B0604020202020204" pitchFamily="34" charset="0"/>
              </a:rPr>
              <a:t>Erciyes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y el Hasan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por un lado, y volcanes y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monogenéticos</a:t>
            </a:r>
            <a:r>
              <a:rPr lang="es-ES" sz="1000" dirty="0">
                <a:latin typeface="Arial" panose="020B0604020202020204" pitchFamily="34" charset="0"/>
                <a:cs typeface="Arial" panose="020B0604020202020204" pitchFamily="34" charset="0"/>
              </a:rPr>
              <a:t> por otro lado.  El entorno tectónico se ha comparado con la Cuenca y Cordillera </a:t>
            </a:r>
            <a:r>
              <a:rPr lang="es-ES" sz="1000" dirty="0" err="1">
                <a:latin typeface="Arial" panose="020B0604020202020204" pitchFamily="34" charset="0"/>
                <a:cs typeface="Arial" panose="020B0604020202020204" pitchFamily="34" charset="0"/>
              </a:rPr>
              <a:t>Province</a:t>
            </a:r>
            <a:r>
              <a:rPr lang="es-ES" sz="1000" dirty="0">
                <a:latin typeface="Arial" panose="020B0604020202020204" pitchFamily="34" charset="0"/>
                <a:cs typeface="Arial" panose="020B0604020202020204" pitchFamily="34" charset="0"/>
              </a:rPr>
              <a:t>. La Provincia Volcánica de Anatolia Central, de la que el </a:t>
            </a:r>
            <a:r>
              <a:rPr lang="es-ES" sz="1000" dirty="0" err="1">
                <a:latin typeface="Arial" panose="020B0604020202020204" pitchFamily="34" charset="0"/>
                <a:cs typeface="Arial" panose="020B0604020202020204" pitchFamily="34" charset="0"/>
              </a:rPr>
              <a:t>Erciyes</a:t>
            </a:r>
            <a:r>
              <a:rPr lang="es-ES" sz="1000" dirty="0">
                <a:latin typeface="Arial" panose="020B0604020202020204" pitchFamily="34" charset="0"/>
                <a:cs typeface="Arial" panose="020B0604020202020204" pitchFamily="34" charset="0"/>
              </a:rPr>
              <a:t> es parte, cubre un área de superficie de 32,500 kilómetros cuadrados. La meseta volcánica de Capadocia comprende </a:t>
            </a:r>
            <a:r>
              <a:rPr lang="es-ES" sz="1000" dirty="0" err="1">
                <a:latin typeface="Arial" panose="020B0604020202020204" pitchFamily="34" charset="0"/>
                <a:cs typeface="Arial" panose="020B0604020202020204" pitchFamily="34" charset="0"/>
              </a:rPr>
              <a:t>ignimbritas</a:t>
            </a:r>
            <a:r>
              <a:rPr lang="es-ES" sz="1000" dirty="0">
                <a:latin typeface="Arial" panose="020B0604020202020204" pitchFamily="34" charset="0"/>
                <a:cs typeface="Arial" panose="020B0604020202020204" pitchFamily="34" charset="0"/>
              </a:rPr>
              <a:t> que tienen un grosor de hasta 2 kilómetros</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sp>
        <p:nvSpPr>
          <p:cNvPr id="7" name="Rectángulo 6"/>
          <p:cNvSpPr/>
          <p:nvPr/>
        </p:nvSpPr>
        <p:spPr>
          <a:xfrm>
            <a:off x="4161130" y="3098014"/>
            <a:ext cx="5000269" cy="246221"/>
          </a:xfrm>
          <a:prstGeom prst="rect">
            <a:avLst/>
          </a:prstGeom>
          <a:solidFill>
            <a:schemeClr val="accent1">
              <a:lumMod val="40000"/>
              <a:lumOff val="60000"/>
            </a:schemeClr>
          </a:solidFill>
        </p:spPr>
        <p:txBody>
          <a:bodyPr wrap="square">
            <a:spAutoFit/>
          </a:bodyPr>
          <a:lstStyle/>
          <a:p>
            <a:r>
              <a:rPr lang="es-ES" sz="1000" dirty="0">
                <a:solidFill>
                  <a:srgbClr val="FF0000"/>
                </a:solidFill>
                <a:latin typeface="Arial" panose="020B0604020202020204" pitchFamily="34" charset="0"/>
                <a:cs typeface="Arial" panose="020B0604020202020204" pitchFamily="34" charset="0"/>
              </a:rPr>
              <a:t>Vista lejana del Monte </a:t>
            </a:r>
            <a:r>
              <a:rPr lang="es-ES" sz="1000" dirty="0" err="1">
                <a:solidFill>
                  <a:srgbClr val="FF0000"/>
                </a:solidFill>
                <a:latin typeface="Arial" panose="020B0604020202020204" pitchFamily="34" charset="0"/>
                <a:cs typeface="Arial" panose="020B0604020202020204" pitchFamily="34" charset="0"/>
              </a:rPr>
              <a:t>Erciyes</a:t>
            </a:r>
            <a:r>
              <a:rPr lang="es-ES" sz="1000" dirty="0">
                <a:solidFill>
                  <a:srgbClr val="FF0000"/>
                </a:solidFill>
                <a:latin typeface="Arial" panose="020B0604020202020204" pitchFamily="34" charset="0"/>
                <a:cs typeface="Arial" panose="020B0604020202020204" pitchFamily="34" charset="0"/>
              </a:rPr>
              <a:t>, vista desde </a:t>
            </a:r>
            <a:r>
              <a:rPr lang="es-ES" sz="1000" dirty="0" err="1">
                <a:solidFill>
                  <a:srgbClr val="FF0000"/>
                </a:solidFill>
                <a:latin typeface="Arial" panose="020B0604020202020204" pitchFamily="34" charset="0"/>
                <a:cs typeface="Arial" panose="020B0604020202020204" pitchFamily="34" charset="0"/>
              </a:rPr>
              <a:t>Göreme</a:t>
            </a:r>
            <a:r>
              <a:rPr lang="es-ES" sz="1000" dirty="0">
                <a:solidFill>
                  <a:srgbClr val="FF0000"/>
                </a:solidFill>
                <a:latin typeface="Arial" panose="020B0604020202020204" pitchFamily="34" charset="0"/>
                <a:cs typeface="Arial" panose="020B0604020202020204" pitchFamily="34" charset="0"/>
              </a:rPr>
              <a:t> hacia el </a:t>
            </a:r>
            <a:r>
              <a:rPr lang="es-ES" sz="1000" dirty="0" smtClean="0">
                <a:solidFill>
                  <a:srgbClr val="FF0000"/>
                </a:solidFill>
                <a:latin typeface="Arial" panose="020B0604020202020204" pitchFamily="34" charset="0"/>
                <a:cs typeface="Arial" panose="020B0604020202020204" pitchFamily="34" charset="0"/>
              </a:rPr>
              <a:t>oeste. Turquía. (</a:t>
            </a:r>
            <a:r>
              <a:rPr lang="es-ES" sz="1000" dirty="0" err="1" smtClean="0">
                <a:solidFill>
                  <a:srgbClr val="FF0000"/>
                </a:solidFill>
                <a:latin typeface="Arial" panose="020B0604020202020204" pitchFamily="34" charset="0"/>
                <a:cs typeface="Arial" panose="020B0604020202020204" pitchFamily="34" charset="0"/>
              </a:rPr>
              <a:t>Wikip</a:t>
            </a:r>
            <a:r>
              <a:rPr lang="es-ES" sz="1000"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6695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886" y="0"/>
            <a:ext cx="9170886" cy="1785104"/>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Las dataciones mediante K-Ar más jóvenes obtenidas en estos centros son de hace 60,000 ± 20,000 años para los centros </a:t>
            </a:r>
            <a:r>
              <a:rPr lang="es-ES" sz="1000" dirty="0" err="1">
                <a:solidFill>
                  <a:prstClr val="white"/>
                </a:solidFill>
                <a:latin typeface="Arial" panose="020B0604020202020204" pitchFamily="34" charset="0"/>
                <a:cs typeface="Arial" panose="020B0604020202020204" pitchFamily="34" charset="0"/>
              </a:rPr>
              <a:t>monogenéticos</a:t>
            </a:r>
            <a:r>
              <a:rPr lang="es-ES" sz="1000" dirty="0">
                <a:solidFill>
                  <a:prstClr val="white"/>
                </a:solidFill>
                <a:latin typeface="Arial" panose="020B0604020202020204" pitchFamily="34" charset="0"/>
                <a:cs typeface="Arial" panose="020B0604020202020204" pitchFamily="34" charset="0"/>
              </a:rPr>
              <a:t> de </a:t>
            </a:r>
            <a:r>
              <a:rPr lang="es-ES" sz="1000" dirty="0" err="1">
                <a:solidFill>
                  <a:prstClr val="white"/>
                </a:solidFill>
                <a:latin typeface="Arial" panose="020B0604020202020204" pitchFamily="34" charset="0"/>
                <a:cs typeface="Arial" panose="020B0604020202020204" pitchFamily="34" charset="0"/>
              </a:rPr>
              <a:t>Kizirtepe</a:t>
            </a:r>
            <a:r>
              <a:rPr lang="es-ES" sz="1000" dirty="0">
                <a:solidFill>
                  <a:prstClr val="white"/>
                </a:solidFill>
                <a:latin typeface="Arial" panose="020B0604020202020204" pitchFamily="34" charset="0"/>
                <a:cs typeface="Arial" panose="020B0604020202020204" pitchFamily="34" charset="0"/>
              </a:rPr>
              <a:t> y 20,000 ± 10,000 para Hasan. La actividad volcánica en el sistema </a:t>
            </a:r>
            <a:r>
              <a:rPr lang="es-ES" sz="1000" dirty="0" err="1">
                <a:solidFill>
                  <a:prstClr val="white"/>
                </a:solidFill>
                <a:latin typeface="Arial" panose="020B0604020202020204" pitchFamily="34" charset="0"/>
                <a:cs typeface="Arial" panose="020B0604020202020204" pitchFamily="34" charset="0"/>
              </a:rPr>
              <a:t>Acıgöl</a:t>
            </a:r>
            <a:r>
              <a:rPr lang="es-ES" sz="1000" dirty="0">
                <a:solidFill>
                  <a:prstClr val="white"/>
                </a:solidFill>
                <a:latin typeface="Arial" panose="020B0604020202020204" pitchFamily="34" charset="0"/>
                <a:cs typeface="Arial" panose="020B0604020202020204" pitchFamily="34" charset="0"/>
              </a:rPr>
              <a:t>-Nevşehir ha sido mediante 'huellas de fisión'- </a:t>
            </a:r>
            <a:r>
              <a:rPr lang="es-ES" sz="1000" dirty="0" err="1">
                <a:solidFill>
                  <a:prstClr val="white"/>
                </a:solidFill>
                <a:latin typeface="Arial" panose="020B0604020202020204" pitchFamily="34" charset="0"/>
                <a:cs typeface="Arial" panose="020B0604020202020204" pitchFamily="34" charset="0"/>
              </a:rPr>
              <a:t>fission-track</a:t>
            </a:r>
            <a:r>
              <a:rPr lang="es-ES" sz="1000" dirty="0">
                <a:solidFill>
                  <a:prstClr val="white"/>
                </a:solidFill>
                <a:latin typeface="Arial" panose="020B0604020202020204" pitchFamily="34" charset="0"/>
                <a:cs typeface="Arial" panose="020B0604020202020204" pitchFamily="34" charset="0"/>
              </a:rPr>
              <a:t>'- con fechas de 15.500 ± 2.500 años.  Las fallas mayores, como la de Anatolia del Norte, que fueron generadas por la convergencia, también están activas.  Algunas de estas fallas forman los bordes de la cuenca de separación </a:t>
            </a:r>
            <a:r>
              <a:rPr lang="es-ES" sz="1000" dirty="0" err="1">
                <a:solidFill>
                  <a:prstClr val="white"/>
                </a:solidFill>
                <a:latin typeface="Arial" panose="020B0604020202020204" pitchFamily="34" charset="0"/>
                <a:cs typeface="Arial" panose="020B0604020202020204" pitchFamily="34" charset="0"/>
              </a:rPr>
              <a:t>Erciyes</a:t>
            </a:r>
            <a:r>
              <a:rPr lang="es-ES" sz="1000" dirty="0">
                <a:solidFill>
                  <a:prstClr val="white"/>
                </a:solidFill>
                <a:latin typeface="Arial" panose="020B0604020202020204" pitchFamily="34" charset="0"/>
                <a:cs typeface="Arial" panose="020B0604020202020204" pitchFamily="34" charset="0"/>
              </a:rPr>
              <a:t>, una depresión tectónica de hasta 1.2 kilómetros de profundidad que se divide por este volcán en las cuencas </a:t>
            </a:r>
            <a:r>
              <a:rPr lang="es-ES" sz="1000" dirty="0" err="1">
                <a:solidFill>
                  <a:prstClr val="white"/>
                </a:solidFill>
                <a:latin typeface="Arial" panose="020B0604020202020204" pitchFamily="34" charset="0"/>
                <a:cs typeface="Arial" panose="020B0604020202020204" pitchFamily="34" charset="0"/>
              </a:rPr>
              <a:t>Sultansazlıği</a:t>
            </a:r>
            <a:r>
              <a:rPr lang="es-ES" sz="1000" dirty="0">
                <a:solidFill>
                  <a:prstClr val="white"/>
                </a:solidFill>
                <a:latin typeface="Arial" panose="020B0604020202020204" pitchFamily="34" charset="0"/>
                <a:cs typeface="Arial" panose="020B0604020202020204" pitchFamily="34" charset="0"/>
              </a:rPr>
              <a:t> y Kayseri-</a:t>
            </a:r>
            <a:r>
              <a:rPr lang="es-ES" sz="1000" dirty="0" err="1">
                <a:solidFill>
                  <a:prstClr val="white"/>
                </a:solidFill>
                <a:latin typeface="Arial" panose="020B0604020202020204" pitchFamily="34" charset="0"/>
                <a:cs typeface="Arial" panose="020B0604020202020204" pitchFamily="34" charset="0"/>
              </a:rPr>
              <a:t>Sarımsaklı</a:t>
            </a:r>
            <a:r>
              <a:rPr lang="es-ES" sz="1000" dirty="0">
                <a:solidFill>
                  <a:prstClr val="white"/>
                </a:solidFill>
                <a:latin typeface="Arial" panose="020B0604020202020204" pitchFamily="34" charset="0"/>
                <a:cs typeface="Arial" panose="020B0604020202020204" pitchFamily="34" charset="0"/>
              </a:rPr>
              <a:t>, ambas, sin embargo, son parte del mismo sistema. Estas fallas en los márgenes han sido la fuente de terremotos en tiempos históricos, lo que </a:t>
            </a:r>
            <a:r>
              <a:rPr lang="es-ES" sz="1000" dirty="0" err="1">
                <a:solidFill>
                  <a:prstClr val="white"/>
                </a:solidFill>
                <a:latin typeface="Arial" panose="020B0604020202020204" pitchFamily="34" charset="0"/>
                <a:cs typeface="Arial" panose="020B0604020202020204" pitchFamily="34" charset="0"/>
              </a:rPr>
              <a:t>dió</a:t>
            </a:r>
            <a:r>
              <a:rPr lang="es-ES" sz="1000" dirty="0">
                <a:solidFill>
                  <a:prstClr val="white"/>
                </a:solidFill>
                <a:latin typeface="Arial" panose="020B0604020202020204" pitchFamily="34" charset="0"/>
                <a:cs typeface="Arial" panose="020B0604020202020204" pitchFamily="34" charset="0"/>
              </a:rPr>
              <a:t> como resultado daños a las ciudades de la región, y la extensión en curso de este dominio de la corteza como la causa probable del volcanismo en </a:t>
            </a:r>
            <a:r>
              <a:rPr lang="es-ES" sz="1000" dirty="0" err="1">
                <a:solidFill>
                  <a:prstClr val="white"/>
                </a:solidFill>
                <a:latin typeface="Arial" panose="020B0604020202020204" pitchFamily="34" charset="0"/>
                <a:cs typeface="Arial" panose="020B0604020202020204" pitchFamily="34" charset="0"/>
              </a:rPr>
              <a:t>Erciyes</a:t>
            </a:r>
            <a:r>
              <a:rPr lang="es-ES" sz="1000" dirty="0">
                <a:solidFill>
                  <a:prstClr val="white"/>
                </a:solidFill>
                <a:latin typeface="Arial" panose="020B0604020202020204" pitchFamily="34" charset="0"/>
                <a:cs typeface="Arial" panose="020B0604020202020204" pitchFamily="34" charset="0"/>
              </a:rPr>
              <a:t>. Desde las fases volcánicas más recientes, los domos de lava </a:t>
            </a:r>
            <a:r>
              <a:rPr lang="es-ES" sz="1000" dirty="0" err="1">
                <a:solidFill>
                  <a:prstClr val="white"/>
                </a:solidFill>
                <a:latin typeface="Arial" panose="020B0604020202020204" pitchFamily="34" charset="0"/>
                <a:cs typeface="Arial" panose="020B0604020202020204" pitchFamily="34" charset="0"/>
              </a:rPr>
              <a:t>Dikkartin</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Dağ</a:t>
            </a:r>
            <a:r>
              <a:rPr lang="es-ES" sz="1000" dirty="0">
                <a:solidFill>
                  <a:prstClr val="white"/>
                </a:solidFill>
                <a:latin typeface="Arial" panose="020B0604020202020204" pitchFamily="34" charset="0"/>
                <a:cs typeface="Arial" panose="020B0604020202020204" pitchFamily="34" charset="0"/>
              </a:rPr>
              <a:t> y </a:t>
            </a:r>
            <a:r>
              <a:rPr lang="es-ES" sz="1000" dirty="0" err="1">
                <a:solidFill>
                  <a:prstClr val="white"/>
                </a:solidFill>
                <a:latin typeface="Arial" panose="020B0604020202020204" pitchFamily="34" charset="0"/>
                <a:cs typeface="Arial" panose="020B0604020202020204" pitchFamily="34" charset="0"/>
              </a:rPr>
              <a:t>Perikartın</a:t>
            </a:r>
            <a:r>
              <a:rPr lang="es-ES" sz="1000" dirty="0">
                <a:solidFill>
                  <a:prstClr val="white"/>
                </a:solidFill>
                <a:latin typeface="Arial" panose="020B0604020202020204" pitchFamily="34" charset="0"/>
                <a:cs typeface="Arial" panose="020B0604020202020204" pitchFamily="34" charset="0"/>
              </a:rPr>
              <a:t> se encuentran en la ladera sur y norte del </a:t>
            </a:r>
            <a:r>
              <a:rPr lang="es-ES" sz="1000" dirty="0" err="1">
                <a:solidFill>
                  <a:prstClr val="white"/>
                </a:solidFill>
                <a:latin typeface="Arial" panose="020B0604020202020204" pitchFamily="34" charset="0"/>
                <a:cs typeface="Arial" panose="020B0604020202020204" pitchFamily="34" charset="0"/>
              </a:rPr>
              <a:t>Erciyes</a:t>
            </a:r>
            <a:r>
              <a:rPr lang="es-ES" sz="1000" dirty="0">
                <a:solidFill>
                  <a:prstClr val="white"/>
                </a:solidFill>
                <a:latin typeface="Arial" panose="020B0604020202020204" pitchFamily="34" charset="0"/>
                <a:cs typeface="Arial" panose="020B0604020202020204" pitchFamily="34" charset="0"/>
              </a:rPr>
              <a:t>, respectivamente. Ambos domos están formadas por </a:t>
            </a:r>
            <a:r>
              <a:rPr lang="es-ES" sz="1000" dirty="0" err="1">
                <a:solidFill>
                  <a:prstClr val="white"/>
                </a:solidFill>
                <a:latin typeface="Arial" panose="020B0604020202020204" pitchFamily="34" charset="0"/>
                <a:cs typeface="Arial" panose="020B0604020202020204" pitchFamily="34" charset="0"/>
              </a:rPr>
              <a:t>riodacita</a:t>
            </a:r>
            <a:r>
              <a:rPr lang="es-ES" sz="1000" dirty="0">
                <a:solidFill>
                  <a:prstClr val="white"/>
                </a:solidFill>
                <a:latin typeface="Arial" panose="020B0604020202020204" pitchFamily="34" charset="0"/>
                <a:cs typeface="Arial" panose="020B0604020202020204" pitchFamily="34" charset="0"/>
              </a:rPr>
              <a:t> y acompañadas de depósitos </a:t>
            </a:r>
            <a:r>
              <a:rPr lang="es-ES" sz="1000" dirty="0" err="1">
                <a:solidFill>
                  <a:prstClr val="white"/>
                </a:solidFill>
                <a:latin typeface="Arial" panose="020B0604020202020204" pitchFamily="34" charset="0"/>
                <a:cs typeface="Arial" panose="020B0604020202020204" pitchFamily="34" charset="0"/>
              </a:rPr>
              <a:t>piroclásticos</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Dikkartin</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Dağ</a:t>
            </a:r>
            <a:r>
              <a:rPr lang="es-ES" sz="1000" dirty="0">
                <a:solidFill>
                  <a:prstClr val="white"/>
                </a:solidFill>
                <a:latin typeface="Arial" panose="020B0604020202020204" pitchFamily="34" charset="0"/>
                <a:cs typeface="Arial" panose="020B0604020202020204" pitchFamily="34" charset="0"/>
              </a:rPr>
              <a:t> cubre un área de superficie de 11.7 kilómetros cuadrados y alcanza una altura de 2,760 metros. El domo de bloques fluía por las laderas hacia el sur a lo largo de 5 kilómetros. </a:t>
            </a:r>
            <a:r>
              <a:rPr lang="es-ES" sz="1000" dirty="0" err="1">
                <a:solidFill>
                  <a:prstClr val="white"/>
                </a:solidFill>
                <a:latin typeface="Arial" panose="020B0604020202020204" pitchFamily="34" charset="0"/>
                <a:cs typeface="Arial" panose="020B0604020202020204" pitchFamily="34" charset="0"/>
              </a:rPr>
              <a:t>Karagüllü</a:t>
            </a:r>
            <a:r>
              <a:rPr lang="es-ES" sz="1000" dirty="0">
                <a:solidFill>
                  <a:prstClr val="white"/>
                </a:solidFill>
                <a:latin typeface="Arial" panose="020B0604020202020204" pitchFamily="34" charset="0"/>
                <a:cs typeface="Arial" panose="020B0604020202020204" pitchFamily="34" charset="0"/>
              </a:rPr>
              <a:t> en el flanco noroccidental pertenece estratigráficamente a la misma unidad que </a:t>
            </a:r>
            <a:r>
              <a:rPr lang="es-ES" sz="1000" dirty="0" err="1">
                <a:solidFill>
                  <a:prstClr val="white"/>
                </a:solidFill>
                <a:latin typeface="Arial" panose="020B0604020202020204" pitchFamily="34" charset="0"/>
                <a:cs typeface="Arial" panose="020B0604020202020204" pitchFamily="34" charset="0"/>
              </a:rPr>
              <a:t>Dikkartin</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Dağ</a:t>
            </a:r>
            <a:r>
              <a:rPr lang="es-ES" sz="1000" dirty="0">
                <a:solidFill>
                  <a:prstClr val="white"/>
                </a:solidFill>
                <a:latin typeface="Arial" panose="020B0604020202020204" pitchFamily="34" charset="0"/>
                <a:cs typeface="Arial" panose="020B0604020202020204" pitchFamily="34" charset="0"/>
              </a:rPr>
              <a:t>. Este domo fluyó a lo largo de una distancia de unos 5 kilómetros. </a:t>
            </a:r>
            <a:r>
              <a:rPr lang="es-ES" sz="1000" dirty="0" smtClean="0">
                <a:solidFill>
                  <a:prstClr val="white"/>
                </a:solidFill>
                <a:latin typeface="Arial" panose="020B0604020202020204" pitchFamily="34" charset="0"/>
                <a:cs typeface="Arial" panose="020B0604020202020204" pitchFamily="34" charset="0"/>
              </a:rPr>
              <a:t>(</a:t>
            </a:r>
            <a:r>
              <a:rPr lang="es-ES" sz="1000" dirty="0">
                <a:solidFill>
                  <a:prstClr val="white"/>
                </a:solidFill>
                <a:latin typeface="Arial" panose="020B0604020202020204" pitchFamily="34" charset="0"/>
                <a:cs typeface="Arial" panose="020B0604020202020204" pitchFamily="34" charset="0"/>
              </a:rPr>
              <a:t>Wikipedia</a:t>
            </a:r>
            <a:r>
              <a:rPr lang="es-ES" sz="1000" dirty="0" smtClean="0">
                <a:solidFill>
                  <a:prstClr val="white"/>
                </a:solidFill>
                <a:latin typeface="Arial" panose="020B0604020202020204" pitchFamily="34" charset="0"/>
                <a:cs typeface="Arial" panose="020B0604020202020204" pitchFamily="34" charset="0"/>
              </a:rPr>
              <a:t>) </a:t>
            </a:r>
            <a:endParaRPr lang="es-ES" sz="1000" dirty="0">
              <a:solidFill>
                <a:prstClr val="white"/>
              </a:solidFill>
              <a:latin typeface="Arial" panose="020B0604020202020204" pitchFamily="34" charset="0"/>
              <a:cs typeface="Arial" panose="020B0604020202020204" pitchFamily="34" charset="0"/>
            </a:endParaRPr>
          </a:p>
        </p:txBody>
      </p:sp>
      <p:sp>
        <p:nvSpPr>
          <p:cNvPr id="3" name="Rectángulo 2"/>
          <p:cNvSpPr/>
          <p:nvPr/>
        </p:nvSpPr>
        <p:spPr>
          <a:xfrm>
            <a:off x="0" y="1775976"/>
            <a:ext cx="5004048" cy="178510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Girekol</a:t>
            </a:r>
            <a:r>
              <a:rPr lang="es-ES" sz="1000" b="1" dirty="0">
                <a:latin typeface="Arial" panose="020B0604020202020204" pitchFamily="34" charset="0"/>
                <a:cs typeface="Arial" panose="020B0604020202020204" pitchFamily="34" charset="0"/>
              </a:rPr>
              <a:t> Tepe, </a:t>
            </a:r>
            <a:r>
              <a:rPr lang="es-ES" sz="1000" dirty="0">
                <a:latin typeface="Arial" panose="020B0604020202020204" pitchFamily="34" charset="0"/>
                <a:cs typeface="Arial" panose="020B0604020202020204" pitchFamily="34" charset="0"/>
              </a:rPr>
              <a:t>un volcán de </a:t>
            </a:r>
            <a:r>
              <a:rPr lang="es-ES" sz="1000" dirty="0" smtClean="0">
                <a:latin typeface="Arial" panose="020B0604020202020204" pitchFamily="34" charset="0"/>
                <a:cs typeface="Arial" panose="020B0604020202020204" pitchFamily="34" charset="0"/>
              </a:rPr>
              <a:t>escudo, de 2145 m de altura, del </a:t>
            </a:r>
            <a:r>
              <a:rPr lang="es-ES" sz="1000" dirty="0">
                <a:latin typeface="Arial" panose="020B0604020202020204" pitchFamily="34" charset="0"/>
                <a:cs typeface="Arial" panose="020B0604020202020204" pitchFamily="34" charset="0"/>
              </a:rPr>
              <a:t>Pleistoceno-Holoceno, de calco-alcalino a alcalino, está ubicado directamente al norte del brazo NE del lago Van y al NE de la ciudad de </a:t>
            </a:r>
            <a:r>
              <a:rPr lang="es-ES" sz="1000" dirty="0" err="1">
                <a:latin typeface="Arial" panose="020B0604020202020204" pitchFamily="34" charset="0"/>
                <a:cs typeface="Arial" panose="020B0604020202020204" pitchFamily="34" charset="0"/>
              </a:rPr>
              <a:t>Ercis</a:t>
            </a:r>
            <a:r>
              <a:rPr lang="es-ES" sz="1000" dirty="0">
                <a:latin typeface="Arial" panose="020B0604020202020204" pitchFamily="34" charset="0"/>
                <a:cs typeface="Arial" panose="020B0604020202020204" pitchFamily="34" charset="0"/>
              </a:rPr>
              <a:t> en Anatolia oriental (</a:t>
            </a:r>
            <a:r>
              <a:rPr lang="es-ES" sz="1000" dirty="0" err="1">
                <a:latin typeface="Arial" panose="020B0604020202020204" pitchFamily="34" charset="0"/>
                <a:cs typeface="Arial" panose="020B0604020202020204" pitchFamily="34" charset="0"/>
              </a:rPr>
              <a:t>Yilmaz</a:t>
            </a:r>
            <a:r>
              <a:rPr lang="es-ES" sz="1000" dirty="0">
                <a:latin typeface="Arial" panose="020B0604020202020204" pitchFamily="34" charset="0"/>
                <a:cs typeface="Arial" panose="020B0604020202020204" pitchFamily="34" charset="0"/>
              </a:rPr>
              <a:t>, 1990). En el trabajo de </a:t>
            </a:r>
            <a:r>
              <a:rPr lang="es-ES" sz="1000" dirty="0" err="1">
                <a:latin typeface="Arial" panose="020B0604020202020204" pitchFamily="34" charset="0"/>
                <a:cs typeface="Arial" panose="020B0604020202020204" pitchFamily="34" charset="0"/>
              </a:rPr>
              <a:t>Lebedev</a:t>
            </a:r>
            <a:r>
              <a:rPr lang="es-ES" sz="1000" dirty="0">
                <a:latin typeface="Arial" panose="020B0604020202020204" pitchFamily="34" charset="0"/>
                <a:cs typeface="Arial" panose="020B0604020202020204" pitchFamily="34" charset="0"/>
              </a:rPr>
              <a:t> en al. (2009) no encontraron productos volcánicos menores de 0.36 +/- 0.06 </a:t>
            </a:r>
            <a:r>
              <a:rPr lang="es-ES" sz="1000" dirty="0" err="1">
                <a:latin typeface="Arial" panose="020B0604020202020204" pitchFamily="34" charset="0"/>
                <a:cs typeface="Arial" panose="020B0604020202020204" pitchFamily="34" charset="0"/>
              </a:rPr>
              <a:t>Ma</a:t>
            </a:r>
            <a:r>
              <a:rPr lang="es-ES" sz="1000" dirty="0">
                <a:latin typeface="Arial" panose="020B0604020202020204" pitchFamily="34" charset="0"/>
                <a:cs typeface="Arial" panose="020B0604020202020204" pitchFamily="34" charset="0"/>
              </a:rPr>
              <a:t> asociados con el </a:t>
            </a:r>
            <a:r>
              <a:rPr lang="es-ES" sz="1000" dirty="0" err="1">
                <a:latin typeface="Arial" panose="020B0604020202020204" pitchFamily="34" charset="0"/>
                <a:cs typeface="Arial" panose="020B0604020202020204" pitchFamily="34" charset="0"/>
              </a:rPr>
              <a:t>Girekol</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Los productos de la erupción del volcán son lavas </a:t>
            </a:r>
            <a:r>
              <a:rPr lang="es-ES" sz="1000" dirty="0" err="1">
                <a:latin typeface="Arial" panose="020B0604020202020204" pitchFamily="34" charset="0"/>
                <a:cs typeface="Arial" panose="020B0604020202020204" pitchFamily="34" charset="0"/>
              </a:rPr>
              <a:t>traquibasálticas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plagiofíricas</a:t>
            </a:r>
            <a:r>
              <a:rPr lang="es-ES" sz="1000" dirty="0">
                <a:latin typeface="Arial" panose="020B0604020202020204" pitchFamily="34" charset="0"/>
                <a:cs typeface="Arial" panose="020B0604020202020204" pitchFamily="34" charset="0"/>
              </a:rPr>
              <a:t> y se encuentran entre las actividades de erupción más jóvenes en la costa norte del lago Van y se localizan en parte en productos volcánicos más antiguos. El volcán es parte de una provincia volcánica junto con los volcanes vecinos el </a:t>
            </a:r>
            <a:r>
              <a:rPr lang="es-ES" sz="1000" dirty="0" err="1">
                <a:latin typeface="Arial" panose="020B0604020202020204" pitchFamily="34" charset="0"/>
                <a:cs typeface="Arial" panose="020B0604020202020204" pitchFamily="34" charset="0"/>
              </a:rPr>
              <a:t>Meydandag</a:t>
            </a:r>
            <a:r>
              <a:rPr lang="es-ES" sz="1000" dirty="0">
                <a:latin typeface="Arial" panose="020B0604020202020204" pitchFamily="34" charset="0"/>
                <a:cs typeface="Arial" panose="020B0604020202020204" pitchFamily="34" charset="0"/>
              </a:rPr>
              <a:t> y el </a:t>
            </a:r>
            <a:r>
              <a:rPr lang="es-ES" sz="1000" dirty="0" err="1">
                <a:latin typeface="Arial" panose="020B0604020202020204" pitchFamily="34" charset="0"/>
                <a:cs typeface="Arial" panose="020B0604020202020204" pitchFamily="34" charset="0"/>
              </a:rPr>
              <a:t>Etrüsk</a:t>
            </a:r>
            <a:r>
              <a:rPr lang="es-ES" sz="1000" dirty="0">
                <a:latin typeface="Arial" panose="020B0604020202020204" pitchFamily="34" charset="0"/>
                <a:cs typeface="Arial" panose="020B0604020202020204" pitchFamily="34" charset="0"/>
              </a:rPr>
              <a:t> que están asociados con una estructura geológica regional llamada 'Domo del Lago Van.(Wikipedia) </a:t>
            </a:r>
          </a:p>
        </p:txBody>
      </p:sp>
      <p:pic>
        <p:nvPicPr>
          <p:cNvPr id="4" name="Imagen 3"/>
          <p:cNvPicPr>
            <a:picLocks noChangeAspect="1"/>
          </p:cNvPicPr>
          <p:nvPr/>
        </p:nvPicPr>
        <p:blipFill>
          <a:blip r:embed="rId3"/>
          <a:stretch>
            <a:fillRect/>
          </a:stretch>
        </p:blipFill>
        <p:spPr>
          <a:xfrm>
            <a:off x="5004048" y="1628799"/>
            <a:ext cx="4139952" cy="3345081"/>
          </a:xfrm>
          <a:prstGeom prst="rect">
            <a:avLst/>
          </a:prstGeom>
        </p:spPr>
      </p:pic>
      <p:sp>
        <p:nvSpPr>
          <p:cNvPr id="5" name="Rectángulo 4"/>
          <p:cNvSpPr/>
          <p:nvPr/>
        </p:nvSpPr>
        <p:spPr>
          <a:xfrm>
            <a:off x="5026649" y="4696881"/>
            <a:ext cx="2642198"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latin typeface="Arial" panose="020B0604020202020204" pitchFamily="34" charset="0"/>
                <a:cs typeface="Arial" panose="020B0604020202020204" pitchFamily="34" charset="0"/>
              </a:rPr>
              <a:t>Girekol</a:t>
            </a:r>
            <a:r>
              <a:rPr lang="es-ES" sz="1200" dirty="0">
                <a:solidFill>
                  <a:srgbClr val="FF0000"/>
                </a:solidFill>
                <a:latin typeface="Arial" panose="020B0604020202020204" pitchFamily="34" charset="0"/>
                <a:cs typeface="Arial" panose="020B0604020202020204" pitchFamily="34" charset="0"/>
              </a:rPr>
              <a:t> Tepe, Volcán. Turquía. (</a:t>
            </a:r>
            <a:r>
              <a:rPr lang="es-ES" sz="1200" dirty="0" err="1">
                <a:solidFill>
                  <a:srgbClr val="FF0000"/>
                </a:solidFill>
                <a:latin typeface="Arial" panose="020B0604020202020204" pitchFamily="34" charset="0"/>
                <a:cs typeface="Arial" panose="020B0604020202020204" pitchFamily="34" charset="0"/>
              </a:rPr>
              <a:t>Mta</a:t>
            </a:r>
            <a:r>
              <a:rPr lang="es-ES" sz="1200" dirty="0">
                <a:solidFill>
                  <a:srgbClr val="FF0000"/>
                </a:solidFill>
                <a:latin typeface="Arial" panose="020B0604020202020204" pitchFamily="34" charset="0"/>
                <a:cs typeface="Arial" panose="020B0604020202020204" pitchFamily="34" charset="0"/>
              </a:rPr>
              <a:t>)</a:t>
            </a:r>
          </a:p>
        </p:txBody>
      </p:sp>
      <p:sp>
        <p:nvSpPr>
          <p:cNvPr id="6" name="Rectángulo 5"/>
          <p:cNvSpPr/>
          <p:nvPr/>
        </p:nvSpPr>
        <p:spPr>
          <a:xfrm>
            <a:off x="-40758" y="3413903"/>
            <a:ext cx="5044805" cy="2215991"/>
          </a:xfrm>
          <a:prstGeom prst="rect">
            <a:avLst/>
          </a:prstGeom>
        </p:spPr>
        <p:txBody>
          <a:bodyPr wrap="square">
            <a:spAutoFit/>
          </a:bodyPr>
          <a:lstStyle/>
          <a:p>
            <a:r>
              <a:rPr lang="es-ES" b="1" dirty="0"/>
              <a:t>-</a:t>
            </a:r>
            <a:r>
              <a:rPr lang="es-ES" sz="1000" b="1" dirty="0" err="1">
                <a:latin typeface="Arial" panose="020B0604020202020204" pitchFamily="34" charset="0"/>
                <a:cs typeface="Arial" panose="020B0604020202020204" pitchFamily="34" charset="0"/>
              </a:rPr>
              <a:t>Göllü</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Dag</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un complejo de domo de lava de </a:t>
            </a:r>
            <a:r>
              <a:rPr lang="es-ES" sz="1000" dirty="0" err="1">
                <a:latin typeface="Arial" panose="020B0604020202020204" pitchFamily="34" charset="0"/>
                <a:cs typeface="Arial" panose="020B0604020202020204" pitchFamily="34" charset="0"/>
              </a:rPr>
              <a:t>riolítica</a:t>
            </a:r>
            <a:r>
              <a:rPr lang="es-ES" sz="1000" dirty="0">
                <a:latin typeface="Arial" panose="020B0604020202020204" pitchFamily="34" charset="0"/>
                <a:cs typeface="Arial" panose="020B0604020202020204" pitchFamily="34" charset="0"/>
              </a:rPr>
              <a:t> a </a:t>
            </a:r>
            <a:r>
              <a:rPr lang="es-ES" sz="1000" dirty="0" err="1" smtClean="0">
                <a:latin typeface="Arial" panose="020B0604020202020204" pitchFamily="34" charset="0"/>
                <a:cs typeface="Arial" panose="020B0604020202020204" pitchFamily="34" charset="0"/>
              </a:rPr>
              <a:t>riodacítica</a:t>
            </a:r>
            <a:r>
              <a:rPr lang="es-ES" sz="1000" dirty="0" smtClean="0">
                <a:latin typeface="Arial" panose="020B0604020202020204" pitchFamily="34" charset="0"/>
                <a:cs typeface="Arial" panose="020B0604020202020204" pitchFamily="34" charset="0"/>
              </a:rPr>
              <a:t>, de 2143 m de altura, </a:t>
            </a:r>
            <a:r>
              <a:rPr lang="es-ES" sz="1000" dirty="0">
                <a:latin typeface="Arial" panose="020B0604020202020204" pitchFamily="34" charset="0"/>
                <a:cs typeface="Arial" panose="020B0604020202020204" pitchFamily="34" charset="0"/>
              </a:rPr>
              <a:t>en Anatolia central, se encuentra entre los complejos volcánicos Hasan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Acigöl-Nevsehir</a:t>
            </a:r>
            <a:r>
              <a:rPr lang="es-ES" sz="1000" dirty="0">
                <a:latin typeface="Arial" panose="020B0604020202020204" pitchFamily="34" charset="0"/>
                <a:cs typeface="Arial" panose="020B0604020202020204" pitchFamily="34" charset="0"/>
              </a:rPr>
              <a:t>. Las edades de la traza de fisión en las obsidianas oscilaron entre los 1,33 y 0,84 millones de años (</a:t>
            </a:r>
            <a:r>
              <a:rPr lang="es-ES" sz="1000" dirty="0" err="1">
                <a:latin typeface="Arial" panose="020B0604020202020204" pitchFamily="34" charset="0"/>
                <a:cs typeface="Arial" panose="020B0604020202020204" pitchFamily="34" charset="0"/>
              </a:rPr>
              <a:t>Bigazzi</a:t>
            </a:r>
            <a:r>
              <a:rPr lang="es-ES" sz="1000" dirty="0">
                <a:latin typeface="Arial" panose="020B0604020202020204" pitchFamily="34" charset="0"/>
                <a:cs typeface="Arial" panose="020B0604020202020204" pitchFamily="34" charset="0"/>
              </a:rPr>
              <a:t> et al., 1995). Un gran número de conos de ceniza se encuentran adyacentes al </a:t>
            </a:r>
            <a:r>
              <a:rPr lang="es-ES" sz="1000" dirty="0" err="1">
                <a:latin typeface="Arial" panose="020B0604020202020204" pitchFamily="34" charset="0"/>
                <a:cs typeface="Arial" panose="020B0604020202020204" pitchFamily="34" charset="0"/>
              </a:rPr>
              <a:t>Göllü</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a:t>
            </a:r>
            <a:r>
              <a:rPr lang="es-ES" sz="1000" dirty="0">
                <a:latin typeface="Arial" panose="020B0604020202020204" pitchFamily="34" charset="0"/>
                <a:cs typeface="Arial" panose="020B0604020202020204" pitchFamily="34" charset="0"/>
              </a:rPr>
              <a:t>, muchos de ellos a lo largo de las fisuras con orientación NS al norte del complejo de Domo de Lava y al sur del macizo de </a:t>
            </a:r>
            <a:r>
              <a:rPr lang="es-ES" sz="1000" dirty="0" err="1">
                <a:latin typeface="Arial" panose="020B0604020202020204" pitchFamily="34" charset="0"/>
                <a:cs typeface="Arial" panose="020B0604020202020204" pitchFamily="34" charset="0"/>
              </a:rPr>
              <a:t>Erdas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Keller</a:t>
            </a:r>
            <a:r>
              <a:rPr lang="es-ES" sz="1000" dirty="0">
                <a:latin typeface="Arial" panose="020B0604020202020204" pitchFamily="34" charset="0"/>
                <a:cs typeface="Arial" panose="020B0604020202020204" pitchFamily="34" charset="0"/>
              </a:rPr>
              <a:t> (1980, com. </a:t>
            </a:r>
            <a:r>
              <a:rPr lang="es-ES" sz="1000" dirty="0" err="1">
                <a:latin typeface="Arial" panose="020B0604020202020204" pitchFamily="34" charset="0"/>
                <a:cs typeface="Arial" panose="020B0604020202020204" pitchFamily="34" charset="0"/>
              </a:rPr>
              <a:t>pers</a:t>
            </a:r>
            <a:r>
              <a:rPr lang="es-ES" sz="1000" dirty="0">
                <a:latin typeface="Arial" panose="020B0604020202020204" pitchFamily="34" charset="0"/>
                <a:cs typeface="Arial" panose="020B0604020202020204" pitchFamily="34" charset="0"/>
              </a:rPr>
              <a:t>.) consideró que algunos de estos conos tenían una edad Holocena debido a sus características recién conservadas. Los domos de lava y los conos de ceniza cubren el complejo de la caldera </a:t>
            </a:r>
            <a:r>
              <a:rPr lang="es-ES" sz="1000" dirty="0" err="1">
                <a:latin typeface="Arial" panose="020B0604020202020204" pitchFamily="34" charset="0"/>
                <a:cs typeface="Arial" panose="020B0604020202020204" pitchFamily="34" charset="0"/>
              </a:rPr>
              <a:t>Derinkuyu</a:t>
            </a:r>
            <a:r>
              <a:rPr lang="es-ES" sz="1000" dirty="0">
                <a:latin typeface="Arial" panose="020B0604020202020204" pitchFamily="34" charset="0"/>
                <a:cs typeface="Arial" panose="020B0604020202020204" pitchFamily="34" charset="0"/>
              </a:rPr>
              <a:t> silícica enterrada de la era Terciaria; La alteración hidrotermal y las aguas termales están presentes en el renaciente complejo de domos de </a:t>
            </a:r>
            <a:r>
              <a:rPr lang="es-ES" sz="1000" dirty="0" err="1">
                <a:latin typeface="Arial" panose="020B0604020202020204" pitchFamily="34" charset="0"/>
                <a:cs typeface="Arial" panose="020B0604020202020204" pitchFamily="34" charset="0"/>
              </a:rPr>
              <a:t>Sahin</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Kalesi</a:t>
            </a:r>
            <a:r>
              <a:rPr lang="es-ES" sz="1000" dirty="0">
                <a:latin typeface="Arial" panose="020B0604020202020204" pitchFamily="34" charset="0"/>
                <a:cs typeface="Arial" panose="020B0604020202020204" pitchFamily="34" charset="0"/>
              </a:rPr>
              <a:t> al oeste de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Göllü</a:t>
            </a:r>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a:t>
            </a:r>
            <a:r>
              <a:rPr lang="es-ES" sz="1000" dirty="0">
                <a:latin typeface="Arial" panose="020B0604020202020204" pitchFamily="34" charset="0"/>
                <a:cs typeface="Arial" panose="020B0604020202020204" pitchFamily="34" charset="0"/>
              </a:rPr>
              <a:t> y en el </a:t>
            </a:r>
            <a:r>
              <a:rPr lang="es-ES" sz="1000" dirty="0" smtClean="0">
                <a:latin typeface="Arial" panose="020B0604020202020204" pitchFamily="34" charset="0"/>
                <a:cs typeface="Arial" panose="020B0604020202020204" pitchFamily="34" charset="0"/>
              </a:rPr>
              <a:t>flanco </a:t>
            </a:r>
            <a:r>
              <a:rPr lang="es-ES" sz="1000" dirty="0">
                <a:latin typeface="Arial" panose="020B0604020202020204" pitchFamily="34" charset="0"/>
                <a:cs typeface="Arial" panose="020B0604020202020204" pitchFamily="34" charset="0"/>
              </a:rPr>
              <a:t>sur del macizo de </a:t>
            </a:r>
            <a:r>
              <a:rPr lang="es-ES" sz="1000" dirty="0" err="1">
                <a:latin typeface="Arial" panose="020B0604020202020204" pitchFamily="34" charset="0"/>
                <a:cs typeface="Arial" panose="020B0604020202020204" pitchFamily="34" charset="0"/>
              </a:rPr>
              <a:t>Erdas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a:t>
            </a:r>
            <a:r>
              <a:rPr lang="es-ES" sz="1000" dirty="0">
                <a:latin typeface="Arial" panose="020B0604020202020204" pitchFamily="34" charset="0"/>
                <a:cs typeface="Arial" panose="020B0604020202020204" pitchFamily="34" charset="0"/>
              </a:rPr>
              <a:t>, al norte.(Global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pic>
        <p:nvPicPr>
          <p:cNvPr id="7" name="Imagen 6"/>
          <p:cNvPicPr>
            <a:picLocks noChangeAspect="1"/>
          </p:cNvPicPr>
          <p:nvPr/>
        </p:nvPicPr>
        <p:blipFill>
          <a:blip r:embed="rId4"/>
          <a:stretch>
            <a:fillRect/>
          </a:stretch>
        </p:blipFill>
        <p:spPr>
          <a:xfrm>
            <a:off x="4395039" y="5068305"/>
            <a:ext cx="4716016" cy="1784986"/>
          </a:xfrm>
          <a:prstGeom prst="rect">
            <a:avLst/>
          </a:prstGeom>
        </p:spPr>
      </p:pic>
      <p:sp>
        <p:nvSpPr>
          <p:cNvPr id="8" name="Rectángulo 7"/>
          <p:cNvSpPr/>
          <p:nvPr/>
        </p:nvSpPr>
        <p:spPr>
          <a:xfrm>
            <a:off x="4395039" y="6576292"/>
            <a:ext cx="2392001" cy="246221"/>
          </a:xfrm>
          <a:prstGeom prst="rect">
            <a:avLst/>
          </a:prstGeom>
          <a:solidFill>
            <a:schemeClr val="accent1">
              <a:lumMod val="40000"/>
              <a:lumOff val="60000"/>
            </a:schemeClr>
          </a:solidFill>
        </p:spPr>
        <p:txBody>
          <a:bodyPr wrap="none">
            <a:spAutoFit/>
          </a:bodyPr>
          <a:lstStyle/>
          <a:p>
            <a:pPr lvl="0"/>
            <a:r>
              <a:rPr lang="es-ES" sz="1000" b="1" dirty="0" err="1">
                <a:solidFill>
                  <a:srgbClr val="FF0000"/>
                </a:solidFill>
                <a:latin typeface="Arial" panose="020B0604020202020204" pitchFamily="34" charset="0"/>
                <a:cs typeface="Arial" panose="020B0604020202020204" pitchFamily="34" charset="0"/>
              </a:rPr>
              <a:t>Göllüdağ</a:t>
            </a:r>
            <a:r>
              <a:rPr lang="es-ES" sz="1000" b="1" dirty="0">
                <a:solidFill>
                  <a:srgbClr val="FF0000"/>
                </a:solidFill>
                <a:latin typeface="Arial" panose="020B0604020202020204" pitchFamily="34" charset="0"/>
                <a:cs typeface="Arial" panose="020B0604020202020204" pitchFamily="34" charset="0"/>
              </a:rPr>
              <a:t> ,</a:t>
            </a:r>
            <a:r>
              <a:rPr lang="es-ES" sz="1000" dirty="0">
                <a:solidFill>
                  <a:srgbClr val="FF0000"/>
                </a:solidFill>
                <a:latin typeface="Arial" panose="020B0604020202020204" pitchFamily="34" charset="0"/>
                <a:cs typeface="Arial" panose="020B0604020202020204" pitchFamily="34" charset="0"/>
              </a:rPr>
              <a:t> Volcán. Turquía. (Su-</a:t>
            </a:r>
            <a:r>
              <a:rPr lang="es-ES" sz="1000" dirty="0" err="1">
                <a:solidFill>
                  <a:srgbClr val="FF0000"/>
                </a:solidFill>
                <a:latin typeface="Arial" panose="020B0604020202020204" pitchFamily="34" charset="0"/>
                <a:cs typeface="Arial" panose="020B0604020202020204" pitchFamily="34" charset="0"/>
              </a:rPr>
              <a:t>Meru</a:t>
            </a:r>
            <a:r>
              <a:rPr lang="es-ES" sz="1000" dirty="0">
                <a:solidFill>
                  <a:srgbClr val="FF0000"/>
                </a:solidFill>
                <a:latin typeface="Arial" panose="020B0604020202020204" pitchFamily="34" charset="0"/>
                <a:cs typeface="Arial" panose="020B0604020202020204" pitchFamily="34" charset="0"/>
              </a:rPr>
              <a:t>)</a:t>
            </a:r>
          </a:p>
        </p:txBody>
      </p:sp>
      <p:sp>
        <p:nvSpPr>
          <p:cNvPr id="9" name="Rectángulo 8"/>
          <p:cNvSpPr/>
          <p:nvPr/>
        </p:nvSpPr>
        <p:spPr>
          <a:xfrm>
            <a:off x="-13443" y="5629894"/>
            <a:ext cx="4572000" cy="1015663"/>
          </a:xfrm>
          <a:prstGeom prst="rect">
            <a:avLst/>
          </a:prstGeom>
        </p:spPr>
        <p:txBody>
          <a:bodyPr>
            <a:spAutoFit/>
          </a:bodyPr>
          <a:lstStyle/>
          <a:p>
            <a:r>
              <a:rPr lang="es-ES" sz="1000" dirty="0" smtClean="0">
                <a:latin typeface="Arial" panose="020B0604020202020204" pitchFamily="34" charset="0"/>
                <a:cs typeface="Arial" panose="020B0604020202020204" pitchFamily="34" charset="0"/>
              </a:rPr>
              <a:t>-El </a:t>
            </a:r>
            <a:r>
              <a:rPr lang="es-ES" sz="1000" dirty="0">
                <a:latin typeface="Arial" panose="020B0604020202020204" pitchFamily="34" charset="0"/>
                <a:cs typeface="Arial" panose="020B0604020202020204" pitchFamily="34" charset="0"/>
              </a:rPr>
              <a:t>enorme estratovolcán de doble pico </a:t>
            </a:r>
            <a:r>
              <a:rPr lang="es-ES" sz="1000" b="1" dirty="0">
                <a:latin typeface="Arial" panose="020B0604020202020204" pitchFamily="34" charset="0"/>
                <a:cs typeface="Arial" panose="020B0604020202020204" pitchFamily="34" charset="0"/>
              </a:rPr>
              <a:t>Hasan </a:t>
            </a:r>
            <a:r>
              <a:rPr lang="es-ES" sz="1000" b="1" dirty="0" err="1">
                <a:latin typeface="Arial" panose="020B0604020202020204" pitchFamily="34" charset="0"/>
                <a:cs typeface="Arial" panose="020B0604020202020204" pitchFamily="34" charset="0"/>
              </a:rPr>
              <a:t>Dagi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en Anatolia Central ha sufrido cuatro episodios de colapso de caldera, el último de los cuales formó una caldera de 4-5 km de ancho en la cima. El moderno edificio dentro de la última caldera es el más joven de los cuatro complejos volcánicos de basálticos a </a:t>
            </a:r>
            <a:r>
              <a:rPr lang="es-ES" sz="1000" dirty="0" err="1">
                <a:latin typeface="Arial" panose="020B0604020202020204" pitchFamily="34" charset="0"/>
                <a:cs typeface="Arial" panose="020B0604020202020204" pitchFamily="34" charset="0"/>
              </a:rPr>
              <a:t>riolíticos</a:t>
            </a:r>
            <a:r>
              <a:rPr lang="es-ES" sz="1000" dirty="0">
                <a:latin typeface="Arial" panose="020B0604020202020204" pitchFamily="34" charset="0"/>
                <a:cs typeface="Arial" panose="020B0604020202020204" pitchFamily="34" charset="0"/>
              </a:rPr>
              <a:t> más importantes que se remontan a la mitad del </a:t>
            </a:r>
            <a:r>
              <a:rPr lang="es-ES" sz="1000" dirty="0" smtClean="0">
                <a:latin typeface="Arial" panose="020B0604020202020204" pitchFamily="34" charset="0"/>
                <a:cs typeface="Arial" panose="020B0604020202020204" pitchFamily="34" charset="0"/>
              </a:rPr>
              <a:t>Mioceno.</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3345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 y="-17798"/>
            <a:ext cx="3814147" cy="1790614"/>
          </a:xfrm>
          <a:prstGeom prst="rect">
            <a:avLst/>
          </a:prstGeom>
        </p:spPr>
        <p:txBody>
          <a:bodyPr wrap="square">
            <a:spAutoFit/>
          </a:bodyPr>
          <a:lstStyle/>
          <a:p>
            <a:pPr lvl="0"/>
            <a:r>
              <a:rPr lang="es-ES" sz="1000" dirty="0" smtClean="0">
                <a:solidFill>
                  <a:prstClr val="white"/>
                </a:solidFill>
                <a:latin typeface="Arial" panose="020B0604020202020204" pitchFamily="34" charset="0"/>
                <a:cs typeface="Arial" panose="020B0604020202020204" pitchFamily="34" charset="0"/>
              </a:rPr>
              <a:t> </a:t>
            </a:r>
            <a:r>
              <a:rPr lang="es-ES" sz="1000" dirty="0">
                <a:solidFill>
                  <a:prstClr val="white"/>
                </a:solidFill>
                <a:latin typeface="Arial" panose="020B0604020202020204" pitchFamily="34" charset="0"/>
                <a:cs typeface="Arial" panose="020B0604020202020204" pitchFamily="34" charset="0"/>
              </a:rPr>
              <a:t>Los domos de lava de </a:t>
            </a:r>
            <a:r>
              <a:rPr lang="es-ES" sz="1000" dirty="0" err="1">
                <a:solidFill>
                  <a:prstClr val="white"/>
                </a:solidFill>
                <a:latin typeface="Arial" panose="020B0604020202020204" pitchFamily="34" charset="0"/>
                <a:cs typeface="Arial" panose="020B0604020202020204" pitchFamily="34" charset="0"/>
              </a:rPr>
              <a:t>andesítica</a:t>
            </a:r>
            <a:r>
              <a:rPr lang="es-ES" sz="1000" dirty="0">
                <a:solidFill>
                  <a:prstClr val="white"/>
                </a:solidFill>
                <a:latin typeface="Arial" panose="020B0604020202020204" pitchFamily="34" charset="0"/>
                <a:cs typeface="Arial" panose="020B0604020202020204" pitchFamily="34" charset="0"/>
              </a:rPr>
              <a:t> a </a:t>
            </a:r>
            <a:r>
              <a:rPr lang="es-ES" sz="1000" dirty="0" err="1">
                <a:solidFill>
                  <a:prstClr val="white"/>
                </a:solidFill>
                <a:latin typeface="Arial" panose="020B0604020202020204" pitchFamily="34" charset="0"/>
                <a:cs typeface="Arial" panose="020B0604020202020204" pitchFamily="34" charset="0"/>
              </a:rPr>
              <a:t>dacítica</a:t>
            </a:r>
            <a:r>
              <a:rPr lang="es-ES" sz="1000" dirty="0">
                <a:solidFill>
                  <a:prstClr val="white"/>
                </a:solidFill>
                <a:latin typeface="Arial" panose="020B0604020202020204" pitchFamily="34" charset="0"/>
                <a:cs typeface="Arial" panose="020B0604020202020204" pitchFamily="34" charset="0"/>
              </a:rPr>
              <a:t> forman las dos cumbres principales, de las cuales la más occidental es la más alta y está coronada por dos cráteres anidados. Los domos de lava y los depósitos de flujo </a:t>
            </a:r>
            <a:r>
              <a:rPr lang="es-ES" sz="1000" dirty="0" err="1">
                <a:solidFill>
                  <a:prstClr val="white"/>
                </a:solidFill>
                <a:latin typeface="Arial" panose="020B0604020202020204" pitchFamily="34" charset="0"/>
                <a:cs typeface="Arial" panose="020B0604020202020204" pitchFamily="34" charset="0"/>
              </a:rPr>
              <a:t>piroclástico</a:t>
            </a:r>
            <a:r>
              <a:rPr lang="es-ES" sz="1000" dirty="0">
                <a:solidFill>
                  <a:prstClr val="white"/>
                </a:solidFill>
                <a:latin typeface="Arial" panose="020B0604020202020204" pitchFamily="34" charset="0"/>
                <a:cs typeface="Arial" panose="020B0604020202020204" pitchFamily="34" charset="0"/>
              </a:rPr>
              <a:t> asociados cubren más de la mitad de los flancos del complejo volcánico del Monte Hasan. Un grupo de más de 25 conos de ceniza del Cuaternario, </a:t>
            </a:r>
            <a:r>
              <a:rPr lang="es-ES" sz="1000" dirty="0" err="1">
                <a:solidFill>
                  <a:prstClr val="white"/>
                </a:solidFill>
                <a:latin typeface="Arial" panose="020B0604020202020204" pitchFamily="34" charset="0"/>
                <a:cs typeface="Arial" panose="020B0604020202020204" pitchFamily="34" charset="0"/>
              </a:rPr>
              <a:t>maars</a:t>
            </a:r>
            <a:r>
              <a:rPr lang="es-ES" sz="1000" dirty="0">
                <a:solidFill>
                  <a:prstClr val="white"/>
                </a:solidFill>
                <a:latin typeface="Arial" panose="020B0604020202020204" pitchFamily="34" charset="0"/>
                <a:cs typeface="Arial" panose="020B0604020202020204" pitchFamily="34" charset="0"/>
              </a:rPr>
              <a:t> y flujos de lava salpican las llanuras circundantes. Las interpretaciones de pinturas neolíticas que representan erupciones son controvertidas, pero la evidencia geológica respalda la actividad eruptiva que continúa en el Holoceno.(Global </a:t>
            </a:r>
            <a:r>
              <a:rPr lang="es-ES" sz="1000" dirty="0" err="1">
                <a:solidFill>
                  <a:prstClr val="white"/>
                </a:solidFill>
                <a:latin typeface="Arial" panose="020B0604020202020204" pitchFamily="34" charset="0"/>
                <a:cs typeface="Arial" panose="020B0604020202020204" pitchFamily="34" charset="0"/>
              </a:rPr>
              <a:t>Volcanism</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Program</a:t>
            </a:r>
            <a:r>
              <a:rPr lang="es-ES" sz="1000" dirty="0">
                <a:solidFill>
                  <a:prstClr val="white"/>
                </a:solidFill>
                <a:latin typeface="Arial" panose="020B0604020202020204" pitchFamily="34" charset="0"/>
                <a:cs typeface="Arial" panose="020B0604020202020204" pitchFamily="34" charset="0"/>
              </a:rPr>
              <a:t>)</a:t>
            </a:r>
          </a:p>
        </p:txBody>
      </p:sp>
      <p:pic>
        <p:nvPicPr>
          <p:cNvPr id="3" name="Imagen 2"/>
          <p:cNvPicPr>
            <a:picLocks noChangeAspect="1"/>
          </p:cNvPicPr>
          <p:nvPr/>
        </p:nvPicPr>
        <p:blipFill rotWithShape="1">
          <a:blip r:embed="rId3"/>
          <a:srcRect b="14502"/>
          <a:stretch/>
        </p:blipFill>
        <p:spPr>
          <a:xfrm>
            <a:off x="3788995" y="30792"/>
            <a:ext cx="5337706" cy="2246080"/>
          </a:xfrm>
          <a:prstGeom prst="rect">
            <a:avLst/>
          </a:prstGeom>
        </p:spPr>
      </p:pic>
      <p:sp>
        <p:nvSpPr>
          <p:cNvPr id="4" name="Rectángulo 3"/>
          <p:cNvSpPr/>
          <p:nvPr/>
        </p:nvSpPr>
        <p:spPr>
          <a:xfrm>
            <a:off x="3788995" y="2030651"/>
            <a:ext cx="2736647"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Hasan </a:t>
            </a:r>
            <a:r>
              <a:rPr lang="es-ES" sz="1000" dirty="0" err="1">
                <a:solidFill>
                  <a:srgbClr val="FF0000"/>
                </a:solidFill>
                <a:latin typeface="Arial" panose="020B0604020202020204" pitchFamily="34" charset="0"/>
                <a:cs typeface="Arial" panose="020B0604020202020204" pitchFamily="34" charset="0"/>
              </a:rPr>
              <a:t>Dagi</a:t>
            </a:r>
            <a:r>
              <a:rPr lang="es-ES" sz="1000" dirty="0">
                <a:solidFill>
                  <a:srgbClr val="FF0000"/>
                </a:solidFill>
                <a:latin typeface="Arial" panose="020B0604020202020204" pitchFamily="34" charset="0"/>
                <a:cs typeface="Arial" panose="020B0604020202020204" pitchFamily="34" charset="0"/>
              </a:rPr>
              <a:t> volcán. Turquía. (</a:t>
            </a:r>
            <a:r>
              <a:rPr lang="es-ES" sz="1000" u="sng" dirty="0" err="1">
                <a:solidFill>
                  <a:srgbClr val="FF0000"/>
                </a:solidFill>
                <a:latin typeface="Arial" panose="020B0604020202020204" pitchFamily="34" charset="0"/>
                <a:cs typeface="Arial" panose="020B0604020202020204" pitchFamily="34" charset="0"/>
              </a:rPr>
              <a:t>Depositphotos</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5" name="Rectángulo 4"/>
          <p:cNvSpPr/>
          <p:nvPr/>
        </p:nvSpPr>
        <p:spPr>
          <a:xfrm>
            <a:off x="-25152" y="1722874"/>
            <a:ext cx="9169152"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Las erupciones han producido coladas de lava, domos de lava </a:t>
            </a:r>
            <a:r>
              <a:rPr lang="es-ES" sz="1000" dirty="0" smtClean="0">
                <a:latin typeface="Arial" panose="020B0604020202020204" pitchFamily="34" charset="0"/>
                <a:cs typeface="Arial" panose="020B0604020202020204" pitchFamily="34" charset="0"/>
              </a:rPr>
              <a:t>y</a:t>
            </a:r>
          </a:p>
          <a:p>
            <a:r>
              <a:rPr lang="es-ES" sz="1000" dirty="0" smtClean="0">
                <a:latin typeface="Arial" panose="020B0604020202020204" pitchFamily="34" charset="0"/>
                <a:cs typeface="Arial" panose="020B0604020202020204" pitchFamily="34" charset="0"/>
              </a:rPr>
              <a:t>rocas </a:t>
            </a:r>
            <a:r>
              <a:rPr lang="es-ES" sz="1000" dirty="0" err="1">
                <a:latin typeface="Arial" panose="020B0604020202020204" pitchFamily="34" charset="0"/>
                <a:cs typeface="Arial" panose="020B0604020202020204" pitchFamily="34" charset="0"/>
              </a:rPr>
              <a:t>piroclásticas</a:t>
            </a:r>
            <a:r>
              <a:rPr lang="es-ES" sz="1000" dirty="0">
                <a:latin typeface="Arial" panose="020B0604020202020204" pitchFamily="34" charset="0"/>
                <a:cs typeface="Arial" panose="020B0604020202020204" pitchFamily="34" charset="0"/>
              </a:rPr>
              <a:t>. El volumen total de productos </a:t>
            </a:r>
            <a:r>
              <a:rPr lang="es-ES" sz="1000" dirty="0" err="1">
                <a:latin typeface="Arial" panose="020B0604020202020204" pitchFamily="34" charset="0"/>
                <a:cs typeface="Arial" panose="020B0604020202020204" pitchFamily="34" charset="0"/>
              </a:rPr>
              <a:t>erupcionados</a:t>
            </a:r>
            <a:r>
              <a:rPr lang="es-ES" sz="1000" dirty="0">
                <a:latin typeface="Arial" panose="020B0604020202020204" pitchFamily="34" charset="0"/>
                <a:cs typeface="Arial" panose="020B0604020202020204" pitchFamily="34" charset="0"/>
              </a:rPr>
              <a: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es </a:t>
            </a:r>
            <a:r>
              <a:rPr lang="es-ES" sz="1000" dirty="0">
                <a:latin typeface="Arial" panose="020B0604020202020204" pitchFamily="34" charset="0"/>
                <a:cs typeface="Arial" panose="020B0604020202020204" pitchFamily="34" charset="0"/>
              </a:rPr>
              <a:t>de 354 km cúbicos, y cubre un área de 760 km2. El </a:t>
            </a:r>
            <a:r>
              <a:rPr lang="es-ES" sz="1000" dirty="0" smtClean="0">
                <a:latin typeface="Arial" panose="020B0604020202020204" pitchFamily="34" charset="0"/>
                <a:cs typeface="Arial" panose="020B0604020202020204" pitchFamily="34" charset="0"/>
              </a:rPr>
              <a:t>volcán</a:t>
            </a:r>
          </a:p>
          <a:p>
            <a:r>
              <a:rPr lang="es-ES" sz="1000" dirty="0" smtClean="0">
                <a:latin typeface="Arial" panose="020B0604020202020204" pitchFamily="34" charset="0"/>
                <a:cs typeface="Arial" panose="020B0604020202020204" pitchFamily="34" charset="0"/>
              </a:rPr>
              <a:t>contiene </a:t>
            </a:r>
            <a:r>
              <a:rPr lang="es-ES" sz="1000" dirty="0">
                <a:latin typeface="Arial" panose="020B0604020202020204" pitchFamily="34" charset="0"/>
                <a:cs typeface="Arial" panose="020B0604020202020204" pitchFamily="34" charset="0"/>
              </a:rPr>
              <a:t>una débil actividad </a:t>
            </a:r>
            <a:r>
              <a:rPr lang="es-ES" sz="1000" dirty="0" err="1">
                <a:latin typeface="Arial" panose="020B0604020202020204" pitchFamily="34" charset="0"/>
                <a:cs typeface="Arial" panose="020B0604020202020204" pitchFamily="34" charset="0"/>
              </a:rPr>
              <a:t>fumarólica</a:t>
            </a:r>
            <a:r>
              <a:rPr lang="es-ES" sz="1000" dirty="0">
                <a:latin typeface="Arial" panose="020B0604020202020204" pitchFamily="34" charset="0"/>
                <a:cs typeface="Arial" panose="020B0604020202020204" pitchFamily="34" charset="0"/>
              </a:rPr>
              <a:t> en la cima, y ​​en invierno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se </a:t>
            </a:r>
            <a:r>
              <a:rPr lang="es-ES" sz="1000" dirty="0">
                <a:latin typeface="Arial" panose="020B0604020202020204" pitchFamily="34" charset="0"/>
                <a:cs typeface="Arial" panose="020B0604020202020204" pitchFamily="34" charset="0"/>
              </a:rPr>
              <a:t>derrite la nieve local. Esto indica que el Hasan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todavía es un volcán potencialmente activo.(John </a:t>
            </a:r>
            <a:r>
              <a:rPr lang="es-ES" sz="1000" dirty="0" err="1">
                <a:latin typeface="Arial" panose="020B0604020202020204" pitchFamily="34" charset="0"/>
                <a:cs typeface="Arial" panose="020B0604020202020204" pitchFamily="34" charset="0"/>
              </a:rPr>
              <a:t>Seach</a:t>
            </a:r>
            <a:r>
              <a:rPr lang="es-ES" sz="1000" dirty="0">
                <a:latin typeface="Arial" panose="020B0604020202020204" pitchFamily="34" charset="0"/>
                <a:cs typeface="Arial" panose="020B0604020202020204" pitchFamily="34" charset="0"/>
              </a:rPr>
              <a:t>)</a:t>
            </a:r>
          </a:p>
        </p:txBody>
      </p:sp>
      <p:sp>
        <p:nvSpPr>
          <p:cNvPr id="6" name="Rectángulo 5"/>
          <p:cNvSpPr/>
          <p:nvPr/>
        </p:nvSpPr>
        <p:spPr>
          <a:xfrm>
            <a:off x="-25152" y="2584648"/>
            <a:ext cx="4572000" cy="1631216"/>
          </a:xfrm>
          <a:prstGeom prst="rect">
            <a:avLst/>
          </a:prstGeom>
        </p:spPr>
        <p:txBody>
          <a:bodyPr>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Karaca</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Dag</a:t>
            </a:r>
            <a:r>
              <a:rPr lang="es-ES" sz="1000" dirty="0">
                <a:latin typeface="Arial" panose="020B0604020202020204" pitchFamily="34" charset="0"/>
                <a:cs typeface="Arial" panose="020B0604020202020204" pitchFamily="34" charset="0"/>
              </a:rPr>
              <a:t> (también conocido como </a:t>
            </a:r>
            <a:r>
              <a:rPr lang="es-ES" sz="1000" dirty="0" err="1">
                <a:latin typeface="Arial" panose="020B0604020202020204" pitchFamily="34" charset="0"/>
                <a:cs typeface="Arial" panose="020B0604020202020204" pitchFamily="34" charset="0"/>
              </a:rPr>
              <a:t>Karacalidag</a:t>
            </a:r>
            <a:r>
              <a:rPr lang="es-ES" sz="1000" dirty="0">
                <a:latin typeface="Arial" panose="020B0604020202020204" pitchFamily="34" charset="0"/>
                <a:cs typeface="Arial" panose="020B0604020202020204" pitchFamily="34" charset="0"/>
              </a:rPr>
              <a:t>) es un amplio volcán </a:t>
            </a:r>
            <a:r>
              <a:rPr lang="es-ES" sz="1000" dirty="0" smtClean="0">
                <a:latin typeface="Arial" panose="020B0604020202020204" pitchFamily="34" charset="0"/>
                <a:cs typeface="Arial" panose="020B0604020202020204" pitchFamily="34" charset="0"/>
              </a:rPr>
              <a:t>basáltico, de escudo, de 1957 m de altura, en </a:t>
            </a:r>
            <a:r>
              <a:rPr lang="es-ES" sz="1000" dirty="0">
                <a:latin typeface="Arial" panose="020B0604020202020204" pitchFamily="34" charset="0"/>
                <a:cs typeface="Arial" panose="020B0604020202020204" pitchFamily="34" charset="0"/>
              </a:rPr>
              <a:t>el sureste de Turquía, a unos 100 km al N de la frontera con Siria. El volcán se encuentra en el altiplano árabe, a unos 150 km al suroeste de la frontera con la Placa de Anatolia, y ha estado activo desde el Plioceno a lo largo de un conjunto de fisuras y cráteres asociados al estriado de </a:t>
            </a:r>
            <a:r>
              <a:rPr lang="es-ES" sz="1000" dirty="0" err="1">
                <a:latin typeface="Arial" panose="020B0604020202020204" pitchFamily="34" charset="0"/>
                <a:cs typeface="Arial" panose="020B0604020202020204" pitchFamily="34" charset="0"/>
              </a:rPr>
              <a:t>Akcakale</a:t>
            </a:r>
            <a:r>
              <a:rPr lang="es-ES" sz="1000" dirty="0">
                <a:latin typeface="Arial" panose="020B0604020202020204" pitchFamily="34" charset="0"/>
                <a:cs typeface="Arial" panose="020B0604020202020204" pitchFamily="34" charset="0"/>
              </a:rPr>
              <a:t>. Las fechas mediante potasio-argón de edad Pleistoceno medio se obtuvieron a partir de coladas de lava, pero las imágenes del </a:t>
            </a:r>
            <a:r>
              <a:rPr lang="es-ES" sz="1000" dirty="0" err="1">
                <a:latin typeface="Arial" panose="020B0604020202020204" pitchFamily="34" charset="0"/>
                <a:cs typeface="Arial" panose="020B0604020202020204" pitchFamily="34" charset="0"/>
              </a:rPr>
              <a:t>Landsat</a:t>
            </a:r>
            <a:r>
              <a:rPr lang="es-ES" sz="1000" dirty="0">
                <a:latin typeface="Arial" panose="020B0604020202020204" pitchFamily="34" charset="0"/>
                <a:cs typeface="Arial" panose="020B0604020202020204" pitchFamily="34" charset="0"/>
              </a:rPr>
              <a:t> sugieren que algunas coladas de lava, en particular las del flanco E, quizás tengan solo unos pocos miles de años (</a:t>
            </a:r>
            <a:r>
              <a:rPr lang="es-ES" sz="1000" dirty="0" err="1">
                <a:latin typeface="Arial" panose="020B0604020202020204" pitchFamily="34" charset="0"/>
                <a:cs typeface="Arial" panose="020B0604020202020204" pitchFamily="34" charset="0"/>
              </a:rPr>
              <a:t>Pearce</a:t>
            </a:r>
            <a:r>
              <a:rPr lang="es-ES" sz="1000" dirty="0">
                <a:latin typeface="Arial" panose="020B0604020202020204" pitchFamily="34" charset="0"/>
                <a:cs typeface="Arial" panose="020B0604020202020204" pitchFamily="34" charset="0"/>
              </a:rPr>
              <a:t> et al., 1990</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9" name="Rectángulo 8"/>
          <p:cNvSpPr/>
          <p:nvPr/>
        </p:nvSpPr>
        <p:spPr>
          <a:xfrm>
            <a:off x="-25152" y="4172252"/>
            <a:ext cx="4572000" cy="707886"/>
          </a:xfrm>
          <a:prstGeom prst="rect">
            <a:avLst/>
          </a:prstGeom>
        </p:spPr>
        <p:txBody>
          <a:bodyPr>
            <a:spAutoFit/>
          </a:bodyPr>
          <a:lstStyle/>
          <a:p>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Karadag</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Un enorme complejo volcánico cerca del pueblo de </a:t>
            </a:r>
            <a:r>
              <a:rPr lang="es-ES" sz="1000" dirty="0" err="1">
                <a:latin typeface="Arial" panose="020B0604020202020204" pitchFamily="34" charset="0"/>
                <a:cs typeface="Arial" panose="020B0604020202020204" pitchFamily="34" charset="0"/>
              </a:rPr>
              <a:t>Madenşehri</a:t>
            </a:r>
            <a:r>
              <a:rPr lang="es-ES" sz="1000" dirty="0">
                <a:latin typeface="Arial" panose="020B0604020202020204" pitchFamily="34" charset="0"/>
                <a:cs typeface="Arial" panose="020B0604020202020204" pitchFamily="34" charset="0"/>
              </a:rPr>
              <a:t> con un enorme cráter.  Pertenece a la zona volcánica basáltica de </a:t>
            </a:r>
            <a:r>
              <a:rPr lang="es-ES" sz="1000" dirty="0" err="1">
                <a:latin typeface="Arial" panose="020B0604020202020204" pitchFamily="34" charset="0"/>
                <a:cs typeface="Arial" panose="020B0604020202020204" pitchFamily="34" charset="0"/>
              </a:rPr>
              <a:t>Karapinar</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 -El cráter del volcán, que ahora es una llanura de lava, se encuentra aproximadamente a 25 km al norte de Karaman, a 1.610 m AMSL. </a:t>
            </a:r>
          </a:p>
        </p:txBody>
      </p:sp>
      <p:pic>
        <p:nvPicPr>
          <p:cNvPr id="11" name="Imagen 10"/>
          <p:cNvPicPr>
            <a:picLocks noChangeAspect="1"/>
          </p:cNvPicPr>
          <p:nvPr/>
        </p:nvPicPr>
        <p:blipFill rotWithShape="1">
          <a:blip r:embed="rId4"/>
          <a:srcRect t="33872" b="9681"/>
          <a:stretch/>
        </p:blipFill>
        <p:spPr>
          <a:xfrm>
            <a:off x="79809" y="4960095"/>
            <a:ext cx="4316916" cy="1827584"/>
          </a:xfrm>
          <a:prstGeom prst="rect">
            <a:avLst/>
          </a:prstGeom>
        </p:spPr>
      </p:pic>
      <p:sp>
        <p:nvSpPr>
          <p:cNvPr id="12" name="Rectángulo 11"/>
          <p:cNvSpPr/>
          <p:nvPr/>
        </p:nvSpPr>
        <p:spPr>
          <a:xfrm>
            <a:off x="4586768" y="5812111"/>
            <a:ext cx="4572000" cy="707886"/>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El pico de la montaña está a 2.25 km al este de esta llanura a una altura de 2,271 m. Dado que la elevación promedio de las planicies de Karaman es de aproximadamente 1,010 m, la altura del pico con respecto al área circundante es más de 1,200 m cónica con un diámetro de base de 15 km. (Wikipedia)</a:t>
            </a:r>
          </a:p>
        </p:txBody>
      </p:sp>
      <p:sp>
        <p:nvSpPr>
          <p:cNvPr id="13" name="Rectángulo 12"/>
          <p:cNvSpPr/>
          <p:nvPr/>
        </p:nvSpPr>
        <p:spPr>
          <a:xfrm>
            <a:off x="2238267" y="6541458"/>
            <a:ext cx="2154757"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Karadag</a:t>
            </a:r>
            <a:r>
              <a:rPr lang="es-ES" sz="1000" dirty="0">
                <a:solidFill>
                  <a:srgbClr val="FF0000"/>
                </a:solidFill>
                <a:latin typeface="Arial" panose="020B0604020202020204" pitchFamily="34" charset="0"/>
                <a:cs typeface="Arial" panose="020B0604020202020204" pitchFamily="34" charset="0"/>
              </a:rPr>
              <a:t>, volcán. Turquía. (</a:t>
            </a:r>
            <a:r>
              <a:rPr lang="es-ES" sz="1000" dirty="0" err="1">
                <a:solidFill>
                  <a:srgbClr val="FF0000"/>
                </a:solidFill>
                <a:latin typeface="Arial" panose="020B0604020202020204" pitchFamily="34" charset="0"/>
                <a:cs typeface="Arial" panose="020B0604020202020204" pitchFamily="34" charset="0"/>
              </a:rPr>
              <a:t>Fotolia</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5"/>
          <a:stretch>
            <a:fillRect/>
          </a:stretch>
        </p:blipFill>
        <p:spPr>
          <a:xfrm>
            <a:off x="4437534" y="2608981"/>
            <a:ext cx="4721234" cy="3126541"/>
          </a:xfrm>
          <a:prstGeom prst="rect">
            <a:avLst/>
          </a:prstGeom>
        </p:spPr>
      </p:pic>
      <p:sp>
        <p:nvSpPr>
          <p:cNvPr id="15" name="Rectángulo 14"/>
          <p:cNvSpPr/>
          <p:nvPr/>
        </p:nvSpPr>
        <p:spPr>
          <a:xfrm>
            <a:off x="4393024" y="4991027"/>
            <a:ext cx="1718938" cy="646331"/>
          </a:xfrm>
          <a:prstGeom prst="rect">
            <a:avLst/>
          </a:prstGeom>
          <a:solidFill>
            <a:schemeClr val="accent1">
              <a:lumMod val="40000"/>
              <a:lumOff val="60000"/>
            </a:schemeClr>
          </a:solidFill>
        </p:spPr>
        <p:txBody>
          <a:bodyPr wrap="square">
            <a:spAutoFit/>
          </a:bodyPr>
          <a:lstStyle/>
          <a:p>
            <a:pPr lvl="0"/>
            <a:r>
              <a:rPr lang="es-ES" sz="1200" dirty="0" err="1">
                <a:solidFill>
                  <a:srgbClr val="FF0000"/>
                </a:solidFill>
                <a:latin typeface="Arial" panose="020B0604020202020204" pitchFamily="34" charset="0"/>
                <a:cs typeface="Arial" panose="020B0604020202020204" pitchFamily="34" charset="0"/>
              </a:rPr>
              <a:t>Karaca</a:t>
            </a:r>
            <a:r>
              <a:rPr lang="es-ES" sz="1200" dirty="0">
                <a:solidFill>
                  <a:srgbClr val="FF0000"/>
                </a:solidFill>
                <a:latin typeface="Arial" panose="020B0604020202020204" pitchFamily="34" charset="0"/>
                <a:cs typeface="Arial" panose="020B0604020202020204" pitchFamily="34" charset="0"/>
              </a:rPr>
              <a:t> </a:t>
            </a:r>
            <a:r>
              <a:rPr lang="es-ES" sz="1200" dirty="0" err="1">
                <a:solidFill>
                  <a:srgbClr val="FF0000"/>
                </a:solidFill>
                <a:latin typeface="Arial" panose="020B0604020202020204" pitchFamily="34" charset="0"/>
                <a:cs typeface="Arial" panose="020B0604020202020204" pitchFamily="34" charset="0"/>
              </a:rPr>
              <a:t>Dag</a:t>
            </a:r>
            <a:r>
              <a:rPr lang="es-ES" sz="1200" dirty="0">
                <a:solidFill>
                  <a:srgbClr val="FF0000"/>
                </a:solidFill>
                <a:latin typeface="Arial" panose="020B0604020202020204" pitchFamily="34" charset="0"/>
                <a:cs typeface="Arial" panose="020B0604020202020204" pitchFamily="34" charset="0"/>
              </a:rPr>
              <a:t>, volcán. Turquía. (</a:t>
            </a:r>
            <a:r>
              <a:rPr lang="es-ES" sz="1200" u="sng" dirty="0">
                <a:solidFill>
                  <a:srgbClr val="FF0000"/>
                </a:solidFill>
                <a:latin typeface="Arial" panose="020B0604020202020204" pitchFamily="34" charset="0"/>
                <a:cs typeface="Arial" panose="020B0604020202020204" pitchFamily="34" charset="0"/>
              </a:rPr>
              <a:t>Mountain </a:t>
            </a:r>
            <a:r>
              <a:rPr lang="es-ES" sz="1200" u="sng" dirty="0" err="1">
                <a:solidFill>
                  <a:srgbClr val="FF0000"/>
                </a:solidFill>
                <a:latin typeface="Arial" panose="020B0604020202020204" pitchFamily="34" charset="0"/>
                <a:cs typeface="Arial" panose="020B0604020202020204" pitchFamily="34" charset="0"/>
              </a:rPr>
              <a:t>Forecast</a:t>
            </a:r>
            <a:r>
              <a:rPr lang="es-ES" sz="1200" u="sng" dirty="0">
                <a:solidFill>
                  <a:srgbClr val="FF0000"/>
                </a:solidFill>
                <a:latin typeface="Arial" panose="020B0604020202020204" pitchFamily="34" charset="0"/>
                <a:cs typeface="Arial" panose="020B0604020202020204" pitchFamily="34" charset="0"/>
              </a:rPr>
              <a:t>)</a:t>
            </a:r>
            <a:endParaRPr lang="es-ES" sz="12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8660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t="25155" b="5634"/>
          <a:stretch/>
        </p:blipFill>
        <p:spPr>
          <a:xfrm>
            <a:off x="3263754" y="1"/>
            <a:ext cx="5880245" cy="2708919"/>
          </a:xfrm>
          <a:prstGeom prst="rect">
            <a:avLst/>
          </a:prstGeom>
        </p:spPr>
      </p:pic>
      <p:sp>
        <p:nvSpPr>
          <p:cNvPr id="3" name="Rectángulo 2"/>
          <p:cNvSpPr/>
          <p:nvPr/>
        </p:nvSpPr>
        <p:spPr>
          <a:xfrm>
            <a:off x="3267242" y="2444044"/>
            <a:ext cx="3924472"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Karapinar</a:t>
            </a:r>
            <a:r>
              <a:rPr lang="es-ES" sz="1000" dirty="0">
                <a:solidFill>
                  <a:srgbClr val="FF0000"/>
                </a:solidFill>
                <a:latin typeface="Arial" panose="020B0604020202020204" pitchFamily="34" charset="0"/>
                <a:cs typeface="Arial" panose="020B0604020202020204" pitchFamily="34" charset="0"/>
              </a:rPr>
              <a:t> Campo Volcánico. Turquía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4" name="Rectángulo 3"/>
          <p:cNvSpPr/>
          <p:nvPr/>
        </p:nvSpPr>
        <p:spPr>
          <a:xfrm>
            <a:off x="0" y="0"/>
            <a:ext cx="3347864" cy="1938992"/>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-El </a:t>
            </a:r>
            <a:r>
              <a:rPr lang="es-ES" sz="1000" b="1" dirty="0">
                <a:latin typeface="Arial" panose="020B0604020202020204" pitchFamily="34" charset="0"/>
                <a:cs typeface="Arial" panose="020B0604020202020204" pitchFamily="34" charset="0"/>
              </a:rPr>
              <a:t>campo volcánico basáltico de </a:t>
            </a:r>
            <a:r>
              <a:rPr lang="es-ES" sz="1000" b="1" dirty="0" err="1">
                <a:latin typeface="Arial" panose="020B0604020202020204" pitchFamily="34" charset="0"/>
                <a:cs typeface="Arial" panose="020B0604020202020204" pitchFamily="34" charset="0"/>
              </a:rPr>
              <a:t>Karapinar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está compuesto por cinco conos de ceniza, dos campos de lava y varios cráteres y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de explosión ubicados a lo largo de una línea SW-NE en la llanura Konya-</a:t>
            </a:r>
            <a:r>
              <a:rPr lang="es-ES" sz="1000" dirty="0" err="1">
                <a:latin typeface="Arial" panose="020B0604020202020204" pitchFamily="34" charset="0"/>
                <a:cs typeface="Arial" panose="020B0604020202020204" pitchFamily="34" charset="0"/>
              </a:rPr>
              <a:t>Eregli</a:t>
            </a:r>
            <a:r>
              <a:rPr lang="es-ES" sz="1000" dirty="0">
                <a:latin typeface="Arial" panose="020B0604020202020204" pitchFamily="34" charset="0"/>
                <a:cs typeface="Arial" panose="020B0604020202020204" pitchFamily="34" charset="0"/>
              </a:rPr>
              <a:t> al SW del estratovolcán de </a:t>
            </a:r>
            <a:r>
              <a:rPr lang="es-ES" sz="1000" dirty="0" err="1">
                <a:latin typeface="Arial" panose="020B0604020202020204" pitchFamily="34" charset="0"/>
                <a:cs typeface="Arial" panose="020B0604020202020204" pitchFamily="34" charset="0"/>
              </a:rPr>
              <a:t>Karacadag</a:t>
            </a:r>
            <a:r>
              <a:rPr lang="es-ES" sz="1000" dirty="0">
                <a:latin typeface="Arial" panose="020B0604020202020204" pitchFamily="34" charset="0"/>
                <a:cs typeface="Arial" panose="020B0604020202020204" pitchFamily="34" charset="0"/>
              </a:rPr>
              <a:t>. Los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evolucionaron de anillos de toba de hialoclastita a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a conos de ceniza, reflejando los niveles variables del agua del lago durante las erupciones. </a:t>
            </a:r>
            <a:r>
              <a:rPr lang="es-ES" sz="1000" dirty="0" err="1">
                <a:latin typeface="Arial" panose="020B0604020202020204" pitchFamily="34" charset="0"/>
                <a:cs typeface="Arial" panose="020B0604020202020204" pitchFamily="34" charset="0"/>
              </a:rPr>
              <a:t>Meke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es uno de los conos de ceniza más grandes de Anatolia Central.(Global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Las últimas erupciones probablemente tuvieron lugar en los últimos 3000-6000 años </a:t>
            </a:r>
            <a:r>
              <a:rPr lang="es-ES" sz="1000" dirty="0" smtClean="0">
                <a:latin typeface="Arial" panose="020B0604020202020204" pitchFamily="34" charset="0"/>
                <a:cs typeface="Arial" panose="020B0604020202020204" pitchFamily="34" charset="0"/>
              </a:rPr>
              <a:t>atrás.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5" name="Rectángulo 4"/>
          <p:cNvSpPr/>
          <p:nvPr/>
        </p:nvSpPr>
        <p:spPr>
          <a:xfrm>
            <a:off x="0" y="1880933"/>
            <a:ext cx="9144000" cy="1169551"/>
          </a:xfrm>
          <a:prstGeom prst="rect">
            <a:avLst/>
          </a:prstGeom>
        </p:spPr>
        <p:txBody>
          <a:bodyPr wrap="square">
            <a:spAutoFit/>
          </a:bodyPr>
          <a:lstStyle/>
          <a:p>
            <a:r>
              <a:rPr lang="es-ES" sz="1000" b="1" dirty="0"/>
              <a:t>-</a:t>
            </a:r>
            <a:r>
              <a:rPr lang="es-ES" sz="1000" b="1" dirty="0">
                <a:latin typeface="Arial" panose="020B0604020202020204" pitchFamily="34" charset="0"/>
                <a:cs typeface="Arial" panose="020B0604020202020204" pitchFamily="34" charset="0"/>
              </a:rPr>
              <a:t>La meseta de Kars </a:t>
            </a:r>
            <a:r>
              <a:rPr lang="es-ES" sz="1000" dirty="0">
                <a:latin typeface="Arial" panose="020B0604020202020204" pitchFamily="34" charset="0"/>
                <a:cs typeface="Arial" panose="020B0604020202020204" pitchFamily="34" charset="0"/>
              </a:rPr>
              <a:t>es un amplio campo volcánico </a:t>
            </a:r>
            <a:r>
              <a:rPr lang="es-ES" sz="1000" dirty="0" smtClean="0">
                <a:latin typeface="Arial" panose="020B0604020202020204" pitchFamily="34" charset="0"/>
                <a:cs typeface="Arial" panose="020B0604020202020204" pitchFamily="34" charset="0"/>
              </a:rPr>
              <a:t>de</a:t>
            </a:r>
          </a:p>
          <a:p>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calcoalcalino</a:t>
            </a:r>
            <a:r>
              <a:rPr lang="es-ES" sz="1000" dirty="0">
                <a:latin typeface="Arial" panose="020B0604020202020204" pitchFamily="34" charset="0"/>
                <a:cs typeface="Arial" panose="020B0604020202020204" pitchFamily="34" charset="0"/>
              </a:rPr>
              <a:t> -alcalino a alcalino de gran parte del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Plioceno </a:t>
            </a:r>
            <a:r>
              <a:rPr lang="es-ES" sz="1000" dirty="0">
                <a:latin typeface="Arial" panose="020B0604020202020204" pitchFamily="34" charset="0"/>
                <a:cs typeface="Arial" panose="020B0604020202020204" pitchFamily="34" charset="0"/>
              </a:rPr>
              <a:t>al Pleistoceno medio en la esquina NE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Turquía </a:t>
            </a:r>
            <a:r>
              <a:rPr lang="es-ES" sz="1000" dirty="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Innocenti</a:t>
            </a:r>
            <a:r>
              <a:rPr lang="es-ES" sz="1000" dirty="0">
                <a:latin typeface="Arial" panose="020B0604020202020204" pitchFamily="34" charset="0"/>
                <a:cs typeface="Arial" panose="020B0604020202020204" pitchFamily="34" charset="0"/>
              </a:rPr>
              <a:t> et al., 1982; </a:t>
            </a:r>
            <a:r>
              <a:rPr lang="es-ES" sz="1000" dirty="0" err="1">
                <a:latin typeface="Arial" panose="020B0604020202020204" pitchFamily="34" charset="0"/>
                <a:cs typeface="Arial" panose="020B0604020202020204" pitchFamily="34" charset="0"/>
              </a:rPr>
              <a:t>Yilmaz</a:t>
            </a:r>
            <a:r>
              <a:rPr lang="es-ES" sz="1000" dirty="0">
                <a:latin typeface="Arial" panose="020B0604020202020204" pitchFamily="34" charset="0"/>
                <a:cs typeface="Arial" panose="020B0604020202020204" pitchFamily="34" charset="0"/>
              </a:rPr>
              <a:t>, 1990). </a:t>
            </a:r>
            <a:r>
              <a:rPr lang="es-ES" sz="1000" dirty="0" err="1" smtClean="0">
                <a:latin typeface="Arial" panose="020B0604020202020204" pitchFamily="34" charset="0"/>
                <a:cs typeface="Arial" panose="020B0604020202020204" pitchFamily="34" charset="0"/>
              </a:rPr>
              <a:t>Hantke</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(1962) informó que se produjeron erupciones históricas</a:t>
            </a:r>
            <a:r>
              <a:rPr lang="es-ES" sz="1000" dirty="0" smtClean="0">
                <a:latin typeface="Arial" panose="020B0604020202020204" pitchFamily="34" charset="0"/>
                <a:cs typeface="Arial" panose="020B0604020202020204" pitchFamily="34" charset="0"/>
              </a:rPr>
              <a:t>,</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pero </a:t>
            </a:r>
            <a:r>
              <a:rPr lang="es-ES" sz="1000" dirty="0" err="1">
                <a:latin typeface="Arial" panose="020B0604020202020204" pitchFamily="34" charset="0"/>
                <a:cs typeface="Arial" panose="020B0604020202020204" pitchFamily="34" charset="0"/>
              </a:rPr>
              <a:t>Keller</a:t>
            </a:r>
            <a:r>
              <a:rPr lang="es-ES" sz="1000" dirty="0">
                <a:latin typeface="Arial" panose="020B0604020202020204" pitchFamily="34" charset="0"/>
                <a:cs typeface="Arial" panose="020B0604020202020204" pitchFamily="34" charset="0"/>
              </a:rPr>
              <a:t> (1980, com. </a:t>
            </a:r>
            <a:r>
              <a:rPr lang="es-ES" sz="1000" dirty="0" err="1">
                <a:latin typeface="Arial" panose="020B0604020202020204" pitchFamily="34" charset="0"/>
                <a:cs typeface="Arial" panose="020B0604020202020204" pitchFamily="34" charset="0"/>
              </a:rPr>
              <a:t>Pers</a:t>
            </a:r>
            <a:r>
              <a:rPr lang="es-ES" sz="1000" dirty="0">
                <a:latin typeface="Arial" panose="020B0604020202020204" pitchFamily="34" charset="0"/>
                <a:cs typeface="Arial" panose="020B0604020202020204" pitchFamily="34" charset="0"/>
              </a:rPr>
              <a:t>.) consideraron que los informes eran inciertos. </a:t>
            </a:r>
            <a:r>
              <a:rPr lang="es-ES" sz="1000" dirty="0" err="1">
                <a:latin typeface="Arial" panose="020B0604020202020204" pitchFamily="34" charset="0"/>
                <a:cs typeface="Arial" panose="020B0604020202020204" pitchFamily="34" charset="0"/>
              </a:rPr>
              <a:t>Feraud</a:t>
            </a:r>
            <a:r>
              <a:rPr lang="es-ES" sz="1000" dirty="0">
                <a:latin typeface="Arial" panose="020B0604020202020204" pitchFamily="34" charset="0"/>
                <a:cs typeface="Arial" panose="020B0604020202020204" pitchFamily="34" charset="0"/>
              </a:rPr>
              <a:t> (1992, comunicación personal) consideró que la actividad más joven era de edad Holocena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
        <p:nvSpPr>
          <p:cNvPr id="6" name="Rectángulo 5"/>
          <p:cNvSpPr/>
          <p:nvPr/>
        </p:nvSpPr>
        <p:spPr>
          <a:xfrm>
            <a:off x="-1" y="2958151"/>
            <a:ext cx="9143999" cy="1015663"/>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-La </a:t>
            </a:r>
            <a:r>
              <a:rPr lang="es-ES" sz="1000" dirty="0">
                <a:latin typeface="Arial" panose="020B0604020202020204" pitchFamily="34" charset="0"/>
                <a:cs typeface="Arial" panose="020B0604020202020204" pitchFamily="34" charset="0"/>
              </a:rPr>
              <a:t>Región de Anatolia Oriental exhibe uno de los </a:t>
            </a:r>
            <a:r>
              <a:rPr lang="es-ES" sz="1000" dirty="0" err="1">
                <a:latin typeface="Arial" panose="020B0604020202020204" pitchFamily="34" charset="0"/>
                <a:cs typeface="Arial" panose="020B0604020202020204" pitchFamily="34" charset="0"/>
              </a:rPr>
              <a:t>transectos</a:t>
            </a:r>
            <a:r>
              <a:rPr lang="es-ES" sz="1000" dirty="0">
                <a:latin typeface="Arial" panose="020B0604020202020204" pitchFamily="34" charset="0"/>
                <a:cs typeface="Arial" panose="020B0604020202020204" pitchFamily="34" charset="0"/>
              </a:rPr>
              <a:t> mejor expuestos y más completos del mundo en una provincia volcánica relacionada con una zona de colisión continental. Dentro de esta región, la </a:t>
            </a:r>
            <a:r>
              <a:rPr lang="es-ES" sz="1000" b="1" dirty="0">
                <a:latin typeface="Arial" panose="020B0604020202020204" pitchFamily="34" charset="0"/>
                <a:cs typeface="Arial" panose="020B0604020202020204" pitchFamily="34" charset="0"/>
              </a:rPr>
              <a:t>meseta Erzurum-Kars </a:t>
            </a:r>
            <a:r>
              <a:rPr lang="es-ES" sz="1000" dirty="0">
                <a:latin typeface="Arial" panose="020B0604020202020204" pitchFamily="34" charset="0"/>
                <a:cs typeface="Arial" panose="020B0604020202020204" pitchFamily="34" charset="0"/>
              </a:rPr>
              <a:t>es de especial importancia ya que contiene el registro completo de volcanismo relacionado con colisiones desde el Mioceno Medio al </a:t>
            </a:r>
            <a:r>
              <a:rPr lang="es-ES" sz="1000" dirty="0" smtClean="0">
                <a:latin typeface="Arial" panose="020B0604020202020204" pitchFamily="34" charset="0"/>
                <a:cs typeface="Arial" panose="020B0604020202020204" pitchFamily="34" charset="0"/>
              </a:rPr>
              <a:t>Plioceno, </a:t>
            </a:r>
            <a:r>
              <a:rPr lang="es-ES" sz="1000" dirty="0">
                <a:latin typeface="Arial" panose="020B0604020202020204" pitchFamily="34" charset="0"/>
                <a:cs typeface="Arial" panose="020B0604020202020204" pitchFamily="34" charset="0"/>
              </a:rPr>
              <a:t>y cubre un amplio rango de composición desde basaltos hasta </a:t>
            </a:r>
            <a:r>
              <a:rPr lang="es-ES" sz="1000" dirty="0" err="1">
                <a:latin typeface="Arial" panose="020B0604020202020204" pitchFamily="34" charset="0"/>
                <a:cs typeface="Arial" panose="020B0604020202020204" pitchFamily="34" charset="0"/>
              </a:rPr>
              <a:t>riolitas</a:t>
            </a:r>
            <a:r>
              <a:rPr lang="es-ES" sz="1000" dirty="0">
                <a:latin typeface="Arial" panose="020B0604020202020204" pitchFamily="34" charset="0"/>
                <a:cs typeface="Arial" panose="020B0604020202020204" pitchFamily="34" charset="0"/>
              </a:rPr>
              <a:t>. Las correlaciones entre seis secciones estratigráficas volcánicas registradas indican que la actividad volcánica se puede dividir en tres Etapas consecutivas, y esa actividad comienza ligeramente más temprano en el oeste de la meseta que en el este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Science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Direct</a:t>
            </a:r>
            <a:r>
              <a:rPr lang="es-ES" sz="1000" dirty="0" smtClean="0">
                <a:latin typeface="Arial" panose="020B0604020202020204" pitchFamily="34" charset="0"/>
                <a:cs typeface="Arial" panose="020B0604020202020204" pitchFamily="34" charset="0"/>
              </a:rPr>
              <a:t>- ‘</a:t>
            </a:r>
            <a:r>
              <a:rPr lang="en-US" sz="1000" dirty="0">
                <a:latin typeface="Arial" panose="020B0604020202020204" pitchFamily="34" charset="0"/>
              </a:rPr>
              <a:t>Volcano-stratigraphy and geochemistry of collision-related volcanism on the Erzurum–Kars Plateau, northeastern </a:t>
            </a:r>
            <a:r>
              <a:rPr lang="en-US" sz="1000" dirty="0" smtClean="0">
                <a:latin typeface="Arial" panose="020B0604020202020204" pitchFamily="34" charset="0"/>
              </a:rPr>
              <a:t>Turkey’ </a:t>
            </a:r>
            <a:r>
              <a:rPr lang="en-US" sz="1000" dirty="0" err="1" smtClean="0">
                <a:latin typeface="Arial" panose="020B0604020202020204" pitchFamily="34" charset="0"/>
              </a:rPr>
              <a:t>por</a:t>
            </a:r>
            <a:r>
              <a:rPr lang="en-US" sz="1000" dirty="0">
                <a:latin typeface="Arial" panose="020B0604020202020204" pitchFamily="34" charset="0"/>
              </a:rPr>
              <a:t> </a:t>
            </a:r>
            <a:r>
              <a:rPr lang="es-ES" sz="1000" dirty="0" err="1" smtClean="0">
                <a:latin typeface="Arial" panose="020B0604020202020204" pitchFamily="34" charset="0"/>
                <a:cs typeface="Arial" panose="020B0604020202020204" pitchFamily="34" charset="0"/>
              </a:rPr>
              <a:t>M.KeskinabJ.A.PearcebJ.G.Mitchellc</a:t>
            </a:r>
            <a:r>
              <a:rPr lang="es-ES" sz="1000" dirty="0" smtClean="0">
                <a:latin typeface="Arial" panose="020B0604020202020204" pitchFamily="34" charset="0"/>
                <a:cs typeface="Arial" panose="020B0604020202020204" pitchFamily="34" charset="0"/>
              </a:rPr>
              <a:t>. </a:t>
            </a:r>
            <a:r>
              <a:rPr lang="es-ES" sz="1000" u="sng" dirty="0" err="1">
                <a:latin typeface="Arial" panose="020B0604020202020204" pitchFamily="34" charset="0"/>
              </a:rPr>
              <a:t>Volume</a:t>
            </a:r>
            <a:r>
              <a:rPr lang="es-ES" sz="1000" u="sng" dirty="0">
                <a:latin typeface="Arial" panose="020B0604020202020204" pitchFamily="34" charset="0"/>
              </a:rPr>
              <a:t> 85, </a:t>
            </a:r>
            <a:r>
              <a:rPr lang="es-ES" sz="1000" u="sng" dirty="0" err="1">
                <a:latin typeface="Arial" panose="020B0604020202020204" pitchFamily="34" charset="0"/>
              </a:rPr>
              <a:t>Issues</a:t>
            </a:r>
            <a:r>
              <a:rPr lang="es-ES" sz="1000" u="sng" dirty="0">
                <a:latin typeface="Arial" panose="020B0604020202020204" pitchFamily="34" charset="0"/>
              </a:rPr>
              <a:t> 1–4</a:t>
            </a:r>
            <a:r>
              <a:rPr lang="es-ES" sz="1000" dirty="0">
                <a:latin typeface="Arial" panose="020B0604020202020204" pitchFamily="34" charset="0"/>
              </a:rPr>
              <a:t>, </a:t>
            </a:r>
            <a:r>
              <a:rPr lang="es-ES" sz="1000" dirty="0" err="1">
                <a:latin typeface="Arial" panose="020B0604020202020204" pitchFamily="34" charset="0"/>
              </a:rPr>
              <a:t>October</a:t>
            </a:r>
            <a:r>
              <a:rPr lang="es-ES" sz="1000" dirty="0">
                <a:latin typeface="Arial" panose="020B0604020202020204" pitchFamily="34" charset="0"/>
              </a:rPr>
              <a:t> 1998, </a:t>
            </a:r>
            <a:r>
              <a:rPr lang="es-ES" sz="1000" dirty="0" err="1">
                <a:latin typeface="Arial" panose="020B0604020202020204" pitchFamily="34" charset="0"/>
              </a:rPr>
              <a:t>Pages</a:t>
            </a:r>
            <a:r>
              <a:rPr lang="es-ES" sz="1000" dirty="0">
                <a:latin typeface="Arial" panose="020B0604020202020204" pitchFamily="34" charset="0"/>
              </a:rPr>
              <a:t> </a:t>
            </a:r>
            <a:r>
              <a:rPr lang="es-ES" sz="1000" dirty="0" smtClean="0">
                <a:latin typeface="Arial" panose="020B0604020202020204" pitchFamily="34" charset="0"/>
              </a:rPr>
              <a:t>355-404</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Elsewiere</a:t>
            </a:r>
            <a:r>
              <a:rPr lang="es-ES" sz="1000" dirty="0" smtClean="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7" name="Rectángulo 6"/>
          <p:cNvSpPr/>
          <p:nvPr/>
        </p:nvSpPr>
        <p:spPr>
          <a:xfrm>
            <a:off x="13889" y="3792643"/>
            <a:ext cx="9130107" cy="1138773"/>
          </a:xfrm>
          <a:prstGeom prst="rect">
            <a:avLst/>
          </a:prstGeom>
        </p:spPr>
        <p:txBody>
          <a:bodyPr wrap="square">
            <a:spAutoFit/>
          </a:bodyPr>
          <a:lstStyle/>
          <a:p>
            <a:r>
              <a:rPr lang="es-ES" b="1" dirty="0"/>
              <a:t>-</a:t>
            </a:r>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Kenger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pertenece al sistema de fallas que creó también los conos de ceniza </a:t>
            </a:r>
            <a:r>
              <a:rPr lang="es-ES" sz="1000" dirty="0" err="1">
                <a:latin typeface="Arial" panose="020B0604020202020204" pitchFamily="34" charset="0"/>
                <a:cs typeface="Arial" panose="020B0604020202020204" pitchFamily="34" charset="0"/>
              </a:rPr>
              <a:t>Kula</a:t>
            </a:r>
            <a:r>
              <a:rPr lang="es-ES" sz="1000" dirty="0">
                <a:latin typeface="Arial" panose="020B0604020202020204" pitchFamily="34" charset="0"/>
                <a:cs typeface="Arial" panose="020B0604020202020204" pitchFamily="34" charset="0"/>
              </a:rPr>
              <a:t> en el oeste de Turquía. Su espacio consiste en un área amplia de conos de ceniza de alcalina </a:t>
            </a:r>
            <a:r>
              <a:rPr lang="es-ES" sz="1000" dirty="0" err="1">
                <a:latin typeface="Arial" panose="020B0604020202020204" pitchFamily="34" charset="0"/>
                <a:cs typeface="Arial" panose="020B0604020202020204" pitchFamily="34" charset="0"/>
              </a:rPr>
              <a:t>basanítica</a:t>
            </a:r>
            <a:r>
              <a:rPr lang="es-ES" sz="1000" dirty="0">
                <a:latin typeface="Arial" panose="020B0604020202020204" pitchFamily="34" charset="0"/>
                <a:cs typeface="Arial" panose="020B0604020202020204" pitchFamily="34" charset="0"/>
              </a:rPr>
              <a:t> a </a:t>
            </a:r>
            <a:r>
              <a:rPr lang="es-ES" sz="1000" dirty="0" err="1">
                <a:latin typeface="Arial" panose="020B0604020202020204" pitchFamily="34" charset="0"/>
                <a:cs typeface="Arial" panose="020B0604020202020204" pitchFamily="34" charset="0"/>
              </a:rPr>
              <a:t>fenotefrítica</a:t>
            </a:r>
            <a:r>
              <a:rPr lang="es-ES" sz="1000" dirty="0">
                <a:latin typeface="Arial" panose="020B0604020202020204" pitchFamily="34" charset="0"/>
                <a:cs typeface="Arial" panose="020B0604020202020204" pitchFamily="34" charset="0"/>
              </a:rPr>
              <a:t> del Cuaternario a lo largo de una línea SW de orientación EW aproximadamente. La mayoría de los volcanes son de edad Pleistocena, entre 1.1 millones y 10.000 años. La etapa inicial produjo coladas de lava desde las chimeneas a lo largo de la fractura del anillo de caldera identificada a partir de imágenes de satélite. La segunda y tercera etapas se llevaron a cabo a lo largo de un graben con orientación EW y produjeron coladas de lava con </a:t>
            </a:r>
            <a:r>
              <a:rPr lang="es-ES" sz="1000" dirty="0" err="1">
                <a:latin typeface="Arial" panose="020B0604020202020204" pitchFamily="34" charset="0"/>
                <a:cs typeface="Arial" panose="020B0604020202020204" pitchFamily="34" charset="0"/>
              </a:rPr>
              <a:t>xenolitos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ultramáficos</a:t>
            </a:r>
            <a:r>
              <a:rPr lang="es-ES" sz="1000" dirty="0">
                <a:latin typeface="Arial" panose="020B0604020202020204" pitchFamily="34" charset="0"/>
                <a:cs typeface="Arial" panose="020B0604020202020204" pitchFamily="34" charset="0"/>
              </a:rPr>
              <a:t>. Aunque se consideró que la actividad había continuado hasta el comienzo del Holoceno, o incluso hasta los tiempos históricos (?), Se desconoce la edad de la erupción más reciente del campo </a:t>
            </a:r>
            <a:r>
              <a:rPr lang="es-ES" sz="1000" dirty="0" err="1">
                <a:latin typeface="Arial" panose="020B0604020202020204" pitchFamily="34" charset="0"/>
                <a:cs typeface="Arial" panose="020B0604020202020204" pitchFamily="34" charset="0"/>
              </a:rPr>
              <a:t>Kula</a:t>
            </a:r>
            <a:r>
              <a:rPr lang="es-ES" sz="1000" dirty="0">
                <a:latin typeface="Arial" panose="020B0604020202020204" pitchFamily="34" charset="0"/>
                <a:cs typeface="Arial" panose="020B0604020202020204" pitchFamily="34" charset="0"/>
              </a:rPr>
              <a:t> y los conos del </a:t>
            </a:r>
            <a:r>
              <a:rPr lang="es-ES" sz="1000" dirty="0" err="1">
                <a:latin typeface="Arial" panose="020B0604020202020204" pitchFamily="34" charset="0"/>
                <a:cs typeface="Arial" panose="020B0604020202020204" pitchFamily="34" charset="0"/>
              </a:rPr>
              <a:t>Kinder</a:t>
            </a:r>
            <a:r>
              <a:rPr lang="es-ES" sz="1000" dirty="0">
                <a:latin typeface="Arial" panose="020B0604020202020204" pitchFamily="34" charset="0"/>
                <a:cs typeface="Arial" panose="020B0604020202020204" pitchFamily="34" charset="0"/>
              </a:rPr>
              <a:t> y la colada de lava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8" name="Rectángulo 7"/>
          <p:cNvSpPr/>
          <p:nvPr/>
        </p:nvSpPr>
        <p:spPr>
          <a:xfrm>
            <a:off x="-3" y="4931416"/>
            <a:ext cx="9143999"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 Volcán </a:t>
            </a:r>
            <a:r>
              <a:rPr lang="es-ES" sz="1000" dirty="0" err="1">
                <a:latin typeface="Arial" panose="020B0604020202020204" pitchFamily="34" charset="0"/>
                <a:cs typeface="Arial" panose="020B0604020202020204" pitchFamily="34" charset="0"/>
              </a:rPr>
              <a:t>Koruhüyügü</a:t>
            </a:r>
            <a:r>
              <a:rPr lang="es-ES" sz="1000" dirty="0">
                <a:latin typeface="Arial" panose="020B0604020202020204" pitchFamily="34" charset="0"/>
                <a:cs typeface="Arial" panose="020B0604020202020204" pitchFamily="34" charset="0"/>
              </a:rPr>
              <a:t>. Una serie de conos de ceniza en la estructura de graben en el área al norte de la ciudad de </a:t>
            </a:r>
            <a:r>
              <a:rPr lang="es-ES" sz="1000" dirty="0" err="1">
                <a:latin typeface="Arial" panose="020B0604020202020204" pitchFamily="34" charset="0"/>
                <a:cs typeface="Arial" panose="020B0604020202020204" pitchFamily="34" charset="0"/>
              </a:rPr>
              <a:t>Kirikhan</a:t>
            </a:r>
            <a:r>
              <a:rPr lang="es-ES" sz="1000" dirty="0">
                <a:latin typeface="Arial" panose="020B0604020202020204" pitchFamily="34" charset="0"/>
                <a:cs typeface="Arial" panose="020B0604020202020204" pitchFamily="34" charset="0"/>
              </a:rPr>
              <a:t> en Turquía.  </a:t>
            </a:r>
          </a:p>
          <a:p>
            <a:r>
              <a:rPr lang="es-ES" sz="1000" dirty="0">
                <a:latin typeface="Arial" panose="020B0604020202020204" pitchFamily="34" charset="0"/>
                <a:cs typeface="Arial" panose="020B0604020202020204" pitchFamily="34" charset="0"/>
              </a:rPr>
              <a:t>Se informó que se había ocasionado una erupción que produjo coladas de lava en 1222 </a:t>
            </a:r>
            <a:r>
              <a:rPr lang="es-ES" sz="1000" dirty="0" err="1">
                <a:latin typeface="Arial" panose="020B0604020202020204" pitchFamily="34" charset="0"/>
                <a:cs typeface="Arial" panose="020B0604020202020204" pitchFamily="34" charset="0"/>
              </a:rPr>
              <a:t>dC</a:t>
            </a:r>
            <a:r>
              <a:rPr lang="es-ES" sz="1000" dirty="0">
                <a:latin typeface="Arial" panose="020B0604020202020204" pitchFamily="34" charset="0"/>
                <a:cs typeface="Arial" panose="020B0604020202020204" pitchFamily="34" charset="0"/>
              </a:rPr>
              <a:t> en la aldea </a:t>
            </a:r>
            <a:r>
              <a:rPr lang="es-ES" sz="1000" dirty="0" err="1">
                <a:latin typeface="Arial" panose="020B0604020202020204" pitchFamily="34" charset="0"/>
                <a:cs typeface="Arial" panose="020B0604020202020204" pitchFamily="34" charset="0"/>
              </a:rPr>
              <a:t>Koruhüyüğü</a:t>
            </a:r>
            <a:r>
              <a:rPr lang="es-ES" sz="1000" dirty="0">
                <a:latin typeface="Arial" panose="020B0604020202020204" pitchFamily="34" charset="0"/>
                <a:cs typeface="Arial" panose="020B0604020202020204" pitchFamily="34" charset="0"/>
              </a:rPr>
              <a:t>, en el SO Turquía, cerca de la frontera con Siria (Catálogo de volcanes activos del mundo). Poco se sabe sobre el volcanismo en esta región y en el catálogo de volcanes del </a:t>
            </a:r>
            <a:r>
              <a:rPr lang="es-ES" sz="1000" dirty="0" err="1">
                <a:latin typeface="Arial" panose="020B0604020202020204" pitchFamily="34" charset="0"/>
                <a:cs typeface="Arial" panose="020B0604020202020204" pitchFamily="34" charset="0"/>
              </a:rPr>
              <a:t>Smithsonian</a:t>
            </a:r>
            <a:r>
              <a:rPr lang="es-ES" sz="1000" dirty="0">
                <a:latin typeface="Arial" panose="020B0604020202020204" pitchFamily="34" charset="0"/>
                <a:cs typeface="Arial" panose="020B0604020202020204" pitchFamily="34" charset="0"/>
              </a:rPr>
              <a:t>. Está mal referido como '</a:t>
            </a:r>
            <a:r>
              <a:rPr lang="es-ES" sz="1000" dirty="0" err="1">
                <a:latin typeface="Arial" panose="020B0604020202020204" pitchFamily="34" charset="0"/>
                <a:cs typeface="Arial" panose="020B0604020202020204" pitchFamily="34" charset="0"/>
              </a:rPr>
              <a:t>beloning</a:t>
            </a:r>
            <a:r>
              <a:rPr lang="es-ES" sz="1000" dirty="0">
                <a:latin typeface="Arial" panose="020B0604020202020204" pitchFamily="34" charset="0"/>
                <a:cs typeface="Arial" panose="020B0604020202020204" pitchFamily="34" charset="0"/>
              </a:rPr>
              <a:t> to </a:t>
            </a:r>
            <a:r>
              <a:rPr lang="es-ES" sz="1000" dirty="0" err="1">
                <a:latin typeface="Arial" panose="020B0604020202020204" pitchFamily="34" charset="0"/>
                <a:cs typeface="Arial" panose="020B0604020202020204" pitchFamily="34" charset="0"/>
              </a:rPr>
              <a:t>Syria</a:t>
            </a:r>
            <a:r>
              <a:rPr lang="es-ES" sz="1000" dirty="0">
                <a:latin typeface="Arial" panose="020B0604020202020204" pitchFamily="34" charset="0"/>
                <a:cs typeface="Arial" panose="020B0604020202020204" pitchFamily="34" charset="0"/>
              </a:rPr>
              <a:t>'- perteneciente a Siria- y '</a:t>
            </a:r>
            <a:r>
              <a:rPr lang="es-ES" sz="1000" dirty="0" err="1">
                <a:latin typeface="Arial" panose="020B0604020202020204" pitchFamily="34" charset="0"/>
                <a:cs typeface="Arial" panose="020B0604020202020204" pitchFamily="34" charset="0"/>
              </a:rPr>
              <a:t>unknown</a:t>
            </a:r>
            <a:r>
              <a:rPr lang="es-ES" sz="1000" dirty="0">
                <a:latin typeface="Arial" panose="020B0604020202020204" pitchFamily="34" charset="0"/>
                <a:cs typeface="Arial" panose="020B0604020202020204" pitchFamily="34" charset="0"/>
              </a:rPr>
              <a:t>'- desconocido-. No hay otros elementos volcánicos en un área de un círculo de 200 km de diámetro, excepto estos conos de ceniza que parecen relativamente jóvenes. (</a:t>
            </a:r>
            <a:r>
              <a:rPr lang="es-ES" sz="1000" dirty="0" err="1">
                <a:latin typeface="Arial" panose="020B0604020202020204" pitchFamily="34" charset="0"/>
                <a:cs typeface="Arial" panose="020B0604020202020204" pitchFamily="34" charset="0"/>
              </a:rPr>
              <a:t>Volcanodiscover</a:t>
            </a:r>
            <a:endParaRPr lang="es-ES" sz="1000" dirty="0">
              <a:latin typeface="Arial" panose="020B0604020202020204" pitchFamily="34" charset="0"/>
              <a:cs typeface="Arial" panose="020B0604020202020204" pitchFamily="34" charset="0"/>
            </a:endParaRPr>
          </a:p>
        </p:txBody>
      </p:sp>
      <p:sp>
        <p:nvSpPr>
          <p:cNvPr id="9" name="Rectángulo 8"/>
          <p:cNvSpPr/>
          <p:nvPr/>
        </p:nvSpPr>
        <p:spPr>
          <a:xfrm>
            <a:off x="13894" y="5574126"/>
            <a:ext cx="9130106" cy="1292662"/>
          </a:xfrm>
          <a:prstGeom prst="rect">
            <a:avLst/>
          </a:prstGeom>
        </p:spPr>
        <p:txBody>
          <a:bodyPr wrap="square">
            <a:spAutoFit/>
          </a:bodyPr>
          <a:lstStyle/>
          <a:p>
            <a:r>
              <a:rPr lang="es-ES" dirty="0"/>
              <a:t>-</a:t>
            </a:r>
            <a:r>
              <a:rPr lang="es-ES" sz="1000" dirty="0">
                <a:latin typeface="Arial" panose="020B0604020202020204" pitchFamily="34" charset="0"/>
                <a:cs typeface="Arial" panose="020B0604020202020204" pitchFamily="34" charset="0"/>
              </a:rPr>
              <a:t>El campo volcánico </a:t>
            </a:r>
            <a:r>
              <a:rPr lang="es-ES" sz="1000" dirty="0" err="1">
                <a:latin typeface="Arial" panose="020B0604020202020204" pitchFamily="34" charset="0"/>
                <a:cs typeface="Arial" panose="020B0604020202020204" pitchFamily="34" charset="0"/>
              </a:rPr>
              <a:t>Kula</a:t>
            </a:r>
            <a:r>
              <a:rPr lang="es-ES" sz="1000" dirty="0">
                <a:latin typeface="Arial" panose="020B0604020202020204" pitchFamily="34" charset="0"/>
                <a:cs typeface="Arial" panose="020B0604020202020204" pitchFamily="34" charset="0"/>
              </a:rPr>
              <a:t>, la zona más occidental del volcanismo joven en Turquía, se encuentra a unos 450 km al WNW de su vecino más cercano del Holoceno en el centro de Turquía, el campo volcánico de </a:t>
            </a:r>
            <a:r>
              <a:rPr lang="es-ES" sz="1000" dirty="0" err="1">
                <a:latin typeface="Arial" panose="020B0604020202020204" pitchFamily="34" charset="0"/>
                <a:cs typeface="Arial" panose="020B0604020202020204" pitchFamily="34" charset="0"/>
              </a:rPr>
              <a:t>Karapinar</a:t>
            </a:r>
            <a:r>
              <a:rPr lang="es-ES" sz="1000" dirty="0">
                <a:latin typeface="Arial" panose="020B0604020202020204" pitchFamily="34" charset="0"/>
                <a:cs typeface="Arial" panose="020B0604020202020204" pitchFamily="34" charset="0"/>
              </a:rPr>
              <a:t>. El campo </a:t>
            </a:r>
            <a:r>
              <a:rPr lang="es-ES" sz="1000" dirty="0" err="1">
                <a:latin typeface="Arial" panose="020B0604020202020204" pitchFamily="34" charset="0"/>
                <a:cs typeface="Arial" panose="020B0604020202020204" pitchFamily="34" charset="0"/>
              </a:rPr>
              <a:t>Kula</a:t>
            </a:r>
            <a:r>
              <a:rPr lang="es-ES" sz="1000" dirty="0">
                <a:latin typeface="Arial" panose="020B0604020202020204" pitchFamily="34" charset="0"/>
                <a:cs typeface="Arial" panose="020B0604020202020204" pitchFamily="34" charset="0"/>
              </a:rPr>
              <a:t> consiste en una amplia área de conos y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de ceniza del Cuaternario de alcalina </a:t>
            </a:r>
            <a:r>
              <a:rPr lang="es-ES" sz="1000" dirty="0" err="1">
                <a:latin typeface="Arial" panose="020B0604020202020204" pitchFamily="34" charset="0"/>
                <a:cs typeface="Arial" panose="020B0604020202020204" pitchFamily="34" charset="0"/>
              </a:rPr>
              <a:t>basanítica</a:t>
            </a:r>
            <a:r>
              <a:rPr lang="es-ES" sz="1000" dirty="0">
                <a:latin typeface="Arial" panose="020B0604020202020204" pitchFamily="34" charset="0"/>
                <a:cs typeface="Arial" panose="020B0604020202020204" pitchFamily="34" charset="0"/>
              </a:rPr>
              <a:t> a </a:t>
            </a:r>
            <a:r>
              <a:rPr lang="es-ES" sz="1000" dirty="0" err="1">
                <a:latin typeface="Arial" panose="020B0604020202020204" pitchFamily="34" charset="0"/>
                <a:cs typeface="Arial" panose="020B0604020202020204" pitchFamily="34" charset="0"/>
              </a:rPr>
              <a:t>fonotefritica</a:t>
            </a:r>
            <a:r>
              <a:rPr lang="es-ES" sz="1000" dirty="0">
                <a:latin typeface="Arial" panose="020B0604020202020204" pitchFamily="34" charset="0"/>
                <a:cs typeface="Arial" panose="020B0604020202020204" pitchFamily="34" charset="0"/>
              </a:rPr>
              <a:t> que </a:t>
            </a:r>
            <a:r>
              <a:rPr lang="es-ES" sz="1000" dirty="0" err="1">
                <a:latin typeface="Arial" panose="020B0604020202020204" pitchFamily="34" charset="0"/>
                <a:cs typeface="Arial" panose="020B0604020202020204" pitchFamily="34" charset="0"/>
              </a:rPr>
              <a:t>erupcionaron</a:t>
            </a:r>
            <a:r>
              <a:rPr lang="es-ES" sz="1000" dirty="0">
                <a:latin typeface="Arial" panose="020B0604020202020204" pitchFamily="34" charset="0"/>
                <a:cs typeface="Arial" panose="020B0604020202020204" pitchFamily="34" charset="0"/>
              </a:rPr>
              <a:t> a lo largo de una línea EW al SO de la ciudad de </a:t>
            </a:r>
            <a:r>
              <a:rPr lang="es-ES" sz="1000" dirty="0" err="1">
                <a:latin typeface="Arial" panose="020B0604020202020204" pitchFamily="34" charset="0"/>
                <a:cs typeface="Arial" panose="020B0604020202020204" pitchFamily="34" charset="0"/>
              </a:rPr>
              <a:t>Selendi</a:t>
            </a:r>
            <a:r>
              <a:rPr lang="es-ES" sz="1000" dirty="0">
                <a:latin typeface="Arial" panose="020B0604020202020204" pitchFamily="34" charset="0"/>
                <a:cs typeface="Arial" panose="020B0604020202020204" pitchFamily="34" charset="0"/>
              </a:rPr>
              <a:t>. La mayoría son de edad Pleistoceno, entre alrededor de 1.1 millones y 10,000 años. La etapa inicial produjo coladas de lava desde las chimeneas a lo largo de la fractura del anillo de caldera identificada a partir de imágenes de satélite. La segunda y tercera etapas se llevaron a cabo a lo largo de un graben EW y produjeron coladas de lava con </a:t>
            </a:r>
            <a:r>
              <a:rPr lang="es-ES" sz="1000" dirty="0" err="1">
                <a:latin typeface="Arial" panose="020B0604020202020204" pitchFamily="34" charset="0"/>
                <a:cs typeface="Arial" panose="020B0604020202020204" pitchFamily="34" charset="0"/>
              </a:rPr>
              <a:t>xenolitos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ultramáficos</a:t>
            </a:r>
            <a:r>
              <a:rPr lang="es-ES" sz="1000" dirty="0">
                <a:latin typeface="Arial" panose="020B0604020202020204" pitchFamily="34" charset="0"/>
                <a:cs typeface="Arial" panose="020B0604020202020204" pitchFamily="34" charset="0"/>
              </a:rPr>
              <a:t>. Aunque se consideró que la actividad había continuado hasta el comienzo del Holoceno (</a:t>
            </a:r>
            <a:r>
              <a:rPr lang="es-ES" sz="1000" dirty="0" err="1">
                <a:latin typeface="Arial" panose="020B0604020202020204" pitchFamily="34" charset="0"/>
                <a:cs typeface="Arial" panose="020B0604020202020204" pitchFamily="34" charset="0"/>
              </a:rPr>
              <a:t>Yilmaz</a:t>
            </a:r>
            <a:r>
              <a:rPr lang="es-ES" sz="1000" dirty="0">
                <a:latin typeface="Arial" panose="020B0604020202020204" pitchFamily="34" charset="0"/>
                <a:cs typeface="Arial" panose="020B0604020202020204" pitchFamily="34" charset="0"/>
              </a:rPr>
              <a:t>, 1990), o casi hasta los tiempos históricos (</a:t>
            </a:r>
            <a:r>
              <a:rPr lang="es-ES" sz="1000" dirty="0" err="1">
                <a:latin typeface="Arial" panose="020B0604020202020204" pitchFamily="34" charset="0"/>
                <a:cs typeface="Arial" panose="020B0604020202020204" pitchFamily="34" charset="0"/>
              </a:rPr>
              <a:t>Borsi</a:t>
            </a:r>
            <a:r>
              <a:rPr lang="es-ES" sz="1000" dirty="0">
                <a:latin typeface="Arial" panose="020B0604020202020204" pitchFamily="34" charset="0"/>
                <a:cs typeface="Arial" panose="020B0604020202020204" pitchFamily="34" charset="0"/>
              </a:rPr>
              <a:t> et al., 1972), se desconoce la edad de la erupción más reciente</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3570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t="18825" b="11032"/>
          <a:stretch/>
        </p:blipFill>
        <p:spPr>
          <a:xfrm>
            <a:off x="3824984" y="0"/>
            <a:ext cx="5292988" cy="2780928"/>
          </a:xfrm>
          <a:prstGeom prst="rect">
            <a:avLst/>
          </a:prstGeom>
        </p:spPr>
      </p:pic>
      <p:sp>
        <p:nvSpPr>
          <p:cNvPr id="3" name="Rectángulo 2"/>
          <p:cNvSpPr/>
          <p:nvPr/>
        </p:nvSpPr>
        <p:spPr>
          <a:xfrm>
            <a:off x="6681536" y="2474851"/>
            <a:ext cx="2436436"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latin typeface="Arial" panose="020B0604020202020204" pitchFamily="34" charset="0"/>
                <a:cs typeface="Arial" panose="020B0604020202020204" pitchFamily="34" charset="0"/>
              </a:rPr>
              <a:t>Kula</a:t>
            </a:r>
            <a:r>
              <a:rPr lang="es-ES" sz="1200" dirty="0">
                <a:solidFill>
                  <a:srgbClr val="FF0000"/>
                </a:solidFill>
                <a:latin typeface="Arial" panose="020B0604020202020204" pitchFamily="34" charset="0"/>
                <a:cs typeface="Arial" panose="020B0604020202020204" pitchFamily="34" charset="0"/>
              </a:rPr>
              <a:t> volcán, Turquía. (Wikipedia)</a:t>
            </a:r>
          </a:p>
        </p:txBody>
      </p:sp>
      <p:sp>
        <p:nvSpPr>
          <p:cNvPr id="4" name="Rectángulo 3"/>
          <p:cNvSpPr/>
          <p:nvPr/>
        </p:nvSpPr>
        <p:spPr>
          <a:xfrm>
            <a:off x="0" y="0"/>
            <a:ext cx="3824984" cy="3016210"/>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 estructura geológica del </a:t>
            </a:r>
            <a:r>
              <a:rPr lang="es-ES" sz="1000" dirty="0" err="1">
                <a:latin typeface="Arial" panose="020B0604020202020204" pitchFamily="34" charset="0"/>
                <a:cs typeface="Arial" panose="020B0604020202020204" pitchFamily="34" charset="0"/>
              </a:rPr>
              <a:t>geoparque</a:t>
            </a:r>
            <a:r>
              <a:rPr lang="es-ES" sz="1000" dirty="0">
                <a:latin typeface="Arial" panose="020B0604020202020204" pitchFamily="34" charset="0"/>
                <a:cs typeface="Arial" panose="020B0604020202020204" pitchFamily="34" charset="0"/>
              </a:rPr>
              <a:t> es de naturaleza compleja y está causada por la tectónica activa de la región del Egeo. Es uno de los campos volcánicos geológicamente más jóvenes de Turquía. Tres fases de erupción tuvieron lugar en el volcanismo del período Cuaternario, </a:t>
            </a:r>
            <a:r>
              <a:rPr lang="es-ES" sz="1000" dirty="0" smtClean="0">
                <a:latin typeface="Arial" panose="020B0604020202020204" pitchFamily="34" charset="0"/>
                <a:cs typeface="Arial" panose="020B0604020202020204" pitchFamily="34" charset="0"/>
              </a:rPr>
              <a:t>aproximadamente hace  </a:t>
            </a:r>
            <a:r>
              <a:rPr lang="es-ES" sz="1000" dirty="0">
                <a:latin typeface="Arial" panose="020B0604020202020204" pitchFamily="34" charset="0"/>
                <a:cs typeface="Arial" panose="020B0604020202020204" pitchFamily="34" charset="0"/>
              </a:rPr>
              <a:t>1.1 millones, 300 mil y 15 mil años. Hay 80 conos de escoria y cinco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en el </a:t>
            </a:r>
            <a:r>
              <a:rPr lang="es-ES" sz="1000" dirty="0" err="1">
                <a:latin typeface="Arial" panose="020B0604020202020204" pitchFamily="34" charset="0"/>
                <a:cs typeface="Arial" panose="020B0604020202020204" pitchFamily="34" charset="0"/>
              </a:rPr>
              <a:t>geoparque</a:t>
            </a:r>
            <a:r>
              <a:rPr lang="es-ES" sz="1000" dirty="0">
                <a:latin typeface="Arial" panose="020B0604020202020204" pitchFamily="34" charset="0"/>
                <a:cs typeface="Arial" panose="020B0604020202020204" pitchFamily="34" charset="0"/>
              </a:rPr>
              <a:t>. La altura de los conos de escoria de pequeño tamaño no supera los 150 m. Las columnas de basalto en las aldeas </a:t>
            </a:r>
            <a:r>
              <a:rPr lang="es-ES" sz="1000" dirty="0" err="1">
                <a:latin typeface="Arial" panose="020B0604020202020204" pitchFamily="34" charset="0"/>
                <a:cs typeface="Arial" panose="020B0604020202020204" pitchFamily="34" charset="0"/>
              </a:rPr>
              <a:t>Sarnıç</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Çakırca</a:t>
            </a:r>
            <a:r>
              <a:rPr lang="es-ES" sz="1000" dirty="0">
                <a:latin typeface="Arial" panose="020B0604020202020204" pitchFamily="34" charset="0"/>
                <a:cs typeface="Arial" panose="020B0604020202020204" pitchFamily="34" charset="0"/>
              </a:rPr>
              <a:t> tienen una altura superior a 20 m  </a:t>
            </a:r>
            <a:r>
              <a:rPr lang="es-ES" sz="1000" dirty="0" smtClean="0">
                <a:latin typeface="Arial" panose="020B0604020202020204" pitchFamily="34" charset="0"/>
                <a:cs typeface="Arial" panose="020B0604020202020204" pitchFamily="34" charset="0"/>
              </a:rPr>
              <a:t>(</a:t>
            </a:r>
            <a:r>
              <a:rPr lang="es-ES" sz="1000" dirty="0">
                <a:latin typeface="Arial" panose="020B0604020202020204" pitchFamily="34" charset="0"/>
                <a:cs typeface="Arial" panose="020B0604020202020204" pitchFamily="34" charset="0"/>
              </a:rPr>
              <a:t>Wikipedia) El campo volcánico de </a:t>
            </a:r>
            <a:r>
              <a:rPr lang="es-ES" sz="1000" dirty="0" err="1">
                <a:latin typeface="Arial" panose="020B0604020202020204" pitchFamily="34" charset="0"/>
                <a:cs typeface="Arial" panose="020B0604020202020204" pitchFamily="34" charset="0"/>
              </a:rPr>
              <a:t>Kula</a:t>
            </a:r>
            <a:r>
              <a:rPr lang="es-ES" sz="1000" dirty="0">
                <a:latin typeface="Arial" panose="020B0604020202020204" pitchFamily="34" charset="0"/>
                <a:cs typeface="Arial" panose="020B0604020202020204" pitchFamily="34" charset="0"/>
              </a:rPr>
              <a:t>, en el oeste de Turquía, cerca de la ciudad de </a:t>
            </a:r>
            <a:r>
              <a:rPr lang="es-ES" sz="1000" dirty="0" err="1">
                <a:latin typeface="Arial" panose="020B0604020202020204" pitchFamily="34" charset="0"/>
                <a:cs typeface="Arial" panose="020B0604020202020204" pitchFamily="34" charset="0"/>
              </a:rPr>
              <a:t>Selendi</a:t>
            </a:r>
            <a:r>
              <a:rPr lang="es-ES" sz="1000" dirty="0">
                <a:latin typeface="Arial" panose="020B0604020202020204" pitchFamily="34" charset="0"/>
                <a:cs typeface="Arial" panose="020B0604020202020204" pitchFamily="34" charset="0"/>
              </a:rPr>
              <a:t>, tuvo las últimas erupciones probablemente hace más de 10.000 años. Es el complejo volcánico vecino del campo volcánico </a:t>
            </a:r>
            <a:r>
              <a:rPr lang="es-ES" sz="1000" dirty="0" err="1">
                <a:latin typeface="Arial" panose="020B0604020202020204" pitchFamily="34" charset="0"/>
                <a:cs typeface="Arial" panose="020B0604020202020204" pitchFamily="34" charset="0"/>
              </a:rPr>
              <a:t>Karapinar</a:t>
            </a:r>
            <a:r>
              <a:rPr lang="es-ES" sz="1000" dirty="0">
                <a:latin typeface="Arial" panose="020B0604020202020204" pitchFamily="34" charset="0"/>
                <a:cs typeface="Arial" panose="020B0604020202020204" pitchFamily="34" charset="0"/>
              </a:rPr>
              <a:t>. Se ha producido en el Cuaternario una erupción de basáltico alcalina a </a:t>
            </a:r>
            <a:r>
              <a:rPr lang="es-ES" sz="1000" dirty="0" err="1">
                <a:latin typeface="Arial" panose="020B0604020202020204" pitchFamily="34" charset="0"/>
                <a:cs typeface="Arial" panose="020B0604020202020204" pitchFamily="34" charset="0"/>
              </a:rPr>
              <a:t>fonotéfrítica</a:t>
            </a:r>
            <a:r>
              <a:rPr lang="es-ES" sz="1000" dirty="0">
                <a:latin typeface="Arial" panose="020B0604020202020204" pitchFamily="34" charset="0"/>
                <a:cs typeface="Arial" panose="020B0604020202020204" pitchFamily="34" charset="0"/>
              </a:rPr>
              <a:t> de tipo </a:t>
            </a:r>
            <a:r>
              <a:rPr lang="es-ES" sz="1000" dirty="0" err="1">
                <a:latin typeface="Arial" panose="020B0604020202020204" pitchFamily="34" charset="0"/>
                <a:cs typeface="Arial" panose="020B0604020202020204" pitchFamily="34" charset="0"/>
              </a:rPr>
              <a:t>estromboliano</a:t>
            </a:r>
            <a:r>
              <a:rPr lang="es-ES" sz="1000" dirty="0">
                <a:latin typeface="Arial" panose="020B0604020202020204" pitchFamily="34" charset="0"/>
                <a:cs typeface="Arial" panose="020B0604020202020204" pitchFamily="34" charset="0"/>
              </a:rPr>
              <a:t> desde el Pleistoceno hasta hace probablemente 10.000 años. Ha habido grandes coladas de lava desde una caldera como el área que se ha encontrado en las imágenes satelitales. Las fechas exactas de las últimas erupciones son desconocidas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5" name="Rectángulo 4"/>
          <p:cNvSpPr/>
          <p:nvPr/>
        </p:nvSpPr>
        <p:spPr>
          <a:xfrm>
            <a:off x="32985" y="3016210"/>
            <a:ext cx="3772516" cy="1323439"/>
          </a:xfrm>
          <a:prstGeom prst="rect">
            <a:avLst/>
          </a:prstGeom>
        </p:spPr>
        <p:txBody>
          <a:bodyPr wrap="square">
            <a:spAutoFit/>
          </a:bodyPr>
          <a:lstStyle/>
          <a:p>
            <a:r>
              <a:rPr lang="es-ES" sz="1000" b="1" dirty="0" smtClean="0">
                <a:latin typeface="Arial" panose="020B0604020202020204" pitchFamily="34" charset="0"/>
              </a:rPr>
              <a:t>-</a:t>
            </a:r>
            <a:r>
              <a:rPr lang="es-ES" sz="1000" b="1" dirty="0" err="1" smtClean="0">
                <a:latin typeface="Arial" panose="020B0604020202020204" pitchFamily="34" charset="0"/>
              </a:rPr>
              <a:t>Nemrut</a:t>
            </a:r>
            <a:r>
              <a:rPr lang="es-ES" sz="1000" dirty="0">
                <a:latin typeface="Arial" panose="020B0604020202020204" pitchFamily="34" charset="0"/>
              </a:rPr>
              <a:t> </a:t>
            </a:r>
            <a:r>
              <a:rPr lang="es-ES" sz="1000" dirty="0" smtClean="0">
                <a:latin typeface="Arial" panose="020B0604020202020204" pitchFamily="34" charset="0"/>
              </a:rPr>
              <a:t> </a:t>
            </a:r>
            <a:r>
              <a:rPr lang="es-ES" sz="1000" dirty="0">
                <a:latin typeface="Arial" panose="020B0604020202020204" pitchFamily="34" charset="0"/>
              </a:rPr>
              <a:t>es un volcán inactivo del este Turquía, localizado cerca del gran lago Van.</a:t>
            </a:r>
          </a:p>
          <a:p>
            <a:r>
              <a:rPr lang="es-ES" sz="1000" dirty="0">
                <a:latin typeface="Arial" panose="020B0604020202020204" pitchFamily="34" charset="0"/>
              </a:rPr>
              <a:t>Tiene 3050 m de alto y su caldera volcánica elíptica tiene un diámetro aproximado de 7x8 kilómetros. La parte occidental de la caldera contiene un gran lago frío, con una profundidad estimada de 155 m. Hay también un pequeño lago cuya temperatura alcanza los 60 °C, proporcionando la evidencia clara de que continua la actividad volcánica</a:t>
            </a:r>
            <a:r>
              <a:rPr lang="es-ES" sz="1000" dirty="0" smtClean="0">
                <a:latin typeface="Arial" panose="020B0604020202020204" pitchFamily="34" charset="0"/>
              </a:rPr>
              <a:t>. (Wikipedia)</a:t>
            </a:r>
            <a:endParaRPr lang="es-ES" sz="1000" b="0" i="0" dirty="0">
              <a:effectLst/>
              <a:latin typeface="Arial" panose="020B0604020202020204" pitchFamily="34" charset="0"/>
            </a:endParaRPr>
          </a:p>
        </p:txBody>
      </p:sp>
      <p:pic>
        <p:nvPicPr>
          <p:cNvPr id="6" name="Imagen 5"/>
          <p:cNvPicPr>
            <a:picLocks noChangeAspect="1"/>
          </p:cNvPicPr>
          <p:nvPr/>
        </p:nvPicPr>
        <p:blipFill>
          <a:blip r:embed="rId4"/>
          <a:stretch>
            <a:fillRect/>
          </a:stretch>
        </p:blipFill>
        <p:spPr>
          <a:xfrm>
            <a:off x="3805501" y="2851889"/>
            <a:ext cx="5303802" cy="3529439"/>
          </a:xfrm>
          <a:prstGeom prst="rect">
            <a:avLst/>
          </a:prstGeom>
        </p:spPr>
      </p:pic>
      <p:sp>
        <p:nvSpPr>
          <p:cNvPr id="7" name="Rectángulo 6"/>
          <p:cNvSpPr/>
          <p:nvPr/>
        </p:nvSpPr>
        <p:spPr>
          <a:xfrm>
            <a:off x="5076056" y="6525383"/>
            <a:ext cx="2563522"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Nemrut</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Dagi</a:t>
            </a:r>
            <a:r>
              <a:rPr lang="es-ES" sz="1000" dirty="0">
                <a:solidFill>
                  <a:srgbClr val="FF0000"/>
                </a:solidFill>
                <a:latin typeface="Arial" panose="020B0604020202020204" pitchFamily="34" charset="0"/>
                <a:cs typeface="Arial" panose="020B0604020202020204" pitchFamily="34" charset="0"/>
              </a:rPr>
              <a:t>, volcán, Turquía. (Wikipedia)</a:t>
            </a:r>
          </a:p>
        </p:txBody>
      </p:sp>
      <p:sp>
        <p:nvSpPr>
          <p:cNvPr id="9" name="Rectángulo 8"/>
          <p:cNvSpPr/>
          <p:nvPr/>
        </p:nvSpPr>
        <p:spPr>
          <a:xfrm>
            <a:off x="-2631" y="4272677"/>
            <a:ext cx="4572000" cy="2431435"/>
          </a:xfrm>
          <a:prstGeom prst="rect">
            <a:avLst/>
          </a:prstGeom>
        </p:spPr>
        <p:txBody>
          <a:bodyPr>
            <a:spAutoFit/>
          </a:bodyPr>
          <a:lstStyle/>
          <a:p>
            <a:pPr lvl="0"/>
            <a:r>
              <a:rPr lang="es-ES" sz="1200" dirty="0" smtClean="0">
                <a:solidFill>
                  <a:prstClr val="black"/>
                </a:solidFill>
              </a:rPr>
              <a:t>--</a:t>
            </a:r>
            <a:r>
              <a:rPr lang="es-ES" sz="1000" dirty="0" err="1" smtClean="0">
                <a:latin typeface="Arial" panose="020B0604020202020204" pitchFamily="34" charset="0"/>
                <a:cs typeface="Arial" panose="020B0604020202020204" pitchFamily="34" charset="0"/>
              </a:rPr>
              <a:t>Nemrut</a:t>
            </a:r>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es el más occidental de un grupo de volcanes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cerca </a:t>
            </a:r>
            <a:r>
              <a:rPr lang="es-ES" sz="1000" dirty="0">
                <a:latin typeface="Arial" panose="020B0604020202020204" pitchFamily="34" charset="0"/>
                <a:cs typeface="Arial" panose="020B0604020202020204" pitchFamily="34" charset="0"/>
              </a:rPr>
              <a:t>del Lago Van en el este de Anatolia y el único que ha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entrado </a:t>
            </a:r>
            <a:r>
              <a:rPr lang="es-ES" sz="1000" dirty="0">
                <a:latin typeface="Arial" panose="020B0604020202020204" pitchFamily="34" charset="0"/>
                <a:cs typeface="Arial" panose="020B0604020202020204" pitchFamily="34" charset="0"/>
              </a:rPr>
              <a:t>en erupción en el tiempo histórico. Contiene una caldera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de </a:t>
            </a:r>
            <a:r>
              <a:rPr lang="es-ES" sz="1000" dirty="0">
                <a:latin typeface="Arial" panose="020B0604020202020204" pitchFamily="34" charset="0"/>
                <a:cs typeface="Arial" panose="020B0604020202020204" pitchFamily="34" charset="0"/>
              </a:rPr>
              <a:t>9 x 5 km parcialmente llena en su lado occidental por un lago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de </a:t>
            </a:r>
            <a:r>
              <a:rPr lang="es-ES" sz="1000" dirty="0">
                <a:latin typeface="Arial" panose="020B0604020202020204" pitchFamily="34" charset="0"/>
                <a:cs typeface="Arial" panose="020B0604020202020204" pitchFamily="34" charset="0"/>
              </a:rPr>
              <a:t>caldera. El </a:t>
            </a:r>
            <a:r>
              <a:rPr lang="es-ES" sz="1000" dirty="0" smtClean="0">
                <a:latin typeface="Arial" panose="020B0604020202020204" pitchFamily="34" charset="0"/>
                <a:cs typeface="Arial" panose="020B0604020202020204" pitchFamily="34" charset="0"/>
              </a:rPr>
              <a:t>vulcanismo </a:t>
            </a:r>
            <a:r>
              <a:rPr lang="es-ES" sz="1000" dirty="0" err="1">
                <a:latin typeface="Arial" panose="020B0604020202020204" pitchFamily="34" charset="0"/>
                <a:cs typeface="Arial" panose="020B0604020202020204" pitchFamily="34" charset="0"/>
              </a:rPr>
              <a:t>poscaldera</a:t>
            </a:r>
            <a:r>
              <a:rPr lang="es-ES" sz="1000" dirty="0">
                <a:latin typeface="Arial" panose="020B0604020202020204" pitchFamily="34" charset="0"/>
                <a:cs typeface="Arial" panose="020B0604020202020204" pitchFamily="34" charset="0"/>
              </a:rPr>
              <a:t>, de composición basáltica a </a:t>
            </a:r>
            <a:endParaRPr lang="es-ES" sz="1000" dirty="0" smtClean="0">
              <a:latin typeface="Arial" panose="020B0604020202020204" pitchFamily="34" charset="0"/>
              <a:cs typeface="Arial" panose="020B0604020202020204" pitchFamily="34" charset="0"/>
            </a:endParaRPr>
          </a:p>
          <a:p>
            <a:pPr lvl="0"/>
            <a:r>
              <a:rPr lang="es-ES" sz="1000" dirty="0" err="1" smtClean="0">
                <a:latin typeface="Arial" panose="020B0604020202020204" pitchFamily="34" charset="0"/>
                <a:cs typeface="Arial" panose="020B0604020202020204" pitchFamily="34" charset="0"/>
              </a:rPr>
              <a:t>riolítica</a:t>
            </a:r>
            <a:r>
              <a:rPr lang="es-ES" sz="1000" dirty="0">
                <a:latin typeface="Arial" panose="020B0604020202020204" pitchFamily="34" charset="0"/>
                <a:cs typeface="Arial" panose="020B0604020202020204" pitchFamily="34" charset="0"/>
              </a:rPr>
              <a:t>, se produjo inicialmente a lo largo del borde y el suelo de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la </a:t>
            </a:r>
            <a:r>
              <a:rPr lang="es-ES" sz="1000" dirty="0">
                <a:latin typeface="Arial" panose="020B0604020202020204" pitchFamily="34" charset="0"/>
                <a:cs typeface="Arial" panose="020B0604020202020204" pitchFamily="34" charset="0"/>
              </a:rPr>
              <a:t>caldera. Los flujos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y la emisión de </a:t>
            </a:r>
            <a:r>
              <a:rPr lang="es-ES" sz="1000" dirty="0" smtClean="0">
                <a:latin typeface="Arial" panose="020B0604020202020204" pitchFamily="34" charset="0"/>
                <a:cs typeface="Arial" panose="020B0604020202020204" pitchFamily="34" charset="0"/>
              </a:rPr>
              <a:t>coladas </a:t>
            </a:r>
            <a:r>
              <a:rPr lang="es-ES" sz="1000" dirty="0">
                <a:latin typeface="Arial" panose="020B0604020202020204" pitchFamily="34" charset="0"/>
                <a:cs typeface="Arial" panose="020B0604020202020204" pitchFamily="34" charset="0"/>
              </a:rPr>
              <a:t>de lava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 de obsidiana </a:t>
            </a:r>
            <a:r>
              <a:rPr lang="es-ES" sz="1000" dirty="0">
                <a:latin typeface="Arial" panose="020B0604020202020204" pitchFamily="34" charset="0"/>
                <a:cs typeface="Arial" panose="020B0604020202020204" pitchFamily="34" charset="0"/>
              </a:rPr>
              <a:t>vítrea acompañaron la construcción de </a:t>
            </a:r>
            <a:r>
              <a:rPr lang="es-ES" sz="1000" dirty="0" smtClean="0">
                <a:latin typeface="Arial" panose="020B0604020202020204" pitchFamily="34" charset="0"/>
                <a:cs typeface="Arial" panose="020B0604020202020204" pitchFamily="34" charset="0"/>
              </a:rPr>
              <a:t>domos </a:t>
            </a:r>
            <a:r>
              <a:rPr lang="es-ES" sz="1000" dirty="0">
                <a:latin typeface="Arial" panose="020B0604020202020204" pitchFamily="34" charset="0"/>
                <a:cs typeface="Arial" panose="020B0604020202020204" pitchFamily="34" charset="0"/>
              </a:rPr>
              <a:t>de </a:t>
            </a:r>
            <a:endParaRPr lang="es-ES" sz="1000" dirty="0" smtClean="0">
              <a:latin typeface="Arial" panose="020B0604020202020204" pitchFamily="34" charset="0"/>
              <a:cs typeface="Arial" panose="020B0604020202020204" pitchFamily="34" charset="0"/>
            </a:endParaRPr>
          </a:p>
          <a:p>
            <a:pPr lvl="0"/>
            <a:r>
              <a:rPr lang="es-ES" sz="1000" dirty="0">
                <a:latin typeface="Arial" panose="020B0604020202020204" pitchFamily="34" charset="0"/>
                <a:cs typeface="Arial" panose="020B0604020202020204" pitchFamily="34" charset="0"/>
              </a:rPr>
              <a:t>l</a:t>
            </a:r>
            <a:r>
              <a:rPr lang="es-ES" sz="1000" dirty="0" smtClean="0">
                <a:latin typeface="Arial" panose="020B0604020202020204" pitchFamily="34" charset="0"/>
                <a:cs typeface="Arial" panose="020B0604020202020204" pitchFamily="34" charset="0"/>
              </a:rPr>
              <a:t>ava dentro </a:t>
            </a:r>
            <a:r>
              <a:rPr lang="es-ES" sz="1000" dirty="0">
                <a:latin typeface="Arial" panose="020B0604020202020204" pitchFamily="34" charset="0"/>
                <a:cs typeface="Arial" panose="020B0604020202020204" pitchFamily="34" charset="0"/>
              </a:rPr>
              <a:t>de la caldera; actividad posterior formó una serie de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conos de </a:t>
            </a:r>
            <a:r>
              <a:rPr lang="es-ES" sz="1000" dirty="0">
                <a:latin typeface="Arial" panose="020B0604020202020204" pitchFamily="34" charset="0"/>
                <a:cs typeface="Arial" panose="020B0604020202020204" pitchFamily="34" charset="0"/>
              </a:rPr>
              <a:t>ceniza y cúpulas de lava en erupción a lo largo de </a:t>
            </a:r>
            <a:r>
              <a:rPr lang="es-ES" sz="1000" dirty="0" smtClean="0">
                <a:latin typeface="Arial" panose="020B0604020202020204" pitchFamily="34" charset="0"/>
                <a:cs typeface="Arial" panose="020B0604020202020204" pitchFamily="34" charset="0"/>
              </a:rPr>
              <a:t>las</a:t>
            </a:r>
          </a:p>
          <a:p>
            <a:pPr lvl="0"/>
            <a:r>
              <a:rPr lang="es-ES" sz="1000" dirty="0" smtClean="0">
                <a:latin typeface="Arial" panose="020B0604020202020204" pitchFamily="34" charset="0"/>
                <a:cs typeface="Arial" panose="020B0604020202020204" pitchFamily="34" charset="0"/>
              </a:rPr>
              <a:t>fisuras N-S </a:t>
            </a:r>
            <a:r>
              <a:rPr lang="es-ES" sz="1000" dirty="0">
                <a:latin typeface="Arial" panose="020B0604020202020204" pitchFamily="34" charset="0"/>
                <a:cs typeface="Arial" panose="020B0604020202020204" pitchFamily="34" charset="0"/>
              </a:rPr>
              <a:t>en el flanco norte. La actividad más reciente se ha </a:t>
            </a:r>
            <a:endParaRPr lang="es-ES" sz="1000" dirty="0" smtClean="0">
              <a:latin typeface="Arial" panose="020B0604020202020204" pitchFamily="34" charset="0"/>
              <a:cs typeface="Arial" panose="020B0604020202020204" pitchFamily="34" charset="0"/>
            </a:endParaRPr>
          </a:p>
          <a:p>
            <a:pPr lvl="0"/>
            <a:r>
              <a:rPr lang="es-ES" sz="1000" dirty="0" smtClean="0">
                <a:latin typeface="Arial" panose="020B0604020202020204" pitchFamily="34" charset="0"/>
                <a:cs typeface="Arial" panose="020B0604020202020204" pitchFamily="34" charset="0"/>
              </a:rPr>
              <a:t>concentrado </a:t>
            </a:r>
            <a:r>
              <a:rPr lang="es-ES" sz="1000" dirty="0">
                <a:latin typeface="Arial" panose="020B0604020202020204" pitchFamily="34" charset="0"/>
                <a:cs typeface="Arial" panose="020B0604020202020204" pitchFamily="34" charset="0"/>
              </a:rPr>
              <a:t>a lo largo de una fisura de </a:t>
            </a:r>
            <a:r>
              <a:rPr lang="es-ES" sz="1000" dirty="0" smtClean="0">
                <a:latin typeface="Arial" panose="020B0604020202020204" pitchFamily="34" charset="0"/>
                <a:cs typeface="Arial" panose="020B0604020202020204" pitchFamily="34" charset="0"/>
              </a:rPr>
              <a:t>orientación </a:t>
            </a:r>
            <a:r>
              <a:rPr lang="es-ES" sz="1000" dirty="0">
                <a:latin typeface="Arial" panose="020B0604020202020204" pitchFamily="34" charset="0"/>
                <a:cs typeface="Arial" panose="020B0604020202020204" pitchFamily="34" charset="0"/>
              </a:rPr>
              <a:t>NNW que </a:t>
            </a:r>
            <a:endParaRPr lang="es-ES" sz="1000" dirty="0" smtClean="0">
              <a:latin typeface="Arial" panose="020B0604020202020204" pitchFamily="34" charset="0"/>
              <a:cs typeface="Arial" panose="020B0604020202020204" pitchFamily="34" charset="0"/>
            </a:endParaRPr>
          </a:p>
          <a:p>
            <a:pPr lvl="0"/>
            <a:r>
              <a:rPr lang="es-ES" sz="1000" dirty="0">
                <a:latin typeface="Arial" panose="020B0604020202020204" pitchFamily="34" charset="0"/>
                <a:cs typeface="Arial" panose="020B0604020202020204" pitchFamily="34" charset="0"/>
              </a:rPr>
              <a:t>c</a:t>
            </a:r>
            <a:r>
              <a:rPr lang="es-ES" sz="1000" dirty="0" smtClean="0">
                <a:latin typeface="Arial" panose="020B0604020202020204" pitchFamily="34" charset="0"/>
                <a:cs typeface="Arial" panose="020B0604020202020204" pitchFamily="34" charset="0"/>
              </a:rPr>
              <a:t>orta el </a:t>
            </a:r>
            <a:r>
              <a:rPr lang="es-ES" sz="1000" dirty="0">
                <a:latin typeface="Arial" panose="020B0604020202020204" pitchFamily="34" charset="0"/>
                <a:cs typeface="Arial" panose="020B0604020202020204" pitchFamily="34" charset="0"/>
              </a:rPr>
              <a:t>piso de la caldera oriental y se extiende más allá del </a:t>
            </a:r>
            <a:r>
              <a:rPr lang="es-ES" sz="1000" dirty="0" smtClean="0">
                <a:latin typeface="Arial" panose="020B0604020202020204" pitchFamily="34" charset="0"/>
                <a:cs typeface="Arial" panose="020B0604020202020204" pitchFamily="34" charset="0"/>
              </a:rPr>
              <a:t>borde</a:t>
            </a:r>
          </a:p>
          <a:p>
            <a:pPr lvl="0"/>
            <a:r>
              <a:rPr lang="es-ES" sz="1000" dirty="0">
                <a:latin typeface="Arial" panose="020B0604020202020204" pitchFamily="34" charset="0"/>
                <a:cs typeface="Arial" panose="020B0604020202020204" pitchFamily="34" charset="0"/>
              </a:rPr>
              <a:t>d</a:t>
            </a:r>
            <a:r>
              <a:rPr lang="es-ES" sz="1000" dirty="0" smtClean="0">
                <a:latin typeface="Arial" panose="020B0604020202020204" pitchFamily="34" charset="0"/>
                <a:cs typeface="Arial" panose="020B0604020202020204" pitchFamily="34" charset="0"/>
              </a:rPr>
              <a:t>e la </a:t>
            </a:r>
            <a:r>
              <a:rPr lang="es-ES" sz="1000" dirty="0">
                <a:latin typeface="Arial" panose="020B0604020202020204" pitchFamily="34" charset="0"/>
                <a:cs typeface="Arial" panose="020B0604020202020204" pitchFamily="34" charset="0"/>
              </a:rPr>
              <a:t>caldera norte; casi dos docenas de conos de ceniza y </a:t>
            </a:r>
            <a:r>
              <a:rPr lang="es-ES" sz="1000" dirty="0" smtClean="0">
                <a:latin typeface="Arial" panose="020B0604020202020204" pitchFamily="34" charset="0"/>
                <a:cs typeface="Arial" panose="020B0604020202020204" pitchFamily="34" charset="0"/>
              </a:rPr>
              <a:t>domos </a:t>
            </a:r>
          </a:p>
          <a:p>
            <a:pPr lvl="0"/>
            <a:r>
              <a:rPr lang="es-ES" sz="1000" dirty="0" smtClean="0">
                <a:latin typeface="Arial" panose="020B0604020202020204" pitchFamily="34" charset="0"/>
                <a:cs typeface="Arial" panose="020B0604020202020204" pitchFamily="34" charset="0"/>
              </a:rPr>
              <a:t>de </a:t>
            </a:r>
            <a:r>
              <a:rPr lang="es-ES" sz="1000" dirty="0">
                <a:latin typeface="Arial" panose="020B0604020202020204" pitchFamily="34" charset="0"/>
                <a:cs typeface="Arial" panose="020B0604020202020204" pitchFamily="34" charset="0"/>
              </a:rPr>
              <a:t>lava se construyeron en el suelo de la caldera. </a:t>
            </a:r>
          </a:p>
        </p:txBody>
      </p:sp>
    </p:spTree>
    <p:extLst>
      <p:ext uri="{BB962C8B-B14F-4D97-AF65-F5344CB8AC3E}">
        <p14:creationId xmlns:p14="http://schemas.microsoft.com/office/powerpoint/2010/main" val="3993284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4310"/>
            <a:ext cx="4572000" cy="707886"/>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Las capas de ceniza en el Lago Van documentan numerosas erupciones del Holoceno, y una erupción histórica en 1441 CE de una fisura en el flanco N que involucraba </a:t>
            </a:r>
            <a:r>
              <a:rPr lang="es-ES" sz="1000" dirty="0" smtClean="0">
                <a:solidFill>
                  <a:prstClr val="white"/>
                </a:solidFill>
                <a:latin typeface="Arial" panose="020B0604020202020204" pitchFamily="34" charset="0"/>
                <a:cs typeface="Arial" panose="020B0604020202020204" pitchFamily="34" charset="0"/>
              </a:rPr>
              <a:t>coladas </a:t>
            </a:r>
            <a:r>
              <a:rPr lang="es-ES" sz="1000" dirty="0">
                <a:solidFill>
                  <a:prstClr val="white"/>
                </a:solidFill>
                <a:latin typeface="Arial" panose="020B0604020202020204" pitchFamily="34" charset="0"/>
                <a:cs typeface="Arial" panose="020B0604020202020204" pitchFamily="34" charset="0"/>
              </a:rPr>
              <a:t>de </a:t>
            </a:r>
            <a:r>
              <a:rPr lang="es-ES" sz="1000" dirty="0" smtClean="0">
                <a:solidFill>
                  <a:prstClr val="white"/>
                </a:solidFill>
                <a:latin typeface="Arial" panose="020B0604020202020204" pitchFamily="34" charset="0"/>
                <a:cs typeface="Arial" panose="020B0604020202020204" pitchFamily="34" charset="0"/>
              </a:rPr>
              <a:t>lava de composición bimodales. (Global </a:t>
            </a:r>
            <a:r>
              <a:rPr lang="es-ES" sz="1000" dirty="0" err="1" smtClean="0">
                <a:solidFill>
                  <a:prstClr val="white"/>
                </a:solidFill>
                <a:latin typeface="Arial" panose="020B0604020202020204" pitchFamily="34" charset="0"/>
                <a:cs typeface="Arial" panose="020B0604020202020204" pitchFamily="34" charset="0"/>
              </a:rPr>
              <a:t>Volcanism</a:t>
            </a:r>
            <a:r>
              <a:rPr lang="es-ES" sz="1000" dirty="0" smtClean="0">
                <a:solidFill>
                  <a:prstClr val="white"/>
                </a:solidFill>
                <a:latin typeface="Arial" panose="020B0604020202020204" pitchFamily="34" charset="0"/>
                <a:cs typeface="Arial" panose="020B0604020202020204" pitchFamily="34" charset="0"/>
              </a:rPr>
              <a:t> </a:t>
            </a:r>
            <a:r>
              <a:rPr lang="es-ES" sz="1000" dirty="0" err="1" smtClean="0">
                <a:solidFill>
                  <a:prstClr val="white"/>
                </a:solidFill>
                <a:latin typeface="Arial" panose="020B0604020202020204" pitchFamily="34" charset="0"/>
                <a:cs typeface="Arial" panose="020B0604020202020204" pitchFamily="34" charset="0"/>
              </a:rPr>
              <a:t>Program</a:t>
            </a:r>
            <a:r>
              <a:rPr lang="es-ES" sz="1000" dirty="0" smtClean="0">
                <a:solidFill>
                  <a:prstClr val="white"/>
                </a:solidFill>
                <a:latin typeface="Arial" panose="020B0604020202020204" pitchFamily="34" charset="0"/>
                <a:cs typeface="Arial" panose="020B0604020202020204" pitchFamily="34" charset="0"/>
              </a:rPr>
              <a:t>)</a:t>
            </a:r>
            <a:endParaRPr lang="es-ES" sz="1000" dirty="0">
              <a:solidFill>
                <a:prstClr val="white"/>
              </a:solidFill>
              <a:latin typeface="Arial" panose="020B0604020202020204" pitchFamily="34" charset="0"/>
              <a:cs typeface="Arial" panose="020B0604020202020204" pitchFamily="34" charset="0"/>
            </a:endParaRPr>
          </a:p>
        </p:txBody>
      </p:sp>
      <p:sp>
        <p:nvSpPr>
          <p:cNvPr id="4" name="Rectángulo 3"/>
          <p:cNvSpPr/>
          <p:nvPr/>
        </p:nvSpPr>
        <p:spPr>
          <a:xfrm>
            <a:off x="0" y="722196"/>
            <a:ext cx="4421068" cy="707886"/>
          </a:xfrm>
          <a:prstGeom prst="rect">
            <a:avLst/>
          </a:prstGeom>
        </p:spPr>
        <p:txBody>
          <a:bodyPr wrap="square">
            <a:spAutoFit/>
          </a:bodyPr>
          <a:lstStyle/>
          <a:p>
            <a:pPr lvl="0"/>
            <a:r>
              <a:rPr lang="es-ES" sz="1000" b="1" dirty="0" smtClean="0">
                <a:latin typeface="Arial" panose="020B0604020202020204" pitchFamily="34" charset="0"/>
                <a:cs typeface="Arial" panose="020B0604020202020204" pitchFamily="34" charset="0"/>
              </a:rPr>
              <a:t>-El </a:t>
            </a:r>
            <a:r>
              <a:rPr lang="es-ES" sz="1000" b="1" dirty="0">
                <a:latin typeface="Arial" panose="020B0604020202020204" pitchFamily="34" charset="0"/>
                <a:cs typeface="Arial" panose="020B0604020202020204" pitchFamily="34" charset="0"/>
              </a:rPr>
              <a:t>volcán </a:t>
            </a:r>
            <a:r>
              <a:rPr lang="es-ES" sz="1000" b="1" dirty="0" err="1">
                <a:latin typeface="Arial" panose="020B0604020202020204" pitchFamily="34" charset="0"/>
                <a:cs typeface="Arial" panose="020B0604020202020204" pitchFamily="34" charset="0"/>
              </a:rPr>
              <a:t>Sandal</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pertenece a la zona volcánica de </a:t>
            </a:r>
            <a:r>
              <a:rPr lang="es-ES" sz="1000" dirty="0" err="1">
                <a:latin typeface="Arial" panose="020B0604020202020204" pitchFamily="34" charset="0"/>
                <a:cs typeface="Arial" panose="020B0604020202020204" pitchFamily="34" charset="0"/>
              </a:rPr>
              <a:t>Kula</a:t>
            </a:r>
            <a:r>
              <a:rPr lang="es-ES" sz="1000" dirty="0">
                <a:latin typeface="Arial" panose="020B0604020202020204" pitchFamily="34" charset="0"/>
                <a:cs typeface="Arial" panose="020B0604020202020204" pitchFamily="34" charset="0"/>
              </a:rPr>
              <a:t>. Es de la parte más occidental del vulcanismo de Turquía. Se han producido erupciones de alcalino-</a:t>
            </a:r>
            <a:r>
              <a:rPr lang="es-ES" sz="1000" dirty="0" err="1">
                <a:latin typeface="Arial" panose="020B0604020202020204" pitchFamily="34" charset="0"/>
                <a:cs typeface="Arial" panose="020B0604020202020204" pitchFamily="34" charset="0"/>
              </a:rPr>
              <a:t>basaníticas</a:t>
            </a:r>
            <a:r>
              <a:rPr lang="es-ES" sz="1000" dirty="0">
                <a:latin typeface="Arial" panose="020B0604020202020204" pitchFamily="34" charset="0"/>
                <a:cs typeface="Arial" panose="020B0604020202020204" pitchFamily="34" charset="0"/>
              </a:rPr>
              <a:t> a </a:t>
            </a:r>
            <a:r>
              <a:rPr lang="es-ES" sz="1000" dirty="0" err="1">
                <a:latin typeface="Arial" panose="020B0604020202020204" pitchFamily="34" charset="0"/>
                <a:cs typeface="Arial" panose="020B0604020202020204" pitchFamily="34" charset="0"/>
              </a:rPr>
              <a:t>fonotefríticas</a:t>
            </a:r>
            <a:r>
              <a:rPr lang="es-ES" sz="1000" dirty="0">
                <a:latin typeface="Arial" panose="020B0604020202020204" pitchFamily="34" charset="0"/>
                <a:cs typeface="Arial" panose="020B0604020202020204" pitchFamily="34" charset="0"/>
              </a:rPr>
              <a:t> de estilo </a:t>
            </a:r>
            <a:r>
              <a:rPr lang="es-ES" sz="1000" dirty="0" err="1">
                <a:latin typeface="Arial" panose="020B0604020202020204" pitchFamily="34" charset="0"/>
                <a:cs typeface="Arial" panose="020B0604020202020204" pitchFamily="34" charset="0"/>
              </a:rPr>
              <a:t>estromboliano</a:t>
            </a:r>
            <a:r>
              <a:rPr lang="es-ES" sz="1000" dirty="0">
                <a:latin typeface="Arial" panose="020B0604020202020204" pitchFamily="34" charset="0"/>
                <a:cs typeface="Arial" panose="020B0604020202020204" pitchFamily="34" charset="0"/>
              </a:rPr>
              <a:t> en el Holoceno hasta  hace + - 10-000-35.000 años.</a:t>
            </a:r>
          </a:p>
        </p:txBody>
      </p:sp>
      <p:pic>
        <p:nvPicPr>
          <p:cNvPr id="5" name="Imagen 4"/>
          <p:cNvPicPr>
            <a:picLocks noChangeAspect="1"/>
          </p:cNvPicPr>
          <p:nvPr/>
        </p:nvPicPr>
        <p:blipFill rotWithShape="1">
          <a:blip r:embed="rId3"/>
          <a:srcRect t="39229" b="10099"/>
          <a:stretch/>
        </p:blipFill>
        <p:spPr>
          <a:xfrm>
            <a:off x="4421068" y="15605"/>
            <a:ext cx="4689130" cy="1690660"/>
          </a:xfrm>
          <a:prstGeom prst="rect">
            <a:avLst/>
          </a:prstGeom>
        </p:spPr>
      </p:pic>
      <p:sp>
        <p:nvSpPr>
          <p:cNvPr id="6" name="Rectángulo 5"/>
          <p:cNvSpPr/>
          <p:nvPr/>
        </p:nvSpPr>
        <p:spPr>
          <a:xfrm>
            <a:off x="6953838" y="1427474"/>
            <a:ext cx="2156360"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El volcán </a:t>
            </a:r>
            <a:r>
              <a:rPr lang="es-ES" sz="1000" dirty="0" err="1">
                <a:solidFill>
                  <a:srgbClr val="FF0000"/>
                </a:solidFill>
                <a:latin typeface="Arial" panose="020B0604020202020204" pitchFamily="34" charset="0"/>
                <a:cs typeface="Arial" panose="020B0604020202020204" pitchFamily="34" charset="0"/>
              </a:rPr>
              <a:t>Sandal</a:t>
            </a:r>
            <a:r>
              <a:rPr lang="es-ES" sz="1000" dirty="0">
                <a:solidFill>
                  <a:srgbClr val="FF0000"/>
                </a:solidFill>
                <a:latin typeface="Arial" panose="020B0604020202020204" pitchFamily="34" charset="0"/>
                <a:cs typeface="Arial" panose="020B0604020202020204" pitchFamily="34" charset="0"/>
              </a:rPr>
              <a:t>, Turquía. (</a:t>
            </a:r>
            <a:r>
              <a:rPr lang="es-ES" sz="1000" dirty="0" err="1">
                <a:solidFill>
                  <a:srgbClr val="FF0000"/>
                </a:solidFill>
                <a:latin typeface="Arial" panose="020B0604020202020204" pitchFamily="34" charset="0"/>
                <a:cs typeface="Arial" panose="020B0604020202020204" pitchFamily="34" charset="0"/>
              </a:rPr>
              <a:t>Alamy</a:t>
            </a:r>
            <a:r>
              <a:rPr lang="es-ES" sz="1000" dirty="0">
                <a:solidFill>
                  <a:srgbClr val="FF0000"/>
                </a:solidFill>
                <a:latin typeface="Arial" panose="020B0604020202020204" pitchFamily="34" charset="0"/>
                <a:cs typeface="Arial" panose="020B0604020202020204" pitchFamily="34" charset="0"/>
              </a:rPr>
              <a:t>)</a:t>
            </a:r>
          </a:p>
        </p:txBody>
      </p:sp>
      <p:pic>
        <p:nvPicPr>
          <p:cNvPr id="3" name="Imagen 2"/>
          <p:cNvPicPr>
            <a:picLocks noChangeAspect="1"/>
          </p:cNvPicPr>
          <p:nvPr/>
        </p:nvPicPr>
        <p:blipFill rotWithShape="1">
          <a:blip r:embed="rId4"/>
          <a:srcRect t="13408" b="7858"/>
          <a:stretch/>
        </p:blipFill>
        <p:spPr>
          <a:xfrm>
            <a:off x="4443241" y="1706265"/>
            <a:ext cx="4653962" cy="2442815"/>
          </a:xfrm>
          <a:prstGeom prst="rect">
            <a:avLst/>
          </a:prstGeom>
        </p:spPr>
      </p:pic>
      <p:sp>
        <p:nvSpPr>
          <p:cNvPr id="7" name="Rectángulo 6"/>
          <p:cNvSpPr/>
          <p:nvPr/>
        </p:nvSpPr>
        <p:spPr>
          <a:xfrm>
            <a:off x="6248282" y="3868175"/>
            <a:ext cx="2848921" cy="276999"/>
          </a:xfrm>
          <a:prstGeom prst="rect">
            <a:avLst/>
          </a:prstGeom>
          <a:solidFill>
            <a:schemeClr val="accent1">
              <a:lumMod val="40000"/>
              <a:lumOff val="60000"/>
            </a:schemeClr>
          </a:solidFill>
        </p:spPr>
        <p:txBody>
          <a:bodyPr wrap="none">
            <a:spAutoFit/>
          </a:bodyPr>
          <a:lstStyle/>
          <a:p>
            <a:pPr lvl="0"/>
            <a:r>
              <a:rPr lang="es-ES" sz="1200" dirty="0">
                <a:solidFill>
                  <a:srgbClr val="FF0000"/>
                </a:solidFill>
              </a:rPr>
              <a:t>El volcán </a:t>
            </a:r>
            <a:r>
              <a:rPr lang="es-ES" sz="1200" dirty="0" err="1">
                <a:solidFill>
                  <a:srgbClr val="FF0000"/>
                </a:solidFill>
              </a:rPr>
              <a:t>Süphan</a:t>
            </a:r>
            <a:r>
              <a:rPr lang="es-ES" sz="1200" dirty="0">
                <a:solidFill>
                  <a:srgbClr val="FF0000"/>
                </a:solidFill>
              </a:rPr>
              <a:t> </a:t>
            </a:r>
            <a:r>
              <a:rPr lang="es-ES" sz="1200" dirty="0" err="1">
                <a:solidFill>
                  <a:srgbClr val="FF0000"/>
                </a:solidFill>
              </a:rPr>
              <a:t>Dagi</a:t>
            </a:r>
            <a:r>
              <a:rPr lang="es-ES" sz="1200" dirty="0">
                <a:solidFill>
                  <a:srgbClr val="FF0000"/>
                </a:solidFill>
              </a:rPr>
              <a:t>, Turquía. (</a:t>
            </a:r>
            <a:r>
              <a:rPr lang="es-ES" sz="1200" dirty="0" err="1">
                <a:solidFill>
                  <a:srgbClr val="FF0000"/>
                </a:solidFill>
              </a:rPr>
              <a:t>wikipedia</a:t>
            </a:r>
            <a:r>
              <a:rPr lang="es-ES" sz="1200" dirty="0">
                <a:solidFill>
                  <a:srgbClr val="FF0000"/>
                </a:solidFill>
              </a:rPr>
              <a:t>)</a:t>
            </a:r>
          </a:p>
        </p:txBody>
      </p:sp>
      <p:sp>
        <p:nvSpPr>
          <p:cNvPr id="8" name="Rectángulo 7"/>
          <p:cNvSpPr/>
          <p:nvPr/>
        </p:nvSpPr>
        <p:spPr>
          <a:xfrm>
            <a:off x="-30374" y="1427474"/>
            <a:ext cx="4572000" cy="2862322"/>
          </a:xfrm>
          <a:prstGeom prst="rect">
            <a:avLst/>
          </a:prstGeom>
        </p:spPr>
        <p:txBody>
          <a:bodyPr>
            <a:spAutoFit/>
          </a:bodyPr>
          <a:lstStyle/>
          <a:p>
            <a:r>
              <a:rPr lang="es-ES" sz="1000" b="1" dirty="0">
                <a:latin typeface="Arial" panose="020B0604020202020204" pitchFamily="34" charset="0"/>
                <a:cs typeface="Arial" panose="020B0604020202020204" pitchFamily="34" charset="0"/>
              </a:rPr>
              <a:t>- El </a:t>
            </a:r>
            <a:r>
              <a:rPr lang="es-ES" sz="1000" b="1" dirty="0" err="1">
                <a:latin typeface="Arial" panose="020B0604020202020204" pitchFamily="34" charset="0"/>
                <a:cs typeface="Arial" panose="020B0604020202020204" pitchFamily="34" charset="0"/>
              </a:rPr>
              <a:t>Süphan</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Dagi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estratovolcán de basáltico a </a:t>
            </a:r>
            <a:r>
              <a:rPr lang="es-ES" sz="1000" dirty="0" err="1">
                <a:latin typeface="Arial" panose="020B0604020202020204" pitchFamily="34" charset="0"/>
                <a:cs typeface="Arial" panose="020B0604020202020204" pitchFamily="34" charset="0"/>
              </a:rPr>
              <a:t>riolítico</a:t>
            </a:r>
            <a:r>
              <a:rPr lang="es-ES" sz="1000" dirty="0">
                <a:latin typeface="Arial" panose="020B0604020202020204" pitchFamily="34" charset="0"/>
                <a:cs typeface="Arial" panose="020B0604020202020204" pitchFamily="34" charset="0"/>
              </a:rPr>
              <a:t> ubicado inmediatamente al norte del lago Van con una capa de hielo glacial en la cima. Las coladas de lava </a:t>
            </a:r>
            <a:r>
              <a:rPr lang="es-ES" sz="1000" dirty="0" err="1">
                <a:latin typeface="Arial" panose="020B0604020202020204" pitchFamily="34" charset="0"/>
                <a:cs typeface="Arial" panose="020B0604020202020204" pitchFamily="34" charset="0"/>
              </a:rPr>
              <a:t>andesítico-dacítica</a:t>
            </a:r>
            <a:r>
              <a:rPr lang="es-ES" sz="1000" dirty="0">
                <a:latin typeface="Arial" panose="020B0604020202020204" pitchFamily="34" charset="0"/>
                <a:cs typeface="Arial" panose="020B0604020202020204" pitchFamily="34" charset="0"/>
              </a:rPr>
              <a:t> se alternaron con los flujos basálticos fluidos, seguidos de la construcción de un gran domo de lava sobre la chimenea central. Los flancos están salpicados de numerosos domos de lava y conos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erupcionados</a:t>
            </a:r>
            <a:r>
              <a:rPr lang="es-ES" sz="1000" dirty="0">
                <a:latin typeface="Arial" panose="020B0604020202020204" pitchFamily="34" charset="0"/>
                <a:cs typeface="Arial" panose="020B0604020202020204" pitchFamily="34" charset="0"/>
              </a:rPr>
              <a:t> a lo largo de las fisuras radiales y circunferenciales, particularmente en los lados N, S y E. Las voluminosas coladas de lava basáltica viajaron hasta 30 km desde la cima. Aunque </a:t>
            </a:r>
            <a:r>
              <a:rPr lang="es-ES" sz="1000" dirty="0" err="1">
                <a:latin typeface="Arial" panose="020B0604020202020204" pitchFamily="34" charset="0"/>
                <a:cs typeface="Arial" panose="020B0604020202020204" pitchFamily="34" charset="0"/>
              </a:rPr>
              <a:t>Yilmaz</a:t>
            </a:r>
            <a:r>
              <a:rPr lang="es-ES" sz="1000" dirty="0">
                <a:latin typeface="Arial" panose="020B0604020202020204" pitchFamily="34" charset="0"/>
                <a:cs typeface="Arial" panose="020B0604020202020204" pitchFamily="34" charset="0"/>
              </a:rPr>
              <a:t> et al. (1998) informaron que hubo una erupción basáltica hace unos 10.000 años, </a:t>
            </a:r>
            <a:r>
              <a:rPr lang="es-ES" sz="1000" dirty="0" err="1">
                <a:latin typeface="Arial" panose="020B0604020202020204" pitchFamily="34" charset="0"/>
                <a:cs typeface="Arial" panose="020B0604020202020204" pitchFamily="34" charset="0"/>
              </a:rPr>
              <a:t>Ozdemir</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Gulec</a:t>
            </a:r>
            <a:r>
              <a:rPr lang="es-ES" sz="1000" dirty="0">
                <a:latin typeface="Arial" panose="020B0604020202020204" pitchFamily="34" charset="0"/>
                <a:cs typeface="Arial" panose="020B0604020202020204" pitchFamily="34" charset="0"/>
              </a:rPr>
              <a:t> (2013) no mencionaron ninguna actividad reciente; basándose en estudios anteriores de K-Ar y en el nuevo trabajo de citas de Ar-Ar, encontraron un rango de actividad de 0.76-0.06 Ma. Domos </a:t>
            </a:r>
            <a:r>
              <a:rPr lang="es-ES" sz="1000" dirty="0" err="1">
                <a:latin typeface="Arial" panose="020B0604020202020204" pitchFamily="34" charset="0"/>
                <a:cs typeface="Arial" panose="020B0604020202020204" pitchFamily="34" charset="0"/>
              </a:rPr>
              <a:t>dacíticos</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riolíticos</a:t>
            </a:r>
            <a:r>
              <a:rPr lang="es-ES" sz="1000" dirty="0">
                <a:latin typeface="Arial" panose="020B0604020202020204" pitchFamily="34" charset="0"/>
                <a:cs typeface="Arial" panose="020B0604020202020204" pitchFamily="34" charset="0"/>
              </a:rPr>
              <a:t> en el cráter de la cima siguieron a todas las coladas de lava y depósitos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desde el cono principal, con una datación en 64 +/- 14 </a:t>
            </a:r>
            <a:r>
              <a:rPr lang="es-ES" sz="1000" dirty="0" err="1">
                <a:latin typeface="Arial" panose="020B0604020202020204" pitchFamily="34" charset="0"/>
                <a:cs typeface="Arial" panose="020B0604020202020204" pitchFamily="34" charset="0"/>
              </a:rPr>
              <a:t>ka</a:t>
            </a:r>
            <a:r>
              <a:rPr lang="es-ES" sz="1000" dirty="0">
                <a:latin typeface="Arial" panose="020B0604020202020204" pitchFamily="34" charset="0"/>
                <a:cs typeface="Arial" panose="020B0604020202020204" pitchFamily="34" charset="0"/>
              </a:rPr>
              <a:t>. El </a:t>
            </a:r>
            <a:r>
              <a:rPr lang="es-ES" sz="1000" dirty="0" err="1">
                <a:latin typeface="Arial" panose="020B0604020202020204" pitchFamily="34" charset="0"/>
                <a:cs typeface="Arial" panose="020B0604020202020204" pitchFamily="34" charset="0"/>
              </a:rPr>
              <a:t>maar</a:t>
            </a:r>
            <a:r>
              <a:rPr lang="es-ES" sz="1000" dirty="0">
                <a:latin typeface="Arial" panose="020B0604020202020204" pitchFamily="34" charset="0"/>
                <a:cs typeface="Arial" panose="020B0604020202020204" pitchFamily="34" charset="0"/>
              </a:rPr>
              <a:t> de </a:t>
            </a:r>
            <a:r>
              <a:rPr lang="es-ES" sz="1000" dirty="0" err="1">
                <a:latin typeface="Arial" panose="020B0604020202020204" pitchFamily="34" charset="0"/>
                <a:cs typeface="Arial" panose="020B0604020202020204" pitchFamily="34" charset="0"/>
              </a:rPr>
              <a:t>Aygir</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Gölü</a:t>
            </a:r>
            <a:r>
              <a:rPr lang="es-ES" sz="1000" dirty="0">
                <a:latin typeface="Arial" panose="020B0604020202020204" pitchFamily="34" charset="0"/>
                <a:cs typeface="Arial" panose="020B0604020202020204" pitchFamily="34" charset="0"/>
              </a:rPr>
              <a:t> de 1,5 km de ancho y el borde bajo se formaron en el flanco S más bajo y representan la actividad más reciente (sin fecha), caracterizada por una erupción </a:t>
            </a:r>
            <a:r>
              <a:rPr lang="es-ES" sz="1000" dirty="0" err="1">
                <a:latin typeface="Arial" panose="020B0604020202020204" pitchFamily="34" charset="0"/>
                <a:cs typeface="Arial" panose="020B0604020202020204" pitchFamily="34" charset="0"/>
              </a:rPr>
              <a:t>freatomagmática</a:t>
            </a:r>
            <a:r>
              <a:rPr lang="es-ES" sz="1000" dirty="0">
                <a:latin typeface="Arial" panose="020B0604020202020204" pitchFamily="34" charset="0"/>
                <a:cs typeface="Arial" panose="020B0604020202020204" pitchFamily="34" charset="0"/>
              </a:rPr>
              <a:t> y depósitos relacionados.(Global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t>)</a:t>
            </a:r>
          </a:p>
        </p:txBody>
      </p:sp>
      <p:sp>
        <p:nvSpPr>
          <p:cNvPr id="9" name="Rectángulo 8"/>
          <p:cNvSpPr/>
          <p:nvPr/>
        </p:nvSpPr>
        <p:spPr>
          <a:xfrm>
            <a:off x="-1" y="4289797"/>
            <a:ext cx="5292081" cy="224676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a:t>
            </a:r>
            <a:r>
              <a:rPr lang="es-ES" sz="1000" b="1" dirty="0" err="1">
                <a:latin typeface="Arial" panose="020B0604020202020204" pitchFamily="34" charset="0"/>
                <a:cs typeface="Arial" panose="020B0604020202020204" pitchFamily="34" charset="0"/>
              </a:rPr>
              <a:t>Tendürek</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Dagi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también conocido como </a:t>
            </a:r>
            <a:r>
              <a:rPr lang="es-ES" sz="1000" dirty="0" err="1">
                <a:latin typeface="Arial" panose="020B0604020202020204" pitchFamily="34" charset="0"/>
                <a:cs typeface="Arial" panose="020B0604020202020204" pitchFamily="34" charset="0"/>
              </a:rPr>
              <a:t>Tendürük</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Dagi</a:t>
            </a:r>
            <a:r>
              <a:rPr lang="es-ES" sz="1000" dirty="0">
                <a:latin typeface="Arial" panose="020B0604020202020204" pitchFamily="34" charset="0"/>
                <a:cs typeface="Arial" panose="020B0604020202020204" pitchFamily="34" charset="0"/>
              </a:rPr>
              <a:t>, es un volcán de escudo, alargado, que se eleva sobre la llanura </a:t>
            </a:r>
            <a:r>
              <a:rPr lang="es-ES" sz="1000" dirty="0" err="1">
                <a:latin typeface="Arial" panose="020B0604020202020204" pitchFamily="34" charset="0"/>
                <a:cs typeface="Arial" panose="020B0604020202020204" pitchFamily="34" charset="0"/>
              </a:rPr>
              <a:t>Dogubayazit</a:t>
            </a:r>
            <a:r>
              <a:rPr lang="es-ES" sz="1000" dirty="0">
                <a:latin typeface="Arial" panose="020B0604020202020204" pitchFamily="34" charset="0"/>
                <a:cs typeface="Arial" panose="020B0604020202020204" pitchFamily="34" charset="0"/>
              </a:rPr>
              <a:t>, cerca de la frontera iraní al sur del Monte </a:t>
            </a:r>
            <a:r>
              <a:rPr lang="es-ES" sz="1000" dirty="0" err="1">
                <a:latin typeface="Arial" panose="020B0604020202020204" pitchFamily="34" charset="0"/>
                <a:cs typeface="Arial" panose="020B0604020202020204" pitchFamily="34" charset="0"/>
              </a:rPr>
              <a:t>Ararat</a:t>
            </a:r>
            <a:r>
              <a:rPr lang="es-ES" sz="1000" dirty="0">
                <a:latin typeface="Arial" panose="020B0604020202020204" pitchFamily="34" charset="0"/>
                <a:cs typeface="Arial" panose="020B0604020202020204" pitchFamily="34" charset="0"/>
              </a:rPr>
              <a:t>. Una cresta EW en la cumbre, desarrollada al norte de una estructura de caldera arqueada expuesta solo en el lado sur, contiene dos conos bien desarrollados. El cono occidental superior está coronado por un cráter de paredes escarpadas con una espina </a:t>
            </a:r>
            <a:r>
              <a:rPr lang="es-ES" sz="1000" dirty="0" err="1">
                <a:latin typeface="Arial" panose="020B0604020202020204" pitchFamily="34" charset="0"/>
                <a:cs typeface="Arial" panose="020B0604020202020204" pitchFamily="34" charset="0"/>
              </a:rPr>
              <a:t>traquítica</a:t>
            </a:r>
            <a:r>
              <a:rPr lang="es-ES" sz="1000" dirty="0">
                <a:latin typeface="Arial" panose="020B0604020202020204" pitchFamily="34" charset="0"/>
                <a:cs typeface="Arial" panose="020B0604020202020204" pitchFamily="34" charset="0"/>
              </a:rPr>
              <a:t> en su borde oriental. El cráter oriental más plano contiene un lago cálido. El volcán de escudo se desarrolló durante un período en el que las coladas de lava altamente móviles del cráter occidental cubrían un área de 500 km2. Luego de la formación de la caldera en la cumbre, se produjeron numerosas erupciones de flancos a partir de fisuras de orientación NS, que produjeron domos y coladas de lava </a:t>
            </a:r>
            <a:r>
              <a:rPr lang="es-ES" sz="1000" dirty="0" err="1">
                <a:latin typeface="Arial" panose="020B0604020202020204" pitchFamily="34" charset="0"/>
                <a:cs typeface="Arial" panose="020B0604020202020204" pitchFamily="34" charset="0"/>
              </a:rPr>
              <a:t>traquítica</a:t>
            </a:r>
            <a:r>
              <a:rPr lang="es-ES" sz="1000" dirty="0">
                <a:latin typeface="Arial" panose="020B0604020202020204" pitchFamily="34" charset="0"/>
                <a:cs typeface="Arial" panose="020B0604020202020204" pitchFamily="34" charset="0"/>
              </a:rPr>
              <a:t> viscosa, así como flujos de agua basáltica que se extienden 10-20 km al N y S. La última actividad formó dos coladas principales de lava basáltica desde conos grandes en los flancos NE y SE. Una erupción tuvo lugar desde una chimenea en el flanco SE hace unos 2500 años, y una erupción de gas y cenizas tuvo lugar en 1855.</a:t>
            </a:r>
          </a:p>
        </p:txBody>
      </p:sp>
      <p:pic>
        <p:nvPicPr>
          <p:cNvPr id="10" name="Imagen 9"/>
          <p:cNvPicPr>
            <a:picLocks noChangeAspect="1"/>
          </p:cNvPicPr>
          <p:nvPr/>
        </p:nvPicPr>
        <p:blipFill>
          <a:blip r:embed="rId5"/>
          <a:stretch>
            <a:fillRect/>
          </a:stretch>
        </p:blipFill>
        <p:spPr>
          <a:xfrm>
            <a:off x="5292080" y="4197603"/>
            <a:ext cx="3880692" cy="2660397"/>
          </a:xfrm>
          <a:prstGeom prst="rect">
            <a:avLst/>
          </a:prstGeom>
        </p:spPr>
      </p:pic>
      <p:sp>
        <p:nvSpPr>
          <p:cNvPr id="11" name="Rectángulo 10"/>
          <p:cNvSpPr/>
          <p:nvPr/>
        </p:nvSpPr>
        <p:spPr>
          <a:xfrm>
            <a:off x="2524976" y="6549877"/>
            <a:ext cx="2767104"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El volcán </a:t>
            </a:r>
            <a:r>
              <a:rPr lang="es-ES" sz="1000" dirty="0" err="1">
                <a:solidFill>
                  <a:srgbClr val="FF0000"/>
                </a:solidFill>
                <a:latin typeface="Arial" panose="020B0604020202020204" pitchFamily="34" charset="0"/>
                <a:cs typeface="Arial" panose="020B0604020202020204" pitchFamily="34" charset="0"/>
              </a:rPr>
              <a:t>Tendürek</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Dagi</a:t>
            </a:r>
            <a:r>
              <a:rPr lang="es-ES" sz="1000" dirty="0">
                <a:solidFill>
                  <a:srgbClr val="FF0000"/>
                </a:solidFill>
                <a:latin typeface="Arial" panose="020B0604020202020204" pitchFamily="34" charset="0"/>
                <a:cs typeface="Arial" panose="020B0604020202020204" pitchFamily="34" charset="0"/>
              </a:rPr>
              <a:t>, Turquía. (</a:t>
            </a:r>
            <a:r>
              <a:rPr lang="es-ES" sz="1000" dirty="0" err="1">
                <a:solidFill>
                  <a:srgbClr val="FF0000"/>
                </a:solidFill>
                <a:latin typeface="Arial" panose="020B0604020202020204" pitchFamily="34" charset="0"/>
                <a:cs typeface="Arial" panose="020B0604020202020204" pitchFamily="34" charset="0"/>
              </a:rPr>
              <a:t>wikipedia</a:t>
            </a:r>
            <a:r>
              <a:rPr lang="es-ES" sz="1000" dirty="0">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88892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332656"/>
            <a:ext cx="796821"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TUVALU</a:t>
            </a:r>
          </a:p>
        </p:txBody>
      </p:sp>
      <p:sp>
        <p:nvSpPr>
          <p:cNvPr id="3" name="Rectángulo 2"/>
          <p:cNvSpPr/>
          <p:nvPr/>
        </p:nvSpPr>
        <p:spPr>
          <a:xfrm>
            <a:off x="-5202" y="620497"/>
            <a:ext cx="2196242"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TUVALU, Polinesia, Oceanía.</a:t>
            </a:r>
          </a:p>
          <a:p>
            <a:pPr lvl="0"/>
            <a:r>
              <a:rPr lang="es-ES" sz="1200" dirty="0" smtClean="0">
                <a:latin typeface="Arial" panose="020B0604020202020204" pitchFamily="34" charset="0"/>
                <a:cs typeface="Arial" panose="020B0604020202020204" pitchFamily="34" charset="0"/>
              </a:rPr>
              <a:t>Entre </a:t>
            </a:r>
            <a:r>
              <a:rPr lang="es-ES" sz="1200" dirty="0" err="1" smtClean="0">
                <a:latin typeface="Arial" panose="020B0604020202020204" pitchFamily="34" charset="0"/>
                <a:cs typeface="Arial" panose="020B0604020202020204" pitchFamily="34" charset="0"/>
              </a:rPr>
              <a:t>Hawai</a:t>
            </a:r>
            <a:r>
              <a:rPr lang="es-ES" sz="1200" dirty="0" smtClean="0">
                <a:latin typeface="Arial" panose="020B0604020202020204" pitchFamily="34" charset="0"/>
                <a:cs typeface="Arial" panose="020B0604020202020204" pitchFamily="34" charset="0"/>
              </a:rPr>
              <a:t> y Australia.</a:t>
            </a:r>
            <a:endParaRPr lang="es-ES"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2051720" y="332656"/>
            <a:ext cx="2345432" cy="1172716"/>
          </a:xfrm>
          <a:prstGeom prst="rect">
            <a:avLst/>
          </a:prstGeom>
        </p:spPr>
      </p:pic>
      <p:sp>
        <p:nvSpPr>
          <p:cNvPr id="5" name="Rectángulo 4"/>
          <p:cNvSpPr/>
          <p:nvPr/>
        </p:nvSpPr>
        <p:spPr>
          <a:xfrm>
            <a:off x="601257" y="1062935"/>
            <a:ext cx="1450463" cy="461665"/>
          </a:xfrm>
          <a:prstGeom prst="rect">
            <a:avLst/>
          </a:prstGeom>
          <a:solidFill>
            <a:schemeClr val="accent1">
              <a:lumMod val="40000"/>
              <a:lumOff val="60000"/>
            </a:schemeClr>
          </a:solidFill>
        </p:spPr>
        <p:txBody>
          <a:bodyPr wrap="square">
            <a:spAutoFit/>
          </a:bodyPr>
          <a:lstStyle/>
          <a:p>
            <a:pPr lvl="0"/>
            <a:r>
              <a:rPr lang="es-ES" sz="1200" dirty="0">
                <a:solidFill>
                  <a:schemeClr val="accent5">
                    <a:lumMod val="75000"/>
                  </a:schemeClr>
                </a:solidFill>
              </a:rPr>
              <a:t>Bandera de Tuvalu. (</a:t>
            </a:r>
            <a:r>
              <a:rPr lang="es-ES" sz="1200" dirty="0" err="1">
                <a:solidFill>
                  <a:schemeClr val="accent5">
                    <a:lumMod val="75000"/>
                  </a:schemeClr>
                </a:solidFill>
              </a:rPr>
              <a:t>Flags</a:t>
            </a:r>
            <a:r>
              <a:rPr lang="es-ES" sz="1200" dirty="0">
                <a:solidFill>
                  <a:schemeClr val="accent5">
                    <a:lumMod val="75000"/>
                  </a:schemeClr>
                </a:solidFill>
              </a:rPr>
              <a:t> of </a:t>
            </a:r>
            <a:r>
              <a:rPr lang="es-ES" sz="1200" dirty="0" err="1">
                <a:solidFill>
                  <a:schemeClr val="accent5">
                    <a:lumMod val="75000"/>
                  </a:schemeClr>
                </a:solidFill>
              </a:rPr>
              <a:t>the</a:t>
            </a:r>
            <a:r>
              <a:rPr lang="es-ES" sz="1200" dirty="0">
                <a:solidFill>
                  <a:schemeClr val="accent5">
                    <a:lumMod val="75000"/>
                  </a:schemeClr>
                </a:solidFill>
              </a:rPr>
              <a:t> </a:t>
            </a:r>
            <a:r>
              <a:rPr lang="es-ES" sz="1200" dirty="0" err="1">
                <a:solidFill>
                  <a:schemeClr val="accent5">
                    <a:lumMod val="75000"/>
                  </a:schemeClr>
                </a:solidFill>
              </a:rPr>
              <a:t>world</a:t>
            </a:r>
            <a:r>
              <a:rPr lang="es-ES" sz="1200" dirty="0">
                <a:solidFill>
                  <a:schemeClr val="accent5">
                    <a:lumMod val="75000"/>
                  </a:schemeClr>
                </a:solidFill>
              </a:rPr>
              <a:t>)</a:t>
            </a:r>
          </a:p>
        </p:txBody>
      </p:sp>
      <p:sp>
        <p:nvSpPr>
          <p:cNvPr id="6" name="Rectángulo 5"/>
          <p:cNvSpPr/>
          <p:nvPr/>
        </p:nvSpPr>
        <p:spPr>
          <a:xfrm>
            <a:off x="3491880" y="36429"/>
            <a:ext cx="1207382" cy="276999"/>
          </a:xfrm>
          <a:prstGeom prst="rect">
            <a:avLst/>
          </a:prstGeom>
        </p:spPr>
        <p:txBody>
          <a:bodyPr wrap="none">
            <a:spAutoFit/>
          </a:bodyPr>
          <a:lstStyle/>
          <a:p>
            <a:pPr lvl="0"/>
            <a:r>
              <a:rPr lang="es-ES" sz="1200" dirty="0"/>
              <a:t>----------------------</a:t>
            </a:r>
          </a:p>
        </p:txBody>
      </p:sp>
      <p:pic>
        <p:nvPicPr>
          <p:cNvPr id="7" name="Imagen 6"/>
          <p:cNvPicPr>
            <a:picLocks noChangeAspect="1"/>
          </p:cNvPicPr>
          <p:nvPr/>
        </p:nvPicPr>
        <p:blipFill>
          <a:blip r:embed="rId4"/>
          <a:stretch>
            <a:fillRect/>
          </a:stretch>
        </p:blipFill>
        <p:spPr>
          <a:xfrm>
            <a:off x="7204954" y="44715"/>
            <a:ext cx="1903377" cy="2036440"/>
          </a:xfrm>
          <a:prstGeom prst="rect">
            <a:avLst/>
          </a:prstGeom>
        </p:spPr>
      </p:pic>
      <p:sp>
        <p:nvSpPr>
          <p:cNvPr id="8" name="Rectángulo 7"/>
          <p:cNvSpPr/>
          <p:nvPr/>
        </p:nvSpPr>
        <p:spPr>
          <a:xfrm>
            <a:off x="5311409" y="471155"/>
            <a:ext cx="1873654" cy="276999"/>
          </a:xfrm>
          <a:prstGeom prst="rect">
            <a:avLst/>
          </a:prstGeom>
          <a:solidFill>
            <a:schemeClr val="accent2">
              <a:lumMod val="75000"/>
            </a:schemeClr>
          </a:solidFill>
        </p:spPr>
        <p:txBody>
          <a:bodyPr wrap="none">
            <a:spAutoFit/>
          </a:bodyPr>
          <a:lstStyle/>
          <a:p>
            <a:pPr lvl="0"/>
            <a:r>
              <a:rPr lang="es-ES" sz="1200" dirty="0"/>
              <a:t>Islas de Tuvalu. (Wikipedia)</a:t>
            </a:r>
          </a:p>
        </p:txBody>
      </p:sp>
      <p:sp>
        <p:nvSpPr>
          <p:cNvPr id="9" name="Rectángulo 8"/>
          <p:cNvSpPr/>
          <p:nvPr/>
        </p:nvSpPr>
        <p:spPr>
          <a:xfrm>
            <a:off x="4503920" y="1700808"/>
            <a:ext cx="2632452" cy="276999"/>
          </a:xfrm>
          <a:prstGeom prst="rect">
            <a:avLst/>
          </a:prstGeom>
        </p:spPr>
        <p:txBody>
          <a:bodyPr wrap="none">
            <a:spAutoFit/>
          </a:bodyPr>
          <a:lstStyle/>
          <a:p>
            <a:pPr lvl="0"/>
            <a:r>
              <a:rPr lang="es-ES" sz="1200" dirty="0">
                <a:solidFill>
                  <a:prstClr val="white"/>
                </a:solidFill>
                <a:latin typeface="Arial" panose="020B0604020202020204" pitchFamily="34" charset="0"/>
                <a:cs typeface="Arial" panose="020B0604020202020204" pitchFamily="34" charset="0"/>
              </a:rPr>
              <a:t>Sin referencias de volcanes activos.</a:t>
            </a:r>
          </a:p>
        </p:txBody>
      </p:sp>
      <p:sp>
        <p:nvSpPr>
          <p:cNvPr id="10" name="Rectángulo 9"/>
          <p:cNvSpPr/>
          <p:nvPr/>
        </p:nvSpPr>
        <p:spPr>
          <a:xfrm>
            <a:off x="3435999" y="1977807"/>
            <a:ext cx="1159292" cy="276999"/>
          </a:xfrm>
          <a:prstGeom prst="rect">
            <a:avLst/>
          </a:prstGeom>
        </p:spPr>
        <p:txBody>
          <a:bodyPr wrap="none">
            <a:spAutoFit/>
          </a:bodyPr>
          <a:lstStyle/>
          <a:p>
            <a:pPr lvl="0"/>
            <a:r>
              <a:rPr lang="es-ES" sz="1200" dirty="0">
                <a:latin typeface="Arial" panose="020B0604020202020204" pitchFamily="34" charset="0"/>
                <a:cs typeface="Arial" panose="020B0604020202020204" pitchFamily="34" charset="0"/>
              </a:rPr>
              <a:t>-------------------</a:t>
            </a:r>
          </a:p>
        </p:txBody>
      </p:sp>
      <p:sp>
        <p:nvSpPr>
          <p:cNvPr id="11" name="Rectángulo 10"/>
          <p:cNvSpPr/>
          <p:nvPr/>
        </p:nvSpPr>
        <p:spPr>
          <a:xfrm>
            <a:off x="155461" y="2179912"/>
            <a:ext cx="891591"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UCRANIA</a:t>
            </a:r>
          </a:p>
        </p:txBody>
      </p:sp>
      <p:sp>
        <p:nvSpPr>
          <p:cNvPr id="13" name="Rectángulo 12"/>
          <p:cNvSpPr/>
          <p:nvPr/>
        </p:nvSpPr>
        <p:spPr>
          <a:xfrm>
            <a:off x="-39371" y="2456911"/>
            <a:ext cx="1548822"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UCRANIA. Europa </a:t>
            </a:r>
          </a:p>
          <a:p>
            <a:pPr lvl="0"/>
            <a:r>
              <a:rPr lang="es-ES" sz="1200" dirty="0" smtClean="0">
                <a:latin typeface="Arial" panose="020B0604020202020204" pitchFamily="34" charset="0"/>
                <a:cs typeface="Arial" panose="020B0604020202020204" pitchFamily="34" charset="0"/>
              </a:rPr>
              <a:t>del Este. República.</a:t>
            </a:r>
            <a:endParaRPr lang="es-ES" sz="12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5"/>
          <a:stretch>
            <a:fillRect/>
          </a:stretch>
        </p:blipFill>
        <p:spPr>
          <a:xfrm>
            <a:off x="1422950" y="2179912"/>
            <a:ext cx="2407146" cy="1604764"/>
          </a:xfrm>
          <a:prstGeom prst="rect">
            <a:avLst/>
          </a:prstGeom>
        </p:spPr>
      </p:pic>
      <p:sp>
        <p:nvSpPr>
          <p:cNvPr id="15" name="Rectángulo 14"/>
          <p:cNvSpPr/>
          <p:nvPr/>
        </p:nvSpPr>
        <p:spPr>
          <a:xfrm>
            <a:off x="101040" y="2918576"/>
            <a:ext cx="1267999" cy="858579"/>
          </a:xfrm>
          <a:prstGeom prst="rect">
            <a:avLst/>
          </a:prstGeom>
          <a:solidFill>
            <a:schemeClr val="accent2">
              <a:lumMod val="75000"/>
            </a:schemeClr>
          </a:solidFill>
        </p:spPr>
        <p:txBody>
          <a:bodyPr wrap="square">
            <a:spAutoFit/>
          </a:bodyPr>
          <a:lstStyle/>
          <a:p>
            <a:pPr lvl="0"/>
            <a:r>
              <a:rPr lang="es-ES" sz="1200" dirty="0">
                <a:solidFill>
                  <a:srgbClr val="FFC000"/>
                </a:solidFill>
              </a:rPr>
              <a:t>Bandera de la República de </a:t>
            </a:r>
            <a:r>
              <a:rPr lang="es-ES" sz="1200" dirty="0" err="1">
                <a:solidFill>
                  <a:srgbClr val="FFC000"/>
                </a:solidFill>
              </a:rPr>
              <a:t>Ucránia</a:t>
            </a:r>
            <a:r>
              <a:rPr lang="es-ES" sz="1200" dirty="0">
                <a:solidFill>
                  <a:srgbClr val="FFC000"/>
                </a:solidFill>
              </a:rPr>
              <a:t>. (</a:t>
            </a:r>
            <a:r>
              <a:rPr lang="es-ES" sz="1200" dirty="0" err="1">
                <a:solidFill>
                  <a:srgbClr val="FFC000"/>
                </a:solidFill>
              </a:rPr>
              <a:t>Flags</a:t>
            </a:r>
            <a:r>
              <a:rPr lang="es-ES" sz="1200" dirty="0">
                <a:solidFill>
                  <a:srgbClr val="FFC000"/>
                </a:solidFill>
              </a:rPr>
              <a:t> of </a:t>
            </a:r>
            <a:r>
              <a:rPr lang="es-ES" sz="1200" dirty="0" err="1">
                <a:solidFill>
                  <a:srgbClr val="FFC000"/>
                </a:solidFill>
              </a:rPr>
              <a:t>the</a:t>
            </a:r>
            <a:r>
              <a:rPr lang="es-ES" sz="1200" dirty="0">
                <a:solidFill>
                  <a:srgbClr val="FFC000"/>
                </a:solidFill>
              </a:rPr>
              <a:t> </a:t>
            </a:r>
            <a:r>
              <a:rPr lang="es-ES" sz="1200" dirty="0" err="1">
                <a:solidFill>
                  <a:srgbClr val="FFC000"/>
                </a:solidFill>
              </a:rPr>
              <a:t>World</a:t>
            </a:r>
            <a:r>
              <a:rPr lang="es-ES" sz="1200" dirty="0">
                <a:solidFill>
                  <a:srgbClr val="FFC000"/>
                </a:solidFill>
              </a:rPr>
              <a:t>)</a:t>
            </a:r>
          </a:p>
        </p:txBody>
      </p:sp>
      <p:pic>
        <p:nvPicPr>
          <p:cNvPr id="16" name="Imagen 15"/>
          <p:cNvPicPr>
            <a:picLocks noChangeAspect="1"/>
          </p:cNvPicPr>
          <p:nvPr/>
        </p:nvPicPr>
        <p:blipFill>
          <a:blip r:embed="rId6"/>
          <a:stretch>
            <a:fillRect/>
          </a:stretch>
        </p:blipFill>
        <p:spPr>
          <a:xfrm>
            <a:off x="5843145" y="2157508"/>
            <a:ext cx="3291769" cy="2210531"/>
          </a:xfrm>
          <a:prstGeom prst="rect">
            <a:avLst/>
          </a:prstGeom>
        </p:spPr>
      </p:pic>
      <p:sp>
        <p:nvSpPr>
          <p:cNvPr id="17" name="Rectángulo 16"/>
          <p:cNvSpPr/>
          <p:nvPr/>
        </p:nvSpPr>
        <p:spPr>
          <a:xfrm>
            <a:off x="4003484" y="2727241"/>
            <a:ext cx="1758742" cy="646331"/>
          </a:xfrm>
          <a:prstGeom prst="rect">
            <a:avLst/>
          </a:prstGeom>
          <a:solidFill>
            <a:schemeClr val="accent2">
              <a:lumMod val="40000"/>
              <a:lumOff val="60000"/>
            </a:schemeClr>
          </a:solidFill>
        </p:spPr>
        <p:txBody>
          <a:bodyPr wrap="square">
            <a:spAutoFit/>
          </a:bodyPr>
          <a:lstStyle/>
          <a:p>
            <a:pPr lvl="0"/>
            <a:r>
              <a:rPr lang="es-ES" sz="1200" dirty="0">
                <a:solidFill>
                  <a:schemeClr val="accent2">
                    <a:lumMod val="50000"/>
                  </a:schemeClr>
                </a:solidFill>
              </a:rPr>
              <a:t>Mapa de Recursos Minerales de </a:t>
            </a:r>
            <a:r>
              <a:rPr lang="es-ES" sz="1200" dirty="0" err="1">
                <a:solidFill>
                  <a:schemeClr val="accent2">
                    <a:lumMod val="50000"/>
                  </a:schemeClr>
                </a:solidFill>
              </a:rPr>
              <a:t>Ucránia</a:t>
            </a:r>
            <a:r>
              <a:rPr lang="es-ES" sz="1200" dirty="0">
                <a:solidFill>
                  <a:schemeClr val="accent2">
                    <a:lumMod val="50000"/>
                  </a:schemeClr>
                </a:solidFill>
              </a:rPr>
              <a:t>. (</a:t>
            </a:r>
            <a:r>
              <a:rPr lang="es-ES" sz="1200" u="sng" dirty="0">
                <a:solidFill>
                  <a:schemeClr val="accent2">
                    <a:lumMod val="50000"/>
                  </a:schemeClr>
                </a:solidFill>
                <a:latin typeface="arial" panose="020B0604020202020204" pitchFamily="34" charset="0"/>
              </a:rPr>
              <a:t>eng.minerals-ua.info)</a:t>
            </a:r>
            <a:endParaRPr lang="es-ES" sz="1200" dirty="0">
              <a:solidFill>
                <a:schemeClr val="accent2">
                  <a:lumMod val="50000"/>
                </a:schemeClr>
              </a:solidFill>
            </a:endParaRPr>
          </a:p>
        </p:txBody>
      </p:sp>
      <p:sp>
        <p:nvSpPr>
          <p:cNvPr id="18" name="Rectángulo 17"/>
          <p:cNvSpPr/>
          <p:nvPr/>
        </p:nvSpPr>
        <p:spPr>
          <a:xfrm>
            <a:off x="0" y="3919185"/>
            <a:ext cx="5795830" cy="86177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Kara </a:t>
            </a:r>
            <a:r>
              <a:rPr lang="es-ES" sz="1000" b="1" dirty="0" err="1">
                <a:latin typeface="Arial" panose="020B0604020202020204" pitchFamily="34" charset="0"/>
                <a:cs typeface="Arial" panose="020B0604020202020204" pitchFamily="34" charset="0"/>
              </a:rPr>
              <a:t>Dag</a:t>
            </a:r>
            <a:r>
              <a:rPr lang="es-ES" sz="1000" b="1" dirty="0">
                <a:latin typeface="Arial" panose="020B0604020202020204" pitchFamily="34" charset="0"/>
                <a:cs typeface="Arial" panose="020B0604020202020204" pitchFamily="34" charset="0"/>
              </a:rPr>
              <a:t> (Monte Negro) </a:t>
            </a:r>
            <a:r>
              <a:rPr lang="es-ES" sz="1000" dirty="0">
                <a:latin typeface="Arial" panose="020B0604020202020204" pitchFamily="34" charset="0"/>
                <a:cs typeface="Arial" panose="020B0604020202020204" pitchFamily="34" charset="0"/>
              </a:rPr>
              <a:t>es una formación de roca volcánica que se eleva a una altura de 577 metros entre la ciudad costera de </a:t>
            </a:r>
            <a:r>
              <a:rPr lang="es-ES" sz="1000" dirty="0" err="1">
                <a:latin typeface="Arial" panose="020B0604020202020204" pitchFamily="34" charset="0"/>
                <a:cs typeface="Arial" panose="020B0604020202020204" pitchFamily="34" charset="0"/>
              </a:rPr>
              <a:t>Koktebel</a:t>
            </a:r>
            <a:r>
              <a:rPr lang="es-ES" sz="1000" dirty="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de Crimea y </a:t>
            </a:r>
            <a:r>
              <a:rPr lang="es-ES" sz="1000" dirty="0">
                <a:latin typeface="Arial" panose="020B0604020202020204" pitchFamily="34" charset="0"/>
                <a:cs typeface="Arial" panose="020B0604020202020204" pitchFamily="34" charset="0"/>
              </a:rPr>
              <a:t>el valle del río </a:t>
            </a:r>
            <a:r>
              <a:rPr lang="es-ES" sz="1000" dirty="0" err="1">
                <a:latin typeface="Arial" panose="020B0604020202020204" pitchFamily="34" charset="0"/>
                <a:cs typeface="Arial" panose="020B0604020202020204" pitchFamily="34" charset="0"/>
              </a:rPr>
              <a:t>Otuzka</a:t>
            </a:r>
            <a:r>
              <a:rPr lang="es-ES" sz="1000" dirty="0">
                <a:latin typeface="Arial" panose="020B0604020202020204" pitchFamily="34" charset="0"/>
                <a:cs typeface="Arial" panose="020B0604020202020204" pitchFamily="34" charset="0"/>
              </a:rPr>
              <a:t>. Ha sido el sitio de una estación biológica marina [</a:t>
            </a:r>
            <a:r>
              <a:rPr lang="es-ES" sz="1000" dirty="0" err="1">
                <a:latin typeface="Arial" panose="020B0604020202020204" pitchFamily="34" charset="0"/>
                <a:cs typeface="Arial" panose="020B0604020202020204" pitchFamily="34" charset="0"/>
              </a:rPr>
              <a:t>ru</a:t>
            </a:r>
            <a:r>
              <a:rPr lang="es-ES" sz="1000" dirty="0">
                <a:latin typeface="Arial" panose="020B0604020202020204" pitchFamily="34" charset="0"/>
                <a:cs typeface="Arial" panose="020B0604020202020204" pitchFamily="34" charset="0"/>
              </a:rPr>
              <a:t>] desde principios del siglo XX. Desde 1979, unas 2874 ha de costa y 809 ha de aguas costeras han sido protegidas como la Reserva Natural de Kara </a:t>
            </a:r>
            <a:r>
              <a:rPr lang="es-ES" sz="1000" dirty="0" err="1">
                <a:latin typeface="Arial" panose="020B0604020202020204" pitchFamily="34" charset="0"/>
                <a:cs typeface="Arial" panose="020B0604020202020204" pitchFamily="34" charset="0"/>
              </a:rPr>
              <a:t>Dag</a:t>
            </a:r>
            <a:r>
              <a:rPr lang="es-ES" sz="1000" dirty="0">
                <a:latin typeface="Arial" panose="020B0604020202020204" pitchFamily="34" charset="0"/>
                <a:cs typeface="Arial" panose="020B0604020202020204" pitchFamily="34" charset="0"/>
              </a:rPr>
              <a:t>. El litoral es rico en pintorescos acantilados, como la Puerta del Diablo. </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19" name="Imagen 18"/>
          <p:cNvPicPr>
            <a:picLocks noChangeAspect="1"/>
          </p:cNvPicPr>
          <p:nvPr/>
        </p:nvPicPr>
        <p:blipFill>
          <a:blip r:embed="rId7"/>
          <a:stretch>
            <a:fillRect/>
          </a:stretch>
        </p:blipFill>
        <p:spPr>
          <a:xfrm>
            <a:off x="5843145" y="4368039"/>
            <a:ext cx="3291769" cy="1416892"/>
          </a:xfrm>
          <a:prstGeom prst="rect">
            <a:avLst/>
          </a:prstGeom>
        </p:spPr>
      </p:pic>
      <p:sp>
        <p:nvSpPr>
          <p:cNvPr id="20" name="Rectángulo 19"/>
          <p:cNvSpPr/>
          <p:nvPr/>
        </p:nvSpPr>
        <p:spPr>
          <a:xfrm>
            <a:off x="6055784" y="5512445"/>
            <a:ext cx="2866490"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Kara </a:t>
            </a:r>
            <a:r>
              <a:rPr lang="es-ES" sz="1000" dirty="0" err="1">
                <a:solidFill>
                  <a:srgbClr val="FF0000"/>
                </a:solidFill>
                <a:latin typeface="Arial" panose="020B0604020202020204" pitchFamily="34" charset="0"/>
                <a:cs typeface="Arial" panose="020B0604020202020204" pitchFamily="34" charset="0"/>
              </a:rPr>
              <a:t>Dag</a:t>
            </a:r>
            <a:r>
              <a:rPr lang="es-ES" sz="1000" dirty="0">
                <a:solidFill>
                  <a:srgbClr val="FF0000"/>
                </a:solidFill>
                <a:latin typeface="Arial" panose="020B0604020202020204" pitchFamily="34" charset="0"/>
                <a:cs typeface="Arial" panose="020B0604020202020204" pitchFamily="34" charset="0"/>
              </a:rPr>
              <a:t> Montaña. Ucrania (Wikipedia)</a:t>
            </a:r>
          </a:p>
        </p:txBody>
      </p:sp>
      <p:sp>
        <p:nvSpPr>
          <p:cNvPr id="21" name="Rectángulo 20"/>
          <p:cNvSpPr/>
          <p:nvPr/>
        </p:nvSpPr>
        <p:spPr>
          <a:xfrm>
            <a:off x="2697309" y="5148798"/>
            <a:ext cx="1253869" cy="276999"/>
          </a:xfrm>
          <a:prstGeom prst="rect">
            <a:avLst/>
          </a:prstGeom>
        </p:spPr>
        <p:txBody>
          <a:bodyPr wrap="none">
            <a:spAutoFit/>
          </a:bodyPr>
          <a:lstStyle/>
          <a:p>
            <a:pPr lvl="0"/>
            <a:r>
              <a:rPr lang="es-ES" sz="1200" dirty="0"/>
              <a:t>-----------------------</a:t>
            </a:r>
          </a:p>
        </p:txBody>
      </p:sp>
      <p:sp>
        <p:nvSpPr>
          <p:cNvPr id="22" name="Rectángulo 21"/>
          <p:cNvSpPr/>
          <p:nvPr/>
        </p:nvSpPr>
        <p:spPr>
          <a:xfrm>
            <a:off x="0" y="5425797"/>
            <a:ext cx="857927"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UGANDA</a:t>
            </a:r>
          </a:p>
        </p:txBody>
      </p:sp>
      <p:sp>
        <p:nvSpPr>
          <p:cNvPr id="23" name="Rectángulo 22"/>
          <p:cNvSpPr/>
          <p:nvPr/>
        </p:nvSpPr>
        <p:spPr>
          <a:xfrm>
            <a:off x="60649" y="5715355"/>
            <a:ext cx="1707519" cy="430887"/>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UGANDA, </a:t>
            </a:r>
            <a:r>
              <a:rPr lang="es-ES" sz="1000" dirty="0" smtClean="0">
                <a:latin typeface="Arial" panose="020B0604020202020204" pitchFamily="34" charset="0"/>
                <a:cs typeface="Arial" panose="020B0604020202020204" pitchFamily="34" charset="0"/>
              </a:rPr>
              <a:t>República de </a:t>
            </a:r>
          </a:p>
          <a:p>
            <a:pPr lvl="0"/>
            <a:r>
              <a:rPr lang="es-ES" sz="1000" dirty="0" smtClean="0">
                <a:latin typeface="Arial" panose="020B0604020202020204" pitchFamily="34" charset="0"/>
                <a:cs typeface="Arial" panose="020B0604020202020204" pitchFamily="34" charset="0"/>
              </a:rPr>
              <a:t>África Oriental.</a:t>
            </a:r>
            <a:endParaRPr lang="es-ES" sz="1000" dirty="0">
              <a:latin typeface="Arial" panose="020B0604020202020204" pitchFamily="34" charset="0"/>
              <a:cs typeface="Arial" panose="020B0604020202020204" pitchFamily="34" charset="0"/>
            </a:endParaRPr>
          </a:p>
        </p:txBody>
      </p:sp>
      <p:pic>
        <p:nvPicPr>
          <p:cNvPr id="24" name="Imagen 23"/>
          <p:cNvPicPr>
            <a:picLocks noChangeAspect="1"/>
          </p:cNvPicPr>
          <p:nvPr/>
        </p:nvPicPr>
        <p:blipFill>
          <a:blip r:embed="rId8"/>
          <a:stretch>
            <a:fillRect/>
          </a:stretch>
        </p:blipFill>
        <p:spPr>
          <a:xfrm>
            <a:off x="1876132" y="5389446"/>
            <a:ext cx="2043566" cy="1362377"/>
          </a:xfrm>
          <a:prstGeom prst="rect">
            <a:avLst/>
          </a:prstGeom>
        </p:spPr>
      </p:pic>
      <p:cxnSp>
        <p:nvCxnSpPr>
          <p:cNvPr id="26" name="Conector recto 25"/>
          <p:cNvCxnSpPr/>
          <p:nvPr/>
        </p:nvCxnSpPr>
        <p:spPr>
          <a:xfrm flipH="1">
            <a:off x="1876132" y="5425797"/>
            <a:ext cx="20750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flipV="1">
            <a:off x="3919698" y="5425797"/>
            <a:ext cx="0" cy="2097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V="1">
            <a:off x="1876132" y="5425797"/>
            <a:ext cx="0" cy="209758"/>
          </a:xfrm>
          <a:prstGeom prst="line">
            <a:avLst/>
          </a:prstGeom>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11554" y="6158801"/>
            <a:ext cx="1833098" cy="646331"/>
          </a:xfrm>
          <a:prstGeom prst="rect">
            <a:avLst/>
          </a:prstGeom>
          <a:solidFill>
            <a:schemeClr val="accent6">
              <a:lumMod val="40000"/>
              <a:lumOff val="60000"/>
            </a:schemeClr>
          </a:solidFill>
        </p:spPr>
        <p:txBody>
          <a:bodyPr wrap="square">
            <a:spAutoFit/>
          </a:bodyPr>
          <a:lstStyle/>
          <a:p>
            <a:pPr lvl="0"/>
            <a:r>
              <a:rPr lang="es-ES" sz="1200" dirty="0">
                <a:solidFill>
                  <a:schemeClr val="accent6">
                    <a:lumMod val="50000"/>
                  </a:schemeClr>
                </a:solidFill>
              </a:rPr>
              <a:t>Bandera de la República de Uganda. (</a:t>
            </a:r>
            <a:r>
              <a:rPr lang="es-ES" sz="1200" dirty="0" err="1">
                <a:solidFill>
                  <a:schemeClr val="accent6">
                    <a:lumMod val="50000"/>
                  </a:schemeClr>
                </a:solidFill>
              </a:rPr>
              <a:t>Flags</a:t>
            </a:r>
            <a:r>
              <a:rPr lang="es-ES" sz="1200" dirty="0">
                <a:solidFill>
                  <a:schemeClr val="accent6">
                    <a:lumMod val="50000"/>
                  </a:schemeClr>
                </a:solidFill>
              </a:rPr>
              <a:t> of </a:t>
            </a:r>
            <a:r>
              <a:rPr lang="es-ES" sz="1200" dirty="0" err="1">
                <a:solidFill>
                  <a:schemeClr val="accent6">
                    <a:lumMod val="50000"/>
                  </a:schemeClr>
                </a:solidFill>
              </a:rPr>
              <a:t>the</a:t>
            </a:r>
            <a:r>
              <a:rPr lang="es-ES" sz="1200" dirty="0">
                <a:solidFill>
                  <a:schemeClr val="accent6">
                    <a:lumMod val="50000"/>
                  </a:schemeClr>
                </a:solidFill>
              </a:rPr>
              <a:t> </a:t>
            </a:r>
            <a:r>
              <a:rPr lang="es-ES" sz="1200" dirty="0" err="1">
                <a:solidFill>
                  <a:schemeClr val="accent6">
                    <a:lumMod val="50000"/>
                  </a:schemeClr>
                </a:solidFill>
              </a:rPr>
              <a:t>world</a:t>
            </a:r>
            <a:r>
              <a:rPr lang="es-ES" sz="1200" dirty="0">
                <a:solidFill>
                  <a:schemeClr val="accent6">
                    <a:lumMod val="50000"/>
                  </a:schemeClr>
                </a:solidFill>
              </a:rPr>
              <a:t>)</a:t>
            </a:r>
          </a:p>
        </p:txBody>
      </p:sp>
    </p:spTree>
    <p:extLst>
      <p:ext uri="{BB962C8B-B14F-4D97-AF65-F5344CB8AC3E}">
        <p14:creationId xmlns:p14="http://schemas.microsoft.com/office/powerpoint/2010/main" val="3115220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6437312" y="0"/>
            <a:ext cx="2706688" cy="3277630"/>
          </a:xfrm>
          <a:prstGeom prst="rect">
            <a:avLst/>
          </a:prstGeom>
        </p:spPr>
      </p:pic>
      <p:sp>
        <p:nvSpPr>
          <p:cNvPr id="3" name="Rectángulo 2"/>
          <p:cNvSpPr/>
          <p:nvPr/>
        </p:nvSpPr>
        <p:spPr>
          <a:xfrm>
            <a:off x="4242228" y="0"/>
            <a:ext cx="2173932" cy="461665"/>
          </a:xfrm>
          <a:prstGeom prst="rect">
            <a:avLst/>
          </a:prstGeom>
          <a:solidFill>
            <a:schemeClr val="accent6">
              <a:lumMod val="40000"/>
              <a:lumOff val="60000"/>
            </a:schemeClr>
          </a:solidFill>
        </p:spPr>
        <p:txBody>
          <a:bodyPr wrap="square">
            <a:spAutoFit/>
          </a:bodyPr>
          <a:lstStyle/>
          <a:p>
            <a:pPr lvl="0"/>
            <a:r>
              <a:rPr lang="es-ES" sz="1200" dirty="0">
                <a:solidFill>
                  <a:schemeClr val="accent6">
                    <a:lumMod val="50000"/>
                  </a:schemeClr>
                </a:solidFill>
              </a:rPr>
              <a:t>Mapa Geológico-simplificado- de Uganda. (</a:t>
            </a:r>
            <a:r>
              <a:rPr lang="es-ES" sz="1200" u="sng" dirty="0" err="1">
                <a:solidFill>
                  <a:schemeClr val="accent6">
                    <a:lumMod val="50000"/>
                  </a:schemeClr>
                </a:solidFill>
                <a:latin typeface="arial" panose="020B0604020202020204" pitchFamily="34" charset="0"/>
              </a:rPr>
              <a:t>ResearchGate</a:t>
            </a:r>
            <a:r>
              <a:rPr lang="es-ES" sz="1200" u="sng" dirty="0">
                <a:solidFill>
                  <a:schemeClr val="accent6">
                    <a:lumMod val="50000"/>
                  </a:schemeClr>
                </a:solidFill>
                <a:latin typeface="arial" panose="020B0604020202020204" pitchFamily="34" charset="0"/>
              </a:rPr>
              <a:t>)</a:t>
            </a:r>
            <a:endParaRPr lang="es-ES" sz="1200" dirty="0">
              <a:solidFill>
                <a:schemeClr val="accent6">
                  <a:lumMod val="50000"/>
                </a:schemeClr>
              </a:solidFill>
            </a:endParaRPr>
          </a:p>
        </p:txBody>
      </p:sp>
      <p:graphicFrame>
        <p:nvGraphicFramePr>
          <p:cNvPr id="4" name="Tabla 3"/>
          <p:cNvGraphicFramePr>
            <a:graphicFrameLocks noGrp="1"/>
          </p:cNvGraphicFramePr>
          <p:nvPr>
            <p:extLst>
              <p:ext uri="{D42A27DB-BD31-4B8C-83A1-F6EECF244321}">
                <p14:modId xmlns:p14="http://schemas.microsoft.com/office/powerpoint/2010/main" val="2101515741"/>
              </p:ext>
            </p:extLst>
          </p:nvPr>
        </p:nvGraphicFramePr>
        <p:xfrm>
          <a:off x="168567" y="461665"/>
          <a:ext cx="3898900" cy="2286000"/>
        </p:xfrm>
        <a:graphic>
          <a:graphicData uri="http://schemas.openxmlformats.org/drawingml/2006/table">
            <a:tbl>
              <a:tblPr>
                <a:tableStyleId>{5C22544A-7EE6-4342-B048-85BDC9FD1C3A}</a:tableStyleId>
              </a:tblPr>
              <a:tblGrid>
                <a:gridCol w="1560829">
                  <a:extLst>
                    <a:ext uri="{9D8B030D-6E8A-4147-A177-3AD203B41FA5}">
                      <a16:colId xmlns:a16="http://schemas.microsoft.com/office/drawing/2014/main" val="218372613"/>
                    </a:ext>
                  </a:extLst>
                </a:gridCol>
                <a:gridCol w="609104">
                  <a:extLst>
                    <a:ext uri="{9D8B030D-6E8A-4147-A177-3AD203B41FA5}">
                      <a16:colId xmlns:a16="http://schemas.microsoft.com/office/drawing/2014/main" val="2402920157"/>
                    </a:ext>
                  </a:extLst>
                </a:gridCol>
                <a:gridCol w="900966">
                  <a:extLst>
                    <a:ext uri="{9D8B030D-6E8A-4147-A177-3AD203B41FA5}">
                      <a16:colId xmlns:a16="http://schemas.microsoft.com/office/drawing/2014/main" val="3894152723"/>
                    </a:ext>
                  </a:extLst>
                </a:gridCol>
                <a:gridCol w="828001">
                  <a:extLst>
                    <a:ext uri="{9D8B030D-6E8A-4147-A177-3AD203B41FA5}">
                      <a16:colId xmlns:a16="http://schemas.microsoft.com/office/drawing/2014/main" val="2480949039"/>
                    </a:ext>
                  </a:extLst>
                </a:gridCol>
              </a:tblGrid>
              <a:tr h="190500">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90445836"/>
                  </a:ext>
                </a:extLst>
              </a:tr>
              <a:tr h="190500">
                <a:tc>
                  <a:txBody>
                    <a:bodyPr/>
                    <a:lstStyle/>
                    <a:p>
                      <a:pPr algn="l" fontAlgn="b"/>
                      <a:r>
                        <a:rPr lang="es-ES" sz="1000" u="none" strike="noStrike">
                          <a:effectLst/>
                        </a:rPr>
                        <a:t>Nombre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Elevación</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Localización</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Última </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359879983"/>
                  </a:ext>
                </a:extLst>
              </a:tr>
              <a:tr h="190500">
                <a:tc>
                  <a:txBody>
                    <a:bodyPr/>
                    <a:lstStyle/>
                    <a:p>
                      <a:pPr algn="l" fontAlgn="b"/>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metros</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Coordenadas</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erupción</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934722241"/>
                  </a:ext>
                </a:extLst>
              </a:tr>
              <a:tr h="190500">
                <a:tc>
                  <a:txBody>
                    <a:bodyPr/>
                    <a:lstStyle/>
                    <a:p>
                      <a:pPr algn="l" fontAlgn="b"/>
                      <a:r>
                        <a:rPr lang="es-ES" sz="1000" u="none" strike="noStrike">
                          <a:effectLst/>
                        </a:rPr>
                        <a:t>Bufumbira</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2440</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1.23°S 29.72°E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Holoceno</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83878708"/>
                  </a:ext>
                </a:extLst>
              </a:tr>
              <a:tr h="190500">
                <a:tc>
                  <a:txBody>
                    <a:bodyPr/>
                    <a:lstStyle/>
                    <a:p>
                      <a:pPr algn="l" fontAlgn="b"/>
                      <a:r>
                        <a:rPr lang="es-ES" sz="1000" u="none" strike="noStrike">
                          <a:effectLst/>
                        </a:rPr>
                        <a:t>Bunyaruguru Campo</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1554</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0.20°S 30.08°E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dirty="0">
                          <a:effectLst/>
                        </a:rPr>
                        <a:t>Holoceno</a:t>
                      </a:r>
                      <a:endParaRPr lang="es-ES" sz="1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004295450"/>
                  </a:ext>
                </a:extLst>
              </a:tr>
              <a:tr h="190500">
                <a:tc>
                  <a:txBody>
                    <a:bodyPr/>
                    <a:lstStyle/>
                    <a:p>
                      <a:pPr algn="l" fontAlgn="b"/>
                      <a:r>
                        <a:rPr lang="es-ES" sz="1000" u="none" strike="noStrike">
                          <a:effectLst/>
                        </a:rPr>
                        <a:t>Mount - Monte-Elgon</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4321</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1.1°S 34.5°E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250691173"/>
                  </a:ext>
                </a:extLst>
              </a:tr>
              <a:tr h="190500">
                <a:tc>
                  <a:txBody>
                    <a:bodyPr/>
                    <a:lstStyle/>
                    <a:p>
                      <a:pPr algn="l" fontAlgn="b"/>
                      <a:r>
                        <a:rPr lang="es-ES" sz="1000" u="none" strike="noStrike">
                          <a:effectLst/>
                        </a:rPr>
                        <a:t>Fort Portal Campo</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1524</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0.70°N 30.25°E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Holoceno</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903370754"/>
                  </a:ext>
                </a:extLst>
              </a:tr>
              <a:tr h="190500">
                <a:tc>
                  <a:txBody>
                    <a:bodyPr/>
                    <a:lstStyle/>
                    <a:p>
                      <a:pPr algn="l" fontAlgn="b"/>
                      <a:r>
                        <a:rPr lang="es-ES" sz="1000" u="none" strike="noStrike">
                          <a:effectLst/>
                        </a:rPr>
                        <a:t>Mount Katunga</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1707</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0.47°S 30.18°E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Holoceno</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014687274"/>
                  </a:ext>
                </a:extLst>
              </a:tr>
              <a:tr h="190500">
                <a:tc>
                  <a:txBody>
                    <a:bodyPr/>
                    <a:lstStyle/>
                    <a:p>
                      <a:pPr algn="l" fontAlgn="b"/>
                      <a:r>
                        <a:rPr lang="es-ES" sz="1000" u="none" strike="noStrike" dirty="0" err="1">
                          <a:effectLst/>
                        </a:rPr>
                        <a:t>Katwe-Kikorongo</a:t>
                      </a:r>
                      <a:r>
                        <a:rPr lang="es-ES" sz="1000" u="none" strike="noStrike" dirty="0">
                          <a:effectLst/>
                        </a:rPr>
                        <a:t> campo</a:t>
                      </a:r>
                      <a:endParaRPr lang="es-ES"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1067</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0.08°S 29.92°E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Holoceno</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846902923"/>
                  </a:ext>
                </a:extLst>
              </a:tr>
              <a:tr h="190500">
                <a:tc>
                  <a:txBody>
                    <a:bodyPr/>
                    <a:lstStyle/>
                    <a:p>
                      <a:pPr algn="l" fontAlgn="b"/>
                      <a:r>
                        <a:rPr lang="es-ES" sz="1000" u="none" strike="noStrike">
                          <a:effectLst/>
                        </a:rPr>
                        <a:t>Kyatwa Campo Volcánico </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1430</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0.45°N 30.25°E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Holoceno</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215759618"/>
                  </a:ext>
                </a:extLst>
              </a:tr>
              <a:tr h="190500">
                <a:tc>
                  <a:txBody>
                    <a:bodyPr/>
                    <a:lstStyle/>
                    <a:p>
                      <a:pPr algn="l" fontAlgn="b"/>
                      <a:r>
                        <a:rPr lang="es-ES" sz="1000" u="none" strike="noStrike">
                          <a:effectLst/>
                        </a:rPr>
                        <a:t>Mount -Monte-Muhavura</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s-ES" sz="1000" u="none" strike="noStrike">
                          <a:effectLst/>
                        </a:rPr>
                        <a:t>4127</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1.38°S 29.67°E</a:t>
                      </a:r>
                      <a:endParaRPr lang="es-E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ES" sz="1000" u="none" strike="noStrike">
                          <a:effectLst/>
                        </a:rPr>
                        <a:t>Holoceno</a:t>
                      </a:r>
                      <a:endParaRPr lang="es-E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629043610"/>
                  </a:ext>
                </a:extLst>
              </a:tr>
              <a:tr h="190500">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E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6295373"/>
                  </a:ext>
                </a:extLst>
              </a:tr>
            </a:tbl>
          </a:graphicData>
        </a:graphic>
      </p:graphicFrame>
      <p:sp>
        <p:nvSpPr>
          <p:cNvPr id="6" name="Rectángulo 5"/>
          <p:cNvSpPr/>
          <p:nvPr/>
        </p:nvSpPr>
        <p:spPr>
          <a:xfrm>
            <a:off x="168567" y="92332"/>
            <a:ext cx="3861570" cy="276999"/>
          </a:xfrm>
          <a:prstGeom prst="rect">
            <a:avLst/>
          </a:prstGeom>
          <a:solidFill>
            <a:schemeClr val="accent2">
              <a:lumMod val="50000"/>
            </a:schemeClr>
          </a:solidFill>
        </p:spPr>
        <p:txBody>
          <a:bodyPr wrap="none">
            <a:spAutoFit/>
          </a:bodyPr>
          <a:lstStyle/>
          <a:p>
            <a:pPr lvl="0"/>
            <a:r>
              <a:rPr lang="es-ES" sz="1200" dirty="0">
                <a:solidFill>
                  <a:schemeClr val="accent4">
                    <a:lumMod val="40000"/>
                    <a:lumOff val="60000"/>
                  </a:schemeClr>
                </a:solidFill>
              </a:rPr>
              <a:t>Lista de volcanes de Uganda. (Wikipedia-</a:t>
            </a:r>
            <a:r>
              <a:rPr lang="es-ES" sz="1200" dirty="0" err="1">
                <a:solidFill>
                  <a:schemeClr val="accent4">
                    <a:lumMod val="40000"/>
                    <a:lumOff val="60000"/>
                  </a:schemeClr>
                </a:solidFill>
              </a:rPr>
              <a:t>Volcanodiscovery</a:t>
            </a:r>
            <a:r>
              <a:rPr lang="es-ES" sz="1200" dirty="0">
                <a:solidFill>
                  <a:prstClr val="black"/>
                </a:solidFill>
              </a:rPr>
              <a:t>)</a:t>
            </a:r>
          </a:p>
        </p:txBody>
      </p:sp>
      <p:sp>
        <p:nvSpPr>
          <p:cNvPr id="7" name="Rectángulo 6"/>
          <p:cNvSpPr/>
          <p:nvPr/>
        </p:nvSpPr>
        <p:spPr>
          <a:xfrm>
            <a:off x="0" y="0"/>
            <a:ext cx="4221076" cy="28529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4"/>
          <a:stretch>
            <a:fillRect/>
          </a:stretch>
        </p:blipFill>
        <p:spPr>
          <a:xfrm>
            <a:off x="24370" y="2945268"/>
            <a:ext cx="4217858" cy="3178292"/>
          </a:xfrm>
          <a:prstGeom prst="rect">
            <a:avLst/>
          </a:prstGeom>
        </p:spPr>
      </p:pic>
      <p:sp>
        <p:nvSpPr>
          <p:cNvPr id="8" name="Rectángulo 7"/>
          <p:cNvSpPr/>
          <p:nvPr/>
        </p:nvSpPr>
        <p:spPr>
          <a:xfrm>
            <a:off x="37980" y="2932331"/>
            <a:ext cx="3633046"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rPr>
              <a:t>Bufumbira</a:t>
            </a:r>
            <a:r>
              <a:rPr lang="es-ES" sz="1200" dirty="0">
                <a:solidFill>
                  <a:srgbClr val="FF0000"/>
                </a:solidFill>
              </a:rPr>
              <a:t> </a:t>
            </a:r>
            <a:r>
              <a:rPr lang="es-ES" sz="1200" dirty="0" smtClean="0">
                <a:solidFill>
                  <a:srgbClr val="FF0000"/>
                </a:solidFill>
              </a:rPr>
              <a:t>volcán</a:t>
            </a:r>
            <a:r>
              <a:rPr lang="es-ES" sz="1200" dirty="0">
                <a:solidFill>
                  <a:srgbClr val="FF0000"/>
                </a:solidFill>
              </a:rPr>
              <a:t>, Uganda. (Global </a:t>
            </a:r>
            <a:r>
              <a:rPr lang="es-ES" sz="1200" dirty="0" err="1">
                <a:solidFill>
                  <a:srgbClr val="FF0000"/>
                </a:solidFill>
              </a:rPr>
              <a:t>Volcanism</a:t>
            </a:r>
            <a:r>
              <a:rPr lang="es-ES" sz="1200" dirty="0">
                <a:solidFill>
                  <a:srgbClr val="FF0000"/>
                </a:solidFill>
              </a:rPr>
              <a:t> </a:t>
            </a:r>
            <a:r>
              <a:rPr lang="es-ES" sz="1200" dirty="0" err="1">
                <a:solidFill>
                  <a:srgbClr val="FF0000"/>
                </a:solidFill>
              </a:rPr>
              <a:t>Program</a:t>
            </a:r>
            <a:r>
              <a:rPr lang="es-ES" sz="1200" dirty="0">
                <a:solidFill>
                  <a:srgbClr val="FF0000"/>
                </a:solidFill>
              </a:rPr>
              <a:t>)</a:t>
            </a:r>
          </a:p>
        </p:txBody>
      </p:sp>
      <p:sp>
        <p:nvSpPr>
          <p:cNvPr id="9" name="Rectángulo 8"/>
          <p:cNvSpPr/>
          <p:nvPr/>
        </p:nvSpPr>
        <p:spPr>
          <a:xfrm>
            <a:off x="4221076" y="474602"/>
            <a:ext cx="2072007" cy="2862322"/>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campo volcánico de </a:t>
            </a:r>
            <a:r>
              <a:rPr lang="es-ES" sz="1000" b="1" dirty="0" err="1">
                <a:latin typeface="Arial" panose="020B0604020202020204" pitchFamily="34" charset="0"/>
                <a:cs typeface="Arial" panose="020B0604020202020204" pitchFamily="34" charset="0"/>
              </a:rPr>
              <a:t>Bufumbira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en el suroeste de Uganda consiste en un grupo de aproximadamente 40 conos de ceniza que se encuentran al N de los grandes estratovolcanes de la porción NE de las montañas </a:t>
            </a:r>
            <a:r>
              <a:rPr lang="es-ES" sz="1000" dirty="0" err="1">
                <a:latin typeface="Arial" panose="020B0604020202020204" pitchFamily="34" charset="0"/>
                <a:cs typeface="Arial" panose="020B0604020202020204" pitchFamily="34" charset="0"/>
              </a:rPr>
              <a:t>Virunga</a:t>
            </a:r>
            <a:r>
              <a:rPr lang="es-ES" sz="1000" dirty="0">
                <a:latin typeface="Arial" panose="020B0604020202020204" pitchFamily="34" charset="0"/>
                <a:cs typeface="Arial" panose="020B0604020202020204" pitchFamily="34" charset="0"/>
              </a:rPr>
              <a:t>. Las rocas se caracterizan por su inusual química </a:t>
            </a:r>
            <a:r>
              <a:rPr lang="es-ES" sz="1000" dirty="0" err="1">
                <a:latin typeface="Arial" panose="020B0604020202020204" pitchFamily="34" charset="0"/>
                <a:cs typeface="Arial" panose="020B0604020202020204" pitchFamily="34" charset="0"/>
              </a:rPr>
              <a:t>ultrapotásica</a:t>
            </a:r>
            <a:r>
              <a:rPr lang="es-ES" sz="1000" dirty="0">
                <a:latin typeface="Arial" panose="020B0604020202020204" pitchFamily="34" charset="0"/>
                <a:cs typeface="Arial" panose="020B0604020202020204" pitchFamily="34" charset="0"/>
              </a:rPr>
              <a:t>. Los conos de ceniza se producen en grupos, surgieron a lo largo de los lineamientos y, por lo general, están </a:t>
            </a:r>
            <a:r>
              <a:rPr lang="es-ES" sz="1000" dirty="0" err="1">
                <a:latin typeface="Arial" panose="020B0604020202020204" pitchFamily="34" charset="0"/>
                <a:cs typeface="Arial" panose="020B0604020202020204" pitchFamily="34" charset="0"/>
              </a:rPr>
              <a:t>brechificados</a:t>
            </a:r>
            <a:r>
              <a:rPr lang="es-ES" sz="1000" dirty="0">
                <a:latin typeface="Arial" panose="020B0604020202020204" pitchFamily="34" charset="0"/>
                <a:cs typeface="Arial" panose="020B0604020202020204" pitchFamily="34" charset="0"/>
              </a:rPr>
              <a:t> por un lado por coladas de lava. Su edad no se conoce con precisión, pero se les considera más jóvenes que los estratovolcanes de </a:t>
            </a:r>
            <a:r>
              <a:rPr lang="es-ES" sz="1000" dirty="0" smtClean="0">
                <a:latin typeface="Arial" panose="020B0604020202020204" pitchFamily="34" charset="0"/>
                <a:cs typeface="Arial" panose="020B0604020202020204" pitchFamily="34" charset="0"/>
              </a:rPr>
              <a:t>la</a:t>
            </a:r>
            <a:endParaRPr lang="es-ES" sz="1000" dirty="0">
              <a:latin typeface="Arial" panose="020B0604020202020204" pitchFamily="34" charset="0"/>
              <a:cs typeface="Arial" panose="020B0604020202020204" pitchFamily="34" charset="0"/>
            </a:endParaRPr>
          </a:p>
        </p:txBody>
      </p:sp>
      <p:sp>
        <p:nvSpPr>
          <p:cNvPr id="10" name="Rectángulo 9"/>
          <p:cNvSpPr/>
          <p:nvPr/>
        </p:nvSpPr>
        <p:spPr>
          <a:xfrm>
            <a:off x="4206084" y="3202061"/>
            <a:ext cx="4504759" cy="400110"/>
          </a:xfrm>
          <a:prstGeom prst="rect">
            <a:avLst/>
          </a:prstGeom>
        </p:spPr>
        <p:txBody>
          <a:bodyPr wrap="none">
            <a:spAutoFit/>
          </a:bodyPr>
          <a:lstStyle/>
          <a:p>
            <a:pPr lvl="0"/>
            <a:r>
              <a:rPr lang="es-ES" sz="1000" dirty="0">
                <a:solidFill>
                  <a:prstClr val="white"/>
                </a:solidFill>
                <a:latin typeface="Arial" panose="020B0604020202020204" pitchFamily="34" charset="0"/>
                <a:cs typeface="Arial" panose="020B0604020202020204" pitchFamily="34" charset="0"/>
              </a:rPr>
              <a:t>Cordillera de </a:t>
            </a:r>
            <a:r>
              <a:rPr lang="es-ES" sz="1000" dirty="0" err="1">
                <a:solidFill>
                  <a:prstClr val="white"/>
                </a:solidFill>
                <a:latin typeface="Arial" panose="020B0604020202020204" pitchFamily="34" charset="0"/>
                <a:cs typeface="Arial" panose="020B0604020202020204" pitchFamily="34" charset="0"/>
              </a:rPr>
              <a:t>Virunga</a:t>
            </a:r>
            <a:r>
              <a:rPr lang="es-ES" sz="1000" dirty="0">
                <a:solidFill>
                  <a:prstClr val="white"/>
                </a:solidFill>
                <a:latin typeface="Arial" panose="020B0604020202020204" pitchFamily="34" charset="0"/>
                <a:cs typeface="Arial" panose="020B0604020202020204" pitchFamily="34" charset="0"/>
              </a:rPr>
              <a:t>, algunos de los cuales son de edad </a:t>
            </a:r>
            <a:r>
              <a:rPr lang="es-ES" sz="1000" dirty="0" smtClean="0">
                <a:solidFill>
                  <a:prstClr val="white"/>
                </a:solidFill>
                <a:latin typeface="Arial" panose="020B0604020202020204" pitchFamily="34" charset="0"/>
                <a:cs typeface="Arial" panose="020B0604020202020204" pitchFamily="34" charset="0"/>
              </a:rPr>
              <a:t>Holocena. (Global </a:t>
            </a:r>
          </a:p>
          <a:p>
            <a:pPr lvl="0"/>
            <a:r>
              <a:rPr lang="es-ES" sz="1000" dirty="0" err="1" smtClean="0">
                <a:solidFill>
                  <a:prstClr val="white"/>
                </a:solidFill>
                <a:latin typeface="Arial" panose="020B0604020202020204" pitchFamily="34" charset="0"/>
                <a:cs typeface="Arial" panose="020B0604020202020204" pitchFamily="34" charset="0"/>
              </a:rPr>
              <a:t>Volcanism</a:t>
            </a:r>
            <a:r>
              <a:rPr lang="es-ES" sz="1000" dirty="0" smtClean="0">
                <a:solidFill>
                  <a:prstClr val="white"/>
                </a:solidFill>
                <a:latin typeface="Arial" panose="020B0604020202020204" pitchFamily="34" charset="0"/>
                <a:cs typeface="Arial" panose="020B0604020202020204" pitchFamily="34" charset="0"/>
              </a:rPr>
              <a:t> </a:t>
            </a:r>
            <a:r>
              <a:rPr lang="es-ES" sz="1000" dirty="0" err="1" smtClean="0">
                <a:solidFill>
                  <a:prstClr val="white"/>
                </a:solidFill>
                <a:latin typeface="Arial" panose="020B0604020202020204" pitchFamily="34" charset="0"/>
                <a:cs typeface="Arial" panose="020B0604020202020204" pitchFamily="34" charset="0"/>
              </a:rPr>
              <a:t>Program</a:t>
            </a:r>
            <a:r>
              <a:rPr lang="es-ES" sz="1000" dirty="0" smtClean="0">
                <a:solidFill>
                  <a:prstClr val="white"/>
                </a:solidFill>
                <a:latin typeface="Arial" panose="020B0604020202020204" pitchFamily="34" charset="0"/>
                <a:cs typeface="Arial" panose="020B0604020202020204" pitchFamily="34" charset="0"/>
              </a:rPr>
              <a:t>).</a:t>
            </a:r>
            <a:endParaRPr lang="es-ES" sz="1000" dirty="0">
              <a:solidFill>
                <a:prstClr val="white"/>
              </a:solidFill>
              <a:latin typeface="Arial" panose="020B0604020202020204" pitchFamily="34" charset="0"/>
              <a:cs typeface="Arial" panose="020B0604020202020204" pitchFamily="34" charset="0"/>
            </a:endParaRPr>
          </a:p>
        </p:txBody>
      </p:sp>
      <p:pic>
        <p:nvPicPr>
          <p:cNvPr id="11" name="Imagen 10"/>
          <p:cNvPicPr>
            <a:picLocks noChangeAspect="1"/>
          </p:cNvPicPr>
          <p:nvPr/>
        </p:nvPicPr>
        <p:blipFill rotWithShape="1">
          <a:blip r:embed="rId5"/>
          <a:srcRect b="7745"/>
          <a:stretch/>
        </p:blipFill>
        <p:spPr>
          <a:xfrm>
            <a:off x="4345416" y="3663726"/>
            <a:ext cx="4798583" cy="3194274"/>
          </a:xfrm>
          <a:prstGeom prst="rect">
            <a:avLst/>
          </a:prstGeom>
        </p:spPr>
      </p:pic>
      <p:sp>
        <p:nvSpPr>
          <p:cNvPr id="12" name="Rectángulo 11"/>
          <p:cNvSpPr/>
          <p:nvPr/>
        </p:nvSpPr>
        <p:spPr>
          <a:xfrm>
            <a:off x="4995107" y="3663726"/>
            <a:ext cx="4148893"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Campo </a:t>
            </a:r>
            <a:r>
              <a:rPr lang="es-ES" sz="1000" dirty="0" err="1">
                <a:solidFill>
                  <a:srgbClr val="FF0000"/>
                </a:solidFill>
                <a:latin typeface="Arial" panose="020B0604020202020204" pitchFamily="34" charset="0"/>
                <a:cs typeface="Arial" panose="020B0604020202020204" pitchFamily="34" charset="0"/>
              </a:rPr>
              <a:t>Bunyaruguru</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Volcánes</a:t>
            </a:r>
            <a:r>
              <a:rPr lang="es-ES" sz="1000" dirty="0">
                <a:solidFill>
                  <a:srgbClr val="FF0000"/>
                </a:solidFill>
                <a:latin typeface="Arial" panose="020B0604020202020204" pitchFamily="34" charset="0"/>
                <a:cs typeface="Arial" panose="020B0604020202020204" pitchFamily="34" charset="0"/>
              </a:rPr>
              <a:t>, Uganda.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13" name="Rectángulo 12"/>
          <p:cNvSpPr/>
          <p:nvPr/>
        </p:nvSpPr>
        <p:spPr>
          <a:xfrm>
            <a:off x="0" y="6123560"/>
            <a:ext cx="4345415" cy="707886"/>
          </a:xfrm>
          <a:prstGeom prst="rect">
            <a:avLst/>
          </a:prstGeom>
        </p:spPr>
        <p:txBody>
          <a:bodyPr wrap="square">
            <a:spAutoFit/>
          </a:bodyPr>
          <a:lstStyle/>
          <a:p>
            <a:r>
              <a:rPr lang="es-ES" sz="1000" b="1" dirty="0">
                <a:solidFill>
                  <a:prstClr val="white"/>
                </a:solidFill>
                <a:latin typeface="Arial" panose="020B0604020202020204" pitchFamily="34" charset="0"/>
                <a:cs typeface="Arial" panose="020B0604020202020204" pitchFamily="34" charset="0"/>
              </a:rPr>
              <a:t>-El campo volcánico del </a:t>
            </a:r>
            <a:r>
              <a:rPr lang="es-ES" sz="1000" b="1" dirty="0" err="1">
                <a:solidFill>
                  <a:prstClr val="white"/>
                </a:solidFill>
                <a:latin typeface="Arial" panose="020B0604020202020204" pitchFamily="34" charset="0"/>
                <a:cs typeface="Arial" panose="020B0604020202020204" pitchFamily="34" charset="0"/>
              </a:rPr>
              <a:t>Bunyaruguru</a:t>
            </a:r>
            <a:r>
              <a:rPr lang="es-ES" sz="1000" b="1" dirty="0">
                <a:solidFill>
                  <a:prstClr val="white"/>
                </a:solidFill>
                <a:latin typeface="Arial" panose="020B0604020202020204" pitchFamily="34" charset="0"/>
                <a:cs typeface="Arial" panose="020B0604020202020204" pitchFamily="34" charset="0"/>
              </a:rPr>
              <a:t> </a:t>
            </a:r>
            <a:r>
              <a:rPr lang="es-ES" sz="1000" b="1" dirty="0" smtClean="0">
                <a:solidFill>
                  <a:prstClr val="white"/>
                </a:solidFill>
                <a:latin typeface="Arial" panose="020B0604020202020204" pitchFamily="34" charset="0"/>
                <a:cs typeface="Arial" panose="020B0604020202020204" pitchFamily="34" charset="0"/>
              </a:rPr>
              <a:t> </a:t>
            </a:r>
            <a:r>
              <a:rPr lang="es-ES" sz="1000" dirty="0" smtClean="0">
                <a:solidFill>
                  <a:prstClr val="white"/>
                </a:solidFill>
                <a:latin typeface="Arial" panose="020B0604020202020204" pitchFamily="34" charset="0"/>
                <a:cs typeface="Arial" panose="020B0604020202020204" pitchFamily="34" charset="0"/>
              </a:rPr>
              <a:t>de 1554 m de altura, es del </a:t>
            </a:r>
            <a:r>
              <a:rPr lang="es-ES" sz="1000" dirty="0">
                <a:solidFill>
                  <a:prstClr val="white"/>
                </a:solidFill>
                <a:latin typeface="Arial" panose="020B0604020202020204" pitchFamily="34" charset="0"/>
                <a:cs typeface="Arial" panose="020B0604020202020204" pitchFamily="34" charset="0"/>
              </a:rPr>
              <a:t>Pleistoceno tardío al  Holoceno (también conocido como </a:t>
            </a:r>
            <a:r>
              <a:rPr lang="es-ES" sz="1000" dirty="0" err="1">
                <a:solidFill>
                  <a:prstClr val="white"/>
                </a:solidFill>
                <a:latin typeface="Arial" panose="020B0604020202020204" pitchFamily="34" charset="0"/>
                <a:cs typeface="Arial" panose="020B0604020202020204" pitchFamily="34" charset="0"/>
              </a:rPr>
              <a:t>Kichwambe</a:t>
            </a:r>
            <a:r>
              <a:rPr lang="es-ES" sz="1000" dirty="0">
                <a:solidFill>
                  <a:prstClr val="white"/>
                </a:solidFill>
                <a:latin typeface="Arial" panose="020B0604020202020204" pitchFamily="34" charset="0"/>
                <a:cs typeface="Arial" panose="020B0604020202020204" pitchFamily="34" charset="0"/>
              </a:rPr>
              <a:t>) se extiende </a:t>
            </a:r>
            <a:r>
              <a:rPr lang="es-ES" sz="1000" dirty="0" smtClean="0">
                <a:solidFill>
                  <a:prstClr val="white"/>
                </a:solidFill>
                <a:latin typeface="Arial" panose="020B0604020202020204" pitchFamily="34" charset="0"/>
                <a:cs typeface="Arial" panose="020B0604020202020204" pitchFamily="34" charset="0"/>
              </a:rPr>
              <a:t> en el ecuador </a:t>
            </a:r>
            <a:r>
              <a:rPr lang="es-ES" sz="1000" dirty="0">
                <a:solidFill>
                  <a:prstClr val="white"/>
                </a:solidFill>
                <a:latin typeface="Arial" panose="020B0604020202020204" pitchFamily="34" charset="0"/>
                <a:cs typeface="Arial" panose="020B0604020202020204" pitchFamily="34" charset="0"/>
              </a:rPr>
              <a:t>a lo largo del lado E del Valle del </a:t>
            </a:r>
            <a:r>
              <a:rPr lang="es-ES" sz="1000" dirty="0" err="1">
                <a:solidFill>
                  <a:prstClr val="white"/>
                </a:solidFill>
                <a:latin typeface="Arial" panose="020B0604020202020204" pitchFamily="34" charset="0"/>
                <a:cs typeface="Arial" panose="020B0604020202020204" pitchFamily="34" charset="0"/>
              </a:rPr>
              <a:t>Rift</a:t>
            </a:r>
            <a:r>
              <a:rPr lang="es-ES" sz="1000" dirty="0">
                <a:solidFill>
                  <a:prstClr val="white"/>
                </a:solidFill>
                <a:latin typeface="Arial" panose="020B0604020202020204" pitchFamily="34" charset="0"/>
                <a:cs typeface="Arial" panose="020B0604020202020204" pitchFamily="34" charset="0"/>
              </a:rPr>
              <a:t> Occidental, al sur del Lago George</a:t>
            </a:r>
            <a:endParaRPr lang="es-ES" dirty="0"/>
          </a:p>
        </p:txBody>
      </p:sp>
    </p:spTree>
    <p:extLst>
      <p:ext uri="{BB962C8B-B14F-4D97-AF65-F5344CB8AC3E}">
        <p14:creationId xmlns:p14="http://schemas.microsoft.com/office/powerpoint/2010/main" val="3056373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198" y="0"/>
            <a:ext cx="9110801" cy="1169551"/>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Contiene </a:t>
            </a:r>
            <a:r>
              <a:rPr lang="es-ES" sz="1000" dirty="0">
                <a:latin typeface="Arial" panose="020B0604020202020204" pitchFamily="34" charset="0"/>
                <a:cs typeface="Arial" panose="020B0604020202020204" pitchFamily="34" charset="0"/>
              </a:rPr>
              <a:t>más de 130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27 de los cuales contienen lagos con agua que va desde dulce a salina. Las tobas volcánicas calcáreas friables se intercalan con el Pleistoceno y los sedimentos recientes. Sólo se han encontrado unas pocas coladas de lava </a:t>
            </a:r>
            <a:r>
              <a:rPr lang="es-ES" sz="1000" dirty="0" err="1">
                <a:latin typeface="Arial" panose="020B0604020202020204" pitchFamily="34" charset="0"/>
                <a:cs typeface="Arial" panose="020B0604020202020204" pitchFamily="34" charset="0"/>
              </a:rPr>
              <a:t>foidítica</a:t>
            </a:r>
            <a:r>
              <a:rPr lang="es-ES" sz="1000" dirty="0">
                <a:latin typeface="Arial" panose="020B0604020202020204" pitchFamily="34" charset="0"/>
                <a:cs typeface="Arial" panose="020B0604020202020204" pitchFamily="34" charset="0"/>
              </a:rPr>
              <a:t>. Aunque no se conocen erupciones con fecha, </a:t>
            </a:r>
            <a:r>
              <a:rPr lang="es-ES" sz="1000" dirty="0" err="1">
                <a:latin typeface="Arial" panose="020B0604020202020204" pitchFamily="34" charset="0"/>
                <a:cs typeface="Arial" panose="020B0604020202020204" pitchFamily="34" charset="0"/>
              </a:rPr>
              <a:t>Reece</a:t>
            </a:r>
            <a:r>
              <a:rPr lang="es-ES" sz="1000" dirty="0">
                <a:latin typeface="Arial" panose="020B0604020202020204" pitchFamily="34" charset="0"/>
                <a:cs typeface="Arial" panose="020B0604020202020204" pitchFamily="34" charset="0"/>
              </a:rPr>
              <a:t> (1955) observó que la actividad volcánica probablemente continuó en los tiempos históricos</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-El volcán </a:t>
            </a:r>
            <a:r>
              <a:rPr lang="es-ES" sz="1000" dirty="0" err="1">
                <a:latin typeface="Arial" panose="020B0604020202020204" pitchFamily="34" charset="0"/>
                <a:cs typeface="Arial" panose="020B0604020202020204" pitchFamily="34" charset="0"/>
              </a:rPr>
              <a:t>Bunyaruguru</a:t>
            </a:r>
            <a:r>
              <a:rPr lang="es-ES" sz="1000" dirty="0">
                <a:latin typeface="Arial" panose="020B0604020202020204" pitchFamily="34" charset="0"/>
                <a:cs typeface="Arial" panose="020B0604020202020204" pitchFamily="34" charset="0"/>
              </a:rPr>
              <a:t> se encuentra a 285 km al suroeste de Kampala, Uganda, y a 20 km al este del lago Edward. El campo volcánico de </a:t>
            </a:r>
            <a:r>
              <a:rPr lang="es-ES" sz="1000" dirty="0" err="1" smtClean="0">
                <a:latin typeface="Arial" panose="020B0604020202020204" pitchFamily="34" charset="0"/>
                <a:cs typeface="Arial" panose="020B0604020202020204" pitchFamily="34" charset="0"/>
              </a:rPr>
              <a:t>Bunyarugru</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fue posiblemente creado como resultado de la acción de pandeo hacia abajo entre dos fallas de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principales. El resultado tipo de actividad fue la explosión de gases. Sólo cuatro de los 152 cráteres tienen lava asociada con ellos. La actividad volcánica sigue los patrones de fractura y las líneas de debilidad. El campo se alarga a lo largo de la línea de la falla principal</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6542094" y="980728"/>
            <a:ext cx="2571750" cy="2571750"/>
          </a:xfrm>
          <a:prstGeom prst="rect">
            <a:avLst/>
          </a:prstGeom>
        </p:spPr>
      </p:pic>
      <p:sp>
        <p:nvSpPr>
          <p:cNvPr id="4" name="Rectángulo 3"/>
          <p:cNvSpPr/>
          <p:nvPr/>
        </p:nvSpPr>
        <p:spPr>
          <a:xfrm>
            <a:off x="6534185" y="3557233"/>
            <a:ext cx="2587568"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Monte </a:t>
            </a:r>
            <a:r>
              <a:rPr lang="es-ES" sz="1000" dirty="0" err="1">
                <a:solidFill>
                  <a:srgbClr val="FF0000"/>
                </a:solidFill>
                <a:latin typeface="Arial" panose="020B0604020202020204" pitchFamily="34" charset="0"/>
                <a:cs typeface="Arial" panose="020B0604020202020204" pitchFamily="34" charset="0"/>
              </a:rPr>
              <a:t>Elgon</a:t>
            </a:r>
            <a:r>
              <a:rPr lang="es-ES" sz="1000" dirty="0">
                <a:solidFill>
                  <a:srgbClr val="FF0000"/>
                </a:solidFill>
                <a:latin typeface="Arial" panose="020B0604020202020204" pitchFamily="34" charset="0"/>
                <a:cs typeface="Arial" panose="020B0604020202020204" pitchFamily="34" charset="0"/>
              </a:rPr>
              <a:t>, Volcán. Uganda. (Wikipedia)</a:t>
            </a:r>
          </a:p>
        </p:txBody>
      </p:sp>
      <p:sp>
        <p:nvSpPr>
          <p:cNvPr id="5" name="Rectángulo 4"/>
          <p:cNvSpPr/>
          <p:nvPr/>
        </p:nvSpPr>
        <p:spPr>
          <a:xfrm>
            <a:off x="-3945" y="1102476"/>
            <a:ext cx="6538129" cy="1938992"/>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-El Mount </a:t>
            </a:r>
            <a:r>
              <a:rPr lang="es-ES" sz="1000" b="1" dirty="0" err="1">
                <a:latin typeface="Arial" panose="020B0604020202020204" pitchFamily="34" charset="0"/>
                <a:cs typeface="Arial" panose="020B0604020202020204" pitchFamily="34" charset="0"/>
              </a:rPr>
              <a:t>Elgon</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de escudo, extinto, en la frontera de Uganda y Kenia, al norte de </a:t>
            </a:r>
            <a:r>
              <a:rPr lang="es-ES" sz="1000" dirty="0" err="1">
                <a:latin typeface="Arial" panose="020B0604020202020204" pitchFamily="34" charset="0"/>
                <a:cs typeface="Arial" panose="020B0604020202020204" pitchFamily="34" charset="0"/>
              </a:rPr>
              <a:t>Kisumu</a:t>
            </a:r>
            <a:r>
              <a:rPr lang="es-ES" sz="1000" dirty="0">
                <a:latin typeface="Arial" panose="020B0604020202020204" pitchFamily="34" charset="0"/>
                <a:cs typeface="Arial" panose="020B0604020202020204" pitchFamily="34" charset="0"/>
              </a:rPr>
              <a:t> y al oeste de </a:t>
            </a:r>
            <a:r>
              <a:rPr lang="es-ES" sz="1000" dirty="0" err="1">
                <a:latin typeface="Arial" panose="020B0604020202020204" pitchFamily="34" charset="0"/>
                <a:cs typeface="Arial" panose="020B0604020202020204" pitchFamily="34" charset="0"/>
              </a:rPr>
              <a:t>Kitale</a:t>
            </a:r>
            <a:r>
              <a:rPr lang="es-ES" sz="1000" dirty="0">
                <a:latin typeface="Arial" panose="020B0604020202020204" pitchFamily="34" charset="0"/>
                <a:cs typeface="Arial" panose="020B0604020202020204" pitchFamily="34" charset="0"/>
              </a:rPr>
              <a:t>. El punto más alto de la </a:t>
            </a:r>
            <a:r>
              <a:rPr lang="es-ES" sz="1000" dirty="0" err="1">
                <a:latin typeface="Arial" panose="020B0604020202020204" pitchFamily="34" charset="0"/>
                <a:cs typeface="Arial" panose="020B0604020202020204" pitchFamily="34" charset="0"/>
              </a:rPr>
              <a:t>montaña,de</a:t>
            </a:r>
            <a:r>
              <a:rPr lang="es-ES" sz="1000" dirty="0">
                <a:latin typeface="Arial" panose="020B0604020202020204" pitchFamily="34" charset="0"/>
                <a:cs typeface="Arial" panose="020B0604020202020204" pitchFamily="34" charset="0"/>
              </a:rPr>
              <a:t> 4321 m de altura, llamado </a:t>
            </a:r>
            <a:r>
              <a:rPr lang="es-ES" sz="1000" dirty="0" err="1">
                <a:latin typeface="Arial" panose="020B0604020202020204" pitchFamily="34" charset="0"/>
                <a:cs typeface="Arial" panose="020B0604020202020204" pitchFamily="34" charset="0"/>
              </a:rPr>
              <a:t>Wagagai</a:t>
            </a:r>
            <a:r>
              <a:rPr lang="es-ES" sz="1000" dirty="0">
                <a:latin typeface="Arial" panose="020B0604020202020204" pitchFamily="34" charset="0"/>
                <a:cs typeface="Arial" panose="020B0604020202020204" pitchFamily="34" charset="0"/>
              </a:rPr>
              <a:t>, se encuentra totalmente dentro de Uganda. Aunque no hay evidencia comprobable de su actividad volcánica más temprana, los geólogos estiman que el Monte </a:t>
            </a:r>
            <a:r>
              <a:rPr lang="es-ES" sz="1000" dirty="0" err="1">
                <a:latin typeface="Arial" panose="020B0604020202020204" pitchFamily="34" charset="0"/>
                <a:cs typeface="Arial" panose="020B0604020202020204" pitchFamily="34" charset="0"/>
              </a:rPr>
              <a:t>Elgon</a:t>
            </a:r>
            <a:r>
              <a:rPr lang="es-ES" sz="1000" dirty="0">
                <a:latin typeface="Arial" panose="020B0604020202020204" pitchFamily="34" charset="0"/>
                <a:cs typeface="Arial" panose="020B0604020202020204" pitchFamily="34" charset="0"/>
              </a:rPr>
              <a:t> tiene al menos 24 millones de años, lo que lo convierte en el volcán más antiguo y extinto de África Oriental.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Mount </a:t>
            </a:r>
            <a:r>
              <a:rPr lang="es-ES" sz="1000" dirty="0" err="1">
                <a:latin typeface="Arial" panose="020B0604020202020204" pitchFamily="34" charset="0"/>
                <a:cs typeface="Arial" panose="020B0604020202020204" pitchFamily="34" charset="0"/>
              </a:rPr>
              <a:t>Elgon</a:t>
            </a:r>
            <a:r>
              <a:rPr lang="es-ES" sz="1000" dirty="0">
                <a:latin typeface="Arial" panose="020B0604020202020204" pitchFamily="34" charset="0"/>
                <a:cs typeface="Arial" panose="020B0604020202020204" pitchFamily="34" charset="0"/>
              </a:rPr>
              <a:t> es una montaña volcánica solitaria masiva. Su vasta forma, de 80 kilómetros de diámetro, se eleva 3.070 metros sobre las llanuras circundantes. El monte </a:t>
            </a:r>
            <a:r>
              <a:rPr lang="es-ES" sz="1000" dirty="0" err="1">
                <a:latin typeface="Arial" panose="020B0604020202020204" pitchFamily="34" charset="0"/>
                <a:cs typeface="Arial" panose="020B0604020202020204" pitchFamily="34" charset="0"/>
              </a:rPr>
              <a:t>Elgon</a:t>
            </a:r>
            <a:r>
              <a:rPr lang="es-ES" sz="1000" dirty="0">
                <a:latin typeface="Arial" panose="020B0604020202020204" pitchFamily="34" charset="0"/>
                <a:cs typeface="Arial" panose="020B0604020202020204" pitchFamily="34" charset="0"/>
              </a:rPr>
              <a:t> consta de cinco picos principales: </a:t>
            </a:r>
            <a:r>
              <a:rPr lang="es-ES" sz="1000" b="1" dirty="0">
                <a:latin typeface="Arial" panose="020B0604020202020204" pitchFamily="34" charset="0"/>
                <a:cs typeface="Arial" panose="020B0604020202020204" pitchFamily="34" charset="0"/>
              </a:rPr>
              <a:t>El </a:t>
            </a:r>
            <a:r>
              <a:rPr lang="es-ES" sz="1000" b="1" dirty="0" err="1">
                <a:latin typeface="Arial" panose="020B0604020202020204" pitchFamily="34" charset="0"/>
                <a:cs typeface="Arial" panose="020B0604020202020204" pitchFamily="34" charset="0"/>
              </a:rPr>
              <a:t>Wagagai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4,321 metros, in Uganda.</a:t>
            </a:r>
          </a:p>
          <a:p>
            <a:r>
              <a:rPr lang="es-ES" sz="1000" b="1" dirty="0">
                <a:latin typeface="Arial" panose="020B0604020202020204" pitchFamily="34" charset="0"/>
                <a:cs typeface="Arial" panose="020B0604020202020204" pitchFamily="34" charset="0"/>
              </a:rPr>
              <a:t>El </a:t>
            </a:r>
            <a:r>
              <a:rPr lang="es-ES" sz="1000" b="1" dirty="0" err="1">
                <a:latin typeface="Arial" panose="020B0604020202020204" pitchFamily="34" charset="0"/>
                <a:cs typeface="Arial" panose="020B0604020202020204" pitchFamily="34" charset="0"/>
              </a:rPr>
              <a:t>Sudek</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4,302 metres en la frontera </a:t>
            </a:r>
            <a:r>
              <a:rPr lang="es-ES" sz="1000" dirty="0" err="1" smtClean="0">
                <a:latin typeface="Arial" panose="020B0604020202020204" pitchFamily="34" charset="0"/>
                <a:cs typeface="Arial" panose="020B0604020202020204" pitchFamily="34" charset="0"/>
              </a:rPr>
              <a:t>Kenya</a:t>
            </a:r>
            <a:r>
              <a:rPr lang="es-ES" sz="1000" dirty="0" smtClean="0">
                <a:latin typeface="Arial" panose="020B0604020202020204" pitchFamily="34" charset="0"/>
                <a:cs typeface="Arial" panose="020B0604020202020204" pitchFamily="34" charset="0"/>
              </a:rPr>
              <a:t>/Uganda. </a:t>
            </a:r>
            <a:endParaRPr lang="es-ES" sz="1000" dirty="0">
              <a:latin typeface="Arial" panose="020B0604020202020204" pitchFamily="34" charset="0"/>
              <a:cs typeface="Arial" panose="020B0604020202020204" pitchFamily="34" charset="0"/>
            </a:endParaRPr>
          </a:p>
          <a:p>
            <a:r>
              <a:rPr lang="es-ES" sz="1000" b="1" dirty="0">
                <a:latin typeface="Arial" panose="020B0604020202020204" pitchFamily="34" charset="0"/>
                <a:cs typeface="Arial" panose="020B0604020202020204" pitchFamily="34" charset="0"/>
              </a:rPr>
              <a:t>El </a:t>
            </a:r>
            <a:r>
              <a:rPr lang="es-ES" sz="1000" b="1" dirty="0" err="1">
                <a:latin typeface="Arial" panose="020B0604020202020204" pitchFamily="34" charset="0"/>
                <a:cs typeface="Arial" panose="020B0604020202020204" pitchFamily="34" charset="0"/>
              </a:rPr>
              <a:t>Koitobos</a:t>
            </a:r>
            <a:r>
              <a:rPr lang="es-ES" sz="1000" dirty="0">
                <a:latin typeface="Arial" panose="020B0604020202020204" pitchFamily="34" charset="0"/>
                <a:cs typeface="Arial" panose="020B0604020202020204" pitchFamily="34" charset="0"/>
              </a:rPr>
              <a:t>,  una columna basáltica de cresta plana en </a:t>
            </a:r>
            <a:r>
              <a:rPr lang="es-ES" sz="1000" dirty="0" err="1" smtClean="0">
                <a:latin typeface="Arial" panose="020B0604020202020204" pitchFamily="34" charset="0"/>
                <a:cs typeface="Arial" panose="020B0604020202020204" pitchFamily="34" charset="0"/>
              </a:rPr>
              <a:t>Kenya</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a:p>
            <a:r>
              <a:rPr lang="es-ES" sz="1000" b="1" dirty="0">
                <a:latin typeface="Arial" panose="020B0604020202020204" pitchFamily="34" charset="0"/>
                <a:cs typeface="Arial" panose="020B0604020202020204" pitchFamily="34" charset="0"/>
              </a:rPr>
              <a:t>El </a:t>
            </a:r>
            <a:r>
              <a:rPr lang="es-ES" sz="1000" b="1" dirty="0" err="1">
                <a:latin typeface="Arial" panose="020B0604020202020204" pitchFamily="34" charset="0"/>
                <a:cs typeface="Arial" panose="020B0604020202020204" pitchFamily="34" charset="0"/>
              </a:rPr>
              <a:t>Mubiyi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4,211 metres en </a:t>
            </a:r>
            <a:r>
              <a:rPr lang="es-ES" sz="1000" dirty="0" smtClean="0">
                <a:latin typeface="Arial" panose="020B0604020202020204" pitchFamily="34" charset="0"/>
                <a:cs typeface="Arial" panose="020B0604020202020204" pitchFamily="34" charset="0"/>
              </a:rPr>
              <a:t>Uganda.</a:t>
            </a:r>
            <a:endParaRPr lang="es-ES" sz="1000" dirty="0">
              <a:latin typeface="Arial" panose="020B0604020202020204" pitchFamily="34" charset="0"/>
              <a:cs typeface="Arial" panose="020B0604020202020204" pitchFamily="34" charset="0"/>
            </a:endParaRPr>
          </a:p>
          <a:p>
            <a:r>
              <a:rPr lang="es-ES" sz="1000" b="1" dirty="0">
                <a:latin typeface="Arial" panose="020B0604020202020204" pitchFamily="34" charset="0"/>
                <a:cs typeface="Arial" panose="020B0604020202020204" pitchFamily="34" charset="0"/>
              </a:rPr>
              <a:t>El Masaba </a:t>
            </a:r>
            <a:r>
              <a:rPr lang="es-ES" sz="1000" dirty="0">
                <a:latin typeface="Arial" panose="020B0604020202020204" pitchFamily="34" charset="0"/>
                <a:cs typeface="Arial" panose="020B0604020202020204" pitchFamily="34" charset="0"/>
              </a:rPr>
              <a:t>4,161 metres en </a:t>
            </a:r>
            <a:r>
              <a:rPr lang="es-ES" sz="1000" dirty="0" smtClean="0">
                <a:latin typeface="Arial" panose="020B0604020202020204" pitchFamily="34" charset="0"/>
                <a:cs typeface="Arial" panose="020B0604020202020204" pitchFamily="34" charset="0"/>
              </a:rPr>
              <a:t>Uganda.</a:t>
            </a:r>
            <a:endParaRPr lang="es-ES" sz="1000" dirty="0">
              <a:latin typeface="Arial" panose="020B0604020202020204" pitchFamily="34" charset="0"/>
              <a:cs typeface="Arial" panose="020B0604020202020204" pitchFamily="34" charset="0"/>
            </a:endParaRPr>
          </a:p>
        </p:txBody>
      </p:sp>
      <p:sp>
        <p:nvSpPr>
          <p:cNvPr id="6" name="Rectángulo 5"/>
          <p:cNvSpPr/>
          <p:nvPr/>
        </p:nvSpPr>
        <p:spPr>
          <a:xfrm>
            <a:off x="-46537" y="2924944"/>
            <a:ext cx="9190537" cy="1169551"/>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Otras características a destacar son: La caldera - La de </a:t>
            </a:r>
            <a:r>
              <a:rPr lang="es-ES" sz="1000" dirty="0" err="1">
                <a:latin typeface="Arial" panose="020B0604020202020204" pitchFamily="34" charset="0"/>
                <a:cs typeface="Arial" panose="020B0604020202020204" pitchFamily="34" charset="0"/>
              </a:rPr>
              <a:t>Elgon</a:t>
            </a:r>
            <a:r>
              <a:rPr lang="es-ES" sz="1000" dirty="0">
                <a:latin typeface="Arial" panose="020B0604020202020204" pitchFamily="34" charset="0"/>
                <a:cs typeface="Arial" panose="020B0604020202020204" pitchFamily="34" charset="0"/>
              </a:rPr>
              <a:t> es  una de las calderas intactas más grandes del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mundo</a:t>
            </a:r>
            <a:r>
              <a:rPr lang="es-ES" sz="1000" dirty="0">
                <a:latin typeface="Arial" panose="020B0604020202020204" pitchFamily="34" charset="0"/>
                <a:cs typeface="Arial" panose="020B0604020202020204" pitchFamily="34" charset="0"/>
              </a:rPr>
              <a:t>. Los manantiales cálidos del río </a:t>
            </a:r>
            <a:r>
              <a:rPr lang="es-ES" sz="1000" dirty="0" err="1">
                <a:latin typeface="Arial" panose="020B0604020202020204" pitchFamily="34" charset="0"/>
                <a:cs typeface="Arial" panose="020B0604020202020204" pitchFamily="34" charset="0"/>
              </a:rPr>
              <a:t>Suam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Endebess</a:t>
            </a:r>
            <a:r>
              <a:rPr lang="es-ES" sz="1000" dirty="0">
                <a:latin typeface="Arial" panose="020B0604020202020204" pitchFamily="34" charset="0"/>
                <a:cs typeface="Arial" panose="020B0604020202020204" pitchFamily="34" charset="0"/>
              </a:rPr>
              <a:t> Bluff (2,563 metros, Las Cuevas de </a:t>
            </a:r>
            <a:r>
              <a:rPr lang="es-ES" sz="1000" dirty="0" err="1">
                <a:latin typeface="Arial" panose="020B0604020202020204" pitchFamily="34" charset="0"/>
                <a:cs typeface="Arial" panose="020B0604020202020204" pitchFamily="34" charset="0"/>
              </a:rPr>
              <a:t>Ngwarisha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Makingeny</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Chepnyalil</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Kitum</a:t>
            </a:r>
            <a:r>
              <a:rPr lang="es-ES" sz="1000" dirty="0">
                <a:latin typeface="Arial" panose="020B0604020202020204" pitchFamily="34" charset="0"/>
                <a:cs typeface="Arial" panose="020B0604020202020204" pitchFamily="34" charset="0"/>
              </a:rPr>
              <a:t>: la cueva de </a:t>
            </a:r>
            <a:r>
              <a:rPr lang="es-ES" sz="1000" dirty="0" err="1">
                <a:latin typeface="Arial" panose="020B0604020202020204" pitchFamily="34" charset="0"/>
                <a:cs typeface="Arial" panose="020B0604020202020204" pitchFamily="34" charset="0"/>
              </a:rPr>
              <a:t>Kitum</a:t>
            </a:r>
            <a:r>
              <a:rPr lang="es-ES" sz="1000" dirty="0">
                <a:latin typeface="Arial" panose="020B0604020202020204" pitchFamily="34" charset="0"/>
                <a:cs typeface="Arial" panose="020B0604020202020204" pitchFamily="34" charset="0"/>
              </a:rPr>
              <a:t> tiene más de 60 metros de ancho y penetra 200 metros. La cueva contiene depósitos de sal </a:t>
            </a:r>
          </a:p>
          <a:p>
            <a:r>
              <a:rPr lang="es-ES" sz="1000" dirty="0">
                <a:latin typeface="Arial" panose="020B0604020202020204" pitchFamily="34" charset="0"/>
                <a:cs typeface="Arial" panose="020B0604020202020204" pitchFamily="34" charset="0"/>
              </a:rPr>
              <a:t>Los suelos de la montaña son de laterita roja. La montaña es el área de captación de varios ríos, como el río </a:t>
            </a:r>
            <a:r>
              <a:rPr lang="es-ES" sz="1000" dirty="0" err="1">
                <a:latin typeface="Arial" panose="020B0604020202020204" pitchFamily="34" charset="0"/>
                <a:cs typeface="Arial" panose="020B0604020202020204" pitchFamily="34" charset="0"/>
              </a:rPr>
              <a:t>Suam</a:t>
            </a:r>
            <a:r>
              <a:rPr lang="es-ES" sz="1000" dirty="0" smtClean="0">
                <a:latin typeface="Arial" panose="020B0604020202020204" pitchFamily="34" charset="0"/>
                <a:cs typeface="Arial" panose="020B0604020202020204" pitchFamily="34" charset="0"/>
              </a:rPr>
              <a:t>,</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que se convierte en el río </a:t>
            </a:r>
            <a:r>
              <a:rPr lang="es-ES" sz="1000" dirty="0" err="1">
                <a:latin typeface="Arial" panose="020B0604020202020204" pitchFamily="34" charset="0"/>
                <a:cs typeface="Arial" panose="020B0604020202020204" pitchFamily="34" charset="0"/>
              </a:rPr>
              <a:t>Turkwel</a:t>
            </a:r>
            <a:r>
              <a:rPr lang="es-ES" sz="1000" dirty="0">
                <a:latin typeface="Arial" panose="020B0604020202020204" pitchFamily="34" charset="0"/>
                <a:cs typeface="Arial" panose="020B0604020202020204" pitchFamily="34" charset="0"/>
              </a:rPr>
              <a:t> aguas abajo y desemboca en el lago </a:t>
            </a:r>
            <a:r>
              <a:rPr lang="es-ES" sz="1000" dirty="0" err="1">
                <a:latin typeface="Arial" panose="020B0604020202020204" pitchFamily="34" charset="0"/>
                <a:cs typeface="Arial" panose="020B0604020202020204" pitchFamily="34" charset="0"/>
              </a:rPr>
              <a:t>Turkana</a:t>
            </a:r>
            <a:r>
              <a:rPr lang="es-ES" sz="1000" dirty="0">
                <a:latin typeface="Arial" panose="020B0604020202020204" pitchFamily="34" charset="0"/>
                <a:cs typeface="Arial" panose="020B0604020202020204" pitchFamily="34" charset="0"/>
              </a:rPr>
              <a:t>, y el río </a:t>
            </a:r>
            <a:r>
              <a:rPr lang="es-ES" sz="1000" dirty="0" err="1">
                <a:latin typeface="Arial" panose="020B0604020202020204" pitchFamily="34" charset="0"/>
                <a:cs typeface="Arial" panose="020B0604020202020204" pitchFamily="34" charset="0"/>
              </a:rPr>
              <a:t>Nzoia</a:t>
            </a:r>
            <a:r>
              <a:rPr lang="es-ES" sz="1000" dirty="0">
                <a:latin typeface="Arial" panose="020B0604020202020204" pitchFamily="34" charset="0"/>
                <a:cs typeface="Arial" panose="020B0604020202020204" pitchFamily="34" charset="0"/>
              </a:rPr>
              <a:t> y el río </a:t>
            </a:r>
            <a:r>
              <a:rPr lang="es-ES" sz="1000" dirty="0" err="1">
                <a:latin typeface="Arial" panose="020B0604020202020204" pitchFamily="34" charset="0"/>
                <a:cs typeface="Arial" panose="020B0604020202020204" pitchFamily="34" charset="0"/>
              </a:rPr>
              <a:t>Lwakhakha</a:t>
            </a:r>
            <a:r>
              <a:rPr lang="es-ES" sz="1000" dirty="0">
                <a:latin typeface="Arial" panose="020B0604020202020204" pitchFamily="34" charset="0"/>
                <a:cs typeface="Arial" panose="020B0604020202020204" pitchFamily="34" charset="0"/>
              </a:rPr>
              <a: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que </a:t>
            </a:r>
            <a:r>
              <a:rPr lang="es-ES" sz="1000" dirty="0">
                <a:latin typeface="Arial" panose="020B0604020202020204" pitchFamily="34" charset="0"/>
                <a:cs typeface="Arial" panose="020B0604020202020204" pitchFamily="34" charset="0"/>
              </a:rPr>
              <a:t>fluyen hacia el lago Victoria. La ciudad de </a:t>
            </a:r>
            <a:r>
              <a:rPr lang="es-ES" sz="1000" dirty="0" err="1">
                <a:latin typeface="Arial" panose="020B0604020202020204" pitchFamily="34" charset="0"/>
                <a:cs typeface="Arial" panose="020B0604020202020204" pitchFamily="34" charset="0"/>
              </a:rPr>
              <a:t>Kitale</a:t>
            </a:r>
            <a:r>
              <a:rPr lang="es-ES" sz="1000" dirty="0">
                <a:latin typeface="Arial" panose="020B0604020202020204" pitchFamily="34" charset="0"/>
                <a:cs typeface="Arial" panose="020B0604020202020204" pitchFamily="34" charset="0"/>
              </a:rPr>
              <a:t> se encuentra en las estribaciones de la montaña. El área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alrededor </a:t>
            </a:r>
            <a:r>
              <a:rPr lang="es-ES" sz="1000" dirty="0">
                <a:latin typeface="Arial" panose="020B0604020202020204" pitchFamily="34" charset="0"/>
                <a:cs typeface="Arial" panose="020B0604020202020204" pitchFamily="34" charset="0"/>
              </a:rPr>
              <a:t>de la montaña está protegida por dos Parques Nacionales de Mount </a:t>
            </a:r>
            <a:r>
              <a:rPr lang="es-ES" sz="1000" dirty="0" err="1">
                <a:latin typeface="Arial" panose="020B0604020202020204" pitchFamily="34" charset="0"/>
                <a:cs typeface="Arial" panose="020B0604020202020204" pitchFamily="34" charset="0"/>
              </a:rPr>
              <a:t>Elgon</a:t>
            </a:r>
            <a:r>
              <a:rPr lang="es-ES" sz="1000" dirty="0">
                <a:latin typeface="Arial" panose="020B0604020202020204" pitchFamily="34" charset="0"/>
                <a:cs typeface="Arial" panose="020B0604020202020204" pitchFamily="34" charset="0"/>
              </a:rPr>
              <a:t>, uno a cada lado de la frontera internacional</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rotWithShape="1">
          <a:blip r:embed="rId4"/>
          <a:srcRect t="17873" b="18129"/>
          <a:stretch/>
        </p:blipFill>
        <p:spPr>
          <a:xfrm>
            <a:off x="2795115" y="4068242"/>
            <a:ext cx="6342542" cy="2789757"/>
          </a:xfrm>
          <a:prstGeom prst="rect">
            <a:avLst/>
          </a:prstGeom>
        </p:spPr>
      </p:pic>
      <p:sp>
        <p:nvSpPr>
          <p:cNvPr id="8" name="Rectángulo 7"/>
          <p:cNvSpPr/>
          <p:nvPr/>
        </p:nvSpPr>
        <p:spPr>
          <a:xfrm>
            <a:off x="2788772" y="6611778"/>
            <a:ext cx="2191626"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Pico </a:t>
            </a:r>
            <a:r>
              <a:rPr lang="es-ES" sz="1000" dirty="0" err="1">
                <a:solidFill>
                  <a:srgbClr val="FF0000"/>
                </a:solidFill>
                <a:latin typeface="Arial" panose="020B0604020202020204" pitchFamily="34" charset="0"/>
                <a:cs typeface="Arial" panose="020B0604020202020204" pitchFamily="34" charset="0"/>
              </a:rPr>
              <a:t>Kuitobos</a:t>
            </a:r>
            <a:r>
              <a:rPr lang="es-ES" sz="1000" dirty="0">
                <a:solidFill>
                  <a:srgbClr val="FF0000"/>
                </a:solidFill>
                <a:latin typeface="Arial" panose="020B0604020202020204" pitchFamily="34" charset="0"/>
                <a:cs typeface="Arial" panose="020B0604020202020204" pitchFamily="34" charset="0"/>
              </a:rPr>
              <a:t>. Uganda. (Wikipedia)</a:t>
            </a:r>
          </a:p>
        </p:txBody>
      </p:sp>
      <p:sp>
        <p:nvSpPr>
          <p:cNvPr id="9" name="Rectángulo 8"/>
          <p:cNvSpPr/>
          <p:nvPr/>
        </p:nvSpPr>
        <p:spPr>
          <a:xfrm>
            <a:off x="-38089" y="4061501"/>
            <a:ext cx="2826861" cy="2708434"/>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-Las </a:t>
            </a:r>
            <a:r>
              <a:rPr lang="es-ES" sz="1000" dirty="0">
                <a:latin typeface="Arial" panose="020B0604020202020204" pitchFamily="34" charset="0"/>
                <a:cs typeface="Arial" panose="020B0604020202020204" pitchFamily="34" charset="0"/>
              </a:rPr>
              <a:t>lavas y tobas de carbonatita del campo volcánico de </a:t>
            </a:r>
            <a:r>
              <a:rPr lang="es-ES" sz="1000" b="1" dirty="0">
                <a:latin typeface="Arial" panose="020B0604020202020204" pitchFamily="34" charset="0"/>
                <a:cs typeface="Arial" panose="020B0604020202020204" pitchFamily="34" charset="0"/>
              </a:rPr>
              <a:t>Fort Portal en Uganda</a:t>
            </a:r>
            <a:r>
              <a:rPr lang="es-ES" sz="1000" dirty="0">
                <a:latin typeface="Arial" panose="020B0604020202020204" pitchFamily="34" charset="0"/>
                <a:cs typeface="Arial" panose="020B0604020202020204" pitchFamily="34" charset="0"/>
              </a:rPr>
              <a:t>, al NE del Monte </a:t>
            </a:r>
            <a:r>
              <a:rPr lang="es-ES" sz="1000" dirty="0" err="1">
                <a:latin typeface="Arial" panose="020B0604020202020204" pitchFamily="34" charset="0"/>
                <a:cs typeface="Arial" panose="020B0604020202020204" pitchFamily="34" charset="0"/>
              </a:rPr>
              <a:t>Ruwenzori</a:t>
            </a:r>
            <a:r>
              <a:rPr lang="es-ES" sz="1000" dirty="0">
                <a:latin typeface="Arial" panose="020B0604020202020204" pitchFamily="34" charset="0"/>
                <a:cs typeface="Arial" panose="020B0604020202020204" pitchFamily="34" charset="0"/>
              </a:rPr>
              <a:t> entre el lago Alberto y el lago Eduardo, están formadas por un grupo de conos y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que cubren un área de aproximadamente 145 km2. Alrededor de 50 chimeneas volcánicas, algunas de los cuales ahora contienen lagos de cráteres, hicieron erupción a través de las rocas del zócalo del gneis precámbrico en un área con orientación WSW-ENE al norte de la ciudad de Fort Portal. Varias </a:t>
            </a:r>
            <a:r>
              <a:rPr lang="es-ES" sz="1000" dirty="0" err="1">
                <a:latin typeface="Arial" panose="020B0604020202020204" pitchFamily="34" charset="0"/>
                <a:cs typeface="Arial" panose="020B0604020202020204" pitchFamily="34" charset="0"/>
              </a:rPr>
              <a:t>rchimeneas</a:t>
            </a:r>
            <a:r>
              <a:rPr lang="es-ES" sz="1000" dirty="0">
                <a:latin typeface="Arial" panose="020B0604020202020204" pitchFamily="34" charset="0"/>
                <a:cs typeface="Arial" panose="020B0604020202020204" pitchFamily="34" charset="0"/>
              </a:rPr>
              <a:t> adicionales están ubicadas en el área de </a:t>
            </a:r>
            <a:r>
              <a:rPr lang="es-ES" sz="1000" dirty="0" err="1">
                <a:latin typeface="Arial" panose="020B0604020202020204" pitchFamily="34" charset="0"/>
                <a:cs typeface="Arial" panose="020B0604020202020204" pitchFamily="34" charset="0"/>
              </a:rPr>
              <a:t>Kasekere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Rusekere</a:t>
            </a:r>
            <a:r>
              <a:rPr lang="es-ES" sz="1000" dirty="0">
                <a:latin typeface="Arial" panose="020B0604020202020204" pitchFamily="34" charset="0"/>
                <a:cs typeface="Arial" panose="020B0604020202020204" pitchFamily="34" charset="0"/>
              </a:rPr>
              <a:t>) al NE. Las dataciones mediante radiocarbono son de hace aproximadamente 4700-4000 años y se obtuvieron de depósitos de cenizas del campo volcánico de Fort Portal. Holmes (1950</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0864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t="14508" b="18057"/>
          <a:stretch/>
        </p:blipFill>
        <p:spPr>
          <a:xfrm>
            <a:off x="4445492" y="23843"/>
            <a:ext cx="4698507" cy="2109014"/>
          </a:xfrm>
          <a:prstGeom prst="rect">
            <a:avLst/>
          </a:prstGeom>
        </p:spPr>
      </p:pic>
      <p:sp>
        <p:nvSpPr>
          <p:cNvPr id="3" name="Rectángulo 2"/>
          <p:cNvSpPr/>
          <p:nvPr/>
        </p:nvSpPr>
        <p:spPr>
          <a:xfrm>
            <a:off x="5120943" y="1903764"/>
            <a:ext cx="4017446"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Field Fort Portal. Vulcanismo. Uganda. (</a:t>
            </a:r>
            <a:r>
              <a:rPr lang="es-ES" sz="1000" u="sng" dirty="0">
                <a:solidFill>
                  <a:srgbClr val="FF0000"/>
                </a:solidFill>
                <a:latin typeface="Arial" panose="020B0604020202020204" pitchFamily="34" charset="0"/>
                <a:cs typeface="Arial" panose="020B0604020202020204" pitchFamily="34" charset="0"/>
              </a:rPr>
              <a:t>Global </a:t>
            </a:r>
            <a:r>
              <a:rPr lang="es-ES" sz="1000" u="sng" dirty="0" err="1">
                <a:solidFill>
                  <a:srgbClr val="FF0000"/>
                </a:solidFill>
                <a:latin typeface="Arial" panose="020B0604020202020204" pitchFamily="34" charset="0"/>
                <a:cs typeface="Arial" panose="020B0604020202020204" pitchFamily="34" charset="0"/>
              </a:rPr>
              <a:t>Volcanism</a:t>
            </a:r>
            <a:r>
              <a:rPr lang="es-ES" sz="1000" u="sng"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Program</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4" name="Rectángulo 3"/>
          <p:cNvSpPr/>
          <p:nvPr/>
        </p:nvSpPr>
        <p:spPr>
          <a:xfrm>
            <a:off x="0" y="31867"/>
            <a:ext cx="4572000" cy="553998"/>
          </a:xfrm>
          <a:prstGeom prst="rect">
            <a:avLst/>
          </a:prstGeom>
        </p:spPr>
        <p:txBody>
          <a:bodyPr>
            <a:spAutoFit/>
          </a:bodyPr>
          <a:lstStyle/>
          <a:p>
            <a:pPr lvl="0"/>
            <a:r>
              <a:rPr lang="es-ES" sz="1000" dirty="0">
                <a:solidFill>
                  <a:prstClr val="white"/>
                </a:solidFill>
                <a:latin typeface="Arial" panose="020B0604020202020204" pitchFamily="34" charset="0"/>
                <a:cs typeface="Arial" panose="020B0604020202020204" pitchFamily="34" charset="0"/>
              </a:rPr>
              <a:t>observó que el cráter de </a:t>
            </a:r>
            <a:r>
              <a:rPr lang="es-ES" sz="1000" dirty="0" err="1">
                <a:solidFill>
                  <a:prstClr val="white"/>
                </a:solidFill>
                <a:latin typeface="Arial" panose="020B0604020202020204" pitchFamily="34" charset="0"/>
                <a:cs typeface="Arial" panose="020B0604020202020204" pitchFamily="34" charset="0"/>
              </a:rPr>
              <a:t>Kasensankaranga</a:t>
            </a:r>
            <a:r>
              <a:rPr lang="es-ES" sz="1000" dirty="0">
                <a:solidFill>
                  <a:prstClr val="white"/>
                </a:solidFill>
                <a:latin typeface="Arial" panose="020B0604020202020204" pitchFamily="34" charset="0"/>
                <a:cs typeface="Arial" panose="020B0604020202020204" pitchFamily="34" charset="0"/>
              </a:rPr>
              <a:t> en el área de Fort Portal significa 'rociar de material tostado', lo que implica una era histórica.(Global </a:t>
            </a:r>
            <a:r>
              <a:rPr lang="es-ES" sz="1000" dirty="0" err="1">
                <a:solidFill>
                  <a:prstClr val="white"/>
                </a:solidFill>
                <a:latin typeface="Arial" panose="020B0604020202020204" pitchFamily="34" charset="0"/>
                <a:cs typeface="Arial" panose="020B0604020202020204" pitchFamily="34" charset="0"/>
              </a:rPr>
              <a:t>Volcanism</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Program</a:t>
            </a:r>
            <a:r>
              <a:rPr lang="es-ES" sz="1000" dirty="0" smtClean="0">
                <a:solidFill>
                  <a:prstClr val="white"/>
                </a:solidFill>
                <a:latin typeface="Arial" panose="020B0604020202020204" pitchFamily="34" charset="0"/>
                <a:cs typeface="Arial" panose="020B0604020202020204" pitchFamily="34" charset="0"/>
              </a:rPr>
              <a:t>).</a:t>
            </a:r>
            <a:endParaRPr lang="es-ES" sz="1000" dirty="0">
              <a:solidFill>
                <a:prstClr val="white"/>
              </a:solidFill>
              <a:latin typeface="Arial" panose="020B0604020202020204" pitchFamily="34" charset="0"/>
              <a:cs typeface="Arial" panose="020B0604020202020204" pitchFamily="34" charset="0"/>
            </a:endParaRPr>
          </a:p>
        </p:txBody>
      </p:sp>
      <p:sp>
        <p:nvSpPr>
          <p:cNvPr id="5" name="Rectángulo 4"/>
          <p:cNvSpPr/>
          <p:nvPr/>
        </p:nvSpPr>
        <p:spPr>
          <a:xfrm>
            <a:off x="-63254" y="557133"/>
            <a:ext cx="4572000" cy="2092881"/>
          </a:xfrm>
          <a:prstGeom prst="rect">
            <a:avLst/>
          </a:prstGeom>
        </p:spPr>
        <p:txBody>
          <a:bodyPr>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Katunga</a:t>
            </a:r>
            <a:r>
              <a:rPr lang="es-ES" sz="1000" b="1" dirty="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de 1707 m de altura, es un </a:t>
            </a:r>
            <a:r>
              <a:rPr lang="es-ES" sz="1000" dirty="0">
                <a:latin typeface="Arial" panose="020B0604020202020204" pitchFamily="34" charset="0"/>
                <a:cs typeface="Arial" panose="020B0604020202020204" pitchFamily="34" charset="0"/>
              </a:rPr>
              <a:t>cono de toba aislado con coladas de lava asociadas localizadas al E del Lago Eduardo, es la característica más al sur de una cadena de orientaciones NS de campos volcánicos </a:t>
            </a:r>
            <a:r>
              <a:rPr lang="es-ES" sz="1000" dirty="0" err="1">
                <a:latin typeface="Arial" panose="020B0604020202020204" pitchFamily="34" charset="0"/>
                <a:cs typeface="Arial" panose="020B0604020202020204" pitchFamily="34" charset="0"/>
              </a:rPr>
              <a:t>foidíticos</a:t>
            </a:r>
            <a:r>
              <a:rPr lang="es-ES" sz="1000" dirty="0">
                <a:latin typeface="Arial" panose="020B0604020202020204" pitchFamily="34" charset="0"/>
                <a:cs typeface="Arial" panose="020B0604020202020204" pitchFamily="34" charset="0"/>
              </a:rPr>
              <a:t> con alto contenido de potasio en el Valle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Occidental de Uganda. Es la localidad tipo de la tipología de roca </a:t>
            </a:r>
            <a:r>
              <a:rPr lang="es-ES" sz="1000" dirty="0" err="1">
                <a:latin typeface="Arial" panose="020B0604020202020204" pitchFamily="34" charset="0"/>
                <a:cs typeface="Arial" panose="020B0604020202020204" pitchFamily="34" charset="0"/>
              </a:rPr>
              <a:t>katungita</a:t>
            </a:r>
            <a:r>
              <a:rPr lang="es-ES" sz="1000" dirty="0">
                <a:latin typeface="Arial" panose="020B0604020202020204" pitchFamily="34" charset="0"/>
                <a:cs typeface="Arial" panose="020B0604020202020204" pitchFamily="34" charset="0"/>
              </a:rPr>
              <a:t>, una olivino-</a:t>
            </a:r>
            <a:r>
              <a:rPr lang="es-ES" sz="1000" dirty="0" err="1">
                <a:latin typeface="Arial" panose="020B0604020202020204" pitchFamily="34" charset="0"/>
                <a:cs typeface="Arial" panose="020B0604020202020204" pitchFamily="34" charset="0"/>
              </a:rPr>
              <a:t>melilitita</a:t>
            </a:r>
            <a:r>
              <a:rPr lang="es-ES" sz="1000" dirty="0">
                <a:latin typeface="Arial" panose="020B0604020202020204" pitchFamily="34" charset="0"/>
                <a:cs typeface="Arial" panose="020B0604020202020204" pitchFamily="34" charset="0"/>
              </a:rPr>
              <a:t>. El cono de toba no diseccionado entró en erupción a través de rocas metamórficas del zócalo. Su borde y flancos están cubiertos de esquistos expulsados, y contiene un lago de agua dulce en su cráter de la cima. Dos coladas de lava viajaron al NE desde las chimeneas en los flancos N y NE. La edad del cono es incierta, pero es contemporánea con el Pleistoceno Tardío al Reciente en los conos de toba en el área de </a:t>
            </a:r>
            <a:r>
              <a:rPr lang="es-ES" sz="1000" dirty="0" err="1">
                <a:latin typeface="Arial" panose="020B0604020202020204" pitchFamily="34" charset="0"/>
                <a:cs typeface="Arial" panose="020B0604020202020204" pitchFamily="34" charset="0"/>
              </a:rPr>
              <a:t>Bunyaruguru</a:t>
            </a:r>
            <a:r>
              <a:rPr lang="es-ES" sz="1000" dirty="0">
                <a:latin typeface="Arial" panose="020B0604020202020204" pitchFamily="34" charset="0"/>
                <a:cs typeface="Arial" panose="020B0604020202020204" pitchFamily="34" charset="0"/>
              </a:rPr>
              <a:t>; La condición no diseccionada del cono y las coladas de lava asociadas implican una edad temprana</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4"/>
          <a:stretch>
            <a:fillRect/>
          </a:stretch>
        </p:blipFill>
        <p:spPr>
          <a:xfrm>
            <a:off x="4461546" y="2177598"/>
            <a:ext cx="4692747" cy="3123610"/>
          </a:xfrm>
          <a:prstGeom prst="rect">
            <a:avLst/>
          </a:prstGeom>
        </p:spPr>
      </p:pic>
      <p:sp>
        <p:nvSpPr>
          <p:cNvPr id="7" name="Rectángulo 6"/>
          <p:cNvSpPr/>
          <p:nvPr/>
        </p:nvSpPr>
        <p:spPr>
          <a:xfrm>
            <a:off x="4582293" y="5037362"/>
            <a:ext cx="4572000" cy="246221"/>
          </a:xfrm>
          <a:prstGeom prst="rect">
            <a:avLst/>
          </a:prstGeom>
          <a:solidFill>
            <a:schemeClr val="accent1">
              <a:lumMod val="40000"/>
              <a:lumOff val="60000"/>
            </a:schemeClr>
          </a:solidFill>
        </p:spPr>
        <p:txBody>
          <a:bodyPr>
            <a:spAutoFit/>
          </a:bodyPr>
          <a:lstStyle/>
          <a:p>
            <a:pPr lvl="0"/>
            <a:r>
              <a:rPr lang="es-ES" sz="1000" dirty="0">
                <a:solidFill>
                  <a:srgbClr val="FF0000"/>
                </a:solidFill>
                <a:latin typeface="Arial" panose="020B0604020202020204" pitchFamily="34" charset="0"/>
                <a:cs typeface="Arial" panose="020B0604020202020204" pitchFamily="34" charset="0"/>
              </a:rPr>
              <a:t>Field </a:t>
            </a:r>
            <a:r>
              <a:rPr lang="es-ES" sz="1000" dirty="0" err="1">
                <a:solidFill>
                  <a:srgbClr val="FF0000"/>
                </a:solidFill>
                <a:latin typeface="Arial" panose="020B0604020202020204" pitchFamily="34" charset="0"/>
                <a:cs typeface="Arial" panose="020B0604020202020204" pitchFamily="34" charset="0"/>
              </a:rPr>
              <a:t>Katwe</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Kikorongo</a:t>
            </a:r>
            <a:r>
              <a:rPr lang="es-ES" sz="1000" dirty="0">
                <a:solidFill>
                  <a:srgbClr val="FF0000"/>
                </a:solidFill>
                <a:latin typeface="Arial" panose="020B0604020202020204" pitchFamily="34" charset="0"/>
                <a:cs typeface="Arial" panose="020B0604020202020204" pitchFamily="34" charset="0"/>
              </a:rPr>
              <a:t>. Vulcanismo. Uganda. (</a:t>
            </a:r>
            <a:r>
              <a:rPr lang="es-ES" sz="1000" u="sng" dirty="0">
                <a:solidFill>
                  <a:srgbClr val="FF0000"/>
                </a:solidFill>
                <a:latin typeface="Arial" panose="020B0604020202020204" pitchFamily="34" charset="0"/>
                <a:cs typeface="Arial" panose="020B0604020202020204" pitchFamily="34" charset="0"/>
              </a:rPr>
              <a:t>Global </a:t>
            </a:r>
            <a:r>
              <a:rPr lang="es-ES" sz="1000" u="sng" dirty="0" err="1">
                <a:solidFill>
                  <a:srgbClr val="FF0000"/>
                </a:solidFill>
                <a:latin typeface="Arial" panose="020B0604020202020204" pitchFamily="34" charset="0"/>
                <a:cs typeface="Arial" panose="020B0604020202020204" pitchFamily="34" charset="0"/>
              </a:rPr>
              <a:t>Volcanism</a:t>
            </a:r>
            <a:r>
              <a:rPr lang="es-ES" sz="1000" u="sng"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Program</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8" name="Rectángulo 7"/>
          <p:cNvSpPr/>
          <p:nvPr/>
        </p:nvSpPr>
        <p:spPr>
          <a:xfrm>
            <a:off x="-12751" y="2566400"/>
            <a:ext cx="4458243" cy="2862322"/>
          </a:xfrm>
          <a:prstGeom prst="rect">
            <a:avLst/>
          </a:prstGeom>
        </p:spPr>
        <p:txBody>
          <a:bodyPr wrap="square">
            <a:spAutoFit/>
          </a:bodyPr>
          <a:lstStyle/>
          <a:p>
            <a:r>
              <a:rPr lang="es-ES" sz="1000" b="1" dirty="0"/>
              <a:t>-</a:t>
            </a:r>
            <a:r>
              <a:rPr lang="es-ES" sz="1000" b="1" dirty="0">
                <a:latin typeface="Arial" panose="020B0604020202020204" pitchFamily="34" charset="0"/>
                <a:cs typeface="Arial" panose="020B0604020202020204" pitchFamily="34" charset="0"/>
              </a:rPr>
              <a:t>El campo volcánico </a:t>
            </a:r>
            <a:r>
              <a:rPr lang="es-ES" sz="1000" b="1" dirty="0" err="1">
                <a:latin typeface="Arial" panose="020B0604020202020204" pitchFamily="34" charset="0"/>
                <a:cs typeface="Arial" panose="020B0604020202020204" pitchFamily="34" charset="0"/>
              </a:rPr>
              <a:t>Katwe-Kikorongo</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que se extiende desde la orilla NE del lago Eduardo hasta la orilla W del lago George, al sur de la cordillera </a:t>
            </a:r>
            <a:r>
              <a:rPr lang="es-ES" sz="1000" dirty="0" err="1">
                <a:latin typeface="Arial" panose="020B0604020202020204" pitchFamily="34" charset="0"/>
                <a:cs typeface="Arial" panose="020B0604020202020204" pitchFamily="34" charset="0"/>
              </a:rPr>
              <a:t>Ruwenzori</a:t>
            </a:r>
            <a:r>
              <a:rPr lang="es-ES" sz="1000" dirty="0">
                <a:latin typeface="Arial" panose="020B0604020202020204" pitchFamily="34" charset="0"/>
                <a:cs typeface="Arial" panose="020B0604020202020204" pitchFamily="34" charset="0"/>
              </a:rPr>
              <a:t>, es el más extenso de una serie de campos volcánicos en el Valle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occidental de Uganda. El campo cubre un área de aproximadamente 180 km2 y contiene un grupo de aproximadamente 80 conos y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foidíticos</a:t>
            </a:r>
            <a:r>
              <a:rPr lang="es-ES" sz="1000" dirty="0">
                <a:latin typeface="Arial" panose="020B0604020202020204" pitchFamily="34" charset="0"/>
                <a:cs typeface="Arial" panose="020B0604020202020204" pitchFamily="34" charset="0"/>
              </a:rPr>
              <a:t>, algunos de los cuales están llenos de lagos. El lago </a:t>
            </a:r>
            <a:r>
              <a:rPr lang="es-ES" sz="1000" dirty="0" err="1">
                <a:latin typeface="Arial" panose="020B0604020202020204" pitchFamily="34" charset="0"/>
                <a:cs typeface="Arial" panose="020B0604020202020204" pitchFamily="34" charset="0"/>
              </a:rPr>
              <a:t>Katwe</a:t>
            </a:r>
            <a:r>
              <a:rPr lang="es-ES" sz="1000" dirty="0">
                <a:latin typeface="Arial" panose="020B0604020202020204" pitchFamily="34" charset="0"/>
                <a:cs typeface="Arial" panose="020B0604020202020204" pitchFamily="34" charset="0"/>
              </a:rPr>
              <a:t> es un cuerpo de agua poco profundo de 3 km de </a:t>
            </a:r>
            <a:r>
              <a:rPr lang="es-ES" sz="1000" dirty="0" smtClean="0">
                <a:latin typeface="Arial" panose="020B0604020202020204" pitchFamily="34" charset="0"/>
                <a:cs typeface="Arial" panose="020B0604020202020204" pitchFamily="34" charset="0"/>
              </a:rPr>
              <a:t>longitud </a:t>
            </a:r>
            <a:r>
              <a:rPr lang="es-ES" sz="1000" dirty="0">
                <a:latin typeface="Arial" panose="020B0604020202020204" pitchFamily="34" charset="0"/>
                <a:cs typeface="Arial" panose="020B0604020202020204" pitchFamily="34" charset="0"/>
              </a:rPr>
              <a:t>que ocupa dos de los tres cráteres que se cruzan inmediatamente al NE del lago Eduardo. Los cuentos populares locales sugieren que el volcanismo en y alrededor de esta área ha continuado en los tiempos históricos.(Global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Los cráteres de </a:t>
            </a:r>
            <a:r>
              <a:rPr lang="es-ES" sz="1000" dirty="0" err="1">
                <a:latin typeface="Arial" panose="020B0604020202020204" pitchFamily="34" charset="0"/>
                <a:cs typeface="Arial" panose="020B0604020202020204" pitchFamily="34" charset="0"/>
              </a:rPr>
              <a:t>Katwe</a:t>
            </a:r>
            <a:r>
              <a:rPr lang="es-ES" sz="1000" dirty="0">
                <a:latin typeface="Arial" panose="020B0604020202020204" pitchFamily="34" charset="0"/>
                <a:cs typeface="Arial" panose="020B0604020202020204" pitchFamily="34" charset="0"/>
              </a:rPr>
              <a:t> o cráteres de explosión de </a:t>
            </a:r>
            <a:r>
              <a:rPr lang="es-ES" sz="1000" dirty="0" err="1">
                <a:latin typeface="Arial" panose="020B0604020202020204" pitchFamily="34" charset="0"/>
                <a:cs typeface="Arial" panose="020B0604020202020204" pitchFamily="34" charset="0"/>
              </a:rPr>
              <a:t>Katwe-Kikorongo</a:t>
            </a:r>
            <a:r>
              <a:rPr lang="es-ES" sz="1000" dirty="0">
                <a:latin typeface="Arial" panose="020B0604020202020204" pitchFamily="34" charset="0"/>
                <a:cs typeface="Arial" panose="020B0604020202020204" pitchFamily="34" charset="0"/>
              </a:rPr>
              <a:t> son un grupo de cráteres volcánicos dentro del Parque Nacional Queen Elizabeth en Toro, Uganda. El campo volcánico es de aproximadamente 210 km2 de tamaño. Los cráteres individuales varían ampliamente en tamaño, pero los más grandes tienen hasta 3 km de diámetro y 100 m de profundidad. Las formaciones inusuales se crearon individualmente por una serie de violentas explosiones volcánicas en el último millón de años. </a:t>
            </a:r>
          </a:p>
        </p:txBody>
      </p:sp>
      <p:sp>
        <p:nvSpPr>
          <p:cNvPr id="9" name="Rectángulo 8"/>
          <p:cNvSpPr/>
          <p:nvPr/>
        </p:nvSpPr>
        <p:spPr>
          <a:xfrm>
            <a:off x="-60449" y="5283583"/>
            <a:ext cx="9138389" cy="400110"/>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Las explosiones fueron el resultado de gas sobrecalentado y vapor, y a pesar de la actividad volcánica, no hubo colada de </a:t>
            </a:r>
            <a:r>
              <a:rPr lang="es-ES" sz="1000" dirty="0" err="1">
                <a:solidFill>
                  <a:prstClr val="white"/>
                </a:solidFill>
                <a:latin typeface="Arial" panose="020B0604020202020204" pitchFamily="34" charset="0"/>
                <a:cs typeface="Arial" panose="020B0604020202020204" pitchFamily="34" charset="0"/>
              </a:rPr>
              <a:t>lava.Muchos</a:t>
            </a:r>
            <a:r>
              <a:rPr lang="es-ES" sz="1000" dirty="0">
                <a:solidFill>
                  <a:prstClr val="white"/>
                </a:solidFill>
                <a:latin typeface="Arial" panose="020B0604020202020204" pitchFamily="34" charset="0"/>
                <a:cs typeface="Arial" panose="020B0604020202020204" pitchFamily="34" charset="0"/>
              </a:rPr>
              <a:t> de los cráteres se han convertido ahora en lagos de agua salada o exuberantes praderas.(Wikipedia)</a:t>
            </a:r>
          </a:p>
        </p:txBody>
      </p:sp>
      <p:sp>
        <p:nvSpPr>
          <p:cNvPr id="10" name="Rectángulo 9"/>
          <p:cNvSpPr/>
          <p:nvPr/>
        </p:nvSpPr>
        <p:spPr>
          <a:xfrm>
            <a:off x="-63186" y="5618581"/>
            <a:ext cx="9143862" cy="553998"/>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campo volcánico </a:t>
            </a:r>
            <a:r>
              <a:rPr lang="es-ES" sz="1000" b="1" dirty="0" err="1">
                <a:latin typeface="Arial" panose="020B0604020202020204" pitchFamily="34" charset="0"/>
                <a:cs typeface="Arial" panose="020B0604020202020204" pitchFamily="34" charset="0"/>
              </a:rPr>
              <a:t>Kyatwa</a:t>
            </a:r>
            <a:r>
              <a:rPr lang="es-ES" sz="1000" b="1" dirty="0">
                <a:latin typeface="Arial" panose="020B0604020202020204" pitchFamily="34" charset="0"/>
                <a:cs typeface="Arial" panose="020B0604020202020204" pitchFamily="34" charset="0"/>
              </a:rPr>
              <a:t> (también conocido como </a:t>
            </a:r>
            <a:r>
              <a:rPr lang="es-ES" sz="1000" b="1" dirty="0" err="1">
                <a:latin typeface="Arial" panose="020B0604020202020204" pitchFamily="34" charset="0"/>
                <a:cs typeface="Arial" panose="020B0604020202020204" pitchFamily="34" charset="0"/>
              </a:rPr>
              <a:t>Ndale</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ocupa el Valle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Occidental, al N del ecuador y E de las Montañas </a:t>
            </a:r>
            <a:r>
              <a:rPr lang="es-ES" sz="1000" dirty="0" err="1">
                <a:latin typeface="Arial" panose="020B0604020202020204" pitchFamily="34" charset="0"/>
                <a:cs typeface="Arial" panose="020B0604020202020204" pitchFamily="34" charset="0"/>
              </a:rPr>
              <a:t>Ruwenzori</a:t>
            </a:r>
            <a:r>
              <a:rPr lang="es-ES" sz="1000" dirty="0">
                <a:latin typeface="Arial" panose="020B0604020202020204" pitchFamily="34" charset="0"/>
                <a:cs typeface="Arial" panose="020B0604020202020204" pitchFamily="34" charset="0"/>
              </a:rPr>
              <a:t>, aproximadamente a mitad de camino entre el Lago Eduardo y el Lago Alberto. Los conos de toba del </a:t>
            </a:r>
            <a:r>
              <a:rPr lang="es-ES" sz="1000" dirty="0" err="1">
                <a:latin typeface="Arial" panose="020B0604020202020204" pitchFamily="34" charset="0"/>
                <a:cs typeface="Arial" panose="020B0604020202020204" pitchFamily="34" charset="0"/>
              </a:rPr>
              <a:t>Kyatwa</a:t>
            </a:r>
            <a:r>
              <a:rPr lang="es-ES" sz="1000" dirty="0">
                <a:latin typeface="Arial" panose="020B0604020202020204" pitchFamily="34" charset="0"/>
                <a:cs typeface="Arial" panose="020B0604020202020204" pitchFamily="34" charset="0"/>
              </a:rPr>
              <a:t> y los </a:t>
            </a:r>
            <a:r>
              <a:rPr lang="es-ES" sz="1000" dirty="0" err="1">
                <a:latin typeface="Arial" panose="020B0604020202020204" pitchFamily="34" charset="0"/>
                <a:cs typeface="Arial" panose="020B0604020202020204" pitchFamily="34" charset="0"/>
              </a:rPr>
              <a:t>maars</a:t>
            </a:r>
            <a:r>
              <a:rPr lang="es-ES" sz="1000" dirty="0">
                <a:latin typeface="Arial" panose="020B0604020202020204" pitchFamily="34" charset="0"/>
                <a:cs typeface="Arial" panose="020B0604020202020204" pitchFamily="34" charset="0"/>
              </a:rPr>
              <a:t> llenos de lagos forman parte de un grupo de campos volcánicos del Pleistoceno al Reciente en el oeste de Uganda.(Global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sp>
        <p:nvSpPr>
          <p:cNvPr id="11" name="Rectángulo 10"/>
          <p:cNvSpPr/>
          <p:nvPr/>
        </p:nvSpPr>
        <p:spPr>
          <a:xfrm>
            <a:off x="-50983" y="6136009"/>
            <a:ext cx="9135085" cy="70788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monte </a:t>
            </a:r>
            <a:r>
              <a:rPr lang="es-ES" sz="1000" b="1" dirty="0" err="1">
                <a:latin typeface="Arial" panose="020B0604020202020204" pitchFamily="34" charset="0"/>
                <a:cs typeface="Arial" panose="020B0604020202020204" pitchFamily="34" charset="0"/>
              </a:rPr>
              <a:t>Muhabura</a:t>
            </a:r>
            <a:r>
              <a:rPr lang="es-ES" sz="1000" dirty="0">
                <a:latin typeface="Arial" panose="020B0604020202020204" pitchFamily="34" charset="0"/>
                <a:cs typeface="Arial" panose="020B0604020202020204" pitchFamily="34" charset="0"/>
              </a:rPr>
              <a:t>, también conocido como el monte </a:t>
            </a:r>
            <a:r>
              <a:rPr lang="es-ES" sz="1000" dirty="0" err="1">
                <a:latin typeface="Arial" panose="020B0604020202020204" pitchFamily="34" charset="0"/>
                <a:cs typeface="Arial" panose="020B0604020202020204" pitchFamily="34" charset="0"/>
              </a:rPr>
              <a:t>Muhavura</a:t>
            </a:r>
            <a:r>
              <a:rPr lang="es-ES" sz="1000" dirty="0">
                <a:latin typeface="Arial" panose="020B0604020202020204" pitchFamily="34" charset="0"/>
                <a:cs typeface="Arial" panose="020B0604020202020204" pitchFamily="34" charset="0"/>
              </a:rPr>
              <a:t>, es un volcán extinto en las montañas </a:t>
            </a:r>
            <a:r>
              <a:rPr lang="es-ES" sz="1000" dirty="0" err="1">
                <a:latin typeface="Arial" panose="020B0604020202020204" pitchFamily="34" charset="0"/>
                <a:cs typeface="Arial" panose="020B0604020202020204" pitchFamily="34" charset="0"/>
              </a:rPr>
              <a:t>Virunga</a:t>
            </a:r>
            <a:r>
              <a:rPr lang="es-ES" sz="1000" dirty="0">
                <a:latin typeface="Arial" panose="020B0604020202020204" pitchFamily="34" charset="0"/>
                <a:cs typeface="Arial" panose="020B0604020202020204" pitchFamily="34" charset="0"/>
              </a:rPr>
              <a:t>, en la frontera entre Ruanda y Uganda. A 4.127 metros de elevación, </a:t>
            </a:r>
            <a:r>
              <a:rPr lang="es-ES" sz="1000" dirty="0" err="1">
                <a:latin typeface="Arial" panose="020B0604020202020204" pitchFamily="34" charset="0"/>
                <a:cs typeface="Arial" panose="020B0604020202020204" pitchFamily="34" charset="0"/>
              </a:rPr>
              <a:t>Muhabura</a:t>
            </a:r>
            <a:r>
              <a:rPr lang="es-ES" sz="1000" dirty="0">
                <a:latin typeface="Arial" panose="020B0604020202020204" pitchFamily="34" charset="0"/>
                <a:cs typeface="Arial" panose="020B0604020202020204" pitchFamily="34" charset="0"/>
              </a:rPr>
              <a:t> es la tercera más alta de las ocho montañas más importantes de la cordillera, que forma parte de la Falla de Albertina, la rama occidental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de África Oriental. </a:t>
            </a:r>
            <a:r>
              <a:rPr lang="es-ES" sz="1000" dirty="0" err="1">
                <a:latin typeface="Arial" panose="020B0604020202020204" pitchFamily="34" charset="0"/>
                <a:cs typeface="Arial" panose="020B0604020202020204" pitchFamily="34" charset="0"/>
              </a:rPr>
              <a:t>Muhabura</a:t>
            </a:r>
            <a:r>
              <a:rPr lang="es-ES" sz="1000" dirty="0">
                <a:latin typeface="Arial" panose="020B0604020202020204" pitchFamily="34" charset="0"/>
                <a:cs typeface="Arial" panose="020B0604020202020204" pitchFamily="34" charset="0"/>
              </a:rPr>
              <a:t> se encuentra en parte en el Parque Nacional de los Volcanes, en Ruanda y en parte, en el Parque Nacional </a:t>
            </a:r>
            <a:r>
              <a:rPr lang="es-ES" sz="1000" dirty="0" err="1">
                <a:latin typeface="Arial" panose="020B0604020202020204" pitchFamily="34" charset="0"/>
                <a:cs typeface="Arial" panose="020B0604020202020204" pitchFamily="34" charset="0"/>
              </a:rPr>
              <a:t>Mgahinga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Gorilla</a:t>
            </a:r>
            <a:r>
              <a:rPr lang="es-ES" sz="1000" dirty="0">
                <a:latin typeface="Arial" panose="020B0604020202020204" pitchFamily="34" charset="0"/>
                <a:cs typeface="Arial" panose="020B0604020202020204" pitchFamily="34" charset="0"/>
              </a:rPr>
              <a:t>, Uganda.</a:t>
            </a:r>
          </a:p>
        </p:txBody>
      </p:sp>
    </p:spTree>
    <p:extLst>
      <p:ext uri="{BB962C8B-B14F-4D97-AF65-F5344CB8AC3E}">
        <p14:creationId xmlns:p14="http://schemas.microsoft.com/office/powerpoint/2010/main" val="852897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32118"/>
            <a:ext cx="3452255" cy="2459732"/>
          </a:xfrm>
          <a:prstGeom prst="rect">
            <a:avLst/>
          </a:prstGeom>
        </p:spPr>
      </p:pic>
      <p:sp>
        <p:nvSpPr>
          <p:cNvPr id="3" name="Rectángulo 2"/>
          <p:cNvSpPr/>
          <p:nvPr/>
        </p:nvSpPr>
        <p:spPr>
          <a:xfrm>
            <a:off x="14256" y="2245629"/>
            <a:ext cx="3517310"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Campo Volcánico </a:t>
            </a:r>
            <a:r>
              <a:rPr lang="es-ES" sz="1000" dirty="0" err="1">
                <a:solidFill>
                  <a:srgbClr val="FF0000"/>
                </a:solidFill>
                <a:latin typeface="Arial" panose="020B0604020202020204" pitchFamily="34" charset="0"/>
                <a:cs typeface="Arial" panose="020B0604020202020204" pitchFamily="34" charset="0"/>
              </a:rPr>
              <a:t>Kyatwa</a:t>
            </a:r>
            <a:r>
              <a:rPr lang="es-ES" sz="1000" dirty="0">
                <a:solidFill>
                  <a:srgbClr val="FF0000"/>
                </a:solidFill>
                <a:latin typeface="Arial" panose="020B0604020202020204" pitchFamily="34" charset="0"/>
                <a:cs typeface="Arial" panose="020B0604020202020204" pitchFamily="34" charset="0"/>
              </a:rPr>
              <a:t>. Uganda. </a:t>
            </a:r>
            <a:r>
              <a:rPr lang="es-ES" sz="800" dirty="0">
                <a:solidFill>
                  <a:srgbClr val="FF0000"/>
                </a:solidFill>
                <a:latin typeface="Arial" panose="020B0604020202020204" pitchFamily="34" charset="0"/>
                <a:cs typeface="Arial" panose="020B0604020202020204" pitchFamily="34" charset="0"/>
              </a:rPr>
              <a:t>(Global </a:t>
            </a:r>
            <a:r>
              <a:rPr lang="es-ES" sz="800" dirty="0" err="1">
                <a:solidFill>
                  <a:srgbClr val="FF0000"/>
                </a:solidFill>
                <a:latin typeface="Arial" panose="020B0604020202020204" pitchFamily="34" charset="0"/>
                <a:cs typeface="Arial" panose="020B0604020202020204" pitchFamily="34" charset="0"/>
              </a:rPr>
              <a:t>Volcanism</a:t>
            </a:r>
            <a:r>
              <a:rPr lang="es-ES" sz="800" dirty="0">
                <a:solidFill>
                  <a:srgbClr val="FF0000"/>
                </a:solidFill>
                <a:latin typeface="Arial" panose="020B0604020202020204" pitchFamily="34" charset="0"/>
                <a:cs typeface="Arial" panose="020B0604020202020204" pitchFamily="34" charset="0"/>
              </a:rPr>
              <a:t> </a:t>
            </a:r>
            <a:r>
              <a:rPr lang="es-ES" sz="800" dirty="0" err="1">
                <a:solidFill>
                  <a:srgbClr val="FF0000"/>
                </a:solidFill>
                <a:latin typeface="Arial" panose="020B0604020202020204" pitchFamily="34" charset="0"/>
                <a:cs typeface="Arial" panose="020B0604020202020204" pitchFamily="34" charset="0"/>
              </a:rPr>
              <a:t>Program</a:t>
            </a:r>
            <a:r>
              <a:rPr lang="es-ES" sz="800" dirty="0">
                <a:solidFill>
                  <a:srgbClr val="FF0000"/>
                </a:solidFill>
                <a:latin typeface="Arial" panose="020B0604020202020204" pitchFamily="34" charset="0"/>
                <a:cs typeface="Arial" panose="020B0604020202020204" pitchFamily="34" charset="0"/>
              </a:rPr>
              <a:t>)</a:t>
            </a:r>
          </a:p>
        </p:txBody>
      </p:sp>
      <p:pic>
        <p:nvPicPr>
          <p:cNvPr id="4" name="Imagen 3"/>
          <p:cNvPicPr>
            <a:picLocks noChangeAspect="1"/>
          </p:cNvPicPr>
          <p:nvPr/>
        </p:nvPicPr>
        <p:blipFill>
          <a:blip r:embed="rId4"/>
          <a:stretch>
            <a:fillRect/>
          </a:stretch>
        </p:blipFill>
        <p:spPr>
          <a:xfrm>
            <a:off x="3531566" y="-13129"/>
            <a:ext cx="5612434" cy="2504979"/>
          </a:xfrm>
          <a:prstGeom prst="rect">
            <a:avLst/>
          </a:prstGeom>
        </p:spPr>
      </p:pic>
      <p:sp>
        <p:nvSpPr>
          <p:cNvPr id="5" name="Rectángulo 4"/>
          <p:cNvSpPr/>
          <p:nvPr/>
        </p:nvSpPr>
        <p:spPr>
          <a:xfrm>
            <a:off x="3851920" y="2245629"/>
            <a:ext cx="2829621"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Monte </a:t>
            </a:r>
            <a:r>
              <a:rPr lang="es-ES" sz="1000" dirty="0" err="1">
                <a:solidFill>
                  <a:srgbClr val="FF0000"/>
                </a:solidFill>
                <a:latin typeface="Arial" panose="020B0604020202020204" pitchFamily="34" charset="0"/>
                <a:cs typeface="Arial" panose="020B0604020202020204" pitchFamily="34" charset="0"/>
              </a:rPr>
              <a:t>Muhavura</a:t>
            </a:r>
            <a:r>
              <a:rPr lang="es-ES" sz="1000" dirty="0">
                <a:solidFill>
                  <a:srgbClr val="FF0000"/>
                </a:solidFill>
                <a:latin typeface="Arial" panose="020B0604020202020204" pitchFamily="34" charset="0"/>
                <a:cs typeface="Arial" panose="020B0604020202020204" pitchFamily="34" charset="0"/>
              </a:rPr>
              <a:t>. </a:t>
            </a:r>
            <a:r>
              <a:rPr lang="es-ES" sz="1000" dirty="0" smtClean="0">
                <a:solidFill>
                  <a:srgbClr val="FF0000"/>
                </a:solidFill>
                <a:latin typeface="Arial" panose="020B0604020202020204" pitchFamily="34" charset="0"/>
                <a:cs typeface="Arial" panose="020B0604020202020204" pitchFamily="34" charset="0"/>
              </a:rPr>
              <a:t>Volcán. </a:t>
            </a:r>
            <a:r>
              <a:rPr lang="es-ES" sz="1000" dirty="0">
                <a:solidFill>
                  <a:srgbClr val="FF0000"/>
                </a:solidFill>
                <a:latin typeface="Arial" panose="020B0604020202020204" pitchFamily="34" charset="0"/>
                <a:cs typeface="Arial" panose="020B0604020202020204" pitchFamily="34" charset="0"/>
              </a:rPr>
              <a:t>Uganda. (Wikipedia)</a:t>
            </a:r>
          </a:p>
        </p:txBody>
      </p:sp>
      <p:sp>
        <p:nvSpPr>
          <p:cNvPr id="6" name="Rectángulo 5"/>
          <p:cNvSpPr/>
          <p:nvPr/>
        </p:nvSpPr>
        <p:spPr>
          <a:xfrm>
            <a:off x="3466511" y="2491850"/>
            <a:ext cx="1346844" cy="276999"/>
          </a:xfrm>
          <a:prstGeom prst="rect">
            <a:avLst/>
          </a:prstGeom>
        </p:spPr>
        <p:txBody>
          <a:bodyPr wrap="none">
            <a:spAutoFit/>
          </a:bodyPr>
          <a:lstStyle/>
          <a:p>
            <a:pPr lvl="0"/>
            <a:r>
              <a:rPr lang="es-ES" sz="1200" dirty="0"/>
              <a:t>-------------------------</a:t>
            </a:r>
          </a:p>
        </p:txBody>
      </p:sp>
      <p:sp>
        <p:nvSpPr>
          <p:cNvPr id="7" name="Rectángulo 6"/>
          <p:cNvSpPr/>
          <p:nvPr/>
        </p:nvSpPr>
        <p:spPr>
          <a:xfrm>
            <a:off x="30759" y="2508978"/>
            <a:ext cx="941091"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URUGUAY</a:t>
            </a:r>
          </a:p>
        </p:txBody>
      </p:sp>
      <p:sp>
        <p:nvSpPr>
          <p:cNvPr id="8" name="Rectángulo 7"/>
          <p:cNvSpPr/>
          <p:nvPr/>
        </p:nvSpPr>
        <p:spPr>
          <a:xfrm>
            <a:off x="30758" y="2803105"/>
            <a:ext cx="2311082"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URUGUAY. República Oriental,</a:t>
            </a:r>
          </a:p>
          <a:p>
            <a:pPr lvl="0"/>
            <a:r>
              <a:rPr lang="es-ES" sz="1200" dirty="0" smtClean="0">
                <a:latin typeface="Arial" panose="020B0604020202020204" pitchFamily="34" charset="0"/>
                <a:cs typeface="Arial" panose="020B0604020202020204" pitchFamily="34" charset="0"/>
              </a:rPr>
              <a:t> América del Sur.</a:t>
            </a:r>
            <a:endParaRPr lang="es-ES" sz="12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5"/>
          <a:stretch>
            <a:fillRect/>
          </a:stretch>
        </p:blipFill>
        <p:spPr>
          <a:xfrm>
            <a:off x="2341840" y="2738071"/>
            <a:ext cx="2012099" cy="1341399"/>
          </a:xfrm>
          <a:prstGeom prst="rect">
            <a:avLst/>
          </a:prstGeom>
        </p:spPr>
      </p:pic>
      <p:sp>
        <p:nvSpPr>
          <p:cNvPr id="11" name="Rectángulo 10"/>
          <p:cNvSpPr/>
          <p:nvPr/>
        </p:nvSpPr>
        <p:spPr>
          <a:xfrm>
            <a:off x="37549" y="3360714"/>
            <a:ext cx="2103724" cy="461665"/>
          </a:xfrm>
          <a:prstGeom prst="rect">
            <a:avLst/>
          </a:prstGeom>
          <a:solidFill>
            <a:schemeClr val="accent4">
              <a:lumMod val="75000"/>
            </a:schemeClr>
          </a:solidFill>
        </p:spPr>
        <p:txBody>
          <a:bodyPr wrap="square">
            <a:spAutoFit/>
          </a:bodyPr>
          <a:lstStyle/>
          <a:p>
            <a:pPr lvl="0"/>
            <a:r>
              <a:rPr lang="es-ES" sz="1200" dirty="0"/>
              <a:t>Bandera de la República de Uruguay. (</a:t>
            </a:r>
            <a:r>
              <a:rPr lang="es-ES" sz="1200" dirty="0" err="1"/>
              <a:t>Flags</a:t>
            </a:r>
            <a:r>
              <a:rPr lang="es-ES" sz="1200" dirty="0"/>
              <a:t> of </a:t>
            </a:r>
            <a:r>
              <a:rPr lang="es-ES" sz="1200" dirty="0" err="1"/>
              <a:t>the</a:t>
            </a:r>
            <a:r>
              <a:rPr lang="es-ES" sz="1200" dirty="0"/>
              <a:t> </a:t>
            </a:r>
            <a:r>
              <a:rPr lang="es-ES" sz="1200" dirty="0" err="1"/>
              <a:t>World</a:t>
            </a:r>
            <a:r>
              <a:rPr lang="es-ES" sz="1200" dirty="0"/>
              <a:t>)</a:t>
            </a:r>
          </a:p>
        </p:txBody>
      </p:sp>
      <p:pic>
        <p:nvPicPr>
          <p:cNvPr id="12" name="Imagen 11"/>
          <p:cNvPicPr>
            <a:picLocks noChangeAspect="1"/>
          </p:cNvPicPr>
          <p:nvPr/>
        </p:nvPicPr>
        <p:blipFill>
          <a:blip r:embed="rId6"/>
          <a:stretch>
            <a:fillRect/>
          </a:stretch>
        </p:blipFill>
        <p:spPr>
          <a:xfrm>
            <a:off x="7001894" y="2491850"/>
            <a:ext cx="2190425" cy="3133597"/>
          </a:xfrm>
          <a:prstGeom prst="rect">
            <a:avLst/>
          </a:prstGeom>
        </p:spPr>
      </p:pic>
      <p:sp>
        <p:nvSpPr>
          <p:cNvPr id="13" name="Rectángulo 12"/>
          <p:cNvSpPr/>
          <p:nvPr/>
        </p:nvSpPr>
        <p:spPr>
          <a:xfrm>
            <a:off x="5294365" y="2912548"/>
            <a:ext cx="1654224" cy="400110"/>
          </a:xfrm>
          <a:prstGeom prst="rect">
            <a:avLst/>
          </a:prstGeom>
          <a:solidFill>
            <a:schemeClr val="accent4">
              <a:lumMod val="75000"/>
            </a:schemeClr>
          </a:solidFill>
        </p:spPr>
        <p:txBody>
          <a:bodyPr wrap="square">
            <a:spAutoFit/>
          </a:bodyPr>
          <a:lstStyle/>
          <a:p>
            <a:pPr lvl="0"/>
            <a:r>
              <a:rPr lang="es-ES" sz="1000" dirty="0">
                <a:latin typeface="Arial" panose="020B0604020202020204" pitchFamily="34" charset="0"/>
                <a:cs typeface="Arial" panose="020B0604020202020204" pitchFamily="34" charset="0"/>
              </a:rPr>
              <a:t>Mapa Geológico de Uruguay. (</a:t>
            </a:r>
            <a:r>
              <a:rPr lang="es-ES" sz="1000" u="sng" dirty="0" err="1">
                <a:latin typeface="Arial" panose="020B0604020202020204" pitchFamily="34" charset="0"/>
                <a:cs typeface="Arial" panose="020B0604020202020204" pitchFamily="34" charset="0"/>
              </a:rPr>
              <a:t>ResearchGate</a:t>
            </a:r>
            <a:r>
              <a:rPr lang="es-ES" sz="1000" dirty="0">
                <a:latin typeface="Arial" panose="020B0604020202020204" pitchFamily="34" charset="0"/>
                <a:cs typeface="Arial" panose="020B0604020202020204" pitchFamily="34" charset="0"/>
              </a:rPr>
              <a:t>)</a:t>
            </a:r>
          </a:p>
        </p:txBody>
      </p:sp>
      <p:sp>
        <p:nvSpPr>
          <p:cNvPr id="14" name="Rectángulo 13"/>
          <p:cNvSpPr/>
          <p:nvPr/>
        </p:nvSpPr>
        <p:spPr>
          <a:xfrm>
            <a:off x="3853024" y="4398630"/>
            <a:ext cx="2632452" cy="276999"/>
          </a:xfrm>
          <a:prstGeom prst="rect">
            <a:avLst/>
          </a:prstGeom>
        </p:spPr>
        <p:txBody>
          <a:bodyPr wrap="none">
            <a:spAutoFit/>
          </a:bodyPr>
          <a:lstStyle/>
          <a:p>
            <a:pPr lvl="0"/>
            <a:r>
              <a:rPr lang="es-ES" sz="1200" dirty="0">
                <a:solidFill>
                  <a:prstClr val="white"/>
                </a:solidFill>
                <a:latin typeface="Arial" panose="020B0604020202020204" pitchFamily="34" charset="0"/>
                <a:cs typeface="Arial" panose="020B0604020202020204" pitchFamily="34" charset="0"/>
              </a:rPr>
              <a:t>Sin referencias de volcanes activos.</a:t>
            </a:r>
          </a:p>
        </p:txBody>
      </p:sp>
      <p:sp>
        <p:nvSpPr>
          <p:cNvPr id="15" name="Rectángulo 14"/>
          <p:cNvSpPr/>
          <p:nvPr/>
        </p:nvSpPr>
        <p:spPr>
          <a:xfrm>
            <a:off x="3261050" y="4851481"/>
            <a:ext cx="1625766" cy="276999"/>
          </a:xfrm>
          <a:prstGeom prst="rect">
            <a:avLst/>
          </a:prstGeom>
        </p:spPr>
        <p:txBody>
          <a:bodyPr wrap="none">
            <a:spAutoFit/>
          </a:bodyPr>
          <a:lstStyle/>
          <a:p>
            <a:pPr lvl="0"/>
            <a:r>
              <a:rPr lang="es-ES" sz="1200" dirty="0"/>
              <a:t>-------------------------------</a:t>
            </a:r>
          </a:p>
        </p:txBody>
      </p:sp>
      <p:sp>
        <p:nvSpPr>
          <p:cNvPr id="16" name="Rectángulo 15"/>
          <p:cNvSpPr/>
          <p:nvPr/>
        </p:nvSpPr>
        <p:spPr>
          <a:xfrm>
            <a:off x="32122" y="5108180"/>
            <a:ext cx="1175322" cy="276999"/>
          </a:xfrm>
          <a:prstGeom prst="rect">
            <a:avLst/>
          </a:prstGeom>
          <a:noFill/>
        </p:spPr>
        <p:txBody>
          <a:bodyPr wrap="none">
            <a:spAutoFit/>
          </a:bodyPr>
          <a:lstStyle/>
          <a:p>
            <a:pPr lvl="0"/>
            <a:r>
              <a:rPr lang="es-ES" sz="1200" b="1" u="sng" dirty="0">
                <a:latin typeface="Arial" panose="020B0604020202020204" pitchFamily="34" charset="0"/>
                <a:cs typeface="Arial" panose="020B0604020202020204" pitchFamily="34" charset="0"/>
              </a:rPr>
              <a:t>UZBEKISTÁN</a:t>
            </a:r>
          </a:p>
        </p:txBody>
      </p:sp>
      <p:sp>
        <p:nvSpPr>
          <p:cNvPr id="17" name="Rectángulo 16"/>
          <p:cNvSpPr/>
          <p:nvPr/>
        </p:nvSpPr>
        <p:spPr>
          <a:xfrm>
            <a:off x="14256" y="5392861"/>
            <a:ext cx="2797112" cy="830997"/>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UZBEKISTÁN, República de. En </a:t>
            </a:r>
            <a:r>
              <a:rPr lang="es-ES" sz="1200" dirty="0" err="1" smtClean="0">
                <a:latin typeface="Arial" panose="020B0604020202020204" pitchFamily="34" charset="0"/>
                <a:cs typeface="Arial" panose="020B0604020202020204" pitchFamily="34" charset="0"/>
              </a:rPr>
              <a:t>Ásia</a:t>
            </a:r>
            <a:endParaRPr lang="es-ES" sz="1200" dirty="0" smtClean="0">
              <a:latin typeface="Arial" panose="020B0604020202020204" pitchFamily="34" charset="0"/>
              <a:cs typeface="Arial" panose="020B0604020202020204" pitchFamily="34" charset="0"/>
            </a:endParaRPr>
          </a:p>
          <a:p>
            <a:pPr lvl="0"/>
            <a:r>
              <a:rPr lang="es-ES" sz="1200" dirty="0" smtClean="0">
                <a:latin typeface="Arial" panose="020B0604020202020204" pitchFamily="34" charset="0"/>
                <a:cs typeface="Arial" panose="020B0604020202020204" pitchFamily="34" charset="0"/>
              </a:rPr>
              <a:t> Central. Limita al NW y al N con </a:t>
            </a:r>
          </a:p>
          <a:p>
            <a:pPr lvl="0"/>
            <a:r>
              <a:rPr lang="es-ES" sz="1200" dirty="0" smtClean="0">
                <a:latin typeface="Arial" panose="020B0604020202020204" pitchFamily="34" charset="0"/>
                <a:cs typeface="Arial" panose="020B0604020202020204" pitchFamily="34" charset="0"/>
              </a:rPr>
              <a:t>Kazajistán, al S con Afganistán, al NE </a:t>
            </a:r>
          </a:p>
          <a:p>
            <a:pPr lvl="0"/>
            <a:r>
              <a:rPr lang="es-ES" sz="1200" dirty="0">
                <a:latin typeface="Arial" panose="020B0604020202020204" pitchFamily="34" charset="0"/>
                <a:cs typeface="Arial" panose="020B0604020202020204" pitchFamily="34" charset="0"/>
              </a:rPr>
              <a:t>c</a:t>
            </a:r>
            <a:r>
              <a:rPr lang="es-ES" sz="1200" dirty="0" smtClean="0">
                <a:latin typeface="Arial" panose="020B0604020202020204" pitchFamily="34" charset="0"/>
                <a:cs typeface="Arial" panose="020B0604020202020204" pitchFamily="34" charset="0"/>
              </a:rPr>
              <a:t>on Kirguistán, al SE con Tayikistán.</a:t>
            </a:r>
            <a:endParaRPr lang="es-ES" sz="1200" dirty="0">
              <a:latin typeface="Arial" panose="020B0604020202020204" pitchFamily="34" charset="0"/>
              <a:cs typeface="Arial" panose="020B0604020202020204" pitchFamily="34" charset="0"/>
            </a:endParaRPr>
          </a:p>
        </p:txBody>
      </p:sp>
      <p:pic>
        <p:nvPicPr>
          <p:cNvPr id="18" name="Imagen 17"/>
          <p:cNvPicPr>
            <a:picLocks noChangeAspect="1"/>
          </p:cNvPicPr>
          <p:nvPr/>
        </p:nvPicPr>
        <p:blipFill>
          <a:blip r:embed="rId7"/>
          <a:stretch>
            <a:fillRect/>
          </a:stretch>
        </p:blipFill>
        <p:spPr>
          <a:xfrm>
            <a:off x="2795826" y="5392861"/>
            <a:ext cx="2275461" cy="1137731"/>
          </a:xfrm>
          <a:prstGeom prst="rect">
            <a:avLst/>
          </a:prstGeom>
        </p:spPr>
      </p:pic>
      <p:sp>
        <p:nvSpPr>
          <p:cNvPr id="19" name="Rectángulo 18"/>
          <p:cNvSpPr/>
          <p:nvPr/>
        </p:nvSpPr>
        <p:spPr>
          <a:xfrm>
            <a:off x="87101" y="6264665"/>
            <a:ext cx="2240686" cy="461665"/>
          </a:xfrm>
          <a:prstGeom prst="rect">
            <a:avLst/>
          </a:prstGeom>
          <a:solidFill>
            <a:schemeClr val="accent2">
              <a:lumMod val="50000"/>
            </a:schemeClr>
          </a:solidFill>
        </p:spPr>
        <p:txBody>
          <a:bodyPr wrap="square">
            <a:spAutoFit/>
          </a:bodyPr>
          <a:lstStyle/>
          <a:p>
            <a:pPr lvl="0"/>
            <a:r>
              <a:rPr lang="es-ES" sz="1200" dirty="0">
                <a:solidFill>
                  <a:srgbClr val="FFC000"/>
                </a:solidFill>
              </a:rPr>
              <a:t>Bandera de la República de </a:t>
            </a:r>
            <a:r>
              <a:rPr lang="es-ES" sz="1200" dirty="0" smtClean="0">
                <a:solidFill>
                  <a:srgbClr val="FFC000"/>
                </a:solidFill>
              </a:rPr>
              <a:t>Uzbekistán. (</a:t>
            </a:r>
            <a:r>
              <a:rPr lang="es-ES" sz="1200" dirty="0" err="1" smtClean="0">
                <a:solidFill>
                  <a:srgbClr val="FFC000"/>
                </a:solidFill>
              </a:rPr>
              <a:t>Flags</a:t>
            </a:r>
            <a:r>
              <a:rPr lang="es-ES" sz="1200" dirty="0" smtClean="0">
                <a:solidFill>
                  <a:srgbClr val="FFC000"/>
                </a:solidFill>
              </a:rPr>
              <a:t> of </a:t>
            </a:r>
            <a:r>
              <a:rPr lang="es-ES" sz="1200" dirty="0" err="1" smtClean="0">
                <a:solidFill>
                  <a:srgbClr val="FFC000"/>
                </a:solidFill>
              </a:rPr>
              <a:t>the</a:t>
            </a:r>
            <a:r>
              <a:rPr lang="es-ES" sz="1200" dirty="0" smtClean="0">
                <a:solidFill>
                  <a:srgbClr val="FFC000"/>
                </a:solidFill>
              </a:rPr>
              <a:t> </a:t>
            </a:r>
            <a:r>
              <a:rPr lang="es-ES" sz="1200" dirty="0" err="1" smtClean="0">
                <a:solidFill>
                  <a:srgbClr val="FFC000"/>
                </a:solidFill>
              </a:rPr>
              <a:t>World</a:t>
            </a:r>
            <a:r>
              <a:rPr lang="es-ES" sz="1200" dirty="0" smtClean="0">
                <a:solidFill>
                  <a:srgbClr val="FFC000"/>
                </a:solidFill>
              </a:rPr>
              <a:t>)</a:t>
            </a:r>
            <a:endParaRPr lang="es-ES" sz="1200" dirty="0">
              <a:solidFill>
                <a:srgbClr val="FFC000"/>
              </a:solidFill>
            </a:endParaRPr>
          </a:p>
        </p:txBody>
      </p:sp>
      <p:sp>
        <p:nvSpPr>
          <p:cNvPr id="20" name="Rectángulo 19"/>
          <p:cNvSpPr/>
          <p:nvPr/>
        </p:nvSpPr>
        <p:spPr>
          <a:xfrm>
            <a:off x="5868144" y="6085358"/>
            <a:ext cx="2632452" cy="276999"/>
          </a:xfrm>
          <a:prstGeom prst="rect">
            <a:avLst/>
          </a:prstGeom>
        </p:spPr>
        <p:txBody>
          <a:bodyPr wrap="none">
            <a:spAutoFit/>
          </a:bodyPr>
          <a:lstStyle/>
          <a:p>
            <a:pPr lvl="0"/>
            <a:r>
              <a:rPr lang="es-ES" sz="1200" dirty="0">
                <a:solidFill>
                  <a:prstClr val="white"/>
                </a:solidFill>
                <a:latin typeface="Arial" panose="020B0604020202020204" pitchFamily="34" charset="0"/>
                <a:cs typeface="Arial" panose="020B0604020202020204" pitchFamily="34" charset="0"/>
              </a:rPr>
              <a:t>Sin referencias de volcanes activos.</a:t>
            </a:r>
          </a:p>
        </p:txBody>
      </p:sp>
    </p:spTree>
    <p:extLst>
      <p:ext uri="{BB962C8B-B14F-4D97-AF65-F5344CB8AC3E}">
        <p14:creationId xmlns:p14="http://schemas.microsoft.com/office/powerpoint/2010/main" val="2986570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707904" y="14462"/>
            <a:ext cx="5469019" cy="3871328"/>
          </a:xfrm>
          <a:prstGeom prst="rect">
            <a:avLst/>
          </a:prstGeom>
        </p:spPr>
      </p:pic>
      <p:sp>
        <p:nvSpPr>
          <p:cNvPr id="4" name="Rectángulo 3"/>
          <p:cNvSpPr/>
          <p:nvPr/>
        </p:nvSpPr>
        <p:spPr>
          <a:xfrm>
            <a:off x="1806726" y="14462"/>
            <a:ext cx="1872208" cy="400110"/>
          </a:xfrm>
          <a:prstGeom prst="rect">
            <a:avLst/>
          </a:prstGeom>
          <a:solidFill>
            <a:schemeClr val="accent2">
              <a:lumMod val="50000"/>
            </a:schemeClr>
          </a:solidFill>
        </p:spPr>
        <p:txBody>
          <a:bodyPr wrap="square">
            <a:spAutoFit/>
          </a:bodyPr>
          <a:lstStyle/>
          <a:p>
            <a:pPr lvl="0"/>
            <a:r>
              <a:rPr lang="es-ES" sz="1000" dirty="0">
                <a:solidFill>
                  <a:srgbClr val="FFC000"/>
                </a:solidFill>
                <a:latin typeface="Arial" panose="020B0604020202020204" pitchFamily="34" charset="0"/>
                <a:cs typeface="Arial" panose="020B0604020202020204" pitchFamily="34" charset="0"/>
              </a:rPr>
              <a:t>Mapa Geológico histórico de Uzbekistán. (</a:t>
            </a:r>
            <a:r>
              <a:rPr lang="es-ES" sz="1000" u="sng" dirty="0" err="1">
                <a:solidFill>
                  <a:srgbClr val="FFC000"/>
                </a:solidFill>
                <a:latin typeface="Arial" panose="020B0604020202020204" pitchFamily="34" charset="0"/>
                <a:cs typeface="Arial" panose="020B0604020202020204" pitchFamily="34" charset="0"/>
              </a:rPr>
              <a:t>Angelfire</a:t>
            </a:r>
            <a:r>
              <a:rPr lang="es-ES" sz="1000" u="sng" dirty="0">
                <a:solidFill>
                  <a:srgbClr val="FFC000"/>
                </a:solidFill>
                <a:latin typeface="Arial" panose="020B0604020202020204" pitchFamily="34" charset="0"/>
                <a:cs typeface="Arial" panose="020B0604020202020204" pitchFamily="34" charset="0"/>
              </a:rPr>
              <a:t>)</a:t>
            </a:r>
            <a:endParaRPr lang="es-ES" sz="1000" dirty="0">
              <a:solidFill>
                <a:srgbClr val="FFC000"/>
              </a:solidFill>
              <a:latin typeface="Arial" panose="020B0604020202020204" pitchFamily="34" charset="0"/>
              <a:cs typeface="Arial" panose="020B0604020202020204" pitchFamily="34" charset="0"/>
            </a:endParaRPr>
          </a:p>
        </p:txBody>
      </p:sp>
      <p:sp>
        <p:nvSpPr>
          <p:cNvPr id="5" name="Rectángulo 4"/>
          <p:cNvSpPr/>
          <p:nvPr/>
        </p:nvSpPr>
        <p:spPr>
          <a:xfrm>
            <a:off x="1110061" y="764704"/>
            <a:ext cx="1393330" cy="276999"/>
          </a:xfrm>
          <a:prstGeom prst="rect">
            <a:avLst/>
          </a:prstGeom>
        </p:spPr>
        <p:txBody>
          <a:bodyPr wrap="none">
            <a:spAutoFit/>
          </a:bodyPr>
          <a:lstStyle/>
          <a:p>
            <a:pPr lvl="0"/>
            <a:r>
              <a:rPr lang="es-ES" sz="1200" dirty="0"/>
              <a:t>--------------------------</a:t>
            </a:r>
          </a:p>
        </p:txBody>
      </p:sp>
      <p:sp>
        <p:nvSpPr>
          <p:cNvPr id="6" name="Rectángulo 5"/>
          <p:cNvSpPr/>
          <p:nvPr/>
        </p:nvSpPr>
        <p:spPr>
          <a:xfrm>
            <a:off x="51782" y="903203"/>
            <a:ext cx="912045"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VANUATU</a:t>
            </a:r>
          </a:p>
        </p:txBody>
      </p:sp>
      <p:sp>
        <p:nvSpPr>
          <p:cNvPr id="7" name="Rectángulo 6"/>
          <p:cNvSpPr/>
          <p:nvPr/>
        </p:nvSpPr>
        <p:spPr>
          <a:xfrm>
            <a:off x="69991" y="1212320"/>
            <a:ext cx="1745478" cy="461665"/>
          </a:xfrm>
          <a:prstGeom prst="rect">
            <a:avLst/>
          </a:prstGeom>
        </p:spPr>
        <p:txBody>
          <a:bodyPr wrap="none">
            <a:spAutoFit/>
          </a:bodyPr>
          <a:lstStyle/>
          <a:p>
            <a:pPr lvl="0"/>
            <a:r>
              <a:rPr lang="es-ES" sz="1200" dirty="0" smtClean="0"/>
              <a:t>VANUATU. República de. </a:t>
            </a:r>
          </a:p>
          <a:p>
            <a:pPr lvl="0"/>
            <a:r>
              <a:rPr lang="es-ES" sz="1200" dirty="0" smtClean="0"/>
              <a:t>Océano Pacífico Sur.</a:t>
            </a:r>
            <a:endParaRPr lang="es-ES" sz="1200" dirty="0"/>
          </a:p>
        </p:txBody>
      </p:sp>
      <p:pic>
        <p:nvPicPr>
          <p:cNvPr id="8" name="Imagen 7"/>
          <p:cNvPicPr>
            <a:picLocks noChangeAspect="1"/>
          </p:cNvPicPr>
          <p:nvPr/>
        </p:nvPicPr>
        <p:blipFill>
          <a:blip r:embed="rId4"/>
          <a:stretch>
            <a:fillRect/>
          </a:stretch>
        </p:blipFill>
        <p:spPr>
          <a:xfrm>
            <a:off x="1385517" y="1646143"/>
            <a:ext cx="2307902" cy="1218843"/>
          </a:xfrm>
          <a:prstGeom prst="rect">
            <a:avLst/>
          </a:prstGeom>
        </p:spPr>
      </p:pic>
      <p:sp>
        <p:nvSpPr>
          <p:cNvPr id="9" name="Rectángulo 8"/>
          <p:cNvSpPr/>
          <p:nvPr/>
        </p:nvSpPr>
        <p:spPr>
          <a:xfrm>
            <a:off x="69991" y="1719293"/>
            <a:ext cx="1301041" cy="830997"/>
          </a:xfrm>
          <a:prstGeom prst="rect">
            <a:avLst/>
          </a:prstGeom>
          <a:solidFill>
            <a:schemeClr val="accent6">
              <a:lumMod val="50000"/>
            </a:schemeClr>
          </a:solidFill>
        </p:spPr>
        <p:txBody>
          <a:bodyPr wrap="square">
            <a:spAutoFit/>
          </a:bodyPr>
          <a:lstStyle/>
          <a:p>
            <a:pPr lvl="0"/>
            <a:r>
              <a:rPr lang="es-ES" sz="1200" dirty="0"/>
              <a:t>Bandera de la </a:t>
            </a:r>
            <a:endParaRPr lang="es-ES" sz="1200" dirty="0" smtClean="0"/>
          </a:p>
          <a:p>
            <a:pPr lvl="0"/>
            <a:r>
              <a:rPr lang="es-ES" sz="1200" dirty="0" smtClean="0"/>
              <a:t>República </a:t>
            </a:r>
            <a:r>
              <a:rPr lang="es-ES" sz="1200" dirty="0"/>
              <a:t>de Vanuatu (</a:t>
            </a:r>
            <a:r>
              <a:rPr lang="es-ES" sz="1200" dirty="0" err="1"/>
              <a:t>Flags</a:t>
            </a:r>
            <a:r>
              <a:rPr lang="es-ES" sz="1200" dirty="0"/>
              <a:t> of </a:t>
            </a:r>
            <a:r>
              <a:rPr lang="es-ES" sz="1200" dirty="0" err="1"/>
              <a:t>the</a:t>
            </a:r>
            <a:r>
              <a:rPr lang="es-ES" sz="1200" dirty="0"/>
              <a:t> </a:t>
            </a:r>
            <a:r>
              <a:rPr lang="es-ES" sz="1200" dirty="0" err="1"/>
              <a:t>world</a:t>
            </a:r>
            <a:r>
              <a:rPr lang="es-ES" sz="1200" dirty="0"/>
              <a:t>)</a:t>
            </a:r>
          </a:p>
        </p:txBody>
      </p:sp>
      <p:pic>
        <p:nvPicPr>
          <p:cNvPr id="10" name="Imagen 9"/>
          <p:cNvPicPr>
            <a:picLocks noChangeAspect="1"/>
          </p:cNvPicPr>
          <p:nvPr/>
        </p:nvPicPr>
        <p:blipFill>
          <a:blip r:embed="rId5"/>
          <a:stretch>
            <a:fillRect/>
          </a:stretch>
        </p:blipFill>
        <p:spPr>
          <a:xfrm>
            <a:off x="0" y="2905556"/>
            <a:ext cx="3131840" cy="3898220"/>
          </a:xfrm>
          <a:prstGeom prst="rect">
            <a:avLst/>
          </a:prstGeom>
        </p:spPr>
      </p:pic>
      <p:sp>
        <p:nvSpPr>
          <p:cNvPr id="11" name="Rectángulo 10"/>
          <p:cNvSpPr/>
          <p:nvPr/>
        </p:nvSpPr>
        <p:spPr>
          <a:xfrm>
            <a:off x="3160810" y="3885791"/>
            <a:ext cx="1339182" cy="646331"/>
          </a:xfrm>
          <a:prstGeom prst="rect">
            <a:avLst/>
          </a:prstGeom>
          <a:solidFill>
            <a:schemeClr val="accent6">
              <a:lumMod val="50000"/>
            </a:schemeClr>
          </a:solidFill>
        </p:spPr>
        <p:txBody>
          <a:bodyPr wrap="square">
            <a:spAutoFit/>
          </a:bodyPr>
          <a:lstStyle/>
          <a:p>
            <a:pPr lvl="0"/>
            <a:r>
              <a:rPr lang="es-ES" sz="1200" dirty="0"/>
              <a:t>Mapa Geológico de Vanuatu (</a:t>
            </a:r>
            <a:r>
              <a:rPr lang="es-ES" sz="1200" dirty="0" err="1">
                <a:latin typeface="arial" panose="020B0604020202020204" pitchFamily="34" charset="0"/>
              </a:rPr>
              <a:t>ResearchGate</a:t>
            </a:r>
            <a:r>
              <a:rPr lang="es-ES" sz="1200" dirty="0">
                <a:latin typeface="arial" panose="020B0604020202020204" pitchFamily="34" charset="0"/>
              </a:rPr>
              <a:t>)</a:t>
            </a:r>
            <a:endParaRPr lang="es-ES" sz="1200" dirty="0"/>
          </a:p>
        </p:txBody>
      </p:sp>
      <p:pic>
        <p:nvPicPr>
          <p:cNvPr id="12" name="Imagen 11"/>
          <p:cNvPicPr>
            <a:picLocks noChangeAspect="1"/>
          </p:cNvPicPr>
          <p:nvPr/>
        </p:nvPicPr>
        <p:blipFill rotWithShape="1">
          <a:blip r:embed="rId6"/>
          <a:srcRect t="15385"/>
          <a:stretch/>
        </p:blipFill>
        <p:spPr>
          <a:xfrm>
            <a:off x="5704505" y="3861061"/>
            <a:ext cx="3439495" cy="2910335"/>
          </a:xfrm>
          <a:prstGeom prst="rect">
            <a:avLst/>
          </a:prstGeom>
        </p:spPr>
      </p:pic>
      <p:sp>
        <p:nvSpPr>
          <p:cNvPr id="13" name="Rectángulo 12"/>
          <p:cNvSpPr/>
          <p:nvPr/>
        </p:nvSpPr>
        <p:spPr>
          <a:xfrm>
            <a:off x="3633846" y="5552927"/>
            <a:ext cx="2037736" cy="553998"/>
          </a:xfrm>
          <a:prstGeom prst="rect">
            <a:avLst/>
          </a:prstGeom>
          <a:solidFill>
            <a:schemeClr val="accent2"/>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Cráter con lava en volcán en Vanuatu (</a:t>
            </a:r>
            <a:r>
              <a:rPr lang="es-ES" sz="1000" u="sng" dirty="0" err="1">
                <a:solidFill>
                  <a:srgbClr val="FF0000"/>
                </a:solidFill>
                <a:latin typeface="Arial" panose="020B0604020202020204" pitchFamily="34" charset="0"/>
                <a:cs typeface="Arial" panose="020B0604020202020204" pitchFamily="34" charset="0"/>
              </a:rPr>
              <a:t>Adventure</a:t>
            </a:r>
            <a:r>
              <a:rPr lang="es-ES" sz="1000" u="sng"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Bound</a:t>
            </a:r>
            <a:r>
              <a:rPr lang="es-ES" sz="1000" u="sng" dirty="0">
                <a:solidFill>
                  <a:srgbClr val="FF0000"/>
                </a:solidFill>
                <a:latin typeface="Arial" panose="020B0604020202020204" pitchFamily="34" charset="0"/>
                <a:cs typeface="Arial" panose="020B0604020202020204" pitchFamily="34" charset="0"/>
              </a:rPr>
              <a:t> Tours</a:t>
            </a:r>
            <a:r>
              <a:rPr lang="es-ES" sz="1000" dirty="0">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52569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2816587389"/>
              </p:ext>
            </p:extLst>
          </p:nvPr>
        </p:nvGraphicFramePr>
        <p:xfrm>
          <a:off x="27039" y="620689"/>
          <a:ext cx="4328938" cy="3384383"/>
        </p:xfrm>
        <a:graphic>
          <a:graphicData uri="http://schemas.openxmlformats.org/drawingml/2006/table">
            <a:tbl>
              <a:tblPr/>
              <a:tblGrid>
                <a:gridCol w="1521616">
                  <a:extLst>
                    <a:ext uri="{9D8B030D-6E8A-4147-A177-3AD203B41FA5}">
                      <a16:colId xmlns:a16="http://schemas.microsoft.com/office/drawing/2014/main" val="4016020205"/>
                    </a:ext>
                  </a:extLst>
                </a:gridCol>
                <a:gridCol w="707729">
                  <a:extLst>
                    <a:ext uri="{9D8B030D-6E8A-4147-A177-3AD203B41FA5}">
                      <a16:colId xmlns:a16="http://schemas.microsoft.com/office/drawing/2014/main" val="3055547157"/>
                    </a:ext>
                  </a:extLst>
                </a:gridCol>
                <a:gridCol w="1235496">
                  <a:extLst>
                    <a:ext uri="{9D8B030D-6E8A-4147-A177-3AD203B41FA5}">
                      <a16:colId xmlns:a16="http://schemas.microsoft.com/office/drawing/2014/main" val="2036744717"/>
                    </a:ext>
                  </a:extLst>
                </a:gridCol>
                <a:gridCol w="864097">
                  <a:extLst>
                    <a:ext uri="{9D8B030D-6E8A-4147-A177-3AD203B41FA5}">
                      <a16:colId xmlns:a16="http://schemas.microsoft.com/office/drawing/2014/main" val="1143424959"/>
                    </a:ext>
                  </a:extLst>
                </a:gridCol>
              </a:tblGrid>
              <a:tr h="179543">
                <a:tc rowSpan="2">
                  <a:txBody>
                    <a:bodyPr/>
                    <a:lstStyle/>
                    <a:p>
                      <a:pPr algn="ctr" fontAlgn="ctr"/>
                      <a:r>
                        <a:rPr lang="es-ES" sz="1000" b="0" i="0" u="none" strike="noStrike">
                          <a:solidFill>
                            <a:srgbClr val="000000"/>
                          </a:solidFill>
                          <a:effectLst/>
                          <a:latin typeface="Arial" panose="020B0604020202020204" pitchFamily="34" charset="0"/>
                        </a:rPr>
                        <a:t>Nombre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a:txBody>
                    <a:bodyPr/>
                    <a:lstStyle/>
                    <a:p>
                      <a:pPr algn="ctr" fontAlgn="ctr"/>
                      <a:r>
                        <a:rPr lang="es-ES" sz="1000" b="0" i="0" u="none" strike="noStrike">
                          <a:solidFill>
                            <a:srgbClr val="000000"/>
                          </a:solidFill>
                          <a:effectLst/>
                          <a:latin typeface="Arial" panose="020B0604020202020204" pitchFamily="34" charset="0"/>
                        </a:rPr>
                        <a:t>Elevación</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a:noFill/>
                    </a:lnB>
                    <a:solidFill>
                      <a:srgbClr val="EAECF0"/>
                    </a:solidFill>
                  </a:tcPr>
                </a:tc>
                <a:tc rowSpan="2">
                  <a:txBody>
                    <a:bodyPr/>
                    <a:lstStyle/>
                    <a:p>
                      <a:pPr algn="ctr" fontAlgn="ctr"/>
                      <a:r>
                        <a:rPr lang="es-ES" sz="1000" b="0" i="0" u="none" strike="noStrike">
                          <a:solidFill>
                            <a:srgbClr val="000000"/>
                          </a:solidFill>
                          <a:effectLst/>
                          <a:latin typeface="Arial" panose="020B0604020202020204" pitchFamily="34" charset="0"/>
                        </a:rPr>
                        <a:t>Localización Coord.</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rowSpan="2">
                  <a:txBody>
                    <a:bodyPr/>
                    <a:lstStyle/>
                    <a:p>
                      <a:pPr algn="ctr" fontAlgn="ctr"/>
                      <a:r>
                        <a:rPr lang="es-ES" sz="1000" b="0" i="0" u="none" strike="noStrike" dirty="0">
                          <a:solidFill>
                            <a:srgbClr val="000000"/>
                          </a:solidFill>
                          <a:effectLst/>
                          <a:latin typeface="Arial" panose="020B0604020202020204" pitchFamily="34" charset="0"/>
                        </a:rPr>
                        <a:t>Última </a:t>
                      </a:r>
                      <a:endParaRPr lang="es-ES" sz="1000" b="0" i="0" u="none" strike="noStrike" dirty="0" smtClean="0">
                        <a:solidFill>
                          <a:srgbClr val="000000"/>
                        </a:solidFill>
                        <a:effectLst/>
                        <a:latin typeface="Arial" panose="020B0604020202020204" pitchFamily="34" charset="0"/>
                      </a:endParaRPr>
                    </a:p>
                    <a:p>
                      <a:pPr algn="ctr" fontAlgn="ctr"/>
                      <a:r>
                        <a:rPr lang="es-ES" sz="1000" b="0" i="0" u="none" strike="noStrike" dirty="0" smtClean="0">
                          <a:solidFill>
                            <a:srgbClr val="000000"/>
                          </a:solidFill>
                          <a:effectLst/>
                          <a:latin typeface="Arial" panose="020B0604020202020204" pitchFamily="34" charset="0"/>
                        </a:rPr>
                        <a:t>erupción</a:t>
                      </a:r>
                      <a:endParaRPr lang="es-ES" sz="1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2629752296"/>
                  </a:ext>
                </a:extLst>
              </a:tr>
              <a:tr h="188520">
                <a:tc vMerge="1">
                  <a:txBody>
                    <a:bodyPr/>
                    <a:lstStyle/>
                    <a:p>
                      <a:endParaRPr lang="es-ES"/>
                    </a:p>
                  </a:txBody>
                  <a:tcPr/>
                </a:tc>
                <a:tc>
                  <a:txBody>
                    <a:bodyPr/>
                    <a:lstStyle/>
                    <a:p>
                      <a:pPr algn="ctr" fontAlgn="ctr"/>
                      <a:r>
                        <a:rPr lang="es-ES" sz="1000" b="0" i="0" u="none" strike="noStrike">
                          <a:solidFill>
                            <a:srgbClr val="000000"/>
                          </a:solidFill>
                          <a:effectLst/>
                          <a:latin typeface="Arial" panose="020B0604020202020204" pitchFamily="34" charset="0"/>
                        </a:rPr>
                        <a:t>(metros)</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a:noFill/>
                    </a:lnT>
                    <a:lnB w="12700" cap="flat" cmpd="sng" algn="ctr">
                      <a:solidFill>
                        <a:srgbClr val="A2A9B1"/>
                      </a:solidFill>
                      <a:prstDash val="solid"/>
                      <a:round/>
                      <a:headEnd type="none" w="med" len="med"/>
                      <a:tailEnd type="none" w="med" len="med"/>
                    </a:lnB>
                    <a:solidFill>
                      <a:srgbClr val="EAECF0"/>
                    </a:solidFill>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272970270"/>
                  </a:ext>
                </a:extLst>
              </a:tr>
              <a:tr h="188520">
                <a:tc>
                  <a:txBody>
                    <a:bodyPr/>
                    <a:lstStyle/>
                    <a:p>
                      <a:pPr algn="l" fontAlgn="ctr"/>
                      <a:r>
                        <a:rPr lang="es-ES" sz="1000" b="0" i="0" u="none" strike="noStrike" dirty="0" err="1">
                          <a:solidFill>
                            <a:schemeClr val="bg1"/>
                          </a:solidFill>
                          <a:effectLst/>
                          <a:latin typeface="Arial" panose="020B0604020202020204" pitchFamily="34" charset="0"/>
                        </a:rPr>
                        <a:t>Ambae</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1496</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15.380°S 167.83°E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2017[1]</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66522317"/>
                  </a:ext>
                </a:extLst>
              </a:tr>
              <a:tr h="188520">
                <a:tc>
                  <a:txBody>
                    <a:bodyPr/>
                    <a:lstStyle/>
                    <a:p>
                      <a:pPr algn="l" fontAlgn="ctr"/>
                      <a:r>
                        <a:rPr lang="es-ES" sz="1000" b="0" i="0" u="none" strike="noStrike" dirty="0" err="1">
                          <a:solidFill>
                            <a:schemeClr val="bg1"/>
                          </a:solidFill>
                          <a:effectLst/>
                          <a:latin typeface="Arial" panose="020B0604020202020204" pitchFamily="34" charset="0"/>
                        </a:rPr>
                        <a:t>Ambrym</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1334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16.25°S 168.12°E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en actividad</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409408323"/>
                  </a:ext>
                </a:extLst>
              </a:tr>
              <a:tr h="188520">
                <a:tc>
                  <a:txBody>
                    <a:bodyPr/>
                    <a:lstStyle/>
                    <a:p>
                      <a:pPr algn="l" fontAlgn="ctr"/>
                      <a:r>
                        <a:rPr lang="es-ES" sz="1000" b="0" i="0" u="none" strike="noStrike" dirty="0" err="1">
                          <a:solidFill>
                            <a:schemeClr val="bg1"/>
                          </a:solidFill>
                          <a:effectLst/>
                          <a:latin typeface="Arial" panose="020B0604020202020204" pitchFamily="34" charset="0"/>
                        </a:rPr>
                        <a:t>Aneityum</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852</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20.20°S 169.83°E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Pleistoceno</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948788104"/>
                  </a:ext>
                </a:extLst>
              </a:tr>
              <a:tr h="188520">
                <a:tc>
                  <a:txBody>
                    <a:bodyPr/>
                    <a:lstStyle/>
                    <a:p>
                      <a:pPr algn="l" fontAlgn="ctr"/>
                      <a:r>
                        <a:rPr lang="es-ES" sz="1000" b="0" i="0" u="none" strike="noStrike" dirty="0">
                          <a:solidFill>
                            <a:schemeClr val="bg1"/>
                          </a:solidFill>
                          <a:effectLst/>
                          <a:latin typeface="Arial" panose="020B0604020202020204" pitchFamily="34" charset="0"/>
                        </a:rPr>
                        <a:t>East </a:t>
                      </a:r>
                      <a:r>
                        <a:rPr lang="es-ES" sz="1000" b="0" i="0" u="none" strike="noStrike" dirty="0" err="1">
                          <a:solidFill>
                            <a:schemeClr val="bg1"/>
                          </a:solidFill>
                          <a:effectLst/>
                          <a:latin typeface="Arial" panose="020B0604020202020204" pitchFamily="34" charset="0"/>
                        </a:rPr>
                        <a:t>Epi</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-34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16.68°S 168.37°E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2004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08076986"/>
                  </a:ext>
                </a:extLst>
              </a:tr>
              <a:tr h="188520">
                <a:tc>
                  <a:txBody>
                    <a:bodyPr/>
                    <a:lstStyle/>
                    <a:p>
                      <a:pPr algn="l" fontAlgn="ctr"/>
                      <a:r>
                        <a:rPr lang="es-ES" sz="1000" b="0" i="0" u="none" strike="noStrike" dirty="0">
                          <a:solidFill>
                            <a:schemeClr val="bg1"/>
                          </a:solidFill>
                          <a:effectLst/>
                          <a:latin typeface="Arial" panose="020B0604020202020204" pitchFamily="34" charset="0"/>
                        </a:rPr>
                        <a:t>Eastern </a:t>
                      </a:r>
                      <a:r>
                        <a:rPr lang="es-ES" sz="1000" b="0" i="0" u="none" strike="noStrike" dirty="0" err="1">
                          <a:solidFill>
                            <a:schemeClr val="bg1"/>
                          </a:solidFill>
                          <a:effectLst/>
                          <a:latin typeface="Arial" panose="020B0604020202020204" pitchFamily="34" charset="0"/>
                        </a:rPr>
                        <a:t>Gemini</a:t>
                      </a:r>
                      <a:r>
                        <a:rPr lang="es-ES" sz="1000" b="0" i="0" u="none" strike="noStrike" dirty="0">
                          <a:solidFill>
                            <a:schemeClr val="bg1"/>
                          </a:solidFill>
                          <a:effectLst/>
                          <a:latin typeface="Arial" panose="020B0604020202020204" pitchFamily="34" charset="0"/>
                        </a:rPr>
                        <a:t> </a:t>
                      </a:r>
                      <a:r>
                        <a:rPr lang="es-ES" sz="1000" b="0" i="0" u="none" strike="noStrike" dirty="0" err="1">
                          <a:solidFill>
                            <a:schemeClr val="bg1"/>
                          </a:solidFill>
                          <a:effectLst/>
                          <a:latin typeface="Arial" panose="020B0604020202020204" pitchFamily="34" charset="0"/>
                        </a:rPr>
                        <a:t>Seamount</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-80</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20.98°S 170.29°E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1996</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747687976"/>
                  </a:ext>
                </a:extLst>
              </a:tr>
              <a:tr h="188520">
                <a:tc>
                  <a:txBody>
                    <a:bodyPr/>
                    <a:lstStyle/>
                    <a:p>
                      <a:pPr algn="l" fontAlgn="ctr"/>
                      <a:r>
                        <a:rPr lang="es-ES" sz="1000" b="0" i="0" u="none" strike="noStrike" dirty="0">
                          <a:solidFill>
                            <a:schemeClr val="bg1"/>
                          </a:solidFill>
                          <a:effectLst/>
                          <a:latin typeface="Arial" panose="020B0604020202020204" pitchFamily="34" charset="0"/>
                        </a:rPr>
                        <a:t>Futuna</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666</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smtClean="0">
                          <a:solidFill>
                            <a:schemeClr val="bg1"/>
                          </a:solidFill>
                          <a:effectLst/>
                          <a:latin typeface="Arial" panose="020B0604020202020204" pitchFamily="34" charset="0"/>
                        </a:rPr>
                        <a:t>-</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Pleistoceno</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144780724"/>
                  </a:ext>
                </a:extLst>
              </a:tr>
              <a:tr h="188520">
                <a:tc>
                  <a:txBody>
                    <a:bodyPr/>
                    <a:lstStyle/>
                    <a:p>
                      <a:pPr algn="l" fontAlgn="ctr"/>
                      <a:r>
                        <a:rPr lang="es-ES" sz="1000" b="0" i="0" u="none" strike="noStrike" dirty="0" err="1">
                          <a:solidFill>
                            <a:schemeClr val="bg1"/>
                          </a:solidFill>
                          <a:effectLst/>
                          <a:latin typeface="Arial" panose="020B0604020202020204" pitchFamily="34" charset="0"/>
                        </a:rPr>
                        <a:t>Gaua</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979</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14.27°S 167.50°E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1982</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527816059"/>
                  </a:ext>
                </a:extLst>
              </a:tr>
              <a:tr h="188520">
                <a:tc>
                  <a:txBody>
                    <a:bodyPr/>
                    <a:lstStyle/>
                    <a:p>
                      <a:pPr algn="l" fontAlgn="ctr"/>
                      <a:r>
                        <a:rPr lang="es-ES" sz="1000" b="0" i="0" u="none" strike="noStrike" dirty="0">
                          <a:solidFill>
                            <a:schemeClr val="bg1"/>
                          </a:solidFill>
                          <a:effectLst/>
                          <a:latin typeface="Arial" panose="020B0604020202020204" pitchFamily="34" charset="0"/>
                        </a:rPr>
                        <a:t>Hunter Isla</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297</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22.40°S 171.05°E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1903</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739737087"/>
                  </a:ext>
                </a:extLst>
              </a:tr>
              <a:tr h="188520">
                <a:tc>
                  <a:txBody>
                    <a:bodyPr/>
                    <a:lstStyle/>
                    <a:p>
                      <a:pPr algn="l" fontAlgn="ctr"/>
                      <a:r>
                        <a:rPr lang="es-ES" sz="1000" b="0" i="0" u="none" strike="noStrike" dirty="0" err="1">
                          <a:solidFill>
                            <a:schemeClr val="bg1"/>
                          </a:solidFill>
                          <a:effectLst/>
                          <a:latin typeface="Arial" panose="020B0604020202020204" pitchFamily="34" charset="0"/>
                        </a:rPr>
                        <a:t>Kutali</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833</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16.73°S 168.28°E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44124473"/>
                  </a:ext>
                </a:extLst>
              </a:tr>
              <a:tr h="188520">
                <a:tc>
                  <a:txBody>
                    <a:bodyPr/>
                    <a:lstStyle/>
                    <a:p>
                      <a:pPr algn="l" fontAlgn="ctr"/>
                      <a:r>
                        <a:rPr lang="es-ES" sz="1000" b="0" i="0" u="none" strike="noStrike" dirty="0" err="1" smtClean="0">
                          <a:solidFill>
                            <a:schemeClr val="bg1"/>
                          </a:solidFill>
                          <a:effectLst/>
                          <a:latin typeface="Arial" panose="020B0604020202020204" pitchFamily="34" charset="0"/>
                        </a:rPr>
                        <a:t>Kuwe</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-2</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16.829°S 168.536°E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1980</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13667533"/>
                  </a:ext>
                </a:extLst>
              </a:tr>
              <a:tr h="188520">
                <a:tc>
                  <a:txBody>
                    <a:bodyPr/>
                    <a:lstStyle/>
                    <a:p>
                      <a:pPr algn="l" fontAlgn="ctr"/>
                      <a:r>
                        <a:rPr lang="es-ES" sz="1000" b="0" i="0" u="none" strike="noStrike" dirty="0" err="1">
                          <a:solidFill>
                            <a:schemeClr val="bg1"/>
                          </a:solidFill>
                          <a:effectLst/>
                          <a:latin typeface="Arial" panose="020B0604020202020204" pitchFamily="34" charset="0"/>
                        </a:rPr>
                        <a:t>Lopevi</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1413</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16.50°S 168.34°E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2006</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829631201"/>
                  </a:ext>
                </a:extLst>
              </a:tr>
              <a:tr h="188520">
                <a:tc>
                  <a:txBody>
                    <a:bodyPr/>
                    <a:lstStyle/>
                    <a:p>
                      <a:pPr algn="l" fontAlgn="ctr"/>
                      <a:r>
                        <a:rPr lang="es-ES" sz="1000" b="0" i="0" u="none" strike="noStrike" dirty="0" err="1">
                          <a:solidFill>
                            <a:schemeClr val="bg1"/>
                          </a:solidFill>
                          <a:effectLst/>
                          <a:latin typeface="Arial" panose="020B0604020202020204" pitchFamily="34" charset="0"/>
                        </a:rPr>
                        <a:t>Makura</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644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17.0°S 168.5°E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893905193"/>
                  </a:ext>
                </a:extLst>
              </a:tr>
              <a:tr h="188520">
                <a:tc>
                  <a:txBody>
                    <a:bodyPr/>
                    <a:lstStyle/>
                    <a:p>
                      <a:pPr algn="l" fontAlgn="ctr"/>
                      <a:r>
                        <a:rPr lang="es-ES" sz="1000" b="0" i="0" u="none" strike="noStrike" dirty="0">
                          <a:solidFill>
                            <a:schemeClr val="bg1"/>
                          </a:solidFill>
                          <a:effectLst/>
                          <a:latin typeface="Arial" panose="020B0604020202020204" pitchFamily="34" charset="0"/>
                        </a:rPr>
                        <a:t>Matthew Isla</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177</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22.33°S 171.32°E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1976</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278317432"/>
                  </a:ext>
                </a:extLst>
              </a:tr>
              <a:tr h="188520">
                <a:tc>
                  <a:txBody>
                    <a:bodyPr/>
                    <a:lstStyle/>
                    <a:p>
                      <a:pPr algn="l" fontAlgn="ctr"/>
                      <a:r>
                        <a:rPr lang="es-ES" sz="1000" b="0" i="0" u="none" strike="noStrike" dirty="0" err="1">
                          <a:solidFill>
                            <a:schemeClr val="bg1"/>
                          </a:solidFill>
                          <a:effectLst/>
                          <a:latin typeface="Arial" panose="020B0604020202020204" pitchFamily="34" charset="0"/>
                        </a:rPr>
                        <a:t>Merelava</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883</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14.45°S 168.05°E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1606</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532932840"/>
                  </a:ext>
                </a:extLst>
              </a:tr>
              <a:tr h="188520">
                <a:tc>
                  <a:txBody>
                    <a:bodyPr/>
                    <a:lstStyle/>
                    <a:p>
                      <a:pPr algn="l" fontAlgn="ctr"/>
                      <a:r>
                        <a:rPr lang="es-ES" sz="1000" b="0" i="0" u="none" strike="noStrike" dirty="0">
                          <a:solidFill>
                            <a:schemeClr val="bg1"/>
                          </a:solidFill>
                          <a:effectLst/>
                          <a:latin typeface="Arial" panose="020B0604020202020204" pitchFamily="34" charset="0"/>
                        </a:rPr>
                        <a:t>Mota Lava</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411</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13.7°S 167.65°E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300,000 AC</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60316248"/>
                  </a:ext>
                </a:extLst>
              </a:tr>
              <a:tr h="188520">
                <a:tc>
                  <a:txBody>
                    <a:bodyPr/>
                    <a:lstStyle/>
                    <a:p>
                      <a:pPr algn="l" fontAlgn="ctr"/>
                      <a:r>
                        <a:rPr lang="es-ES" sz="1000" b="0" i="0" u="none" strike="noStrike" dirty="0">
                          <a:solidFill>
                            <a:schemeClr val="bg1"/>
                          </a:solidFill>
                          <a:effectLst/>
                          <a:latin typeface="Arial" panose="020B0604020202020204" pitchFamily="34" charset="0"/>
                        </a:rPr>
                        <a:t>North Vate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594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17.45°S 168.33°E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Holoceno</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044263029"/>
                  </a:ext>
                </a:extLst>
              </a:tr>
            </a:tbl>
          </a:graphicData>
        </a:graphic>
      </p:graphicFrame>
      <p:sp>
        <p:nvSpPr>
          <p:cNvPr id="6" name="Rectángulo 5"/>
          <p:cNvSpPr/>
          <p:nvPr/>
        </p:nvSpPr>
        <p:spPr>
          <a:xfrm>
            <a:off x="2483768" y="210247"/>
            <a:ext cx="3239798" cy="276999"/>
          </a:xfrm>
          <a:prstGeom prst="rect">
            <a:avLst/>
          </a:prstGeom>
        </p:spPr>
        <p:txBody>
          <a:bodyPr wrap="none">
            <a:spAutoFit/>
          </a:bodyPr>
          <a:lstStyle/>
          <a:p>
            <a:pPr lvl="0"/>
            <a:r>
              <a:rPr lang="es-ES" sz="1200" b="1" dirty="0">
                <a:solidFill>
                  <a:srgbClr val="FFFF00"/>
                </a:solidFill>
                <a:latin typeface="Arial" panose="020B0604020202020204" pitchFamily="34" charset="0"/>
                <a:cs typeface="Arial" panose="020B0604020202020204" pitchFamily="34" charset="0"/>
              </a:rPr>
              <a:t>Lista de volcanes de Vanuatu. (Wikipedia)</a:t>
            </a:r>
          </a:p>
        </p:txBody>
      </p:sp>
      <p:graphicFrame>
        <p:nvGraphicFramePr>
          <p:cNvPr id="7" name="Tabla 6"/>
          <p:cNvGraphicFramePr>
            <a:graphicFrameLocks noGrp="1"/>
          </p:cNvGraphicFramePr>
          <p:nvPr>
            <p:extLst>
              <p:ext uri="{D42A27DB-BD31-4B8C-83A1-F6EECF244321}">
                <p14:modId xmlns:p14="http://schemas.microsoft.com/office/powerpoint/2010/main" val="666237392"/>
              </p:ext>
            </p:extLst>
          </p:nvPr>
        </p:nvGraphicFramePr>
        <p:xfrm>
          <a:off x="4499992" y="446349"/>
          <a:ext cx="4546600" cy="2571750"/>
        </p:xfrm>
        <a:graphic>
          <a:graphicData uri="http://schemas.openxmlformats.org/drawingml/2006/table">
            <a:tbl>
              <a:tblPr/>
              <a:tblGrid>
                <a:gridCol w="1638300">
                  <a:extLst>
                    <a:ext uri="{9D8B030D-6E8A-4147-A177-3AD203B41FA5}">
                      <a16:colId xmlns:a16="http://schemas.microsoft.com/office/drawing/2014/main" val="450578284"/>
                    </a:ext>
                  </a:extLst>
                </a:gridCol>
                <a:gridCol w="647700">
                  <a:extLst>
                    <a:ext uri="{9D8B030D-6E8A-4147-A177-3AD203B41FA5}">
                      <a16:colId xmlns:a16="http://schemas.microsoft.com/office/drawing/2014/main" val="4134243931"/>
                    </a:ext>
                  </a:extLst>
                </a:gridCol>
                <a:gridCol w="1231900">
                  <a:extLst>
                    <a:ext uri="{9D8B030D-6E8A-4147-A177-3AD203B41FA5}">
                      <a16:colId xmlns:a16="http://schemas.microsoft.com/office/drawing/2014/main" val="623214969"/>
                    </a:ext>
                  </a:extLst>
                </a:gridCol>
                <a:gridCol w="1028700">
                  <a:extLst>
                    <a:ext uri="{9D8B030D-6E8A-4147-A177-3AD203B41FA5}">
                      <a16:colId xmlns:a16="http://schemas.microsoft.com/office/drawing/2014/main" val="1596565436"/>
                    </a:ext>
                  </a:extLst>
                </a:gridCol>
              </a:tblGrid>
              <a:tr h="200025">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A2A9B1"/>
                      </a:solidFill>
                      <a:prstDash val="solid"/>
                      <a:round/>
                      <a:headEnd type="none" w="med" len="med"/>
                      <a:tailEnd type="none" w="med" len="med"/>
                    </a:lnB>
                  </a:tcPr>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A2A9B1"/>
                      </a:solidFill>
                      <a:prstDash val="solid"/>
                      <a:round/>
                      <a:headEnd type="none" w="med" len="med"/>
                      <a:tailEnd type="none" w="med" len="med"/>
                    </a:lnB>
                  </a:tcPr>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A2A9B1"/>
                      </a:solidFill>
                      <a:prstDash val="solid"/>
                      <a:round/>
                      <a:headEnd type="none" w="med" len="med"/>
                      <a:tailEnd type="none" w="med" len="med"/>
                    </a:lnB>
                  </a:tcPr>
                </a:tc>
                <a:tc>
                  <a:txBody>
                    <a:bodyPr/>
                    <a:lstStyle/>
                    <a:p>
                      <a:pPr algn="l" fontAlgn="b"/>
                      <a:endParaRPr lang="es-E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A2A9B1"/>
                      </a:solidFill>
                      <a:prstDash val="solid"/>
                      <a:round/>
                      <a:headEnd type="none" w="med" len="med"/>
                      <a:tailEnd type="none" w="med" len="med"/>
                    </a:lnB>
                  </a:tcPr>
                </a:tc>
                <a:extLst>
                  <a:ext uri="{0D108BD9-81ED-4DB2-BD59-A6C34878D82A}">
                    <a16:rowId xmlns:a16="http://schemas.microsoft.com/office/drawing/2014/main" val="267354070"/>
                  </a:ext>
                </a:extLst>
              </a:tr>
              <a:tr h="190500">
                <a:tc rowSpan="2">
                  <a:txBody>
                    <a:bodyPr/>
                    <a:lstStyle/>
                    <a:p>
                      <a:pPr algn="ctr" fontAlgn="ctr"/>
                      <a:r>
                        <a:rPr lang="es-ES" sz="1000" b="0" i="0" u="none" strike="noStrike">
                          <a:solidFill>
                            <a:srgbClr val="000000"/>
                          </a:solidFill>
                          <a:effectLst/>
                          <a:latin typeface="Arial" panose="020B0604020202020204" pitchFamily="34" charset="0"/>
                        </a:rPr>
                        <a:t>Nombre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a:txBody>
                    <a:bodyPr/>
                    <a:lstStyle/>
                    <a:p>
                      <a:pPr algn="ctr" fontAlgn="ctr"/>
                      <a:r>
                        <a:rPr lang="es-ES" sz="1000" b="0" i="0" u="none" strike="noStrike">
                          <a:solidFill>
                            <a:srgbClr val="000000"/>
                          </a:solidFill>
                          <a:effectLst/>
                          <a:latin typeface="Arial" panose="020B0604020202020204" pitchFamily="34" charset="0"/>
                        </a:rPr>
                        <a:t>Elevación</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a:noFill/>
                    </a:lnB>
                    <a:solidFill>
                      <a:srgbClr val="EAECF0"/>
                    </a:solidFill>
                  </a:tcPr>
                </a:tc>
                <a:tc rowSpan="2">
                  <a:txBody>
                    <a:bodyPr/>
                    <a:lstStyle/>
                    <a:p>
                      <a:pPr algn="ctr" fontAlgn="ctr"/>
                      <a:r>
                        <a:rPr lang="es-ES" sz="1000" b="0" i="0" u="none" strike="noStrike">
                          <a:solidFill>
                            <a:srgbClr val="000000"/>
                          </a:solidFill>
                          <a:effectLst/>
                          <a:latin typeface="Arial" panose="020B0604020202020204" pitchFamily="34" charset="0"/>
                        </a:rPr>
                        <a:t>Localización Coord.</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rowSpan="2">
                  <a:txBody>
                    <a:bodyPr/>
                    <a:lstStyle/>
                    <a:p>
                      <a:pPr algn="ctr" fontAlgn="ctr"/>
                      <a:r>
                        <a:rPr lang="es-ES" sz="1000" b="0" i="0" u="none" strike="noStrike">
                          <a:solidFill>
                            <a:srgbClr val="000000"/>
                          </a:solidFill>
                          <a:effectLst/>
                          <a:latin typeface="Arial" panose="020B0604020202020204" pitchFamily="34" charset="0"/>
                        </a:rPr>
                        <a:t>Última erupción</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3078550652"/>
                  </a:ext>
                </a:extLst>
              </a:tr>
              <a:tr h="200025">
                <a:tc vMerge="1">
                  <a:txBody>
                    <a:bodyPr/>
                    <a:lstStyle/>
                    <a:p>
                      <a:endParaRPr lang="es-ES"/>
                    </a:p>
                  </a:txBody>
                  <a:tcPr/>
                </a:tc>
                <a:tc>
                  <a:txBody>
                    <a:bodyPr/>
                    <a:lstStyle/>
                    <a:p>
                      <a:pPr algn="ctr" fontAlgn="ctr"/>
                      <a:r>
                        <a:rPr lang="es-ES" sz="1000" b="0" i="0" u="none" strike="noStrike">
                          <a:solidFill>
                            <a:srgbClr val="000000"/>
                          </a:solidFill>
                          <a:effectLst/>
                          <a:latin typeface="Arial" panose="020B0604020202020204" pitchFamily="34" charset="0"/>
                        </a:rPr>
                        <a:t>(metros)</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a:noFill/>
                    </a:lnT>
                    <a:lnB w="12700" cap="flat" cmpd="sng" algn="ctr">
                      <a:solidFill>
                        <a:srgbClr val="A2A9B1"/>
                      </a:solidFill>
                      <a:prstDash val="solid"/>
                      <a:round/>
                      <a:headEnd type="none" w="med" len="med"/>
                      <a:tailEnd type="none" w="med" len="med"/>
                    </a:lnB>
                    <a:solidFill>
                      <a:srgbClr val="EAECF0"/>
                    </a:solidFill>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656701556"/>
                  </a:ext>
                </a:extLst>
              </a:tr>
              <a:tr h="200025">
                <a:tc>
                  <a:txBody>
                    <a:bodyPr/>
                    <a:lstStyle/>
                    <a:p>
                      <a:pPr algn="l" fontAlgn="ctr"/>
                      <a:r>
                        <a:rPr lang="es-ES" sz="1000" b="0" i="0" u="none" strike="noStrike" dirty="0" err="1">
                          <a:solidFill>
                            <a:schemeClr val="bg1"/>
                          </a:solidFill>
                          <a:effectLst/>
                          <a:latin typeface="Arial" panose="020B0604020202020204" pitchFamily="34" charset="0"/>
                        </a:rPr>
                        <a:t>Tavai</a:t>
                      </a:r>
                      <a:r>
                        <a:rPr lang="es-ES" sz="1000" b="0" i="0" u="none" strike="noStrike" dirty="0">
                          <a:solidFill>
                            <a:schemeClr val="bg1"/>
                          </a:solidFill>
                          <a:effectLst/>
                          <a:latin typeface="Arial" panose="020B0604020202020204" pitchFamily="34" charset="0"/>
                        </a:rPr>
                        <a:t> </a:t>
                      </a:r>
                      <a:r>
                        <a:rPr lang="es-ES" sz="1000" b="0" i="0" u="none" strike="noStrike" dirty="0" err="1">
                          <a:solidFill>
                            <a:schemeClr val="bg1"/>
                          </a:solidFill>
                          <a:effectLst/>
                          <a:latin typeface="Arial" panose="020B0604020202020204" pitchFamily="34" charset="0"/>
                        </a:rPr>
                        <a:t>Ruro</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554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16.80°S 168.43°E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869578787"/>
                  </a:ext>
                </a:extLst>
              </a:tr>
              <a:tr h="200025">
                <a:tc>
                  <a:txBody>
                    <a:bodyPr/>
                    <a:lstStyle/>
                    <a:p>
                      <a:pPr algn="l" fontAlgn="ctr"/>
                      <a:r>
                        <a:rPr lang="es-ES" sz="1000" b="0" i="0" u="none" strike="noStrike" dirty="0" err="1">
                          <a:solidFill>
                            <a:schemeClr val="bg1"/>
                          </a:solidFill>
                          <a:effectLst/>
                          <a:latin typeface="Arial" panose="020B0604020202020204" pitchFamily="34" charset="0"/>
                        </a:rPr>
                        <a:t>Traitor's</a:t>
                      </a:r>
                      <a:r>
                        <a:rPr lang="es-ES" sz="1000" b="0" i="0" u="none" strike="noStrike" dirty="0">
                          <a:solidFill>
                            <a:schemeClr val="bg1"/>
                          </a:solidFill>
                          <a:effectLst/>
                          <a:latin typeface="Arial" panose="020B0604020202020204" pitchFamily="34" charset="0"/>
                        </a:rPr>
                        <a:t> Head</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837</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18.75°S 168.33°E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1881</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153937311"/>
                  </a:ext>
                </a:extLst>
              </a:tr>
              <a:tr h="200025">
                <a:tc>
                  <a:txBody>
                    <a:bodyPr/>
                    <a:lstStyle/>
                    <a:p>
                      <a:pPr algn="l" fontAlgn="ctr"/>
                      <a:r>
                        <a:rPr lang="es-ES" sz="1000" b="0" i="0" u="none" strike="noStrike" dirty="0">
                          <a:solidFill>
                            <a:schemeClr val="bg1"/>
                          </a:solidFill>
                          <a:effectLst/>
                          <a:latin typeface="Arial" panose="020B0604020202020204" pitchFamily="34" charset="0"/>
                        </a:rPr>
                        <a:t>Caldera sin nombre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521</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16.992°S 168.592°E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Holoceno</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647829950"/>
                  </a:ext>
                </a:extLst>
              </a:tr>
              <a:tr h="200025">
                <a:tc>
                  <a:txBody>
                    <a:bodyPr/>
                    <a:lstStyle/>
                    <a:p>
                      <a:pPr algn="l" fontAlgn="ctr"/>
                      <a:r>
                        <a:rPr lang="es-ES" sz="1000" b="0" i="0" u="none" strike="noStrike" dirty="0" err="1">
                          <a:solidFill>
                            <a:schemeClr val="bg1"/>
                          </a:solidFill>
                          <a:effectLst/>
                          <a:latin typeface="Arial" panose="020B0604020202020204" pitchFamily="34" charset="0"/>
                        </a:rPr>
                        <a:t>Ureparapara</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764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smtClean="0">
                          <a:solidFill>
                            <a:schemeClr val="bg1"/>
                          </a:solidFill>
                          <a:effectLst/>
                          <a:latin typeface="Arial" panose="020B0604020202020204" pitchFamily="34" charset="0"/>
                        </a:rPr>
                        <a:t>-</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476,000 AC</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865187905"/>
                  </a:ext>
                </a:extLst>
              </a:tr>
              <a:tr h="200025">
                <a:tc>
                  <a:txBody>
                    <a:bodyPr/>
                    <a:lstStyle/>
                    <a:p>
                      <a:pPr algn="l" fontAlgn="ctr"/>
                      <a:r>
                        <a:rPr lang="es-ES" sz="1000" b="0" i="0" u="none" strike="noStrike" dirty="0" err="1">
                          <a:solidFill>
                            <a:schemeClr val="bg1"/>
                          </a:solidFill>
                          <a:effectLst/>
                          <a:latin typeface="Arial" panose="020B0604020202020204" pitchFamily="34" charset="0"/>
                        </a:rPr>
                        <a:t>Vanua</a:t>
                      </a:r>
                      <a:r>
                        <a:rPr lang="es-ES" sz="1000" b="0" i="0" u="none" strike="noStrike" dirty="0">
                          <a:solidFill>
                            <a:schemeClr val="bg1"/>
                          </a:solidFill>
                          <a:effectLst/>
                          <a:latin typeface="Arial" panose="020B0604020202020204" pitchFamily="34" charset="0"/>
                        </a:rPr>
                        <a:t> Lava</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921</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13.80°S 167.47°E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1965</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88129636"/>
                  </a:ext>
                </a:extLst>
              </a:tr>
              <a:tr h="200025">
                <a:tc>
                  <a:txBody>
                    <a:bodyPr/>
                    <a:lstStyle/>
                    <a:p>
                      <a:pPr algn="l" fontAlgn="ctr"/>
                      <a:r>
                        <a:rPr lang="es-ES" sz="1000" b="0" i="0" u="none" strike="noStrike" dirty="0" err="1">
                          <a:solidFill>
                            <a:schemeClr val="bg1"/>
                          </a:solidFill>
                          <a:effectLst/>
                          <a:latin typeface="Arial" panose="020B0604020202020204" pitchFamily="34" charset="0"/>
                        </a:rPr>
                        <a:t>Vot</a:t>
                      </a:r>
                      <a:r>
                        <a:rPr lang="es-ES" sz="1000" b="0" i="0" u="none" strike="noStrike" dirty="0">
                          <a:solidFill>
                            <a:schemeClr val="bg1"/>
                          </a:solidFill>
                          <a:effectLst/>
                          <a:latin typeface="Arial" panose="020B0604020202020204" pitchFamily="34" charset="0"/>
                        </a:rPr>
                        <a:t> </a:t>
                      </a:r>
                      <a:r>
                        <a:rPr lang="es-ES" sz="1000" b="0" i="0" u="none" strike="noStrike" dirty="0" err="1">
                          <a:solidFill>
                            <a:schemeClr val="bg1"/>
                          </a:solidFill>
                          <a:effectLst/>
                          <a:latin typeface="Arial" panose="020B0604020202020204" pitchFamily="34" charset="0"/>
                        </a:rPr>
                        <a:t>Tande</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64</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smtClean="0">
                          <a:solidFill>
                            <a:schemeClr val="bg1"/>
                          </a:solidFill>
                          <a:effectLst/>
                          <a:latin typeface="Arial" panose="020B0604020202020204" pitchFamily="34" charset="0"/>
                        </a:rPr>
                        <a:t>-</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Hace 4 mill. años</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196519838"/>
                  </a:ext>
                </a:extLst>
              </a:tr>
              <a:tr h="200025">
                <a:tc>
                  <a:txBody>
                    <a:bodyPr/>
                    <a:lstStyle/>
                    <a:p>
                      <a:pPr algn="l" fontAlgn="ctr"/>
                      <a:r>
                        <a:rPr lang="es-ES" sz="1000" b="0" i="0" u="none" strike="noStrike" dirty="0">
                          <a:solidFill>
                            <a:schemeClr val="bg1"/>
                          </a:solidFill>
                          <a:effectLst/>
                          <a:latin typeface="Arial" panose="020B0604020202020204" pitchFamily="34" charset="0"/>
                        </a:rPr>
                        <a:t>Western </a:t>
                      </a:r>
                      <a:r>
                        <a:rPr lang="es-ES" sz="1000" b="0" i="0" u="none" strike="noStrike" dirty="0" err="1">
                          <a:solidFill>
                            <a:schemeClr val="bg1"/>
                          </a:solidFill>
                          <a:effectLst/>
                          <a:latin typeface="Arial" panose="020B0604020202020204" pitchFamily="34" charset="0"/>
                        </a:rPr>
                        <a:t>Gemini</a:t>
                      </a:r>
                      <a:r>
                        <a:rPr lang="es-ES" sz="1000" b="0" i="0" u="none" strike="noStrike" dirty="0">
                          <a:solidFill>
                            <a:schemeClr val="bg1"/>
                          </a:solidFill>
                          <a:effectLst/>
                          <a:latin typeface="Arial" panose="020B0604020202020204" pitchFamily="34" charset="0"/>
                        </a:rPr>
                        <a:t> </a:t>
                      </a:r>
                      <a:r>
                        <a:rPr lang="es-ES" sz="1000" b="0" i="0" u="none" strike="noStrike" dirty="0" err="1">
                          <a:solidFill>
                            <a:schemeClr val="bg1"/>
                          </a:solidFill>
                          <a:effectLst/>
                          <a:latin typeface="Arial" panose="020B0604020202020204" pitchFamily="34" charset="0"/>
                        </a:rPr>
                        <a:t>Seamount</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-30</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21.0°S 170.05°E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29162303"/>
                  </a:ext>
                </a:extLst>
              </a:tr>
              <a:tr h="200025">
                <a:tc>
                  <a:txBody>
                    <a:bodyPr/>
                    <a:lstStyle/>
                    <a:p>
                      <a:pPr algn="l" fontAlgn="ctr"/>
                      <a:r>
                        <a:rPr lang="es-ES" sz="1000" b="0" i="0" u="none" strike="noStrike" dirty="0" err="1">
                          <a:solidFill>
                            <a:schemeClr val="bg1"/>
                          </a:solidFill>
                          <a:effectLst/>
                          <a:latin typeface="Arial" panose="020B0604020202020204" pitchFamily="34" charset="0"/>
                        </a:rPr>
                        <a:t>Yasur</a:t>
                      </a:r>
                      <a:endParaRPr lang="es-ES" sz="1000" b="0" i="0" u="none" strike="noStrike" dirty="0">
                        <a:solidFill>
                          <a:schemeClr val="bg1"/>
                        </a:solidFill>
                        <a:effectLst/>
                        <a:latin typeface="Arial" panose="020B0604020202020204" pitchFamily="34" charset="0"/>
                      </a:endParaRP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a:solidFill>
                            <a:schemeClr val="bg1"/>
                          </a:solidFill>
                          <a:effectLst/>
                          <a:latin typeface="Arial" panose="020B0604020202020204" pitchFamily="34" charset="0"/>
                        </a:rPr>
                        <a:t>405</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19.52°S 169.42°E</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algn="r" fontAlgn="ctr"/>
                      <a:r>
                        <a:rPr lang="es-ES" sz="1000" b="0" i="0" u="none" strike="noStrike" dirty="0">
                          <a:solidFill>
                            <a:schemeClr val="bg1"/>
                          </a:solidFill>
                          <a:effectLst/>
                          <a:latin typeface="Arial" panose="020B0604020202020204" pitchFamily="34" charset="0"/>
                        </a:rPr>
                        <a:t>en actividad</a:t>
                      </a:r>
                    </a:p>
                  </a:txBody>
                  <a:tcPr marL="9525" marR="9525" marT="9525" marB="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539576298"/>
                  </a:ext>
                </a:extLst>
              </a:tr>
              <a:tr h="190500">
                <a:tc>
                  <a:txBody>
                    <a:bodyPr/>
                    <a:lstStyle/>
                    <a:p>
                      <a:pPr algn="l" fontAlgn="b"/>
                      <a:r>
                        <a:rPr lang="es-ES" sz="1000" b="0" i="0" u="none" strike="noStrike" dirty="0">
                          <a:solidFill>
                            <a:schemeClr val="bg1"/>
                          </a:solidFill>
                          <a:effectLst/>
                          <a:latin typeface="Arial" panose="020B0604020202020204" pitchFamily="34" charset="0"/>
                        </a:rPr>
                        <a:t>Western </a:t>
                      </a:r>
                      <a:r>
                        <a:rPr lang="es-ES" sz="1000" b="0" i="0" u="none" strike="noStrike" dirty="0" err="1">
                          <a:solidFill>
                            <a:schemeClr val="bg1"/>
                          </a:solidFill>
                          <a:effectLst/>
                          <a:latin typeface="Arial" panose="020B0604020202020204" pitchFamily="34" charset="0"/>
                        </a:rPr>
                        <a:t>Gemini</a:t>
                      </a:r>
                      <a:r>
                        <a:rPr lang="es-ES" sz="1000" b="0" i="0" u="none" strike="noStrike" dirty="0">
                          <a:solidFill>
                            <a:schemeClr val="bg1"/>
                          </a:solidFill>
                          <a:effectLst/>
                          <a:latin typeface="Arial" panose="020B0604020202020204" pitchFamily="34" charset="0"/>
                        </a:rPr>
                        <a:t> </a:t>
                      </a:r>
                      <a:r>
                        <a:rPr lang="es-ES" sz="1000" b="0" i="0" u="none" strike="noStrike" dirty="0" err="1">
                          <a:solidFill>
                            <a:schemeClr val="bg1"/>
                          </a:solidFill>
                          <a:effectLst/>
                          <a:latin typeface="Arial" panose="020B0604020202020204" pitchFamily="34" charset="0"/>
                        </a:rPr>
                        <a:t>Seamount</a:t>
                      </a:r>
                      <a:endParaRPr lang="es-ES" sz="1000" b="0" i="0" u="none" strike="noStrike" dirty="0">
                        <a:solidFill>
                          <a:schemeClr val="bg1"/>
                        </a:solidFill>
                        <a:effectLst/>
                        <a:latin typeface="Arial" panose="020B0604020202020204" pitchFamily="34" charset="0"/>
                      </a:endParaRPr>
                    </a:p>
                  </a:txBody>
                  <a:tcPr marL="9525" marR="9525" marT="9525" marB="0" anchor="b">
                    <a:lnL>
                      <a:noFill/>
                    </a:lnL>
                    <a:lnR>
                      <a:noFill/>
                    </a:lnR>
                    <a:lnT w="12700" cap="flat" cmpd="sng" algn="ctr">
                      <a:solidFill>
                        <a:srgbClr val="A2A9B1"/>
                      </a:solidFill>
                      <a:prstDash val="solid"/>
                      <a:round/>
                      <a:headEnd type="none" w="med" len="med"/>
                      <a:tailEnd type="none" w="med" len="med"/>
                    </a:lnT>
                    <a:lnB>
                      <a:noFill/>
                    </a:lnB>
                  </a:tcPr>
                </a:tc>
                <a:tc>
                  <a:txBody>
                    <a:bodyPr/>
                    <a:lstStyle/>
                    <a:p>
                      <a:pPr algn="r" fontAlgn="b"/>
                      <a:r>
                        <a:rPr lang="es-ES" sz="1000" b="0" i="0" u="none" strike="noStrike">
                          <a:solidFill>
                            <a:schemeClr val="bg1"/>
                          </a:solidFill>
                          <a:effectLst/>
                          <a:latin typeface="Arial" panose="020B0604020202020204" pitchFamily="34" charset="0"/>
                        </a:rPr>
                        <a:t>-30</a:t>
                      </a:r>
                    </a:p>
                  </a:txBody>
                  <a:tcPr marL="9525" marR="9525" marT="9525" marB="0" anchor="b">
                    <a:lnL>
                      <a:noFill/>
                    </a:lnL>
                    <a:lnR>
                      <a:noFill/>
                    </a:lnR>
                    <a:lnT w="12700" cap="flat" cmpd="sng" algn="ctr">
                      <a:solidFill>
                        <a:srgbClr val="A2A9B1"/>
                      </a:solidFill>
                      <a:prstDash val="solid"/>
                      <a:round/>
                      <a:headEnd type="none" w="med" len="med"/>
                      <a:tailEnd type="none" w="med" len="med"/>
                    </a:lnT>
                    <a:lnB>
                      <a:noFill/>
                    </a:lnB>
                  </a:tcPr>
                </a:tc>
                <a:tc>
                  <a:txBody>
                    <a:bodyPr/>
                    <a:lstStyle/>
                    <a:p>
                      <a:pPr algn="l" fontAlgn="b"/>
                      <a:r>
                        <a:rPr lang="es-ES" sz="1000" b="0" i="0" u="none" strike="noStrike" dirty="0">
                          <a:solidFill>
                            <a:schemeClr val="bg1"/>
                          </a:solidFill>
                          <a:effectLst/>
                          <a:latin typeface="Arial" panose="020B0604020202020204" pitchFamily="34" charset="0"/>
                        </a:rPr>
                        <a:t>21.0°S 170.05</a:t>
                      </a:r>
                      <a:r>
                        <a:rPr lang="es-ES" sz="1000" b="0" i="0" u="none" strike="noStrike" dirty="0" smtClean="0">
                          <a:solidFill>
                            <a:schemeClr val="bg1"/>
                          </a:solidFill>
                          <a:effectLst/>
                          <a:latin typeface="Arial" panose="020B0604020202020204" pitchFamily="34" charset="0"/>
                        </a:rPr>
                        <a:t>°</a:t>
                      </a:r>
                      <a:endParaRPr lang="es-ES" sz="1000" b="0" i="0" u="none" strike="noStrike" dirty="0">
                        <a:solidFill>
                          <a:schemeClr val="bg1"/>
                        </a:solidFill>
                        <a:effectLst/>
                        <a:latin typeface="Arial" panose="020B0604020202020204" pitchFamily="34" charset="0"/>
                      </a:endParaRPr>
                    </a:p>
                  </a:txBody>
                  <a:tcPr marL="9525" marR="9525" marT="9525" marB="0" anchor="b">
                    <a:lnL>
                      <a:noFill/>
                    </a:lnL>
                    <a:lnR>
                      <a:noFill/>
                    </a:lnR>
                    <a:lnT w="12700" cap="flat" cmpd="sng" algn="ctr">
                      <a:solidFill>
                        <a:srgbClr val="A2A9B1"/>
                      </a:solidFill>
                      <a:prstDash val="solid"/>
                      <a:round/>
                      <a:headEnd type="none" w="med" len="med"/>
                      <a:tailEnd type="none" w="med" len="med"/>
                    </a:lnT>
                    <a:lnB>
                      <a:noFill/>
                    </a:lnB>
                  </a:tcPr>
                </a:tc>
                <a:tc>
                  <a:txBody>
                    <a:bodyPr/>
                    <a:lstStyle/>
                    <a:p>
                      <a:pPr algn="l" fontAlgn="b"/>
                      <a:r>
                        <a:rPr lang="es-ES" sz="1000" b="0" i="0" u="none" strike="noStrike" dirty="0">
                          <a:solidFill>
                            <a:schemeClr val="bg1"/>
                          </a:solidFill>
                          <a:effectLst/>
                          <a:latin typeface="Arial" panose="020B0604020202020204" pitchFamily="34" charset="0"/>
                        </a:rPr>
                        <a:t>-</a:t>
                      </a:r>
                    </a:p>
                  </a:txBody>
                  <a:tcPr marL="9525" marR="9525" marT="9525" marB="0" anchor="b">
                    <a:lnL>
                      <a:noFill/>
                    </a:lnL>
                    <a:lnR>
                      <a:noFill/>
                    </a:lnR>
                    <a:lnT w="12700" cap="flat" cmpd="sng" algn="ctr">
                      <a:solidFill>
                        <a:srgbClr val="A2A9B1"/>
                      </a:solidFill>
                      <a:prstDash val="solid"/>
                      <a:round/>
                      <a:headEnd type="none" w="med" len="med"/>
                      <a:tailEnd type="none" w="med" len="med"/>
                    </a:lnT>
                    <a:lnB>
                      <a:noFill/>
                    </a:lnB>
                  </a:tcPr>
                </a:tc>
                <a:extLst>
                  <a:ext uri="{0D108BD9-81ED-4DB2-BD59-A6C34878D82A}">
                    <a16:rowId xmlns:a16="http://schemas.microsoft.com/office/drawing/2014/main" val="158203091"/>
                  </a:ext>
                </a:extLst>
              </a:tr>
              <a:tr h="190500">
                <a:tc>
                  <a:txBody>
                    <a:bodyPr/>
                    <a:lstStyle/>
                    <a:p>
                      <a:pPr algn="l" fontAlgn="b"/>
                      <a:r>
                        <a:rPr lang="es-ES" sz="1000" b="0" i="0" u="none" strike="noStrike" dirty="0" err="1">
                          <a:solidFill>
                            <a:schemeClr val="bg1"/>
                          </a:solidFill>
                          <a:effectLst/>
                          <a:latin typeface="Arial" panose="020B0604020202020204" pitchFamily="34" charset="0"/>
                        </a:rPr>
                        <a:t>Yasur</a:t>
                      </a:r>
                      <a:endParaRPr lang="es-ES" sz="1000" b="0" i="0" u="none" strike="noStrike" dirty="0">
                        <a:solidFill>
                          <a:schemeClr val="bg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s-ES" sz="1000" b="0" i="0" u="none" strike="noStrike">
                          <a:solidFill>
                            <a:schemeClr val="bg1"/>
                          </a:solidFill>
                          <a:effectLst/>
                          <a:latin typeface="Arial" panose="020B0604020202020204" pitchFamily="34" charset="0"/>
                        </a:rPr>
                        <a:t>405</a:t>
                      </a:r>
                    </a:p>
                  </a:txBody>
                  <a:tcPr marL="9525" marR="9525" marT="9525" marB="0" anchor="b">
                    <a:lnL>
                      <a:noFill/>
                    </a:lnL>
                    <a:lnR>
                      <a:noFill/>
                    </a:lnR>
                    <a:lnT>
                      <a:noFill/>
                    </a:lnT>
                    <a:lnB>
                      <a:noFill/>
                    </a:lnB>
                  </a:tcPr>
                </a:tc>
                <a:tc>
                  <a:txBody>
                    <a:bodyPr/>
                    <a:lstStyle/>
                    <a:p>
                      <a:pPr algn="l" fontAlgn="b"/>
                      <a:r>
                        <a:rPr lang="es-ES" sz="1000" b="0" i="0" u="none" strike="noStrike">
                          <a:solidFill>
                            <a:schemeClr val="bg1"/>
                          </a:solidFill>
                          <a:effectLst/>
                          <a:latin typeface="Arial" panose="020B0604020202020204" pitchFamily="34" charset="0"/>
                        </a:rPr>
                        <a:t>19.52°S 169.42°E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bg1"/>
                          </a:solidFill>
                          <a:effectLst/>
                          <a:latin typeface="Arial" panose="020B0604020202020204" pitchFamily="34" charset="0"/>
                        </a:rPr>
                        <a:t>en actividad</a:t>
                      </a:r>
                    </a:p>
                  </a:txBody>
                  <a:tcPr marL="9525" marR="9525" marT="9525" marB="0" anchor="b">
                    <a:lnL>
                      <a:noFill/>
                    </a:lnL>
                    <a:lnR>
                      <a:noFill/>
                    </a:lnR>
                    <a:lnT>
                      <a:noFill/>
                    </a:lnT>
                    <a:lnB>
                      <a:noFill/>
                    </a:lnB>
                  </a:tcPr>
                </a:tc>
                <a:extLst>
                  <a:ext uri="{0D108BD9-81ED-4DB2-BD59-A6C34878D82A}">
                    <a16:rowId xmlns:a16="http://schemas.microsoft.com/office/drawing/2014/main" val="2308691688"/>
                  </a:ext>
                </a:extLst>
              </a:tr>
            </a:tbl>
          </a:graphicData>
        </a:graphic>
      </p:graphicFrame>
      <p:sp>
        <p:nvSpPr>
          <p:cNvPr id="8" name="Rectángulo 7"/>
          <p:cNvSpPr/>
          <p:nvPr/>
        </p:nvSpPr>
        <p:spPr>
          <a:xfrm>
            <a:off x="4499992" y="620689"/>
            <a:ext cx="4546600" cy="23974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 name="Conector recto de flecha 9"/>
          <p:cNvCxnSpPr/>
          <p:nvPr/>
        </p:nvCxnSpPr>
        <p:spPr>
          <a:xfrm flipV="1">
            <a:off x="4499992" y="3284984"/>
            <a:ext cx="0" cy="720088"/>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4647503" y="3007362"/>
            <a:ext cx="4572000" cy="1015663"/>
          </a:xfrm>
          <a:prstGeom prst="rect">
            <a:avLst/>
          </a:prstGeom>
        </p:spPr>
        <p:txBody>
          <a:bodyPr>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Ambae</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de escudo elipsoide en el norte de Vanuatu. La isla forma la parte superior del volcán más voluminoso de Vanuatu. El volcán </a:t>
            </a:r>
            <a:r>
              <a:rPr lang="es-ES" sz="1000" dirty="0" err="1">
                <a:latin typeface="Arial" panose="020B0604020202020204" pitchFamily="34" charset="0"/>
                <a:cs typeface="Arial" panose="020B0604020202020204" pitchFamily="34" charset="0"/>
              </a:rPr>
              <a:t>Ambae</a:t>
            </a:r>
            <a:r>
              <a:rPr lang="es-ES" sz="1000" dirty="0">
                <a:latin typeface="Arial" panose="020B0604020202020204" pitchFamily="34" charset="0"/>
                <a:cs typeface="Arial" panose="020B0604020202020204" pitchFamily="34" charset="0"/>
              </a:rPr>
              <a:t> se eleva 3900 m sobre el fondo del océano y tiene un volumen de 2500 km cúbicos. El volcán es atípico porque tiene un volumen significativo de productos </a:t>
            </a:r>
            <a:r>
              <a:rPr lang="es-ES" sz="1000" dirty="0" err="1">
                <a:latin typeface="Arial" panose="020B0604020202020204" pitchFamily="34" charset="0"/>
                <a:cs typeface="Arial" panose="020B0604020202020204" pitchFamily="34" charset="0"/>
              </a:rPr>
              <a:t>piroclásticos</a:t>
            </a:r>
            <a:r>
              <a:rPr lang="es-ES" sz="1000" dirty="0">
                <a:latin typeface="Arial" panose="020B0604020202020204" pitchFamily="34" charset="0"/>
                <a:cs typeface="Arial" panose="020B0604020202020204" pitchFamily="34" charset="0"/>
              </a:rPr>
              <a:t> en comparación con otros volcanes de escudo basáltico</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3"/>
          <a:srcRect l="5311" t="15880" r="13247" b="15878"/>
          <a:stretch/>
        </p:blipFill>
        <p:spPr>
          <a:xfrm>
            <a:off x="4541008" y="4057352"/>
            <a:ext cx="4622857" cy="2591144"/>
          </a:xfrm>
          <a:prstGeom prst="rect">
            <a:avLst/>
          </a:prstGeom>
        </p:spPr>
      </p:pic>
      <p:sp>
        <p:nvSpPr>
          <p:cNvPr id="4" name="Rectángulo 3"/>
          <p:cNvSpPr/>
          <p:nvPr/>
        </p:nvSpPr>
        <p:spPr>
          <a:xfrm>
            <a:off x="6755177" y="6559712"/>
            <a:ext cx="2364750"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Ambae</a:t>
            </a:r>
            <a:r>
              <a:rPr lang="es-ES" sz="1000" dirty="0">
                <a:solidFill>
                  <a:srgbClr val="FF0000"/>
                </a:solidFill>
                <a:latin typeface="Arial" panose="020B0604020202020204" pitchFamily="34" charset="0"/>
                <a:cs typeface="Arial" panose="020B0604020202020204" pitchFamily="34" charset="0"/>
              </a:rPr>
              <a:t> volcán, Vanuatu. (John </a:t>
            </a:r>
            <a:r>
              <a:rPr lang="es-ES" sz="1000" dirty="0" err="1">
                <a:solidFill>
                  <a:srgbClr val="FF0000"/>
                </a:solidFill>
                <a:latin typeface="Arial" panose="020B0604020202020204" pitchFamily="34" charset="0"/>
                <a:cs typeface="Arial" panose="020B0604020202020204" pitchFamily="34" charset="0"/>
              </a:rPr>
              <a:t>Seach</a:t>
            </a:r>
            <a:r>
              <a:rPr lang="es-ES" sz="1000" dirty="0">
                <a:solidFill>
                  <a:srgbClr val="FF0000"/>
                </a:solidFill>
                <a:latin typeface="Arial" panose="020B0604020202020204" pitchFamily="34" charset="0"/>
                <a:cs typeface="Arial" panose="020B0604020202020204" pitchFamily="34" charset="0"/>
              </a:rPr>
              <a:t>)</a:t>
            </a:r>
          </a:p>
        </p:txBody>
      </p:sp>
      <p:sp>
        <p:nvSpPr>
          <p:cNvPr id="9" name="Rectángulo 8"/>
          <p:cNvSpPr/>
          <p:nvPr/>
        </p:nvSpPr>
        <p:spPr>
          <a:xfrm>
            <a:off x="75503" y="4023025"/>
            <a:ext cx="4572000" cy="707886"/>
          </a:xfrm>
          <a:prstGeom prst="rect">
            <a:avLst/>
          </a:prstGeom>
        </p:spPr>
        <p:txBody>
          <a:bodyPr>
            <a:spAutoFit/>
          </a:bodyPr>
          <a:lstStyle/>
          <a:p>
            <a:r>
              <a:rPr lang="es-ES" sz="1000" dirty="0" err="1">
                <a:latin typeface="Arial" panose="020B0604020202020204" pitchFamily="34" charset="0"/>
                <a:cs typeface="Arial" panose="020B0604020202020204" pitchFamily="34" charset="0"/>
              </a:rPr>
              <a:t>Ambae</a:t>
            </a:r>
            <a:r>
              <a:rPr lang="es-ES" sz="1000" dirty="0">
                <a:latin typeface="Arial" panose="020B0604020202020204" pitchFamily="34" charset="0"/>
                <a:cs typeface="Arial" panose="020B0604020202020204" pitchFamily="34" charset="0"/>
              </a:rPr>
              <a:t> o </a:t>
            </a:r>
            <a:r>
              <a:rPr lang="es-ES" sz="1000" dirty="0" err="1">
                <a:latin typeface="Arial" panose="020B0604020202020204" pitchFamily="34" charset="0"/>
                <a:cs typeface="Arial" panose="020B0604020202020204" pitchFamily="34" charset="0"/>
              </a:rPr>
              <a:t>Aoba</a:t>
            </a:r>
            <a:r>
              <a:rPr lang="es-ES" sz="1000" dirty="0">
                <a:latin typeface="Arial" panose="020B0604020202020204" pitchFamily="34" charset="0"/>
                <a:cs typeface="Arial" panose="020B0604020202020204" pitchFamily="34" charset="0"/>
              </a:rPr>
              <a:t> es una isla de origen volcánico localizada en el archipiélago de Vanuatu. </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Las islas más cercanas son </a:t>
            </a:r>
            <a:r>
              <a:rPr lang="es-ES" sz="1000" dirty="0" err="1">
                <a:latin typeface="Arial" panose="020B0604020202020204" pitchFamily="34" charset="0"/>
                <a:cs typeface="Arial" panose="020B0604020202020204" pitchFamily="34" charset="0"/>
              </a:rPr>
              <a:t>Maewo</a:t>
            </a:r>
            <a:r>
              <a:rPr lang="es-ES" sz="1000" dirty="0">
                <a:latin typeface="Arial" panose="020B0604020202020204" pitchFamily="34" charset="0"/>
                <a:cs typeface="Arial" panose="020B0604020202020204" pitchFamily="34" charset="0"/>
              </a:rPr>
              <a:t> y la isla de Pentecostés a unos 30 km de distancia. Es una de las tres islas de la provincia de </a:t>
            </a:r>
            <a:r>
              <a:rPr lang="es-ES" sz="1000" dirty="0" err="1">
                <a:latin typeface="Arial" panose="020B0604020202020204" pitchFamily="34" charset="0"/>
                <a:cs typeface="Arial" panose="020B0604020202020204" pitchFamily="34" charset="0"/>
              </a:rPr>
              <a:t>Penama</a:t>
            </a:r>
            <a:r>
              <a:rPr lang="es-ES" sz="1000" dirty="0">
                <a:latin typeface="Arial" panose="020B0604020202020204" pitchFamily="34" charset="0"/>
                <a:cs typeface="Arial" panose="020B0604020202020204" pitchFamily="34" charset="0"/>
              </a:rPr>
              <a:t>. Espíritu Santo, la isla más grande del archipiélago, está a unos 50 km.</a:t>
            </a:r>
          </a:p>
        </p:txBody>
      </p:sp>
      <p:pic>
        <p:nvPicPr>
          <p:cNvPr id="11" name="Imagen 10"/>
          <p:cNvPicPr>
            <a:picLocks noChangeAspect="1"/>
          </p:cNvPicPr>
          <p:nvPr/>
        </p:nvPicPr>
        <p:blipFill>
          <a:blip r:embed="rId4"/>
          <a:stretch>
            <a:fillRect/>
          </a:stretch>
        </p:blipFill>
        <p:spPr>
          <a:xfrm>
            <a:off x="28601" y="4705836"/>
            <a:ext cx="2959224" cy="2152163"/>
          </a:xfrm>
          <a:prstGeom prst="rect">
            <a:avLst/>
          </a:prstGeom>
        </p:spPr>
      </p:pic>
      <p:sp>
        <p:nvSpPr>
          <p:cNvPr id="12" name="Rectángulo 11"/>
          <p:cNvSpPr/>
          <p:nvPr/>
        </p:nvSpPr>
        <p:spPr>
          <a:xfrm>
            <a:off x="3131840" y="5517232"/>
            <a:ext cx="1098788" cy="707886"/>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Isla Volcánica de </a:t>
            </a:r>
            <a:r>
              <a:rPr lang="es-ES" sz="1000" dirty="0" err="1">
                <a:solidFill>
                  <a:srgbClr val="FF0000"/>
                </a:solidFill>
                <a:latin typeface="Arial" panose="020B0604020202020204" pitchFamily="34" charset="0"/>
                <a:cs typeface="Arial" panose="020B0604020202020204" pitchFamily="34" charset="0"/>
              </a:rPr>
              <a:t>Ambae</a:t>
            </a:r>
            <a:r>
              <a:rPr lang="es-ES" sz="1000" dirty="0">
                <a:solidFill>
                  <a:srgbClr val="FF0000"/>
                </a:solidFill>
                <a:latin typeface="Arial" panose="020B0604020202020204" pitchFamily="34" charset="0"/>
                <a:cs typeface="Arial" panose="020B0604020202020204" pitchFamily="34" charset="0"/>
              </a:rPr>
              <a:t>, Vanuatu. (Wikipedia)</a:t>
            </a:r>
          </a:p>
        </p:txBody>
      </p:sp>
    </p:spTree>
    <p:extLst>
      <p:ext uri="{BB962C8B-B14F-4D97-AF65-F5344CB8AC3E}">
        <p14:creationId xmlns:p14="http://schemas.microsoft.com/office/powerpoint/2010/main" val="1500327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68" y="0"/>
            <a:ext cx="6080833" cy="400110"/>
          </a:xfrm>
          <a:prstGeom prst="rect">
            <a:avLst/>
          </a:prstGeom>
        </p:spPr>
        <p:txBody>
          <a:bodyPr wrap="square">
            <a:spAutoFit/>
          </a:bodyPr>
          <a:lstStyle/>
          <a:p>
            <a:r>
              <a:rPr lang="es-ES" sz="1000" b="1" dirty="0"/>
              <a:t>-</a:t>
            </a:r>
            <a:r>
              <a:rPr lang="es-ES" sz="1000" b="1" dirty="0" err="1">
                <a:latin typeface="Arial" panose="020B0604020202020204" pitchFamily="34" charset="0"/>
                <a:cs typeface="Arial" panose="020B0604020202020204" pitchFamily="34" charset="0"/>
              </a:rPr>
              <a:t>Ambrym</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isla volcánica de 1334 m de altura, en la provincia de </a:t>
            </a:r>
            <a:r>
              <a:rPr lang="es-ES" sz="1000" dirty="0" err="1">
                <a:latin typeface="Arial" panose="020B0604020202020204" pitchFamily="34" charset="0"/>
                <a:cs typeface="Arial" panose="020B0604020202020204" pitchFamily="34" charset="0"/>
              </a:rPr>
              <a:t>Malampa</a:t>
            </a:r>
            <a:r>
              <a:rPr lang="es-ES" sz="1000" dirty="0">
                <a:latin typeface="Arial" panose="020B0604020202020204" pitchFamily="34" charset="0"/>
                <a:cs typeface="Arial" panose="020B0604020202020204" pitchFamily="34" charset="0"/>
              </a:rPr>
              <a:t> en el archipiélago de Vanuatu. La actividad volcánica en la isla incluye lagos de lava en dos cráteres cerca de la cima.</a:t>
            </a:r>
          </a:p>
        </p:txBody>
      </p:sp>
      <p:pic>
        <p:nvPicPr>
          <p:cNvPr id="4" name="Imagen 3"/>
          <p:cNvPicPr>
            <a:picLocks noChangeAspect="1"/>
          </p:cNvPicPr>
          <p:nvPr/>
        </p:nvPicPr>
        <p:blipFill rotWithShape="1">
          <a:blip r:embed="rId3"/>
          <a:srcRect r="14965" b="44668"/>
          <a:stretch/>
        </p:blipFill>
        <p:spPr>
          <a:xfrm>
            <a:off x="6078166" y="0"/>
            <a:ext cx="3065834" cy="2745039"/>
          </a:xfrm>
          <a:prstGeom prst="rect">
            <a:avLst/>
          </a:prstGeom>
        </p:spPr>
      </p:pic>
      <p:sp>
        <p:nvSpPr>
          <p:cNvPr id="5" name="Rectángulo 4"/>
          <p:cNvSpPr/>
          <p:nvPr/>
        </p:nvSpPr>
        <p:spPr>
          <a:xfrm>
            <a:off x="6092604" y="2344929"/>
            <a:ext cx="2090444"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Pluma de cenizas en el volcán de </a:t>
            </a:r>
            <a:r>
              <a:rPr lang="es-ES" sz="1000" dirty="0" err="1">
                <a:solidFill>
                  <a:srgbClr val="FF0000"/>
                </a:solidFill>
                <a:latin typeface="Arial" panose="020B0604020202020204" pitchFamily="34" charset="0"/>
                <a:cs typeface="Arial" panose="020B0604020202020204" pitchFamily="34" charset="0"/>
              </a:rPr>
              <a:t>Ambrym</a:t>
            </a:r>
            <a:r>
              <a:rPr lang="es-ES" sz="1000" dirty="0">
                <a:solidFill>
                  <a:srgbClr val="FF0000"/>
                </a:solidFill>
                <a:latin typeface="Arial" panose="020B0604020202020204" pitchFamily="34" charset="0"/>
                <a:cs typeface="Arial" panose="020B0604020202020204" pitchFamily="34" charset="0"/>
              </a:rPr>
              <a:t>. Vanuatu. (Wikipedia)</a:t>
            </a:r>
          </a:p>
        </p:txBody>
      </p:sp>
      <p:sp>
        <p:nvSpPr>
          <p:cNvPr id="6" name="Rectángulo 5"/>
          <p:cNvSpPr/>
          <p:nvPr/>
        </p:nvSpPr>
        <p:spPr>
          <a:xfrm>
            <a:off x="5016" y="279912"/>
            <a:ext cx="6087588" cy="2246769"/>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Ubicada cerca del centro del largo archipiélago de </a:t>
            </a:r>
            <a:r>
              <a:rPr lang="es-ES" sz="1000" dirty="0" err="1" smtClean="0">
                <a:latin typeface="Arial" panose="020B0604020202020204" pitchFamily="34" charset="0"/>
                <a:cs typeface="Arial" panose="020B0604020202020204" pitchFamily="34" charset="0"/>
              </a:rPr>
              <a:t>Vanuatuan</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Ambrym</a:t>
            </a:r>
            <a:r>
              <a:rPr lang="es-ES" sz="1000" dirty="0" smtClean="0">
                <a:latin typeface="Arial" panose="020B0604020202020204" pitchFamily="34" charset="0"/>
                <a:cs typeface="Arial" panose="020B0604020202020204" pitchFamily="34" charset="0"/>
              </a:rPr>
              <a:t> tiene una forma aproximadamente triangular, aproximadamente 50 km de </a:t>
            </a:r>
            <a:r>
              <a:rPr lang="es-ES" sz="1000" dirty="0" err="1" smtClean="0">
                <a:latin typeface="Arial" panose="020B0604020202020204" pitchFamily="34" charset="0"/>
                <a:cs typeface="Arial" panose="020B0604020202020204" pitchFamily="34" charset="0"/>
              </a:rPr>
              <a:t>ancho.Con</a:t>
            </a:r>
            <a:r>
              <a:rPr lang="es-ES" sz="1000" dirty="0" smtClean="0">
                <a:latin typeface="Arial" panose="020B0604020202020204" pitchFamily="34" charset="0"/>
                <a:cs typeface="Arial" panose="020B0604020202020204" pitchFamily="34" charset="0"/>
              </a:rPr>
              <a:t> 677,7 kilómetros cuadrados de superficie, es la quinta isla más grande del país. La cumbre en el centro de la isla está dominada por una caldera desértica, que cubre un área de 100 kilómetros cuadrados. </a:t>
            </a:r>
            <a:r>
              <a:rPr lang="es-ES" sz="1000" dirty="0" err="1" smtClean="0">
                <a:latin typeface="Arial" panose="020B0604020202020204" pitchFamily="34" charset="0"/>
                <a:cs typeface="Arial" panose="020B0604020202020204" pitchFamily="34" charset="0"/>
              </a:rPr>
              <a:t>Ambrym</a:t>
            </a:r>
            <a:r>
              <a:rPr lang="es-ES" sz="1000" dirty="0" smtClean="0">
                <a:latin typeface="Arial" panose="020B0604020202020204" pitchFamily="34" charset="0"/>
                <a:cs typeface="Arial" panose="020B0604020202020204" pitchFamily="34" charset="0"/>
              </a:rPr>
              <a:t> es un gran volcán basáltico con una caldera de 12 km de ancho y uno de los volcanes más activos del arco volcánico de las Nuevas </a:t>
            </a:r>
            <a:r>
              <a:rPr lang="es-ES" sz="1000" dirty="0" err="1" smtClean="0">
                <a:latin typeface="Arial" panose="020B0604020202020204" pitchFamily="34" charset="0"/>
                <a:cs typeface="Arial" panose="020B0604020202020204" pitchFamily="34" charset="0"/>
              </a:rPr>
              <a:t>Hébridas</a:t>
            </a:r>
            <a:r>
              <a:rPr lang="es-ES" sz="1000" dirty="0" smtClean="0">
                <a:latin typeface="Arial" panose="020B0604020202020204" pitchFamily="34" charset="0"/>
                <a:cs typeface="Arial" panose="020B0604020202020204" pitchFamily="34" charset="0"/>
              </a:rPr>
              <a:t>. La caldera es el resultado de una gran explosión </a:t>
            </a:r>
            <a:r>
              <a:rPr lang="es-ES" sz="1000" dirty="0" err="1" smtClean="0">
                <a:latin typeface="Arial" panose="020B0604020202020204" pitchFamily="34" charset="0"/>
                <a:cs typeface="Arial" panose="020B0604020202020204" pitchFamily="34" charset="0"/>
              </a:rPr>
              <a:t>pliniana</a:t>
            </a:r>
            <a:r>
              <a:rPr lang="es-ES" sz="1000" dirty="0" smtClean="0">
                <a:latin typeface="Arial" panose="020B0604020202020204" pitchFamily="34" charset="0"/>
                <a:cs typeface="Arial" panose="020B0604020202020204" pitchFamily="34" charset="0"/>
              </a:rPr>
              <a:t>, que tuvo lugar alrededor del 50 </a:t>
            </a:r>
            <a:r>
              <a:rPr lang="es-ES" sz="1000" dirty="0" err="1" smtClean="0">
                <a:latin typeface="Arial" panose="020B0604020202020204" pitchFamily="34" charset="0"/>
                <a:cs typeface="Arial" panose="020B0604020202020204" pitchFamily="34" charset="0"/>
              </a:rPr>
              <a:t>dC</a:t>
            </a:r>
            <a:r>
              <a:rPr lang="es-ES" sz="1000" dirty="0" smtClean="0">
                <a:latin typeface="Arial" panose="020B0604020202020204" pitchFamily="34" charset="0"/>
                <a:cs typeface="Arial" panose="020B0604020202020204" pitchFamily="34" charset="0"/>
              </a:rPr>
              <a:t>. Su fuerza explosiva tiene una calificación de 6, la segunda más alta en el Índice de Explosividad Volcánica de la Institución </a:t>
            </a:r>
            <a:r>
              <a:rPr lang="es-ES" sz="1000" dirty="0" err="1" smtClean="0">
                <a:latin typeface="Arial" panose="020B0604020202020204" pitchFamily="34" charset="0"/>
                <a:cs typeface="Arial" panose="020B0604020202020204" pitchFamily="34" charset="0"/>
              </a:rPr>
              <a:t>Smithsoniana</a:t>
            </a:r>
            <a:r>
              <a:rPr lang="es-ES" sz="1000" dirty="0" smtClean="0">
                <a:latin typeface="Arial" panose="020B0604020202020204" pitchFamily="34" charset="0"/>
                <a:cs typeface="Arial" panose="020B0604020202020204" pitchFamily="34" charset="0"/>
              </a:rPr>
              <a:t> de las explosiones volcánicas más grandes en la historia geológica reciente. Mientras que en las elevaciones más altas predominan los conos de ceniza, el extremo occidental de la isla se caracteriza por una serie de anillos de toba basáltica, de los cuales el más grande es de aproximadamente 1 kilómetro de diámetro. Estos fueron producidos por erupciones freáticas cuando el magma se puso en contacto con la capa freática y los sedimentos saturados de agua a lo largo de la costa. La enorme caldera de 1900 años, 12 kilómetros × 8 kilómetros es el lugar de dos conos volcánicos activos, </a:t>
            </a:r>
            <a:r>
              <a:rPr lang="es-ES" sz="1000" dirty="0" err="1" smtClean="0">
                <a:latin typeface="Arial" panose="020B0604020202020204" pitchFamily="34" charset="0"/>
                <a:cs typeface="Arial" panose="020B0604020202020204" pitchFamily="34" charset="0"/>
              </a:rPr>
              <a:t>Benbow</a:t>
            </a:r>
            <a:r>
              <a:rPr lang="es-ES" sz="1000" dirty="0" smtClean="0">
                <a:latin typeface="Arial" panose="020B0604020202020204" pitchFamily="34" charset="0"/>
                <a:cs typeface="Arial" panose="020B0604020202020204" pitchFamily="34" charset="0"/>
              </a:rPr>
              <a:t> y </a:t>
            </a:r>
            <a:r>
              <a:rPr lang="es-ES" sz="1000" dirty="0" err="1" smtClean="0">
                <a:latin typeface="Arial" panose="020B0604020202020204" pitchFamily="34" charset="0"/>
                <a:cs typeface="Arial" panose="020B0604020202020204" pitchFamily="34" charset="0"/>
              </a:rPr>
              <a:t>Marum</a:t>
            </a:r>
            <a:r>
              <a:rPr lang="es-ES" sz="1000" dirty="0" smtClean="0">
                <a:latin typeface="Arial" panose="020B0604020202020204" pitchFamily="34" charset="0"/>
                <a:cs typeface="Arial" panose="020B0604020202020204" pitchFamily="34" charset="0"/>
              </a:rPr>
              <a:t> (también escrito </a:t>
            </a:r>
            <a:r>
              <a:rPr lang="es-ES" sz="1000" dirty="0" err="1" smtClean="0">
                <a:latin typeface="Arial" panose="020B0604020202020204" pitchFamily="34" charset="0"/>
                <a:cs typeface="Arial" panose="020B0604020202020204" pitchFamily="34" charset="0"/>
              </a:rPr>
              <a:t>Maroum</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4"/>
          <a:stretch>
            <a:fillRect/>
          </a:stretch>
        </p:blipFill>
        <p:spPr>
          <a:xfrm>
            <a:off x="6092604" y="2745039"/>
            <a:ext cx="3051396" cy="2016782"/>
          </a:xfrm>
          <a:prstGeom prst="rect">
            <a:avLst/>
          </a:prstGeom>
        </p:spPr>
      </p:pic>
      <p:sp>
        <p:nvSpPr>
          <p:cNvPr id="8" name="Rectángulo 7"/>
          <p:cNvSpPr/>
          <p:nvPr/>
        </p:nvSpPr>
        <p:spPr>
          <a:xfrm>
            <a:off x="7257083" y="4810236"/>
            <a:ext cx="1857765" cy="400110"/>
          </a:xfrm>
          <a:prstGeom prst="rect">
            <a:avLst/>
          </a:prstGeom>
          <a:solidFill>
            <a:schemeClr val="accent1">
              <a:lumMod val="40000"/>
              <a:lumOff val="60000"/>
            </a:schemeClr>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Aneityum</a:t>
            </a:r>
            <a:r>
              <a:rPr lang="es-ES" sz="1000" dirty="0">
                <a:solidFill>
                  <a:srgbClr val="FF0000"/>
                </a:solidFill>
                <a:latin typeface="Arial" panose="020B0604020202020204" pitchFamily="34" charset="0"/>
                <a:cs typeface="Arial" panose="020B0604020202020204" pitchFamily="34" charset="0"/>
              </a:rPr>
              <a:t>, volcán. Vanuatu.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9" name="Rectángulo 8"/>
          <p:cNvSpPr/>
          <p:nvPr/>
        </p:nvSpPr>
        <p:spPr>
          <a:xfrm>
            <a:off x="11613" y="2517119"/>
            <a:ext cx="6066552" cy="1015663"/>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-La </a:t>
            </a:r>
            <a:r>
              <a:rPr lang="es-ES" sz="1000" b="1" dirty="0">
                <a:latin typeface="Arial" panose="020B0604020202020204" pitchFamily="34" charset="0"/>
                <a:cs typeface="Arial" panose="020B0604020202020204" pitchFamily="34" charset="0"/>
              </a:rPr>
              <a:t>isla </a:t>
            </a:r>
            <a:r>
              <a:rPr lang="es-ES" sz="1000" b="1" dirty="0" err="1">
                <a:latin typeface="Arial" panose="020B0604020202020204" pitchFamily="34" charset="0"/>
                <a:cs typeface="Arial" panose="020B0604020202020204" pitchFamily="34" charset="0"/>
              </a:rPr>
              <a:t>Aneityum</a:t>
            </a:r>
            <a:r>
              <a:rPr lang="es-ES" sz="1000" dirty="0">
                <a:latin typeface="Arial" panose="020B0604020202020204" pitchFamily="34" charset="0"/>
                <a:cs typeface="Arial" panose="020B0604020202020204" pitchFamily="34" charset="0"/>
              </a:rPr>
              <a:t>, de forma ovalada y de 17 km de ancho, también conocida como </a:t>
            </a:r>
            <a:r>
              <a:rPr lang="es-ES" sz="1000" dirty="0" err="1">
                <a:latin typeface="Arial" panose="020B0604020202020204" pitchFamily="34" charset="0"/>
                <a:cs typeface="Arial" panose="020B0604020202020204" pitchFamily="34" charset="0"/>
              </a:rPr>
              <a:t>Anatom</a:t>
            </a:r>
            <a:r>
              <a:rPr lang="es-ES" sz="1000" dirty="0">
                <a:latin typeface="Arial" panose="020B0604020202020204" pitchFamily="34" charset="0"/>
                <a:cs typeface="Arial" panose="020B0604020202020204" pitchFamily="34" charset="0"/>
              </a:rPr>
              <a:t> o </a:t>
            </a:r>
            <a:r>
              <a:rPr lang="es-ES" sz="1000" dirty="0" err="1">
                <a:latin typeface="Arial" panose="020B0604020202020204" pitchFamily="34" charset="0"/>
                <a:cs typeface="Arial" panose="020B0604020202020204" pitchFamily="34" charset="0"/>
              </a:rPr>
              <a:t>Anetchom</a:t>
            </a:r>
            <a:r>
              <a:rPr lang="es-ES" sz="1000" dirty="0">
                <a:latin typeface="Arial" panose="020B0604020202020204" pitchFamily="34" charset="0"/>
                <a:cs typeface="Arial" panose="020B0604020202020204" pitchFamily="34" charset="0"/>
              </a:rPr>
              <a:t>, se encuentra al este de la isla de </a:t>
            </a:r>
            <a:r>
              <a:rPr lang="es-ES" sz="1000" dirty="0" err="1">
                <a:latin typeface="Arial" panose="020B0604020202020204" pitchFamily="34" charset="0"/>
                <a:cs typeface="Arial" panose="020B0604020202020204" pitchFamily="34" charset="0"/>
              </a:rPr>
              <a:t>Tanna</a:t>
            </a:r>
            <a:r>
              <a:rPr lang="es-ES" sz="1000" dirty="0">
                <a:latin typeface="Arial" panose="020B0604020202020204" pitchFamily="34" charset="0"/>
                <a:cs typeface="Arial" panose="020B0604020202020204" pitchFamily="34" charset="0"/>
              </a:rPr>
              <a:t> y es la más al sur de la cadena de islas Vanuatu. </a:t>
            </a:r>
            <a:r>
              <a:rPr lang="es-ES" sz="1000" dirty="0" err="1">
                <a:latin typeface="Arial" panose="020B0604020202020204" pitchFamily="34" charset="0"/>
                <a:cs typeface="Arial" panose="020B0604020202020204" pitchFamily="34" charset="0"/>
              </a:rPr>
              <a:t>Aneityum</a:t>
            </a:r>
            <a:r>
              <a:rPr lang="es-ES" sz="1000" dirty="0">
                <a:latin typeface="Arial" panose="020B0604020202020204" pitchFamily="34" charset="0"/>
                <a:cs typeface="Arial" panose="020B0604020202020204" pitchFamily="34" charset="0"/>
              </a:rPr>
              <a:t> consta de dos volcanes del Pleistoceno predominantemente basálticos . Tanto el lado NO del volcán </a:t>
            </a:r>
            <a:r>
              <a:rPr lang="es-ES" sz="1000" dirty="0" err="1">
                <a:latin typeface="Arial" panose="020B0604020202020204" pitchFamily="34" charset="0"/>
                <a:cs typeface="Arial" panose="020B0604020202020204" pitchFamily="34" charset="0"/>
              </a:rPr>
              <a:t>Inrerow</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Atamwan</a:t>
            </a:r>
            <a:r>
              <a:rPr lang="es-ES" sz="1000" dirty="0">
                <a:latin typeface="Arial" panose="020B0604020202020204" pitchFamily="34" charset="0"/>
                <a:cs typeface="Arial" panose="020B0604020202020204" pitchFamily="34" charset="0"/>
              </a:rPr>
              <a:t> como el lado SE del volcán </a:t>
            </a:r>
            <a:r>
              <a:rPr lang="es-ES" sz="1000" dirty="0" err="1">
                <a:latin typeface="Arial" panose="020B0604020202020204" pitchFamily="34" charset="0"/>
                <a:cs typeface="Arial" panose="020B0604020202020204" pitchFamily="34" charset="0"/>
              </a:rPr>
              <a:t>Nanawarez</a:t>
            </a:r>
            <a:r>
              <a:rPr lang="es-ES" sz="1000" dirty="0">
                <a:latin typeface="Arial" panose="020B0604020202020204" pitchFamily="34" charset="0"/>
                <a:cs typeface="Arial" panose="020B0604020202020204" pitchFamily="34" charset="0"/>
              </a:rPr>
              <a:t> están truncados por grandes círculos de erosión. La actividad volcánica cesó durante el período final del Pleistoceno tardío al Holoceno (</a:t>
            </a:r>
            <a:r>
              <a:rPr lang="es-ES" sz="1000" dirty="0" err="1">
                <a:latin typeface="Arial" panose="020B0604020202020204" pitchFamily="34" charset="0"/>
                <a:cs typeface="Arial" panose="020B0604020202020204" pitchFamily="34" charset="0"/>
              </a:rPr>
              <a:t>Carney</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Macfarlane</a:t>
            </a:r>
            <a:r>
              <a:rPr lang="es-ES" sz="1000" dirty="0">
                <a:latin typeface="Arial" panose="020B0604020202020204" pitchFamily="34" charset="0"/>
                <a:cs typeface="Arial" panose="020B0604020202020204" pitchFamily="34" charset="0"/>
              </a:rPr>
              <a:t>, 1979).</a:t>
            </a:r>
          </a:p>
        </p:txBody>
      </p:sp>
      <p:sp>
        <p:nvSpPr>
          <p:cNvPr id="10" name="Rectángulo 9"/>
          <p:cNvSpPr/>
          <p:nvPr/>
        </p:nvSpPr>
        <p:spPr>
          <a:xfrm>
            <a:off x="-51176" y="3437944"/>
            <a:ext cx="6080992" cy="1785104"/>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-La </a:t>
            </a:r>
            <a:r>
              <a:rPr lang="es-ES" sz="1000" dirty="0">
                <a:latin typeface="Arial" panose="020B0604020202020204" pitchFamily="34" charset="0"/>
                <a:cs typeface="Arial" panose="020B0604020202020204" pitchFamily="34" charset="0"/>
              </a:rPr>
              <a:t>isla de </a:t>
            </a:r>
            <a:r>
              <a:rPr lang="es-ES" sz="1000" dirty="0" err="1" smtClean="0">
                <a:latin typeface="Arial" panose="020B0604020202020204" pitchFamily="34" charset="0"/>
                <a:cs typeface="Arial" panose="020B0604020202020204" pitchFamily="34" charset="0"/>
              </a:rPr>
              <a:t>Epi</a:t>
            </a:r>
            <a:r>
              <a:rPr lang="es-ES" sz="1000" dirty="0" smtClean="0">
                <a:latin typeface="Arial" panose="020B0604020202020204" pitchFamily="34" charset="0"/>
                <a:cs typeface="Arial" panose="020B0604020202020204" pitchFamily="34" charset="0"/>
              </a:rPr>
              <a:t> de  </a:t>
            </a:r>
            <a:r>
              <a:rPr lang="es-ES" sz="1000" dirty="0">
                <a:latin typeface="Arial" panose="020B0604020202020204" pitchFamily="34" charset="0"/>
                <a:cs typeface="Arial" panose="020B0604020202020204" pitchFamily="34" charset="0"/>
              </a:rPr>
              <a:t>tiene 43 kilómetros de longitud noroeste-sureste y 18 kilómetros  de ancho, con un área de 444 kilómetros cuadrados. Su litoral mide 130 km. Es de origen volcánico, y su punto más alto, el Monte </a:t>
            </a:r>
            <a:r>
              <a:rPr lang="es-ES" sz="1000" dirty="0" err="1">
                <a:latin typeface="Arial" panose="020B0604020202020204" pitchFamily="34" charset="0"/>
                <a:cs typeface="Arial" panose="020B0604020202020204" pitchFamily="34" charset="0"/>
              </a:rPr>
              <a:t>Pomare</a:t>
            </a:r>
            <a:r>
              <a:rPr lang="es-ES" sz="1000" dirty="0">
                <a:latin typeface="Arial" panose="020B0604020202020204" pitchFamily="34" charset="0"/>
                <a:cs typeface="Arial" panose="020B0604020202020204" pitchFamily="34" charset="0"/>
              </a:rPr>
              <a:t>, que alcanza una altura de 833 m sobre el nivel del mar, es un volcán del Cuaternario. Se encuentra a 13 km del volcán </a:t>
            </a:r>
            <a:r>
              <a:rPr lang="es-ES" sz="1000" dirty="0" err="1">
                <a:latin typeface="Arial" panose="020B0604020202020204" pitchFamily="34" charset="0"/>
                <a:cs typeface="Arial" panose="020B0604020202020204" pitchFamily="34" charset="0"/>
              </a:rPr>
              <a:t>Lopévi</a:t>
            </a:r>
            <a:r>
              <a:rPr lang="es-ES" sz="1000" dirty="0">
                <a:latin typeface="Arial" panose="020B0604020202020204" pitchFamily="34" charset="0"/>
                <a:cs typeface="Arial" panose="020B0604020202020204" pitchFamily="34" charset="0"/>
              </a:rPr>
              <a:t> más prominente. Al este se encuentra el </a:t>
            </a:r>
            <a:r>
              <a:rPr lang="es-ES" sz="1000" b="1" dirty="0">
                <a:latin typeface="Arial" panose="020B0604020202020204" pitchFamily="34" charset="0"/>
                <a:cs typeface="Arial" panose="020B0604020202020204" pitchFamily="34" charset="0"/>
              </a:rPr>
              <a:t>volcán </a:t>
            </a:r>
            <a:r>
              <a:rPr lang="es-ES" sz="1000" b="1" dirty="0" err="1">
                <a:latin typeface="Arial" panose="020B0604020202020204" pitchFamily="34" charset="0"/>
                <a:cs typeface="Arial" panose="020B0604020202020204" pitchFamily="34" charset="0"/>
              </a:rPr>
              <a:t>Epi</a:t>
            </a:r>
            <a:r>
              <a:rPr lang="es-ES" sz="1000" b="1" dirty="0">
                <a:latin typeface="Arial" panose="020B0604020202020204" pitchFamily="34" charset="0"/>
                <a:cs typeface="Arial" panose="020B0604020202020204" pitchFamily="34" charset="0"/>
              </a:rPr>
              <a:t> Oriental</a:t>
            </a:r>
            <a:r>
              <a:rPr lang="es-ES" sz="1000" dirty="0">
                <a:latin typeface="Arial" panose="020B0604020202020204" pitchFamily="34" charset="0"/>
                <a:cs typeface="Arial" panose="020B0604020202020204" pitchFamily="34" charset="0"/>
              </a:rPr>
              <a:t>, en gran parte submarino. Los islotes vecinos son </a:t>
            </a:r>
            <a:r>
              <a:rPr lang="es-ES" sz="1000" dirty="0" err="1">
                <a:latin typeface="Arial" panose="020B0604020202020204" pitchFamily="34" charset="0"/>
                <a:cs typeface="Arial" panose="020B0604020202020204" pitchFamily="34" charset="0"/>
              </a:rPr>
              <a:t>Tefala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Namuka</a:t>
            </a:r>
            <a:r>
              <a:rPr lang="es-ES" sz="1000" dirty="0">
                <a:latin typeface="Arial" panose="020B0604020202020204" pitchFamily="34" charset="0"/>
                <a:cs typeface="Arial" panose="020B0604020202020204" pitchFamily="34" charset="0"/>
              </a:rPr>
              <a:t> y Lamen. En la costa oeste se encuentra el cabo </a:t>
            </a:r>
            <a:r>
              <a:rPr lang="es-ES" sz="1000" dirty="0" err="1">
                <a:latin typeface="Arial" panose="020B0604020202020204" pitchFamily="34" charset="0"/>
                <a:cs typeface="Arial" panose="020B0604020202020204" pitchFamily="34" charset="0"/>
              </a:rPr>
              <a:t>Forland</a:t>
            </a:r>
            <a:r>
              <a:rPr lang="es-ES" sz="1000" dirty="0">
                <a:latin typeface="Arial" panose="020B0604020202020204" pitchFamily="34" charset="0"/>
                <a:cs typeface="Arial" panose="020B0604020202020204" pitchFamily="34" charset="0"/>
              </a:rPr>
              <a:t>. En el sureste se encuentra </a:t>
            </a:r>
            <a:r>
              <a:rPr lang="es-ES" sz="1000" dirty="0" err="1">
                <a:latin typeface="Arial" panose="020B0604020202020204" pitchFamily="34" charset="0"/>
                <a:cs typeface="Arial" panose="020B0604020202020204" pitchFamily="34" charset="0"/>
              </a:rPr>
              <a:t>Valesdir</a:t>
            </a:r>
            <a:r>
              <a:rPr lang="es-ES" sz="1000" dirty="0">
                <a:latin typeface="Arial" panose="020B0604020202020204" pitchFamily="34" charset="0"/>
                <a:cs typeface="Arial" panose="020B0604020202020204" pitchFamily="34" charset="0"/>
              </a:rPr>
              <a:t>. En el noreste se encuentra </a:t>
            </a:r>
            <a:r>
              <a:rPr lang="es-ES" sz="1000" dirty="0" err="1">
                <a:latin typeface="Arial" panose="020B0604020202020204" pitchFamily="34" charset="0"/>
                <a:cs typeface="Arial" panose="020B0604020202020204" pitchFamily="34" charset="0"/>
              </a:rPr>
              <a:t>Drummond</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Bay</a:t>
            </a:r>
            <a:r>
              <a:rPr lang="es-ES" sz="1000" dirty="0">
                <a:latin typeface="Arial" panose="020B0604020202020204" pitchFamily="34" charset="0"/>
                <a:cs typeface="Arial" panose="020B0604020202020204" pitchFamily="34" charset="0"/>
              </a:rPr>
              <a:t>, con el Área Marina Protegida de </a:t>
            </a:r>
            <a:r>
              <a:rPr lang="es-ES" sz="1000" dirty="0" err="1">
                <a:latin typeface="Arial" panose="020B0604020202020204" pitchFamily="34" charset="0"/>
                <a:cs typeface="Arial" panose="020B0604020202020204" pitchFamily="34" charset="0"/>
              </a:rPr>
              <a:t>Nikaura</a:t>
            </a:r>
            <a:r>
              <a:rPr lang="es-ES" sz="1000" dirty="0">
                <a:latin typeface="Arial" panose="020B0604020202020204" pitchFamily="34" charset="0"/>
                <a:cs typeface="Arial" panose="020B0604020202020204" pitchFamily="34" charset="0"/>
              </a:rPr>
              <a:t>, establecida en el 2000 por la comunidad de </a:t>
            </a:r>
            <a:r>
              <a:rPr lang="es-ES" sz="1000" dirty="0" err="1">
                <a:latin typeface="Arial" panose="020B0604020202020204" pitchFamily="34" charset="0"/>
                <a:cs typeface="Arial" panose="020B0604020202020204" pitchFamily="34" charset="0"/>
              </a:rPr>
              <a:t>Nikaura</a:t>
            </a:r>
            <a:r>
              <a:rPr lang="es-ES" sz="1000" dirty="0">
                <a:latin typeface="Arial" panose="020B0604020202020204" pitchFamily="34" charset="0"/>
                <a:cs typeface="Arial" panose="020B0604020202020204" pitchFamily="34" charset="0"/>
              </a:rPr>
              <a:t>. También hay playas de arena negra (volcánica) y tres pequeños </a:t>
            </a:r>
            <a:r>
              <a:rPr lang="es-ES" sz="1000" dirty="0" smtClean="0">
                <a:latin typeface="Arial" panose="020B0604020202020204" pitchFamily="34" charset="0"/>
                <a:cs typeface="Arial" panose="020B0604020202020204" pitchFamily="34" charset="0"/>
              </a:rPr>
              <a:t>lagos </a:t>
            </a:r>
            <a:r>
              <a:rPr lang="es-ES" sz="1000" dirty="0">
                <a:latin typeface="Arial" panose="020B0604020202020204" pitchFamily="34" charset="0"/>
                <a:cs typeface="Arial" panose="020B0604020202020204" pitchFamily="34" charset="0"/>
              </a:rPr>
              <a:t>de agua dulce. Según un informe de John </a:t>
            </a:r>
            <a:r>
              <a:rPr lang="es-ES" sz="1000" dirty="0" err="1">
                <a:latin typeface="Arial" panose="020B0604020202020204" pitchFamily="34" charset="0"/>
                <a:cs typeface="Arial" panose="020B0604020202020204" pitchFamily="34" charset="0"/>
              </a:rPr>
              <a:t>Seach</a:t>
            </a:r>
            <a:r>
              <a:rPr lang="es-ES" sz="1000" dirty="0">
                <a:latin typeface="Arial" panose="020B0604020202020204" pitchFamily="34" charset="0"/>
                <a:cs typeface="Arial" panose="020B0604020202020204" pitchFamily="34" charset="0"/>
              </a:rPr>
              <a:t>, una erupción en East </a:t>
            </a:r>
            <a:r>
              <a:rPr lang="es-ES" sz="1000" dirty="0" err="1">
                <a:latin typeface="Arial" panose="020B0604020202020204" pitchFamily="34" charset="0"/>
                <a:cs typeface="Arial" panose="020B0604020202020204" pitchFamily="34" charset="0"/>
              </a:rPr>
              <a:t>Epi</a:t>
            </a:r>
            <a:r>
              <a:rPr lang="es-ES" sz="1000" dirty="0">
                <a:latin typeface="Arial" panose="020B0604020202020204" pitchFamily="34" charset="0"/>
                <a:cs typeface="Arial" panose="020B0604020202020204" pitchFamily="34" charset="0"/>
              </a:rPr>
              <a:t> caldera a principios de marzo marcó la primera actividad reportada en la mayor parte de la caldera submarina desde 1988.(Wikipedia</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2" name="Rectángulo 1"/>
          <p:cNvSpPr/>
          <p:nvPr/>
        </p:nvSpPr>
        <p:spPr>
          <a:xfrm>
            <a:off x="-2668" y="5223047"/>
            <a:ext cx="9146668" cy="116955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Monte Oriental Géminis</a:t>
            </a:r>
            <a:r>
              <a:rPr lang="es-ES" sz="1000" dirty="0">
                <a:latin typeface="Arial" panose="020B0604020202020204" pitchFamily="34" charset="0"/>
                <a:cs typeface="Arial" panose="020B0604020202020204" pitchFamily="34" charset="0"/>
              </a:rPr>
              <a:t>, también conocido como </a:t>
            </a:r>
            <a:r>
              <a:rPr lang="es-ES" sz="1000" dirty="0" err="1">
                <a:latin typeface="Arial" panose="020B0604020202020204" pitchFamily="34" charset="0"/>
                <a:cs typeface="Arial" panose="020B0604020202020204" pitchFamily="34" charset="0"/>
              </a:rPr>
              <a:t>Oscostar</a:t>
            </a:r>
            <a:r>
              <a:rPr lang="es-ES" sz="1000" dirty="0">
                <a:latin typeface="Arial" panose="020B0604020202020204" pitchFamily="34" charset="0"/>
                <a:cs typeface="Arial" panose="020B0604020202020204" pitchFamily="34" charset="0"/>
              </a:rPr>
              <a:t>, es un monte submarino en el suroeste del Océano Pacífico, aproximadamente a medio camino entre las islas </a:t>
            </a:r>
            <a:r>
              <a:rPr lang="es-ES" sz="1000" dirty="0" err="1">
                <a:latin typeface="Arial" panose="020B0604020202020204" pitchFamily="34" charset="0"/>
                <a:cs typeface="Arial" panose="020B0604020202020204" pitchFamily="34" charset="0"/>
              </a:rPr>
              <a:t>Tanna</a:t>
            </a:r>
            <a:r>
              <a:rPr lang="es-ES" sz="1000" dirty="0">
                <a:latin typeface="Arial" panose="020B0604020202020204" pitchFamily="34" charset="0"/>
                <a:cs typeface="Arial" panose="020B0604020202020204" pitchFamily="34" charset="0"/>
              </a:rPr>
              <a:t> y Matthew de Vanuatu. La única erupción registrada en el este de Géminis fue observada por un barco que pasaba el 18 de febrero de 1996 cuando se observaron ráfagas de agua muy oscura</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(Wikipedia) Varias muestras de basalto y una andesita dragada de esta montaña submarina en 1989 (</a:t>
            </a:r>
            <a:r>
              <a:rPr lang="es-ES" sz="1000" dirty="0" err="1">
                <a:latin typeface="Arial" panose="020B0604020202020204" pitchFamily="34" charset="0"/>
                <a:cs typeface="Arial" panose="020B0604020202020204" pitchFamily="34" charset="0"/>
              </a:rPr>
              <a:t>Monzier</a:t>
            </a:r>
            <a:r>
              <a:rPr lang="es-ES" sz="1000" dirty="0">
                <a:latin typeface="Arial" panose="020B0604020202020204" pitchFamily="34" charset="0"/>
                <a:cs typeface="Arial" panose="020B0604020202020204" pitchFamily="34" charset="0"/>
              </a:rPr>
              <a:t> y otros, 1993) se describieron como vítreas, vesiculares y extremadamente frescas (</a:t>
            </a:r>
            <a:r>
              <a:rPr lang="es-ES" sz="1000" dirty="0" err="1">
                <a:latin typeface="Arial" panose="020B0604020202020204" pitchFamily="34" charset="0"/>
                <a:cs typeface="Arial" panose="020B0604020202020204" pitchFamily="34" charset="0"/>
              </a:rPr>
              <a:t>Bargibant</a:t>
            </a:r>
            <a:r>
              <a:rPr lang="es-ES" sz="1000" dirty="0">
                <a:latin typeface="Arial" panose="020B0604020202020204" pitchFamily="34" charset="0"/>
                <a:cs typeface="Arial" panose="020B0604020202020204" pitchFamily="34" charset="0"/>
              </a:rPr>
              <a:t> y otros, 1989). Debido a que todas las muestras carecían de rastros de animales marinos, la actividad se describió como muy reciente. La cercana montaña submarina Western </a:t>
            </a:r>
            <a:r>
              <a:rPr lang="es-ES" sz="1000" dirty="0" err="1">
                <a:latin typeface="Arial" panose="020B0604020202020204" pitchFamily="34" charset="0"/>
                <a:cs typeface="Arial" panose="020B0604020202020204" pitchFamily="34" charset="0"/>
              </a:rPr>
              <a:t>Gemini</a:t>
            </a:r>
            <a:r>
              <a:rPr lang="es-ES" sz="1000" dirty="0">
                <a:latin typeface="Arial" panose="020B0604020202020204" pitchFamily="34" charset="0"/>
                <a:cs typeface="Arial" panose="020B0604020202020204" pitchFamily="34" charset="0"/>
              </a:rPr>
              <a:t> se encuentra cerca de 21.0 ° S, 170.05 ° E, a una profundidad de 30 m por debajo del nivel del mar. La vida marina bien desarrollada alrededor de su cumbre sugiere que su actividad es más antigua</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1" name="Rectángulo 10"/>
          <p:cNvSpPr/>
          <p:nvPr/>
        </p:nvSpPr>
        <p:spPr>
          <a:xfrm>
            <a:off x="5016" y="6405299"/>
            <a:ext cx="9138984" cy="246221"/>
          </a:xfrm>
          <a:prstGeom prst="rect">
            <a:avLst/>
          </a:prstGeom>
        </p:spPr>
        <p:txBody>
          <a:bodyPr wrap="square">
            <a:spAutoFit/>
          </a:bodyPr>
          <a:lstStyle/>
          <a:p>
            <a:r>
              <a:rPr lang="es-ES" sz="1000" b="1" dirty="0">
                <a:solidFill>
                  <a:prstClr val="white"/>
                </a:solidFill>
                <a:latin typeface="Arial" panose="020B0604020202020204" pitchFamily="34" charset="0"/>
                <a:cs typeface="Arial" panose="020B0604020202020204" pitchFamily="34" charset="0"/>
              </a:rPr>
              <a:t>-Futuna </a:t>
            </a:r>
            <a:r>
              <a:rPr lang="es-ES" sz="1000" dirty="0">
                <a:solidFill>
                  <a:prstClr val="white"/>
                </a:solidFill>
                <a:latin typeface="Arial" panose="020B0604020202020204" pitchFamily="34" charset="0"/>
                <a:cs typeface="Arial" panose="020B0604020202020204" pitchFamily="34" charset="0"/>
              </a:rPr>
              <a:t>se formó por la elevación de un volcán submarino, que entró en erupción en el Pleistoceno, hace al menos 11.000 </a:t>
            </a:r>
            <a:r>
              <a:rPr lang="es-ES" sz="1000" dirty="0" smtClean="0">
                <a:solidFill>
                  <a:prstClr val="white"/>
                </a:solidFill>
                <a:latin typeface="Arial" panose="020B0604020202020204" pitchFamily="34" charset="0"/>
                <a:cs typeface="Arial" panose="020B0604020202020204" pitchFamily="34" charset="0"/>
              </a:rPr>
              <a:t>años.</a:t>
            </a:r>
            <a:endParaRPr lang="es-ES" dirty="0"/>
          </a:p>
        </p:txBody>
      </p:sp>
    </p:spTree>
    <p:extLst>
      <p:ext uri="{BB962C8B-B14F-4D97-AF65-F5344CB8AC3E}">
        <p14:creationId xmlns:p14="http://schemas.microsoft.com/office/powerpoint/2010/main" val="1001730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5851376" cy="553998"/>
          </a:xfrm>
          <a:prstGeom prst="rect">
            <a:avLst/>
          </a:prstGeom>
        </p:spPr>
        <p:txBody>
          <a:bodyPr wrap="square">
            <a:spAutoFit/>
          </a:bodyPr>
          <a:lstStyle/>
          <a:p>
            <a:r>
              <a:rPr lang="es-ES" sz="1000" dirty="0" smtClean="0">
                <a:latin typeface="Arial" panose="020B0604020202020204" pitchFamily="34" charset="0"/>
                <a:cs typeface="Arial" panose="020B0604020202020204" pitchFamily="34" charset="0"/>
              </a:rPr>
              <a:t>Alcanza </a:t>
            </a:r>
            <a:r>
              <a:rPr lang="es-ES" sz="1000" dirty="0">
                <a:latin typeface="Arial" panose="020B0604020202020204" pitchFamily="34" charset="0"/>
                <a:cs typeface="Arial" panose="020B0604020202020204" pitchFamily="34" charset="0"/>
              </a:rPr>
              <a:t>una altura de 666 m. A veces se le llama West Futuna para distinguirlo de Isla Futuna, Wallis y Futuna, y también puede ser conocido como </a:t>
            </a:r>
            <a:r>
              <a:rPr lang="es-ES" sz="1000" dirty="0" err="1">
                <a:latin typeface="Arial" panose="020B0604020202020204" pitchFamily="34" charset="0"/>
                <a:cs typeface="Arial" panose="020B0604020202020204" pitchFamily="34" charset="0"/>
              </a:rPr>
              <a:t>Erronan</a:t>
            </a:r>
            <a:r>
              <a:rPr lang="es-ES" sz="1000" dirty="0">
                <a:latin typeface="Arial" panose="020B0604020202020204" pitchFamily="34" charset="0"/>
                <a:cs typeface="Arial" panose="020B0604020202020204" pitchFamily="34" charset="0"/>
              </a:rPr>
              <a:t> por su vecino de la isla, </a:t>
            </a:r>
            <a:r>
              <a:rPr lang="es-ES" sz="1000" dirty="0" err="1">
                <a:latin typeface="Arial" panose="020B0604020202020204" pitchFamily="34" charset="0"/>
                <a:cs typeface="Arial" panose="020B0604020202020204" pitchFamily="34" charset="0"/>
              </a:rPr>
              <a:t>Tanna</a:t>
            </a:r>
            <a:r>
              <a:rPr lang="es-ES" sz="1000" dirty="0">
                <a:latin typeface="Arial" panose="020B0604020202020204" pitchFamily="34" charset="0"/>
                <a:cs typeface="Arial" panose="020B0604020202020204" pitchFamily="34" charset="0"/>
              </a:rPr>
              <a:t>. Aunque es parte del país melanesio de Vanuatu, se considera un valor atípico </a:t>
            </a:r>
            <a:r>
              <a:rPr lang="es-ES" sz="1000" dirty="0" smtClean="0">
                <a:latin typeface="Arial" panose="020B0604020202020204" pitchFamily="34" charset="0"/>
                <a:cs typeface="Arial" panose="020B0604020202020204" pitchFamily="34" charset="0"/>
              </a:rPr>
              <a:t>polinesio. </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5851376" y="-11014"/>
            <a:ext cx="3292624" cy="2218663"/>
          </a:xfrm>
          <a:prstGeom prst="rect">
            <a:avLst/>
          </a:prstGeom>
        </p:spPr>
      </p:pic>
      <p:sp>
        <p:nvSpPr>
          <p:cNvPr id="4" name="Rectángulo 3"/>
          <p:cNvSpPr/>
          <p:nvPr/>
        </p:nvSpPr>
        <p:spPr>
          <a:xfrm>
            <a:off x="6281936" y="2242710"/>
            <a:ext cx="2862064"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latin typeface="Arial" panose="020B0604020202020204" pitchFamily="34" charset="0"/>
                <a:cs typeface="Arial" panose="020B0604020202020204" pitchFamily="34" charset="0"/>
              </a:rPr>
              <a:t>Futuna isla. Volcán. Vanuatu. (</a:t>
            </a:r>
            <a:r>
              <a:rPr lang="en-US" sz="1200" u="sng" dirty="0">
                <a:solidFill>
                  <a:srgbClr val="FF0000"/>
                </a:solidFill>
                <a:latin typeface="Arial" panose="020B0604020202020204" pitchFamily="34" charset="0"/>
                <a:cs typeface="Arial" panose="020B0604020202020204" pitchFamily="34" charset="0"/>
              </a:rPr>
              <a:t>Katrine in the South Pacific - WordPress.com)</a:t>
            </a:r>
            <a:endParaRPr lang="es-ES" sz="1200" dirty="0">
              <a:solidFill>
                <a:srgbClr val="FF0000"/>
              </a:solidFill>
              <a:latin typeface="Arial" panose="020B0604020202020204" pitchFamily="34" charset="0"/>
              <a:cs typeface="Arial" panose="020B0604020202020204" pitchFamily="34" charset="0"/>
            </a:endParaRPr>
          </a:p>
        </p:txBody>
      </p:sp>
      <p:sp>
        <p:nvSpPr>
          <p:cNvPr id="5" name="Rectángulo 4"/>
          <p:cNvSpPr/>
          <p:nvPr/>
        </p:nvSpPr>
        <p:spPr>
          <a:xfrm>
            <a:off x="0" y="553998"/>
            <a:ext cx="5851376" cy="2092881"/>
          </a:xfrm>
          <a:prstGeom prst="rect">
            <a:avLst/>
          </a:prstGeom>
        </p:spPr>
        <p:txBody>
          <a:bodyPr wrap="square">
            <a:spAutoFit/>
          </a:bodyPr>
          <a:lstStyle/>
          <a:p>
            <a:r>
              <a:rPr lang="es-ES" sz="1000" b="1" dirty="0"/>
              <a:t>-</a:t>
            </a:r>
            <a:r>
              <a:rPr lang="es-ES" sz="1000" b="1" dirty="0" err="1">
                <a:latin typeface="Arial" panose="020B0604020202020204" pitchFamily="34" charset="0"/>
                <a:cs typeface="Arial" panose="020B0604020202020204" pitchFamily="34" charset="0"/>
              </a:rPr>
              <a:t>Gaua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uno de los volcanes más remotos y activos del archipiélago de Vanuatu. Su erupción más reciente comenzó en septiembre de 2009 desde Mt </a:t>
            </a:r>
            <a:r>
              <a:rPr lang="es-ES" sz="1000" dirty="0" err="1">
                <a:latin typeface="Arial" panose="020B0604020202020204" pitchFamily="34" charset="0"/>
                <a:cs typeface="Arial" panose="020B0604020202020204" pitchFamily="34" charset="0"/>
              </a:rPr>
              <a:t>Garet</a:t>
            </a:r>
            <a:r>
              <a:rPr lang="es-ES" sz="1000" dirty="0">
                <a:latin typeface="Arial" panose="020B0604020202020204" pitchFamily="34" charset="0"/>
                <a:cs typeface="Arial" panose="020B0604020202020204" pitchFamily="34" charset="0"/>
              </a:rPr>
              <a:t> dentro del lago Caldera y está en curso (a partir de abril de 2010). La isla </a:t>
            </a:r>
            <a:r>
              <a:rPr lang="es-ES" sz="1000" dirty="0" err="1">
                <a:latin typeface="Arial" panose="020B0604020202020204" pitchFamily="34" charset="0"/>
                <a:cs typeface="Arial" panose="020B0604020202020204" pitchFamily="34" charset="0"/>
              </a:rPr>
              <a:t>Gaua</a:t>
            </a:r>
            <a:r>
              <a:rPr lang="es-ES" sz="1000" dirty="0">
                <a:latin typeface="Arial" panose="020B0604020202020204" pitchFamily="34" charset="0"/>
                <a:cs typeface="Arial" panose="020B0604020202020204" pitchFamily="34" charset="0"/>
              </a:rPr>
              <a:t>, de aproximadamente 20 km de diámetro, también conocida como Santa María, consiste en un estratovolcán de basáltico a </a:t>
            </a:r>
            <a:r>
              <a:rPr lang="es-ES" sz="1000" dirty="0" err="1">
                <a:latin typeface="Arial" panose="020B0604020202020204" pitchFamily="34" charset="0"/>
                <a:cs typeface="Arial" panose="020B0604020202020204" pitchFamily="34" charset="0"/>
              </a:rPr>
              <a:t>andesítico</a:t>
            </a:r>
            <a:r>
              <a:rPr lang="es-ES" sz="1000" dirty="0">
                <a:latin typeface="Arial" panose="020B0604020202020204" pitchFamily="34" charset="0"/>
                <a:cs typeface="Arial" panose="020B0604020202020204" pitchFamily="34" charset="0"/>
              </a:rPr>
              <a:t> con una caldera de cumbre de 6 x 9 km de ancho. Pequeñas aberturas parasitarias cerca del borde de la caldera que alimentan las coladas de lava del Pleistoceno que llegaron a la costa en varios lados de la isla; Se formaron varios conos litorales donde estas coladas de lava alcanzaron el mar. El colapso silencioso que formó la caldera de aproximadamente 700 m de profundidad fue seguido por extensas erupciones de cenizas. La construcción del cono históricamente activo del Monte </a:t>
            </a:r>
            <a:r>
              <a:rPr lang="es-ES" sz="1000" dirty="0" err="1">
                <a:latin typeface="Arial" panose="020B0604020202020204" pitchFamily="34" charset="0"/>
                <a:cs typeface="Arial" panose="020B0604020202020204" pitchFamily="34" charset="0"/>
              </a:rPr>
              <a:t>Garat</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Gharat</a:t>
            </a:r>
            <a:r>
              <a:rPr lang="es-ES" sz="1000" dirty="0">
                <a:latin typeface="Arial" panose="020B0604020202020204" pitchFamily="34" charset="0"/>
                <a:cs typeface="Arial" panose="020B0604020202020204" pitchFamily="34" charset="0"/>
              </a:rPr>
              <a:t>) y otros pequeños conos de ceniza en la parte suroeste de la caldera ha dejado un lago de caldera en forma de media luna. El cono simétrico y plano de Mount </a:t>
            </a:r>
            <a:r>
              <a:rPr lang="es-ES" sz="1000" dirty="0" err="1">
                <a:latin typeface="Arial" panose="020B0604020202020204" pitchFamily="34" charset="0"/>
                <a:cs typeface="Arial" panose="020B0604020202020204" pitchFamily="34" charset="0"/>
              </a:rPr>
              <a:t>Garat</a:t>
            </a:r>
            <a:r>
              <a:rPr lang="es-ES" sz="1000" dirty="0">
                <a:latin typeface="Arial" panose="020B0604020202020204" pitchFamily="34" charset="0"/>
                <a:cs typeface="Arial" panose="020B0604020202020204" pitchFamily="34" charset="0"/>
              </a:rPr>
              <a:t> está coronado por tres cráteres de pozo. El inicio de la actividad eruptiva desde una chimenea alta en el flanco SE del Monte </a:t>
            </a:r>
            <a:r>
              <a:rPr lang="es-ES" sz="1000" dirty="0" err="1">
                <a:latin typeface="Arial" panose="020B0604020202020204" pitchFamily="34" charset="0"/>
                <a:cs typeface="Arial" panose="020B0604020202020204" pitchFamily="34" charset="0"/>
              </a:rPr>
              <a:t>Garat</a:t>
            </a:r>
            <a:r>
              <a:rPr lang="es-ES" sz="1000" dirty="0">
                <a:latin typeface="Arial" panose="020B0604020202020204" pitchFamily="34" charset="0"/>
                <a:cs typeface="Arial" panose="020B0604020202020204" pitchFamily="34" charset="0"/>
              </a:rPr>
              <a:t> en 1962 terminó con un largo período de inactividad</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rotWithShape="1">
          <a:blip r:embed="rId4"/>
          <a:srcRect l="4326" t="8001" r="2905" b="3801"/>
          <a:stretch/>
        </p:blipFill>
        <p:spPr>
          <a:xfrm>
            <a:off x="5697953" y="2681940"/>
            <a:ext cx="3433541" cy="2448272"/>
          </a:xfrm>
          <a:prstGeom prst="rect">
            <a:avLst/>
          </a:prstGeom>
        </p:spPr>
      </p:pic>
      <p:sp>
        <p:nvSpPr>
          <p:cNvPr id="9" name="Rectángulo 8"/>
          <p:cNvSpPr/>
          <p:nvPr/>
        </p:nvSpPr>
        <p:spPr>
          <a:xfrm>
            <a:off x="6547902" y="4870641"/>
            <a:ext cx="2583592"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latin typeface="Arial" panose="020B0604020202020204" pitchFamily="34" charset="0"/>
                <a:cs typeface="Arial" panose="020B0604020202020204" pitchFamily="34" charset="0"/>
              </a:rPr>
              <a:t>Gaua</a:t>
            </a:r>
            <a:r>
              <a:rPr lang="es-ES" sz="1200" dirty="0">
                <a:solidFill>
                  <a:srgbClr val="FF0000"/>
                </a:solidFill>
                <a:latin typeface="Arial" panose="020B0604020202020204" pitchFamily="34" charset="0"/>
                <a:cs typeface="Arial" panose="020B0604020202020204" pitchFamily="34" charset="0"/>
              </a:rPr>
              <a:t>, Volcán. Vanuatu. </a:t>
            </a:r>
            <a:r>
              <a:rPr lang="es-ES" sz="1200" dirty="0" smtClean="0">
                <a:solidFill>
                  <a:srgbClr val="FF0000"/>
                </a:solidFill>
                <a:latin typeface="Arial" panose="020B0604020202020204" pitchFamily="34" charset="0"/>
                <a:cs typeface="Arial" panose="020B0604020202020204" pitchFamily="34" charset="0"/>
              </a:rPr>
              <a:t>(</a:t>
            </a:r>
            <a:r>
              <a:rPr lang="es-ES" sz="1200" dirty="0" err="1" smtClean="0">
                <a:solidFill>
                  <a:srgbClr val="FF0000"/>
                </a:solidFill>
                <a:latin typeface="Arial" panose="020B0604020202020204" pitchFamily="34" charset="0"/>
                <a:cs typeface="Arial" panose="020B0604020202020204" pitchFamily="34" charset="0"/>
              </a:rPr>
              <a:t>You</a:t>
            </a:r>
            <a:r>
              <a:rPr lang="es-ES" sz="1200" dirty="0" smtClean="0">
                <a:solidFill>
                  <a:srgbClr val="FF0000"/>
                </a:solidFill>
                <a:latin typeface="Arial" panose="020B0604020202020204" pitchFamily="34" charset="0"/>
                <a:cs typeface="Arial" panose="020B0604020202020204" pitchFamily="34" charset="0"/>
              </a:rPr>
              <a:t> </a:t>
            </a:r>
            <a:r>
              <a:rPr lang="es-ES" sz="1200" dirty="0" err="1" smtClean="0">
                <a:solidFill>
                  <a:srgbClr val="FF0000"/>
                </a:solidFill>
                <a:latin typeface="Arial" panose="020B0604020202020204" pitchFamily="34" charset="0"/>
                <a:cs typeface="Arial" panose="020B0604020202020204" pitchFamily="34" charset="0"/>
              </a:rPr>
              <a:t>Tube</a:t>
            </a:r>
            <a:r>
              <a:rPr lang="en-US" sz="1200" u="sng" dirty="0" smtClean="0">
                <a:solidFill>
                  <a:srgbClr val="FF0000"/>
                </a:solidFill>
                <a:latin typeface="Arial" panose="020B0604020202020204" pitchFamily="34" charset="0"/>
                <a:cs typeface="Arial" panose="020B0604020202020204" pitchFamily="34" charset="0"/>
              </a:rPr>
              <a:t>)</a:t>
            </a:r>
            <a:endParaRPr lang="es-ES" sz="1200" dirty="0">
              <a:solidFill>
                <a:srgbClr val="FF0000"/>
              </a:solidFill>
              <a:latin typeface="Arial" panose="020B0604020202020204" pitchFamily="34" charset="0"/>
              <a:cs typeface="Arial" panose="020B0604020202020204" pitchFamily="34" charset="0"/>
            </a:endParaRPr>
          </a:p>
        </p:txBody>
      </p:sp>
      <p:sp>
        <p:nvSpPr>
          <p:cNvPr id="10" name="Rectángulo 9"/>
          <p:cNvSpPr/>
          <p:nvPr/>
        </p:nvSpPr>
        <p:spPr>
          <a:xfrm>
            <a:off x="-1" y="2646878"/>
            <a:ext cx="5697953" cy="1477328"/>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-La Isla Hunter, </a:t>
            </a:r>
            <a:r>
              <a:rPr lang="es-ES" sz="1000" dirty="0">
                <a:latin typeface="Arial" panose="020B0604020202020204" pitchFamily="34" charset="0"/>
                <a:cs typeface="Arial" panose="020B0604020202020204" pitchFamily="34" charset="0"/>
              </a:rPr>
              <a:t>el volcán más al sureste del arco de las Nuevas </a:t>
            </a:r>
            <a:r>
              <a:rPr lang="es-ES" sz="1000" dirty="0" err="1">
                <a:latin typeface="Arial" panose="020B0604020202020204" pitchFamily="34" charset="0"/>
                <a:cs typeface="Arial" panose="020B0604020202020204" pitchFamily="34" charset="0"/>
              </a:rPr>
              <a:t>Hébridas</a:t>
            </a:r>
            <a:r>
              <a:rPr lang="es-ES" sz="1000" dirty="0">
                <a:latin typeface="Arial" panose="020B0604020202020204" pitchFamily="34" charset="0"/>
                <a:cs typeface="Arial" panose="020B0604020202020204" pitchFamily="34" charset="0"/>
              </a:rPr>
              <a:t>, es una pequeña isla de 1 km de ancho que consiste en un cono coronado de </a:t>
            </a:r>
            <a:r>
              <a:rPr lang="es-ES" sz="1000" dirty="0" err="1">
                <a:latin typeface="Arial" panose="020B0604020202020204" pitchFamily="34" charset="0"/>
                <a:cs typeface="Arial" panose="020B0604020202020204" pitchFamily="34" charset="0"/>
              </a:rPr>
              <a:t>andesítico</a:t>
            </a:r>
            <a:r>
              <a:rPr lang="es-ES" sz="1000" dirty="0">
                <a:latin typeface="Arial" panose="020B0604020202020204" pitchFamily="34" charset="0"/>
                <a:cs typeface="Arial" panose="020B0604020202020204" pitchFamily="34" charset="0"/>
              </a:rPr>
              <a:t> a </a:t>
            </a:r>
            <a:r>
              <a:rPr lang="es-ES" sz="1000" dirty="0" err="1">
                <a:latin typeface="Arial" panose="020B0604020202020204" pitchFamily="34" charset="0"/>
                <a:cs typeface="Arial" panose="020B0604020202020204" pitchFamily="34" charset="0"/>
              </a:rPr>
              <a:t>dacítico</a:t>
            </a:r>
            <a:r>
              <a:rPr lang="es-ES" sz="1000" dirty="0">
                <a:latin typeface="Arial" panose="020B0604020202020204" pitchFamily="34" charset="0"/>
                <a:cs typeface="Arial" panose="020B0604020202020204" pitchFamily="34" charset="0"/>
              </a:rPr>
              <a:t> de composición compuesto por cráteres de explosión y un domo de lava. Un cráter de 100 m de profundidad y de lados inclinados ocupa la parte noroeste de la isla, que contrasta con el cono sur, cuya cima está llena por un domo de lava. Se han observado varias erupciones mal documentadas desde el siglo XIX. Se informó que grandes corrientes de lava se vertían desde dos cráteres en el lado este de la isla en 1895; La última erupción aparentemente tuvo lugar desde el extremo norte de la isla. Las áreas </a:t>
            </a:r>
            <a:r>
              <a:rPr lang="es-ES" sz="1000" dirty="0" err="1">
                <a:latin typeface="Arial" panose="020B0604020202020204" pitchFamily="34" charset="0"/>
                <a:cs typeface="Arial" panose="020B0604020202020204" pitchFamily="34" charset="0"/>
              </a:rPr>
              <a:t>fumarólicas</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solfáticas</a:t>
            </a:r>
            <a:r>
              <a:rPr lang="es-ES" sz="1000" dirty="0">
                <a:latin typeface="Arial" panose="020B0604020202020204" pitchFamily="34" charset="0"/>
                <a:cs typeface="Arial" panose="020B0604020202020204" pitchFamily="34" charset="0"/>
              </a:rPr>
              <a:t> están ubicadas en el extremo norte de la isla y en las costas NE y SE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5"/>
          <a:stretch>
            <a:fillRect/>
          </a:stretch>
        </p:blipFill>
        <p:spPr>
          <a:xfrm>
            <a:off x="0" y="4158209"/>
            <a:ext cx="2699792" cy="2699792"/>
          </a:xfrm>
          <a:prstGeom prst="rect">
            <a:avLst/>
          </a:prstGeom>
        </p:spPr>
      </p:pic>
      <p:sp>
        <p:nvSpPr>
          <p:cNvPr id="12" name="Rectángulo 11"/>
          <p:cNvSpPr/>
          <p:nvPr/>
        </p:nvSpPr>
        <p:spPr>
          <a:xfrm>
            <a:off x="2406538" y="5977404"/>
            <a:ext cx="884874" cy="1015663"/>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Isla </a:t>
            </a:r>
            <a:r>
              <a:rPr lang="es-ES" sz="1000" dirty="0" smtClean="0">
                <a:solidFill>
                  <a:srgbClr val="FF0000"/>
                </a:solidFill>
                <a:latin typeface="Arial" panose="020B0604020202020204" pitchFamily="34" charset="0"/>
                <a:cs typeface="Arial" panose="020B0604020202020204" pitchFamily="34" charset="0"/>
              </a:rPr>
              <a:t>        Hunter</a:t>
            </a:r>
            <a:r>
              <a:rPr lang="es-ES" sz="1000" dirty="0">
                <a:solidFill>
                  <a:srgbClr val="FF0000"/>
                </a:solidFill>
                <a:latin typeface="Arial" panose="020B0604020202020204" pitchFamily="34" charset="0"/>
                <a:cs typeface="Arial" panose="020B0604020202020204" pitchFamily="34" charset="0"/>
              </a:rPr>
              <a:t>. Volcán. Vanuatu. (</a:t>
            </a:r>
            <a:r>
              <a:rPr lang="es-ES" sz="1000" u="sng" dirty="0">
                <a:solidFill>
                  <a:srgbClr val="FF0000"/>
                </a:solidFill>
                <a:latin typeface="Arial" panose="020B0604020202020204" pitchFamily="34" charset="0"/>
                <a:cs typeface="Arial" panose="020B0604020202020204" pitchFamily="34" charset="0"/>
              </a:rPr>
              <a:t>Haos </a:t>
            </a:r>
            <a:r>
              <a:rPr lang="es-ES" sz="1000" u="sng" dirty="0" err="1">
                <a:solidFill>
                  <a:srgbClr val="FF0000"/>
                </a:solidFill>
                <a:latin typeface="Arial" panose="020B0604020202020204" pitchFamily="34" charset="0"/>
                <a:cs typeface="Arial" panose="020B0604020202020204" pitchFamily="34" charset="0"/>
              </a:rPr>
              <a:t>Blong</a:t>
            </a:r>
            <a:r>
              <a:rPr lang="es-ES" sz="1000" u="sng"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Volkeno</a:t>
            </a:r>
            <a:r>
              <a:rPr lang="en-U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13" name="Rectángulo 12"/>
          <p:cNvSpPr/>
          <p:nvPr/>
        </p:nvSpPr>
        <p:spPr>
          <a:xfrm>
            <a:off x="2687286" y="4048067"/>
            <a:ext cx="2985655" cy="116955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Kuwae</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caldera submarina entre las islas </a:t>
            </a:r>
            <a:r>
              <a:rPr lang="es-ES" sz="1000" dirty="0" err="1">
                <a:latin typeface="Arial" panose="020B0604020202020204" pitchFamily="34" charset="0"/>
                <a:cs typeface="Arial" panose="020B0604020202020204" pitchFamily="34" charset="0"/>
              </a:rPr>
              <a:t>Epi</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Tongoa</a:t>
            </a:r>
            <a:r>
              <a:rPr lang="es-ES" sz="1000" dirty="0">
                <a:latin typeface="Arial" panose="020B0604020202020204" pitchFamily="34" charset="0"/>
                <a:cs typeface="Arial" panose="020B0604020202020204" pitchFamily="34" charset="0"/>
              </a:rPr>
              <a:t> en Vanuatu. La Caldera </a:t>
            </a:r>
            <a:r>
              <a:rPr lang="es-ES" sz="1000" dirty="0" err="1">
                <a:latin typeface="Arial" panose="020B0604020202020204" pitchFamily="34" charset="0"/>
                <a:cs typeface="Arial" panose="020B0604020202020204" pitchFamily="34" charset="0"/>
              </a:rPr>
              <a:t>Kuwae</a:t>
            </a:r>
            <a:r>
              <a:rPr lang="es-ES" sz="1000" dirty="0">
                <a:latin typeface="Arial" panose="020B0604020202020204" pitchFamily="34" charset="0"/>
                <a:cs typeface="Arial" panose="020B0604020202020204" pitchFamily="34" charset="0"/>
              </a:rPr>
              <a:t>  atraviesa el flanco del volcán </a:t>
            </a:r>
            <a:r>
              <a:rPr lang="es-ES" sz="1000" dirty="0" err="1">
                <a:latin typeface="Arial" panose="020B0604020202020204" pitchFamily="34" charset="0"/>
                <a:cs typeface="Arial" panose="020B0604020202020204" pitchFamily="34" charset="0"/>
              </a:rPr>
              <a:t>Tavani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Ruru</a:t>
            </a:r>
            <a:r>
              <a:rPr lang="es-ES" sz="1000" dirty="0">
                <a:latin typeface="Arial" panose="020B0604020202020204" pitchFamily="34" charset="0"/>
                <a:cs typeface="Arial" panose="020B0604020202020204" pitchFamily="34" charset="0"/>
              </a:rPr>
              <a:t> en </a:t>
            </a:r>
            <a:r>
              <a:rPr lang="es-ES" sz="1000" dirty="0" err="1">
                <a:latin typeface="Arial" panose="020B0604020202020204" pitchFamily="34" charset="0"/>
                <a:cs typeface="Arial" panose="020B0604020202020204" pitchFamily="34" charset="0"/>
              </a:rPr>
              <a:t>Epi</a:t>
            </a:r>
            <a:r>
              <a:rPr lang="es-ES" sz="1000" dirty="0">
                <a:latin typeface="Arial" panose="020B0604020202020204" pitchFamily="34" charset="0"/>
                <a:cs typeface="Arial" panose="020B0604020202020204" pitchFamily="34" charset="0"/>
              </a:rPr>
              <a:t> y el extremo noroeste de </a:t>
            </a:r>
            <a:r>
              <a:rPr lang="es-ES" sz="1000" dirty="0" err="1">
                <a:latin typeface="Arial" panose="020B0604020202020204" pitchFamily="34" charset="0"/>
                <a:cs typeface="Arial" panose="020B0604020202020204" pitchFamily="34" charset="0"/>
              </a:rPr>
              <a:t>Tongoa</a:t>
            </a:r>
            <a:r>
              <a:rPr lang="es-ES" sz="1000" dirty="0">
                <a:latin typeface="Arial" panose="020B0604020202020204" pitchFamily="34" charset="0"/>
                <a:cs typeface="Arial" panose="020B0604020202020204" pitchFamily="34" charset="0"/>
              </a:rPr>
              <a:t>. El volcán submarino </a:t>
            </a:r>
            <a:r>
              <a:rPr lang="es-ES" sz="1000" dirty="0" err="1">
                <a:latin typeface="Arial" panose="020B0604020202020204" pitchFamily="34" charset="0"/>
                <a:cs typeface="Arial" panose="020B0604020202020204" pitchFamily="34" charset="0"/>
              </a:rPr>
              <a:t>Karua</a:t>
            </a:r>
            <a:r>
              <a:rPr lang="es-ES" sz="1000" dirty="0">
                <a:latin typeface="Arial" panose="020B0604020202020204" pitchFamily="34" charset="0"/>
                <a:cs typeface="Arial" panose="020B0604020202020204" pitchFamily="34" charset="0"/>
              </a:rPr>
              <a:t>, uno de los volcanes más activos de Vanuatu, está cerca del borde norte de la Caldera </a:t>
            </a:r>
            <a:r>
              <a:rPr lang="es-ES" sz="1000" dirty="0" err="1">
                <a:latin typeface="Arial" panose="020B0604020202020204" pitchFamily="34" charset="0"/>
                <a:cs typeface="Arial" panose="020B0604020202020204" pitchFamily="34" charset="0"/>
              </a:rPr>
              <a:t>Kuwae</a:t>
            </a:r>
            <a:r>
              <a:rPr lang="es-E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
        <p:nvSpPr>
          <p:cNvPr id="14" name="Rectángulo 13"/>
          <p:cNvSpPr/>
          <p:nvPr/>
        </p:nvSpPr>
        <p:spPr>
          <a:xfrm>
            <a:off x="2687286" y="5164215"/>
            <a:ext cx="6444208"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Las islas </a:t>
            </a:r>
            <a:r>
              <a:rPr lang="es-ES" sz="1000" dirty="0" err="1">
                <a:latin typeface="Arial" panose="020B0604020202020204" pitchFamily="34" charset="0"/>
                <a:cs typeface="Arial" panose="020B0604020202020204" pitchFamily="34" charset="0"/>
              </a:rPr>
              <a:t>Tongoa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Epi</a:t>
            </a:r>
            <a:r>
              <a:rPr lang="es-ES" sz="1000" dirty="0">
                <a:latin typeface="Arial" panose="020B0604020202020204" pitchFamily="34" charset="0"/>
                <a:cs typeface="Arial" panose="020B0604020202020204" pitchFamily="34" charset="0"/>
              </a:rPr>
              <a:t> formaron parte de una isla más grande llamada </a:t>
            </a:r>
            <a:r>
              <a:rPr lang="es-ES" sz="1000" dirty="0" err="1">
                <a:latin typeface="Arial" panose="020B0604020202020204" pitchFamily="34" charset="0"/>
                <a:cs typeface="Arial" panose="020B0604020202020204" pitchFamily="34" charset="0"/>
              </a:rPr>
              <a:t>Kuwae</a:t>
            </a:r>
            <a:r>
              <a:rPr lang="es-ES" sz="1000" dirty="0">
                <a:latin typeface="Arial" panose="020B0604020202020204" pitchFamily="34" charset="0"/>
                <a:cs typeface="Arial" panose="020B0604020202020204" pitchFamily="34" charset="0"/>
              </a:rPr>
              <a:t>. El folclore local habla de una </a:t>
            </a:r>
            <a:r>
              <a:rPr lang="es-ES" sz="1000" dirty="0" err="1">
                <a:latin typeface="Arial" panose="020B0604020202020204" pitchFamily="34" charset="0"/>
                <a:cs typeface="Arial" panose="020B0604020202020204" pitchFamily="34" charset="0"/>
              </a:rPr>
              <a:t>cataclísmica</a:t>
            </a:r>
            <a:r>
              <a:rPr lang="es-ES" sz="1000" dirty="0">
                <a:latin typeface="Arial" panose="020B0604020202020204" pitchFamily="34" charset="0"/>
                <a:cs typeface="Arial" panose="020B0604020202020204" pitchFamily="34" charset="0"/>
              </a:rPr>
              <a:t> erupción que divide esta isla en dos islas más pequeñas con una caldera oval de 12 x 6 km en medio (pero la historia habla de una erupción al sur de </a:t>
            </a:r>
            <a:r>
              <a:rPr lang="es-ES" sz="1000" dirty="0" err="1">
                <a:latin typeface="Arial" panose="020B0604020202020204" pitchFamily="34" charset="0"/>
                <a:cs typeface="Arial" panose="020B0604020202020204" pitchFamily="34" charset="0"/>
              </a:rPr>
              <a:t>Tongoa</a:t>
            </a:r>
            <a:r>
              <a:rPr lang="es-ES" sz="1000" dirty="0">
                <a:latin typeface="Arial" panose="020B0604020202020204" pitchFamily="34" charset="0"/>
                <a:cs typeface="Arial" panose="020B0604020202020204" pitchFamily="34" charset="0"/>
              </a:rPr>
              <a:t>. El colapso asociado con la formación de la caldera puede haber sido de hasta 1100 m. [Se necesita una aclaración] Se produjeron unos 32–39 km³ de magma, haciendo de la erupción de </a:t>
            </a:r>
            <a:r>
              <a:rPr lang="es-ES" sz="1000" dirty="0" err="1">
                <a:latin typeface="Arial" panose="020B0604020202020204" pitchFamily="34" charset="0"/>
                <a:cs typeface="Arial" panose="020B0604020202020204" pitchFamily="34" charset="0"/>
              </a:rPr>
              <a:t>Kuwae</a:t>
            </a:r>
            <a:r>
              <a:rPr lang="es-ES" sz="1000" dirty="0">
                <a:latin typeface="Arial" panose="020B0604020202020204" pitchFamily="34" charset="0"/>
                <a:cs typeface="Arial" panose="020B0604020202020204" pitchFamily="34" charset="0"/>
              </a:rPr>
              <a:t> una de las más grandes en los últimos 10,000 años. </a:t>
            </a:r>
            <a:endParaRPr lang="es-ES" dirty="0"/>
          </a:p>
        </p:txBody>
      </p:sp>
      <p:sp>
        <p:nvSpPr>
          <p:cNvPr id="15" name="Rectángulo 14"/>
          <p:cNvSpPr/>
          <p:nvPr/>
        </p:nvSpPr>
        <p:spPr>
          <a:xfrm>
            <a:off x="3263120" y="6025989"/>
            <a:ext cx="5868373" cy="707886"/>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En los núcleos  </a:t>
            </a:r>
            <a:r>
              <a:rPr lang="es-ES" sz="1000" dirty="0" smtClean="0">
                <a:solidFill>
                  <a:prstClr val="white"/>
                </a:solidFill>
                <a:latin typeface="Arial" panose="020B0604020202020204" pitchFamily="34" charset="0"/>
                <a:cs typeface="Arial" panose="020B0604020202020204" pitchFamily="34" charset="0"/>
              </a:rPr>
              <a:t>de </a:t>
            </a:r>
            <a:r>
              <a:rPr lang="es-ES" sz="1000" dirty="0">
                <a:solidFill>
                  <a:prstClr val="white"/>
                </a:solidFill>
                <a:latin typeface="Arial" panose="020B0604020202020204" pitchFamily="34" charset="0"/>
                <a:cs typeface="Arial" panose="020B0604020202020204" pitchFamily="34" charset="0"/>
              </a:rPr>
              <a:t>hielo de la Antártida y Groenlandia, una erupción importante o una serie de erupciones se revela como un pico en la concentración de sulfato, lo que demuestra que la liberación en forma de partículas fue mayor que cualquier otra erupción desde entonces. Además, el análisis de los </a:t>
            </a:r>
            <a:r>
              <a:rPr lang="es-ES" sz="1000" dirty="0" smtClean="0">
                <a:solidFill>
                  <a:prstClr val="white"/>
                </a:solidFill>
                <a:latin typeface="Arial" panose="020B0604020202020204" pitchFamily="34" charset="0"/>
                <a:cs typeface="Arial" panose="020B0604020202020204" pitchFamily="34" charset="0"/>
              </a:rPr>
              <a:t>núcleos </a:t>
            </a:r>
            <a:r>
              <a:rPr lang="es-ES" sz="1000" dirty="0">
                <a:solidFill>
                  <a:prstClr val="white"/>
                </a:solidFill>
                <a:latin typeface="Arial" panose="020B0604020202020204" pitchFamily="34" charset="0"/>
                <a:cs typeface="Arial" panose="020B0604020202020204" pitchFamily="34" charset="0"/>
              </a:rPr>
              <a:t>de hielo identificó el evento hacia finales de 1452 o principios de 1453. </a:t>
            </a:r>
            <a:endParaRPr lang="es-ES" sz="1000" dirty="0">
              <a:solidFill>
                <a:prstClr val="white"/>
              </a:solidFill>
            </a:endParaRPr>
          </a:p>
        </p:txBody>
      </p:sp>
    </p:spTree>
    <p:extLst>
      <p:ext uri="{BB962C8B-B14F-4D97-AF65-F5344CB8AC3E}">
        <p14:creationId xmlns:p14="http://schemas.microsoft.com/office/powerpoint/2010/main" val="11793904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5580112" y="35337"/>
            <a:ext cx="3563888" cy="4157869"/>
          </a:xfrm>
          <a:prstGeom prst="rect">
            <a:avLst/>
          </a:prstGeom>
        </p:spPr>
      </p:pic>
      <p:sp>
        <p:nvSpPr>
          <p:cNvPr id="3" name="Rectángulo 2"/>
          <p:cNvSpPr/>
          <p:nvPr/>
        </p:nvSpPr>
        <p:spPr>
          <a:xfrm>
            <a:off x="5580112" y="548680"/>
            <a:ext cx="1421904" cy="553998"/>
          </a:xfrm>
          <a:prstGeom prst="rect">
            <a:avLst/>
          </a:prstGeom>
          <a:solidFill>
            <a:schemeClr val="accent1">
              <a:lumMod val="40000"/>
              <a:lumOff val="60000"/>
            </a:schemeClr>
          </a:solidFill>
        </p:spPr>
        <p:txBody>
          <a:bodyPr wrap="square">
            <a:spAutoFit/>
          </a:bodyPr>
          <a:lstStyle/>
          <a:p>
            <a:r>
              <a:rPr lang="es-ES" sz="1000" dirty="0">
                <a:solidFill>
                  <a:srgbClr val="FF0000"/>
                </a:solidFill>
                <a:latin typeface="Arial" panose="020B0604020202020204" pitchFamily="34" charset="0"/>
                <a:cs typeface="Arial" panose="020B0604020202020204" pitchFamily="34" charset="0"/>
              </a:rPr>
              <a:t>Islas </a:t>
            </a:r>
            <a:r>
              <a:rPr lang="es-ES" sz="1000" dirty="0" err="1">
                <a:solidFill>
                  <a:srgbClr val="FF0000"/>
                </a:solidFill>
                <a:latin typeface="Arial" panose="020B0604020202020204" pitchFamily="34" charset="0"/>
                <a:cs typeface="Arial" panose="020B0604020202020204" pitchFamily="34" charset="0"/>
              </a:rPr>
              <a:t>Shepherd</a:t>
            </a:r>
            <a:r>
              <a:rPr lang="es-ES" sz="1000" dirty="0">
                <a:solidFill>
                  <a:srgbClr val="FF0000"/>
                </a:solidFill>
                <a:latin typeface="Arial" panose="020B0604020202020204" pitchFamily="34" charset="0"/>
                <a:cs typeface="Arial" panose="020B0604020202020204" pitchFamily="34" charset="0"/>
              </a:rPr>
              <a:t> y volcanes submarinos asociados</a:t>
            </a:r>
            <a:r>
              <a:rPr lang="es-ES" sz="1000" dirty="0" smtClean="0">
                <a:solidFill>
                  <a:srgbClr val="FF0000"/>
                </a:solidFill>
                <a:latin typeface="Arial" panose="020B0604020202020204" pitchFamily="34" charset="0"/>
                <a:cs typeface="Arial" panose="020B0604020202020204" pitchFamily="34" charset="0"/>
              </a:rPr>
              <a:t>. (</a:t>
            </a:r>
            <a:r>
              <a:rPr lang="es-ES" sz="1000" dirty="0" err="1" smtClean="0">
                <a:solidFill>
                  <a:srgbClr val="FF0000"/>
                </a:solidFill>
                <a:latin typeface="Arial" panose="020B0604020202020204" pitchFamily="34" charset="0"/>
                <a:cs typeface="Arial" panose="020B0604020202020204" pitchFamily="34" charset="0"/>
              </a:rPr>
              <a:t>Wikip</a:t>
            </a:r>
            <a:r>
              <a:rPr lang="es-ES" sz="1000" dirty="0" smtClean="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4" name="Rectángulo 3"/>
          <p:cNvSpPr/>
          <p:nvPr/>
        </p:nvSpPr>
        <p:spPr>
          <a:xfrm>
            <a:off x="0" y="0"/>
            <a:ext cx="5580112" cy="2554545"/>
          </a:xfrm>
          <a:prstGeom prst="rect">
            <a:avLst/>
          </a:prstGeom>
        </p:spPr>
        <p:txBody>
          <a:bodyPr wrap="square">
            <a:spAutoFit/>
          </a:bodyPr>
          <a:lstStyle/>
          <a:p>
            <a:r>
              <a:rPr lang="es-ES" sz="1000" dirty="0">
                <a:solidFill>
                  <a:prstClr val="white"/>
                </a:solidFill>
                <a:latin typeface="Arial" panose="020B0604020202020204" pitchFamily="34" charset="0"/>
                <a:cs typeface="Arial" panose="020B0604020202020204" pitchFamily="34" charset="0"/>
              </a:rPr>
              <a:t>El volumen de materia expulsada es más de seis veces mayor que el de la erupción del </a:t>
            </a:r>
            <a:r>
              <a:rPr lang="es-ES" sz="1000" dirty="0" err="1">
                <a:solidFill>
                  <a:prstClr val="white"/>
                </a:solidFill>
                <a:latin typeface="Arial" panose="020B0604020202020204" pitchFamily="34" charset="0"/>
                <a:cs typeface="Arial" panose="020B0604020202020204" pitchFamily="34" charset="0"/>
              </a:rPr>
              <a:t>Pinatubo</a:t>
            </a:r>
            <a:r>
              <a:rPr lang="es-ES" sz="1000" dirty="0">
                <a:solidFill>
                  <a:prstClr val="white"/>
                </a:solidFill>
                <a:latin typeface="Arial" panose="020B0604020202020204" pitchFamily="34" charset="0"/>
                <a:cs typeface="Arial" panose="020B0604020202020204" pitchFamily="34" charset="0"/>
              </a:rPr>
              <a:t> en 1991 y habría provocado un severo enfriamiento de todo el planeta durante los siguientes tres años. El vínculo entre el pico de azufre y la caldera kuwaití se cuestiona en un estudio realizado en 2007 por </a:t>
            </a:r>
            <a:r>
              <a:rPr lang="es-ES" sz="1000" dirty="0" err="1">
                <a:solidFill>
                  <a:prstClr val="white"/>
                </a:solidFill>
                <a:latin typeface="Arial" panose="020B0604020202020204" pitchFamily="34" charset="0"/>
                <a:cs typeface="Arial" panose="020B0604020202020204" pitchFamily="34" charset="0"/>
              </a:rPr>
              <a:t>Károly</a:t>
            </a:r>
            <a:r>
              <a:rPr lang="es-ES" sz="1000" dirty="0">
                <a:solidFill>
                  <a:prstClr val="white"/>
                </a:solidFill>
                <a:latin typeface="Arial" panose="020B0604020202020204" pitchFamily="34" charset="0"/>
                <a:cs typeface="Arial" panose="020B0604020202020204" pitchFamily="34" charset="0"/>
              </a:rPr>
              <a:t> </a:t>
            </a:r>
            <a:r>
              <a:rPr lang="es-ES" sz="1000" dirty="0" err="1">
                <a:solidFill>
                  <a:prstClr val="white"/>
                </a:solidFill>
                <a:latin typeface="Arial" panose="020B0604020202020204" pitchFamily="34" charset="0"/>
                <a:cs typeface="Arial" panose="020B0604020202020204" pitchFamily="34" charset="0"/>
              </a:rPr>
              <a:t>Németh</a:t>
            </a:r>
            <a:r>
              <a:rPr lang="es-ES" sz="1000" dirty="0">
                <a:solidFill>
                  <a:prstClr val="white"/>
                </a:solidFill>
                <a:latin typeface="Arial" panose="020B0604020202020204" pitchFamily="34" charset="0"/>
                <a:cs typeface="Arial" panose="020B0604020202020204" pitchFamily="34" charset="0"/>
              </a:rPr>
              <a:t>, et al. proponiendo </a:t>
            </a:r>
            <a:r>
              <a:rPr lang="es-ES" sz="1000" dirty="0" smtClean="0">
                <a:solidFill>
                  <a:prstClr val="white"/>
                </a:solidFill>
                <a:latin typeface="Arial" panose="020B0604020202020204" pitchFamily="34" charset="0"/>
                <a:cs typeface="Arial" panose="020B0604020202020204" pitchFamily="34" charset="0"/>
              </a:rPr>
              <a:t>a la </a:t>
            </a:r>
            <a:r>
              <a:rPr lang="es-ES" sz="1000" dirty="0">
                <a:solidFill>
                  <a:prstClr val="white"/>
                </a:solidFill>
                <a:latin typeface="Arial" panose="020B0604020202020204" pitchFamily="34" charset="0"/>
                <a:cs typeface="Arial" panose="020B0604020202020204" pitchFamily="34" charset="0"/>
              </a:rPr>
              <a:t>caldera </a:t>
            </a:r>
            <a:r>
              <a:rPr lang="es-ES" sz="1000" dirty="0" err="1">
                <a:solidFill>
                  <a:prstClr val="white"/>
                </a:solidFill>
                <a:latin typeface="Arial" panose="020B0604020202020204" pitchFamily="34" charset="0"/>
                <a:cs typeface="Arial" panose="020B0604020202020204" pitchFamily="34" charset="0"/>
              </a:rPr>
              <a:t>Tofua</a:t>
            </a:r>
            <a:r>
              <a:rPr lang="es-ES" sz="1000" dirty="0">
                <a:solidFill>
                  <a:prstClr val="white"/>
                </a:solidFill>
                <a:latin typeface="Arial" panose="020B0604020202020204" pitchFamily="34" charset="0"/>
                <a:cs typeface="Arial" panose="020B0604020202020204" pitchFamily="34" charset="0"/>
              </a:rPr>
              <a:t> como una fuente alternativa candidata. Desde la erupción de c. 1452, la caldera </a:t>
            </a:r>
            <a:r>
              <a:rPr lang="es-ES" sz="1000" dirty="0" err="1">
                <a:solidFill>
                  <a:prstClr val="white"/>
                </a:solidFill>
                <a:latin typeface="Arial" panose="020B0604020202020204" pitchFamily="34" charset="0"/>
                <a:cs typeface="Arial" panose="020B0604020202020204" pitchFamily="34" charset="0"/>
              </a:rPr>
              <a:t>Kuwae</a:t>
            </a:r>
            <a:r>
              <a:rPr lang="es-ES" sz="1000" dirty="0">
                <a:solidFill>
                  <a:prstClr val="white"/>
                </a:solidFill>
                <a:latin typeface="Arial" panose="020B0604020202020204" pitchFamily="34" charset="0"/>
                <a:cs typeface="Arial" panose="020B0604020202020204" pitchFamily="34" charset="0"/>
              </a:rPr>
              <a:t> ha tenido varias erupciones más pequeñas con VEI de 0 a 3. La última erupción confirmada ocurrió el 4 de febrero de 1974 ± 4 días. Tenía un VEI de 0 y era una erupción submarina que formó una nueva isla. Las islas se han formado regularmente en la caldera </a:t>
            </a:r>
            <a:r>
              <a:rPr lang="es-ES" sz="1000" dirty="0" err="1">
                <a:solidFill>
                  <a:prstClr val="white"/>
                </a:solidFill>
                <a:latin typeface="Arial" panose="020B0604020202020204" pitchFamily="34" charset="0"/>
                <a:cs typeface="Arial" panose="020B0604020202020204" pitchFamily="34" charset="0"/>
              </a:rPr>
              <a:t>Kuwae</a:t>
            </a:r>
            <a:r>
              <a:rPr lang="es-ES" sz="1000" dirty="0">
                <a:solidFill>
                  <a:prstClr val="white"/>
                </a:solidFill>
                <a:latin typeface="Arial" panose="020B0604020202020204" pitchFamily="34" charset="0"/>
                <a:cs typeface="Arial" panose="020B0604020202020204" pitchFamily="34" charset="0"/>
              </a:rPr>
              <a:t>. La erupción de 1897–1901 construyó una isla de 1 km de largo y 15 m de altura. Desapareció en 6 meses. La erupción de 1948–1949 formó una isla y construyó un cono de 1,6 km de diámetro y 100 m de altura. Esa isla también duró menos de un año. Todas las islas han desaparecido por la acción de las olas y los movimientos del suelo de la caldera. En 1959, la isla reapareció por un corto tiempo y nuevamente en 1971. La última estructura siguió siendo una isla hasta 1975. La actividad en la actualidad en </a:t>
            </a:r>
            <a:r>
              <a:rPr lang="es-ES" sz="1000" dirty="0" err="1">
                <a:solidFill>
                  <a:prstClr val="white"/>
                </a:solidFill>
                <a:latin typeface="Arial" panose="020B0604020202020204" pitchFamily="34" charset="0"/>
                <a:cs typeface="Arial" panose="020B0604020202020204" pitchFamily="34" charset="0"/>
              </a:rPr>
              <a:t>Kuwae</a:t>
            </a:r>
            <a:r>
              <a:rPr lang="es-ES" sz="1000" dirty="0">
                <a:solidFill>
                  <a:prstClr val="white"/>
                </a:solidFill>
                <a:latin typeface="Arial" panose="020B0604020202020204" pitchFamily="34" charset="0"/>
                <a:cs typeface="Arial" panose="020B0604020202020204" pitchFamily="34" charset="0"/>
              </a:rPr>
              <a:t> se limita a la actividad </a:t>
            </a:r>
            <a:r>
              <a:rPr lang="es-ES" sz="1000" dirty="0" err="1">
                <a:solidFill>
                  <a:prstClr val="white"/>
                </a:solidFill>
                <a:latin typeface="Arial" panose="020B0604020202020204" pitchFamily="34" charset="0"/>
                <a:cs typeface="Arial" panose="020B0604020202020204" pitchFamily="34" charset="0"/>
              </a:rPr>
              <a:t>fumarólica</a:t>
            </a:r>
            <a:r>
              <a:rPr lang="es-ES" sz="1000" dirty="0">
                <a:solidFill>
                  <a:prstClr val="white"/>
                </a:solidFill>
                <a:latin typeface="Arial" panose="020B0604020202020204" pitchFamily="34" charset="0"/>
                <a:cs typeface="Arial" panose="020B0604020202020204" pitchFamily="34" charset="0"/>
              </a:rPr>
              <a:t> intermitente, que tiñe el agua de amarillo. Sobre la parte superior del volcán, las burbujas de sulfuro de hidrógeno alcanzan la superficie</a:t>
            </a:r>
            <a:r>
              <a:rPr lang="es-ES" sz="1000" dirty="0" smtClean="0">
                <a:solidFill>
                  <a:prstClr val="white"/>
                </a:solidFill>
                <a:latin typeface="Arial" panose="020B0604020202020204" pitchFamily="34" charset="0"/>
                <a:cs typeface="Arial" panose="020B0604020202020204" pitchFamily="34" charset="0"/>
              </a:rPr>
              <a:t>. (Wikipedia)</a:t>
            </a:r>
            <a:endParaRPr lang="es-ES" dirty="0"/>
          </a:p>
        </p:txBody>
      </p:sp>
      <p:pic>
        <p:nvPicPr>
          <p:cNvPr id="5" name="Imagen 4"/>
          <p:cNvPicPr>
            <a:picLocks noChangeAspect="1"/>
          </p:cNvPicPr>
          <p:nvPr/>
        </p:nvPicPr>
        <p:blipFill rotWithShape="1">
          <a:blip r:embed="rId4"/>
          <a:srcRect t="13775" b="29525"/>
          <a:stretch/>
        </p:blipFill>
        <p:spPr>
          <a:xfrm>
            <a:off x="2934109" y="4228542"/>
            <a:ext cx="6183406" cy="2629457"/>
          </a:xfrm>
          <a:prstGeom prst="rect">
            <a:avLst/>
          </a:prstGeom>
        </p:spPr>
      </p:pic>
      <p:sp>
        <p:nvSpPr>
          <p:cNvPr id="6" name="Rectángulo 5"/>
          <p:cNvSpPr/>
          <p:nvPr/>
        </p:nvSpPr>
        <p:spPr>
          <a:xfrm>
            <a:off x="5910135" y="6598926"/>
            <a:ext cx="3219151"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Volcán </a:t>
            </a:r>
            <a:r>
              <a:rPr lang="es-ES" sz="1000" dirty="0" err="1">
                <a:solidFill>
                  <a:srgbClr val="FF0000"/>
                </a:solidFill>
                <a:latin typeface="Arial" panose="020B0604020202020204" pitchFamily="34" charset="0"/>
                <a:cs typeface="Arial" panose="020B0604020202020204" pitchFamily="34" charset="0"/>
              </a:rPr>
              <a:t>Kuwae</a:t>
            </a:r>
            <a:r>
              <a:rPr lang="es-ES" sz="1000" dirty="0">
                <a:solidFill>
                  <a:srgbClr val="FF0000"/>
                </a:solidFill>
                <a:latin typeface="Arial" panose="020B0604020202020204" pitchFamily="34" charset="0"/>
                <a:cs typeface="Arial" panose="020B0604020202020204" pitchFamily="34" charset="0"/>
              </a:rPr>
              <a:t>. Vanuatu.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7" name="Rectángulo 6"/>
          <p:cNvSpPr/>
          <p:nvPr/>
        </p:nvSpPr>
        <p:spPr>
          <a:xfrm>
            <a:off x="0" y="2420888"/>
            <a:ext cx="5580112" cy="132343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Lopevi</a:t>
            </a:r>
            <a:r>
              <a:rPr lang="es-ES" sz="1000" b="1" dirty="0">
                <a:latin typeface="Arial" panose="020B0604020202020204" pitchFamily="34" charset="0"/>
                <a:cs typeface="Arial" panose="020B0604020202020204" pitchFamily="34" charset="0"/>
              </a:rPr>
              <a:t> (o </a:t>
            </a:r>
            <a:r>
              <a:rPr lang="es-ES" sz="1000" b="1" dirty="0" err="1">
                <a:latin typeface="Arial" panose="020B0604020202020204" pitchFamily="34" charset="0"/>
                <a:cs typeface="Arial" panose="020B0604020202020204" pitchFamily="34" charset="0"/>
              </a:rPr>
              <a:t>Lopévi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isla deshabitada en la provincia de </a:t>
            </a:r>
            <a:r>
              <a:rPr lang="es-ES" sz="1000" dirty="0" err="1">
                <a:latin typeface="Arial" panose="020B0604020202020204" pitchFamily="34" charset="0"/>
                <a:cs typeface="Arial" panose="020B0604020202020204" pitchFamily="34" charset="0"/>
              </a:rPr>
              <a:t>Malampa</a:t>
            </a:r>
            <a:r>
              <a:rPr lang="es-ES" sz="1000" dirty="0">
                <a:latin typeface="Arial" panose="020B0604020202020204" pitchFamily="34" charset="0"/>
                <a:cs typeface="Arial" panose="020B0604020202020204" pitchFamily="34" charset="0"/>
              </a:rPr>
              <a:t>, Vanuatu. Se encuentra al sureste de </a:t>
            </a:r>
            <a:r>
              <a:rPr lang="es-ES" sz="1000" dirty="0" err="1">
                <a:latin typeface="Arial" panose="020B0604020202020204" pitchFamily="34" charset="0"/>
                <a:cs typeface="Arial" panose="020B0604020202020204" pitchFamily="34" charset="0"/>
              </a:rPr>
              <a:t>Ambrym</a:t>
            </a:r>
            <a:r>
              <a:rPr lang="es-ES" sz="1000" dirty="0">
                <a:latin typeface="Arial" panose="020B0604020202020204" pitchFamily="34" charset="0"/>
                <a:cs typeface="Arial" panose="020B0604020202020204" pitchFamily="34" charset="0"/>
              </a:rPr>
              <a:t> y al este de </a:t>
            </a:r>
            <a:r>
              <a:rPr lang="es-ES" sz="1000" dirty="0" err="1">
                <a:latin typeface="Arial" panose="020B0604020202020204" pitchFamily="34" charset="0"/>
                <a:cs typeface="Arial" panose="020B0604020202020204" pitchFamily="34" charset="0"/>
              </a:rPr>
              <a:t>Paama</a:t>
            </a:r>
            <a:r>
              <a:rPr lang="es-ES" sz="1000" dirty="0">
                <a:latin typeface="Arial" panose="020B0604020202020204" pitchFamily="34" charset="0"/>
                <a:cs typeface="Arial" panose="020B0604020202020204" pitchFamily="34" charset="0"/>
              </a:rPr>
              <a:t>. La geografía </a:t>
            </a:r>
            <a:r>
              <a:rPr lang="es-ES" sz="1000" dirty="0" err="1">
                <a:latin typeface="Arial" panose="020B0604020202020204" pitchFamily="34" charset="0"/>
                <a:cs typeface="Arial" panose="020B0604020202020204" pitchFamily="34" charset="0"/>
              </a:rPr>
              <a:t>Lopevi</a:t>
            </a:r>
            <a:r>
              <a:rPr lang="es-ES" sz="1000" dirty="0">
                <a:latin typeface="Arial" panose="020B0604020202020204" pitchFamily="34" charset="0"/>
                <a:cs typeface="Arial" panose="020B0604020202020204" pitchFamily="34" charset="0"/>
              </a:rPr>
              <a:t> consiste en el cono de 7 km de ancho del estratovolcán activo del mismo nombre.  Alcanza un pico de 1413 m sobre el nivel del mar, el punto más alto en el centro de Vanuatu. Ha </a:t>
            </a:r>
            <a:r>
              <a:rPr lang="es-ES" sz="1000" dirty="0" err="1">
                <a:latin typeface="Arial" panose="020B0604020202020204" pitchFamily="34" charset="0"/>
                <a:cs typeface="Arial" panose="020B0604020202020204" pitchFamily="34" charset="0"/>
              </a:rPr>
              <a:t>erupcionado</a:t>
            </a:r>
            <a:r>
              <a:rPr lang="es-ES" sz="1000" dirty="0">
                <a:latin typeface="Arial" panose="020B0604020202020204" pitchFamily="34" charset="0"/>
                <a:cs typeface="Arial" panose="020B0604020202020204" pitchFamily="34" charset="0"/>
              </a:rPr>
              <a:t> al menos 22 veces desde 1862. </a:t>
            </a:r>
            <a:r>
              <a:rPr lang="es-ES" sz="1000" dirty="0" err="1">
                <a:latin typeface="Arial" panose="020B0604020202020204" pitchFamily="34" charset="0"/>
                <a:cs typeface="Arial" panose="020B0604020202020204" pitchFamily="34" charset="0"/>
              </a:rPr>
              <a:t>Lopevi</a:t>
            </a:r>
            <a:r>
              <a:rPr lang="es-ES" sz="1000" dirty="0">
                <a:latin typeface="Arial" panose="020B0604020202020204" pitchFamily="34" charset="0"/>
                <a:cs typeface="Arial" panose="020B0604020202020204" pitchFamily="34" charset="0"/>
              </a:rPr>
              <a:t> está en la Nueva Placa de las </a:t>
            </a:r>
            <a:r>
              <a:rPr lang="es-ES" sz="1000" dirty="0" err="1">
                <a:latin typeface="Arial" panose="020B0604020202020204" pitchFamily="34" charset="0"/>
                <a:cs typeface="Arial" panose="020B0604020202020204" pitchFamily="34" charset="0"/>
              </a:rPr>
              <a:t>Hébridas</a:t>
            </a:r>
            <a:r>
              <a:rPr lang="es-ES" sz="1000" dirty="0">
                <a:latin typeface="Arial" panose="020B0604020202020204" pitchFamily="34" charset="0"/>
                <a:cs typeface="Arial" panose="020B0604020202020204" pitchFamily="34" charset="0"/>
              </a:rPr>
              <a:t>, donde se encuentra por encima de la Placa Australiana </a:t>
            </a:r>
            <a:r>
              <a:rPr lang="es-ES" sz="1000" dirty="0" err="1">
                <a:latin typeface="Arial" panose="020B0604020202020204" pitchFamily="34" charset="0"/>
                <a:cs typeface="Arial" panose="020B0604020202020204" pitchFamily="34" charset="0"/>
              </a:rPr>
              <a:t>subducida</a:t>
            </a:r>
            <a:r>
              <a:rPr lang="es-ES" sz="1000" dirty="0">
                <a:latin typeface="Arial" panose="020B0604020202020204" pitchFamily="34" charset="0"/>
                <a:cs typeface="Arial" panose="020B0604020202020204" pitchFamily="34" charset="0"/>
              </a:rPr>
              <a:t> hacia el oeste. Debido a que no hay terremotos entre 50 y 200 km por debajo de la superficie de la Tierra, se piensa que la placa </a:t>
            </a:r>
            <a:r>
              <a:rPr lang="es-ES" sz="1000" dirty="0" err="1">
                <a:latin typeface="Arial" panose="020B0604020202020204" pitchFamily="34" charset="0"/>
                <a:cs typeface="Arial" panose="020B0604020202020204" pitchFamily="34" charset="0"/>
              </a:rPr>
              <a:t>subducida</a:t>
            </a:r>
            <a:r>
              <a:rPr lang="es-ES" sz="1000" dirty="0">
                <a:latin typeface="Arial" panose="020B0604020202020204" pitchFamily="34" charset="0"/>
                <a:cs typeface="Arial" panose="020B0604020202020204" pitchFamily="34" charset="0"/>
              </a:rPr>
              <a:t> se ha fracturado y no aparece entre estas profundidades</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a:stretch>
            <a:fillRect/>
          </a:stretch>
        </p:blipFill>
        <p:spPr>
          <a:xfrm>
            <a:off x="218306" y="4315235"/>
            <a:ext cx="2571750" cy="2371725"/>
          </a:xfrm>
          <a:prstGeom prst="rect">
            <a:avLst/>
          </a:prstGeom>
        </p:spPr>
      </p:pic>
      <p:sp>
        <p:nvSpPr>
          <p:cNvPr id="9" name="Rectángulo 8"/>
          <p:cNvSpPr/>
          <p:nvPr/>
        </p:nvSpPr>
        <p:spPr>
          <a:xfrm>
            <a:off x="395536" y="3959318"/>
            <a:ext cx="1970861"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rPr>
              <a:t>Lopevi</a:t>
            </a:r>
            <a:r>
              <a:rPr lang="es-ES" sz="1200" dirty="0">
                <a:solidFill>
                  <a:srgbClr val="FF0000"/>
                </a:solidFill>
              </a:rPr>
              <a:t>. Vanuatu. (Wikipedia)</a:t>
            </a:r>
          </a:p>
        </p:txBody>
      </p:sp>
      <p:cxnSp>
        <p:nvCxnSpPr>
          <p:cNvPr id="11" name="Conector recto de flecha 10"/>
          <p:cNvCxnSpPr/>
          <p:nvPr/>
        </p:nvCxnSpPr>
        <p:spPr>
          <a:xfrm>
            <a:off x="1504181" y="4193206"/>
            <a:ext cx="115491" cy="110800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359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938815" y="20347"/>
            <a:ext cx="4200128" cy="2703832"/>
          </a:xfrm>
          <a:prstGeom prst="rect">
            <a:avLst/>
          </a:prstGeom>
        </p:spPr>
      </p:pic>
      <p:sp>
        <p:nvSpPr>
          <p:cNvPr id="3" name="Rectángulo 2"/>
          <p:cNvSpPr/>
          <p:nvPr/>
        </p:nvSpPr>
        <p:spPr>
          <a:xfrm>
            <a:off x="3056118" y="20347"/>
            <a:ext cx="1882697" cy="400110"/>
          </a:xfrm>
          <a:prstGeom prst="rect">
            <a:avLst/>
          </a:prstGeom>
          <a:solidFill>
            <a:schemeClr val="accent1">
              <a:lumMod val="40000"/>
              <a:lumOff val="60000"/>
            </a:schemeClr>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Lopevi</a:t>
            </a:r>
            <a:r>
              <a:rPr lang="es-ES" sz="1000" dirty="0">
                <a:solidFill>
                  <a:srgbClr val="FF0000"/>
                </a:solidFill>
                <a:latin typeface="Arial" panose="020B0604020202020204" pitchFamily="34" charset="0"/>
                <a:cs typeface="Arial" panose="020B0604020202020204" pitchFamily="34" charset="0"/>
              </a:rPr>
              <a:t>. Volcán. Vanuatu.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4" name="Rectángulo 3"/>
          <p:cNvSpPr/>
          <p:nvPr/>
        </p:nvSpPr>
        <p:spPr>
          <a:xfrm>
            <a:off x="-1" y="58961"/>
            <a:ext cx="4938815" cy="1015663"/>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-La isla </a:t>
            </a:r>
            <a:r>
              <a:rPr lang="es-ES" sz="1000" b="1" dirty="0" err="1" smtClean="0">
                <a:latin typeface="Arial" panose="020B0604020202020204" pitchFamily="34" charset="0"/>
                <a:cs typeface="Arial" panose="020B0604020202020204" pitchFamily="34" charset="0"/>
              </a:rPr>
              <a:t>Makura</a:t>
            </a:r>
            <a:r>
              <a:rPr lang="es-ES" sz="1000" b="1" dirty="0" smtClean="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es una pequeña isla habitada en la</a:t>
            </a:r>
          </a:p>
          <a:p>
            <a:r>
              <a:rPr lang="es-ES" sz="1000" dirty="0" smtClean="0">
                <a:latin typeface="Arial" panose="020B0604020202020204" pitchFamily="34" charset="0"/>
                <a:cs typeface="Arial" panose="020B0604020202020204" pitchFamily="34" charset="0"/>
              </a:rPr>
              <a:t> provincia de </a:t>
            </a:r>
            <a:r>
              <a:rPr lang="es-ES" sz="1000" dirty="0" err="1" smtClean="0">
                <a:latin typeface="Arial" panose="020B0604020202020204" pitchFamily="34" charset="0"/>
                <a:cs typeface="Arial" panose="020B0604020202020204" pitchFamily="34" charset="0"/>
              </a:rPr>
              <a:t>Shefa</a:t>
            </a:r>
            <a:r>
              <a:rPr lang="es-ES" sz="1000" dirty="0" smtClean="0">
                <a:latin typeface="Arial" panose="020B0604020202020204" pitchFamily="34" charset="0"/>
                <a:cs typeface="Arial" panose="020B0604020202020204" pitchFamily="34" charset="0"/>
              </a:rPr>
              <a:t> de Vanuatu en el Océano</a:t>
            </a:r>
          </a:p>
          <a:p>
            <a:r>
              <a:rPr lang="es-ES" sz="1000" dirty="0" smtClean="0">
                <a:latin typeface="Arial" panose="020B0604020202020204" pitchFamily="34" charset="0"/>
                <a:cs typeface="Arial" panose="020B0604020202020204" pitchFamily="34" charset="0"/>
              </a:rPr>
              <a:t> Pacífico. </a:t>
            </a:r>
            <a:r>
              <a:rPr lang="es-ES" sz="1000" dirty="0" err="1" smtClean="0">
                <a:latin typeface="Arial" panose="020B0604020202020204" pitchFamily="34" charset="0"/>
                <a:cs typeface="Arial" panose="020B0604020202020204" pitchFamily="34" charset="0"/>
              </a:rPr>
              <a:t>Makura</a:t>
            </a:r>
            <a:r>
              <a:rPr lang="es-ES" sz="1000" dirty="0" smtClean="0">
                <a:latin typeface="Arial" panose="020B0604020202020204" pitchFamily="34" charset="0"/>
                <a:cs typeface="Arial" panose="020B0604020202020204" pitchFamily="34" charset="0"/>
              </a:rPr>
              <a:t> es una parte del archipiélago de las Islas </a:t>
            </a:r>
            <a:r>
              <a:rPr lang="es-ES" sz="1000" dirty="0" err="1" smtClean="0">
                <a:latin typeface="Arial" panose="020B0604020202020204" pitchFamily="34" charset="0"/>
                <a:cs typeface="Arial" panose="020B0604020202020204" pitchFamily="34" charset="0"/>
              </a:rPr>
              <a:t>Shepherds</a:t>
            </a:r>
            <a:r>
              <a:rPr lang="es-ES" sz="1000" dirty="0" smtClean="0">
                <a:latin typeface="Arial" panose="020B0604020202020204" pitchFamily="34" charset="0"/>
                <a:cs typeface="Arial" panose="020B0604020202020204" pitchFamily="34" charset="0"/>
              </a:rPr>
              <a:t>. La elevación estimada del terreno sobre el nivel del mar es de unos 132 metros. </a:t>
            </a:r>
            <a:r>
              <a:rPr lang="es-ES" sz="1000" dirty="0" err="1" smtClean="0">
                <a:latin typeface="Arial" panose="020B0604020202020204" pitchFamily="34" charset="0"/>
                <a:cs typeface="Arial" panose="020B0604020202020204" pitchFamily="34" charset="0"/>
              </a:rPr>
              <a:t>Makura</a:t>
            </a:r>
            <a:r>
              <a:rPr lang="es-ES" sz="1000" dirty="0" smtClean="0">
                <a:latin typeface="Arial" panose="020B0604020202020204" pitchFamily="34" charset="0"/>
                <a:cs typeface="Arial" panose="020B0604020202020204" pitchFamily="34" charset="0"/>
              </a:rPr>
              <a:t> es en realidad un pico de un volcán primitivo. Las otras murallas existentes del antiguo borde volcánico se consideran las islas vecinas de </a:t>
            </a:r>
            <a:r>
              <a:rPr lang="es-ES" sz="1000" dirty="0" err="1" smtClean="0">
                <a:latin typeface="Arial" panose="020B0604020202020204" pitchFamily="34" charset="0"/>
                <a:cs typeface="Arial" panose="020B0604020202020204" pitchFamily="34" charset="0"/>
              </a:rPr>
              <a:t>Emae</a:t>
            </a:r>
            <a:r>
              <a:rPr lang="es-ES" sz="1000" dirty="0" smtClean="0">
                <a:latin typeface="Arial" panose="020B0604020202020204" pitchFamily="34" charset="0"/>
                <a:cs typeface="Arial" panose="020B0604020202020204" pitchFamily="34" charset="0"/>
              </a:rPr>
              <a:t> y </a:t>
            </a:r>
            <a:r>
              <a:rPr lang="es-ES" sz="1000" dirty="0" err="1" smtClean="0">
                <a:latin typeface="Arial" panose="020B0604020202020204" pitchFamily="34" charset="0"/>
                <a:cs typeface="Arial" panose="020B0604020202020204" pitchFamily="34" charset="0"/>
              </a:rPr>
              <a:t>Mataso</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4"/>
          <a:srcRect t="11231" b="26739"/>
          <a:stretch/>
        </p:blipFill>
        <p:spPr>
          <a:xfrm>
            <a:off x="4938814" y="2492896"/>
            <a:ext cx="4205186" cy="1956354"/>
          </a:xfrm>
          <a:prstGeom prst="rect">
            <a:avLst/>
          </a:prstGeom>
        </p:spPr>
      </p:pic>
      <p:sp>
        <p:nvSpPr>
          <p:cNvPr id="7" name="Rectángulo 6"/>
          <p:cNvSpPr/>
          <p:nvPr/>
        </p:nvSpPr>
        <p:spPr>
          <a:xfrm>
            <a:off x="6578627" y="4203029"/>
            <a:ext cx="2560316"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Isla </a:t>
            </a:r>
            <a:r>
              <a:rPr lang="es-ES" sz="1000" dirty="0" err="1">
                <a:solidFill>
                  <a:srgbClr val="FF0000"/>
                </a:solidFill>
                <a:latin typeface="Arial" panose="020B0604020202020204" pitchFamily="34" charset="0"/>
                <a:cs typeface="Arial" panose="020B0604020202020204" pitchFamily="34" charset="0"/>
              </a:rPr>
              <a:t>Makura</a:t>
            </a:r>
            <a:r>
              <a:rPr lang="es-ES" sz="1000" dirty="0">
                <a:solidFill>
                  <a:srgbClr val="FF0000"/>
                </a:solidFill>
                <a:latin typeface="Arial" panose="020B0604020202020204" pitchFamily="34" charset="0"/>
                <a:cs typeface="Arial" panose="020B0604020202020204" pitchFamily="34" charset="0"/>
              </a:rPr>
              <a:t>. Volcán. Vanuatu. (Wikipedia)</a:t>
            </a:r>
          </a:p>
        </p:txBody>
      </p:sp>
      <p:sp>
        <p:nvSpPr>
          <p:cNvPr id="8" name="Rectángulo 7"/>
          <p:cNvSpPr/>
          <p:nvPr/>
        </p:nvSpPr>
        <p:spPr>
          <a:xfrm>
            <a:off x="0" y="1018320"/>
            <a:ext cx="4572000" cy="3016210"/>
          </a:xfrm>
          <a:prstGeom prst="rect">
            <a:avLst/>
          </a:prstGeom>
        </p:spPr>
        <p:txBody>
          <a:bodyPr>
            <a:spAutoFit/>
          </a:bodyPr>
          <a:lstStyle/>
          <a:p>
            <a:r>
              <a:rPr lang="es-ES" sz="1000" b="1" dirty="0">
                <a:latin typeface="Arial" panose="020B0604020202020204" pitchFamily="34" charset="0"/>
                <a:cs typeface="Arial" panose="020B0604020202020204" pitchFamily="34" charset="0"/>
              </a:rPr>
              <a:t>-Las islas Matthew </a:t>
            </a:r>
            <a:r>
              <a:rPr lang="es-ES" sz="1000" dirty="0">
                <a:latin typeface="Arial" panose="020B0604020202020204" pitchFamily="34" charset="0"/>
                <a:cs typeface="Arial" panose="020B0604020202020204" pitchFamily="34" charset="0"/>
              </a:rPr>
              <a:t>y Hunter son dos islas altas y deshabitadas en el Pacífico Sur, ubicadas a 300 kilómetros al este de Nueva Caledonia y al sureste del archipiélago de Vanuatu. La isla Hunter y la isla Matthew, están separadas unos 70 </a:t>
            </a:r>
            <a:r>
              <a:rPr lang="es-ES" sz="1000" dirty="0" smtClean="0">
                <a:latin typeface="Arial" panose="020B0604020202020204" pitchFamily="34" charset="0"/>
                <a:cs typeface="Arial" panose="020B0604020202020204" pitchFamily="34" charset="0"/>
              </a:rPr>
              <a:t>km (</a:t>
            </a:r>
            <a:r>
              <a:rPr lang="es-ES" sz="1000" dirty="0" err="1" smtClean="0">
                <a:latin typeface="Arial" panose="020B0604020202020204" pitchFamily="34" charset="0"/>
                <a:cs typeface="Arial" panose="020B0604020202020204" pitchFamily="34" charset="0"/>
              </a:rPr>
              <a:t>wikipedia</a:t>
            </a:r>
            <a:r>
              <a:rPr lang="es-ES" sz="1000" dirty="0">
                <a:latin typeface="Arial" panose="020B0604020202020204" pitchFamily="34" charset="0"/>
                <a:cs typeface="Arial" panose="020B0604020202020204" pitchFamily="34" charset="0"/>
              </a:rPr>
              <a:t>) La Isla Matthew  tiene un área de 0.7 kilómetros cuadrados, con un estratovolcán de 177 metros de altura.  La isla volcánica está compuesta por dos conos volcánicos de </a:t>
            </a:r>
            <a:r>
              <a:rPr lang="es-ES" sz="1000" dirty="0" err="1">
                <a:latin typeface="Arial" panose="020B0604020202020204" pitchFamily="34" charset="0"/>
                <a:cs typeface="Arial" panose="020B0604020202020204" pitchFamily="34" charset="0"/>
              </a:rPr>
              <a:t>andesíticos</a:t>
            </a:r>
            <a:r>
              <a:rPr lang="es-ES" sz="1000" dirty="0">
                <a:latin typeface="Arial" panose="020B0604020202020204" pitchFamily="34" charset="0"/>
                <a:cs typeface="Arial" panose="020B0604020202020204" pitchFamily="34" charset="0"/>
              </a:rPr>
              <a:t> a </a:t>
            </a:r>
            <a:r>
              <a:rPr lang="es-ES" sz="1000" dirty="0" err="1">
                <a:latin typeface="Arial" panose="020B0604020202020204" pitchFamily="34" charset="0"/>
                <a:cs typeface="Arial" panose="020B0604020202020204" pitchFamily="34" charset="0"/>
              </a:rPr>
              <a:t>dacíticos</a:t>
            </a:r>
            <a:r>
              <a:rPr lang="es-ES" sz="1000" dirty="0">
                <a:latin typeface="Arial" panose="020B0604020202020204" pitchFamily="34" charset="0"/>
                <a:cs typeface="Arial" panose="020B0604020202020204" pitchFamily="34" charset="0"/>
              </a:rPr>
              <a:t>, East Matthew y West Matthew, separados por un istmo rocoso de 200 metros de ancho. En el momento de su descubrimiento, solo existía East Matthew y se describió que tenía un solo pico antes de la Segunda Guerra Mundial. East Matthew es la parte más antigua de la isla, formada a partir de basalto con un cono volcánico compuesto medio-destruido de 142 m de altura que se cree que está compuesto por tres coladas de lava. Todavía hay algo de actividad volcánica en la isla con fumarolas sulfúricas que se elevan desde los cráteres en el sureste. West Matthew se formó a fines de la década de 1940 y pudo haber tenido erupciones tan recientes como de 1976. Es un cono aproximadamente circular de 177 m de altura con un pico serrado y está compuesto casi completamente de coladas de lava y escoria. Contiene un cráter que se abre al noroeste. Una colada de lava del oeste de Matthew conforma la costa noroeste de la isla</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5"/>
          <a:srcRect t="11868" b="10690"/>
          <a:stretch/>
        </p:blipFill>
        <p:spPr>
          <a:xfrm>
            <a:off x="4938814" y="4459482"/>
            <a:ext cx="4205186" cy="2398518"/>
          </a:xfrm>
          <a:prstGeom prst="rect">
            <a:avLst/>
          </a:prstGeom>
        </p:spPr>
      </p:pic>
      <p:sp>
        <p:nvSpPr>
          <p:cNvPr id="10" name="Rectángulo 9"/>
          <p:cNvSpPr/>
          <p:nvPr/>
        </p:nvSpPr>
        <p:spPr>
          <a:xfrm>
            <a:off x="6485653" y="6583937"/>
            <a:ext cx="2653290"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Isla Matthew. Volcán. Vanuatu. (</a:t>
            </a:r>
            <a:r>
              <a:rPr lang="es-ES" sz="1000" dirty="0" err="1">
                <a:solidFill>
                  <a:srgbClr val="FF0000"/>
                </a:solidFill>
                <a:latin typeface="Arial" panose="020B0604020202020204" pitchFamily="34" charset="0"/>
                <a:cs typeface="Arial" panose="020B0604020202020204" pitchFamily="34" charset="0"/>
              </a:rPr>
              <a:t>Wikimapia</a:t>
            </a:r>
            <a:r>
              <a:rPr lang="es-ES" sz="1000" dirty="0">
                <a:solidFill>
                  <a:srgbClr val="FF0000"/>
                </a:solidFill>
                <a:latin typeface="Arial" panose="020B0604020202020204" pitchFamily="34" charset="0"/>
                <a:cs typeface="Arial" panose="020B0604020202020204" pitchFamily="34" charset="0"/>
              </a:rPr>
              <a:t>)</a:t>
            </a:r>
          </a:p>
        </p:txBody>
      </p:sp>
      <p:sp>
        <p:nvSpPr>
          <p:cNvPr id="11" name="Rectángulo 10"/>
          <p:cNvSpPr/>
          <p:nvPr/>
        </p:nvSpPr>
        <p:spPr>
          <a:xfrm>
            <a:off x="-20325" y="3970673"/>
            <a:ext cx="4954081" cy="1330535"/>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 pequeña isla simétrica, basáltica, de 4 km de ancho</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de </a:t>
            </a:r>
            <a:r>
              <a:rPr lang="es-ES" sz="1000" b="1" dirty="0">
                <a:latin typeface="Arial" panose="020B0604020202020204" pitchFamily="34" charset="0"/>
                <a:cs typeface="Arial" panose="020B0604020202020204" pitchFamily="34" charset="0"/>
              </a:rPr>
              <a:t>Mera Lava </a:t>
            </a:r>
            <a:r>
              <a:rPr lang="es-ES" sz="1000" dirty="0">
                <a:latin typeface="Arial" panose="020B0604020202020204" pitchFamily="34" charset="0"/>
                <a:cs typeface="Arial" panose="020B0604020202020204" pitchFamily="34" charset="0"/>
              </a:rPr>
              <a:t>en las islas del sur de Banks contiene un cráter en la cima bien conservado y una línea este-oeste de conos de ceniza jóvenes que cruzan el flanco NE. Varios conos de ceniza pequeños ocupan el cráter triangular de la cumbre del Pico Estelar de 1028 m de altura, el punto más alto de la isla. El bajo grado de disección indica que Mera Lava estaba en erupción durante el Holoceno (</a:t>
            </a:r>
            <a:r>
              <a:rPr lang="es-ES" sz="1000" dirty="0" err="1">
                <a:latin typeface="Arial" panose="020B0604020202020204" pitchFamily="34" charset="0"/>
                <a:cs typeface="Arial" panose="020B0604020202020204" pitchFamily="34" charset="0"/>
              </a:rPr>
              <a:t>Mallick</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Ash</a:t>
            </a:r>
            <a:r>
              <a:rPr lang="es-ES" sz="1000" dirty="0">
                <a:latin typeface="Arial" panose="020B0604020202020204" pitchFamily="34" charset="0"/>
                <a:cs typeface="Arial" panose="020B0604020202020204" pitchFamily="34" charset="0"/>
              </a:rPr>
              <a:t>, 1975). Se informó que la Mera Lava había estado arrojando humo cuando fue vista por primera vez por el explorador </a:t>
            </a:r>
            <a:r>
              <a:rPr lang="es-ES" sz="1000" dirty="0" err="1">
                <a:latin typeface="Arial" panose="020B0604020202020204" pitchFamily="34" charset="0"/>
                <a:cs typeface="Arial" panose="020B0604020202020204" pitchFamily="34" charset="0"/>
              </a:rPr>
              <a:t>Queiros</a:t>
            </a:r>
            <a:r>
              <a:rPr lang="es-ES" sz="1000" dirty="0">
                <a:latin typeface="Arial" panose="020B0604020202020204" pitchFamily="34" charset="0"/>
                <a:cs typeface="Arial" panose="020B0604020202020204" pitchFamily="34" charset="0"/>
              </a:rPr>
              <a:t> en 1606</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2" name="Rectángulo 11"/>
          <p:cNvSpPr/>
          <p:nvPr/>
        </p:nvSpPr>
        <p:spPr>
          <a:xfrm>
            <a:off x="0" y="5281024"/>
            <a:ext cx="4933756" cy="86177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-Mota Lava o </a:t>
            </a:r>
            <a:r>
              <a:rPr lang="es-ES" sz="1000" b="1" dirty="0" err="1">
                <a:latin typeface="Arial" panose="020B0604020202020204" pitchFamily="34" charset="0"/>
                <a:cs typeface="Arial" panose="020B0604020202020204" pitchFamily="34" charset="0"/>
              </a:rPr>
              <a:t>Motalava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la cuarta isla más grande en las Islas Banks de Vanuatu, después de </a:t>
            </a:r>
            <a:r>
              <a:rPr lang="es-ES" sz="1000" dirty="0" err="1">
                <a:latin typeface="Arial" panose="020B0604020202020204" pitchFamily="34" charset="0"/>
                <a:cs typeface="Arial" panose="020B0604020202020204" pitchFamily="34" charset="0"/>
              </a:rPr>
              <a:t>Gaua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Vanua</a:t>
            </a:r>
            <a:r>
              <a:rPr lang="es-ES" sz="1000" dirty="0">
                <a:latin typeface="Arial" panose="020B0604020202020204" pitchFamily="34" charset="0"/>
                <a:cs typeface="Arial" panose="020B0604020202020204" pitchFamily="34" charset="0"/>
              </a:rPr>
              <a:t> Lava y </a:t>
            </a:r>
            <a:r>
              <a:rPr lang="es-ES" sz="1000" dirty="0" err="1">
                <a:latin typeface="Arial" panose="020B0604020202020204" pitchFamily="34" charset="0"/>
                <a:cs typeface="Arial" panose="020B0604020202020204" pitchFamily="34" charset="0"/>
              </a:rPr>
              <a:t>Ureparapara</a:t>
            </a:r>
            <a:r>
              <a:rPr lang="es-ES" sz="1000" dirty="0">
                <a:latin typeface="Arial" panose="020B0604020202020204" pitchFamily="34" charset="0"/>
                <a:cs typeface="Arial" panose="020B0604020202020204" pitchFamily="34" charset="0"/>
              </a:rPr>
              <a:t>, con un área de 24 km2. Es la más grande y más alta 411 m de la cadena de islas del este. A 270 metros de su costa sur, unida por corales altos que se pueden atravesar durante la marea baja, es el islote de Ra, con un área de 50 ha. (Wikipedia)</a:t>
            </a:r>
          </a:p>
        </p:txBody>
      </p:sp>
      <p:sp>
        <p:nvSpPr>
          <p:cNvPr id="13" name="Rectángulo 12"/>
          <p:cNvSpPr/>
          <p:nvPr/>
        </p:nvSpPr>
        <p:spPr>
          <a:xfrm>
            <a:off x="-20326" y="6029939"/>
            <a:ext cx="4954081" cy="553998"/>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Mota Lava se compone de al menos cinco estratovolcanes basálticos. Dos de los conos, </a:t>
            </a:r>
            <a:r>
              <a:rPr lang="es-ES" sz="1000" dirty="0" err="1">
                <a:latin typeface="Arial" panose="020B0604020202020204" pitchFamily="34" charset="0"/>
                <a:cs typeface="Arial" panose="020B0604020202020204" pitchFamily="34" charset="0"/>
              </a:rPr>
              <a:t>Vetman</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Tuntog</a:t>
            </a:r>
            <a:r>
              <a:rPr lang="es-ES" sz="1000" dirty="0">
                <a:latin typeface="Arial" panose="020B0604020202020204" pitchFamily="34" charset="0"/>
                <a:cs typeface="Arial" panose="020B0604020202020204" pitchFamily="34" charset="0"/>
              </a:rPr>
              <a:t>, están bien conservados. </a:t>
            </a:r>
            <a:r>
              <a:rPr lang="es-ES" sz="1000" dirty="0" err="1">
                <a:latin typeface="Arial" panose="020B0604020202020204" pitchFamily="34" charset="0"/>
                <a:cs typeface="Arial" panose="020B0604020202020204" pitchFamily="34" charset="0"/>
              </a:rPr>
              <a:t>Vetman</a:t>
            </a:r>
            <a:r>
              <a:rPr lang="es-ES" sz="1000" dirty="0">
                <a:latin typeface="Arial" panose="020B0604020202020204" pitchFamily="34" charset="0"/>
                <a:cs typeface="Arial" panose="020B0604020202020204" pitchFamily="34" charset="0"/>
              </a:rPr>
              <a:t> es un cono </a:t>
            </a:r>
            <a:r>
              <a:rPr lang="es-ES" sz="1000" dirty="0" err="1">
                <a:latin typeface="Arial" panose="020B0604020202020204" pitchFamily="34" charset="0"/>
                <a:cs typeface="Arial" panose="020B0604020202020204" pitchFamily="34" charset="0"/>
              </a:rPr>
              <a:t>piroclástico</a:t>
            </a:r>
            <a:r>
              <a:rPr lang="es-ES" sz="1000" dirty="0">
                <a:latin typeface="Arial" panose="020B0604020202020204" pitchFamily="34" charset="0"/>
                <a:cs typeface="Arial" panose="020B0604020202020204" pitchFamily="34" charset="0"/>
              </a:rPr>
              <a:t> en el centro de la isla con un cráter de cumbre quebrada.</a:t>
            </a:r>
          </a:p>
        </p:txBody>
      </p:sp>
    </p:spTree>
    <p:extLst>
      <p:ext uri="{BB962C8B-B14F-4D97-AF65-F5344CB8AC3E}">
        <p14:creationId xmlns:p14="http://schemas.microsoft.com/office/powerpoint/2010/main" val="41398361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541" y="1034"/>
            <a:ext cx="6649291" cy="86177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En el extremo suroeste de la isla, </a:t>
            </a:r>
            <a:r>
              <a:rPr lang="es-ES" sz="1000" dirty="0" err="1">
                <a:latin typeface="Arial" panose="020B0604020202020204" pitchFamily="34" charset="0"/>
                <a:cs typeface="Arial" panose="020B0604020202020204" pitchFamily="34" charset="0"/>
              </a:rPr>
              <a:t>Tuntog</a:t>
            </a:r>
            <a:r>
              <a:rPr lang="es-ES" sz="1000" dirty="0">
                <a:latin typeface="Arial" panose="020B0604020202020204" pitchFamily="34" charset="0"/>
                <a:cs typeface="Arial" panose="020B0604020202020204" pitchFamily="34" charset="0"/>
              </a:rPr>
              <a:t> es un cono compuesto con un cráter de 500 metros (1.640 pies) de ancho. El análisis geoquímico muestra que la lava de la isla tiene una composición similar a la de las </a:t>
            </a:r>
            <a:r>
              <a:rPr lang="es-ES" sz="1000" dirty="0" smtClean="0">
                <a:latin typeface="Arial" panose="020B0604020202020204" pitchFamily="34" charset="0"/>
                <a:cs typeface="Arial" panose="020B0604020202020204" pitchFamily="34" charset="0"/>
              </a:rPr>
              <a:t>cercanas Mota </a:t>
            </a:r>
            <a:r>
              <a:rPr lang="es-ES" sz="1000" dirty="0">
                <a:latin typeface="Arial" panose="020B0604020202020204" pitchFamily="34" charset="0"/>
                <a:cs typeface="Arial" panose="020B0604020202020204" pitchFamily="34" charset="0"/>
              </a:rPr>
              <a:t>y </a:t>
            </a:r>
            <a:r>
              <a:rPr lang="es-ES" sz="1000" dirty="0" err="1">
                <a:latin typeface="Arial" panose="020B0604020202020204" pitchFamily="34" charset="0"/>
                <a:cs typeface="Arial" panose="020B0604020202020204" pitchFamily="34" charset="0"/>
              </a:rPr>
              <a:t>Ureparapara</a:t>
            </a:r>
            <a:r>
              <a:rPr lang="es-ES" sz="1000" dirty="0">
                <a:latin typeface="Arial" panose="020B0604020202020204" pitchFamily="34" charset="0"/>
                <a:cs typeface="Arial" panose="020B0604020202020204" pitchFamily="34" charset="0"/>
              </a:rPr>
              <a:t>, así como la lava del sur del país, pero difiere del material </a:t>
            </a:r>
            <a:r>
              <a:rPr lang="es-ES" sz="1000" dirty="0" err="1">
                <a:latin typeface="Arial" panose="020B0604020202020204" pitchFamily="34" charset="0"/>
                <a:cs typeface="Arial" panose="020B0604020202020204" pitchFamily="34" charset="0"/>
              </a:rPr>
              <a:t>erupcionado</a:t>
            </a:r>
            <a:r>
              <a:rPr lang="es-ES" sz="1000" dirty="0">
                <a:latin typeface="Arial" panose="020B0604020202020204" pitchFamily="34" charset="0"/>
                <a:cs typeface="Arial" panose="020B0604020202020204" pitchFamily="34" charset="0"/>
              </a:rPr>
              <a:t> en el centro de Vanuatu. Esta última región se ha visto afectada por la subducción de un complejo de arco de isla extinto y sumergido llamado Zona </a:t>
            </a:r>
            <a:r>
              <a:rPr lang="es-ES" sz="1000" dirty="0" err="1" smtClean="0">
                <a:latin typeface="Arial" panose="020B0604020202020204" pitchFamily="34" charset="0"/>
                <a:cs typeface="Arial" panose="020B0604020202020204" pitchFamily="34" charset="0"/>
              </a:rPr>
              <a:t>D’Entrecasteaux</a:t>
            </a:r>
            <a:r>
              <a:rPr lang="es-ES" sz="1000" dirty="0" smtClean="0">
                <a:latin typeface="Arial" panose="020B0604020202020204" pitchFamily="34" charset="0"/>
                <a:cs typeface="Arial" panose="020B0604020202020204" pitchFamily="34" charset="0"/>
              </a:rPr>
              <a:t>.(Wikipedia)</a:t>
            </a:r>
            <a:endParaRPr lang="es-ES" sz="10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6664833" y="1034"/>
            <a:ext cx="2476500" cy="1819275"/>
          </a:xfrm>
          <a:prstGeom prst="rect">
            <a:avLst/>
          </a:prstGeom>
        </p:spPr>
      </p:pic>
      <p:sp>
        <p:nvSpPr>
          <p:cNvPr id="4" name="Rectángulo 3"/>
          <p:cNvSpPr/>
          <p:nvPr/>
        </p:nvSpPr>
        <p:spPr>
          <a:xfrm>
            <a:off x="7524328" y="1422337"/>
            <a:ext cx="1494514"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Mota Lava. Volcán. Vanuatu. (Wikipedia)</a:t>
            </a:r>
          </a:p>
        </p:txBody>
      </p:sp>
      <p:sp>
        <p:nvSpPr>
          <p:cNvPr id="5" name="Rectángulo 4"/>
          <p:cNvSpPr/>
          <p:nvPr/>
        </p:nvSpPr>
        <p:spPr>
          <a:xfrm>
            <a:off x="15540" y="850813"/>
            <a:ext cx="6649292" cy="132343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-Las islas de </a:t>
            </a:r>
            <a:r>
              <a:rPr lang="es-ES" sz="1000" b="1" dirty="0" err="1">
                <a:latin typeface="Arial" panose="020B0604020202020204" pitchFamily="34" charset="0"/>
                <a:cs typeface="Arial" panose="020B0604020202020204" pitchFamily="34" charset="0"/>
              </a:rPr>
              <a:t>Nguna</a:t>
            </a:r>
            <a:r>
              <a:rPr lang="es-ES" sz="1000" b="1" dirty="0">
                <a:latin typeface="Arial" panose="020B0604020202020204" pitchFamily="34" charset="0"/>
                <a:cs typeface="Arial" panose="020B0604020202020204" pitchFamily="34" charset="0"/>
              </a:rPr>
              <a:t>, Pele y </a:t>
            </a:r>
            <a:r>
              <a:rPr lang="es-ES" sz="1000" b="1" dirty="0" err="1">
                <a:latin typeface="Arial" panose="020B0604020202020204" pitchFamily="34" charset="0"/>
                <a:cs typeface="Arial" panose="020B0604020202020204" pitchFamily="34" charset="0"/>
              </a:rPr>
              <a:t>Emau</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al norte de la isla Vate (también conocida como </a:t>
            </a:r>
            <a:r>
              <a:rPr lang="es-ES" sz="1000" dirty="0" err="1">
                <a:latin typeface="Arial" panose="020B0604020202020204" pitchFamily="34" charset="0"/>
                <a:cs typeface="Arial" panose="020B0604020202020204" pitchFamily="34" charset="0"/>
              </a:rPr>
              <a:t>Efaté</a:t>
            </a:r>
            <a:r>
              <a:rPr lang="es-ES" sz="1000" dirty="0">
                <a:latin typeface="Arial" panose="020B0604020202020204" pitchFamily="34" charset="0"/>
                <a:cs typeface="Arial" panose="020B0604020202020204" pitchFamily="34" charset="0"/>
              </a:rPr>
              <a:t>), se han mapeado de diversas maneras como Pleistoceno y del Pleistoceno al Holoceno. Las erupciones del Pleistoceno tardío al Holoceno construyeron conos basálticos compuestos con cráteres bien conservados. Se han deducido en gran parte las calderas submarinas al norte de la isla Vate de diferentes tamaños, que van desde una gran caldera cuyo borde sur está definido por las islas de </a:t>
            </a:r>
            <a:r>
              <a:rPr lang="es-ES" sz="1000" dirty="0" err="1">
                <a:latin typeface="Arial" panose="020B0604020202020204" pitchFamily="34" charset="0"/>
                <a:cs typeface="Arial" panose="020B0604020202020204" pitchFamily="34" charset="0"/>
              </a:rPr>
              <a:t>Nguna</a:t>
            </a:r>
            <a:r>
              <a:rPr lang="es-ES" sz="1000" dirty="0">
                <a:latin typeface="Arial" panose="020B0604020202020204" pitchFamily="34" charset="0"/>
                <a:cs typeface="Arial" panose="020B0604020202020204" pitchFamily="34" charset="0"/>
              </a:rPr>
              <a:t>, Pele y </a:t>
            </a:r>
            <a:r>
              <a:rPr lang="es-ES" sz="1000" dirty="0" err="1">
                <a:latin typeface="Arial" panose="020B0604020202020204" pitchFamily="34" charset="0"/>
                <a:cs typeface="Arial" panose="020B0604020202020204" pitchFamily="34" charset="0"/>
              </a:rPr>
              <a:t>Emao</a:t>
            </a:r>
            <a:r>
              <a:rPr lang="es-ES" sz="1000" dirty="0">
                <a:latin typeface="Arial" panose="020B0604020202020204" pitchFamily="34" charset="0"/>
                <a:cs typeface="Arial" panose="020B0604020202020204" pitchFamily="34" charset="0"/>
              </a:rPr>
              <a:t> hasta una caldera más pequeña, pero su morfología submarina es difícil de definir. Los depósitos de </a:t>
            </a:r>
            <a:r>
              <a:rPr lang="es-ES" sz="1000" dirty="0" err="1">
                <a:latin typeface="Arial" panose="020B0604020202020204" pitchFamily="34" charset="0"/>
                <a:cs typeface="Arial" panose="020B0604020202020204" pitchFamily="34" charset="0"/>
              </a:rPr>
              <a:t>pomez</a:t>
            </a:r>
            <a:r>
              <a:rPr lang="es-ES" sz="1000" dirty="0">
                <a:latin typeface="Arial" panose="020B0604020202020204" pitchFamily="34" charset="0"/>
                <a:cs typeface="Arial" panose="020B0604020202020204" pitchFamily="34" charset="0"/>
              </a:rPr>
              <a:t> de la Formación </a:t>
            </a:r>
            <a:r>
              <a:rPr lang="es-ES" sz="1000" dirty="0" err="1">
                <a:latin typeface="Arial" panose="020B0604020202020204" pitchFamily="34" charset="0"/>
                <a:cs typeface="Arial" panose="020B0604020202020204" pitchFamily="34" charset="0"/>
              </a:rPr>
              <a:t>Efaté</a:t>
            </a:r>
            <a:r>
              <a:rPr lang="es-ES" sz="1000" dirty="0">
                <a:latin typeface="Arial" panose="020B0604020202020204" pitchFamily="34" charset="0"/>
                <a:cs typeface="Arial" panose="020B0604020202020204" pitchFamily="34" charset="0"/>
              </a:rPr>
              <a:t> cubren gran parte de la Isla Vate (</a:t>
            </a:r>
            <a:r>
              <a:rPr lang="es-ES" sz="1000" dirty="0" err="1">
                <a:latin typeface="Arial" panose="020B0604020202020204" pitchFamily="34" charset="0"/>
                <a:cs typeface="Arial" panose="020B0604020202020204" pitchFamily="34" charset="0"/>
              </a:rPr>
              <a:t>Efaté</a:t>
            </a:r>
            <a:r>
              <a:rPr lang="es-ES" sz="1000" dirty="0">
                <a:latin typeface="Arial" panose="020B0604020202020204" pitchFamily="34" charset="0"/>
                <a:cs typeface="Arial" panose="020B0604020202020204" pitchFamily="34" charset="0"/>
              </a:rPr>
              <a:t>) y registran una gran erupción explosiva </a:t>
            </a:r>
            <a:r>
              <a:rPr lang="es-ES" sz="1000" dirty="0" err="1">
                <a:latin typeface="Arial" panose="020B0604020202020204" pitchFamily="34" charset="0"/>
                <a:cs typeface="Arial" panose="020B0604020202020204" pitchFamily="34" charset="0"/>
              </a:rPr>
              <a:t>traquidacítica</a:t>
            </a:r>
            <a:r>
              <a:rPr lang="es-ES" sz="1000" dirty="0">
                <a:latin typeface="Arial" panose="020B0604020202020204" pitchFamily="34" charset="0"/>
                <a:cs typeface="Arial" panose="020B0604020202020204" pitchFamily="34" charset="0"/>
              </a:rPr>
              <a:t> hace aproximadamente 1 millón de años que se originó en una chimenea submarina en algún lugar al norte de la isla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4"/>
          <a:stretch>
            <a:fillRect/>
          </a:stretch>
        </p:blipFill>
        <p:spPr>
          <a:xfrm>
            <a:off x="6521958" y="1852480"/>
            <a:ext cx="2619375" cy="1743075"/>
          </a:xfrm>
          <a:prstGeom prst="rect">
            <a:avLst/>
          </a:prstGeom>
        </p:spPr>
      </p:pic>
      <p:sp>
        <p:nvSpPr>
          <p:cNvPr id="7" name="Rectángulo 6"/>
          <p:cNvSpPr/>
          <p:nvPr/>
        </p:nvSpPr>
        <p:spPr>
          <a:xfrm>
            <a:off x="6492903" y="3625588"/>
            <a:ext cx="2661306" cy="276999"/>
          </a:xfrm>
          <a:prstGeom prst="rect">
            <a:avLst/>
          </a:prstGeom>
          <a:solidFill>
            <a:schemeClr val="accent1">
              <a:lumMod val="40000"/>
              <a:lumOff val="60000"/>
            </a:schemeClr>
          </a:solidFill>
        </p:spPr>
        <p:txBody>
          <a:bodyPr wrap="none">
            <a:spAutoFit/>
          </a:bodyPr>
          <a:lstStyle/>
          <a:p>
            <a:r>
              <a:rPr lang="es-ES" sz="1000" dirty="0">
                <a:solidFill>
                  <a:srgbClr val="FF0000"/>
                </a:solidFill>
                <a:latin typeface="Arial" panose="020B0604020202020204" pitchFamily="34" charset="0"/>
                <a:cs typeface="Arial" panose="020B0604020202020204" pitchFamily="34" charset="0"/>
              </a:rPr>
              <a:t>North Vate. Volcán. Vanuatu</a:t>
            </a:r>
            <a:r>
              <a:rPr lang="es-ES" sz="1000" dirty="0" smtClean="0">
                <a:solidFill>
                  <a:srgbClr val="FF0000"/>
                </a:solidFill>
                <a:latin typeface="Arial" panose="020B0604020202020204" pitchFamily="34" charset="0"/>
                <a:cs typeface="Arial" panose="020B0604020202020204" pitchFamily="34" charset="0"/>
              </a:rPr>
              <a:t>.</a:t>
            </a:r>
            <a:r>
              <a:rPr lang="es-ES" sz="1000" dirty="0">
                <a:solidFill>
                  <a:srgbClr val="FF0000"/>
                </a:solidFill>
                <a:latin typeface="Arial" panose="020B0604020202020204" pitchFamily="34" charset="0"/>
                <a:cs typeface="Arial" panose="020B0604020202020204" pitchFamily="34" charset="0"/>
              </a:rPr>
              <a:t> (John </a:t>
            </a:r>
            <a:r>
              <a:rPr lang="es-ES" sz="1000" dirty="0" err="1">
                <a:solidFill>
                  <a:srgbClr val="FF0000"/>
                </a:solidFill>
                <a:latin typeface="Arial" panose="020B0604020202020204" pitchFamily="34" charset="0"/>
                <a:cs typeface="Arial" panose="020B0604020202020204" pitchFamily="34" charset="0"/>
              </a:rPr>
              <a:t>Seach</a:t>
            </a:r>
            <a:r>
              <a:rPr lang="es-ES" sz="1000" dirty="0" smtClean="0">
                <a:solidFill>
                  <a:srgbClr val="FF0000"/>
                </a:solidFill>
                <a:latin typeface="Arial" panose="020B0604020202020204" pitchFamily="34" charset="0"/>
                <a:cs typeface="Arial" panose="020B0604020202020204" pitchFamily="34" charset="0"/>
              </a:rPr>
              <a:t>)</a:t>
            </a:r>
            <a:r>
              <a:rPr lang="es-ES" sz="1200" dirty="0" smtClean="0">
                <a:solidFill>
                  <a:srgbClr val="FF0000"/>
                </a:solidFill>
              </a:rPr>
              <a:t> </a:t>
            </a:r>
            <a:endParaRPr lang="es-ES" sz="1000" dirty="0">
              <a:solidFill>
                <a:srgbClr val="FF0000"/>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a:stretch>
            <a:fillRect/>
          </a:stretch>
        </p:blipFill>
        <p:spPr>
          <a:xfrm>
            <a:off x="4923855" y="3979531"/>
            <a:ext cx="4205983" cy="2878469"/>
          </a:xfrm>
          <a:prstGeom prst="rect">
            <a:avLst/>
          </a:prstGeom>
        </p:spPr>
      </p:pic>
      <p:sp>
        <p:nvSpPr>
          <p:cNvPr id="9" name="Rectángulo 8"/>
          <p:cNvSpPr/>
          <p:nvPr/>
        </p:nvSpPr>
        <p:spPr>
          <a:xfrm>
            <a:off x="7669746" y="6293358"/>
            <a:ext cx="1459634" cy="553998"/>
          </a:xfrm>
          <a:prstGeom prst="rect">
            <a:avLst/>
          </a:prstGeom>
          <a:solidFill>
            <a:schemeClr val="accent1">
              <a:lumMod val="40000"/>
              <a:lumOff val="60000"/>
            </a:schemeClr>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Traitor’s</a:t>
            </a:r>
            <a:r>
              <a:rPr lang="es-ES" sz="1000" dirty="0">
                <a:solidFill>
                  <a:srgbClr val="FF0000"/>
                </a:solidFill>
                <a:latin typeface="Arial" panose="020B0604020202020204" pitchFamily="34" charset="0"/>
                <a:cs typeface="Arial" panose="020B0604020202020204" pitchFamily="34" charset="0"/>
              </a:rPr>
              <a:t> Head Volcán. Vanuatu.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10" name="Rectángulo 9"/>
          <p:cNvSpPr/>
          <p:nvPr/>
        </p:nvSpPr>
        <p:spPr>
          <a:xfrm>
            <a:off x="0" y="2134685"/>
            <a:ext cx="6492902" cy="1477328"/>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 península de </a:t>
            </a:r>
            <a:r>
              <a:rPr lang="es-ES" sz="1000" b="1" dirty="0" err="1">
                <a:latin typeface="Arial" panose="020B0604020202020204" pitchFamily="34" charset="0"/>
                <a:cs typeface="Arial" panose="020B0604020202020204" pitchFamily="34" charset="0"/>
              </a:rPr>
              <a:t>Traitor's</a:t>
            </a:r>
            <a:r>
              <a:rPr lang="es-ES" sz="1000" b="1" dirty="0">
                <a:latin typeface="Arial" panose="020B0604020202020204" pitchFamily="34" charset="0"/>
                <a:cs typeface="Arial" panose="020B0604020202020204" pitchFamily="34" charset="0"/>
              </a:rPr>
              <a:t> Head </a:t>
            </a:r>
            <a:r>
              <a:rPr lang="es-ES" sz="1000" dirty="0">
                <a:latin typeface="Arial" panose="020B0604020202020204" pitchFamily="34" charset="0"/>
                <a:cs typeface="Arial" panose="020B0604020202020204" pitchFamily="34" charset="0"/>
              </a:rPr>
              <a:t>al norte de la Bahía Cook en la isla oriental de </a:t>
            </a:r>
            <a:r>
              <a:rPr lang="es-ES" sz="1000" dirty="0" err="1">
                <a:latin typeface="Arial" panose="020B0604020202020204" pitchFamily="34" charset="0"/>
                <a:cs typeface="Arial" panose="020B0604020202020204" pitchFamily="34" charset="0"/>
              </a:rPr>
              <a:t>Erromango</a:t>
            </a:r>
            <a:r>
              <a:rPr lang="es-ES" sz="1000" dirty="0">
                <a:latin typeface="Arial" panose="020B0604020202020204" pitchFamily="34" charset="0"/>
                <a:cs typeface="Arial" panose="020B0604020202020204" pitchFamily="34" charset="0"/>
              </a:rPr>
              <a:t> está compuesta por tres conos volcánicos del Holoceno que son los más jóvenes en la isla de 50 km de longitud. Los montes </a:t>
            </a:r>
            <a:r>
              <a:rPr lang="es-ES" sz="1000" dirty="0" err="1">
                <a:latin typeface="Arial" panose="020B0604020202020204" pitchFamily="34" charset="0"/>
                <a:cs typeface="Arial" panose="020B0604020202020204" pitchFamily="34" charset="0"/>
              </a:rPr>
              <a:t>Rantop</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Nagat</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Oulenou</a:t>
            </a:r>
            <a:r>
              <a:rPr lang="es-ES" sz="1000" dirty="0">
                <a:latin typeface="Arial" panose="020B0604020202020204" pitchFamily="34" charset="0"/>
                <a:cs typeface="Arial" panose="020B0604020202020204" pitchFamily="34" charset="0"/>
              </a:rPr>
              <a:t> son pequeños estratovolcanes de basáltico a </a:t>
            </a:r>
            <a:r>
              <a:rPr lang="es-ES" sz="1000" dirty="0" err="1">
                <a:latin typeface="Arial" panose="020B0604020202020204" pitchFamily="34" charset="0"/>
                <a:cs typeface="Arial" panose="020B0604020202020204" pitchFamily="34" charset="0"/>
              </a:rPr>
              <a:t>andesíticos</a:t>
            </a:r>
            <a:r>
              <a:rPr lang="es-ES" sz="1000" dirty="0">
                <a:latin typeface="Arial" panose="020B0604020202020204" pitchFamily="34" charset="0"/>
                <a:cs typeface="Arial" panose="020B0604020202020204" pitchFamily="34" charset="0"/>
              </a:rPr>
              <a:t> con morfologías bien conservadas. El Monte </a:t>
            </a:r>
            <a:r>
              <a:rPr lang="es-ES" sz="1000" dirty="0" err="1">
                <a:latin typeface="Arial" panose="020B0604020202020204" pitchFamily="34" charset="0"/>
                <a:cs typeface="Arial" panose="020B0604020202020204" pitchFamily="34" charset="0"/>
              </a:rPr>
              <a:t>Rantop</a:t>
            </a:r>
            <a:r>
              <a:rPr lang="es-ES" sz="1000" dirty="0">
                <a:latin typeface="Arial" panose="020B0604020202020204" pitchFamily="34" charset="0"/>
                <a:cs typeface="Arial" panose="020B0604020202020204" pitchFamily="34" charset="0"/>
              </a:rPr>
              <a:t> es el más grande, se eleva a 837 m, y el Monte </a:t>
            </a:r>
            <a:r>
              <a:rPr lang="es-ES" sz="1000" dirty="0" err="1">
                <a:latin typeface="Arial" panose="020B0604020202020204" pitchFamily="34" charset="0"/>
                <a:cs typeface="Arial" panose="020B0604020202020204" pitchFamily="34" charset="0"/>
              </a:rPr>
              <a:t>Oulenou</a:t>
            </a:r>
            <a:r>
              <a:rPr lang="es-ES" sz="1000" dirty="0">
                <a:latin typeface="Arial" panose="020B0604020202020204" pitchFamily="34" charset="0"/>
                <a:cs typeface="Arial" panose="020B0604020202020204" pitchFamily="34" charset="0"/>
              </a:rPr>
              <a:t> de 421 m de altura es el más joven, con un cráter no </a:t>
            </a:r>
            <a:r>
              <a:rPr lang="es-ES" sz="1000" dirty="0" err="1">
                <a:latin typeface="Arial" panose="020B0604020202020204" pitchFamily="34" charset="0"/>
                <a:cs typeface="Arial" panose="020B0604020202020204" pitchFamily="34" charset="0"/>
              </a:rPr>
              <a:t>brechificado</a:t>
            </a:r>
            <a:r>
              <a:rPr lang="es-ES" sz="1000" dirty="0">
                <a:latin typeface="Arial" panose="020B0604020202020204" pitchFamily="34" charset="0"/>
                <a:cs typeface="Arial" panose="020B0604020202020204" pitchFamily="34" charset="0"/>
              </a:rPr>
              <a:t>. Una meseta baja hacia el noroeste está sustentada por depósitos de cenizas distribuidos por vientos alisios del sudeste. Los volcanes formaron inicialmente una isla costera que se unió a la parte continental mediante el levantamiento después de que cesara el volcanismo. Una chimenea submarina en alta mar entre la punta de la península y la isla </a:t>
            </a:r>
            <a:r>
              <a:rPr lang="es-ES" sz="1000" dirty="0" err="1">
                <a:latin typeface="Arial" panose="020B0604020202020204" pitchFamily="34" charset="0"/>
                <a:cs typeface="Arial" panose="020B0604020202020204" pitchFamily="34" charset="0"/>
              </a:rPr>
              <a:t>Goat</a:t>
            </a:r>
            <a:r>
              <a:rPr lang="es-ES" sz="1000" dirty="0">
                <a:latin typeface="Arial" panose="020B0604020202020204" pitchFamily="34" charset="0"/>
                <a:cs typeface="Arial" panose="020B0604020202020204" pitchFamily="34" charset="0"/>
              </a:rPr>
              <a:t>, a 5 km al NE, entró en erupción en 1881, la única actividad histórica de los volcanes de </a:t>
            </a:r>
            <a:r>
              <a:rPr lang="es-ES" sz="1000" dirty="0" err="1">
                <a:latin typeface="Arial" panose="020B0604020202020204" pitchFamily="34" charset="0"/>
                <a:cs typeface="Arial" panose="020B0604020202020204" pitchFamily="34" charset="0"/>
              </a:rPr>
              <a:t>Erromango</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2" name="Rectángulo 11"/>
          <p:cNvSpPr/>
          <p:nvPr/>
        </p:nvSpPr>
        <p:spPr>
          <a:xfrm>
            <a:off x="0" y="3595555"/>
            <a:ext cx="6492902" cy="1631216"/>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-Caldera sin </a:t>
            </a:r>
            <a:r>
              <a:rPr lang="es-ES" sz="1000" b="1" dirty="0" err="1" smtClean="0">
                <a:latin typeface="Arial" panose="020B0604020202020204" pitchFamily="34" charset="0"/>
                <a:cs typeface="Arial" panose="020B0604020202020204" pitchFamily="34" charset="0"/>
              </a:rPr>
              <a:t>nombre:</a:t>
            </a:r>
            <a:r>
              <a:rPr lang="es-ES" sz="1000" dirty="0" err="1" smtClean="0">
                <a:latin typeface="Arial" panose="020B0604020202020204" pitchFamily="34" charset="0"/>
                <a:cs typeface="Arial" panose="020B0604020202020204" pitchFamily="34" charset="0"/>
              </a:rPr>
              <a:t>Un</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grupo de pequeñas islas al sur de la isla </a:t>
            </a:r>
            <a:r>
              <a:rPr lang="es-ES" sz="1000" dirty="0" err="1">
                <a:latin typeface="Arial" panose="020B0604020202020204" pitchFamily="34" charset="0"/>
                <a:cs typeface="Arial" panose="020B0604020202020204" pitchFamily="34" charset="0"/>
              </a:rPr>
              <a:t>Tongoa</a:t>
            </a:r>
            <a:r>
              <a:rPr lang="es-ES" sz="1000" dirty="0">
                <a:latin typeface="Arial" panose="020B0604020202020204" pitchFamily="34" charset="0"/>
                <a:cs typeface="Arial" panose="020B0604020202020204" pitchFamily="34" charset="0"/>
              </a:rPr>
              <a:t> se consideraron restos de una masa terrestre que una vez fue mayor y que se hundió durante el Holoceno. Las islas </a:t>
            </a:r>
            <a:r>
              <a:rPr lang="es-ES" sz="1000" dirty="0" err="1">
                <a:latin typeface="Arial" panose="020B0604020202020204" pitchFamily="34" charset="0"/>
                <a:cs typeface="Arial" panose="020B0604020202020204" pitchFamily="34" charset="0"/>
              </a:rPr>
              <a:t>Ewose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Buninga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Tongariki</a:t>
            </a:r>
            <a:r>
              <a:rPr lang="es-ES" sz="1000" dirty="0">
                <a:latin typeface="Arial" panose="020B0604020202020204" pitchFamily="34" charset="0"/>
                <a:cs typeface="Arial" panose="020B0604020202020204" pitchFamily="34" charset="0"/>
              </a:rPr>
              <a:t>, en el extremo sur de las Islas </a:t>
            </a:r>
            <a:r>
              <a:rPr lang="es-ES" sz="1000" dirty="0" err="1">
                <a:latin typeface="Arial" panose="020B0604020202020204" pitchFamily="34" charset="0"/>
                <a:cs typeface="Arial" panose="020B0604020202020204" pitchFamily="34" charset="0"/>
              </a:rPr>
              <a:t>Shepherd</a:t>
            </a:r>
            <a:r>
              <a:rPr lang="es-ES" sz="1000" dirty="0">
                <a:latin typeface="Arial" panose="020B0604020202020204" pitchFamily="34" charset="0"/>
                <a:cs typeface="Arial" panose="020B0604020202020204" pitchFamily="34" charset="0"/>
              </a:rPr>
              <a:t>, se encuentran en el borde de una </a:t>
            </a:r>
            <a:r>
              <a:rPr lang="es-ES" sz="1000" dirty="0" smtClean="0">
                <a:latin typeface="Arial" panose="020B0604020202020204" pitchFamily="34" charset="0"/>
                <a:cs typeface="Arial" panose="020B0604020202020204" pitchFamily="34" charset="0"/>
              </a:rPr>
              <a:t>caldera</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propuesta que se cree que es una de varias formadas en la Cadena Volcánica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Central </a:t>
            </a:r>
            <a:r>
              <a:rPr lang="es-ES" sz="1000" dirty="0">
                <a:latin typeface="Arial" panose="020B0604020202020204" pitchFamily="34" charset="0"/>
                <a:cs typeface="Arial" panose="020B0604020202020204" pitchFamily="34" charset="0"/>
              </a:rPr>
              <a:t>de Vanuatu hace aproximadamente 2000 años (Crawford et al. 1988,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Macfarlane</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et al. 1988). </a:t>
            </a:r>
            <a:r>
              <a:rPr lang="es-ES" sz="1000" dirty="0" err="1">
                <a:latin typeface="Arial" panose="020B0604020202020204" pitchFamily="34" charset="0"/>
                <a:cs typeface="Arial" panose="020B0604020202020204" pitchFamily="34" charset="0"/>
              </a:rPr>
              <a:t>Eissen</a:t>
            </a:r>
            <a:r>
              <a:rPr lang="es-ES" sz="1000" dirty="0">
                <a:latin typeface="Arial" panose="020B0604020202020204" pitchFamily="34" charset="0"/>
                <a:cs typeface="Arial" panose="020B0604020202020204" pitchFamily="34" charset="0"/>
              </a:rPr>
              <a:t> et al. (1991) no encontraron evidencia de una caldera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en </a:t>
            </a:r>
            <a:r>
              <a:rPr lang="es-ES" sz="1000" dirty="0">
                <a:latin typeface="Arial" panose="020B0604020202020204" pitchFamily="34" charset="0"/>
                <a:cs typeface="Arial" panose="020B0604020202020204" pitchFamily="34" charset="0"/>
              </a:rPr>
              <a:t>este lugar. Las rocas </a:t>
            </a:r>
            <a:r>
              <a:rPr lang="es-ES" sz="1000" dirty="0" err="1">
                <a:latin typeface="Arial" panose="020B0604020202020204" pitchFamily="34" charset="0"/>
                <a:cs typeface="Arial" panose="020B0604020202020204" pitchFamily="34" charset="0"/>
              </a:rPr>
              <a:t>piroclásticas</a:t>
            </a:r>
            <a:r>
              <a:rPr lang="es-ES" sz="1000" dirty="0">
                <a:latin typeface="Arial" panose="020B0604020202020204" pitchFamily="34" charset="0"/>
                <a:cs typeface="Arial" panose="020B0604020202020204" pitchFamily="34" charset="0"/>
              </a:rPr>
              <a:t> invadidas por diques están expuestas en </a:t>
            </a:r>
            <a:r>
              <a:rPr lang="es-ES" sz="1000" dirty="0" err="1">
                <a:latin typeface="Arial" panose="020B0604020202020204" pitchFamily="34" charset="0"/>
                <a:cs typeface="Arial" panose="020B0604020202020204" pitchFamily="34" charset="0"/>
              </a:rPr>
              <a:t>Ewose</a:t>
            </a:r>
            <a:r>
              <a:rPr lang="es-ES" sz="1000" dirty="0">
                <a:latin typeface="Arial" panose="020B0604020202020204" pitchFamily="34" charset="0"/>
                <a:cs typeface="Arial" panose="020B0604020202020204" pitchFamily="34" charset="0"/>
              </a:rPr>
              <a:t>,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mientras </a:t>
            </a:r>
            <a:r>
              <a:rPr lang="es-ES" sz="1000" dirty="0">
                <a:latin typeface="Arial" panose="020B0604020202020204" pitchFamily="34" charset="0"/>
                <a:cs typeface="Arial" panose="020B0604020202020204" pitchFamily="34" charset="0"/>
              </a:rPr>
              <a:t>que </a:t>
            </a:r>
            <a:r>
              <a:rPr lang="es-ES" sz="1000" dirty="0" err="1">
                <a:latin typeface="Arial" panose="020B0604020202020204" pitchFamily="34" charset="0"/>
                <a:cs typeface="Arial" panose="020B0604020202020204" pitchFamily="34" charset="0"/>
              </a:rPr>
              <a:t>Buninga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Makura</a:t>
            </a:r>
            <a:r>
              <a:rPr lang="es-ES" sz="1000" dirty="0">
                <a:latin typeface="Arial" panose="020B0604020202020204" pitchFamily="34" charset="0"/>
                <a:cs typeface="Arial" panose="020B0604020202020204" pitchFamily="34" charset="0"/>
              </a:rPr>
              <a:t> están compuestas en gran parte por coladas de lava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inclinadas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Tongariki</a:t>
            </a:r>
            <a:r>
              <a:rPr lang="es-ES" sz="1000" dirty="0">
                <a:latin typeface="Arial" panose="020B0604020202020204" pitchFamily="34" charset="0"/>
                <a:cs typeface="Arial" panose="020B0604020202020204" pitchFamily="34" charset="0"/>
              </a:rPr>
              <a:t> consiste en restos de un estratovolcán basáltico con tobas </a:t>
            </a:r>
            <a:r>
              <a:rPr lang="es-ES" sz="1000" dirty="0" smtClean="0">
                <a:latin typeface="Arial" panose="020B0604020202020204" pitchFamily="34" charset="0"/>
                <a:cs typeface="Arial" panose="020B0604020202020204" pitchFamily="34" charset="0"/>
              </a:rPr>
              <a:t>de</a:t>
            </a:r>
          </a:p>
          <a:p>
            <a:r>
              <a:rPr lang="es-ES" sz="1000" dirty="0" smtClean="0">
                <a:latin typeface="Arial" panose="020B0604020202020204" pitchFamily="34" charset="0"/>
                <a:cs typeface="Arial" panose="020B0604020202020204" pitchFamily="34" charset="0"/>
              </a:rPr>
              <a:t>pómez </a:t>
            </a:r>
            <a:r>
              <a:rPr lang="es-ES" sz="1000" dirty="0" err="1">
                <a:latin typeface="Arial" panose="020B0604020202020204" pitchFamily="34" charset="0"/>
                <a:cs typeface="Arial" panose="020B0604020202020204" pitchFamily="34" charset="0"/>
              </a:rPr>
              <a:t>dacíticas</a:t>
            </a:r>
            <a:r>
              <a:rPr lang="es-ES" sz="1000" dirty="0">
                <a:latin typeface="Arial" panose="020B0604020202020204" pitchFamily="34" charset="0"/>
                <a:cs typeface="Arial" panose="020B0604020202020204" pitchFamily="34" charset="0"/>
              </a:rPr>
              <a:t> en áreas bajas.(</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sp>
        <p:nvSpPr>
          <p:cNvPr id="13" name="Rectángulo 12"/>
          <p:cNvSpPr/>
          <p:nvPr/>
        </p:nvSpPr>
        <p:spPr>
          <a:xfrm>
            <a:off x="-29056" y="5226771"/>
            <a:ext cx="4923855" cy="1323439"/>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Ureparapara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(también conocida como Parapara para abreviar; una vez conocida como Isla </a:t>
            </a:r>
            <a:r>
              <a:rPr lang="es-ES" sz="1000" dirty="0" err="1">
                <a:latin typeface="Arial" panose="020B0604020202020204" pitchFamily="34" charset="0"/>
                <a:cs typeface="Arial" panose="020B0604020202020204" pitchFamily="34" charset="0"/>
              </a:rPr>
              <a:t>Bligh</a:t>
            </a:r>
            <a:r>
              <a:rPr lang="es-ES" sz="1000" dirty="0">
                <a:latin typeface="Arial" panose="020B0604020202020204" pitchFamily="34" charset="0"/>
                <a:cs typeface="Arial" panose="020B0604020202020204" pitchFamily="34" charset="0"/>
              </a:rPr>
              <a:t>) es la tercera isla más grande del grupo de Banks en el norte de Vanuatu, después de </a:t>
            </a:r>
            <a:r>
              <a:rPr lang="es-ES" sz="1000" dirty="0" err="1">
                <a:latin typeface="Arial" panose="020B0604020202020204" pitchFamily="34" charset="0"/>
                <a:cs typeface="Arial" panose="020B0604020202020204" pitchFamily="34" charset="0"/>
              </a:rPr>
              <a:t>Gaua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Vanua</a:t>
            </a:r>
            <a:r>
              <a:rPr lang="es-ES" sz="1000" dirty="0">
                <a:latin typeface="Arial" panose="020B0604020202020204" pitchFamily="34" charset="0"/>
                <a:cs typeface="Arial" panose="020B0604020202020204" pitchFamily="34" charset="0"/>
              </a:rPr>
              <a:t> Lava. Es un viejo cono volcánico que ha sido </a:t>
            </a:r>
            <a:r>
              <a:rPr lang="es-ES" sz="1000" dirty="0" err="1">
                <a:latin typeface="Arial" panose="020B0604020202020204" pitchFamily="34" charset="0"/>
                <a:cs typeface="Arial" panose="020B0604020202020204" pitchFamily="34" charset="0"/>
              </a:rPr>
              <a:t>brechificado</a:t>
            </a:r>
            <a:r>
              <a:rPr lang="es-ES" sz="1000" dirty="0">
                <a:latin typeface="Arial" panose="020B0604020202020204" pitchFamily="34" charset="0"/>
                <a:cs typeface="Arial" panose="020B0604020202020204" pitchFamily="34" charset="0"/>
              </a:rPr>
              <a:t> por el mar en su costa Este, formando la Bahía de los Buceadores. Además de esta muesca, la isla es de forma circular, con un diámetro de quince kilómetros. El área de tierra es de 39 kilómetros cuadrados </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(Wikipedia) El volcán fue construido a través de sucesivas erupciones </a:t>
            </a:r>
            <a:r>
              <a:rPr lang="es-ES" sz="1000" dirty="0" err="1">
                <a:latin typeface="Arial" panose="020B0604020202020204" pitchFamily="34" charset="0"/>
                <a:cs typeface="Arial" panose="020B0604020202020204" pitchFamily="34" charset="0"/>
              </a:rPr>
              <a:t>piroclásticas</a:t>
            </a:r>
            <a:r>
              <a:rPr lang="es-ES" sz="1000" dirty="0">
                <a:latin typeface="Arial" panose="020B0604020202020204" pitchFamily="34" charset="0"/>
                <a:cs typeface="Arial" panose="020B0604020202020204" pitchFamily="34" charset="0"/>
              </a:rPr>
              <a:t> y coladas de lava</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7766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779912" y="7747"/>
            <a:ext cx="5331441" cy="1954383"/>
          </a:xfrm>
          <a:prstGeom prst="rect">
            <a:avLst/>
          </a:prstGeom>
        </p:spPr>
      </p:pic>
      <p:sp>
        <p:nvSpPr>
          <p:cNvPr id="3" name="Rectángulo 2"/>
          <p:cNvSpPr/>
          <p:nvPr/>
        </p:nvSpPr>
        <p:spPr>
          <a:xfrm>
            <a:off x="3779912" y="1703057"/>
            <a:ext cx="3438762"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Isla </a:t>
            </a:r>
            <a:r>
              <a:rPr lang="es-ES" sz="1000" dirty="0" err="1">
                <a:solidFill>
                  <a:srgbClr val="FF0000"/>
                </a:solidFill>
                <a:latin typeface="Arial" panose="020B0604020202020204" pitchFamily="34" charset="0"/>
                <a:cs typeface="Arial" panose="020B0604020202020204" pitchFamily="34" charset="0"/>
              </a:rPr>
              <a:t>Ureparapara</a:t>
            </a:r>
            <a:r>
              <a:rPr lang="es-ES" sz="1000" dirty="0">
                <a:solidFill>
                  <a:srgbClr val="FF0000"/>
                </a:solidFill>
                <a:latin typeface="Arial" panose="020B0604020202020204" pitchFamily="34" charset="0"/>
                <a:cs typeface="Arial" panose="020B0604020202020204" pitchFamily="34" charset="0"/>
              </a:rPr>
              <a:t>. Volcán. </a:t>
            </a:r>
            <a:r>
              <a:rPr lang="es-ES" sz="1000" dirty="0" err="1">
                <a:solidFill>
                  <a:srgbClr val="FF0000"/>
                </a:solidFill>
                <a:latin typeface="Arial" panose="020B0604020202020204" pitchFamily="34" charset="0"/>
                <a:cs typeface="Arial" panose="020B0604020202020204" pitchFamily="34" charset="0"/>
              </a:rPr>
              <a:t>Vanuato</a:t>
            </a:r>
            <a:r>
              <a:rPr lang="es-ES" sz="1000" dirty="0">
                <a:solidFill>
                  <a:srgbClr val="FF0000"/>
                </a:solidFill>
                <a:latin typeface="Arial" panose="020B0604020202020204" pitchFamily="34" charset="0"/>
                <a:cs typeface="Arial" panose="020B0604020202020204" pitchFamily="34" charset="0"/>
              </a:rPr>
              <a:t>. (Haos </a:t>
            </a:r>
            <a:r>
              <a:rPr lang="es-ES" sz="1000" dirty="0" err="1">
                <a:solidFill>
                  <a:srgbClr val="FF0000"/>
                </a:solidFill>
                <a:latin typeface="Arial" panose="020B0604020202020204" pitchFamily="34" charset="0"/>
                <a:cs typeface="Arial" panose="020B0604020202020204" pitchFamily="34" charset="0"/>
              </a:rPr>
              <a:t>Blong</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Volkeno</a:t>
            </a:r>
            <a:r>
              <a:rPr lang="es-ES" sz="1000" dirty="0">
                <a:solidFill>
                  <a:srgbClr val="FF0000"/>
                </a:solidFill>
                <a:latin typeface="Arial" panose="020B0604020202020204" pitchFamily="34" charset="0"/>
                <a:cs typeface="Arial" panose="020B0604020202020204" pitchFamily="34" charset="0"/>
              </a:rPr>
              <a:t>)</a:t>
            </a:r>
          </a:p>
        </p:txBody>
      </p:sp>
      <p:sp>
        <p:nvSpPr>
          <p:cNvPr id="4" name="Rectángulo 3"/>
          <p:cNvSpPr/>
          <p:nvPr/>
        </p:nvSpPr>
        <p:spPr>
          <a:xfrm>
            <a:off x="-2667" y="-6932"/>
            <a:ext cx="3782579" cy="1938992"/>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Vanua</a:t>
            </a:r>
            <a:r>
              <a:rPr lang="es-ES" sz="1000" b="1" dirty="0" smtClean="0">
                <a:latin typeface="Arial" panose="020B0604020202020204" pitchFamily="34" charset="0"/>
                <a:cs typeface="Arial" panose="020B0604020202020204" pitchFamily="34" charset="0"/>
              </a:rPr>
              <a:t> </a:t>
            </a:r>
            <a:r>
              <a:rPr lang="es-ES" sz="1000" b="1" dirty="0">
                <a:latin typeface="Arial" panose="020B0604020202020204" pitchFamily="34" charset="0"/>
                <a:cs typeface="Arial" panose="020B0604020202020204" pitchFamily="34" charset="0"/>
              </a:rPr>
              <a:t>Lava </a:t>
            </a:r>
            <a:r>
              <a:rPr lang="es-ES" sz="1000" dirty="0">
                <a:latin typeface="Arial" panose="020B0604020202020204" pitchFamily="34" charset="0"/>
                <a:cs typeface="Arial" panose="020B0604020202020204" pitchFamily="34" charset="0"/>
              </a:rPr>
              <a:t>es la segunda más grande de las Islas Banks en la provincia de </a:t>
            </a:r>
            <a:r>
              <a:rPr lang="es-ES" sz="1000" dirty="0" err="1">
                <a:latin typeface="Arial" panose="020B0604020202020204" pitchFamily="34" charset="0"/>
                <a:cs typeface="Arial" panose="020B0604020202020204" pitchFamily="34" charset="0"/>
              </a:rPr>
              <a:t>Torba</a:t>
            </a:r>
            <a:r>
              <a:rPr lang="es-ES" sz="1000" dirty="0">
                <a:latin typeface="Arial" panose="020B0604020202020204" pitchFamily="34" charset="0"/>
                <a:cs typeface="Arial" panose="020B0604020202020204" pitchFamily="34" charset="0"/>
              </a:rPr>
              <a:t>, Vanuatu, después de </a:t>
            </a:r>
            <a:r>
              <a:rPr lang="es-ES" sz="1000" dirty="0" err="1">
                <a:latin typeface="Arial" panose="020B0604020202020204" pitchFamily="34" charset="0"/>
                <a:cs typeface="Arial" panose="020B0604020202020204" pitchFamily="34" charset="0"/>
              </a:rPr>
              <a:t>Gaua</a:t>
            </a:r>
            <a:r>
              <a:rPr lang="es-ES" sz="1000" dirty="0">
                <a:latin typeface="Arial" panose="020B0604020202020204" pitchFamily="34" charset="0"/>
                <a:cs typeface="Arial" panose="020B0604020202020204" pitchFamily="34" charset="0"/>
              </a:rPr>
              <a:t> un poco más grande. Se encuentra a unos 120 km al norte-noreste de Espíritu Santo y al norte de </a:t>
            </a:r>
            <a:r>
              <a:rPr lang="es-ES" sz="1000" dirty="0" err="1">
                <a:latin typeface="Arial" panose="020B0604020202020204" pitchFamily="34" charset="0"/>
                <a:cs typeface="Arial" panose="020B0604020202020204" pitchFamily="34" charset="0"/>
              </a:rPr>
              <a:t>Gaua</a:t>
            </a:r>
            <a:r>
              <a:rPr lang="es-ES" sz="1000" dirty="0">
                <a:latin typeface="Arial" panose="020B0604020202020204" pitchFamily="34" charset="0"/>
                <a:cs typeface="Arial" panose="020B0604020202020204" pitchFamily="34" charset="0"/>
              </a:rPr>
              <a:t>. La isla mide unos 25 km de norte a sur y 20 km de este a oeste. Tiene una superficie de 314 km². La altitud más alta en la isla es de 946 metros. El monte </a:t>
            </a:r>
            <a:r>
              <a:rPr lang="es-ES" sz="1000" dirty="0" err="1">
                <a:latin typeface="Arial" panose="020B0604020202020204" pitchFamily="34" charset="0"/>
                <a:cs typeface="Arial" panose="020B0604020202020204" pitchFamily="34" charset="0"/>
              </a:rPr>
              <a:t>Seretimiat</a:t>
            </a:r>
            <a:r>
              <a:rPr lang="es-ES" sz="1000" dirty="0">
                <a:latin typeface="Arial" panose="020B0604020202020204" pitchFamily="34" charset="0"/>
                <a:cs typeface="Arial" panose="020B0604020202020204" pitchFamily="34" charset="0"/>
              </a:rPr>
              <a:t> (también escrito </a:t>
            </a:r>
            <a:r>
              <a:rPr lang="es-ES" sz="1000" dirty="0" err="1">
                <a:latin typeface="Arial" panose="020B0604020202020204" pitchFamily="34" charset="0"/>
                <a:cs typeface="Arial" panose="020B0604020202020204" pitchFamily="34" charset="0"/>
              </a:rPr>
              <a:t>Sere'ama</a:t>
            </a:r>
            <a:r>
              <a:rPr lang="es-ES" sz="1000" dirty="0">
                <a:latin typeface="Arial" panose="020B0604020202020204" pitchFamily="34" charset="0"/>
                <a:cs typeface="Arial" panose="020B0604020202020204" pitchFamily="34" charset="0"/>
              </a:rPr>
              <a:t>, de 921 metros es un volcán activo, cuya última erupción fue en 1965. La isla tiene dos puertos naturales, Puerto </a:t>
            </a:r>
            <a:r>
              <a:rPr lang="es-ES" sz="1000" dirty="0" err="1">
                <a:latin typeface="Arial" panose="020B0604020202020204" pitchFamily="34" charset="0"/>
                <a:cs typeface="Arial" panose="020B0604020202020204" pitchFamily="34" charset="0"/>
              </a:rPr>
              <a:t>Patteson</a:t>
            </a:r>
            <a:r>
              <a:rPr lang="es-ES" sz="1000" dirty="0">
                <a:latin typeface="Arial" panose="020B0604020202020204" pitchFamily="34" charset="0"/>
                <a:cs typeface="Arial" panose="020B0604020202020204" pitchFamily="34" charset="0"/>
              </a:rPr>
              <a:t> en el este y Bahía de </a:t>
            </a:r>
            <a:r>
              <a:rPr lang="es-ES" sz="1000" dirty="0" err="1">
                <a:latin typeface="Arial" panose="020B0604020202020204" pitchFamily="34" charset="0"/>
                <a:cs typeface="Arial" panose="020B0604020202020204" pitchFamily="34" charset="0"/>
              </a:rPr>
              <a:t>Vureas</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Vurës</a:t>
            </a:r>
            <a:r>
              <a:rPr lang="es-ES" sz="1000" dirty="0">
                <a:latin typeface="Arial" panose="020B0604020202020204" pitchFamily="34" charset="0"/>
                <a:cs typeface="Arial" panose="020B0604020202020204" pitchFamily="34" charset="0"/>
              </a:rPr>
              <a:t>) en el suroeste . Al este de la isla se encuentran los islotes de </a:t>
            </a:r>
            <a:r>
              <a:rPr lang="es-ES" sz="1000" dirty="0" err="1">
                <a:latin typeface="Arial" panose="020B0604020202020204" pitchFamily="34" charset="0"/>
                <a:cs typeface="Arial" panose="020B0604020202020204" pitchFamily="34" charset="0"/>
              </a:rPr>
              <a:t>Kwakea</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Ravenga</a:t>
            </a:r>
            <a:r>
              <a:rPr lang="es-ES" sz="1000" dirty="0">
                <a:latin typeface="Arial" panose="020B0604020202020204" pitchFamily="34" charset="0"/>
                <a:cs typeface="Arial" panose="020B0604020202020204" pitchFamily="34" charset="0"/>
              </a:rPr>
              <a:t>. En el lado oeste está la bahía de </a:t>
            </a:r>
            <a:r>
              <a:rPr lang="es-ES" sz="1000" dirty="0" err="1">
                <a:latin typeface="Arial" panose="020B0604020202020204" pitchFamily="34" charset="0"/>
                <a:cs typeface="Arial" panose="020B0604020202020204" pitchFamily="34" charset="0"/>
              </a:rPr>
              <a:t>Waterfall</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4"/>
          <a:stretch>
            <a:fillRect/>
          </a:stretch>
        </p:blipFill>
        <p:spPr>
          <a:xfrm>
            <a:off x="6713984" y="1976809"/>
            <a:ext cx="2430016" cy="2733768"/>
          </a:xfrm>
          <a:prstGeom prst="rect">
            <a:avLst/>
          </a:prstGeom>
        </p:spPr>
      </p:pic>
      <p:sp>
        <p:nvSpPr>
          <p:cNvPr id="6" name="Rectángulo 5"/>
          <p:cNvSpPr/>
          <p:nvPr/>
        </p:nvSpPr>
        <p:spPr>
          <a:xfrm>
            <a:off x="7957380" y="3856736"/>
            <a:ext cx="1153974" cy="868519"/>
          </a:xfrm>
          <a:prstGeom prst="rect">
            <a:avLst/>
          </a:prstGeom>
          <a:solidFill>
            <a:schemeClr val="accent1">
              <a:lumMod val="40000"/>
              <a:lumOff val="60000"/>
            </a:schemeClr>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Vanua</a:t>
            </a:r>
            <a:r>
              <a:rPr lang="es-ES" sz="1000" dirty="0">
                <a:solidFill>
                  <a:srgbClr val="FF0000"/>
                </a:solidFill>
                <a:latin typeface="Arial" panose="020B0604020202020204" pitchFamily="34" charset="0"/>
                <a:cs typeface="Arial" panose="020B0604020202020204" pitchFamily="34" charset="0"/>
              </a:rPr>
              <a:t> Lava Volcán. </a:t>
            </a:r>
            <a:r>
              <a:rPr lang="es-ES" sz="1000" dirty="0" err="1">
                <a:solidFill>
                  <a:srgbClr val="FF0000"/>
                </a:solidFill>
                <a:latin typeface="Arial" panose="020B0604020202020204" pitchFamily="34" charset="0"/>
                <a:cs typeface="Arial" panose="020B0604020202020204" pitchFamily="34" charset="0"/>
              </a:rPr>
              <a:t>Vanuato</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Wantok</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Environment</a:t>
            </a:r>
            <a:r>
              <a:rPr lang="es-ES" sz="1000" dirty="0">
                <a:solidFill>
                  <a:srgbClr val="FF0000"/>
                </a:solidFill>
                <a:latin typeface="Arial" panose="020B0604020202020204" pitchFamily="34" charset="0"/>
                <a:cs typeface="Arial" panose="020B0604020202020204" pitchFamily="34" charset="0"/>
              </a:rPr>
              <a:t> Centre)</a:t>
            </a:r>
          </a:p>
        </p:txBody>
      </p:sp>
      <p:sp>
        <p:nvSpPr>
          <p:cNvPr id="7" name="Rectángulo 6"/>
          <p:cNvSpPr/>
          <p:nvPr/>
        </p:nvSpPr>
        <p:spPr>
          <a:xfrm>
            <a:off x="-32648" y="1900446"/>
            <a:ext cx="6746631" cy="70788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Vot</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Tande</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islote deshabitado de las Islas Banks del norte de Vanuatu. Se encuentra a unos 50 km  al norte de la isla de Mota Lava. La isla tiene 800 m de largo y 300 m de ancho; Su superficie es de 0.24 km2. En el extremo norte hay una plataforma de corte de olas que está expuesta durante la marea baja y se extiende 100 m hacia el mar. (</a:t>
            </a:r>
            <a:r>
              <a:rPr lang="es-ES" sz="1000" dirty="0" err="1">
                <a:latin typeface="Arial" panose="020B0604020202020204" pitchFamily="34" charset="0"/>
                <a:cs typeface="Arial" panose="020B0604020202020204" pitchFamily="34" charset="0"/>
              </a:rPr>
              <a:t>wikipedia</a:t>
            </a:r>
            <a:r>
              <a:rPr lang="es-ES" sz="1000" dirty="0">
                <a:latin typeface="Arial" panose="020B0604020202020204" pitchFamily="34" charset="0"/>
                <a:cs typeface="Arial" panose="020B0604020202020204" pitchFamily="34" charset="0"/>
              </a:rPr>
              <a:t>)</a:t>
            </a:r>
          </a:p>
        </p:txBody>
      </p:sp>
      <p:sp>
        <p:nvSpPr>
          <p:cNvPr id="8" name="Rectángulo 7"/>
          <p:cNvSpPr/>
          <p:nvPr/>
        </p:nvSpPr>
        <p:spPr>
          <a:xfrm>
            <a:off x="-7173" y="2578059"/>
            <a:ext cx="6721155" cy="86177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-Western </a:t>
            </a:r>
            <a:r>
              <a:rPr lang="es-ES" sz="1000" b="1" dirty="0" err="1">
                <a:latin typeface="Arial" panose="020B0604020202020204" pitchFamily="34" charset="0"/>
                <a:cs typeface="Arial" panose="020B0604020202020204" pitchFamily="34" charset="0"/>
              </a:rPr>
              <a:t>Gemini</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Seamount</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tiene erupciones más antiguas como lo demuestra el crecimiento marino en muestras de basalto submarino. Ubicado aproximadamente a 100 km al sur de la isla </a:t>
            </a:r>
            <a:r>
              <a:rPr lang="es-ES" sz="1000" dirty="0" err="1">
                <a:latin typeface="Arial" panose="020B0604020202020204" pitchFamily="34" charset="0"/>
                <a:cs typeface="Arial" panose="020B0604020202020204" pitchFamily="34" charset="0"/>
              </a:rPr>
              <a:t>Aneityum</a:t>
            </a:r>
            <a:r>
              <a:rPr lang="es-ES" sz="1000" dirty="0">
                <a:latin typeface="Arial" panose="020B0604020202020204" pitchFamily="34" charset="0"/>
                <a:cs typeface="Arial" panose="020B0604020202020204" pitchFamily="34" charset="0"/>
              </a:rPr>
              <a:t>, aproximadamente a medio camino entre el volcán </a:t>
            </a:r>
            <a:r>
              <a:rPr lang="es-ES" sz="1000" dirty="0" err="1">
                <a:latin typeface="Arial" panose="020B0604020202020204" pitchFamily="34" charset="0"/>
                <a:cs typeface="Arial" panose="020B0604020202020204" pitchFamily="34" charset="0"/>
              </a:rPr>
              <a:t>Yasur</a:t>
            </a:r>
            <a:r>
              <a:rPr lang="es-ES" sz="1000" dirty="0">
                <a:latin typeface="Arial" panose="020B0604020202020204" pitchFamily="34" charset="0"/>
                <a:cs typeface="Arial" panose="020B0604020202020204" pitchFamily="34" charset="0"/>
              </a:rPr>
              <a:t> (isla </a:t>
            </a:r>
            <a:r>
              <a:rPr lang="es-ES" sz="1000" dirty="0" err="1">
                <a:latin typeface="Arial" panose="020B0604020202020204" pitchFamily="34" charset="0"/>
                <a:cs typeface="Arial" panose="020B0604020202020204" pitchFamily="34" charset="0"/>
              </a:rPr>
              <a:t>Tanna</a:t>
            </a:r>
            <a:r>
              <a:rPr lang="es-ES" sz="1000" dirty="0">
                <a:latin typeface="Arial" panose="020B0604020202020204" pitchFamily="34" charset="0"/>
                <a:cs typeface="Arial" panose="020B0604020202020204" pitchFamily="34" charset="0"/>
              </a:rPr>
              <a:t>) y la isla Matthew</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a:latin typeface="Arial" panose="020B0604020202020204" pitchFamily="34" charset="0"/>
                <a:cs typeface="Arial" panose="020B0604020202020204" pitchFamily="34" charset="0"/>
              </a:rPr>
              <a:t>) La única erupción registrada en el Western Géminis fue registrada por un barco que pasaba el 18 de febrero de 1996 cuando se observaron ráfagas de agua muy oscura</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5"/>
          <a:stretch>
            <a:fillRect/>
          </a:stretch>
        </p:blipFill>
        <p:spPr>
          <a:xfrm>
            <a:off x="6003448" y="4725255"/>
            <a:ext cx="3176418" cy="2117612"/>
          </a:xfrm>
          <a:prstGeom prst="rect">
            <a:avLst/>
          </a:prstGeom>
        </p:spPr>
      </p:pic>
      <p:sp>
        <p:nvSpPr>
          <p:cNvPr id="10" name="Rectángulo 9"/>
          <p:cNvSpPr/>
          <p:nvPr/>
        </p:nvSpPr>
        <p:spPr>
          <a:xfrm>
            <a:off x="6006667" y="6569388"/>
            <a:ext cx="2198038"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Yasur</a:t>
            </a:r>
            <a:r>
              <a:rPr lang="es-ES" sz="1000" dirty="0">
                <a:solidFill>
                  <a:srgbClr val="FF0000"/>
                </a:solidFill>
                <a:latin typeface="Arial" panose="020B0604020202020204" pitchFamily="34" charset="0"/>
                <a:cs typeface="Arial" panose="020B0604020202020204" pitchFamily="34" charset="0"/>
              </a:rPr>
              <a:t> Volcán. </a:t>
            </a:r>
            <a:r>
              <a:rPr lang="es-ES" sz="1000" dirty="0" err="1">
                <a:solidFill>
                  <a:srgbClr val="FF0000"/>
                </a:solidFill>
                <a:latin typeface="Arial" panose="020B0604020202020204" pitchFamily="34" charset="0"/>
                <a:cs typeface="Arial" panose="020B0604020202020204" pitchFamily="34" charset="0"/>
              </a:rPr>
              <a:t>Vanuato</a:t>
            </a:r>
            <a:r>
              <a:rPr lang="es-ES" sz="1000" dirty="0">
                <a:solidFill>
                  <a:srgbClr val="FF0000"/>
                </a:solidFill>
                <a:latin typeface="Arial" panose="020B0604020202020204" pitchFamily="34" charset="0"/>
                <a:cs typeface="Arial" panose="020B0604020202020204" pitchFamily="34" charset="0"/>
              </a:rPr>
              <a:t>. (Wikipedia)</a:t>
            </a:r>
          </a:p>
        </p:txBody>
      </p:sp>
      <p:sp>
        <p:nvSpPr>
          <p:cNvPr id="11" name="Rectángulo 10"/>
          <p:cNvSpPr/>
          <p:nvPr/>
        </p:nvSpPr>
        <p:spPr>
          <a:xfrm>
            <a:off x="25214" y="3373394"/>
            <a:ext cx="6656123" cy="116955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monte </a:t>
            </a:r>
            <a:r>
              <a:rPr lang="es-ES" sz="1000" b="1" dirty="0" err="1">
                <a:latin typeface="Arial" panose="020B0604020202020204" pitchFamily="34" charset="0"/>
                <a:cs typeface="Arial" panose="020B0604020202020204" pitchFamily="34" charset="0"/>
              </a:rPr>
              <a:t>Yasur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en la isla </a:t>
            </a:r>
            <a:r>
              <a:rPr lang="es-ES" sz="1000" dirty="0" err="1">
                <a:latin typeface="Arial" panose="020B0604020202020204" pitchFamily="34" charset="0"/>
                <a:cs typeface="Arial" panose="020B0604020202020204" pitchFamily="34" charset="0"/>
              </a:rPr>
              <a:t>Tanna</a:t>
            </a:r>
            <a:r>
              <a:rPr lang="es-ES" sz="1000" dirty="0">
                <a:latin typeface="Arial" panose="020B0604020202020204" pitchFamily="34" charset="0"/>
                <a:cs typeface="Arial" panose="020B0604020202020204" pitchFamily="34" charset="0"/>
              </a:rPr>
              <a:t>, Vanuatu, a 361 m de altura sobre el nivel del mar, en la costa cerca de la Bahía de Azufre, al noreste del monte </a:t>
            </a:r>
            <a:r>
              <a:rPr lang="es-ES" sz="1000" dirty="0" err="1">
                <a:latin typeface="Arial" panose="020B0604020202020204" pitchFamily="34" charset="0"/>
                <a:cs typeface="Arial" panose="020B0604020202020204" pitchFamily="34" charset="0"/>
              </a:rPr>
              <a:t>Tukosmera</a:t>
            </a:r>
            <a:r>
              <a:rPr lang="es-ES" sz="1000" dirty="0">
                <a:latin typeface="Arial" panose="020B0604020202020204" pitchFamily="34" charset="0"/>
                <a:cs typeface="Arial" panose="020B0604020202020204" pitchFamily="34" charset="0"/>
              </a:rPr>
              <a:t>, que era activo en el Pleistoceno. Tiene un cono </a:t>
            </a:r>
            <a:r>
              <a:rPr lang="es-ES" sz="1000" dirty="0" err="1">
                <a:latin typeface="Arial" panose="020B0604020202020204" pitchFamily="34" charset="0"/>
                <a:cs typeface="Arial" panose="020B0604020202020204" pitchFamily="34" charset="0"/>
              </a:rPr>
              <a:t>piroclástico</a:t>
            </a:r>
            <a:r>
              <a:rPr lang="es-ES" sz="1000" dirty="0">
                <a:latin typeface="Arial" panose="020B0604020202020204" pitchFamily="34" charset="0"/>
                <a:cs typeface="Arial" panose="020B0604020202020204" pitchFamily="34" charset="0"/>
              </a:rPr>
              <a:t> en gran parte sin vegetación con un cráter de domo casi circular de 400 m de diámetro. Es un estratovolcán, causado por la placa Indo-Australiana que se mueve hacia el este y que se </a:t>
            </a:r>
            <a:r>
              <a:rPr lang="es-ES" sz="1000" dirty="0" err="1">
                <a:latin typeface="Arial" panose="020B0604020202020204" pitchFamily="34" charset="0"/>
                <a:cs typeface="Arial" panose="020B0604020202020204" pitchFamily="34" charset="0"/>
              </a:rPr>
              <a:t>subduce</a:t>
            </a:r>
            <a:r>
              <a:rPr lang="es-ES" sz="1000" dirty="0">
                <a:latin typeface="Arial" panose="020B0604020202020204" pitchFamily="34" charset="0"/>
                <a:cs typeface="Arial" panose="020B0604020202020204" pitchFamily="34" charset="0"/>
              </a:rPr>
              <a:t> debajo de la Placa del Pacífico que se mueve hacia el oeste. Ha estado en erupción casi continuamente durante varios cientos de años, aunque generalmente puede abordarse de manera segura. Sus erupciones, que a menudo ocurren varias veces por hora, se clasifican como </a:t>
            </a:r>
            <a:r>
              <a:rPr lang="es-ES" sz="1000" dirty="0" err="1">
                <a:latin typeface="Arial" panose="020B0604020202020204" pitchFamily="34" charset="0"/>
                <a:cs typeface="Arial" panose="020B0604020202020204" pitchFamily="34" charset="0"/>
              </a:rPr>
              <a:t>estrombolianas</a:t>
            </a:r>
            <a:r>
              <a:rPr lang="es-ES" sz="1000" dirty="0">
                <a:latin typeface="Arial" panose="020B0604020202020204" pitchFamily="34" charset="0"/>
                <a:cs typeface="Arial" panose="020B0604020202020204" pitchFamily="34" charset="0"/>
              </a:rPr>
              <a:t> o vulcanianas</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sp>
        <p:nvSpPr>
          <p:cNvPr id="12" name="Rectángulo 11"/>
          <p:cNvSpPr/>
          <p:nvPr/>
        </p:nvSpPr>
        <p:spPr>
          <a:xfrm>
            <a:off x="2659230" y="4492958"/>
            <a:ext cx="1338828" cy="246221"/>
          </a:xfrm>
          <a:prstGeom prst="rect">
            <a:avLst/>
          </a:prstGeom>
        </p:spPr>
        <p:txBody>
          <a:bodyPr wrap="none">
            <a:spAutoFit/>
          </a:bodyPr>
          <a:lstStyle/>
          <a:p>
            <a:pPr lvl="0"/>
            <a:r>
              <a:rPr lang="es-ES" sz="1000" dirty="0">
                <a:solidFill>
                  <a:prstClr val="black"/>
                </a:solidFill>
              </a:rPr>
              <a:t>---</a:t>
            </a:r>
            <a:r>
              <a:rPr lang="es-ES" sz="1000" dirty="0">
                <a:latin typeface="Arial" panose="020B0604020202020204" pitchFamily="34" charset="0"/>
                <a:cs typeface="Arial" panose="020B0604020202020204" pitchFamily="34" charset="0"/>
              </a:rPr>
              <a:t>------------------------</a:t>
            </a:r>
          </a:p>
        </p:txBody>
      </p:sp>
      <p:sp>
        <p:nvSpPr>
          <p:cNvPr id="13" name="Rectángulo 12"/>
          <p:cNvSpPr/>
          <p:nvPr/>
        </p:nvSpPr>
        <p:spPr>
          <a:xfrm>
            <a:off x="25214" y="4725255"/>
            <a:ext cx="1116011"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VENEZUELA</a:t>
            </a:r>
          </a:p>
        </p:txBody>
      </p:sp>
      <p:sp>
        <p:nvSpPr>
          <p:cNvPr id="14" name="Rectángulo 13"/>
          <p:cNvSpPr/>
          <p:nvPr/>
        </p:nvSpPr>
        <p:spPr>
          <a:xfrm>
            <a:off x="8567" y="5002254"/>
            <a:ext cx="2707793"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VENEZUELA. República Bolivariana </a:t>
            </a:r>
          </a:p>
          <a:p>
            <a:pPr lvl="0"/>
            <a:r>
              <a:rPr lang="es-ES" sz="1200" dirty="0" smtClean="0">
                <a:latin typeface="Arial" panose="020B0604020202020204" pitchFamily="34" charset="0"/>
                <a:cs typeface="Arial" panose="020B0604020202020204" pitchFamily="34" charset="0"/>
              </a:rPr>
              <a:t>de. Costa N de Sudamérica.</a:t>
            </a:r>
            <a:endParaRPr lang="es-ES" sz="1200" dirty="0">
              <a:latin typeface="Arial" panose="020B0604020202020204" pitchFamily="34" charset="0"/>
              <a:cs typeface="Arial" panose="020B0604020202020204" pitchFamily="34" charset="0"/>
            </a:endParaRPr>
          </a:p>
        </p:txBody>
      </p:sp>
      <p:pic>
        <p:nvPicPr>
          <p:cNvPr id="15" name="Imagen 14"/>
          <p:cNvPicPr>
            <a:picLocks noChangeAspect="1"/>
          </p:cNvPicPr>
          <p:nvPr/>
        </p:nvPicPr>
        <p:blipFill>
          <a:blip r:embed="rId6"/>
          <a:stretch>
            <a:fillRect/>
          </a:stretch>
        </p:blipFill>
        <p:spPr>
          <a:xfrm>
            <a:off x="2915816" y="4787316"/>
            <a:ext cx="2673109" cy="1782072"/>
          </a:xfrm>
          <a:prstGeom prst="rect">
            <a:avLst/>
          </a:prstGeom>
        </p:spPr>
      </p:pic>
      <p:sp>
        <p:nvSpPr>
          <p:cNvPr id="16" name="Rectángulo 15"/>
          <p:cNvSpPr/>
          <p:nvPr/>
        </p:nvSpPr>
        <p:spPr>
          <a:xfrm>
            <a:off x="232356" y="5908093"/>
            <a:ext cx="2199871" cy="646331"/>
          </a:xfrm>
          <a:prstGeom prst="rect">
            <a:avLst/>
          </a:prstGeom>
          <a:solidFill>
            <a:schemeClr val="accent2">
              <a:lumMod val="75000"/>
            </a:schemeClr>
          </a:solidFill>
        </p:spPr>
        <p:txBody>
          <a:bodyPr wrap="square">
            <a:spAutoFit/>
          </a:bodyPr>
          <a:lstStyle/>
          <a:p>
            <a:pPr lvl="0"/>
            <a:r>
              <a:rPr lang="es-ES" sz="1200" dirty="0"/>
              <a:t>Bandera de la República Bolivariana de Venezuela. (</a:t>
            </a:r>
            <a:r>
              <a:rPr lang="es-ES" sz="1200" dirty="0" err="1"/>
              <a:t>Flags</a:t>
            </a:r>
            <a:r>
              <a:rPr lang="es-ES" sz="1200" dirty="0"/>
              <a:t> of </a:t>
            </a:r>
            <a:r>
              <a:rPr lang="es-ES" sz="1200" dirty="0" err="1"/>
              <a:t>the</a:t>
            </a:r>
            <a:r>
              <a:rPr lang="es-ES" sz="1200" dirty="0"/>
              <a:t> </a:t>
            </a:r>
            <a:r>
              <a:rPr lang="es-ES" sz="1200" dirty="0" err="1"/>
              <a:t>world</a:t>
            </a:r>
            <a:r>
              <a:rPr lang="es-ES" sz="1200" dirty="0"/>
              <a:t>)</a:t>
            </a:r>
          </a:p>
        </p:txBody>
      </p:sp>
    </p:spTree>
    <p:extLst>
      <p:ext uri="{BB962C8B-B14F-4D97-AF65-F5344CB8AC3E}">
        <p14:creationId xmlns:p14="http://schemas.microsoft.com/office/powerpoint/2010/main" val="1052057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5148064" y="19795"/>
            <a:ext cx="3995936" cy="4005338"/>
          </a:xfrm>
          <a:prstGeom prst="rect">
            <a:avLst/>
          </a:prstGeom>
        </p:spPr>
      </p:pic>
      <p:sp>
        <p:nvSpPr>
          <p:cNvPr id="3" name="Rectángulo 2"/>
          <p:cNvSpPr/>
          <p:nvPr/>
        </p:nvSpPr>
        <p:spPr>
          <a:xfrm>
            <a:off x="7146032" y="4069281"/>
            <a:ext cx="1977786" cy="461665"/>
          </a:xfrm>
          <a:prstGeom prst="rect">
            <a:avLst/>
          </a:prstGeom>
          <a:solidFill>
            <a:schemeClr val="accent2">
              <a:lumMod val="75000"/>
            </a:schemeClr>
          </a:solidFill>
        </p:spPr>
        <p:txBody>
          <a:bodyPr wrap="square">
            <a:spAutoFit/>
          </a:bodyPr>
          <a:lstStyle/>
          <a:p>
            <a:pPr lvl="0"/>
            <a:r>
              <a:rPr lang="es-ES" sz="1200" dirty="0"/>
              <a:t>Mapa Geológico de Venezuela. (</a:t>
            </a:r>
            <a:r>
              <a:rPr lang="es-ES" sz="1200" u="sng" dirty="0" err="1">
                <a:latin typeface="arial" panose="020B0604020202020204" pitchFamily="34" charset="0"/>
              </a:rPr>
              <a:t>ResearchGate</a:t>
            </a:r>
            <a:r>
              <a:rPr lang="es-ES" sz="1200" u="sng" dirty="0">
                <a:latin typeface="arial" panose="020B0604020202020204" pitchFamily="34" charset="0"/>
              </a:rPr>
              <a:t>)</a:t>
            </a:r>
            <a:endParaRPr lang="es-ES" sz="1200" dirty="0"/>
          </a:p>
        </p:txBody>
      </p:sp>
      <p:sp>
        <p:nvSpPr>
          <p:cNvPr id="4" name="Rectángulo 3"/>
          <p:cNvSpPr/>
          <p:nvPr/>
        </p:nvSpPr>
        <p:spPr>
          <a:xfrm>
            <a:off x="33658" y="54815"/>
            <a:ext cx="5146225" cy="4247317"/>
          </a:xfrm>
          <a:prstGeom prst="rect">
            <a:avLst/>
          </a:prstGeom>
        </p:spPr>
        <p:txBody>
          <a:bodyPr wrap="square">
            <a:spAutoFit/>
          </a:bodyPr>
          <a:lstStyle/>
          <a:p>
            <a:pPr lvl="0" eaLnBrk="0" fontAlgn="base" hangingPunct="0">
              <a:spcBef>
                <a:spcPct val="0"/>
              </a:spcBef>
              <a:spcAft>
                <a:spcPct val="0"/>
              </a:spcAft>
            </a:pPr>
            <a:r>
              <a:rPr lang="es-ES" sz="1000" dirty="0">
                <a:latin typeface="Arial" panose="020B0604020202020204" pitchFamily="34" charset="0"/>
                <a:cs typeface="Arial" panose="020B0604020202020204" pitchFamily="34" charset="0"/>
              </a:rPr>
              <a:t>-Los volcanes de lodo a lo largo del margen noroeste del Delta del Orinoco forman parte de un cinturón regional de deformación de sedimentos blandos y </a:t>
            </a:r>
            <a:r>
              <a:rPr lang="es-ES" sz="1000" dirty="0" err="1">
                <a:latin typeface="Arial" panose="020B0604020202020204" pitchFamily="34" charset="0"/>
                <a:cs typeface="Arial" panose="020B0604020202020204" pitchFamily="34" charset="0"/>
              </a:rPr>
              <a:t>diapirismo</a:t>
            </a:r>
            <a:r>
              <a:rPr lang="es-ES" sz="1000" dirty="0">
                <a:latin typeface="Arial" panose="020B0604020202020204" pitchFamily="34" charset="0"/>
                <a:cs typeface="Arial" panose="020B0604020202020204" pitchFamily="34" charset="0"/>
              </a:rPr>
              <a:t> que se formó en respuesta a la rápida sedimentación ante-fosa y la subsiguiente compresión tectónica a lo largo del límite de la placa caribeña-sudamericana. Los estudios de campo de cinco volcanes de lodo muestran que tales estructuras consisten en un montículo central cubierto por chimeneas activas e inactivas. Las inactivas y las coladas de lodo tienen una vegetación densa, mientras que las activas tienen una vegetación escasa. Cuatro de los cinco volcanes de lodo estudiados están actualmente activos. Las coladas de lodo del Orinoco consisten en lodo y matriz de limo arcilloso que rodea los fragmentos líticos de composición variable. El análisis preliminar sugiere que el sedimento del volcán de lodo se deriva de estratos subyacentes del Mioceno y Plioceno. Las filtraciones de hidrocarburos están asociadas con varios de los volcanes de lodo activos. Los volcanes de lodo del Orinoco cubren la cresta de un anticlinal de núcleo de diapiros de lodo ubicado a lo largo del eje de la cuenca del este de Venezuela. La falla a lo largo del flanco del volcán de lodo de Pedernales sugiere que los sedimentos fluidificados y los hidrocarburos migran a la superficie a lo largo de las fallas producidas por tensiones a lo largo de la cresta del anticlinal. Los volcanes de lodo del Orinoco resaltan la proximidad de este delta mayor a un margen de placa activo y la importancia de las influencias tectónicas en su desarrollo. La evaluación de los volcanes de lodo del Delta del Orinoco y aquellas en otros lugares indica que estas características son indicadores importantes de </a:t>
            </a:r>
            <a:r>
              <a:rPr lang="es-ES" sz="1000" dirty="0" err="1">
                <a:latin typeface="Arial" panose="020B0604020202020204" pitchFamily="34" charset="0"/>
                <a:cs typeface="Arial" panose="020B0604020202020204" pitchFamily="34" charset="0"/>
              </a:rPr>
              <a:t>tectonismo</a:t>
            </a:r>
            <a:r>
              <a:rPr lang="es-ES" sz="1000" dirty="0">
                <a:latin typeface="Arial" panose="020B0604020202020204" pitchFamily="34" charset="0"/>
                <a:cs typeface="Arial" panose="020B0604020202020204" pitchFamily="34" charset="0"/>
              </a:rPr>
              <a:t> compresivo a lo largo de los frentes de deformación de los márgenes de las placas. </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2001 </a:t>
            </a:r>
            <a:r>
              <a:rPr lang="es-ES" sz="1000" dirty="0" err="1">
                <a:latin typeface="Arial" panose="020B0604020202020204" pitchFamily="34" charset="0"/>
                <a:cs typeface="Arial" panose="020B0604020202020204" pitchFamily="34" charset="0"/>
              </a:rPr>
              <a:t>Elsevier</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Science</a:t>
            </a:r>
            <a:r>
              <a:rPr lang="es-ES" sz="1000" dirty="0">
                <a:latin typeface="Arial" panose="020B0604020202020204" pitchFamily="34" charset="0"/>
                <a:cs typeface="Arial" panose="020B0604020202020204" pitchFamily="34" charset="0"/>
              </a:rPr>
              <a:t> BV.USGS </a:t>
            </a:r>
            <a:r>
              <a:rPr lang="es-ES" sz="1000" dirty="0" err="1">
                <a:latin typeface="Arial" panose="020B0604020202020204" pitchFamily="34" charset="0"/>
                <a:cs typeface="Arial" panose="020B0604020202020204" pitchFamily="34" charset="0"/>
              </a:rPr>
              <a:t>Publications</a:t>
            </a:r>
            <a:r>
              <a:rPr lang="es-ES" sz="1000" dirty="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Warehouse</a:t>
            </a:r>
            <a:r>
              <a:rPr lang="es-ES" sz="1000" dirty="0" smtClean="0">
                <a:latin typeface="Arial" panose="020B0604020202020204" pitchFamily="34" charset="0"/>
                <a:cs typeface="Arial" panose="020B0604020202020204" pitchFamily="34" charset="0"/>
              </a:rPr>
              <a:t>  (</a:t>
            </a:r>
            <a:r>
              <a:rPr lang="es-ES" altLang="es-ES" sz="1000" b="1" dirty="0" err="1">
                <a:latin typeface="Arial" panose="020B0604020202020204" pitchFamily="34" charset="0"/>
                <a:cs typeface="Arial" panose="020B0604020202020204" pitchFamily="34" charset="0"/>
              </a:rPr>
              <a:t>Mud</a:t>
            </a:r>
            <a:r>
              <a:rPr lang="es-ES" altLang="es-ES" sz="1000" b="1" dirty="0">
                <a:latin typeface="Arial" panose="020B0604020202020204" pitchFamily="34" charset="0"/>
                <a:cs typeface="Arial" panose="020B0604020202020204" pitchFamily="34" charset="0"/>
              </a:rPr>
              <a:t> </a:t>
            </a:r>
            <a:r>
              <a:rPr lang="es-ES" altLang="es-ES" sz="1000" b="1" dirty="0" err="1">
                <a:latin typeface="Arial" panose="020B0604020202020204" pitchFamily="34" charset="0"/>
                <a:cs typeface="Arial" panose="020B0604020202020204" pitchFamily="34" charset="0"/>
              </a:rPr>
              <a:t>volcanoes</a:t>
            </a:r>
            <a:r>
              <a:rPr lang="es-ES" altLang="es-ES" sz="1000" b="1" dirty="0">
                <a:latin typeface="Arial" panose="020B0604020202020204" pitchFamily="34" charset="0"/>
                <a:cs typeface="Arial" panose="020B0604020202020204" pitchFamily="34" charset="0"/>
              </a:rPr>
              <a:t> of </a:t>
            </a:r>
            <a:r>
              <a:rPr lang="es-ES" altLang="es-ES" sz="1000" b="1" dirty="0" err="1">
                <a:latin typeface="Arial" panose="020B0604020202020204" pitchFamily="34" charset="0"/>
                <a:cs typeface="Arial" panose="020B0604020202020204" pitchFamily="34" charset="0"/>
              </a:rPr>
              <a:t>the</a:t>
            </a:r>
            <a:r>
              <a:rPr lang="es-ES" altLang="es-ES" sz="1000" b="1" dirty="0">
                <a:latin typeface="Arial" panose="020B0604020202020204" pitchFamily="34" charset="0"/>
                <a:cs typeface="Arial" panose="020B0604020202020204" pitchFamily="34" charset="0"/>
              </a:rPr>
              <a:t> Orinoco Delta, Eastern Venezuela</a:t>
            </a:r>
          </a:p>
          <a:p>
            <a:pPr lvl="0" eaLnBrk="0" fontAlgn="base" hangingPunct="0">
              <a:spcBef>
                <a:spcPct val="0"/>
              </a:spcBef>
              <a:spcAft>
                <a:spcPct val="0"/>
              </a:spcAft>
            </a:pPr>
            <a:r>
              <a:rPr lang="es-ES" altLang="es-ES" sz="1000" dirty="0" err="1" smtClean="0">
                <a:latin typeface="Arial" panose="020B0604020202020204" pitchFamily="34" charset="0"/>
                <a:cs typeface="Arial" panose="020B0604020202020204" pitchFamily="34" charset="0"/>
              </a:rPr>
              <a:t>Geomorphology</a:t>
            </a:r>
            <a:r>
              <a:rPr lang="es-ES" altLang="es-ES" sz="1000" dirty="0" smtClean="0">
                <a:latin typeface="Arial" panose="020B0604020202020204" pitchFamily="34" charset="0"/>
                <a:cs typeface="Arial" panose="020B0604020202020204" pitchFamily="34" charset="0"/>
              </a:rPr>
              <a:t>  </a:t>
            </a:r>
            <a:r>
              <a:rPr lang="es-ES" altLang="es-ES" sz="1000" b="1" dirty="0" err="1" smtClean="0">
                <a:latin typeface="Arial" panose="020B0604020202020204" pitchFamily="34" charset="0"/>
                <a:cs typeface="Arial" panose="020B0604020202020204" pitchFamily="34" charset="0"/>
              </a:rPr>
              <a:t>By</a:t>
            </a:r>
            <a:r>
              <a:rPr lang="es-ES" altLang="es-ES" sz="1000" b="1" dirty="0">
                <a:latin typeface="Arial" panose="020B0604020202020204" pitchFamily="34" charset="0"/>
                <a:cs typeface="Arial" panose="020B0604020202020204" pitchFamily="34" charset="0"/>
              </a:rPr>
              <a:t>: </a:t>
            </a:r>
            <a:r>
              <a:rPr lang="es-ES" altLang="es-ES" sz="1000" dirty="0">
                <a:latin typeface="Arial" panose="020B0604020202020204" pitchFamily="34" charset="0"/>
                <a:cs typeface="Arial" panose="020B0604020202020204" pitchFamily="34" charset="0"/>
              </a:rPr>
              <a:t>A. </a:t>
            </a:r>
            <a:r>
              <a:rPr lang="es-ES" altLang="es-ES" sz="1000" dirty="0" err="1">
                <a:latin typeface="Arial" panose="020B0604020202020204" pitchFamily="34" charset="0"/>
                <a:cs typeface="Arial" panose="020B0604020202020204" pitchFamily="34" charset="0"/>
              </a:rPr>
              <a:t>Aslan</a:t>
            </a:r>
            <a:r>
              <a:rPr lang="es-ES" altLang="es-ES" sz="1000" dirty="0">
                <a:latin typeface="Arial" panose="020B0604020202020204" pitchFamily="34" charset="0"/>
                <a:cs typeface="Arial" panose="020B0604020202020204" pitchFamily="34" charset="0"/>
              </a:rPr>
              <a:t>, A.G. </a:t>
            </a:r>
            <a:r>
              <a:rPr lang="es-ES" altLang="es-ES" sz="1000" dirty="0" err="1">
                <a:latin typeface="Arial" panose="020B0604020202020204" pitchFamily="34" charset="0"/>
                <a:cs typeface="Arial" panose="020B0604020202020204" pitchFamily="34" charset="0"/>
              </a:rPr>
              <a:t>Warne</a:t>
            </a:r>
            <a:r>
              <a:rPr lang="es-ES" altLang="es-ES" sz="1000" dirty="0">
                <a:latin typeface="Arial" panose="020B0604020202020204" pitchFamily="34" charset="0"/>
                <a:cs typeface="Arial" panose="020B0604020202020204" pitchFamily="34" charset="0"/>
              </a:rPr>
              <a:t>, W.A. White, E.H. Guevara, R.C. </a:t>
            </a:r>
            <a:r>
              <a:rPr lang="es-ES" altLang="es-ES" sz="1000" dirty="0" err="1">
                <a:latin typeface="Arial" panose="020B0604020202020204" pitchFamily="34" charset="0"/>
                <a:cs typeface="Arial" panose="020B0604020202020204" pitchFamily="34" charset="0"/>
              </a:rPr>
              <a:t>Smyth</a:t>
            </a:r>
            <a:r>
              <a:rPr lang="es-ES" altLang="es-ES" sz="1000" dirty="0">
                <a:latin typeface="Arial" panose="020B0604020202020204" pitchFamily="34" charset="0"/>
                <a:cs typeface="Arial" panose="020B0604020202020204" pitchFamily="34" charset="0"/>
              </a:rPr>
              <a:t>, J.A. </a:t>
            </a:r>
            <a:r>
              <a:rPr lang="es-ES" altLang="es-ES" sz="1000" dirty="0" err="1">
                <a:latin typeface="Arial" panose="020B0604020202020204" pitchFamily="34" charset="0"/>
                <a:cs typeface="Arial" panose="020B0604020202020204" pitchFamily="34" charset="0"/>
              </a:rPr>
              <a:t>Raney</a:t>
            </a:r>
            <a:r>
              <a:rPr lang="es-ES" altLang="es-ES" sz="1000" dirty="0">
                <a:latin typeface="Arial" panose="020B0604020202020204" pitchFamily="34" charset="0"/>
                <a:cs typeface="Arial" panose="020B0604020202020204" pitchFamily="34" charset="0"/>
              </a:rPr>
              <a:t>, and J.C. </a:t>
            </a:r>
            <a:r>
              <a:rPr lang="es-ES" altLang="es-ES" sz="1000" dirty="0" err="1">
                <a:latin typeface="Arial" panose="020B0604020202020204" pitchFamily="34" charset="0"/>
                <a:cs typeface="Arial" panose="020B0604020202020204" pitchFamily="34" charset="0"/>
              </a:rPr>
              <a:t>Gibeaut</a:t>
            </a:r>
            <a:endParaRPr lang="es-ES" altLang="es-ES" sz="1000"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s-ES" altLang="es-ES" sz="1000" u="sng" dirty="0">
                <a:latin typeface="Arial" panose="020B0604020202020204" pitchFamily="34" charset="0"/>
                <a:cs typeface="Arial" panose="020B0604020202020204" pitchFamily="34" charset="0"/>
              </a:rPr>
              <a:t>https://</a:t>
            </a:r>
            <a:r>
              <a:rPr lang="es-ES" altLang="es-ES" sz="1000" u="sng" dirty="0" smtClean="0">
                <a:latin typeface="Arial" panose="020B0604020202020204" pitchFamily="34" charset="0"/>
                <a:cs typeface="Arial" panose="020B0604020202020204" pitchFamily="34" charset="0"/>
              </a:rPr>
              <a:t>doi.org/10.1016/S0169-555X(01)00065-4</a:t>
            </a:r>
            <a:endParaRPr lang="es-ES" altLang="es-ES" sz="1000" dirty="0">
              <a:latin typeface="Arial" panose="020B0604020202020204" pitchFamily="34" charset="0"/>
              <a:cs typeface="Arial" panose="020B0604020202020204" pitchFamily="34" charset="0"/>
            </a:endParaRPr>
          </a:p>
        </p:txBody>
      </p:sp>
      <p:sp>
        <p:nvSpPr>
          <p:cNvPr id="7" name="Rectángulo 6"/>
          <p:cNvSpPr/>
          <p:nvPr/>
        </p:nvSpPr>
        <p:spPr>
          <a:xfrm>
            <a:off x="2771800" y="4069281"/>
            <a:ext cx="1483098" cy="246221"/>
          </a:xfrm>
          <a:prstGeom prst="rect">
            <a:avLst/>
          </a:prstGeom>
        </p:spPr>
        <p:txBody>
          <a:bodyPr wrap="none">
            <a:spAutoFit/>
          </a:bodyPr>
          <a:lstStyle/>
          <a:p>
            <a:pPr lvl="0"/>
            <a:r>
              <a:rPr lang="es-ES" sz="1000" dirty="0">
                <a:latin typeface="Arial" panose="020B0604020202020204" pitchFamily="34" charset="0"/>
                <a:cs typeface="Arial" panose="020B0604020202020204" pitchFamily="34" charset="0"/>
              </a:rPr>
              <a:t>------------------------------</a:t>
            </a:r>
          </a:p>
        </p:txBody>
      </p:sp>
      <p:sp>
        <p:nvSpPr>
          <p:cNvPr id="8" name="Rectángulo 7"/>
          <p:cNvSpPr/>
          <p:nvPr/>
        </p:nvSpPr>
        <p:spPr>
          <a:xfrm>
            <a:off x="105626" y="4163632"/>
            <a:ext cx="869149"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VIETNAM</a:t>
            </a:r>
          </a:p>
        </p:txBody>
      </p:sp>
      <p:sp>
        <p:nvSpPr>
          <p:cNvPr id="9" name="Rectángulo 8"/>
          <p:cNvSpPr/>
          <p:nvPr/>
        </p:nvSpPr>
        <p:spPr>
          <a:xfrm>
            <a:off x="0" y="4440631"/>
            <a:ext cx="1986441"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VIETNAM. República</a:t>
            </a:r>
          </a:p>
          <a:p>
            <a:pPr lvl="0"/>
            <a:r>
              <a:rPr lang="es-ES" sz="1200" dirty="0" smtClean="0">
                <a:latin typeface="Arial" panose="020B0604020202020204" pitchFamily="34" charset="0"/>
                <a:cs typeface="Arial" panose="020B0604020202020204" pitchFamily="34" charset="0"/>
              </a:rPr>
              <a:t> Socialista de. SE de </a:t>
            </a:r>
            <a:r>
              <a:rPr lang="es-ES" sz="1200" dirty="0" err="1" smtClean="0">
                <a:latin typeface="Arial" panose="020B0604020202020204" pitchFamily="34" charset="0"/>
                <a:cs typeface="Arial" panose="020B0604020202020204" pitchFamily="34" charset="0"/>
              </a:rPr>
              <a:t>Ásia</a:t>
            </a:r>
            <a:r>
              <a:rPr lang="es-ES" sz="1200" dirty="0" smtClean="0">
                <a:latin typeface="Arial" panose="020B0604020202020204" pitchFamily="34" charset="0"/>
                <a:cs typeface="Arial" panose="020B0604020202020204" pitchFamily="34" charset="0"/>
              </a:rPr>
              <a:t>.</a:t>
            </a:r>
            <a:endParaRPr lang="es-ES" sz="1200"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4"/>
          <a:stretch>
            <a:fillRect/>
          </a:stretch>
        </p:blipFill>
        <p:spPr>
          <a:xfrm>
            <a:off x="2019433" y="4302131"/>
            <a:ext cx="2444189" cy="1629460"/>
          </a:xfrm>
          <a:prstGeom prst="rect">
            <a:avLst/>
          </a:prstGeom>
        </p:spPr>
      </p:pic>
      <p:sp>
        <p:nvSpPr>
          <p:cNvPr id="11" name="Rectángulo 10"/>
          <p:cNvSpPr/>
          <p:nvPr/>
        </p:nvSpPr>
        <p:spPr>
          <a:xfrm>
            <a:off x="44050" y="5116861"/>
            <a:ext cx="1942392" cy="646331"/>
          </a:xfrm>
          <a:prstGeom prst="rect">
            <a:avLst/>
          </a:prstGeom>
          <a:solidFill>
            <a:schemeClr val="accent3">
              <a:lumMod val="50000"/>
            </a:schemeClr>
          </a:solidFill>
        </p:spPr>
        <p:txBody>
          <a:bodyPr wrap="square">
            <a:spAutoFit/>
          </a:bodyPr>
          <a:lstStyle/>
          <a:p>
            <a:pPr lvl="0"/>
            <a:r>
              <a:rPr lang="es-ES" sz="1200" dirty="0">
                <a:solidFill>
                  <a:srgbClr val="FFC000"/>
                </a:solidFill>
              </a:rPr>
              <a:t>Bandera de la República Socialista de Vietnam. (</a:t>
            </a:r>
            <a:r>
              <a:rPr lang="es-ES" sz="1200" dirty="0" err="1">
                <a:solidFill>
                  <a:srgbClr val="FFC000"/>
                </a:solidFill>
              </a:rPr>
              <a:t>Flags</a:t>
            </a:r>
            <a:r>
              <a:rPr lang="es-ES" sz="1200" dirty="0">
                <a:solidFill>
                  <a:srgbClr val="FFC000"/>
                </a:solidFill>
              </a:rPr>
              <a:t> of </a:t>
            </a:r>
            <a:r>
              <a:rPr lang="es-ES" sz="1200" dirty="0" err="1">
                <a:solidFill>
                  <a:srgbClr val="FFC000"/>
                </a:solidFill>
              </a:rPr>
              <a:t>the</a:t>
            </a:r>
            <a:r>
              <a:rPr lang="es-ES" sz="1200" dirty="0">
                <a:solidFill>
                  <a:srgbClr val="FFC000"/>
                </a:solidFill>
              </a:rPr>
              <a:t> </a:t>
            </a:r>
            <a:r>
              <a:rPr lang="es-ES" sz="1200" dirty="0" err="1">
                <a:solidFill>
                  <a:srgbClr val="FFC000"/>
                </a:solidFill>
              </a:rPr>
              <a:t>world</a:t>
            </a:r>
            <a:r>
              <a:rPr lang="es-ES" sz="1200" dirty="0">
                <a:solidFill>
                  <a:srgbClr val="FFC000"/>
                </a:solidFill>
              </a:rPr>
              <a:t>)</a:t>
            </a:r>
          </a:p>
        </p:txBody>
      </p:sp>
      <p:pic>
        <p:nvPicPr>
          <p:cNvPr id="12" name="Imagen 11"/>
          <p:cNvPicPr>
            <a:picLocks noChangeAspect="1"/>
          </p:cNvPicPr>
          <p:nvPr/>
        </p:nvPicPr>
        <p:blipFill>
          <a:blip r:embed="rId5"/>
          <a:stretch>
            <a:fillRect/>
          </a:stretch>
        </p:blipFill>
        <p:spPr>
          <a:xfrm>
            <a:off x="4508047" y="4051717"/>
            <a:ext cx="1921724" cy="2851254"/>
          </a:xfrm>
          <a:prstGeom prst="rect">
            <a:avLst/>
          </a:prstGeom>
        </p:spPr>
      </p:pic>
      <p:sp>
        <p:nvSpPr>
          <p:cNvPr id="13" name="Rectángulo 12"/>
          <p:cNvSpPr/>
          <p:nvPr/>
        </p:nvSpPr>
        <p:spPr>
          <a:xfrm>
            <a:off x="6487626" y="5440026"/>
            <a:ext cx="1647299" cy="553998"/>
          </a:xfrm>
          <a:prstGeom prst="rect">
            <a:avLst/>
          </a:prstGeom>
          <a:solidFill>
            <a:schemeClr val="accent3">
              <a:lumMod val="50000"/>
            </a:schemeClr>
          </a:solidFill>
        </p:spPr>
        <p:txBody>
          <a:bodyPr wrap="square">
            <a:spAutoFit/>
          </a:bodyPr>
          <a:lstStyle/>
          <a:p>
            <a:pPr lvl="0"/>
            <a:r>
              <a:rPr lang="es-ES" sz="1000" dirty="0">
                <a:solidFill>
                  <a:srgbClr val="FFC000"/>
                </a:solidFill>
                <a:latin typeface="Arial" panose="020B0604020202020204" pitchFamily="34" charset="0"/>
                <a:cs typeface="Arial" panose="020B0604020202020204" pitchFamily="34" charset="0"/>
              </a:rPr>
              <a:t>Mapa Geológico de Vietnam </a:t>
            </a:r>
            <a:r>
              <a:rPr lang="es-ES" sz="1000" dirty="0" err="1">
                <a:solidFill>
                  <a:srgbClr val="FFC000"/>
                </a:solidFill>
                <a:latin typeface="Arial" panose="020B0604020202020204" pitchFamily="34" charset="0"/>
                <a:cs typeface="Arial" panose="020B0604020202020204" pitchFamily="34" charset="0"/>
              </a:rPr>
              <a:t>Cambodia</a:t>
            </a:r>
            <a:r>
              <a:rPr lang="es-ES" sz="1000" dirty="0">
                <a:solidFill>
                  <a:srgbClr val="FFC000"/>
                </a:solidFill>
                <a:latin typeface="Arial" panose="020B0604020202020204" pitchFamily="34" charset="0"/>
                <a:cs typeface="Arial" panose="020B0604020202020204" pitchFamily="34" charset="0"/>
              </a:rPr>
              <a:t> </a:t>
            </a:r>
            <a:r>
              <a:rPr lang="es-ES" sz="1000" dirty="0" smtClean="0">
                <a:solidFill>
                  <a:srgbClr val="FFC000"/>
                </a:solidFill>
                <a:latin typeface="Arial" panose="020B0604020202020204" pitchFamily="34" charset="0"/>
                <a:cs typeface="Arial" panose="020B0604020202020204" pitchFamily="34" charset="0"/>
              </a:rPr>
              <a:t>Laos </a:t>
            </a:r>
            <a:r>
              <a:rPr lang="es-ES" sz="1000" dirty="0">
                <a:solidFill>
                  <a:srgbClr val="FFC000"/>
                </a:solidFill>
                <a:latin typeface="Arial" panose="020B0604020202020204" pitchFamily="34" charset="0"/>
                <a:cs typeface="Arial" panose="020B0604020202020204" pitchFamily="34" charset="0"/>
              </a:rPr>
              <a:t>(</a:t>
            </a:r>
            <a:r>
              <a:rPr lang="es-ES" sz="1000" u="sng" dirty="0">
                <a:solidFill>
                  <a:srgbClr val="FFC000"/>
                </a:solidFill>
                <a:latin typeface="Arial" panose="020B0604020202020204" pitchFamily="34" charset="0"/>
                <a:cs typeface="Arial" panose="020B0604020202020204" pitchFamily="34" charset="0"/>
              </a:rPr>
              <a:t>Pinterest)</a:t>
            </a:r>
            <a:endParaRPr lang="es-ES" sz="10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95316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76613177"/>
              </p:ext>
            </p:extLst>
          </p:nvPr>
        </p:nvGraphicFramePr>
        <p:xfrm>
          <a:off x="15266" y="404664"/>
          <a:ext cx="4025970" cy="1714500"/>
        </p:xfrm>
        <a:graphic>
          <a:graphicData uri="http://schemas.openxmlformats.org/drawingml/2006/table">
            <a:tbl>
              <a:tblPr/>
              <a:tblGrid>
                <a:gridCol w="1065120">
                  <a:extLst>
                    <a:ext uri="{9D8B030D-6E8A-4147-A177-3AD203B41FA5}">
                      <a16:colId xmlns:a16="http://schemas.microsoft.com/office/drawing/2014/main" val="3269026799"/>
                    </a:ext>
                  </a:extLst>
                </a:gridCol>
                <a:gridCol w="760800">
                  <a:extLst>
                    <a:ext uri="{9D8B030D-6E8A-4147-A177-3AD203B41FA5}">
                      <a16:colId xmlns:a16="http://schemas.microsoft.com/office/drawing/2014/main" val="2759583522"/>
                    </a:ext>
                  </a:extLst>
                </a:gridCol>
                <a:gridCol w="44450">
                  <a:extLst>
                    <a:ext uri="{9D8B030D-6E8A-4147-A177-3AD203B41FA5}">
                      <a16:colId xmlns:a16="http://schemas.microsoft.com/office/drawing/2014/main" val="2222005764"/>
                    </a:ext>
                  </a:extLst>
                </a:gridCol>
                <a:gridCol w="1204600">
                  <a:extLst>
                    <a:ext uri="{9D8B030D-6E8A-4147-A177-3AD203B41FA5}">
                      <a16:colId xmlns:a16="http://schemas.microsoft.com/office/drawing/2014/main" val="750102465"/>
                    </a:ext>
                  </a:extLst>
                </a:gridCol>
                <a:gridCol w="951000">
                  <a:extLst>
                    <a:ext uri="{9D8B030D-6E8A-4147-A177-3AD203B41FA5}">
                      <a16:colId xmlns:a16="http://schemas.microsoft.com/office/drawing/2014/main" val="3734492510"/>
                    </a:ext>
                  </a:extLst>
                </a:gridCol>
              </a:tblGrid>
              <a:tr h="190500">
                <a:tc>
                  <a:txBody>
                    <a:bodyPr/>
                    <a:lstStyle/>
                    <a:p>
                      <a:pPr algn="l" fontAlgn="b"/>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928690597"/>
                  </a:ext>
                </a:extLst>
              </a:tr>
              <a:tr h="190500">
                <a:tc>
                  <a:txBody>
                    <a:bodyPr/>
                    <a:lstStyle/>
                    <a:p>
                      <a:pPr algn="l" fontAlgn="b"/>
                      <a:r>
                        <a:rPr lang="es-ES" sz="1000" b="0" i="0" u="none" strike="noStrike" dirty="0">
                          <a:solidFill>
                            <a:schemeClr val="tx1"/>
                          </a:solidFill>
                          <a:effectLst/>
                          <a:latin typeface="Arial" panose="020B0604020202020204" pitchFamily="34" charset="0"/>
                        </a:rPr>
                        <a:t>Nombre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Elevación</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Localización</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Última Erupción</a:t>
                      </a:r>
                    </a:p>
                  </a:txBody>
                  <a:tcPr marL="9525" marR="9525" marT="9525" marB="0" anchor="b">
                    <a:lnL>
                      <a:noFill/>
                    </a:lnL>
                    <a:lnR>
                      <a:noFill/>
                    </a:lnR>
                    <a:lnT>
                      <a:noFill/>
                    </a:lnT>
                    <a:lnB>
                      <a:noFill/>
                    </a:lnB>
                  </a:tcPr>
                </a:tc>
                <a:extLst>
                  <a:ext uri="{0D108BD9-81ED-4DB2-BD59-A6C34878D82A}">
                    <a16:rowId xmlns:a16="http://schemas.microsoft.com/office/drawing/2014/main" val="2074940858"/>
                  </a:ext>
                </a:extLst>
              </a:tr>
              <a:tr h="190500">
                <a:tc>
                  <a:txBody>
                    <a:bodyPr/>
                    <a:lstStyle/>
                    <a:p>
                      <a:pPr algn="l" fontAlgn="b"/>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metros</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Coordenadas</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112044609"/>
                  </a:ext>
                </a:extLst>
              </a:tr>
              <a:tr h="190500">
                <a:tc>
                  <a:txBody>
                    <a:bodyPr/>
                    <a:lstStyle/>
                    <a:p>
                      <a:pPr algn="l" fontAlgn="b"/>
                      <a:r>
                        <a:rPr lang="es-ES" sz="1000" b="0" i="0" u="none" strike="noStrike">
                          <a:solidFill>
                            <a:schemeClr val="tx1"/>
                          </a:solidFill>
                          <a:effectLst/>
                          <a:latin typeface="Arial" panose="020B0604020202020204" pitchFamily="34" charset="0"/>
                        </a:rPr>
                        <a:t>Bas Dong Nai</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392</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10.80°N 107.20°E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3469179520"/>
                  </a:ext>
                </a:extLst>
              </a:tr>
              <a:tr h="190500">
                <a:tc>
                  <a:txBody>
                    <a:bodyPr/>
                    <a:lstStyle/>
                    <a:p>
                      <a:pPr algn="l" fontAlgn="b"/>
                      <a:r>
                        <a:rPr lang="es-ES" sz="1000" b="0" i="0" u="none" strike="noStrike">
                          <a:solidFill>
                            <a:schemeClr val="tx1"/>
                          </a:solidFill>
                          <a:effectLst/>
                          <a:latin typeface="Arial" panose="020B0604020202020204" pitchFamily="34" charset="0"/>
                        </a:rPr>
                        <a:t>Grupo Cu-Lao Re </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181</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15.38°N 109.12°E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88655205"/>
                  </a:ext>
                </a:extLst>
              </a:tr>
              <a:tr h="190500">
                <a:tc>
                  <a:txBody>
                    <a:bodyPr/>
                    <a:lstStyle/>
                    <a:p>
                      <a:pPr algn="l" fontAlgn="b"/>
                      <a:r>
                        <a:rPr lang="es-ES" sz="1000" b="0" i="0" u="none" strike="noStrike">
                          <a:solidFill>
                            <a:schemeClr val="tx1"/>
                          </a:solidFill>
                          <a:effectLst/>
                          <a:latin typeface="Arial" panose="020B0604020202020204" pitchFamily="34" charset="0"/>
                        </a:rPr>
                        <a:t>Haut Dong Nai</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1000</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11.60°N 108.20°E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1902626504"/>
                  </a:ext>
                </a:extLst>
              </a:tr>
              <a:tr h="190500">
                <a:tc>
                  <a:txBody>
                    <a:bodyPr/>
                    <a:lstStyle/>
                    <a:p>
                      <a:pPr algn="l" fontAlgn="b"/>
                      <a:r>
                        <a:rPr lang="es-ES" sz="1000" b="0" i="0" u="none" strike="noStrike">
                          <a:solidFill>
                            <a:schemeClr val="tx1"/>
                          </a:solidFill>
                          <a:effectLst/>
                          <a:latin typeface="Arial" panose="020B0604020202020204" pitchFamily="34" charset="0"/>
                        </a:rPr>
                        <a:t>Ile des Cendres</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-20</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10.158°N 109.014°E</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1923</a:t>
                      </a:r>
                    </a:p>
                  </a:txBody>
                  <a:tcPr marL="9525" marR="9525" marT="9525" marB="0" anchor="b">
                    <a:lnL>
                      <a:noFill/>
                    </a:lnL>
                    <a:lnR>
                      <a:noFill/>
                    </a:lnR>
                    <a:lnT>
                      <a:noFill/>
                    </a:lnT>
                    <a:lnB>
                      <a:noFill/>
                    </a:lnB>
                  </a:tcPr>
                </a:tc>
                <a:extLst>
                  <a:ext uri="{0D108BD9-81ED-4DB2-BD59-A6C34878D82A}">
                    <a16:rowId xmlns:a16="http://schemas.microsoft.com/office/drawing/2014/main" val="624796550"/>
                  </a:ext>
                </a:extLst>
              </a:tr>
              <a:tr h="190500">
                <a:tc>
                  <a:txBody>
                    <a:bodyPr/>
                    <a:lstStyle/>
                    <a:p>
                      <a:pPr algn="l" fontAlgn="b"/>
                      <a:r>
                        <a:rPr lang="es-ES" sz="1000" b="0" i="0" u="none" strike="noStrike">
                          <a:solidFill>
                            <a:schemeClr val="tx1"/>
                          </a:solidFill>
                          <a:effectLst/>
                          <a:latin typeface="Arial" panose="020B0604020202020204" pitchFamily="34" charset="0"/>
                        </a:rPr>
                        <a:t>Toroeng Prong</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800</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14.93°N 108.00°E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1806089506"/>
                  </a:ext>
                </a:extLst>
              </a:tr>
              <a:tr h="190500">
                <a:tc>
                  <a:txBody>
                    <a:bodyPr/>
                    <a:lstStyle/>
                    <a:p>
                      <a:pPr algn="l" fontAlgn="b"/>
                      <a:r>
                        <a:rPr lang="es-ES" sz="1000" b="0" i="0" u="none" strike="noStrike">
                          <a:solidFill>
                            <a:schemeClr val="tx1"/>
                          </a:solidFill>
                          <a:effectLst/>
                          <a:latin typeface="Arial" panose="020B0604020202020204" pitchFamily="34" charset="0"/>
                        </a:rPr>
                        <a:t>Veteran</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9.83°N 109.05°E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3373931099"/>
                  </a:ext>
                </a:extLst>
              </a:tr>
            </a:tbl>
          </a:graphicData>
        </a:graphic>
      </p:graphicFrame>
      <p:sp>
        <p:nvSpPr>
          <p:cNvPr id="3" name="Rectángulo 2"/>
          <p:cNvSpPr/>
          <p:nvPr/>
        </p:nvSpPr>
        <p:spPr>
          <a:xfrm>
            <a:off x="116700" y="129803"/>
            <a:ext cx="4273927" cy="276999"/>
          </a:xfrm>
          <a:prstGeom prst="rect">
            <a:avLst/>
          </a:prstGeom>
        </p:spPr>
        <p:txBody>
          <a:bodyPr wrap="none">
            <a:spAutoFit/>
          </a:bodyPr>
          <a:lstStyle/>
          <a:p>
            <a:pPr lvl="0"/>
            <a:r>
              <a:rPr lang="es-ES" sz="1200" dirty="0">
                <a:solidFill>
                  <a:srgbClr val="FFFF00"/>
                </a:solidFill>
                <a:latin typeface="Arial" panose="020B0604020202020204" pitchFamily="34" charset="0"/>
                <a:cs typeface="Arial" panose="020B0604020202020204" pitchFamily="34" charset="0"/>
              </a:rPr>
              <a:t>Lista de volcanes en Vietnam. (Wikipedia/</a:t>
            </a:r>
            <a:r>
              <a:rPr lang="es-ES" sz="1200" dirty="0" err="1">
                <a:solidFill>
                  <a:srgbClr val="FFFF00"/>
                </a:solidFill>
                <a:latin typeface="Arial" panose="020B0604020202020204" pitchFamily="34" charset="0"/>
                <a:cs typeface="Arial" panose="020B0604020202020204" pitchFamily="34" charset="0"/>
              </a:rPr>
              <a:t>Volcanodiscovery</a:t>
            </a:r>
            <a:r>
              <a:rPr lang="es-ES" sz="1200" dirty="0">
                <a:solidFill>
                  <a:prstClr val="black"/>
                </a:solidFill>
                <a:latin typeface="Arial" panose="020B0604020202020204" pitchFamily="34" charset="0"/>
                <a:cs typeface="Arial" panose="020B0604020202020204" pitchFamily="34" charset="0"/>
              </a:rPr>
              <a:t>)</a:t>
            </a:r>
          </a:p>
        </p:txBody>
      </p:sp>
      <p:sp>
        <p:nvSpPr>
          <p:cNvPr id="4" name="Rectángulo 3"/>
          <p:cNvSpPr/>
          <p:nvPr/>
        </p:nvSpPr>
        <p:spPr>
          <a:xfrm>
            <a:off x="15266" y="404664"/>
            <a:ext cx="4025970" cy="1714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6" name="Conector recto 5"/>
          <p:cNvCxnSpPr/>
          <p:nvPr/>
        </p:nvCxnSpPr>
        <p:spPr>
          <a:xfrm>
            <a:off x="15266" y="980728"/>
            <a:ext cx="402597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ángulo 6"/>
          <p:cNvSpPr/>
          <p:nvPr/>
        </p:nvSpPr>
        <p:spPr>
          <a:xfrm>
            <a:off x="4390627" y="117320"/>
            <a:ext cx="4759811" cy="863407"/>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Bas Dong </a:t>
            </a:r>
            <a:r>
              <a:rPr lang="es-ES" sz="1000" b="1" dirty="0" err="1">
                <a:latin typeface="Arial" panose="020B0604020202020204" pitchFamily="34" charset="0"/>
                <a:cs typeface="Arial" panose="020B0604020202020204" pitchFamily="34" charset="0"/>
              </a:rPr>
              <a:t>Nai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(también conocido como </a:t>
            </a:r>
            <a:r>
              <a:rPr lang="es-ES" sz="1000" dirty="0" err="1">
                <a:latin typeface="Arial" panose="020B0604020202020204" pitchFamily="34" charset="0"/>
                <a:cs typeface="Arial" panose="020B0604020202020204" pitchFamily="34" charset="0"/>
              </a:rPr>
              <a:t>Xuan</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Loc</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Plateau</a:t>
            </a:r>
            <a:r>
              <a:rPr lang="es-ES" sz="1000" dirty="0">
                <a:latin typeface="Arial" panose="020B0604020202020204" pitchFamily="34" charset="0"/>
                <a:cs typeface="Arial" panose="020B0604020202020204" pitchFamily="34" charset="0"/>
              </a:rPr>
              <a:t>) es un campo volcánico en el SE de Vietnam, al este de la ciudad de Ho Chi Minh (</a:t>
            </a:r>
            <a:r>
              <a:rPr lang="es-ES" sz="1000" dirty="0" err="1">
                <a:latin typeface="Arial" panose="020B0604020202020204" pitchFamily="34" charset="0"/>
                <a:cs typeface="Arial" panose="020B0604020202020204" pitchFamily="34" charset="0"/>
              </a:rPr>
              <a:t>Saigon</a:t>
            </a:r>
            <a:r>
              <a:rPr lang="es-ES" sz="1000" dirty="0">
                <a:latin typeface="Arial" panose="020B0604020202020204" pitchFamily="34" charset="0"/>
                <a:cs typeface="Arial" panose="020B0604020202020204" pitchFamily="34" charset="0"/>
              </a:rPr>
              <a:t>). Podría tener menos de 10.000 años y es la zona volcánica más al sur de Vietnam continental. El Monte </a:t>
            </a:r>
            <a:r>
              <a:rPr lang="es-ES" sz="1000" dirty="0" err="1">
                <a:latin typeface="Arial" panose="020B0604020202020204" pitchFamily="34" charset="0"/>
                <a:cs typeface="Arial" panose="020B0604020202020204" pitchFamily="34" charset="0"/>
              </a:rPr>
              <a:t>Suzanna</a:t>
            </a:r>
            <a:r>
              <a:rPr lang="es-ES" sz="1000" dirty="0">
                <a:latin typeface="Arial" panose="020B0604020202020204" pitchFamily="34" charset="0"/>
                <a:cs typeface="Arial" panose="020B0604020202020204" pitchFamily="34" charset="0"/>
              </a:rPr>
              <a:t> es un cono basáltico bien conservado de 180 m, de edad prehistórica.</a:t>
            </a:r>
          </a:p>
        </p:txBody>
      </p:sp>
      <p:sp>
        <p:nvSpPr>
          <p:cNvPr id="8" name="Rectángulo 7"/>
          <p:cNvSpPr/>
          <p:nvPr/>
        </p:nvSpPr>
        <p:spPr>
          <a:xfrm>
            <a:off x="4041236" y="1009786"/>
            <a:ext cx="5109202" cy="70788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Cù</a:t>
            </a:r>
            <a:r>
              <a:rPr lang="es-ES" sz="1000" b="1" dirty="0">
                <a:latin typeface="Arial" panose="020B0604020202020204" pitchFamily="34" charset="0"/>
                <a:cs typeface="Arial" panose="020B0604020202020204" pitchFamily="34" charset="0"/>
              </a:rPr>
              <a:t>-Lao </a:t>
            </a:r>
            <a:r>
              <a:rPr lang="es-ES" sz="1000" b="1" dirty="0" err="1">
                <a:latin typeface="Arial" panose="020B0604020202020204" pitchFamily="34" charset="0"/>
                <a:cs typeface="Arial" panose="020B0604020202020204" pitchFamily="34" charset="0"/>
              </a:rPr>
              <a:t>Ré</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campo volcánico al noreste de </a:t>
            </a:r>
            <a:r>
              <a:rPr lang="es-ES" sz="1000" dirty="0" err="1">
                <a:latin typeface="Arial" panose="020B0604020202020204" pitchFamily="34" charset="0"/>
                <a:cs typeface="Arial" panose="020B0604020202020204" pitchFamily="34" charset="0"/>
              </a:rPr>
              <a:t>Quảng</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Ngãi</a:t>
            </a:r>
            <a:r>
              <a:rPr lang="es-ES" sz="1000" dirty="0">
                <a:latin typeface="Arial" panose="020B0604020202020204" pitchFamily="34" charset="0"/>
                <a:cs typeface="Arial" panose="020B0604020202020204" pitchFamily="34" charset="0"/>
              </a:rPr>
              <a:t>, Vietnam. El campo consta de 13 conos volcánicos; cuatro </a:t>
            </a:r>
            <a:r>
              <a:rPr lang="es-ES" sz="1000" dirty="0" err="1">
                <a:latin typeface="Arial" panose="020B0604020202020204" pitchFamily="34" charset="0"/>
                <a:cs typeface="Arial" panose="020B0604020202020204" pitchFamily="34" charset="0"/>
              </a:rPr>
              <a:t>subaéreos</a:t>
            </a:r>
            <a:r>
              <a:rPr lang="es-ES" sz="1000" dirty="0">
                <a:latin typeface="Arial" panose="020B0604020202020204" pitchFamily="34" charset="0"/>
                <a:cs typeface="Arial" panose="020B0604020202020204" pitchFamily="34" charset="0"/>
              </a:rPr>
              <a:t> y nueve submarinos. Tres de los conos </a:t>
            </a:r>
            <a:r>
              <a:rPr lang="es-ES" sz="1000" dirty="0" err="1">
                <a:latin typeface="Arial" panose="020B0604020202020204" pitchFamily="34" charset="0"/>
                <a:cs typeface="Arial" panose="020B0604020202020204" pitchFamily="34" charset="0"/>
              </a:rPr>
              <a:t>subaéreos</a:t>
            </a:r>
            <a:r>
              <a:rPr lang="es-ES" sz="1000" dirty="0">
                <a:latin typeface="Arial" panose="020B0604020202020204" pitchFamily="34" charset="0"/>
                <a:cs typeface="Arial" panose="020B0604020202020204" pitchFamily="34" charset="0"/>
              </a:rPr>
              <a:t> formaron la isla </a:t>
            </a:r>
            <a:r>
              <a:rPr lang="es-ES" sz="1000" dirty="0" err="1">
                <a:latin typeface="Arial" panose="020B0604020202020204" pitchFamily="34" charset="0"/>
                <a:cs typeface="Arial" panose="020B0604020202020204" pitchFamily="34" charset="0"/>
              </a:rPr>
              <a:t>Cù</a:t>
            </a:r>
            <a:r>
              <a:rPr lang="es-ES" sz="1000" dirty="0">
                <a:latin typeface="Arial" panose="020B0604020202020204" pitchFamily="34" charset="0"/>
                <a:cs typeface="Arial" panose="020B0604020202020204" pitchFamily="34" charset="0"/>
              </a:rPr>
              <a:t>-Lao </a:t>
            </a:r>
            <a:r>
              <a:rPr lang="es-ES" sz="1000" dirty="0" err="1">
                <a:latin typeface="Arial" panose="020B0604020202020204" pitchFamily="34" charset="0"/>
                <a:cs typeface="Arial" panose="020B0604020202020204" pitchFamily="34" charset="0"/>
              </a:rPr>
              <a:t>Ré</a:t>
            </a:r>
            <a:r>
              <a:rPr lang="es-ES" sz="1000" dirty="0">
                <a:latin typeface="Arial" panose="020B0604020202020204" pitchFamily="34" charset="0"/>
                <a:cs typeface="Arial" panose="020B0604020202020204" pitchFamily="34" charset="0"/>
              </a:rPr>
              <a:t>, mientras que el cuarto formó la isla </a:t>
            </a:r>
            <a:r>
              <a:rPr lang="es-ES" sz="1000" dirty="0" err="1">
                <a:latin typeface="Arial" panose="020B0604020202020204" pitchFamily="34" charset="0"/>
                <a:cs typeface="Arial" panose="020B0604020202020204" pitchFamily="34" charset="0"/>
              </a:rPr>
              <a:t>Cù</a:t>
            </a:r>
            <a:r>
              <a:rPr lang="es-ES" sz="1000" dirty="0">
                <a:latin typeface="Arial" panose="020B0604020202020204" pitchFamily="34" charset="0"/>
                <a:cs typeface="Arial" panose="020B0604020202020204" pitchFamily="34" charset="0"/>
              </a:rPr>
              <a:t>-Lao </a:t>
            </a:r>
            <a:r>
              <a:rPr lang="es-ES" sz="1000" dirty="0" err="1">
                <a:latin typeface="Arial" panose="020B0604020202020204" pitchFamily="34" charset="0"/>
                <a:cs typeface="Arial" panose="020B0604020202020204" pitchFamily="34" charset="0"/>
              </a:rPr>
              <a:t>Bai</a:t>
            </a:r>
            <a:r>
              <a:rPr lang="es-ES" sz="1000" dirty="0">
                <a:latin typeface="Arial" panose="020B0604020202020204" pitchFamily="34" charset="0"/>
                <a:cs typeface="Arial" panose="020B0604020202020204" pitchFamily="34" charset="0"/>
              </a:rPr>
              <a:t>. (Wikipedia)</a:t>
            </a:r>
          </a:p>
        </p:txBody>
      </p:sp>
      <p:pic>
        <p:nvPicPr>
          <p:cNvPr id="11" name="Imagen 10"/>
          <p:cNvPicPr>
            <a:picLocks noChangeAspect="1"/>
          </p:cNvPicPr>
          <p:nvPr/>
        </p:nvPicPr>
        <p:blipFill>
          <a:blip r:embed="rId3"/>
          <a:stretch>
            <a:fillRect/>
          </a:stretch>
        </p:blipFill>
        <p:spPr>
          <a:xfrm>
            <a:off x="5034975" y="1707763"/>
            <a:ext cx="4089253" cy="2996183"/>
          </a:xfrm>
          <a:prstGeom prst="rect">
            <a:avLst/>
          </a:prstGeom>
        </p:spPr>
      </p:pic>
      <p:sp>
        <p:nvSpPr>
          <p:cNvPr id="12" name="Rectángulo 11"/>
          <p:cNvSpPr/>
          <p:nvPr/>
        </p:nvSpPr>
        <p:spPr>
          <a:xfrm>
            <a:off x="6492654" y="1746729"/>
            <a:ext cx="2651346" cy="461665"/>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rPr>
              <a:t>Grupo </a:t>
            </a:r>
            <a:r>
              <a:rPr lang="es-ES" sz="1200" dirty="0" err="1">
                <a:solidFill>
                  <a:srgbClr val="FF0000"/>
                </a:solidFill>
              </a:rPr>
              <a:t>Cù</a:t>
            </a:r>
            <a:r>
              <a:rPr lang="es-ES" sz="1200" dirty="0">
                <a:solidFill>
                  <a:srgbClr val="FF0000"/>
                </a:solidFill>
              </a:rPr>
              <a:t> –Lao Re en Vietnam. </a:t>
            </a:r>
            <a:r>
              <a:rPr lang="es-ES" sz="1200" dirty="0" err="1">
                <a:solidFill>
                  <a:srgbClr val="FF0000"/>
                </a:solidFill>
              </a:rPr>
              <a:t>Volcánes</a:t>
            </a:r>
            <a:r>
              <a:rPr lang="es-ES" sz="1200" dirty="0">
                <a:solidFill>
                  <a:srgbClr val="FF0000"/>
                </a:solidFill>
              </a:rPr>
              <a:t>.(</a:t>
            </a:r>
            <a:r>
              <a:rPr lang="es-ES" sz="1200" u="sng" dirty="0">
                <a:solidFill>
                  <a:srgbClr val="FF0000"/>
                </a:solidFill>
                <a:latin typeface="arial" panose="020B0604020202020204" pitchFamily="34" charset="0"/>
              </a:rPr>
              <a:t>navy.memorieshop.com</a:t>
            </a:r>
            <a:r>
              <a:rPr lang="es-ES" sz="1200" dirty="0">
                <a:solidFill>
                  <a:srgbClr val="FF0000"/>
                </a:solidFill>
              </a:rPr>
              <a:t>)</a:t>
            </a:r>
          </a:p>
        </p:txBody>
      </p:sp>
      <p:sp>
        <p:nvSpPr>
          <p:cNvPr id="13" name="Rectángulo 12"/>
          <p:cNvSpPr/>
          <p:nvPr/>
        </p:nvSpPr>
        <p:spPr>
          <a:xfrm>
            <a:off x="-16435" y="2198954"/>
            <a:ext cx="5025199" cy="865437"/>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Haut</a:t>
            </a:r>
            <a:r>
              <a:rPr lang="es-ES" sz="1000" b="1" dirty="0">
                <a:latin typeface="Arial" panose="020B0604020202020204" pitchFamily="34" charset="0"/>
                <a:cs typeface="Arial" panose="020B0604020202020204" pitchFamily="34" charset="0"/>
              </a:rPr>
              <a:t> Dong </a:t>
            </a:r>
            <a:r>
              <a:rPr lang="es-ES" sz="1000" b="1" dirty="0" err="1">
                <a:latin typeface="Arial" panose="020B0604020202020204" pitchFamily="34" charset="0"/>
                <a:cs typeface="Arial" panose="020B0604020202020204" pitchFamily="34" charset="0"/>
              </a:rPr>
              <a:t>Nai</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(también conocido como la meseta de </a:t>
            </a:r>
            <a:r>
              <a:rPr lang="es-ES" sz="1000" dirty="0" err="1">
                <a:latin typeface="Arial" panose="020B0604020202020204" pitchFamily="34" charset="0"/>
                <a:cs typeface="Arial" panose="020B0604020202020204" pitchFamily="34" charset="0"/>
              </a:rPr>
              <a:t>Djiring</a:t>
            </a:r>
            <a:r>
              <a:rPr lang="es-ES" sz="1000" dirty="0">
                <a:latin typeface="Arial" panose="020B0604020202020204" pitchFamily="34" charset="0"/>
                <a:cs typeface="Arial" panose="020B0604020202020204" pitchFamily="34" charset="0"/>
              </a:rPr>
              <a:t>) es un campo de conos más antiguos y relativamente jóvenes y coladas de lava en el centro-sur de Vietnam al NE de la ciudad de Ho Chi Minh (</a:t>
            </a:r>
            <a:r>
              <a:rPr lang="es-ES" sz="1000" dirty="0" err="1">
                <a:latin typeface="Arial" panose="020B0604020202020204" pitchFamily="34" charset="0"/>
                <a:cs typeface="Arial" panose="020B0604020202020204" pitchFamily="34" charset="0"/>
              </a:rPr>
              <a:t>Saigon</a:t>
            </a:r>
            <a:r>
              <a:rPr lang="es-ES" sz="1000" dirty="0">
                <a:latin typeface="Arial" panose="020B0604020202020204" pitchFamily="34" charset="0"/>
                <a:cs typeface="Arial" panose="020B0604020202020204" pitchFamily="34" charset="0"/>
              </a:rPr>
              <a:t>). El campo cubre 70 x 150 km y algunos de sus chimeneas podrían haber entrado en erupción hace menos de 10.000 años.(</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sp>
        <p:nvSpPr>
          <p:cNvPr id="14" name="Rectángulo 13"/>
          <p:cNvSpPr/>
          <p:nvPr/>
        </p:nvSpPr>
        <p:spPr>
          <a:xfrm>
            <a:off x="-17381" y="3064394"/>
            <a:ext cx="5052356" cy="163121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Ile</a:t>
            </a:r>
            <a:r>
              <a:rPr lang="es-ES" sz="1000" b="1" dirty="0">
                <a:latin typeface="Arial" panose="020B0604020202020204" pitchFamily="34" charset="0"/>
                <a:cs typeface="Arial" panose="020B0604020202020204" pitchFamily="34" charset="0"/>
              </a:rPr>
              <a:t> des Cendres </a:t>
            </a:r>
            <a:r>
              <a:rPr lang="es-ES" sz="1000" dirty="0">
                <a:latin typeface="Arial" panose="020B0604020202020204" pitchFamily="34" charset="0"/>
                <a:cs typeface="Arial" panose="020B0604020202020204" pitchFamily="34" charset="0"/>
              </a:rPr>
              <a:t>(-Isla de las cenizas-) es un grupo de volcanes submarinos en la costa SE de Vietnam. Consiste en 2 conos de ceniza submarinos que formaron islas temporales durante la última erupción en 1923 y 2 conos de lava submarinos de edad incierta. Varios otros conos volcánicos submarinos se encuentran entre la parte continental de Vietnam y la </a:t>
            </a:r>
            <a:r>
              <a:rPr lang="es-ES" sz="1000" dirty="0" err="1">
                <a:latin typeface="Arial" panose="020B0604020202020204" pitchFamily="34" charset="0"/>
                <a:cs typeface="Arial" panose="020B0604020202020204" pitchFamily="34" charset="0"/>
              </a:rPr>
              <a:t>Ile</a:t>
            </a:r>
            <a:r>
              <a:rPr lang="es-ES" sz="1000" dirty="0">
                <a:latin typeface="Arial" panose="020B0604020202020204" pitchFamily="34" charset="0"/>
                <a:cs typeface="Arial" panose="020B0604020202020204" pitchFamily="34" charset="0"/>
              </a:rPr>
              <a:t> des Cendres. Una erupción submarina comenzó el 2 de marzo de 1923 y produjo 2 islas pequeñas, una de unos 30 m de altura y unos 450 m de longitud, y la otra de solo 30 m de ancho y 30 cm de altura. Una tercera chimenea submarina construyó un cono que alcanzó los 20 m de la superficie. Las islas se erosionaron después de que la erupción terminó el 13 de mayo y ahora están sumergidas.(</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sp>
        <p:nvSpPr>
          <p:cNvPr id="15" name="Rectángulo 14"/>
          <p:cNvSpPr/>
          <p:nvPr/>
        </p:nvSpPr>
        <p:spPr>
          <a:xfrm>
            <a:off x="17380" y="4703946"/>
            <a:ext cx="9106847" cy="400110"/>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Toroeng</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Prong</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pequeño cono basáltico en el centro-oeste de Vietnam, suroeste de la ciudad de </a:t>
            </a:r>
            <a:r>
              <a:rPr lang="es-ES" sz="1000" dirty="0" err="1">
                <a:latin typeface="Arial" panose="020B0604020202020204" pitchFamily="34" charset="0"/>
                <a:cs typeface="Arial" panose="020B0604020202020204" pitchFamily="34" charset="0"/>
              </a:rPr>
              <a:t>Quang</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Ngai</a:t>
            </a:r>
            <a:r>
              <a:rPr lang="es-ES" sz="1000" dirty="0">
                <a:latin typeface="Arial" panose="020B0604020202020204" pitchFamily="34" charset="0"/>
                <a:cs typeface="Arial" panose="020B0604020202020204" pitchFamily="34" charset="0"/>
              </a:rPr>
              <a:t>. El volcán </a:t>
            </a:r>
            <a:r>
              <a:rPr lang="es-ES" sz="1000" dirty="0" err="1">
                <a:latin typeface="Arial" panose="020B0604020202020204" pitchFamily="34" charset="0"/>
                <a:cs typeface="Arial" panose="020B0604020202020204" pitchFamily="34" charset="0"/>
              </a:rPr>
              <a:t>Toroeng</a:t>
            </a:r>
            <a:r>
              <a:rPr lang="es-ES" sz="1000" dirty="0">
                <a:latin typeface="Arial" panose="020B0604020202020204" pitchFamily="34" charset="0"/>
                <a:cs typeface="Arial" panose="020B0604020202020204" pitchFamily="34" charset="0"/>
              </a:rPr>
              <a:t> contiene un lago de cráter y 3 chimeneas. Está bien conservado y podría tener menos de 10.000 años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6" name="Rectángulo 15"/>
          <p:cNvSpPr/>
          <p:nvPr/>
        </p:nvSpPr>
        <p:spPr>
          <a:xfrm>
            <a:off x="15266" y="5104056"/>
            <a:ext cx="9135172" cy="707886"/>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 </a:t>
            </a:r>
            <a:r>
              <a:rPr lang="es-ES" sz="1000" b="1" dirty="0" err="1" smtClean="0">
                <a:latin typeface="Arial" panose="020B0604020202020204" pitchFamily="34" charset="0"/>
                <a:cs typeface="Arial" panose="020B0604020202020204" pitchFamily="34" charset="0"/>
              </a:rPr>
              <a:t>Veteran</a:t>
            </a:r>
            <a:r>
              <a:rPr lang="es-ES" sz="1000" b="1" dirty="0" smtClean="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Un </a:t>
            </a:r>
            <a:r>
              <a:rPr lang="es-ES" sz="1000" dirty="0">
                <a:latin typeface="Arial" panose="020B0604020202020204" pitchFamily="34" charset="0"/>
                <a:cs typeface="Arial" panose="020B0604020202020204" pitchFamily="34" charset="0"/>
              </a:rPr>
              <a:t>arrecife reportado en 1880 a unos 34 km del SSE de Grand </a:t>
            </a:r>
            <a:r>
              <a:rPr lang="es-ES" sz="1000" dirty="0" err="1">
                <a:latin typeface="Arial" panose="020B0604020202020204" pitchFamily="34" charset="0"/>
                <a:cs typeface="Arial" panose="020B0604020202020204" pitchFamily="34" charset="0"/>
              </a:rPr>
              <a:t>Catwick</a:t>
            </a:r>
            <a:r>
              <a:rPr lang="es-ES" sz="1000" dirty="0">
                <a:latin typeface="Arial" panose="020B0604020202020204" pitchFamily="34" charset="0"/>
                <a:cs typeface="Arial" panose="020B0604020202020204" pitchFamily="34" charset="0"/>
              </a:rPr>
              <a:t> Rock (Round Island), frente a la costa sureste de Vietnam, no se encontró en 1882. Esto se atribuyó a una posible erupción volcánica (Catálogo de volcanes activos del mundo). El agua decolorada, posiblemente debido a la actividad </a:t>
            </a:r>
            <a:r>
              <a:rPr lang="es-ES" sz="1000" dirty="0" err="1">
                <a:latin typeface="Arial" panose="020B0604020202020204" pitchFamily="34" charset="0"/>
                <a:cs typeface="Arial" panose="020B0604020202020204" pitchFamily="34" charset="0"/>
              </a:rPr>
              <a:t>fumarólica</a:t>
            </a:r>
            <a:r>
              <a:rPr lang="es-ES" sz="1000" dirty="0">
                <a:latin typeface="Arial" panose="020B0604020202020204" pitchFamily="34" charset="0"/>
                <a:cs typeface="Arial" panose="020B0604020202020204" pitchFamily="34" charset="0"/>
              </a:rPr>
              <a:t>, se reportó en 1928. Esta área se encuentra a lo largo de un linaje regional de orientación NS relacionado con la extensión producida por la colisión de la zona australiana.(Global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sp>
        <p:nvSpPr>
          <p:cNvPr id="17" name="Rectángulo 16"/>
          <p:cNvSpPr/>
          <p:nvPr/>
        </p:nvSpPr>
        <p:spPr>
          <a:xfrm>
            <a:off x="3362747" y="5729320"/>
            <a:ext cx="1625766" cy="276999"/>
          </a:xfrm>
          <a:prstGeom prst="rect">
            <a:avLst/>
          </a:prstGeom>
        </p:spPr>
        <p:txBody>
          <a:bodyPr wrap="none">
            <a:spAutoFit/>
          </a:bodyPr>
          <a:lstStyle/>
          <a:p>
            <a:pPr lvl="0"/>
            <a:r>
              <a:rPr lang="es-ES" sz="1200" dirty="0"/>
              <a:t>-------------------------------</a:t>
            </a:r>
          </a:p>
        </p:txBody>
      </p:sp>
      <p:sp>
        <p:nvSpPr>
          <p:cNvPr id="18" name="Rectángulo 17"/>
          <p:cNvSpPr/>
          <p:nvPr/>
        </p:nvSpPr>
        <p:spPr>
          <a:xfrm>
            <a:off x="116700" y="5903832"/>
            <a:ext cx="731290"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YEMEN</a:t>
            </a:r>
          </a:p>
        </p:txBody>
      </p:sp>
      <p:sp>
        <p:nvSpPr>
          <p:cNvPr id="19" name="Rectángulo 18"/>
          <p:cNvSpPr/>
          <p:nvPr/>
        </p:nvSpPr>
        <p:spPr>
          <a:xfrm>
            <a:off x="116700" y="6180831"/>
            <a:ext cx="1944763"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YEMEN. República del. </a:t>
            </a:r>
          </a:p>
          <a:p>
            <a:pPr lvl="0"/>
            <a:r>
              <a:rPr lang="es-ES" sz="1200" dirty="0" smtClean="0">
                <a:latin typeface="Arial" panose="020B0604020202020204" pitchFamily="34" charset="0"/>
                <a:cs typeface="Arial" panose="020B0604020202020204" pitchFamily="34" charset="0"/>
              </a:rPr>
              <a:t>Oriente Próximo y África.)</a:t>
            </a:r>
            <a:endParaRPr lang="es-E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1760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7933" y="0"/>
            <a:ext cx="2479154" cy="1652769"/>
          </a:xfrm>
          <a:prstGeom prst="rect">
            <a:avLst/>
          </a:prstGeom>
        </p:spPr>
      </p:pic>
      <p:cxnSp>
        <p:nvCxnSpPr>
          <p:cNvPr id="4" name="Conector recto 3"/>
          <p:cNvCxnSpPr/>
          <p:nvPr/>
        </p:nvCxnSpPr>
        <p:spPr>
          <a:xfrm flipV="1">
            <a:off x="18870" y="1664840"/>
            <a:ext cx="247821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2502864" y="944760"/>
            <a:ext cx="0"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a:off x="0" y="944760"/>
            <a:ext cx="0"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2550609" y="116632"/>
            <a:ext cx="2039440" cy="461665"/>
          </a:xfrm>
          <a:prstGeom prst="rect">
            <a:avLst/>
          </a:prstGeom>
          <a:solidFill>
            <a:schemeClr val="accent6">
              <a:lumMod val="50000"/>
            </a:schemeClr>
          </a:solidFill>
        </p:spPr>
        <p:txBody>
          <a:bodyPr wrap="square">
            <a:spAutoFit/>
          </a:bodyPr>
          <a:lstStyle/>
          <a:p>
            <a:pPr lvl="0"/>
            <a:r>
              <a:rPr lang="es-ES" sz="1200" dirty="0"/>
              <a:t>Bandera de la República del Yemen. (</a:t>
            </a:r>
            <a:r>
              <a:rPr lang="es-ES" sz="1200" dirty="0" err="1"/>
              <a:t>Flags</a:t>
            </a:r>
            <a:r>
              <a:rPr lang="es-ES" sz="1200" dirty="0"/>
              <a:t> of </a:t>
            </a:r>
            <a:r>
              <a:rPr lang="es-ES" sz="1200" dirty="0" err="1"/>
              <a:t>the</a:t>
            </a:r>
            <a:r>
              <a:rPr lang="es-ES" sz="1200" dirty="0"/>
              <a:t> </a:t>
            </a:r>
            <a:r>
              <a:rPr lang="es-ES" sz="1200" dirty="0" err="1"/>
              <a:t>world</a:t>
            </a:r>
            <a:r>
              <a:rPr lang="es-ES" sz="1200" dirty="0"/>
              <a:t>)</a:t>
            </a:r>
          </a:p>
        </p:txBody>
      </p:sp>
      <p:pic>
        <p:nvPicPr>
          <p:cNvPr id="14" name="Imagen 13"/>
          <p:cNvPicPr>
            <a:picLocks noChangeAspect="1"/>
          </p:cNvPicPr>
          <p:nvPr/>
        </p:nvPicPr>
        <p:blipFill>
          <a:blip r:embed="rId4"/>
          <a:stretch>
            <a:fillRect/>
          </a:stretch>
        </p:blipFill>
        <p:spPr>
          <a:xfrm>
            <a:off x="5199265" y="-68896"/>
            <a:ext cx="3944735" cy="2747392"/>
          </a:xfrm>
          <a:prstGeom prst="rect">
            <a:avLst/>
          </a:prstGeom>
        </p:spPr>
      </p:pic>
      <p:sp>
        <p:nvSpPr>
          <p:cNvPr id="15" name="Rectángulo 14"/>
          <p:cNvSpPr/>
          <p:nvPr/>
        </p:nvSpPr>
        <p:spPr>
          <a:xfrm>
            <a:off x="3401428" y="1306938"/>
            <a:ext cx="1797837" cy="461665"/>
          </a:xfrm>
          <a:prstGeom prst="rect">
            <a:avLst/>
          </a:prstGeom>
          <a:solidFill>
            <a:schemeClr val="accent6">
              <a:lumMod val="50000"/>
            </a:schemeClr>
          </a:solidFill>
        </p:spPr>
        <p:txBody>
          <a:bodyPr wrap="square">
            <a:spAutoFit/>
          </a:bodyPr>
          <a:lstStyle/>
          <a:p>
            <a:pPr lvl="0"/>
            <a:r>
              <a:rPr lang="es-ES" sz="1200" dirty="0"/>
              <a:t>Mapa geológico del Yemen. (</a:t>
            </a:r>
            <a:r>
              <a:rPr lang="es-ES" sz="1200" u="sng" dirty="0" err="1">
                <a:latin typeface="arial" panose="020B0604020202020204" pitchFamily="34" charset="0"/>
              </a:rPr>
              <a:t>ResearchGate</a:t>
            </a:r>
            <a:r>
              <a:rPr lang="es-ES" sz="1200" dirty="0"/>
              <a:t>)</a:t>
            </a:r>
          </a:p>
        </p:txBody>
      </p:sp>
      <p:graphicFrame>
        <p:nvGraphicFramePr>
          <p:cNvPr id="16" name="Tabla 15"/>
          <p:cNvGraphicFramePr>
            <a:graphicFrameLocks noGrp="1"/>
          </p:cNvGraphicFramePr>
          <p:nvPr>
            <p:extLst>
              <p:ext uri="{D42A27DB-BD31-4B8C-83A1-F6EECF244321}">
                <p14:modId xmlns:p14="http://schemas.microsoft.com/office/powerpoint/2010/main" val="3768558823"/>
              </p:ext>
            </p:extLst>
          </p:nvPr>
        </p:nvGraphicFramePr>
        <p:xfrm>
          <a:off x="17933" y="2204864"/>
          <a:ext cx="4013200" cy="3362325"/>
        </p:xfrm>
        <a:graphic>
          <a:graphicData uri="http://schemas.openxmlformats.org/drawingml/2006/table">
            <a:tbl>
              <a:tblPr/>
              <a:tblGrid>
                <a:gridCol w="1270000">
                  <a:extLst>
                    <a:ext uri="{9D8B030D-6E8A-4147-A177-3AD203B41FA5}">
                      <a16:colId xmlns:a16="http://schemas.microsoft.com/office/drawing/2014/main" val="2992436231"/>
                    </a:ext>
                  </a:extLst>
                </a:gridCol>
                <a:gridCol w="762000">
                  <a:extLst>
                    <a:ext uri="{9D8B030D-6E8A-4147-A177-3AD203B41FA5}">
                      <a16:colId xmlns:a16="http://schemas.microsoft.com/office/drawing/2014/main" val="1137299535"/>
                    </a:ext>
                  </a:extLst>
                </a:gridCol>
                <a:gridCol w="1003300">
                  <a:extLst>
                    <a:ext uri="{9D8B030D-6E8A-4147-A177-3AD203B41FA5}">
                      <a16:colId xmlns:a16="http://schemas.microsoft.com/office/drawing/2014/main" val="3591794420"/>
                    </a:ext>
                  </a:extLst>
                </a:gridCol>
                <a:gridCol w="977900">
                  <a:extLst>
                    <a:ext uri="{9D8B030D-6E8A-4147-A177-3AD203B41FA5}">
                      <a16:colId xmlns:a16="http://schemas.microsoft.com/office/drawing/2014/main" val="4029594098"/>
                    </a:ext>
                  </a:extLst>
                </a:gridCol>
              </a:tblGrid>
              <a:tr h="190500">
                <a:tc>
                  <a:txBody>
                    <a:bodyPr/>
                    <a:lstStyle/>
                    <a:p>
                      <a:pPr algn="l" fontAlgn="b"/>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442197957"/>
                  </a:ext>
                </a:extLst>
              </a:tr>
              <a:tr h="190500">
                <a:tc>
                  <a:txBody>
                    <a:bodyPr/>
                    <a:lstStyle/>
                    <a:p>
                      <a:pPr algn="l" fontAlgn="b"/>
                      <a:r>
                        <a:rPr lang="es-ES" sz="1000" b="0" i="0" u="none" strike="noStrike" dirty="0">
                          <a:solidFill>
                            <a:schemeClr val="tx1"/>
                          </a:solidFill>
                          <a:effectLst/>
                          <a:latin typeface="Arial" panose="020B0604020202020204" pitchFamily="34" charset="0"/>
                        </a:rPr>
                        <a:t>Nombre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Elevación</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Localización </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Última Erupción</a:t>
                      </a:r>
                    </a:p>
                  </a:txBody>
                  <a:tcPr marL="9525" marR="9525" marT="9525" marB="0" anchor="b">
                    <a:lnL>
                      <a:noFill/>
                    </a:lnL>
                    <a:lnR>
                      <a:noFill/>
                    </a:lnR>
                    <a:lnT>
                      <a:noFill/>
                    </a:lnT>
                    <a:lnB>
                      <a:noFill/>
                    </a:lnB>
                  </a:tcPr>
                </a:tc>
                <a:extLst>
                  <a:ext uri="{0D108BD9-81ED-4DB2-BD59-A6C34878D82A}">
                    <a16:rowId xmlns:a16="http://schemas.microsoft.com/office/drawing/2014/main" val="4123555890"/>
                  </a:ext>
                </a:extLst>
              </a:tr>
              <a:tr h="190500">
                <a:tc>
                  <a:txBody>
                    <a:bodyPr/>
                    <a:lstStyle/>
                    <a:p>
                      <a:pPr algn="l" fontAlgn="b"/>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metros</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Coordenadas</a:t>
                      </a:r>
                    </a:p>
                  </a:txBody>
                  <a:tcPr marL="9525" marR="9525" marT="9525" marB="0" anchor="b">
                    <a:lnL>
                      <a:noFill/>
                    </a:lnL>
                    <a:lnR>
                      <a:noFill/>
                    </a:lnR>
                    <a:lnT>
                      <a:noFill/>
                    </a:lnT>
                    <a:lnB>
                      <a:noFill/>
                    </a:lnB>
                  </a:tcPr>
                </a:tc>
                <a:tc>
                  <a:txBody>
                    <a:bodyPr/>
                    <a:lstStyle/>
                    <a:p>
                      <a:pPr algn="l" fontAlgn="b"/>
                      <a:endParaRPr lang="es-ES" sz="10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942380441"/>
                  </a:ext>
                </a:extLst>
              </a:tr>
              <a:tr h="190500">
                <a:tc>
                  <a:txBody>
                    <a:bodyPr/>
                    <a:lstStyle/>
                    <a:p>
                      <a:pPr algn="l" fontAlgn="b"/>
                      <a:r>
                        <a:rPr lang="es-ES" sz="1000" b="0" i="0" u="none" strike="noStrike">
                          <a:solidFill>
                            <a:schemeClr val="tx1"/>
                          </a:solidFill>
                          <a:effectLst/>
                          <a:latin typeface="Arial" panose="020B0604020202020204" pitchFamily="34" charset="0"/>
                        </a:rPr>
                        <a:t>Bir Borhut</a:t>
                      </a:r>
                    </a:p>
                  </a:txBody>
                  <a:tcPr marL="9525" marR="9525" marT="9525" marB="0" anchor="b">
                    <a:lnL>
                      <a:noFill/>
                    </a:lnL>
                    <a:lnR>
                      <a:noFill/>
                    </a:lnR>
                    <a:lnT>
                      <a:noFill/>
                    </a:lnT>
                    <a:lnB>
                      <a:noFill/>
                    </a:lnB>
                  </a:tcPr>
                </a:tc>
                <a:tc>
                  <a:txBody>
                    <a:bodyPr/>
                    <a:lstStyle/>
                    <a:p>
                      <a:pPr algn="l" fontAlgn="b"/>
                      <a:r>
                        <a:rPr lang="es-ES" sz="1000" b="0" i="0" u="none" strike="noStrike" dirty="0" smtClean="0">
                          <a:solidFill>
                            <a:schemeClr val="tx1"/>
                          </a:solidFill>
                          <a:effectLst/>
                          <a:latin typeface="Arial" panose="020B0604020202020204" pitchFamily="34" charset="0"/>
                        </a:rPr>
                        <a:t>              600</a:t>
                      </a:r>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15.55°N 50.63°E</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905</a:t>
                      </a:r>
                    </a:p>
                  </a:txBody>
                  <a:tcPr marL="9525" marR="9525" marT="9525" marB="0" anchor="b">
                    <a:lnL>
                      <a:noFill/>
                    </a:lnL>
                    <a:lnR>
                      <a:noFill/>
                    </a:lnR>
                    <a:lnT>
                      <a:noFill/>
                    </a:lnT>
                    <a:lnB>
                      <a:noFill/>
                    </a:lnB>
                  </a:tcPr>
                </a:tc>
                <a:extLst>
                  <a:ext uri="{0D108BD9-81ED-4DB2-BD59-A6C34878D82A}">
                    <a16:rowId xmlns:a16="http://schemas.microsoft.com/office/drawing/2014/main" val="3717574986"/>
                  </a:ext>
                </a:extLst>
              </a:tr>
              <a:tr h="190500">
                <a:tc>
                  <a:txBody>
                    <a:bodyPr/>
                    <a:lstStyle/>
                    <a:p>
                      <a:pPr algn="l" fontAlgn="b"/>
                      <a:r>
                        <a:rPr lang="es-ES" sz="1000" b="0" i="0" u="none" strike="noStrike">
                          <a:solidFill>
                            <a:schemeClr val="tx1"/>
                          </a:solidFill>
                          <a:effectLst/>
                          <a:latin typeface="Arial" panose="020B0604020202020204" pitchFamily="34" charset="0"/>
                        </a:rPr>
                        <a:t>Hanish</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422</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13.72°N 42.73°E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1349180123"/>
                  </a:ext>
                </a:extLst>
              </a:tr>
              <a:tr h="190500">
                <a:tc>
                  <a:txBody>
                    <a:bodyPr/>
                    <a:lstStyle/>
                    <a:p>
                      <a:pPr algn="l" fontAlgn="b"/>
                      <a:r>
                        <a:rPr lang="es-ES" sz="1000" b="0" i="0" u="none" strike="noStrike">
                          <a:solidFill>
                            <a:schemeClr val="tx1"/>
                          </a:solidFill>
                          <a:effectLst/>
                          <a:latin typeface="Arial" panose="020B0604020202020204" pitchFamily="34" charset="0"/>
                        </a:rPr>
                        <a:t>Harra es-Sawad</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1,737</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13.58°N 46.12°E</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1253</a:t>
                      </a:r>
                    </a:p>
                  </a:txBody>
                  <a:tcPr marL="9525" marR="9525" marT="9525" marB="0" anchor="b">
                    <a:lnL>
                      <a:noFill/>
                    </a:lnL>
                    <a:lnR>
                      <a:noFill/>
                    </a:lnR>
                    <a:lnT>
                      <a:noFill/>
                    </a:lnT>
                    <a:lnB>
                      <a:noFill/>
                    </a:lnB>
                  </a:tcPr>
                </a:tc>
                <a:extLst>
                  <a:ext uri="{0D108BD9-81ED-4DB2-BD59-A6C34878D82A}">
                    <a16:rowId xmlns:a16="http://schemas.microsoft.com/office/drawing/2014/main" val="4012865448"/>
                  </a:ext>
                </a:extLst>
              </a:tr>
              <a:tr h="190500">
                <a:tc>
                  <a:txBody>
                    <a:bodyPr/>
                    <a:lstStyle/>
                    <a:p>
                      <a:pPr algn="l" fontAlgn="b"/>
                      <a:r>
                        <a:rPr lang="es-ES" sz="1000" b="0" i="0" u="none" strike="noStrike">
                          <a:solidFill>
                            <a:schemeClr val="tx1"/>
                          </a:solidFill>
                          <a:effectLst/>
                          <a:latin typeface="Arial" panose="020B0604020202020204" pitchFamily="34" charset="0"/>
                        </a:rPr>
                        <a:t>Harra of Arhab</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3,1</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15.63°N 44.08°E</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500</a:t>
                      </a:r>
                    </a:p>
                  </a:txBody>
                  <a:tcPr marL="9525" marR="9525" marT="9525" marB="0" anchor="b">
                    <a:lnL>
                      <a:noFill/>
                    </a:lnL>
                    <a:lnR>
                      <a:noFill/>
                    </a:lnR>
                    <a:lnT>
                      <a:noFill/>
                    </a:lnT>
                    <a:lnB>
                      <a:noFill/>
                    </a:lnB>
                  </a:tcPr>
                </a:tc>
                <a:extLst>
                  <a:ext uri="{0D108BD9-81ED-4DB2-BD59-A6C34878D82A}">
                    <a16:rowId xmlns:a16="http://schemas.microsoft.com/office/drawing/2014/main" val="1699943112"/>
                  </a:ext>
                </a:extLst>
              </a:tr>
              <a:tr h="190500">
                <a:tc>
                  <a:txBody>
                    <a:bodyPr/>
                    <a:lstStyle/>
                    <a:p>
                      <a:pPr algn="l" fontAlgn="b"/>
                      <a:r>
                        <a:rPr lang="es-ES" sz="1000" b="0" i="0" u="none" strike="noStrike">
                          <a:solidFill>
                            <a:schemeClr val="tx1"/>
                          </a:solidFill>
                          <a:effectLst/>
                          <a:latin typeface="Arial" panose="020B0604020202020204" pitchFamily="34" charset="0"/>
                        </a:rPr>
                        <a:t>Harra of Bal Haf</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233</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14.05°N 48.33°E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3707885494"/>
                  </a:ext>
                </a:extLst>
              </a:tr>
              <a:tr h="190500">
                <a:tc>
                  <a:txBody>
                    <a:bodyPr/>
                    <a:lstStyle/>
                    <a:p>
                      <a:pPr algn="l" fontAlgn="b"/>
                      <a:r>
                        <a:rPr lang="es-ES" sz="1000" b="0" i="0" u="none" strike="noStrike">
                          <a:solidFill>
                            <a:schemeClr val="tx1"/>
                          </a:solidFill>
                          <a:effectLst/>
                          <a:latin typeface="Arial" panose="020B0604020202020204" pitchFamily="34" charset="0"/>
                        </a:rPr>
                        <a:t>Harras of Dhamar</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3,5</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14.57°N 44.67°E</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1937</a:t>
                      </a:r>
                    </a:p>
                  </a:txBody>
                  <a:tcPr marL="9525" marR="9525" marT="9525" marB="0" anchor="b">
                    <a:lnL>
                      <a:noFill/>
                    </a:lnL>
                    <a:lnR>
                      <a:noFill/>
                    </a:lnR>
                    <a:lnT>
                      <a:noFill/>
                    </a:lnT>
                    <a:lnB>
                      <a:noFill/>
                    </a:lnB>
                  </a:tcPr>
                </a:tc>
                <a:extLst>
                  <a:ext uri="{0D108BD9-81ED-4DB2-BD59-A6C34878D82A}">
                    <a16:rowId xmlns:a16="http://schemas.microsoft.com/office/drawing/2014/main" val="2323427601"/>
                  </a:ext>
                </a:extLst>
              </a:tr>
              <a:tr h="190500">
                <a:tc>
                  <a:txBody>
                    <a:bodyPr/>
                    <a:lstStyle/>
                    <a:p>
                      <a:pPr algn="l" fontAlgn="b"/>
                      <a:r>
                        <a:rPr lang="es-ES" sz="1000" b="0" i="0" u="none" strike="noStrike">
                          <a:solidFill>
                            <a:schemeClr val="tx1"/>
                          </a:solidFill>
                          <a:effectLst/>
                          <a:latin typeface="Arial" panose="020B0604020202020204" pitchFamily="34" charset="0"/>
                        </a:rPr>
                        <a:t>Jabal el-Marha</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2,65</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15.28°N 44.22°E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3943900025"/>
                  </a:ext>
                </a:extLst>
              </a:tr>
              <a:tr h="190500">
                <a:tc>
                  <a:txBody>
                    <a:bodyPr/>
                    <a:lstStyle/>
                    <a:p>
                      <a:pPr algn="l" fontAlgn="b"/>
                      <a:r>
                        <a:rPr lang="es-ES" sz="1000" b="0" i="0" u="none" strike="noStrike">
                          <a:solidFill>
                            <a:schemeClr val="tx1"/>
                          </a:solidFill>
                          <a:effectLst/>
                          <a:latin typeface="Arial" panose="020B0604020202020204" pitchFamily="34" charset="0"/>
                        </a:rPr>
                        <a:t>Jabal Hamman Demt</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1,5</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14.05°N 44.75°E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4092383401"/>
                  </a:ext>
                </a:extLst>
              </a:tr>
              <a:tr h="190500">
                <a:tc>
                  <a:txBody>
                    <a:bodyPr/>
                    <a:lstStyle/>
                    <a:p>
                      <a:pPr algn="l" fontAlgn="b"/>
                      <a:r>
                        <a:rPr lang="es-ES" sz="1000" b="0" i="0" u="none" strike="noStrike">
                          <a:solidFill>
                            <a:schemeClr val="tx1"/>
                          </a:solidFill>
                          <a:effectLst/>
                          <a:latin typeface="Arial" panose="020B0604020202020204" pitchFamily="34" charset="0"/>
                        </a:rPr>
                        <a:t>Jabal Haylan</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1,55</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15.43°N 44.78°E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1200 AC</a:t>
                      </a:r>
                    </a:p>
                  </a:txBody>
                  <a:tcPr marL="9525" marR="9525" marT="9525" marB="0" anchor="b">
                    <a:lnL>
                      <a:noFill/>
                    </a:lnL>
                    <a:lnR>
                      <a:noFill/>
                    </a:lnR>
                    <a:lnT>
                      <a:noFill/>
                    </a:lnT>
                    <a:lnB>
                      <a:noFill/>
                    </a:lnB>
                  </a:tcPr>
                </a:tc>
                <a:extLst>
                  <a:ext uri="{0D108BD9-81ED-4DB2-BD59-A6C34878D82A}">
                    <a16:rowId xmlns:a16="http://schemas.microsoft.com/office/drawing/2014/main" val="671898084"/>
                  </a:ext>
                </a:extLst>
              </a:tr>
              <a:tr h="190500">
                <a:tc>
                  <a:txBody>
                    <a:bodyPr/>
                    <a:lstStyle/>
                    <a:p>
                      <a:pPr algn="l" fontAlgn="b"/>
                      <a:r>
                        <a:rPr lang="es-ES" sz="1000" b="0" i="0" u="none" strike="noStrike">
                          <a:solidFill>
                            <a:schemeClr val="tx1"/>
                          </a:solidFill>
                          <a:effectLst/>
                          <a:latin typeface="Arial" panose="020B0604020202020204" pitchFamily="34" charset="0"/>
                        </a:rPr>
                        <a:t>Jebel Tair</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244</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15.70°N 41.742°E</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1332</a:t>
                      </a:r>
                    </a:p>
                  </a:txBody>
                  <a:tcPr marL="9525" marR="9525" marT="9525" marB="0" anchor="b">
                    <a:lnL>
                      <a:noFill/>
                    </a:lnL>
                    <a:lnR>
                      <a:noFill/>
                    </a:lnR>
                    <a:lnT>
                      <a:noFill/>
                    </a:lnT>
                    <a:lnB>
                      <a:noFill/>
                    </a:lnB>
                  </a:tcPr>
                </a:tc>
                <a:extLst>
                  <a:ext uri="{0D108BD9-81ED-4DB2-BD59-A6C34878D82A}">
                    <a16:rowId xmlns:a16="http://schemas.microsoft.com/office/drawing/2014/main" val="4107433759"/>
                  </a:ext>
                </a:extLst>
              </a:tr>
              <a:tr h="190500">
                <a:tc>
                  <a:txBody>
                    <a:bodyPr/>
                    <a:lstStyle/>
                    <a:p>
                      <a:pPr algn="l" fontAlgn="b"/>
                      <a:r>
                        <a:rPr lang="es-ES" sz="1000" b="0" i="0" u="none" strike="noStrike">
                          <a:solidFill>
                            <a:schemeClr val="tx1"/>
                          </a:solidFill>
                          <a:effectLst/>
                          <a:latin typeface="Arial" panose="020B0604020202020204" pitchFamily="34" charset="0"/>
                        </a:rPr>
                        <a:t>Jebel at Tair</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244</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15.55°N 41.82°E</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2007</a:t>
                      </a:r>
                    </a:p>
                  </a:txBody>
                  <a:tcPr marL="9525" marR="9525" marT="9525" marB="0" anchor="b">
                    <a:lnL>
                      <a:noFill/>
                    </a:lnL>
                    <a:lnR>
                      <a:noFill/>
                    </a:lnR>
                    <a:lnT>
                      <a:noFill/>
                    </a:lnT>
                    <a:lnB>
                      <a:noFill/>
                    </a:lnB>
                  </a:tcPr>
                </a:tc>
                <a:extLst>
                  <a:ext uri="{0D108BD9-81ED-4DB2-BD59-A6C34878D82A}">
                    <a16:rowId xmlns:a16="http://schemas.microsoft.com/office/drawing/2014/main" val="239304087"/>
                  </a:ext>
                </a:extLst>
              </a:tr>
              <a:tr h="190500">
                <a:tc>
                  <a:txBody>
                    <a:bodyPr/>
                    <a:lstStyle/>
                    <a:p>
                      <a:pPr algn="l" fontAlgn="b"/>
                      <a:r>
                        <a:rPr lang="es-ES" sz="1000" b="0" i="0" u="none" strike="noStrike">
                          <a:solidFill>
                            <a:schemeClr val="tx1"/>
                          </a:solidFill>
                          <a:effectLst/>
                          <a:latin typeface="Arial" panose="020B0604020202020204" pitchFamily="34" charset="0"/>
                        </a:rPr>
                        <a:t>Jebel Zubair</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191</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15.05°N 42.18°E</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2011</a:t>
                      </a:r>
                    </a:p>
                  </a:txBody>
                  <a:tcPr marL="9525" marR="9525" marT="9525" marB="0" anchor="b">
                    <a:lnL>
                      <a:noFill/>
                    </a:lnL>
                    <a:lnR>
                      <a:noFill/>
                    </a:lnR>
                    <a:lnT>
                      <a:noFill/>
                    </a:lnT>
                    <a:lnB>
                      <a:noFill/>
                    </a:lnB>
                  </a:tcPr>
                </a:tc>
                <a:extLst>
                  <a:ext uri="{0D108BD9-81ED-4DB2-BD59-A6C34878D82A}">
                    <a16:rowId xmlns:a16="http://schemas.microsoft.com/office/drawing/2014/main" val="592192106"/>
                  </a:ext>
                </a:extLst>
              </a:tr>
              <a:tr h="190500">
                <a:tc>
                  <a:txBody>
                    <a:bodyPr/>
                    <a:lstStyle/>
                    <a:p>
                      <a:pPr algn="l" fontAlgn="b"/>
                      <a:r>
                        <a:rPr lang="es-ES" sz="1000" b="0" i="0" u="none" strike="noStrike">
                          <a:solidFill>
                            <a:schemeClr val="tx1"/>
                          </a:solidFill>
                          <a:effectLst/>
                          <a:latin typeface="Arial" panose="020B0604020202020204" pitchFamily="34" charset="0"/>
                        </a:rPr>
                        <a:t>Zukur</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624</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14.02°N 42.75°E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Holoceno</a:t>
                      </a:r>
                    </a:p>
                  </a:txBody>
                  <a:tcPr marL="9525" marR="9525" marT="9525" marB="0" anchor="b">
                    <a:lnL>
                      <a:noFill/>
                    </a:lnL>
                    <a:lnR>
                      <a:noFill/>
                    </a:lnR>
                    <a:lnT>
                      <a:noFill/>
                    </a:lnT>
                    <a:lnB>
                      <a:noFill/>
                    </a:lnB>
                  </a:tcPr>
                </a:tc>
                <a:extLst>
                  <a:ext uri="{0D108BD9-81ED-4DB2-BD59-A6C34878D82A}">
                    <a16:rowId xmlns:a16="http://schemas.microsoft.com/office/drawing/2014/main" val="45533489"/>
                  </a:ext>
                </a:extLst>
              </a:tr>
              <a:tr h="190500">
                <a:tc>
                  <a:txBody>
                    <a:bodyPr/>
                    <a:lstStyle/>
                    <a:p>
                      <a:pPr algn="l" fontAlgn="b"/>
                      <a:endParaRPr lang="es-ES" sz="1100" b="0" i="0" u="none" strike="noStrike">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ES" sz="1100" b="0" i="0" u="none" strike="noStrike">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ES" sz="1100" b="0" i="0" u="none" strike="noStrike">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ES" sz="1100" b="0"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783870685"/>
                  </a:ext>
                </a:extLst>
              </a:tr>
            </a:tbl>
          </a:graphicData>
        </a:graphic>
      </p:graphicFrame>
      <p:sp>
        <p:nvSpPr>
          <p:cNvPr id="17" name="Rectángulo 16"/>
          <p:cNvSpPr/>
          <p:nvPr/>
        </p:nvSpPr>
        <p:spPr>
          <a:xfrm>
            <a:off x="17933" y="2204864"/>
            <a:ext cx="4013200" cy="32403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p:cNvSpPr/>
          <p:nvPr/>
        </p:nvSpPr>
        <p:spPr>
          <a:xfrm>
            <a:off x="229888" y="1915793"/>
            <a:ext cx="2904128" cy="276999"/>
          </a:xfrm>
          <a:prstGeom prst="rect">
            <a:avLst/>
          </a:prstGeom>
        </p:spPr>
        <p:txBody>
          <a:bodyPr wrap="none">
            <a:spAutoFit/>
          </a:bodyPr>
          <a:lstStyle/>
          <a:p>
            <a:pPr lvl="0"/>
            <a:r>
              <a:rPr lang="es-ES" sz="1200" dirty="0">
                <a:solidFill>
                  <a:srgbClr val="FFC000"/>
                </a:solidFill>
                <a:latin typeface="Arial" panose="020B0604020202020204" pitchFamily="34" charset="0"/>
                <a:cs typeface="Arial" panose="020B0604020202020204" pitchFamily="34" charset="0"/>
              </a:rPr>
              <a:t>Lista de volcanes en Yemen (Wikipedia)</a:t>
            </a:r>
          </a:p>
        </p:txBody>
      </p:sp>
      <p:sp>
        <p:nvSpPr>
          <p:cNvPr id="19" name="Rectángulo 18"/>
          <p:cNvSpPr/>
          <p:nvPr/>
        </p:nvSpPr>
        <p:spPr>
          <a:xfrm>
            <a:off x="4031132" y="2655493"/>
            <a:ext cx="5221387" cy="209288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Bir</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Borhut</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volcán activo, pero casi desconocido en el este de Yemen, cerca del Golfo de Adén. Los documentos antiguos hablan de la actividad volcánica en el siglo X, y se informó de que todavía estaba 'arrojando humo' en 1813. Antecedentes: los mapas geológicos y las imágenes de satélite de la Península Arábiga muestran coladas de lava joven, probablemente basáltica, en un área al sur y al oeste de Valle del río </a:t>
            </a:r>
            <a:r>
              <a:rPr lang="es-ES" sz="1000" dirty="0" err="1">
                <a:latin typeface="Arial" panose="020B0604020202020204" pitchFamily="34" charset="0"/>
                <a:cs typeface="Arial" panose="020B0604020202020204" pitchFamily="34" charset="0"/>
              </a:rPr>
              <a:t>Wadi</a:t>
            </a:r>
            <a:r>
              <a:rPr lang="es-ES" sz="1000" dirty="0">
                <a:latin typeface="Arial" panose="020B0604020202020204" pitchFamily="34" charset="0"/>
                <a:cs typeface="Arial" panose="020B0604020202020204" pitchFamily="34" charset="0"/>
              </a:rPr>
              <a:t> al </a:t>
            </a:r>
            <a:r>
              <a:rPr lang="es-ES" sz="1000" dirty="0" err="1">
                <a:latin typeface="Arial" panose="020B0604020202020204" pitchFamily="34" charset="0"/>
                <a:cs typeface="Arial" panose="020B0604020202020204" pitchFamily="34" charset="0"/>
              </a:rPr>
              <a:t>Masilah</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 Cerca de los pueblos de </a:t>
            </a:r>
            <a:r>
              <a:rPr lang="es-ES" sz="1000" dirty="0" err="1">
                <a:latin typeface="Arial" panose="020B0604020202020204" pitchFamily="34" charset="0"/>
                <a:cs typeface="Arial" panose="020B0604020202020204" pitchFamily="34" charset="0"/>
              </a:rPr>
              <a:t>Hleime</a:t>
            </a:r>
            <a:r>
              <a:rPr lang="es-ES" sz="1000" dirty="0">
                <a:latin typeface="Arial" panose="020B0604020202020204" pitchFamily="34" charset="0"/>
                <a:cs typeface="Arial" panose="020B0604020202020204" pitchFamily="34" charset="0"/>
              </a:rPr>
              <a:t> y Al </a:t>
            </a:r>
            <a:r>
              <a:rPr lang="es-ES" sz="1000" dirty="0" err="1">
                <a:latin typeface="Arial" panose="020B0604020202020204" pitchFamily="34" charset="0"/>
                <a:cs typeface="Arial" panose="020B0604020202020204" pitchFamily="34" charset="0"/>
              </a:rPr>
              <a:t>Ghayl</a:t>
            </a:r>
            <a:r>
              <a:rPr lang="es-ES" sz="1000" dirty="0">
                <a:latin typeface="Arial" panose="020B0604020202020204" pitchFamily="34" charset="0"/>
                <a:cs typeface="Arial" panose="020B0604020202020204" pitchFamily="34" charset="0"/>
              </a:rPr>
              <a:t>, a lo largo del valle de </a:t>
            </a:r>
            <a:r>
              <a:rPr lang="es-ES" sz="1000" dirty="0" err="1">
                <a:latin typeface="Arial" panose="020B0604020202020204" pitchFamily="34" charset="0"/>
                <a:cs typeface="Arial" panose="020B0604020202020204" pitchFamily="34" charset="0"/>
              </a:rPr>
              <a:t>Wadi</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Hadhramout</a:t>
            </a:r>
            <a:r>
              <a:rPr lang="es-ES" sz="1000" dirty="0">
                <a:latin typeface="Arial" panose="020B0604020202020204" pitchFamily="34" charset="0"/>
                <a:cs typeface="Arial" panose="020B0604020202020204" pitchFamily="34" charset="0"/>
              </a:rPr>
              <a:t>, a unos 45 km de la costa de Yemen, se encuentra lo que parece ser un cono volcánico </a:t>
            </a:r>
            <a:r>
              <a:rPr lang="es-ES" sz="1000" dirty="0" err="1">
                <a:latin typeface="Arial" panose="020B0604020202020204" pitchFamily="34" charset="0"/>
                <a:cs typeface="Arial" panose="020B0604020202020204" pitchFamily="34" charset="0"/>
              </a:rPr>
              <a:t>piroclástico</a:t>
            </a:r>
            <a:r>
              <a:rPr lang="es-ES" sz="1000" dirty="0">
                <a:latin typeface="Arial" panose="020B0604020202020204" pitchFamily="34" charset="0"/>
                <a:cs typeface="Arial" panose="020B0604020202020204" pitchFamily="34" charset="0"/>
              </a:rPr>
              <a:t> y extensas coladas de lava oscura. Aunque Theodore </a:t>
            </a:r>
            <a:r>
              <a:rPr lang="es-ES" sz="1000" dirty="0" err="1">
                <a:latin typeface="Arial" panose="020B0604020202020204" pitchFamily="34" charset="0"/>
                <a:cs typeface="Arial" panose="020B0604020202020204" pitchFamily="34" charset="0"/>
              </a:rPr>
              <a:t>Bent</a:t>
            </a:r>
            <a:r>
              <a:rPr lang="es-ES" sz="1000" dirty="0">
                <a:latin typeface="Arial" panose="020B0604020202020204" pitchFamily="34" charset="0"/>
                <a:cs typeface="Arial" panose="020B0604020202020204" pitchFamily="34" charset="0"/>
              </a:rPr>
              <a:t> no alcanzó el volcán mientras viajaba por la región en 1894, lo describió como un área </a:t>
            </a:r>
            <a:r>
              <a:rPr lang="es-ES" sz="1000" dirty="0" err="1">
                <a:latin typeface="Arial" panose="020B0604020202020204" pitchFamily="34" charset="0"/>
                <a:cs typeface="Arial" panose="020B0604020202020204" pitchFamily="34" charset="0"/>
              </a:rPr>
              <a:t>solfática</a:t>
            </a:r>
            <a:r>
              <a:rPr lang="es-ES" sz="1000" dirty="0">
                <a:latin typeface="Arial" panose="020B0604020202020204" pitchFamily="34" charset="0"/>
                <a:cs typeface="Arial" panose="020B0604020202020204" pitchFamily="34" charset="0"/>
              </a:rPr>
              <a:t> y fuente de azufre. Los mapas geológicos de la Península Arábiga muestran rocas volcánicas </a:t>
            </a:r>
            <a:r>
              <a:rPr lang="es-ES" sz="1000" dirty="0" err="1">
                <a:latin typeface="Arial" panose="020B0604020202020204" pitchFamily="34" charset="0"/>
                <a:cs typeface="Arial" panose="020B0604020202020204" pitchFamily="34" charset="0"/>
              </a:rPr>
              <a:t>máficas</a:t>
            </a:r>
            <a:r>
              <a:rPr lang="es-ES" sz="1000" dirty="0">
                <a:latin typeface="Arial" panose="020B0604020202020204" pitchFamily="34" charset="0"/>
                <a:cs typeface="Arial" panose="020B0604020202020204" pitchFamily="34" charset="0"/>
              </a:rPr>
              <a:t> cuaternarias en esta área. Pequeños conos están presentes en los campos de lava costeros, incluyendo un cono con dos cráteres a unos 10 km al NE de la ciudad de </a:t>
            </a:r>
            <a:r>
              <a:rPr lang="es-ES" sz="1000" dirty="0" err="1">
                <a:latin typeface="Arial" panose="020B0604020202020204" pitchFamily="34" charset="0"/>
                <a:cs typeface="Arial" panose="020B0604020202020204" pitchFamily="34" charset="0"/>
              </a:rPr>
              <a:t>Qusay'ir</a:t>
            </a:r>
            <a:r>
              <a:rPr lang="es-ES" sz="1000" dirty="0">
                <a:latin typeface="Arial" panose="020B0604020202020204" pitchFamily="34" charset="0"/>
                <a:cs typeface="Arial" panose="020B0604020202020204" pitchFamily="34" charset="0"/>
              </a:rPr>
              <a:t>. (Global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sp>
        <p:nvSpPr>
          <p:cNvPr id="3" name="Rectángulo 2"/>
          <p:cNvSpPr/>
          <p:nvPr/>
        </p:nvSpPr>
        <p:spPr>
          <a:xfrm>
            <a:off x="4034902" y="4783504"/>
            <a:ext cx="5109097" cy="70788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volcán </a:t>
            </a:r>
            <a:r>
              <a:rPr lang="es-ES" sz="1000" b="1" dirty="0" err="1">
                <a:latin typeface="Arial" panose="020B0604020202020204" pitchFamily="34" charset="0"/>
                <a:cs typeface="Arial" panose="020B0604020202020204" pitchFamily="34" charset="0"/>
              </a:rPr>
              <a:t>Hanish</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forma un grupo de islas en el Mar Rojo entre Eritrea y Yemen. Estos incluyen los 20 km de largo de Great </a:t>
            </a:r>
            <a:r>
              <a:rPr lang="es-ES" sz="1000" dirty="0" err="1">
                <a:latin typeface="Arial" panose="020B0604020202020204" pitchFamily="34" charset="0"/>
                <a:cs typeface="Arial" panose="020B0604020202020204" pitchFamily="34" charset="0"/>
              </a:rPr>
              <a:t>Hanish</a:t>
            </a:r>
            <a:r>
              <a:rPr lang="es-ES" sz="1000" dirty="0">
                <a:latin typeface="Arial" panose="020B0604020202020204" pitchFamily="34" charset="0"/>
                <a:cs typeface="Arial" panose="020B0604020202020204" pitchFamily="34" charset="0"/>
              </a:rPr>
              <a:t>, Little </a:t>
            </a:r>
            <a:r>
              <a:rPr lang="es-ES" sz="1000" dirty="0" err="1">
                <a:latin typeface="Arial" panose="020B0604020202020204" pitchFamily="34" charset="0"/>
                <a:cs typeface="Arial" panose="020B0604020202020204" pitchFamily="34" charset="0"/>
              </a:rPr>
              <a:t>Hanish</a:t>
            </a:r>
            <a:r>
              <a:rPr lang="es-ES" sz="1000" dirty="0">
                <a:latin typeface="Arial" panose="020B0604020202020204" pitchFamily="34" charset="0"/>
                <a:cs typeface="Arial" panose="020B0604020202020204" pitchFamily="34" charset="0"/>
              </a:rPr>
              <a:t>, y muchas otras islas pequeñas y bancos submarinos. El volcán contiene una serie de chimeneas volcánicas alineadas NE-SW y consiste en escudos de lava y conos de ceniza. </a:t>
            </a:r>
          </a:p>
        </p:txBody>
      </p:sp>
      <p:sp>
        <p:nvSpPr>
          <p:cNvPr id="5" name="Rectángulo 4"/>
          <p:cNvSpPr/>
          <p:nvPr/>
        </p:nvSpPr>
        <p:spPr>
          <a:xfrm>
            <a:off x="-1" y="5457296"/>
            <a:ext cx="9143999" cy="400110"/>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Las erupciones en las islas </a:t>
            </a:r>
            <a:r>
              <a:rPr lang="es-ES" sz="1000" dirty="0" err="1">
                <a:solidFill>
                  <a:prstClr val="white"/>
                </a:solidFill>
                <a:latin typeface="Arial" panose="020B0604020202020204" pitchFamily="34" charset="0"/>
                <a:cs typeface="Arial" panose="020B0604020202020204" pitchFamily="34" charset="0"/>
              </a:rPr>
              <a:t>Hanish</a:t>
            </a:r>
            <a:r>
              <a:rPr lang="es-ES" sz="1000" dirty="0">
                <a:solidFill>
                  <a:prstClr val="white"/>
                </a:solidFill>
                <a:latin typeface="Arial" panose="020B0604020202020204" pitchFamily="34" charset="0"/>
                <a:cs typeface="Arial" panose="020B0604020202020204" pitchFamily="34" charset="0"/>
              </a:rPr>
              <a:t> a menudo comienzan con explosiones freáticas que abren nuevos conductos de ventilación, luego entran en fases con fuentes de lava que acumulan conos de ceniza y luego continúan y terminan con la efusión de coladas fluidas de lava. (</a:t>
            </a:r>
            <a:r>
              <a:rPr lang="es-ES" sz="1000" dirty="0" err="1">
                <a:solidFill>
                  <a:prstClr val="white"/>
                </a:solidFill>
                <a:latin typeface="Arial" panose="020B0604020202020204" pitchFamily="34" charset="0"/>
                <a:cs typeface="Arial" panose="020B0604020202020204" pitchFamily="34" charset="0"/>
              </a:rPr>
              <a:t>Volcanodiscovery</a:t>
            </a:r>
            <a:r>
              <a:rPr lang="es-ES" sz="1000" dirty="0" smtClean="0">
                <a:solidFill>
                  <a:prstClr val="white"/>
                </a:solidFill>
                <a:latin typeface="Arial" panose="020B0604020202020204" pitchFamily="34" charset="0"/>
                <a:cs typeface="Arial" panose="020B0604020202020204" pitchFamily="34" charset="0"/>
              </a:rPr>
              <a:t>)  </a:t>
            </a:r>
            <a:endParaRPr lang="es-ES" sz="1000" dirty="0">
              <a:solidFill>
                <a:prstClr val="white"/>
              </a:solidFill>
              <a:latin typeface="Arial" panose="020B0604020202020204" pitchFamily="34" charset="0"/>
              <a:cs typeface="Arial" panose="020B0604020202020204" pitchFamily="34" charset="0"/>
            </a:endParaRPr>
          </a:p>
        </p:txBody>
      </p:sp>
      <p:sp>
        <p:nvSpPr>
          <p:cNvPr id="7" name="Rectángulo 6"/>
          <p:cNvSpPr/>
          <p:nvPr/>
        </p:nvSpPr>
        <p:spPr>
          <a:xfrm>
            <a:off x="-29894" y="5857406"/>
            <a:ext cx="9173891" cy="1015663"/>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campo volcánico </a:t>
            </a:r>
            <a:r>
              <a:rPr lang="es-ES" sz="1000" b="1" dirty="0" err="1">
                <a:latin typeface="Arial" panose="020B0604020202020204" pitchFamily="34" charset="0"/>
                <a:cs typeface="Arial" panose="020B0604020202020204" pitchFamily="34" charset="0"/>
              </a:rPr>
              <a:t>Harra</a:t>
            </a:r>
            <a:r>
              <a:rPr lang="es-ES" sz="1000" b="1" dirty="0">
                <a:latin typeface="Arial" panose="020B0604020202020204" pitchFamily="34" charset="0"/>
                <a:cs typeface="Arial" panose="020B0604020202020204" pitchFamily="34" charset="0"/>
              </a:rPr>
              <a:t> es-</a:t>
            </a:r>
            <a:r>
              <a:rPr lang="es-ES" sz="1000" b="1" dirty="0" err="1">
                <a:latin typeface="Arial" panose="020B0604020202020204" pitchFamily="34" charset="0"/>
                <a:cs typeface="Arial" panose="020B0604020202020204" pitchFamily="34" charset="0"/>
              </a:rPr>
              <a:t>Sawâd</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(o </a:t>
            </a:r>
            <a:r>
              <a:rPr lang="es-ES" sz="1000" dirty="0" err="1">
                <a:latin typeface="Arial" panose="020B0604020202020204" pitchFamily="34" charset="0"/>
                <a:cs typeface="Arial" panose="020B0604020202020204" pitchFamily="34" charset="0"/>
              </a:rPr>
              <a:t>Shuqra</a:t>
            </a:r>
            <a:r>
              <a:rPr lang="es-ES" sz="1000" dirty="0">
                <a:latin typeface="Arial" panose="020B0604020202020204" pitchFamily="34" charset="0"/>
                <a:cs typeface="Arial" panose="020B0604020202020204" pitchFamily="34" charset="0"/>
              </a:rPr>
              <a:t>) en el sur de Yemen se extiende por casi 100 km a lo largo del Golfo de Adén, al este de la ciudad de </a:t>
            </a:r>
            <a:r>
              <a:rPr lang="es-ES" sz="1000" dirty="0" err="1">
                <a:latin typeface="Arial" panose="020B0604020202020204" pitchFamily="34" charset="0"/>
                <a:cs typeface="Arial" panose="020B0604020202020204" pitchFamily="34" charset="0"/>
              </a:rPr>
              <a:t>Shuqra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Shaqra</a:t>
            </a:r>
            <a:r>
              <a:rPr lang="es-ES" sz="1000" dirty="0">
                <a:latin typeface="Arial" panose="020B0604020202020204" pitchFamily="34" charset="0"/>
                <a:cs typeface="Arial" panose="020B0604020202020204" pitchFamily="34" charset="0"/>
              </a:rPr>
              <a:t>). El campo volcánico está orientado hacia el WSW-ENE y contiene unos cien conos que han producido un campo de lava de 40 x 95 km que cubre las calizas del zócalo con fallas. La mayor parte del campo volcánico es de edad Holoceno(Cox et al., 1977), y en muchos casos las coladas y conos están esencialmente sin erosionar. Aunque las erupciones pueden haber ocurrido en tiempo histórico, el único evento registrado fue una erupción importante, pero mal documentada en 1253 CE</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Es un gran campo volcánico de </a:t>
            </a:r>
            <a:r>
              <a:rPr lang="es-ES" sz="1000" dirty="0" err="1">
                <a:latin typeface="Arial" panose="020B0604020202020204" pitchFamily="34" charset="0"/>
                <a:cs typeface="Arial" panose="020B0604020202020204" pitchFamily="34" charset="0"/>
              </a:rPr>
              <a:t>traquibasáltico</a:t>
            </a:r>
            <a:r>
              <a:rPr lang="es-ES" sz="1000" dirty="0">
                <a:latin typeface="Arial" panose="020B0604020202020204" pitchFamily="34" charset="0"/>
                <a:cs typeface="Arial" panose="020B0604020202020204" pitchFamily="34" charset="0"/>
              </a:rPr>
              <a:t>-a basáltico que recorre el Golfo de Adén. Cerca de la ciudad de </a:t>
            </a:r>
            <a:r>
              <a:rPr lang="es-ES" sz="1000" dirty="0" err="1">
                <a:latin typeface="Arial" panose="020B0604020202020204" pitchFamily="34" charset="0"/>
                <a:cs typeface="Arial" panose="020B0604020202020204" pitchFamily="34" charset="0"/>
              </a:rPr>
              <a:t>Shuqra</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Wikipeda</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67269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804522" y="0"/>
            <a:ext cx="4339478" cy="2996952"/>
          </a:xfrm>
          <a:prstGeom prst="rect">
            <a:avLst/>
          </a:prstGeom>
        </p:spPr>
      </p:pic>
      <p:sp>
        <p:nvSpPr>
          <p:cNvPr id="3" name="Rectángulo 2"/>
          <p:cNvSpPr/>
          <p:nvPr/>
        </p:nvSpPr>
        <p:spPr>
          <a:xfrm>
            <a:off x="7520608" y="2350621"/>
            <a:ext cx="1623392" cy="646331"/>
          </a:xfrm>
          <a:prstGeom prst="rect">
            <a:avLst/>
          </a:prstGeom>
          <a:solidFill>
            <a:schemeClr val="accent1">
              <a:lumMod val="40000"/>
              <a:lumOff val="60000"/>
            </a:schemeClr>
          </a:solidFill>
        </p:spPr>
        <p:txBody>
          <a:bodyPr wrap="square">
            <a:spAutoFit/>
          </a:bodyPr>
          <a:lstStyle/>
          <a:p>
            <a:pPr lvl="0"/>
            <a:r>
              <a:rPr lang="es-ES" sz="1200" dirty="0" err="1">
                <a:solidFill>
                  <a:srgbClr val="FF0000"/>
                </a:solidFill>
                <a:latin typeface="Arial" panose="020B0604020202020204" pitchFamily="34" charset="0"/>
                <a:cs typeface="Arial" panose="020B0604020202020204" pitchFamily="34" charset="0"/>
              </a:rPr>
              <a:t>Hanish</a:t>
            </a:r>
            <a:r>
              <a:rPr lang="es-ES" sz="1200" dirty="0">
                <a:solidFill>
                  <a:srgbClr val="FF0000"/>
                </a:solidFill>
                <a:latin typeface="Arial" panose="020B0604020202020204" pitchFamily="34" charset="0"/>
                <a:cs typeface="Arial" panose="020B0604020202020204" pitchFamily="34" charset="0"/>
              </a:rPr>
              <a:t>, volcán. Yemen. (Global </a:t>
            </a:r>
            <a:r>
              <a:rPr lang="es-ES" sz="1200" dirty="0" err="1">
                <a:solidFill>
                  <a:srgbClr val="FF0000"/>
                </a:solidFill>
                <a:latin typeface="Arial" panose="020B0604020202020204" pitchFamily="34" charset="0"/>
                <a:cs typeface="Arial" panose="020B0604020202020204" pitchFamily="34" charset="0"/>
              </a:rPr>
              <a:t>Volcanism</a:t>
            </a:r>
            <a:r>
              <a:rPr lang="es-ES" sz="1200" dirty="0">
                <a:solidFill>
                  <a:srgbClr val="FF0000"/>
                </a:solidFill>
                <a:latin typeface="Arial" panose="020B0604020202020204" pitchFamily="34" charset="0"/>
                <a:cs typeface="Arial" panose="020B0604020202020204" pitchFamily="34" charset="0"/>
              </a:rPr>
              <a:t> </a:t>
            </a:r>
            <a:r>
              <a:rPr lang="es-ES" sz="1200" dirty="0" err="1">
                <a:solidFill>
                  <a:srgbClr val="FF0000"/>
                </a:solidFill>
                <a:latin typeface="Arial" panose="020B0604020202020204" pitchFamily="34" charset="0"/>
                <a:cs typeface="Arial" panose="020B0604020202020204" pitchFamily="34" charset="0"/>
              </a:rPr>
              <a:t>Program</a:t>
            </a:r>
            <a:r>
              <a:rPr lang="es-ES" sz="1200" dirty="0">
                <a:solidFill>
                  <a:srgbClr val="FF0000"/>
                </a:solidFill>
                <a:latin typeface="Arial" panose="020B0604020202020204" pitchFamily="34" charset="0"/>
                <a:cs typeface="Arial" panose="020B0604020202020204" pitchFamily="34" charset="0"/>
              </a:rPr>
              <a:t>)</a:t>
            </a:r>
          </a:p>
        </p:txBody>
      </p:sp>
      <p:pic>
        <p:nvPicPr>
          <p:cNvPr id="4" name="Imagen 3"/>
          <p:cNvPicPr>
            <a:picLocks noChangeAspect="1"/>
          </p:cNvPicPr>
          <p:nvPr/>
        </p:nvPicPr>
        <p:blipFill rotWithShape="1">
          <a:blip r:embed="rId4"/>
          <a:srcRect t="18072"/>
          <a:stretch/>
        </p:blipFill>
        <p:spPr>
          <a:xfrm>
            <a:off x="0" y="22185"/>
            <a:ext cx="4804523" cy="2974767"/>
          </a:xfrm>
          <a:prstGeom prst="rect">
            <a:avLst/>
          </a:prstGeom>
        </p:spPr>
      </p:pic>
      <p:sp>
        <p:nvSpPr>
          <p:cNvPr id="5" name="Rectángulo 4"/>
          <p:cNvSpPr/>
          <p:nvPr/>
        </p:nvSpPr>
        <p:spPr>
          <a:xfrm>
            <a:off x="99678" y="2719953"/>
            <a:ext cx="3136564"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latin typeface="Arial" panose="020B0604020202020204" pitchFamily="34" charset="0"/>
                <a:cs typeface="Arial" panose="020B0604020202020204" pitchFamily="34" charset="0"/>
              </a:rPr>
              <a:t>Harra</a:t>
            </a:r>
            <a:r>
              <a:rPr lang="es-ES" sz="1200" dirty="0">
                <a:solidFill>
                  <a:srgbClr val="FF0000"/>
                </a:solidFill>
                <a:latin typeface="Arial" panose="020B0604020202020204" pitchFamily="34" charset="0"/>
                <a:cs typeface="Arial" panose="020B0604020202020204" pitchFamily="34" charset="0"/>
              </a:rPr>
              <a:t> es-</a:t>
            </a:r>
            <a:r>
              <a:rPr lang="es-ES" sz="1200" dirty="0" err="1">
                <a:solidFill>
                  <a:srgbClr val="FF0000"/>
                </a:solidFill>
                <a:latin typeface="Arial" panose="020B0604020202020204" pitchFamily="34" charset="0"/>
                <a:cs typeface="Arial" panose="020B0604020202020204" pitchFamily="34" charset="0"/>
              </a:rPr>
              <a:t>Sawad</a:t>
            </a:r>
            <a:r>
              <a:rPr lang="es-ES" sz="1200" dirty="0">
                <a:solidFill>
                  <a:srgbClr val="FF0000"/>
                </a:solidFill>
                <a:latin typeface="Arial" panose="020B0604020202020204" pitchFamily="34" charset="0"/>
                <a:cs typeface="Arial" panose="020B0604020202020204" pitchFamily="34" charset="0"/>
              </a:rPr>
              <a:t>, volcán. Yemen. (</a:t>
            </a:r>
            <a:r>
              <a:rPr lang="es-ES" sz="1200" dirty="0" err="1">
                <a:solidFill>
                  <a:srgbClr val="FF0000"/>
                </a:solidFill>
                <a:latin typeface="Arial" panose="020B0604020202020204" pitchFamily="34" charset="0"/>
                <a:cs typeface="Arial" panose="020B0604020202020204" pitchFamily="34" charset="0"/>
              </a:rPr>
              <a:t>DBpedi</a:t>
            </a:r>
            <a:r>
              <a:rPr lang="es-ES" sz="1200" dirty="0" err="1">
                <a:solidFill>
                  <a:srgbClr val="FF0000"/>
                </a:solidFill>
              </a:rPr>
              <a:t>a</a:t>
            </a:r>
            <a:r>
              <a:rPr lang="es-ES" sz="1200" dirty="0">
                <a:solidFill>
                  <a:srgbClr val="FF0000"/>
                </a:solidFill>
              </a:rPr>
              <a:t>)</a:t>
            </a:r>
          </a:p>
        </p:txBody>
      </p:sp>
      <p:sp>
        <p:nvSpPr>
          <p:cNvPr id="6" name="Rectángulo 5"/>
          <p:cNvSpPr/>
          <p:nvPr/>
        </p:nvSpPr>
        <p:spPr>
          <a:xfrm>
            <a:off x="-20324" y="3019137"/>
            <a:ext cx="4709574" cy="2092881"/>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a:t>
            </a:r>
            <a:r>
              <a:rPr lang="es-ES" sz="1000" b="1" dirty="0">
                <a:latin typeface="Arial" panose="020B0604020202020204" pitchFamily="34" charset="0"/>
                <a:cs typeface="Arial" panose="020B0604020202020204" pitchFamily="34" charset="0"/>
              </a:rPr>
              <a:t>El campo de lava del Cuaternario de </a:t>
            </a:r>
            <a:r>
              <a:rPr lang="es-ES" sz="1000" b="1" dirty="0" err="1">
                <a:latin typeface="Arial" panose="020B0604020202020204" pitchFamily="34" charset="0"/>
                <a:cs typeface="Arial" panose="020B0604020202020204" pitchFamily="34" charset="0"/>
              </a:rPr>
              <a:t>Harra</a:t>
            </a:r>
            <a:r>
              <a:rPr lang="es-ES" sz="1000" b="1" dirty="0">
                <a:latin typeface="Arial" panose="020B0604020202020204" pitchFamily="34" charset="0"/>
                <a:cs typeface="Arial" panose="020B0604020202020204" pitchFamily="34" charset="0"/>
              </a:rPr>
              <a:t> de </a:t>
            </a:r>
            <a:r>
              <a:rPr lang="es-ES" sz="1000" b="1" dirty="0" err="1">
                <a:latin typeface="Arial" panose="020B0604020202020204" pitchFamily="34" charset="0"/>
                <a:cs typeface="Arial" panose="020B0604020202020204" pitchFamily="34" charset="0"/>
              </a:rPr>
              <a:t>Arhab</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en Yemen, al norte de la ciudad capital de </a:t>
            </a:r>
            <a:r>
              <a:rPr lang="es-ES" sz="1000" dirty="0" err="1">
                <a:latin typeface="Arial" panose="020B0604020202020204" pitchFamily="34" charset="0"/>
                <a:cs typeface="Arial" panose="020B0604020202020204" pitchFamily="34" charset="0"/>
              </a:rPr>
              <a:t>Sana'a</a:t>
            </a:r>
            <a:r>
              <a:rPr lang="es-ES" sz="1000" dirty="0">
                <a:latin typeface="Arial" panose="020B0604020202020204" pitchFamily="34" charset="0"/>
                <a:cs typeface="Arial" panose="020B0604020202020204" pitchFamily="34" charset="0"/>
              </a:rPr>
              <a:t>, consiste en una meseta basáltica de 1500 km2 coronada por unos pocos estratovolcanes y unos 60 conos de escoria, dos de los cuales han estallado en tiempo histórico. Los conos en el campo volcánico (también conocido como el campo volcánico </a:t>
            </a:r>
            <a:r>
              <a:rPr lang="es-ES" sz="1000" dirty="0" err="1">
                <a:latin typeface="Arial" panose="020B0604020202020204" pitchFamily="34" charset="0"/>
                <a:cs typeface="Arial" panose="020B0604020202020204" pitchFamily="34" charset="0"/>
              </a:rPr>
              <a:t>Sana'a</a:t>
            </a:r>
            <a:r>
              <a:rPr lang="es-ES" sz="1000" dirty="0">
                <a:latin typeface="Arial" panose="020B0604020202020204" pitchFamily="34" charset="0"/>
                <a:cs typeface="Arial" panose="020B0604020202020204" pitchFamily="34" charset="0"/>
              </a:rPr>
              <a:t> o </a:t>
            </a:r>
            <a:r>
              <a:rPr lang="es-ES" sz="1000" dirty="0" err="1">
                <a:latin typeface="Arial" panose="020B0604020202020204" pitchFamily="34" charset="0"/>
                <a:cs typeface="Arial" panose="020B0604020202020204" pitchFamily="34" charset="0"/>
              </a:rPr>
              <a:t>Sana'a-Amran</a:t>
            </a:r>
            <a:r>
              <a:rPr lang="es-ES" sz="1000" dirty="0">
                <a:latin typeface="Arial" panose="020B0604020202020204" pitchFamily="34" charset="0"/>
                <a:cs typeface="Arial" panose="020B0604020202020204" pitchFamily="34" charset="0"/>
              </a:rPr>
              <a:t>) se alinean comúnmente a lo largo de una orientación NNW por encima de una meseta volcánica de 100-250 m de espesor. Las rocas volcánicas del Plioceno al Holoceno tienen una composición predominantemente de basáltico a </a:t>
            </a:r>
            <a:r>
              <a:rPr lang="es-ES" sz="1000" dirty="0" err="1">
                <a:latin typeface="Arial" panose="020B0604020202020204" pitchFamily="34" charset="0"/>
                <a:cs typeface="Arial" panose="020B0604020202020204" pitchFamily="34" charset="0"/>
              </a:rPr>
              <a:t>hawaiítico</a:t>
            </a:r>
            <a:r>
              <a:rPr lang="es-ES" sz="1000" dirty="0">
                <a:latin typeface="Arial" panose="020B0604020202020204" pitchFamily="34" charset="0"/>
                <a:cs typeface="Arial" panose="020B0604020202020204" pitchFamily="34" charset="0"/>
              </a:rPr>
              <a:t> y cubren el extremo norte de un área de extensas rocas de basálticas a </a:t>
            </a:r>
            <a:r>
              <a:rPr lang="es-ES" sz="1000" dirty="0" err="1">
                <a:latin typeface="Arial" panose="020B0604020202020204" pitchFamily="34" charset="0"/>
                <a:cs typeface="Arial" panose="020B0604020202020204" pitchFamily="34" charset="0"/>
              </a:rPr>
              <a:t>riolíticas</a:t>
            </a:r>
            <a:r>
              <a:rPr lang="es-ES" sz="1000" dirty="0">
                <a:latin typeface="Arial" panose="020B0604020202020204" pitchFamily="34" charset="0"/>
                <a:cs typeface="Arial" panose="020B0604020202020204" pitchFamily="34" charset="0"/>
              </a:rPr>
              <a:t> del Oligoceno-Mioceno que se extienden hasta el extremo suroeste de la península arábiga. La última erupción tuvo lugar en tiempo preislámico entre aproximadamente 400 y 600 </a:t>
            </a:r>
            <a:r>
              <a:rPr lang="es-ES" sz="1000" dirty="0" err="1">
                <a:latin typeface="Arial" panose="020B0604020202020204" pitchFamily="34" charset="0"/>
                <a:cs typeface="Arial" panose="020B0604020202020204" pitchFamily="34" charset="0"/>
              </a:rPr>
              <a:t>dC</a:t>
            </a:r>
            <a:r>
              <a:rPr lang="es-ES" sz="1000" dirty="0">
                <a:latin typeface="Arial" panose="020B0604020202020204" pitchFamily="34" charset="0"/>
                <a:cs typeface="Arial" panose="020B0604020202020204" pitchFamily="34" charset="0"/>
              </a:rPr>
              <a:t> y produjo una colada de lava que viajó 9 km</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5"/>
          <a:stretch>
            <a:fillRect/>
          </a:stretch>
        </p:blipFill>
        <p:spPr>
          <a:xfrm>
            <a:off x="4689250" y="3019137"/>
            <a:ext cx="4454750" cy="3146167"/>
          </a:xfrm>
          <a:prstGeom prst="rect">
            <a:avLst/>
          </a:prstGeom>
        </p:spPr>
      </p:pic>
      <p:sp>
        <p:nvSpPr>
          <p:cNvPr id="8" name="Rectángulo 7"/>
          <p:cNvSpPr/>
          <p:nvPr/>
        </p:nvSpPr>
        <p:spPr>
          <a:xfrm>
            <a:off x="-20324" y="5072896"/>
            <a:ext cx="4703688" cy="1785104"/>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a:t>
            </a:r>
            <a:r>
              <a:rPr lang="es-ES" sz="1000" b="1" dirty="0" err="1">
                <a:latin typeface="Arial" panose="020B0604020202020204" pitchFamily="34" charset="0"/>
                <a:cs typeface="Arial" panose="020B0604020202020204" pitchFamily="34" charset="0"/>
              </a:rPr>
              <a:t>Harra</a:t>
            </a:r>
            <a:r>
              <a:rPr lang="es-ES" sz="1000" b="1" dirty="0">
                <a:latin typeface="Arial" panose="020B0604020202020204" pitchFamily="34" charset="0"/>
                <a:cs typeface="Arial" panose="020B0604020202020204" pitchFamily="34" charset="0"/>
              </a:rPr>
              <a:t> de </a:t>
            </a:r>
            <a:r>
              <a:rPr lang="es-ES" sz="1000" b="1" dirty="0" err="1">
                <a:latin typeface="Arial" panose="020B0604020202020204" pitchFamily="34" charset="0"/>
                <a:cs typeface="Arial" panose="020B0604020202020204" pitchFamily="34" charset="0"/>
              </a:rPr>
              <a:t>Bal</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Haf</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pequeño campo volcánico a lo largo del Golfo de Adén, en el sur de Yemen, que contiene conos de toba y grandes campos de lava aa. El campo volcánico se encuentra a lo largo de la costa a unos 100 km al suroeste de la ciudad de Al </a:t>
            </a:r>
            <a:r>
              <a:rPr lang="es-ES" sz="1000" dirty="0" err="1">
                <a:latin typeface="Arial" panose="020B0604020202020204" pitchFamily="34" charset="0"/>
                <a:cs typeface="Arial" panose="020B0604020202020204" pitchFamily="34" charset="0"/>
              </a:rPr>
              <a:t>Mukalla</a:t>
            </a:r>
            <a:r>
              <a:rPr lang="es-ES" sz="1000" dirty="0">
                <a:latin typeface="Arial" panose="020B0604020202020204" pitchFamily="34" charset="0"/>
                <a:cs typeface="Arial" panose="020B0604020202020204" pitchFamily="34" charset="0"/>
              </a:rPr>
              <a:t>. Las coladas de lava surgieron de los conos de ceniza que cubren gran parte del campo volcánico y producen una línea de costa irregular. Un flujo basáltico de aspecto fresco puede ser histórico (Catálogo de volcanes activos del mundo). El cono de toba de At-</a:t>
            </a:r>
            <a:r>
              <a:rPr lang="es-ES" sz="1000" dirty="0" err="1">
                <a:latin typeface="Arial" panose="020B0604020202020204" pitchFamily="34" charset="0"/>
                <a:cs typeface="Arial" panose="020B0604020202020204" pitchFamily="34" charset="0"/>
              </a:rPr>
              <a:t>Tabâb</a:t>
            </a:r>
            <a:r>
              <a:rPr lang="es-ES" sz="1000" dirty="0">
                <a:latin typeface="Arial" panose="020B0604020202020204" pitchFamily="34" charset="0"/>
                <a:cs typeface="Arial" panose="020B0604020202020204" pitchFamily="34" charset="0"/>
              </a:rPr>
              <a:t> a lo largo de la costa se eleva a unos 200 m del mar y tiene un cráter de 1,5 km de ancho parcialmente lleno por un cono de ceniza y coladas de lava asociados. Un cono de toba adyacente al este está lleno de lago</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a:t>
            </a:r>
            <a:r>
              <a:rPr lang="es-ES" sz="1000" dirty="0" err="1" smtClean="0">
                <a:latin typeface="Arial" panose="020B0604020202020204" pitchFamily="34" charset="0"/>
                <a:cs typeface="Arial" panose="020B0604020202020204" pitchFamily="34" charset="0"/>
              </a:rPr>
              <a:t>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9" name="Rectángulo 8"/>
          <p:cNvSpPr/>
          <p:nvPr/>
        </p:nvSpPr>
        <p:spPr>
          <a:xfrm>
            <a:off x="4704792" y="6373152"/>
            <a:ext cx="3971985" cy="276999"/>
          </a:xfrm>
          <a:prstGeom prst="rect">
            <a:avLst/>
          </a:prstGeom>
          <a:solidFill>
            <a:schemeClr val="accent1">
              <a:lumMod val="40000"/>
              <a:lumOff val="60000"/>
            </a:schemeClr>
          </a:solidFill>
        </p:spPr>
        <p:txBody>
          <a:bodyPr wrap="none">
            <a:spAutoFit/>
          </a:bodyPr>
          <a:lstStyle/>
          <a:p>
            <a:pPr lvl="0"/>
            <a:r>
              <a:rPr lang="es-ES" sz="1200" dirty="0" err="1">
                <a:solidFill>
                  <a:srgbClr val="FF0000"/>
                </a:solidFill>
              </a:rPr>
              <a:t>Harra</a:t>
            </a:r>
            <a:r>
              <a:rPr lang="es-ES" sz="1200" dirty="0">
                <a:solidFill>
                  <a:srgbClr val="FF0000"/>
                </a:solidFill>
              </a:rPr>
              <a:t> de </a:t>
            </a:r>
            <a:r>
              <a:rPr lang="es-ES" sz="1200" dirty="0" err="1">
                <a:solidFill>
                  <a:srgbClr val="FF0000"/>
                </a:solidFill>
              </a:rPr>
              <a:t>Bal</a:t>
            </a:r>
            <a:r>
              <a:rPr lang="es-ES" sz="1200" dirty="0">
                <a:solidFill>
                  <a:srgbClr val="FF0000"/>
                </a:solidFill>
              </a:rPr>
              <a:t> </a:t>
            </a:r>
            <a:r>
              <a:rPr lang="es-ES" sz="1200" dirty="0" err="1">
                <a:solidFill>
                  <a:srgbClr val="FF0000"/>
                </a:solidFill>
              </a:rPr>
              <a:t>Haf</a:t>
            </a:r>
            <a:r>
              <a:rPr lang="es-ES" sz="1200" dirty="0">
                <a:solidFill>
                  <a:srgbClr val="FF0000"/>
                </a:solidFill>
              </a:rPr>
              <a:t>, volcán. Yemen. (Global </a:t>
            </a:r>
            <a:r>
              <a:rPr lang="es-ES" sz="1200" dirty="0" err="1">
                <a:solidFill>
                  <a:srgbClr val="FF0000"/>
                </a:solidFill>
              </a:rPr>
              <a:t>Volcanism</a:t>
            </a:r>
            <a:r>
              <a:rPr lang="es-ES" sz="1200" dirty="0">
                <a:solidFill>
                  <a:srgbClr val="FF0000"/>
                </a:solidFill>
              </a:rPr>
              <a:t> </a:t>
            </a:r>
            <a:r>
              <a:rPr lang="es-ES" sz="1200" dirty="0" err="1">
                <a:solidFill>
                  <a:srgbClr val="FF0000"/>
                </a:solidFill>
              </a:rPr>
              <a:t>Program</a:t>
            </a:r>
            <a:r>
              <a:rPr lang="es-ES" sz="1200" dirty="0">
                <a:solidFill>
                  <a:srgbClr val="FF0000"/>
                </a:solidFill>
              </a:rPr>
              <a:t>)</a:t>
            </a:r>
          </a:p>
        </p:txBody>
      </p:sp>
    </p:spTree>
    <p:extLst>
      <p:ext uri="{BB962C8B-B14F-4D97-AF65-F5344CB8AC3E}">
        <p14:creationId xmlns:p14="http://schemas.microsoft.com/office/powerpoint/2010/main" val="36099191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3956"/>
            <a:ext cx="9144000" cy="553998"/>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-Los campos de lava que rodean la ciudad de </a:t>
            </a:r>
            <a:r>
              <a:rPr lang="es-ES" sz="1000" b="1" dirty="0" err="1">
                <a:latin typeface="Arial" panose="020B0604020202020204" pitchFamily="34" charset="0"/>
                <a:cs typeface="Arial" panose="020B0604020202020204" pitchFamily="34" charset="0"/>
              </a:rPr>
              <a:t>Dhamar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son parte de un campo volcánico que se extiende a 80 km al E y que incluye varios estratovolcanes y muchos conos volcánicos juveniles. Las coladas de lava basáltica se superponen a las coladas </a:t>
            </a:r>
            <a:r>
              <a:rPr lang="es-ES" sz="1000" dirty="0" err="1">
                <a:latin typeface="Arial" panose="020B0604020202020204" pitchFamily="34" charset="0"/>
                <a:cs typeface="Arial" panose="020B0604020202020204" pitchFamily="34" charset="0"/>
              </a:rPr>
              <a:t>riolíticas</a:t>
            </a:r>
            <a:r>
              <a:rPr lang="es-ES" sz="1000" dirty="0">
                <a:latin typeface="Arial" panose="020B0604020202020204" pitchFamily="34" charset="0"/>
                <a:cs typeface="Arial" panose="020B0604020202020204" pitchFamily="34" charset="0"/>
              </a:rPr>
              <a:t> más antiguas. </a:t>
            </a:r>
            <a:r>
              <a:rPr lang="es-ES" sz="1000" dirty="0" err="1">
                <a:latin typeface="Arial" panose="020B0604020202020204" pitchFamily="34" charset="0"/>
                <a:cs typeface="Arial" panose="020B0604020202020204" pitchFamily="34" charset="0"/>
              </a:rPr>
              <a:t>Harras</a:t>
            </a:r>
            <a:r>
              <a:rPr lang="es-ES" sz="1000" dirty="0">
                <a:latin typeface="Arial" panose="020B0604020202020204" pitchFamily="34" charset="0"/>
                <a:cs typeface="Arial" panose="020B0604020202020204" pitchFamily="34" charset="0"/>
              </a:rPr>
              <a:t> de </a:t>
            </a:r>
            <a:r>
              <a:rPr lang="es-ES" sz="1000" dirty="0" err="1">
                <a:latin typeface="Arial" panose="020B0604020202020204" pitchFamily="34" charset="0"/>
                <a:cs typeface="Arial" panose="020B0604020202020204" pitchFamily="34" charset="0"/>
              </a:rPr>
              <a:t>Dhamar</a:t>
            </a:r>
            <a:r>
              <a:rPr lang="es-ES" sz="1000" dirty="0">
                <a:latin typeface="Arial" panose="020B0604020202020204" pitchFamily="34" charset="0"/>
                <a:cs typeface="Arial" panose="020B0604020202020204" pitchFamily="34" charset="0"/>
              </a:rPr>
              <a:t> fue el origen de la única erupción del siglo XX en la Península Arábiga, donde se produjo una posible actividad explosiva en 1937.(Global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sp>
        <p:nvSpPr>
          <p:cNvPr id="3" name="Rectángulo 2"/>
          <p:cNvSpPr/>
          <p:nvPr/>
        </p:nvSpPr>
        <p:spPr>
          <a:xfrm>
            <a:off x="0" y="540042"/>
            <a:ext cx="9144000" cy="70788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Jabal</a:t>
            </a:r>
            <a:r>
              <a:rPr lang="es-ES" sz="1000" b="1" dirty="0">
                <a:latin typeface="Arial" panose="020B0604020202020204" pitchFamily="34" charset="0"/>
                <a:cs typeface="Arial" panose="020B0604020202020204" pitchFamily="34" charset="0"/>
              </a:rPr>
              <a:t> el-</a:t>
            </a:r>
            <a:r>
              <a:rPr lang="es-ES" sz="1000" b="1" dirty="0" err="1">
                <a:latin typeface="Arial" panose="020B0604020202020204" pitchFamily="34" charset="0"/>
                <a:cs typeface="Arial" panose="020B0604020202020204" pitchFamily="34" charset="0"/>
              </a:rPr>
              <a:t>Marha</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cono aislado de forma de media luna que se eleva a 2.500 m aproximadamente a 11 km al sur del centro de </a:t>
            </a:r>
            <a:r>
              <a:rPr lang="es-ES" sz="1000" dirty="0" err="1">
                <a:latin typeface="Arial" panose="020B0604020202020204" pitchFamily="34" charset="0"/>
                <a:cs typeface="Arial" panose="020B0604020202020204" pitchFamily="34" charset="0"/>
              </a:rPr>
              <a:t>Sana'a</a:t>
            </a:r>
            <a:r>
              <a:rPr lang="es-ES" sz="1000" dirty="0">
                <a:latin typeface="Arial" panose="020B0604020202020204" pitchFamily="34" charset="0"/>
                <a:cs typeface="Arial" panose="020B0604020202020204" pitchFamily="34" charset="0"/>
              </a:rPr>
              <a:t>, la capital de Yemen. Una colada de lava </a:t>
            </a:r>
            <a:r>
              <a:rPr lang="es-ES" sz="1000" dirty="0" err="1">
                <a:latin typeface="Arial" panose="020B0604020202020204" pitchFamily="34" charset="0"/>
                <a:cs typeface="Arial" panose="020B0604020202020204" pitchFamily="34" charset="0"/>
              </a:rPr>
              <a:t>aa</a:t>
            </a:r>
            <a:r>
              <a:rPr lang="es-ES" sz="1000" dirty="0">
                <a:latin typeface="Arial" panose="020B0604020202020204" pitchFamily="34" charset="0"/>
                <a:cs typeface="Arial" panose="020B0604020202020204" pitchFamily="34" charset="0"/>
              </a:rPr>
              <a:t>, basáltica, de aspecto muy fresco surgió de este volcán poco conocido (Catálogo de volcanes activos del mundo), aunque se desconoce la edad de la colada. Esta viajó 1,8 km al E desde el cono sobre depósitos aluviales en una amplia llanura que está parcialmente cubierta con bombas y lapilli de la erupción.(Global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sp>
        <p:nvSpPr>
          <p:cNvPr id="4" name="Rectángulo 3"/>
          <p:cNvSpPr/>
          <p:nvPr/>
        </p:nvSpPr>
        <p:spPr>
          <a:xfrm>
            <a:off x="0" y="1197795"/>
            <a:ext cx="9144000" cy="707886"/>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área de </a:t>
            </a:r>
            <a:r>
              <a:rPr lang="es-ES" sz="1000" b="1" dirty="0" err="1">
                <a:latin typeface="Arial" panose="020B0604020202020204" pitchFamily="34" charset="0"/>
                <a:cs typeface="Arial" panose="020B0604020202020204" pitchFamily="34" charset="0"/>
              </a:rPr>
              <a:t>Jabal</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Haylan</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contiene una cadena de conos de toba de 75 km de longitud y coladas de lava basáltica </a:t>
            </a:r>
            <a:r>
              <a:rPr lang="es-ES" sz="1000" dirty="0" err="1">
                <a:latin typeface="Arial" panose="020B0604020202020204" pitchFamily="34" charset="0"/>
                <a:cs typeface="Arial" panose="020B0604020202020204" pitchFamily="34" charset="0"/>
              </a:rPr>
              <a:t>olivínica</a:t>
            </a:r>
            <a:r>
              <a:rPr lang="es-ES" sz="1000" dirty="0">
                <a:latin typeface="Arial" panose="020B0604020202020204" pitchFamily="34" charset="0"/>
                <a:cs typeface="Arial" panose="020B0604020202020204" pitchFamily="34" charset="0"/>
              </a:rPr>
              <a:t> asociadas en el este de Yemen. La cadena cruza una falla de orientación NW-SE que se extiende entre las tierras altas y las tierras bajas del desierto hacia el este. Una de las coladas de lava cubre las terrazas aluviales que se acumulan detrás de las represas hechas por el hombre que se remontan a aproximadamente 800-1200 </a:t>
            </a:r>
            <a:r>
              <a:rPr lang="es-ES" sz="1000" dirty="0" err="1">
                <a:latin typeface="Arial" panose="020B0604020202020204" pitchFamily="34" charset="0"/>
                <a:cs typeface="Arial" panose="020B0604020202020204" pitchFamily="34" charset="0"/>
              </a:rPr>
              <a:t>aC</a:t>
            </a:r>
            <a:r>
              <a:rPr lang="es-ES" sz="1000" dirty="0">
                <a:latin typeface="Arial" panose="020B0604020202020204" pitchFamily="34" charset="0"/>
                <a:cs typeface="Arial" panose="020B0604020202020204" pitchFamily="34" charset="0"/>
              </a:rPr>
              <a:t> (Catálogo de volcanes activos del mundo).(Global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a:t>
            </a:r>
          </a:p>
        </p:txBody>
      </p:sp>
      <p:pic>
        <p:nvPicPr>
          <p:cNvPr id="5" name="Imagen 4"/>
          <p:cNvPicPr>
            <a:picLocks noChangeAspect="1"/>
          </p:cNvPicPr>
          <p:nvPr/>
        </p:nvPicPr>
        <p:blipFill rotWithShape="1">
          <a:blip r:embed="rId3"/>
          <a:srcRect l="5906" t="32790" r="2751" b="14382"/>
          <a:stretch/>
        </p:blipFill>
        <p:spPr>
          <a:xfrm>
            <a:off x="3575720" y="1801926"/>
            <a:ext cx="5568280" cy="2088232"/>
          </a:xfrm>
          <a:prstGeom prst="rect">
            <a:avLst/>
          </a:prstGeom>
        </p:spPr>
      </p:pic>
      <p:sp>
        <p:nvSpPr>
          <p:cNvPr id="6" name="Rectángulo 5"/>
          <p:cNvSpPr/>
          <p:nvPr/>
        </p:nvSpPr>
        <p:spPr>
          <a:xfrm>
            <a:off x="3586978" y="3630550"/>
            <a:ext cx="3498073"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Jebel</a:t>
            </a:r>
            <a:r>
              <a:rPr lang="es-ES" sz="1000" dirty="0">
                <a:solidFill>
                  <a:srgbClr val="FF0000"/>
                </a:solidFill>
                <a:latin typeface="Arial" panose="020B0604020202020204" pitchFamily="34" charset="0"/>
                <a:cs typeface="Arial" panose="020B0604020202020204" pitchFamily="34" charset="0"/>
              </a:rPr>
              <a:t> at </a:t>
            </a:r>
            <a:r>
              <a:rPr lang="es-ES" sz="1000" dirty="0" err="1">
                <a:solidFill>
                  <a:srgbClr val="FF0000"/>
                </a:solidFill>
                <a:latin typeface="Arial" panose="020B0604020202020204" pitchFamily="34" charset="0"/>
                <a:cs typeface="Arial" panose="020B0604020202020204" pitchFamily="34" charset="0"/>
              </a:rPr>
              <a:t>Tair</a:t>
            </a:r>
            <a:r>
              <a:rPr lang="es-ES" sz="1000" dirty="0">
                <a:solidFill>
                  <a:srgbClr val="FF0000"/>
                </a:solidFill>
                <a:latin typeface="Arial" panose="020B0604020202020204" pitchFamily="34" charset="0"/>
                <a:cs typeface="Arial" panose="020B0604020202020204" pitchFamily="34" charset="0"/>
              </a:rPr>
              <a:t>. Volcán. Yemen.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srgbClr val="FF0000"/>
                </a:solidFill>
                <a:latin typeface="Arial" panose="020B0604020202020204" pitchFamily="34" charset="0"/>
                <a:cs typeface="Arial" panose="020B0604020202020204" pitchFamily="34" charset="0"/>
              </a:rPr>
              <a:t>)</a:t>
            </a:r>
          </a:p>
        </p:txBody>
      </p:sp>
      <p:sp>
        <p:nvSpPr>
          <p:cNvPr id="8" name="Rectángulo 7"/>
          <p:cNvSpPr/>
          <p:nvPr/>
        </p:nvSpPr>
        <p:spPr>
          <a:xfrm>
            <a:off x="0" y="1870729"/>
            <a:ext cx="3575720" cy="209288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Jabal</a:t>
            </a:r>
            <a:r>
              <a:rPr lang="es-ES" sz="1000" b="1" dirty="0">
                <a:latin typeface="Arial" panose="020B0604020202020204" pitchFamily="34" charset="0"/>
                <a:cs typeface="Arial" panose="020B0604020202020204" pitchFamily="34" charset="0"/>
              </a:rPr>
              <a:t> al-</a:t>
            </a:r>
            <a:r>
              <a:rPr lang="es-ES" sz="1000" b="1" dirty="0" err="1">
                <a:latin typeface="Arial" panose="020B0604020202020204" pitchFamily="34" charset="0"/>
                <a:cs typeface="Arial" panose="020B0604020202020204" pitchFamily="34" charset="0"/>
              </a:rPr>
              <a:t>Tair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una áspera isla volcánica ovalada al noroeste del paso restringido de </a:t>
            </a:r>
            <a:r>
              <a:rPr lang="es-ES" sz="1000" dirty="0" err="1">
                <a:latin typeface="Arial" panose="020B0604020202020204" pitchFamily="34" charset="0"/>
                <a:cs typeface="Arial" panose="020B0604020202020204" pitchFamily="34" charset="0"/>
              </a:rPr>
              <a:t>Bab</a:t>
            </a:r>
            <a:r>
              <a:rPr lang="es-ES" sz="1000" dirty="0">
                <a:latin typeface="Arial" panose="020B0604020202020204" pitchFamily="34" charset="0"/>
                <a:cs typeface="Arial" panose="020B0604020202020204" pitchFamily="34" charset="0"/>
              </a:rPr>
              <a:t> al-</a:t>
            </a:r>
            <a:r>
              <a:rPr lang="es-ES" sz="1000" dirty="0" err="1">
                <a:latin typeface="Arial" panose="020B0604020202020204" pitchFamily="34" charset="0"/>
                <a:cs typeface="Arial" panose="020B0604020202020204" pitchFamily="34" charset="0"/>
              </a:rPr>
              <a:t>Mandab</a:t>
            </a:r>
            <a:r>
              <a:rPr lang="es-ES" sz="1000" dirty="0">
                <a:latin typeface="Arial" panose="020B0604020202020204" pitchFamily="34" charset="0"/>
                <a:cs typeface="Arial" panose="020B0604020202020204" pitchFamily="34" charset="0"/>
              </a:rPr>
              <a:t> en la desembocadura del Mar Rojo, aproximadamente a mitad de camino entre Yemen y Eritrea. Desde 1996 hasta que entró en erupción en 2007, Yemen mantuvo dos torres de vigilancia y una pequeña base militar en la isla. Después de 124 años de inactividad, el volcán que creó la isla entró en erupción el 30 de septiembre de 2007. La isla tiene una longitud de aproximadamente 3 kilómetros y 3.9 km2. Se encuentra casi a medio camino entre Yemen, 115 km al este y Eritrea, a unos 150 km  al suroeste. Está a unos 82 km de la Isla de </a:t>
            </a:r>
            <a:r>
              <a:rPr lang="es-ES" sz="1000" dirty="0" err="1">
                <a:latin typeface="Arial" panose="020B0604020202020204" pitchFamily="34" charset="0"/>
                <a:cs typeface="Arial" panose="020B0604020202020204" pitchFamily="34" charset="0"/>
              </a:rPr>
              <a:t>Kamaran</a:t>
            </a:r>
            <a:r>
              <a:rPr lang="es-ES" sz="1000" dirty="0">
                <a:latin typeface="Arial" panose="020B0604020202020204" pitchFamily="34" charset="0"/>
                <a:cs typeface="Arial" panose="020B0604020202020204" pitchFamily="34" charset="0"/>
              </a:rPr>
              <a:t> del Yemen; las islas </a:t>
            </a:r>
            <a:r>
              <a:rPr lang="es-ES" sz="1000" dirty="0" err="1">
                <a:latin typeface="Arial" panose="020B0604020202020204" pitchFamily="34" charset="0"/>
                <a:cs typeface="Arial" panose="020B0604020202020204" pitchFamily="34" charset="0"/>
              </a:rPr>
              <a:t>Farasan</a:t>
            </a:r>
            <a:r>
              <a:rPr lang="es-ES" sz="1000" dirty="0">
                <a:latin typeface="Arial" panose="020B0604020202020204" pitchFamily="34" charset="0"/>
                <a:cs typeface="Arial" panose="020B0604020202020204" pitchFamily="34" charset="0"/>
              </a:rPr>
              <a:t> de Arabia Saudita se encuentran al noreste.</a:t>
            </a:r>
          </a:p>
        </p:txBody>
      </p:sp>
      <p:sp>
        <p:nvSpPr>
          <p:cNvPr id="9" name="Rectángulo 8"/>
          <p:cNvSpPr/>
          <p:nvPr/>
        </p:nvSpPr>
        <p:spPr>
          <a:xfrm>
            <a:off x="0" y="3876771"/>
            <a:ext cx="9144000" cy="707886"/>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La isla comprende el estratovolcán basáltico </a:t>
            </a:r>
            <a:r>
              <a:rPr lang="es-ES" sz="1000" dirty="0" err="1">
                <a:latin typeface="Arial" panose="020B0604020202020204" pitchFamily="34" charset="0"/>
                <a:cs typeface="Arial" panose="020B0604020202020204" pitchFamily="34" charset="0"/>
              </a:rPr>
              <a:t>Jabal</a:t>
            </a:r>
            <a:r>
              <a:rPr lang="es-ES" sz="1000" dirty="0">
                <a:latin typeface="Arial" panose="020B0604020202020204" pitchFamily="34" charset="0"/>
                <a:cs typeface="Arial" panose="020B0604020202020204" pitchFamily="34" charset="0"/>
              </a:rPr>
              <a:t> al-</a:t>
            </a:r>
            <a:r>
              <a:rPr lang="es-ES" sz="1000" dirty="0" err="1">
                <a:latin typeface="Arial" panose="020B0604020202020204" pitchFamily="34" charset="0"/>
                <a:cs typeface="Arial" panose="020B0604020202020204" pitchFamily="34" charset="0"/>
              </a:rPr>
              <a:t>Tair</a:t>
            </a:r>
            <a:r>
              <a:rPr lang="es-ES" sz="1000" dirty="0">
                <a:latin typeface="Arial" panose="020B0604020202020204" pitchFamily="34" charset="0"/>
                <a:cs typeface="Arial" panose="020B0604020202020204" pitchFamily="34" charset="0"/>
              </a:rPr>
              <a:t> que se eleva desde el lecho marino a unos 1.200 metros por debajo de la superficie del Mar Rojo, continuando hasta los 244 m sobre la superficie hasta la cima del cráter. El volcán fue considerado erróneamente 'recientemente extinto' en 1982. Fue el volcán del Holoceno más septentrional del Mar Rojo, con un orificio central, </a:t>
            </a:r>
            <a:r>
              <a:rPr lang="es-ES" sz="1000" dirty="0" err="1">
                <a:latin typeface="Arial" panose="020B0604020202020204" pitchFamily="34" charset="0"/>
                <a:cs typeface="Arial" panose="020B0604020202020204" pitchFamily="34" charset="0"/>
              </a:rPr>
              <a:t>Jebel</a:t>
            </a:r>
            <a:r>
              <a:rPr lang="es-ES" sz="1000" dirty="0">
                <a:latin typeface="Arial" panose="020B0604020202020204" pitchFamily="34" charset="0"/>
                <a:cs typeface="Arial" panose="020B0604020202020204" pitchFamily="34" charset="0"/>
              </a:rPr>
              <a:t> Duchan. Se encuentra en la región volcánica y geológicamente activa de la Fosa del Mar Rojo, el límite divergente entre la placa africana y la placa árabe</a:t>
            </a:r>
            <a:r>
              <a:rPr lang="es-ES" sz="1000" dirty="0" smtClean="0">
                <a:latin typeface="Arial" panose="020B0604020202020204" pitchFamily="34" charset="0"/>
                <a:cs typeface="Arial" panose="020B0604020202020204" pitchFamily="34" charset="0"/>
              </a:rPr>
              <a:t>. (Wikipedia)</a:t>
            </a:r>
            <a:endParaRPr lang="es-ES" sz="1000"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rotWithShape="1">
          <a:blip r:embed="rId4"/>
          <a:srcRect l="23416" t="20990" r="16979" b="12106"/>
          <a:stretch/>
        </p:blipFill>
        <p:spPr>
          <a:xfrm>
            <a:off x="6012160" y="4444156"/>
            <a:ext cx="3089115" cy="2427162"/>
          </a:xfrm>
          <a:prstGeom prst="rect">
            <a:avLst/>
          </a:prstGeom>
        </p:spPr>
      </p:pic>
      <p:sp>
        <p:nvSpPr>
          <p:cNvPr id="11" name="Rectángulo 10"/>
          <p:cNvSpPr/>
          <p:nvPr/>
        </p:nvSpPr>
        <p:spPr>
          <a:xfrm>
            <a:off x="5984765" y="6457890"/>
            <a:ext cx="2200571" cy="400110"/>
          </a:xfrm>
          <a:prstGeom prst="rect">
            <a:avLst/>
          </a:prstGeom>
          <a:solidFill>
            <a:schemeClr val="accent1">
              <a:lumMod val="40000"/>
              <a:lumOff val="60000"/>
            </a:schemeClr>
          </a:solidFill>
        </p:spPr>
        <p:txBody>
          <a:bodyPr wrap="square">
            <a:spAutoFit/>
          </a:bodyPr>
          <a:lstStyle/>
          <a:p>
            <a:pPr lvl="0"/>
            <a:r>
              <a:rPr lang="es-ES" sz="1000" dirty="0" err="1">
                <a:solidFill>
                  <a:srgbClr val="FF0000"/>
                </a:solidFill>
                <a:latin typeface="Arial" panose="020B0604020202020204" pitchFamily="34" charset="0"/>
                <a:cs typeface="Arial" panose="020B0604020202020204" pitchFamily="34" charset="0"/>
              </a:rPr>
              <a:t>Jebel</a:t>
            </a:r>
            <a:r>
              <a:rPr lang="es-ES" sz="1000" dirty="0">
                <a:solidFill>
                  <a:srgbClr val="FF0000"/>
                </a:solidFill>
                <a:latin typeface="Arial" panose="020B0604020202020204" pitchFamily="34" charset="0"/>
                <a:cs typeface="Arial" panose="020B0604020202020204" pitchFamily="34" charset="0"/>
              </a:rPr>
              <a:t> at </a:t>
            </a:r>
            <a:r>
              <a:rPr lang="es-ES" sz="1000" dirty="0" err="1">
                <a:solidFill>
                  <a:srgbClr val="FF0000"/>
                </a:solidFill>
                <a:latin typeface="Arial" panose="020B0604020202020204" pitchFamily="34" charset="0"/>
                <a:cs typeface="Arial" panose="020B0604020202020204" pitchFamily="34" charset="0"/>
              </a:rPr>
              <a:t>Tair</a:t>
            </a:r>
            <a:r>
              <a:rPr lang="es-ES" sz="1000" dirty="0">
                <a:solidFill>
                  <a:srgbClr val="FF0000"/>
                </a:solidFill>
                <a:latin typeface="Arial" panose="020B0604020202020204" pitchFamily="34" charset="0"/>
                <a:cs typeface="Arial" panose="020B0604020202020204" pitchFamily="34" charset="0"/>
              </a:rPr>
              <a:t>, Isla volcánica. Yemen. Imagen </a:t>
            </a:r>
            <a:r>
              <a:rPr lang="es-ES" sz="1000" dirty="0" err="1">
                <a:solidFill>
                  <a:srgbClr val="FF0000"/>
                </a:solidFill>
                <a:latin typeface="Arial" panose="020B0604020202020204" pitchFamily="34" charset="0"/>
                <a:cs typeface="Arial" panose="020B0604020202020204" pitchFamily="34" charset="0"/>
              </a:rPr>
              <a:t>Lansat</a:t>
            </a:r>
            <a:r>
              <a:rPr lang="es-ES" sz="1000" dirty="0">
                <a:solidFill>
                  <a:srgbClr val="FF0000"/>
                </a:solidFill>
                <a:latin typeface="Arial" panose="020B0604020202020204" pitchFamily="34" charset="0"/>
                <a:cs typeface="Arial" panose="020B0604020202020204" pitchFamily="34" charset="0"/>
              </a:rPr>
              <a:t>. (Wikipedia)</a:t>
            </a:r>
          </a:p>
        </p:txBody>
      </p:sp>
      <p:pic>
        <p:nvPicPr>
          <p:cNvPr id="2053" name="Picture 5" descr="Photo of this volcano"/>
          <p:cNvPicPr>
            <a:picLocks noChangeAspect="1" noChangeArrowheads="1"/>
          </p:cNvPicPr>
          <p:nvPr/>
        </p:nvPicPr>
        <p:blipFill rotWithShape="1">
          <a:blip r:embed="rId5">
            <a:extLst>
              <a:ext uri="{28A0092B-C50C-407E-A947-70E740481C1C}">
                <a14:useLocalDpi xmlns:a14="http://schemas.microsoft.com/office/drawing/2010/main" val="0"/>
              </a:ext>
            </a:extLst>
          </a:blip>
          <a:srcRect b="5987"/>
          <a:stretch/>
        </p:blipFill>
        <p:spPr bwMode="auto">
          <a:xfrm>
            <a:off x="2583019" y="4677046"/>
            <a:ext cx="3359021" cy="2180954"/>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p:cNvSpPr/>
          <p:nvPr/>
        </p:nvSpPr>
        <p:spPr>
          <a:xfrm>
            <a:off x="0" y="4569084"/>
            <a:ext cx="2583019" cy="2246769"/>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-El </a:t>
            </a:r>
            <a:r>
              <a:rPr lang="es-ES" sz="1000" b="1" dirty="0">
                <a:latin typeface="Arial" panose="020B0604020202020204" pitchFamily="34" charset="0"/>
                <a:cs typeface="Arial" panose="020B0604020202020204" pitchFamily="34" charset="0"/>
              </a:rPr>
              <a:t>Grupo </a:t>
            </a:r>
            <a:r>
              <a:rPr lang="es-ES" sz="1000" b="1" dirty="0" err="1">
                <a:latin typeface="Arial" panose="020B0604020202020204" pitchFamily="34" charset="0"/>
                <a:cs typeface="Arial" panose="020B0604020202020204" pitchFamily="34" charset="0"/>
              </a:rPr>
              <a:t>Zubair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es un grupo de 10 islas volcánicas principales, en la parte superior de un volcán de escudo subyacente en el Mar Rojo, que alcanza una altura de 191. m sobre el nivel del mar. El volcán ha continuado en erupción en tiempos históricos. Las islas actualmente pertenecen a Yemen. La isla más grande es </a:t>
            </a:r>
            <a:r>
              <a:rPr lang="es-ES" sz="1000" dirty="0" err="1">
                <a:latin typeface="Arial" panose="020B0604020202020204" pitchFamily="34" charset="0"/>
                <a:cs typeface="Arial" panose="020B0604020202020204" pitchFamily="34" charset="0"/>
              </a:rPr>
              <a:t>Zubair</a:t>
            </a:r>
            <a:r>
              <a:rPr lang="es-ES" sz="1000" dirty="0">
                <a:latin typeface="Arial" panose="020B0604020202020204" pitchFamily="34" charset="0"/>
                <a:cs typeface="Arial" panose="020B0604020202020204" pitchFamily="34" charset="0"/>
              </a:rPr>
              <a:t>, que es una de las islas más jóvenes. Otras islas jóvenes son Center </a:t>
            </a:r>
            <a:r>
              <a:rPr lang="es-ES" sz="1000" dirty="0" err="1">
                <a:latin typeface="Arial" panose="020B0604020202020204" pitchFamily="34" charset="0"/>
                <a:cs typeface="Arial" panose="020B0604020202020204" pitchFamily="34" charset="0"/>
              </a:rPr>
              <a:t>Peak</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Saba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Haycock</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Saddle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Saddle</a:t>
            </a:r>
            <a:r>
              <a:rPr lang="es-ES" sz="1000" dirty="0">
                <a:latin typeface="Arial" panose="020B0604020202020204" pitchFamily="34" charset="0"/>
                <a:cs typeface="Arial" panose="020B0604020202020204" pitchFamily="34" charset="0"/>
              </a:rPr>
              <a:t> Island ha tenido erupciones en tiempos históricos. El volcán fue construido en una línea de ruptura NNW-SSE. </a:t>
            </a:r>
          </a:p>
        </p:txBody>
      </p:sp>
      <p:sp>
        <p:nvSpPr>
          <p:cNvPr id="13" name="Rectángulo 12"/>
          <p:cNvSpPr/>
          <p:nvPr/>
        </p:nvSpPr>
        <p:spPr>
          <a:xfrm>
            <a:off x="4695644" y="5980901"/>
            <a:ext cx="1317519" cy="830997"/>
          </a:xfrm>
          <a:prstGeom prst="rect">
            <a:avLst/>
          </a:prstGeom>
          <a:solidFill>
            <a:schemeClr val="accent1">
              <a:lumMod val="40000"/>
              <a:lumOff val="60000"/>
            </a:schemeClr>
          </a:solidFill>
        </p:spPr>
        <p:txBody>
          <a:bodyPr wrap="square">
            <a:spAutoFit/>
          </a:bodyPr>
          <a:lstStyle/>
          <a:p>
            <a:pPr lvl="0"/>
            <a:r>
              <a:rPr lang="es-ES" sz="1200" dirty="0">
                <a:solidFill>
                  <a:srgbClr val="FF0000"/>
                </a:solidFill>
              </a:rPr>
              <a:t>Grupo </a:t>
            </a:r>
            <a:r>
              <a:rPr lang="es-ES" sz="1200" dirty="0" err="1">
                <a:solidFill>
                  <a:srgbClr val="FF0000"/>
                </a:solidFill>
              </a:rPr>
              <a:t>Zubair</a:t>
            </a:r>
            <a:r>
              <a:rPr lang="es-ES" sz="1200" dirty="0">
                <a:solidFill>
                  <a:srgbClr val="FF0000"/>
                </a:solidFill>
              </a:rPr>
              <a:t> Yemen.  (Global </a:t>
            </a:r>
            <a:r>
              <a:rPr lang="es-ES" sz="1200" dirty="0" err="1">
                <a:solidFill>
                  <a:srgbClr val="FF0000"/>
                </a:solidFill>
              </a:rPr>
              <a:t>Volcanism</a:t>
            </a:r>
            <a:r>
              <a:rPr lang="es-ES" sz="1200" dirty="0">
                <a:solidFill>
                  <a:srgbClr val="FF0000"/>
                </a:solidFill>
              </a:rPr>
              <a:t> </a:t>
            </a:r>
            <a:r>
              <a:rPr lang="es-ES" sz="1200" dirty="0" err="1">
                <a:solidFill>
                  <a:srgbClr val="FF0000"/>
                </a:solidFill>
              </a:rPr>
              <a:t>Program</a:t>
            </a:r>
            <a:r>
              <a:rPr lang="es-ES" sz="1200" dirty="0">
                <a:solidFill>
                  <a:srgbClr val="FF0000"/>
                </a:solidFill>
              </a:rPr>
              <a:t>)</a:t>
            </a:r>
          </a:p>
        </p:txBody>
      </p:sp>
    </p:spTree>
    <p:extLst>
      <p:ext uri="{BB962C8B-B14F-4D97-AF65-F5344CB8AC3E}">
        <p14:creationId xmlns:p14="http://schemas.microsoft.com/office/powerpoint/2010/main" val="31225205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0"/>
            <a:ext cx="6028251" cy="707886"/>
          </a:xfrm>
          <a:prstGeom prst="rect">
            <a:avLst/>
          </a:prstGeom>
        </p:spPr>
        <p:txBody>
          <a:bodyPr wrap="square">
            <a:spAutoFit/>
          </a:bodyPr>
          <a:lstStyle/>
          <a:p>
            <a:pPr lvl="0"/>
            <a:r>
              <a:rPr lang="es-ES" sz="1000" dirty="0">
                <a:solidFill>
                  <a:prstClr val="white"/>
                </a:solidFill>
                <a:latin typeface="Arial" panose="020B0604020202020204" pitchFamily="34" charset="0"/>
                <a:cs typeface="Arial" panose="020B0604020202020204" pitchFamily="34" charset="0"/>
              </a:rPr>
              <a:t>Comenzó con un período de erupciones explosivas, luego siguió un período de inactividad, durante el cual se produjo la erosión marina. Esto fue seguido por un período de actividad de erupción tanto explosiva como efusiva, formando el grupo de islas </a:t>
            </a:r>
            <a:r>
              <a:rPr lang="es-ES" sz="1000" dirty="0" err="1">
                <a:solidFill>
                  <a:prstClr val="white"/>
                </a:solidFill>
                <a:latin typeface="Arial" panose="020B0604020202020204" pitchFamily="34" charset="0"/>
                <a:cs typeface="Arial" panose="020B0604020202020204" pitchFamily="34" charset="0"/>
              </a:rPr>
              <a:t>Stark</a:t>
            </a:r>
            <a:r>
              <a:rPr lang="es-ES" sz="1000" dirty="0">
                <a:solidFill>
                  <a:prstClr val="white"/>
                </a:solidFill>
                <a:latin typeface="Arial" panose="020B0604020202020204" pitchFamily="34" charset="0"/>
                <a:cs typeface="Arial" panose="020B0604020202020204" pitchFamily="34" charset="0"/>
              </a:rPr>
              <a:t> y Barren que existen hoy en día. Este período de erupción ha continuado en los tiempos históricos.</a:t>
            </a:r>
          </a:p>
        </p:txBody>
      </p:sp>
      <p:pic>
        <p:nvPicPr>
          <p:cNvPr id="3" name="Imagen 2"/>
          <p:cNvPicPr>
            <a:picLocks noChangeAspect="1"/>
          </p:cNvPicPr>
          <p:nvPr/>
        </p:nvPicPr>
        <p:blipFill>
          <a:blip r:embed="rId3"/>
          <a:stretch>
            <a:fillRect/>
          </a:stretch>
        </p:blipFill>
        <p:spPr>
          <a:xfrm>
            <a:off x="6028251" y="27586"/>
            <a:ext cx="3129136" cy="3129136"/>
          </a:xfrm>
          <a:prstGeom prst="rect">
            <a:avLst/>
          </a:prstGeom>
        </p:spPr>
      </p:pic>
      <p:sp>
        <p:nvSpPr>
          <p:cNvPr id="4" name="Rectángulo 3"/>
          <p:cNvSpPr/>
          <p:nvPr/>
        </p:nvSpPr>
        <p:spPr>
          <a:xfrm>
            <a:off x="0" y="695513"/>
            <a:ext cx="6028250" cy="861774"/>
          </a:xfrm>
          <a:prstGeom prst="rect">
            <a:avLst/>
          </a:prstGeom>
        </p:spPr>
        <p:txBody>
          <a:bodyPr wrap="square">
            <a:spAutoFit/>
          </a:bodyPr>
          <a:lstStyle/>
          <a:p>
            <a:r>
              <a:rPr lang="es-ES" sz="1000" dirty="0" err="1">
                <a:latin typeface="Arial" panose="020B0604020202020204" pitchFamily="34" charset="0"/>
                <a:cs typeface="Arial" panose="020B0604020202020204" pitchFamily="34" charset="0"/>
              </a:rPr>
              <a:t>Haycock</a:t>
            </a:r>
            <a:r>
              <a:rPr lang="es-ES" sz="1000" dirty="0">
                <a:latin typeface="Arial" panose="020B0604020202020204" pitchFamily="34" charset="0"/>
                <a:cs typeface="Arial" panose="020B0604020202020204" pitchFamily="34" charset="0"/>
              </a:rPr>
              <a:t> y </a:t>
            </a:r>
            <a:r>
              <a:rPr lang="es-ES" sz="1000" dirty="0" err="1">
                <a:latin typeface="Arial" panose="020B0604020202020204" pitchFamily="34" charset="0"/>
                <a:cs typeface="Arial" panose="020B0604020202020204" pitchFamily="34" charset="0"/>
              </a:rPr>
              <a:t>Saddle</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Saddle</a:t>
            </a:r>
            <a:r>
              <a:rPr lang="es-ES" sz="1000" dirty="0">
                <a:latin typeface="Arial" panose="020B0604020202020204" pitchFamily="34" charset="0"/>
                <a:cs typeface="Arial" panose="020B0604020202020204" pitchFamily="34" charset="0"/>
              </a:rPr>
              <a:t> Island ha tenido erupciones en tiempos históricos. El volcán fue construido en una línea de ruptura NNW-SSE. Comenzó con un período de erupciones explosivas, luego siguió un período de inactividad, durante el cual se produjo la erosión marina. Esto fue seguido por un período de actividad de erupción tanto explosiva como efusiva, formando el grupo de islas </a:t>
            </a:r>
            <a:r>
              <a:rPr lang="es-ES" sz="1000" dirty="0" err="1">
                <a:latin typeface="Arial" panose="020B0604020202020204" pitchFamily="34" charset="0"/>
                <a:cs typeface="Arial" panose="020B0604020202020204" pitchFamily="34" charset="0"/>
              </a:rPr>
              <a:t>Stark</a:t>
            </a:r>
            <a:r>
              <a:rPr lang="es-ES" sz="1000" dirty="0">
                <a:latin typeface="Arial" panose="020B0604020202020204" pitchFamily="34" charset="0"/>
                <a:cs typeface="Arial" panose="020B0604020202020204" pitchFamily="34" charset="0"/>
              </a:rPr>
              <a:t> y Barren que existen hoy en día. Este período de erupción ha continuado en los tiempos históricos.</a:t>
            </a:r>
          </a:p>
        </p:txBody>
      </p:sp>
      <p:sp>
        <p:nvSpPr>
          <p:cNvPr id="5" name="Rectángulo 4"/>
          <p:cNvSpPr/>
          <p:nvPr/>
        </p:nvSpPr>
        <p:spPr>
          <a:xfrm>
            <a:off x="3526226" y="2058228"/>
            <a:ext cx="2502024" cy="707886"/>
          </a:xfrm>
          <a:prstGeom prst="rect">
            <a:avLst/>
          </a:prstGeom>
          <a:solidFill>
            <a:schemeClr val="accent1">
              <a:lumMod val="40000"/>
              <a:lumOff val="60000"/>
            </a:schemeClr>
          </a:solidFill>
        </p:spPr>
        <p:txBody>
          <a:bodyPr wrap="square">
            <a:spAutoFit/>
          </a:bodyPr>
          <a:lstStyle/>
          <a:p>
            <a:pPr lvl="0"/>
            <a:r>
              <a:rPr lang="es-ES" sz="1000" dirty="0">
                <a:solidFill>
                  <a:prstClr val="black"/>
                </a:solidFill>
                <a:latin typeface="Arial" panose="020B0604020202020204" pitchFamily="34" charset="0"/>
                <a:cs typeface="Arial" panose="020B0604020202020204" pitchFamily="34" charset="0"/>
              </a:rPr>
              <a:t>(</a:t>
            </a:r>
            <a:r>
              <a:rPr lang="es-ES" sz="1000" dirty="0">
                <a:solidFill>
                  <a:srgbClr val="FF0000"/>
                </a:solidFill>
                <a:latin typeface="Arial" panose="020B0604020202020204" pitchFamily="34" charset="0"/>
                <a:cs typeface="Arial" panose="020B0604020202020204" pitchFamily="34" charset="0"/>
              </a:rPr>
              <a:t>Nueva isla que se está formando en el Grupo </a:t>
            </a:r>
            <a:r>
              <a:rPr lang="es-ES" sz="1000" dirty="0" err="1">
                <a:solidFill>
                  <a:srgbClr val="FF0000"/>
                </a:solidFill>
                <a:latin typeface="Arial" panose="020B0604020202020204" pitchFamily="34" charset="0"/>
                <a:cs typeface="Arial" panose="020B0604020202020204" pitchFamily="34" charset="0"/>
              </a:rPr>
              <a:t>Zubair</a:t>
            </a:r>
            <a:r>
              <a:rPr lang="es-ES" sz="1000" dirty="0">
                <a:solidFill>
                  <a:srgbClr val="FF0000"/>
                </a:solidFill>
                <a:latin typeface="Arial" panose="020B0604020202020204" pitchFamily="34" charset="0"/>
                <a:cs typeface="Arial" panose="020B0604020202020204" pitchFamily="34" charset="0"/>
              </a:rPr>
              <a:t>, a unos 0.5 km al NNW de </a:t>
            </a:r>
            <a:r>
              <a:rPr lang="es-ES" sz="1000" dirty="0" err="1">
                <a:solidFill>
                  <a:srgbClr val="FF0000"/>
                </a:solidFill>
                <a:latin typeface="Arial" panose="020B0604020202020204" pitchFamily="34" charset="0"/>
                <a:cs typeface="Arial" panose="020B0604020202020204" pitchFamily="34" charset="0"/>
              </a:rPr>
              <a:t>Rugged</a:t>
            </a:r>
            <a:r>
              <a:rPr lang="es-ES" sz="1000" dirty="0">
                <a:solidFill>
                  <a:srgbClr val="FF0000"/>
                </a:solidFill>
                <a:latin typeface="Arial" panose="020B0604020202020204" pitchFamily="34" charset="0"/>
                <a:cs typeface="Arial" panose="020B0604020202020204" pitchFamily="34" charset="0"/>
              </a:rPr>
              <a:t> Island. Imagen satelital de la NASA, 7 de enero de 2012</a:t>
            </a:r>
            <a:r>
              <a:rPr lang="es-ES" sz="1000" dirty="0" smtClean="0">
                <a:solidFill>
                  <a:srgbClr val="FF0000"/>
                </a:solidFill>
                <a:latin typeface="Arial" panose="020B0604020202020204" pitchFamily="34" charset="0"/>
                <a:cs typeface="Arial" panose="020B0604020202020204" pitchFamily="34" charset="0"/>
              </a:rPr>
              <a:t>) (Wikipedia)</a:t>
            </a:r>
            <a:endParaRPr lang="es-ES" sz="1000" dirty="0">
              <a:solidFill>
                <a:srgbClr val="FF0000"/>
              </a:solidFill>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4"/>
          <a:srcRect l="21650" r="20470"/>
          <a:stretch/>
        </p:blipFill>
        <p:spPr>
          <a:xfrm>
            <a:off x="-1" y="1599207"/>
            <a:ext cx="3528392" cy="4438650"/>
          </a:xfrm>
          <a:prstGeom prst="rect">
            <a:avLst/>
          </a:prstGeom>
        </p:spPr>
      </p:pic>
      <p:sp>
        <p:nvSpPr>
          <p:cNvPr id="7" name="Rectángulo 6"/>
          <p:cNvSpPr/>
          <p:nvPr/>
        </p:nvSpPr>
        <p:spPr>
          <a:xfrm>
            <a:off x="-2" y="1599207"/>
            <a:ext cx="3275858" cy="44386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0" y="1599207"/>
            <a:ext cx="1861119" cy="400110"/>
          </a:xfrm>
          <a:prstGeom prst="rect">
            <a:avLst/>
          </a:prstGeom>
          <a:solidFill>
            <a:schemeClr val="accent1">
              <a:lumMod val="40000"/>
              <a:lumOff val="60000"/>
            </a:schemeClr>
          </a:solidFill>
        </p:spPr>
        <p:txBody>
          <a:bodyPr wrap="square">
            <a:spAutoFit/>
          </a:bodyPr>
          <a:lstStyle/>
          <a:p>
            <a:pPr lvl="0"/>
            <a:r>
              <a:rPr lang="es-ES" sz="1000" dirty="0">
                <a:solidFill>
                  <a:srgbClr val="FF0000"/>
                </a:solidFill>
                <a:latin typeface="Arial" panose="020B0604020202020204" pitchFamily="34" charset="0"/>
                <a:cs typeface="Arial" panose="020B0604020202020204" pitchFamily="34" charset="0"/>
              </a:rPr>
              <a:t>Isla </a:t>
            </a:r>
            <a:r>
              <a:rPr lang="es-ES" sz="1000" dirty="0" err="1">
                <a:solidFill>
                  <a:srgbClr val="FF0000"/>
                </a:solidFill>
                <a:latin typeface="Arial" panose="020B0604020202020204" pitchFamily="34" charset="0"/>
                <a:cs typeface="Arial" panose="020B0604020202020204" pitchFamily="34" charset="0"/>
              </a:rPr>
              <a:t>Zukur</a:t>
            </a:r>
            <a:r>
              <a:rPr lang="es-ES" sz="1000" dirty="0">
                <a:solidFill>
                  <a:srgbClr val="FF0000"/>
                </a:solidFill>
                <a:latin typeface="Arial" panose="020B0604020202020204" pitchFamily="34" charset="0"/>
                <a:cs typeface="Arial" panose="020B0604020202020204" pitchFamily="34" charset="0"/>
              </a:rPr>
              <a:t>, volcánica. Yemen.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dirty="0">
                <a:solidFill>
                  <a:prstClr val="black"/>
                </a:solidFill>
                <a:latin typeface="Arial" panose="020B0604020202020204" pitchFamily="34" charset="0"/>
                <a:cs typeface="Arial" panose="020B0604020202020204" pitchFamily="34" charset="0"/>
              </a:rPr>
              <a:t>)</a:t>
            </a:r>
          </a:p>
        </p:txBody>
      </p:sp>
      <p:sp>
        <p:nvSpPr>
          <p:cNvPr id="9" name="Rectángulo 8"/>
          <p:cNvSpPr/>
          <p:nvPr/>
        </p:nvSpPr>
        <p:spPr>
          <a:xfrm>
            <a:off x="3275855" y="3386323"/>
            <a:ext cx="5881531" cy="116955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a:t>
            </a:r>
            <a:r>
              <a:rPr lang="es-ES" sz="1000" b="1" dirty="0" err="1">
                <a:latin typeface="Arial" panose="020B0604020202020204" pitchFamily="34" charset="0"/>
                <a:cs typeface="Arial" panose="020B0604020202020204" pitchFamily="34" charset="0"/>
              </a:rPr>
              <a:t>Zukur</a:t>
            </a:r>
            <a:r>
              <a:rPr lang="es-ES" sz="1000" b="1" dirty="0">
                <a:latin typeface="Arial" panose="020B0604020202020204" pitchFamily="34" charset="0"/>
                <a:cs typeface="Arial" panose="020B0604020202020204" pitchFamily="34" charset="0"/>
              </a:rPr>
              <a:t> (</a:t>
            </a:r>
            <a:r>
              <a:rPr lang="es-ES" sz="1000" b="1" dirty="0" err="1">
                <a:latin typeface="Arial" panose="020B0604020202020204" pitchFamily="34" charset="0"/>
                <a:cs typeface="Arial" panose="020B0604020202020204" pitchFamily="34" charset="0"/>
              </a:rPr>
              <a:t>Zugar</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la isla más grande del norte del grupo de islas </a:t>
            </a:r>
            <a:r>
              <a:rPr lang="es-ES" sz="1000" dirty="0" err="1">
                <a:latin typeface="Arial" panose="020B0604020202020204" pitchFamily="34" charset="0"/>
                <a:cs typeface="Arial" panose="020B0604020202020204" pitchFamily="34" charset="0"/>
              </a:rPr>
              <a:t>Zukur-Hanish</a:t>
            </a:r>
            <a:r>
              <a:rPr lang="es-ES" sz="1000" dirty="0">
                <a:latin typeface="Arial" panose="020B0604020202020204" pitchFamily="34" charset="0"/>
                <a:cs typeface="Arial" panose="020B0604020202020204" pitchFamily="34" charset="0"/>
              </a:rPr>
              <a:t> en el sur del Mar Rojo, está formada por conos </a:t>
            </a:r>
            <a:r>
              <a:rPr lang="es-ES" sz="1000" dirty="0" err="1">
                <a:latin typeface="Arial" panose="020B0604020202020204" pitchFamily="34" charset="0"/>
                <a:cs typeface="Arial" panose="020B0604020202020204" pitchFamily="34" charset="0"/>
              </a:rPr>
              <a:t>piroclastos</a:t>
            </a:r>
            <a:r>
              <a:rPr lang="es-ES" sz="1000" dirty="0">
                <a:latin typeface="Arial" panose="020B0604020202020204" pitchFamily="34" charset="0"/>
                <a:cs typeface="Arial" panose="020B0604020202020204" pitchFamily="34" charset="0"/>
              </a:rPr>
              <a:t> basálticos del Holoceno y conos de salpicaduras que emiten coladas de lava juvenil de tipo </a:t>
            </a:r>
            <a:r>
              <a:rPr lang="es-ES" sz="1000" dirty="0" err="1">
                <a:latin typeface="Arial" panose="020B0604020202020204" pitchFamily="34" charset="0"/>
                <a:cs typeface="Arial" panose="020B0604020202020204" pitchFamily="34" charset="0"/>
              </a:rPr>
              <a:t>pahoehoe</a:t>
            </a:r>
            <a:r>
              <a:rPr lang="es-ES" sz="1000" dirty="0">
                <a:latin typeface="Arial" panose="020B0604020202020204" pitchFamily="34" charset="0"/>
                <a:cs typeface="Arial" panose="020B0604020202020204" pitchFamily="34" charset="0"/>
              </a:rPr>
              <a:t>. Este grupo de islas se encuentra en aguas poco profundas al S de la vaguada mediana del Mar Rojo. Los productos de las erupciones freáticas forman pequeñas islas y conos costeros. Domos de lava </a:t>
            </a:r>
            <a:r>
              <a:rPr lang="es-ES" sz="1000" dirty="0" err="1">
                <a:latin typeface="Arial" panose="020B0604020202020204" pitchFamily="34" charset="0"/>
                <a:cs typeface="Arial" panose="020B0604020202020204" pitchFamily="34" charset="0"/>
              </a:rPr>
              <a:t>traquítica</a:t>
            </a:r>
            <a:r>
              <a:rPr lang="es-ES" sz="1000" dirty="0">
                <a:latin typeface="Arial" panose="020B0604020202020204" pitchFamily="34" charset="0"/>
                <a:cs typeface="Arial" panose="020B0604020202020204" pitchFamily="34" charset="0"/>
              </a:rPr>
              <a:t> en etapa tardía produjeron coladas de lava viscosa. Las chimeneas en </a:t>
            </a:r>
            <a:r>
              <a:rPr lang="es-ES" sz="1000" dirty="0" err="1">
                <a:latin typeface="Arial" panose="020B0604020202020204" pitchFamily="34" charset="0"/>
                <a:cs typeface="Arial" panose="020B0604020202020204" pitchFamily="34" charset="0"/>
              </a:rPr>
              <a:t>Zukur</a:t>
            </a:r>
            <a:r>
              <a:rPr lang="es-ES" sz="1000" dirty="0">
                <a:latin typeface="Arial" panose="020B0604020202020204" pitchFamily="34" charset="0"/>
                <a:cs typeface="Arial" panose="020B0604020202020204" pitchFamily="34" charset="0"/>
              </a:rPr>
              <a:t> están alineadas a lo largo de una orientación NE-SW</a:t>
            </a:r>
            <a:r>
              <a:rPr lang="es-ES" sz="1000" dirty="0" smtClean="0">
                <a:latin typeface="Arial" panose="020B0604020202020204" pitchFamily="34" charset="0"/>
                <a:cs typeface="Arial" panose="020B0604020202020204" pitchFamily="34" charset="0"/>
              </a:rPr>
              <a:t>. (Global </a:t>
            </a:r>
            <a:r>
              <a:rPr lang="es-ES" sz="1000" dirty="0" err="1" smtClean="0">
                <a:latin typeface="Arial" panose="020B0604020202020204" pitchFamily="34" charset="0"/>
                <a:cs typeface="Arial" panose="020B0604020202020204" pitchFamily="34" charset="0"/>
              </a:rPr>
              <a:t>Volcanism</a:t>
            </a:r>
            <a:r>
              <a:rPr lang="es-ES" sz="1000" dirty="0" smtClean="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a:t>
            </a:r>
            <a:r>
              <a:rPr lang="es-ES" sz="1000" dirty="0" err="1" smtClean="0">
                <a:latin typeface="Arial" panose="020B0604020202020204" pitchFamily="34" charset="0"/>
                <a:cs typeface="Arial" panose="020B0604020202020204" pitchFamily="34" charset="0"/>
              </a:rPr>
              <a:t>rogram</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10" name="Rectángulo 9"/>
          <p:cNvSpPr/>
          <p:nvPr/>
        </p:nvSpPr>
        <p:spPr>
          <a:xfrm>
            <a:off x="4495458" y="4666839"/>
            <a:ext cx="1532792" cy="276999"/>
          </a:xfrm>
          <a:prstGeom prst="rect">
            <a:avLst/>
          </a:prstGeom>
        </p:spPr>
        <p:txBody>
          <a:bodyPr wrap="none">
            <a:spAutoFit/>
          </a:bodyPr>
          <a:lstStyle/>
          <a:p>
            <a:pPr lvl="0"/>
            <a:r>
              <a:rPr lang="es-ES" sz="1200" dirty="0"/>
              <a:t>-----------------------------</a:t>
            </a:r>
          </a:p>
        </p:txBody>
      </p:sp>
      <p:sp>
        <p:nvSpPr>
          <p:cNvPr id="11" name="Rectángulo 10"/>
          <p:cNvSpPr/>
          <p:nvPr/>
        </p:nvSpPr>
        <p:spPr>
          <a:xfrm>
            <a:off x="3405760" y="4943838"/>
            <a:ext cx="689612"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YIBUTI</a:t>
            </a:r>
          </a:p>
        </p:txBody>
      </p:sp>
      <p:sp>
        <p:nvSpPr>
          <p:cNvPr id="12" name="Rectángulo 11"/>
          <p:cNvSpPr/>
          <p:nvPr/>
        </p:nvSpPr>
        <p:spPr>
          <a:xfrm>
            <a:off x="3330327" y="5244302"/>
            <a:ext cx="1704313"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YIBUTI. República de.</a:t>
            </a:r>
          </a:p>
          <a:p>
            <a:pPr lvl="0"/>
            <a:r>
              <a:rPr lang="es-ES" sz="1200" dirty="0" smtClean="0">
                <a:latin typeface="Arial" panose="020B0604020202020204" pitchFamily="34" charset="0"/>
                <a:cs typeface="Arial" panose="020B0604020202020204" pitchFamily="34" charset="0"/>
              </a:rPr>
              <a:t>Centro de África.</a:t>
            </a:r>
            <a:endParaRPr lang="es-ES" sz="1200" dirty="0">
              <a:latin typeface="Arial" panose="020B0604020202020204" pitchFamily="34" charset="0"/>
              <a:cs typeface="Arial" panose="020B0604020202020204" pitchFamily="34" charset="0"/>
            </a:endParaRPr>
          </a:p>
        </p:txBody>
      </p:sp>
      <p:pic>
        <p:nvPicPr>
          <p:cNvPr id="13" name="Imagen 12"/>
          <p:cNvPicPr>
            <a:picLocks noChangeAspect="1"/>
          </p:cNvPicPr>
          <p:nvPr/>
        </p:nvPicPr>
        <p:blipFill>
          <a:blip r:embed="rId5"/>
          <a:stretch>
            <a:fillRect/>
          </a:stretch>
        </p:blipFill>
        <p:spPr>
          <a:xfrm>
            <a:off x="5506729" y="4891522"/>
            <a:ext cx="2999341" cy="1628889"/>
          </a:xfrm>
          <a:prstGeom prst="rect">
            <a:avLst/>
          </a:prstGeom>
        </p:spPr>
      </p:pic>
      <p:sp>
        <p:nvSpPr>
          <p:cNvPr id="14" name="Rectángulo 13"/>
          <p:cNvSpPr/>
          <p:nvPr/>
        </p:nvSpPr>
        <p:spPr>
          <a:xfrm>
            <a:off x="3118921" y="6163473"/>
            <a:ext cx="2176402" cy="461665"/>
          </a:xfrm>
          <a:prstGeom prst="rect">
            <a:avLst/>
          </a:prstGeom>
          <a:solidFill>
            <a:srgbClr val="FF0000"/>
          </a:solidFill>
        </p:spPr>
        <p:txBody>
          <a:bodyPr wrap="square">
            <a:spAutoFit/>
          </a:bodyPr>
          <a:lstStyle/>
          <a:p>
            <a:pPr lvl="0"/>
            <a:r>
              <a:rPr lang="es-ES" sz="1200" dirty="0">
                <a:latin typeface="Arial" panose="020B0604020202020204" pitchFamily="34" charset="0"/>
                <a:cs typeface="Arial" panose="020B0604020202020204" pitchFamily="34" charset="0"/>
              </a:rPr>
              <a:t>Bandera de la República de Yibuti. (</a:t>
            </a:r>
            <a:r>
              <a:rPr lang="es-ES" sz="1200" dirty="0" err="1">
                <a:latin typeface="Arial" panose="020B0604020202020204" pitchFamily="34" charset="0"/>
                <a:cs typeface="Arial" panose="020B0604020202020204" pitchFamily="34" charset="0"/>
              </a:rPr>
              <a:t>Flags</a:t>
            </a:r>
            <a:r>
              <a:rPr lang="es-ES" sz="1200" dirty="0">
                <a:latin typeface="Arial" panose="020B0604020202020204" pitchFamily="34" charset="0"/>
                <a:cs typeface="Arial" panose="020B0604020202020204" pitchFamily="34" charset="0"/>
              </a:rPr>
              <a:t> of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world</a:t>
            </a:r>
            <a:r>
              <a:rPr lang="es-ES" sz="1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925722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6191672" y="14205"/>
            <a:ext cx="2952328" cy="2952328"/>
          </a:xfrm>
          <a:prstGeom prst="rect">
            <a:avLst/>
          </a:prstGeom>
        </p:spPr>
      </p:pic>
      <p:sp>
        <p:nvSpPr>
          <p:cNvPr id="3" name="Rectángulo 2"/>
          <p:cNvSpPr/>
          <p:nvPr/>
        </p:nvSpPr>
        <p:spPr>
          <a:xfrm>
            <a:off x="3998443" y="332656"/>
            <a:ext cx="2193229" cy="246221"/>
          </a:xfrm>
          <a:prstGeom prst="rect">
            <a:avLst/>
          </a:prstGeom>
          <a:solidFill>
            <a:schemeClr val="accent2">
              <a:lumMod val="75000"/>
            </a:schemeClr>
          </a:solidFill>
        </p:spPr>
        <p:txBody>
          <a:bodyPr wrap="none">
            <a:spAutoFit/>
          </a:bodyPr>
          <a:lstStyle/>
          <a:p>
            <a:pPr lvl="0"/>
            <a:r>
              <a:rPr lang="es-ES" sz="1000" smtClean="0">
                <a:latin typeface="Arial" panose="020B0604020202020204" pitchFamily="34" charset="0"/>
                <a:cs typeface="Arial" panose="020B0604020202020204" pitchFamily="34" charset="0"/>
              </a:rPr>
              <a:t>Mapa Geológico de Yibuti. (</a:t>
            </a:r>
            <a:r>
              <a:rPr lang="es-ES" sz="1000" u="sng" smtClean="0">
                <a:latin typeface="Arial" panose="020B0604020202020204" pitchFamily="34" charset="0"/>
                <a:cs typeface="Arial" panose="020B0604020202020204" pitchFamily="34" charset="0"/>
              </a:rPr>
              <a:t>CCGM)</a:t>
            </a:r>
            <a:endParaRPr lang="es-ES" sz="1000" dirty="0">
              <a:latin typeface="Arial" panose="020B0604020202020204" pitchFamily="34" charset="0"/>
              <a:cs typeface="Arial" panose="020B0604020202020204" pitchFamily="34" charset="0"/>
            </a:endParaRPr>
          </a:p>
        </p:txBody>
      </p:sp>
      <p:sp>
        <p:nvSpPr>
          <p:cNvPr id="5" name="Rectángulo 4"/>
          <p:cNvSpPr/>
          <p:nvPr/>
        </p:nvSpPr>
        <p:spPr>
          <a:xfrm>
            <a:off x="-24645" y="125070"/>
            <a:ext cx="4139979" cy="276999"/>
          </a:xfrm>
          <a:prstGeom prst="rect">
            <a:avLst/>
          </a:prstGeom>
        </p:spPr>
        <p:txBody>
          <a:bodyPr wrap="none">
            <a:spAutoFit/>
          </a:bodyPr>
          <a:lstStyle/>
          <a:p>
            <a:pPr lvl="0"/>
            <a:r>
              <a:rPr lang="es-ES" sz="1200" u="sng" dirty="0">
                <a:solidFill>
                  <a:srgbClr val="FFC000"/>
                </a:solidFill>
                <a:latin typeface="Arial" panose="020B0604020202020204" pitchFamily="34" charset="0"/>
                <a:cs typeface="Arial" panose="020B0604020202020204" pitchFamily="34" charset="0"/>
              </a:rPr>
              <a:t>Lista de volcanes de Yibuti. (</a:t>
            </a:r>
            <a:r>
              <a:rPr lang="es-ES" sz="1200" u="sng" dirty="0" smtClean="0">
                <a:solidFill>
                  <a:srgbClr val="FFC000"/>
                </a:solidFill>
                <a:latin typeface="Arial" panose="020B0604020202020204" pitchFamily="34" charset="0"/>
                <a:cs typeface="Arial" panose="020B0604020202020204" pitchFamily="34" charset="0"/>
              </a:rPr>
              <a:t>Wikipedia/</a:t>
            </a:r>
            <a:r>
              <a:rPr lang="es-ES" sz="1200" u="sng" dirty="0" err="1" smtClean="0">
                <a:solidFill>
                  <a:srgbClr val="FFC000"/>
                </a:solidFill>
                <a:latin typeface="Arial" panose="020B0604020202020204" pitchFamily="34" charset="0"/>
                <a:cs typeface="Arial" panose="020B0604020202020204" pitchFamily="34" charset="0"/>
              </a:rPr>
              <a:t>Volcanodiscovery</a:t>
            </a:r>
            <a:r>
              <a:rPr lang="es-ES" sz="1200" u="sng" dirty="0" smtClean="0">
                <a:solidFill>
                  <a:srgbClr val="FFC000"/>
                </a:solidFill>
                <a:latin typeface="Arial" panose="020B0604020202020204" pitchFamily="34" charset="0"/>
                <a:cs typeface="Arial" panose="020B0604020202020204" pitchFamily="34" charset="0"/>
              </a:rPr>
              <a:t>))</a:t>
            </a:r>
            <a:endParaRPr lang="es-ES" sz="1200" u="sng" dirty="0">
              <a:solidFill>
                <a:srgbClr val="FFC000"/>
              </a:solidFill>
              <a:latin typeface="Arial" panose="020B0604020202020204" pitchFamily="34" charset="0"/>
              <a:cs typeface="Arial" panose="020B0604020202020204" pitchFamily="34" charset="0"/>
            </a:endParaRPr>
          </a:p>
        </p:txBody>
      </p:sp>
      <p:graphicFrame>
        <p:nvGraphicFramePr>
          <p:cNvPr id="15" name="Tabla 14"/>
          <p:cNvGraphicFramePr>
            <a:graphicFrameLocks noGrp="1"/>
          </p:cNvGraphicFramePr>
          <p:nvPr>
            <p:extLst>
              <p:ext uri="{D42A27DB-BD31-4B8C-83A1-F6EECF244321}">
                <p14:modId xmlns:p14="http://schemas.microsoft.com/office/powerpoint/2010/main" val="3469694492"/>
              </p:ext>
            </p:extLst>
          </p:nvPr>
        </p:nvGraphicFramePr>
        <p:xfrm>
          <a:off x="105253" y="578877"/>
          <a:ext cx="3365500" cy="1524000"/>
        </p:xfrm>
        <a:graphic>
          <a:graphicData uri="http://schemas.openxmlformats.org/drawingml/2006/table">
            <a:tbl>
              <a:tblPr/>
              <a:tblGrid>
                <a:gridCol w="827894">
                  <a:extLst>
                    <a:ext uri="{9D8B030D-6E8A-4147-A177-3AD203B41FA5}">
                      <a16:colId xmlns:a16="http://schemas.microsoft.com/office/drawing/2014/main" val="2824610608"/>
                    </a:ext>
                  </a:extLst>
                </a:gridCol>
                <a:gridCol w="647090">
                  <a:extLst>
                    <a:ext uri="{9D8B030D-6E8A-4147-A177-3AD203B41FA5}">
                      <a16:colId xmlns:a16="http://schemas.microsoft.com/office/drawing/2014/main" val="3696703562"/>
                    </a:ext>
                  </a:extLst>
                </a:gridCol>
                <a:gridCol w="1027730">
                  <a:extLst>
                    <a:ext uri="{9D8B030D-6E8A-4147-A177-3AD203B41FA5}">
                      <a16:colId xmlns:a16="http://schemas.microsoft.com/office/drawing/2014/main" val="3060530827"/>
                    </a:ext>
                  </a:extLst>
                </a:gridCol>
                <a:gridCol w="862786">
                  <a:extLst>
                    <a:ext uri="{9D8B030D-6E8A-4147-A177-3AD203B41FA5}">
                      <a16:colId xmlns:a16="http://schemas.microsoft.com/office/drawing/2014/main" val="1979722039"/>
                    </a:ext>
                  </a:extLst>
                </a:gridCol>
              </a:tblGrid>
              <a:tr h="190500">
                <a:tc>
                  <a:txBody>
                    <a:bodyPr/>
                    <a:lstStyle/>
                    <a:p>
                      <a:pPr algn="l" fontAlgn="b"/>
                      <a:r>
                        <a:rPr lang="es-ES" sz="1000" b="0" i="0" u="none" strike="noStrike" dirty="0">
                          <a:solidFill>
                            <a:schemeClr val="tx1"/>
                          </a:solidFill>
                          <a:effectLst/>
                          <a:latin typeface="Arial" panose="020B0604020202020204" pitchFamily="34" charset="0"/>
                        </a:rPr>
                        <a:t>Nombre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Elevación</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Localización</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Última</a:t>
                      </a:r>
                    </a:p>
                  </a:txBody>
                  <a:tcPr marL="9525" marR="9525" marT="9525" marB="0" anchor="b">
                    <a:lnL>
                      <a:noFill/>
                    </a:lnL>
                    <a:lnR>
                      <a:noFill/>
                    </a:lnR>
                    <a:lnT>
                      <a:noFill/>
                    </a:lnT>
                    <a:lnB>
                      <a:noFill/>
                    </a:lnB>
                  </a:tcPr>
                </a:tc>
                <a:extLst>
                  <a:ext uri="{0D108BD9-81ED-4DB2-BD59-A6C34878D82A}">
                    <a16:rowId xmlns:a16="http://schemas.microsoft.com/office/drawing/2014/main" val="1396274560"/>
                  </a:ext>
                </a:extLst>
              </a:tr>
              <a:tr h="190500">
                <a:tc>
                  <a:txBody>
                    <a:bodyPr/>
                    <a:lstStyle/>
                    <a:p>
                      <a:pPr algn="l" fontAlgn="b"/>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metros</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coordenadas</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erupción</a:t>
                      </a:r>
                    </a:p>
                  </a:txBody>
                  <a:tcPr marL="9525" marR="9525" marT="9525" marB="0" anchor="b">
                    <a:lnL>
                      <a:noFill/>
                    </a:lnL>
                    <a:lnR>
                      <a:noFill/>
                    </a:lnR>
                    <a:lnT>
                      <a:noFill/>
                    </a:lnT>
                    <a:lnB>
                      <a:noFill/>
                    </a:lnB>
                  </a:tcPr>
                </a:tc>
                <a:extLst>
                  <a:ext uri="{0D108BD9-81ED-4DB2-BD59-A6C34878D82A}">
                    <a16:rowId xmlns:a16="http://schemas.microsoft.com/office/drawing/2014/main" val="2680520297"/>
                  </a:ext>
                </a:extLst>
              </a:tr>
              <a:tr h="190500">
                <a:tc>
                  <a:txBody>
                    <a:bodyPr/>
                    <a:lstStyle/>
                    <a:p>
                      <a:pPr algn="l" fontAlgn="b"/>
                      <a:r>
                        <a:rPr lang="es-ES" sz="1000" b="0" i="0" u="none" strike="noStrike" dirty="0" err="1">
                          <a:solidFill>
                            <a:schemeClr val="tx1"/>
                          </a:solidFill>
                          <a:effectLst/>
                          <a:latin typeface="Arial" panose="020B0604020202020204" pitchFamily="34" charset="0"/>
                        </a:rPr>
                        <a:t>Ardoukoba</a:t>
                      </a:r>
                      <a:endParaRPr lang="es-ES" sz="1000" b="0" i="0" u="none" strike="noStrike" dirty="0">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298</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11.58°N/ 42.47°E</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1978</a:t>
                      </a:r>
                    </a:p>
                  </a:txBody>
                  <a:tcPr marL="9525" marR="9525" marT="9525" marB="0" anchor="b">
                    <a:lnL>
                      <a:noFill/>
                    </a:lnL>
                    <a:lnR>
                      <a:noFill/>
                    </a:lnR>
                    <a:lnT>
                      <a:noFill/>
                    </a:lnT>
                    <a:lnB>
                      <a:noFill/>
                    </a:lnB>
                  </a:tcPr>
                </a:tc>
                <a:extLst>
                  <a:ext uri="{0D108BD9-81ED-4DB2-BD59-A6C34878D82A}">
                    <a16:rowId xmlns:a16="http://schemas.microsoft.com/office/drawing/2014/main" val="1833138594"/>
                  </a:ext>
                </a:extLst>
              </a:tr>
              <a:tr h="190500">
                <a:tc>
                  <a:txBody>
                    <a:bodyPr/>
                    <a:lstStyle/>
                    <a:p>
                      <a:pPr algn="l" fontAlgn="b"/>
                      <a:r>
                        <a:rPr lang="es-ES" sz="1000" b="0" i="0" u="none" strike="noStrike">
                          <a:solidFill>
                            <a:schemeClr val="tx1"/>
                          </a:solidFill>
                          <a:effectLst/>
                          <a:latin typeface="Arial" panose="020B0604020202020204" pitchFamily="34" charset="0"/>
                        </a:rPr>
                        <a:t>Boina</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300</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11.25°N/ 41.83°E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Pleistoceno</a:t>
                      </a:r>
                    </a:p>
                  </a:txBody>
                  <a:tcPr marL="9525" marR="9525" marT="9525" marB="0" anchor="b">
                    <a:lnL>
                      <a:noFill/>
                    </a:lnL>
                    <a:lnR>
                      <a:noFill/>
                    </a:lnR>
                    <a:lnT>
                      <a:noFill/>
                    </a:lnT>
                    <a:lnB>
                      <a:noFill/>
                    </a:lnB>
                  </a:tcPr>
                </a:tc>
                <a:extLst>
                  <a:ext uri="{0D108BD9-81ED-4DB2-BD59-A6C34878D82A}">
                    <a16:rowId xmlns:a16="http://schemas.microsoft.com/office/drawing/2014/main" val="3730967320"/>
                  </a:ext>
                </a:extLst>
              </a:tr>
              <a:tr h="190500">
                <a:tc>
                  <a:txBody>
                    <a:bodyPr/>
                    <a:lstStyle/>
                    <a:p>
                      <a:pPr algn="l" fontAlgn="b"/>
                      <a:r>
                        <a:rPr lang="es-ES" sz="1000" b="0" i="0" u="none" strike="noStrike">
                          <a:solidFill>
                            <a:schemeClr val="tx1"/>
                          </a:solidFill>
                          <a:effectLst/>
                          <a:latin typeface="Arial" panose="020B0604020202020204" pitchFamily="34" charset="0"/>
                        </a:rPr>
                        <a:t>Garbes</a:t>
                      </a:r>
                    </a:p>
                  </a:txBody>
                  <a:tcPr marL="9525" marR="9525" marT="9525" marB="0" anchor="b">
                    <a:lnL>
                      <a:noFill/>
                    </a:lnL>
                    <a:lnR>
                      <a:noFill/>
                    </a:lnR>
                    <a:lnT>
                      <a:noFill/>
                    </a:lnT>
                    <a:lnB>
                      <a:noFill/>
                    </a:lnB>
                  </a:tcPr>
                </a:tc>
                <a:tc>
                  <a:txBody>
                    <a:bodyPr/>
                    <a:lstStyle/>
                    <a:p>
                      <a:pPr algn="r" fontAlgn="b"/>
                      <a:r>
                        <a:rPr lang="es-ES" sz="1000" b="0" i="0" u="none" strike="noStrike" dirty="0">
                          <a:solidFill>
                            <a:schemeClr val="tx1"/>
                          </a:solidFill>
                          <a:effectLst/>
                          <a:latin typeface="Arial" panose="020B0604020202020204" pitchFamily="34" charset="0"/>
                        </a:rPr>
                        <a:t>1000</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11.42°N/ 42.20°E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Pleistoceno</a:t>
                      </a:r>
                    </a:p>
                  </a:txBody>
                  <a:tcPr marL="9525" marR="9525" marT="9525" marB="0" anchor="b">
                    <a:lnL>
                      <a:noFill/>
                    </a:lnL>
                    <a:lnR>
                      <a:noFill/>
                    </a:lnR>
                    <a:lnT>
                      <a:noFill/>
                    </a:lnT>
                    <a:lnB>
                      <a:noFill/>
                    </a:lnB>
                  </a:tcPr>
                </a:tc>
                <a:extLst>
                  <a:ext uri="{0D108BD9-81ED-4DB2-BD59-A6C34878D82A}">
                    <a16:rowId xmlns:a16="http://schemas.microsoft.com/office/drawing/2014/main" val="1423879571"/>
                  </a:ext>
                </a:extLst>
              </a:tr>
              <a:tr h="190500">
                <a:tc>
                  <a:txBody>
                    <a:bodyPr/>
                    <a:lstStyle/>
                    <a:p>
                      <a:pPr algn="l" fontAlgn="b"/>
                      <a:r>
                        <a:rPr lang="es-ES" sz="1000" b="0" i="0" u="none" strike="noStrike">
                          <a:solidFill>
                            <a:schemeClr val="tx1"/>
                          </a:solidFill>
                          <a:effectLst/>
                          <a:latin typeface="Arial" panose="020B0604020202020204" pitchFamily="34" charset="0"/>
                        </a:rPr>
                        <a:t>Gufa</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600</a:t>
                      </a:r>
                    </a:p>
                  </a:txBody>
                  <a:tcPr marL="9525" marR="9525" marT="9525" marB="0" anchor="b">
                    <a:lnL>
                      <a:noFill/>
                    </a:lnL>
                    <a:lnR>
                      <a:noFill/>
                    </a:lnR>
                    <a:lnT>
                      <a:noFill/>
                    </a:lnT>
                    <a:lnB>
                      <a:noFill/>
                    </a:lnB>
                  </a:tcPr>
                </a:tc>
                <a:tc>
                  <a:txBody>
                    <a:bodyPr/>
                    <a:lstStyle/>
                    <a:p>
                      <a:pPr algn="l" fontAlgn="b"/>
                      <a:r>
                        <a:rPr lang="es-ES" sz="1100" b="0" i="0" u="none" strike="noStrike" dirty="0">
                          <a:solidFill>
                            <a:schemeClr val="tx1"/>
                          </a:solidFill>
                          <a:effectLst/>
                          <a:latin typeface="Calibri" panose="020F0502020204030204" pitchFamily="34" charset="0"/>
                        </a:rPr>
                        <a:t>12.55ºN/42.53ºE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se desconoce</a:t>
                      </a:r>
                    </a:p>
                  </a:txBody>
                  <a:tcPr marL="9525" marR="9525" marT="9525" marB="0" anchor="b">
                    <a:lnL>
                      <a:noFill/>
                    </a:lnL>
                    <a:lnR>
                      <a:noFill/>
                    </a:lnR>
                    <a:lnT>
                      <a:noFill/>
                    </a:lnT>
                    <a:lnB>
                      <a:noFill/>
                    </a:lnB>
                  </a:tcPr>
                </a:tc>
                <a:extLst>
                  <a:ext uri="{0D108BD9-81ED-4DB2-BD59-A6C34878D82A}">
                    <a16:rowId xmlns:a16="http://schemas.microsoft.com/office/drawing/2014/main" val="3010059718"/>
                  </a:ext>
                </a:extLst>
              </a:tr>
              <a:tr h="190500">
                <a:tc>
                  <a:txBody>
                    <a:bodyPr/>
                    <a:lstStyle/>
                    <a:p>
                      <a:pPr algn="l" fontAlgn="b"/>
                      <a:r>
                        <a:rPr lang="es-ES" sz="1000" b="0" i="0" u="none" strike="noStrike">
                          <a:solidFill>
                            <a:schemeClr val="tx1"/>
                          </a:solidFill>
                          <a:effectLst/>
                          <a:latin typeface="Arial" panose="020B0604020202020204" pitchFamily="34" charset="0"/>
                        </a:rPr>
                        <a:t>Manda Inakir</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600</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12.38°N / 42.2°E</a:t>
                      </a:r>
                    </a:p>
                  </a:txBody>
                  <a:tcPr marL="9525" marR="9525" marT="9525" marB="0" anchor="b">
                    <a:lnL>
                      <a:noFill/>
                    </a:lnL>
                    <a:lnR>
                      <a:noFill/>
                    </a:lnR>
                    <a:lnT>
                      <a:noFill/>
                    </a:lnT>
                    <a:lnB>
                      <a:noFill/>
                    </a:lnB>
                  </a:tcPr>
                </a:tc>
                <a:tc>
                  <a:txBody>
                    <a:bodyPr/>
                    <a:lstStyle/>
                    <a:p>
                      <a:pPr algn="l" fontAlgn="b"/>
                      <a:r>
                        <a:rPr lang="es-ES" sz="1000" b="0" i="0" u="none" strike="noStrike">
                          <a:solidFill>
                            <a:schemeClr val="tx1"/>
                          </a:solidFill>
                          <a:effectLst/>
                          <a:latin typeface="Arial" panose="020B060402020202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4175976052"/>
                  </a:ext>
                </a:extLst>
              </a:tr>
              <a:tr h="190500">
                <a:tc>
                  <a:txBody>
                    <a:bodyPr/>
                    <a:lstStyle/>
                    <a:p>
                      <a:pPr algn="l" fontAlgn="b"/>
                      <a:r>
                        <a:rPr lang="es-ES" sz="1000" b="0" i="0" u="none" strike="noStrike">
                          <a:solidFill>
                            <a:schemeClr val="tx1"/>
                          </a:solidFill>
                          <a:effectLst/>
                          <a:latin typeface="Arial" panose="020B0604020202020204" pitchFamily="34" charset="0"/>
                        </a:rPr>
                        <a:t>Tiho</a:t>
                      </a:r>
                    </a:p>
                  </a:txBody>
                  <a:tcPr marL="9525" marR="9525" marT="9525" marB="0" anchor="b">
                    <a:lnL>
                      <a:noFill/>
                    </a:lnL>
                    <a:lnR>
                      <a:noFill/>
                    </a:lnR>
                    <a:lnT>
                      <a:noFill/>
                    </a:lnT>
                    <a:lnB>
                      <a:noFill/>
                    </a:lnB>
                  </a:tcPr>
                </a:tc>
                <a:tc>
                  <a:txBody>
                    <a:bodyPr/>
                    <a:lstStyle/>
                    <a:p>
                      <a:pPr algn="r" fontAlgn="b"/>
                      <a:r>
                        <a:rPr lang="es-ES" sz="1000" b="0" i="0" u="none" strike="noStrike">
                          <a:solidFill>
                            <a:schemeClr val="tx1"/>
                          </a:solidFill>
                          <a:effectLst/>
                          <a:latin typeface="Arial" panose="020B0604020202020204" pitchFamily="34" charset="0"/>
                        </a:rPr>
                        <a:t>500</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11.53°N/ 42.05°E</a:t>
                      </a:r>
                    </a:p>
                  </a:txBody>
                  <a:tcPr marL="9525" marR="9525" marT="9525" marB="0" anchor="b">
                    <a:lnL>
                      <a:noFill/>
                    </a:lnL>
                    <a:lnR>
                      <a:noFill/>
                    </a:lnR>
                    <a:lnT>
                      <a:noFill/>
                    </a:lnT>
                    <a:lnB>
                      <a:noFill/>
                    </a:lnB>
                  </a:tcPr>
                </a:tc>
                <a:tc>
                  <a:txBody>
                    <a:bodyPr/>
                    <a:lstStyle/>
                    <a:p>
                      <a:pPr algn="l" fontAlgn="b"/>
                      <a:r>
                        <a:rPr lang="es-ES" sz="1000" b="0" i="0" u="none" strike="noStrike" dirty="0">
                          <a:solidFill>
                            <a:schemeClr val="tx1"/>
                          </a:solidFill>
                          <a:effectLst/>
                          <a:latin typeface="Arial" panose="020B0604020202020204" pitchFamily="34" charset="0"/>
                        </a:rPr>
                        <a:t>Se desconoce</a:t>
                      </a:r>
                    </a:p>
                  </a:txBody>
                  <a:tcPr marL="9525" marR="9525" marT="9525" marB="0" anchor="b">
                    <a:lnL>
                      <a:noFill/>
                    </a:lnL>
                    <a:lnR>
                      <a:noFill/>
                    </a:lnR>
                    <a:lnT>
                      <a:noFill/>
                    </a:lnT>
                    <a:lnB>
                      <a:noFill/>
                    </a:lnB>
                  </a:tcPr>
                </a:tc>
                <a:extLst>
                  <a:ext uri="{0D108BD9-81ED-4DB2-BD59-A6C34878D82A}">
                    <a16:rowId xmlns:a16="http://schemas.microsoft.com/office/drawing/2014/main" val="220493282"/>
                  </a:ext>
                </a:extLst>
              </a:tr>
            </a:tbl>
          </a:graphicData>
        </a:graphic>
      </p:graphicFrame>
      <p:sp>
        <p:nvSpPr>
          <p:cNvPr id="16" name="Rectángulo 15"/>
          <p:cNvSpPr/>
          <p:nvPr/>
        </p:nvSpPr>
        <p:spPr>
          <a:xfrm>
            <a:off x="105253" y="578877"/>
            <a:ext cx="3365500" cy="152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8" name="Conector recto 17"/>
          <p:cNvCxnSpPr/>
          <p:nvPr/>
        </p:nvCxnSpPr>
        <p:spPr>
          <a:xfrm>
            <a:off x="105253" y="980728"/>
            <a:ext cx="33655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Rectángulo 20"/>
          <p:cNvSpPr/>
          <p:nvPr/>
        </p:nvSpPr>
        <p:spPr>
          <a:xfrm>
            <a:off x="3477275" y="609655"/>
            <a:ext cx="2670658" cy="1785104"/>
          </a:xfrm>
          <a:prstGeom prst="rect">
            <a:avLst/>
          </a:prstGeom>
        </p:spPr>
        <p:txBody>
          <a:bodyPr wrap="square">
            <a:spAutoFit/>
          </a:bodyPr>
          <a:lstStyle/>
          <a:p>
            <a:r>
              <a:rPr lang="es-ES" sz="1000" b="1" dirty="0" smtClean="0">
                <a:latin typeface="Arial" panose="020B0604020202020204" pitchFamily="34" charset="0"/>
              </a:rPr>
              <a:t>-El</a:t>
            </a:r>
            <a:r>
              <a:rPr lang="es-ES" sz="1000" b="1" dirty="0">
                <a:latin typeface="Arial" panose="020B0604020202020204" pitchFamily="34" charset="0"/>
              </a:rPr>
              <a:t> </a:t>
            </a:r>
            <a:r>
              <a:rPr lang="es-ES" sz="1000" b="1" dirty="0" err="1">
                <a:latin typeface="Arial" panose="020B0604020202020204" pitchFamily="34" charset="0"/>
              </a:rPr>
              <a:t>Ardoukoba</a:t>
            </a:r>
            <a:r>
              <a:rPr lang="es-ES" sz="1000" dirty="0">
                <a:latin typeface="Arial" panose="020B0604020202020204" pitchFamily="34" charset="0"/>
              </a:rPr>
              <a:t> es un volcán con fisuras de ventilación en  </a:t>
            </a:r>
            <a:r>
              <a:rPr lang="es-ES" sz="1000" dirty="0" smtClean="0">
                <a:latin typeface="Arial" panose="020B0604020202020204" pitchFamily="34" charset="0"/>
              </a:rPr>
              <a:t>Yibuti.</a:t>
            </a:r>
            <a:r>
              <a:rPr lang="es-ES" sz="1000" baseline="30000" dirty="0" smtClean="0">
                <a:latin typeface="Arial" panose="020B0604020202020204" pitchFamily="34" charset="0"/>
              </a:rPr>
              <a:t>.</a:t>
            </a:r>
            <a:r>
              <a:rPr lang="es-ES" sz="1000" dirty="0" smtClean="0">
                <a:latin typeface="Arial" panose="020B0604020202020204" pitchFamily="34" charset="0"/>
              </a:rPr>
              <a:t> </a:t>
            </a:r>
            <a:r>
              <a:rPr lang="es-ES" sz="1000" dirty="0">
                <a:latin typeface="Arial" panose="020B0604020202020204" pitchFamily="34" charset="0"/>
              </a:rPr>
              <a:t>Está ubicado en la costa a 100 kilómetros </a:t>
            </a:r>
            <a:r>
              <a:rPr lang="es-ES" sz="1000" dirty="0" smtClean="0">
                <a:latin typeface="Arial" panose="020B0604020202020204" pitchFamily="34" charset="0"/>
              </a:rPr>
              <a:t>de </a:t>
            </a:r>
            <a:r>
              <a:rPr lang="es-ES" sz="1000" dirty="0">
                <a:latin typeface="Arial" panose="020B0604020202020204" pitchFamily="34" charset="0"/>
              </a:rPr>
              <a:t>la ciudad de Yibuti, su cima se encuentra a 298 metros </a:t>
            </a:r>
            <a:r>
              <a:rPr lang="es-ES" sz="1000" dirty="0" smtClean="0">
                <a:latin typeface="Arial" panose="020B0604020202020204" pitchFamily="34" charset="0"/>
              </a:rPr>
              <a:t>sobre </a:t>
            </a:r>
            <a:r>
              <a:rPr lang="es-ES" sz="1000" dirty="0">
                <a:latin typeface="Arial" panose="020B0604020202020204" pitchFamily="34" charset="0"/>
              </a:rPr>
              <a:t>el nivel del mar. Su última erupción fue en noviembre de 1978 después de un terremoto, y luego de haber estado inactivo durante unos 3.000 años. La grieta del volcán es de 17 kilómetros </a:t>
            </a:r>
            <a:r>
              <a:rPr lang="es-ES" sz="1000" dirty="0" smtClean="0">
                <a:latin typeface="Arial" panose="020B0604020202020204" pitchFamily="34" charset="0"/>
              </a:rPr>
              <a:t>de </a:t>
            </a:r>
            <a:r>
              <a:rPr lang="es-ES" sz="1000" dirty="0">
                <a:latin typeface="Arial" panose="020B0604020202020204" pitchFamily="34" charset="0"/>
              </a:rPr>
              <a:t>ancho, y tiene una profundidad de 800 </a:t>
            </a:r>
            <a:r>
              <a:rPr lang="es-ES" sz="1000" dirty="0" smtClean="0">
                <a:latin typeface="Arial" panose="020B0604020202020204" pitchFamily="34" charset="0"/>
              </a:rPr>
              <a:t>metros.  (Wikipedia)</a:t>
            </a:r>
            <a:endParaRPr lang="es-ES" sz="1000" dirty="0"/>
          </a:p>
        </p:txBody>
      </p:sp>
      <p:pic>
        <p:nvPicPr>
          <p:cNvPr id="22" name="Imagen 21"/>
          <p:cNvPicPr>
            <a:picLocks noChangeAspect="1"/>
          </p:cNvPicPr>
          <p:nvPr/>
        </p:nvPicPr>
        <p:blipFill rotWithShape="1">
          <a:blip r:embed="rId4"/>
          <a:srcRect l="14262" t="16952" r="11514" b="16951"/>
          <a:stretch/>
        </p:blipFill>
        <p:spPr>
          <a:xfrm>
            <a:off x="55557" y="2185339"/>
            <a:ext cx="3436696" cy="2036561"/>
          </a:xfrm>
          <a:prstGeom prst="rect">
            <a:avLst/>
          </a:prstGeom>
        </p:spPr>
      </p:pic>
      <p:sp>
        <p:nvSpPr>
          <p:cNvPr id="23" name="Rectángulo 22"/>
          <p:cNvSpPr/>
          <p:nvPr/>
        </p:nvSpPr>
        <p:spPr>
          <a:xfrm>
            <a:off x="24883" y="3975679"/>
            <a:ext cx="2340705" cy="246221"/>
          </a:xfrm>
          <a:prstGeom prst="rect">
            <a:avLst/>
          </a:prstGeom>
          <a:solidFill>
            <a:schemeClr val="accent1">
              <a:lumMod val="40000"/>
              <a:lumOff val="60000"/>
            </a:schemeClr>
          </a:solidFill>
        </p:spPr>
        <p:txBody>
          <a:bodyPr wrap="none">
            <a:spAutoFit/>
          </a:bodyPr>
          <a:lstStyle/>
          <a:p>
            <a:pPr lvl="0"/>
            <a:r>
              <a:rPr lang="es-ES" sz="1000" dirty="0" err="1">
                <a:solidFill>
                  <a:srgbClr val="FF0000"/>
                </a:solidFill>
                <a:latin typeface="Arial" panose="020B0604020202020204" pitchFamily="34" charset="0"/>
                <a:cs typeface="Arial" panose="020B0604020202020204" pitchFamily="34" charset="0"/>
              </a:rPr>
              <a:t>Ardoukoba</a:t>
            </a:r>
            <a:r>
              <a:rPr lang="es-ES" sz="1000" dirty="0">
                <a:solidFill>
                  <a:srgbClr val="FF0000"/>
                </a:solidFill>
                <a:latin typeface="Arial" panose="020B0604020202020204" pitchFamily="34" charset="0"/>
                <a:cs typeface="Arial" panose="020B0604020202020204" pitchFamily="34" charset="0"/>
              </a:rPr>
              <a:t>, volcán. Yibuti. (Wikipedia)</a:t>
            </a:r>
          </a:p>
        </p:txBody>
      </p:sp>
      <p:sp>
        <p:nvSpPr>
          <p:cNvPr id="24" name="Rectángulo 23"/>
          <p:cNvSpPr/>
          <p:nvPr/>
        </p:nvSpPr>
        <p:spPr>
          <a:xfrm>
            <a:off x="3411801" y="2281567"/>
            <a:ext cx="5716986" cy="1785104"/>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Se han producido dos coladas de lava, a 1 km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al </a:t>
            </a:r>
            <a:r>
              <a:rPr lang="es-ES" sz="1000" dirty="0">
                <a:latin typeface="Arial" panose="020B0604020202020204" pitchFamily="34" charset="0"/>
                <a:cs typeface="Arial" panose="020B0604020202020204" pitchFamily="34" charset="0"/>
              </a:rPr>
              <a:t>SE y a 0,5 km al NW. Las emisiones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ceniza </a:t>
            </a:r>
            <a:r>
              <a:rPr lang="es-ES" sz="1000" dirty="0">
                <a:latin typeface="Arial" panose="020B0604020202020204" pitchFamily="34" charset="0"/>
                <a:cs typeface="Arial" panose="020B0604020202020204" pitchFamily="34" charset="0"/>
              </a:rPr>
              <a:t>alcanzaron los 300 m de altitud, y se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formó </a:t>
            </a:r>
            <a:r>
              <a:rPr lang="es-ES" sz="1000" dirty="0">
                <a:latin typeface="Arial" panose="020B0604020202020204" pitchFamily="34" charset="0"/>
                <a:cs typeface="Arial" panose="020B0604020202020204" pitchFamily="34" charset="0"/>
              </a:rPr>
              <a:t>un cráter de 30 m de ancho y 100 m de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altura</a:t>
            </a:r>
            <a:r>
              <a:rPr lang="es-ES" sz="1000" dirty="0">
                <a:latin typeface="Arial" panose="020B0604020202020204" pitchFamily="34" charset="0"/>
                <a:cs typeface="Arial" panose="020B0604020202020204" pitchFamily="34" charset="0"/>
              </a:rPr>
              <a:t>. La grieta del </a:t>
            </a:r>
            <a:r>
              <a:rPr lang="es-ES" sz="1000" dirty="0" err="1">
                <a:latin typeface="Arial" panose="020B0604020202020204" pitchFamily="34" charset="0"/>
                <a:cs typeface="Arial" panose="020B0604020202020204" pitchFamily="34" charset="0"/>
              </a:rPr>
              <a:t>Ardoukoba</a:t>
            </a:r>
            <a:r>
              <a:rPr lang="es-ES" sz="1000" dirty="0">
                <a:latin typeface="Arial" panose="020B0604020202020204" pitchFamily="34" charset="0"/>
                <a:cs typeface="Arial" panose="020B0604020202020204" pitchFamily="34" charset="0"/>
              </a:rPr>
              <a:t> tiene 17 km de ancho y 800 m de profundidad. Las coladas más recientes se concentran dentro del Piso Interior. Las rocas expuestas del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de </a:t>
            </a:r>
            <a:r>
              <a:rPr lang="es-ES" sz="1000" dirty="0" err="1">
                <a:latin typeface="Arial" panose="020B0604020202020204" pitchFamily="34" charset="0"/>
                <a:cs typeface="Arial" panose="020B0604020202020204" pitchFamily="34" charset="0"/>
              </a:rPr>
              <a:t>Ardoukoba</a:t>
            </a:r>
            <a:r>
              <a:rPr lang="es-ES" sz="1000" dirty="0">
                <a:latin typeface="Arial" panose="020B0604020202020204" pitchFamily="34" charset="0"/>
                <a:cs typeface="Arial" panose="020B0604020202020204" pitchFamily="34" charset="0"/>
              </a:rPr>
              <a:t> van desde basaltos a </a:t>
            </a:r>
            <a:r>
              <a:rPr lang="es-ES" sz="1000" dirty="0" err="1">
                <a:latin typeface="Arial" panose="020B0604020202020204" pitchFamily="34" charset="0"/>
                <a:cs typeface="Arial" panose="020B0604020202020204" pitchFamily="34" charset="0"/>
              </a:rPr>
              <a:t>ferrobasaltos</a:t>
            </a:r>
            <a:r>
              <a:rPr lang="es-ES" sz="1000" dirty="0">
                <a:latin typeface="Arial" panose="020B0604020202020204" pitchFamily="34" charset="0"/>
                <a:cs typeface="Arial" panose="020B0604020202020204" pitchFamily="34" charset="0"/>
              </a:rPr>
              <a:t> (~ 15% de Fe total), con basaltos de andesina el grupo más abundante reconocido. El grosor máximo de las coladas recientes en la fisura del </a:t>
            </a:r>
            <a:r>
              <a:rPr lang="es-ES" sz="1000" dirty="0" err="1">
                <a:latin typeface="Arial" panose="020B0604020202020204" pitchFamily="34" charset="0"/>
                <a:cs typeface="Arial" panose="020B0604020202020204" pitchFamily="34" charset="0"/>
              </a:rPr>
              <a:t>Ardoukoba</a:t>
            </a:r>
            <a:r>
              <a:rPr lang="es-ES" sz="1000" dirty="0">
                <a:latin typeface="Arial" panose="020B0604020202020204" pitchFamily="34" charset="0"/>
                <a:cs typeface="Arial" panose="020B0604020202020204" pitchFamily="34" charset="0"/>
              </a:rPr>
              <a:t> es de 10 m, lo que da una tasa de erupción mínima de 3000 m / km / año en un período de 3000 años. El Piso Interno es el área de la litosfera más delgada y débil. El </a:t>
            </a:r>
            <a:r>
              <a:rPr lang="es-ES" sz="1000" dirty="0" err="1">
                <a:latin typeface="Arial" panose="020B0604020202020204" pitchFamily="34" charset="0"/>
                <a:cs typeface="Arial" panose="020B0604020202020204" pitchFamily="34" charset="0"/>
              </a:rPr>
              <a:t>Rift</a:t>
            </a:r>
            <a:r>
              <a:rPr lang="es-ES" sz="1000" dirty="0">
                <a:latin typeface="Arial" panose="020B0604020202020204" pitchFamily="34" charset="0"/>
                <a:cs typeface="Arial" panose="020B0604020202020204" pitchFamily="34" charset="0"/>
              </a:rPr>
              <a:t> de </a:t>
            </a:r>
            <a:r>
              <a:rPr lang="es-ES" sz="1000" dirty="0" err="1">
                <a:latin typeface="Arial" panose="020B0604020202020204" pitchFamily="34" charset="0"/>
                <a:cs typeface="Arial" panose="020B0604020202020204" pitchFamily="34" charset="0"/>
              </a:rPr>
              <a:t>Ardoukoba</a:t>
            </a:r>
            <a:r>
              <a:rPr lang="es-ES" sz="1000" dirty="0">
                <a:latin typeface="Arial" panose="020B0604020202020204" pitchFamily="34" charset="0"/>
                <a:cs typeface="Arial" panose="020B0604020202020204" pitchFamily="34" charset="0"/>
              </a:rPr>
              <a:t> es el sitio de extensión activa con fisuras y fallas</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pic>
        <p:nvPicPr>
          <p:cNvPr id="2050" name="Picture 2" descr="Bandera de Yibut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90500"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15px-Erioll_world.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28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5px-Erioll_world.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2875" cy="14287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0960" y="4225795"/>
            <a:ext cx="4808983" cy="1628897"/>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-El campo de fumarolas de Boina </a:t>
            </a:r>
            <a:r>
              <a:rPr lang="es-ES" sz="1000" dirty="0">
                <a:latin typeface="Arial" panose="020B0604020202020204" pitchFamily="34" charset="0"/>
                <a:cs typeface="Arial" panose="020B0604020202020204" pitchFamily="34" charset="0"/>
              </a:rPr>
              <a:t>(</a:t>
            </a:r>
            <a:r>
              <a:rPr lang="es-ES" sz="1000" dirty="0" err="1">
                <a:latin typeface="Arial" panose="020B0604020202020204" pitchFamily="34" charset="0"/>
                <a:cs typeface="Arial" panose="020B0604020202020204" pitchFamily="34" charset="0"/>
              </a:rPr>
              <a:t>Gambouli</a:t>
            </a:r>
            <a:r>
              <a:rPr lang="es-ES" sz="1000" dirty="0">
                <a:latin typeface="Arial" panose="020B0604020202020204" pitchFamily="34" charset="0"/>
                <a:cs typeface="Arial" panose="020B0604020202020204" pitchFamily="34" charset="0"/>
              </a:rPr>
              <a:t>) inmediatamente al norte del Lago </a:t>
            </a:r>
            <a:r>
              <a:rPr lang="es-ES" sz="1000" dirty="0" err="1">
                <a:latin typeface="Arial" panose="020B0604020202020204" pitchFamily="34" charset="0"/>
                <a:cs typeface="Arial" panose="020B0604020202020204" pitchFamily="34" charset="0"/>
              </a:rPr>
              <a:t>Abbe</a:t>
            </a:r>
            <a:r>
              <a:rPr lang="es-ES" sz="1000" dirty="0">
                <a:latin typeface="Arial" panose="020B0604020202020204" pitchFamily="34" charset="0"/>
                <a:cs typeface="Arial" panose="020B0604020202020204" pitchFamily="34" charset="0"/>
              </a:rPr>
              <a:t> (también conocido como Lago </a:t>
            </a:r>
            <a:r>
              <a:rPr lang="es-ES" sz="1000" dirty="0" err="1">
                <a:latin typeface="Arial" panose="020B0604020202020204" pitchFamily="34" charset="0"/>
                <a:cs typeface="Arial" panose="020B0604020202020204" pitchFamily="34" charset="0"/>
              </a:rPr>
              <a:t>Abhe</a:t>
            </a:r>
            <a:r>
              <a:rPr lang="es-ES" sz="1000" dirty="0">
                <a:latin typeface="Arial" panose="020B0604020202020204" pitchFamily="34" charset="0"/>
                <a:cs typeface="Arial" panose="020B0604020202020204" pitchFamily="34" charset="0"/>
              </a:rPr>
              <a:t>) se encuentra dentro de las rocas basálticas del </a:t>
            </a:r>
            <a:r>
              <a:rPr lang="es-ES" sz="1000" dirty="0" err="1">
                <a:latin typeface="Arial" panose="020B0604020202020204" pitchFamily="34" charset="0"/>
                <a:cs typeface="Arial" panose="020B0604020202020204" pitchFamily="34" charset="0"/>
              </a:rPr>
              <a:t>Plio</a:t>
            </a:r>
            <a:r>
              <a:rPr lang="es-ES" sz="1000" dirty="0">
                <a:latin typeface="Arial" panose="020B0604020202020204" pitchFamily="34" charset="0"/>
                <a:cs typeface="Arial" panose="020B0604020202020204" pitchFamily="34" charset="0"/>
              </a:rPr>
              <a:t>-Pleistoceno de la serie </a:t>
            </a:r>
            <a:r>
              <a:rPr lang="es-ES" sz="1000" dirty="0" err="1">
                <a:latin typeface="Arial" panose="020B0604020202020204" pitchFamily="34" charset="0"/>
                <a:cs typeface="Arial" panose="020B0604020202020204" pitchFamily="34" charset="0"/>
              </a:rPr>
              <a:t>Stratoid</a:t>
            </a:r>
            <a:r>
              <a:rPr lang="es-ES" sz="1000" dirty="0">
                <a:latin typeface="Arial" panose="020B0604020202020204" pitchFamily="34" charset="0"/>
                <a:cs typeface="Arial" panose="020B0604020202020204" pitchFamily="34" charset="0"/>
              </a:rPr>
              <a:t> de </a:t>
            </a:r>
            <a:r>
              <a:rPr lang="es-ES" sz="1000" dirty="0" err="1">
                <a:latin typeface="Arial" panose="020B0604020202020204" pitchFamily="34" charset="0"/>
                <a:cs typeface="Arial" panose="020B0604020202020204" pitchFamily="34" charset="0"/>
              </a:rPr>
              <a:t>Afar</a:t>
            </a:r>
            <a:r>
              <a:rPr lang="es-ES" sz="1000" dirty="0">
                <a:latin typeface="Arial" panose="020B0604020202020204" pitchFamily="34" charset="0"/>
                <a:cs typeface="Arial" panose="020B0604020202020204" pitchFamily="34" charset="0"/>
              </a:rPr>
              <a:t> (CNR-CNRS, 1975). Boina se incluyó en el Catálogo de volcanes activos del mundo (Richard y Neumann van Padang, 1957) en base a su actividad geotérmica. La ubicación listada por el Catálogo de Volcanes Activos del Mundo está mal colocada de un mapa de 1939. Las fumarolas están ubicadas en un embudo de 7 m de profundidad, a unos 300 m sobre la superficie del lago </a:t>
            </a:r>
            <a:r>
              <a:rPr lang="es-ES" sz="1000" dirty="0" err="1">
                <a:latin typeface="Arial" panose="020B0604020202020204" pitchFamily="34" charset="0"/>
                <a:cs typeface="Arial" panose="020B0604020202020204" pitchFamily="34" charset="0"/>
              </a:rPr>
              <a:t>Abbe</a:t>
            </a:r>
            <a:r>
              <a:rPr lang="es-ES" sz="1000" dirty="0">
                <a:latin typeface="Arial" panose="020B0604020202020204" pitchFamily="34" charset="0"/>
                <a:cs typeface="Arial" panose="020B0604020202020204" pitchFamily="34" charset="0"/>
              </a:rPr>
              <a:t> y a aproximadamente 1 km al NE de su costa; Son visibles y audibles desde la distancia.(</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pic>
        <p:nvPicPr>
          <p:cNvPr id="6" name="Imagen 5"/>
          <p:cNvPicPr>
            <a:picLocks noChangeAspect="1"/>
          </p:cNvPicPr>
          <p:nvPr/>
        </p:nvPicPr>
        <p:blipFill rotWithShape="1">
          <a:blip r:embed="rId7"/>
          <a:srcRect t="8644"/>
          <a:stretch/>
        </p:blipFill>
        <p:spPr>
          <a:xfrm>
            <a:off x="4788024" y="4027551"/>
            <a:ext cx="4355976" cy="2841576"/>
          </a:xfrm>
          <a:prstGeom prst="rect">
            <a:avLst/>
          </a:prstGeom>
        </p:spPr>
      </p:pic>
      <p:sp>
        <p:nvSpPr>
          <p:cNvPr id="7" name="Rectángulo 6"/>
          <p:cNvSpPr/>
          <p:nvPr/>
        </p:nvSpPr>
        <p:spPr>
          <a:xfrm>
            <a:off x="6473076" y="4023873"/>
            <a:ext cx="2670924"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Boina volcán. Yibuti. (</a:t>
            </a:r>
            <a:r>
              <a:rPr lang="es-ES" sz="1000" u="sng" dirty="0" err="1">
                <a:solidFill>
                  <a:srgbClr val="FF0000"/>
                </a:solidFill>
                <a:latin typeface="Arial" panose="020B0604020202020204" pitchFamily="34" charset="0"/>
                <a:cs typeface="Arial" panose="020B0604020202020204" pitchFamily="34" charset="0"/>
              </a:rPr>
              <a:t>Wikimedia</a:t>
            </a:r>
            <a:r>
              <a:rPr lang="es-ES" sz="1000" u="sng" dirty="0">
                <a:solidFill>
                  <a:srgbClr val="FF0000"/>
                </a:solidFill>
                <a:latin typeface="Arial" panose="020B0604020202020204" pitchFamily="34" charset="0"/>
                <a:cs typeface="Arial" panose="020B0604020202020204" pitchFamily="34" charset="0"/>
              </a:rPr>
              <a:t> </a:t>
            </a:r>
            <a:r>
              <a:rPr lang="es-ES" sz="1000" u="sng" dirty="0" err="1">
                <a:solidFill>
                  <a:srgbClr val="FF0000"/>
                </a:solidFill>
                <a:latin typeface="Arial" panose="020B0604020202020204" pitchFamily="34" charset="0"/>
                <a:cs typeface="Arial" panose="020B0604020202020204" pitchFamily="34" charset="0"/>
              </a:rPr>
              <a:t>Commons</a:t>
            </a:r>
            <a:r>
              <a:rPr lang="es-ES" sz="1000" dirty="0">
                <a:solidFill>
                  <a:srgbClr val="FF0000"/>
                </a:solidFill>
                <a:latin typeface="Arial" panose="020B0604020202020204" pitchFamily="34" charset="0"/>
                <a:cs typeface="Arial" panose="020B0604020202020204" pitchFamily="34" charset="0"/>
              </a:rPr>
              <a:t>)</a:t>
            </a:r>
          </a:p>
        </p:txBody>
      </p:sp>
      <p:sp>
        <p:nvSpPr>
          <p:cNvPr id="8" name="Rectángulo 7"/>
          <p:cNvSpPr/>
          <p:nvPr/>
        </p:nvSpPr>
        <p:spPr>
          <a:xfrm>
            <a:off x="-57303" y="5924590"/>
            <a:ext cx="4812364" cy="553998"/>
          </a:xfrm>
          <a:prstGeom prst="rect">
            <a:avLst/>
          </a:prstGeom>
        </p:spPr>
        <p:txBody>
          <a:bodyPr wrap="square">
            <a:spAutoFit/>
          </a:bodyPr>
          <a:lstStyle/>
          <a:p>
            <a:r>
              <a:rPr lang="es-ES" sz="1000" b="1" dirty="0" smtClean="0">
                <a:latin typeface="Arial" panose="020B0604020202020204" pitchFamily="34" charset="0"/>
                <a:cs typeface="Arial" panose="020B0604020202020204" pitchFamily="34" charset="0"/>
              </a:rPr>
              <a:t>-Volcán </a:t>
            </a:r>
            <a:r>
              <a:rPr lang="es-ES" sz="1000" b="1" dirty="0">
                <a:latin typeface="Arial" panose="020B0604020202020204" pitchFamily="34" charset="0"/>
                <a:cs typeface="Arial" panose="020B0604020202020204" pitchFamily="34" charset="0"/>
              </a:rPr>
              <a:t>Garbes: </a:t>
            </a:r>
            <a:r>
              <a:rPr lang="es-ES" sz="1000" dirty="0">
                <a:latin typeface="Arial" panose="020B0604020202020204" pitchFamily="34" charset="0"/>
                <a:cs typeface="Arial" panose="020B0604020202020204" pitchFamily="34" charset="0"/>
              </a:rPr>
              <a:t>elevación de la cumbre 1000m. Campo de fumarolas ubicado en el extremo SE de la llanura </a:t>
            </a:r>
            <a:r>
              <a:rPr lang="es-ES" sz="1000" dirty="0" err="1">
                <a:latin typeface="Arial" panose="020B0604020202020204" pitchFamily="34" charset="0"/>
                <a:cs typeface="Arial" panose="020B0604020202020204" pitchFamily="34" charset="0"/>
              </a:rPr>
              <a:t>Hanieh</a:t>
            </a:r>
            <a:r>
              <a:rPr lang="es-ES" sz="1000" dirty="0">
                <a:latin typeface="Arial" panose="020B0604020202020204" pitchFamily="34" charset="0"/>
                <a:cs typeface="Arial" panose="020B0604020202020204" pitchFamily="34" charset="0"/>
              </a:rPr>
              <a:t>, a 35 km al suroeste del volcán </a:t>
            </a:r>
            <a:r>
              <a:rPr lang="es-ES" sz="1000" dirty="0" err="1">
                <a:latin typeface="Arial" panose="020B0604020202020204" pitchFamily="34" charset="0"/>
                <a:cs typeface="Arial" panose="020B0604020202020204" pitchFamily="34" charset="0"/>
              </a:rPr>
              <a:t>Ardoukoba</a:t>
            </a:r>
            <a:r>
              <a:rPr lang="es-ES" sz="1000" dirty="0">
                <a:latin typeface="Arial" panose="020B0604020202020204" pitchFamily="34" charset="0"/>
                <a:cs typeface="Arial" panose="020B0604020202020204" pitchFamily="34" charset="0"/>
              </a:rPr>
              <a:t>.(John </a:t>
            </a:r>
            <a:r>
              <a:rPr lang="es-ES" sz="1000" dirty="0" err="1">
                <a:latin typeface="Arial" panose="020B0604020202020204" pitchFamily="34" charset="0"/>
                <a:cs typeface="Arial" panose="020B0604020202020204" pitchFamily="34" charset="0"/>
              </a:rPr>
              <a:t>Seach</a:t>
            </a:r>
            <a:r>
              <a:rPr lang="es-ES" sz="1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756403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4572000" cy="1169551"/>
          </a:xfrm>
          <a:prstGeom prst="rect">
            <a:avLst/>
          </a:prstGeom>
        </p:spPr>
        <p:txBody>
          <a:bodyPr>
            <a:spAutoFit/>
          </a:bodyPr>
          <a:lstStyle/>
          <a:p>
            <a:r>
              <a:rPr lang="es-ES" sz="1000" b="1" dirty="0">
                <a:latin typeface="Arial" panose="020B0604020202020204" pitchFamily="34" charset="0"/>
                <a:cs typeface="Arial" panose="020B0604020202020204" pitchFamily="34" charset="0"/>
              </a:rPr>
              <a:t>-El campo volcánico </a:t>
            </a:r>
            <a:r>
              <a:rPr lang="es-ES" sz="1000" b="1" dirty="0" err="1">
                <a:latin typeface="Arial" panose="020B0604020202020204" pitchFamily="34" charset="0"/>
                <a:cs typeface="Arial" panose="020B0604020202020204" pitchFamily="34" charset="0"/>
              </a:rPr>
              <a:t>Gufa</a:t>
            </a:r>
            <a:r>
              <a:rPr lang="es-ES" sz="1000" b="1" dirty="0">
                <a:latin typeface="Arial" panose="020B0604020202020204" pitchFamily="34" charset="0"/>
                <a:cs typeface="Arial" panose="020B0604020202020204" pitchFamily="34" charset="0"/>
              </a:rPr>
              <a:t>, </a:t>
            </a:r>
            <a:r>
              <a:rPr lang="es-ES" sz="1000" b="1" dirty="0" smtClean="0">
                <a:latin typeface="Arial" panose="020B0604020202020204" pitchFamily="34" charset="0"/>
                <a:cs typeface="Arial" panose="020B0604020202020204" pitchFamily="34" charset="0"/>
              </a:rPr>
              <a:t>de 600 m., de altura, </a:t>
            </a:r>
            <a:r>
              <a:rPr lang="es-ES" sz="1000" dirty="0" smtClean="0">
                <a:latin typeface="Arial" panose="020B0604020202020204" pitchFamily="34" charset="0"/>
                <a:cs typeface="Arial" panose="020B0604020202020204" pitchFamily="34" charset="0"/>
              </a:rPr>
              <a:t>ubicado </a:t>
            </a:r>
            <a:r>
              <a:rPr lang="es-ES" sz="1000" dirty="0">
                <a:latin typeface="Arial" panose="020B0604020202020204" pitchFamily="34" charset="0"/>
                <a:cs typeface="Arial" panose="020B0604020202020204" pitchFamily="34" charset="0"/>
              </a:rPr>
              <a:t>a lo largo de la frontera de Eritrea / </a:t>
            </a:r>
            <a:r>
              <a:rPr lang="es-ES" sz="1000" dirty="0" err="1">
                <a:latin typeface="Arial" panose="020B0604020202020204" pitchFamily="34" charset="0"/>
                <a:cs typeface="Arial" panose="020B0604020202020204" pitchFamily="34" charset="0"/>
              </a:rPr>
              <a:t>Djibouti</a:t>
            </a:r>
            <a:r>
              <a:rPr lang="es-ES" sz="1000" dirty="0">
                <a:latin typeface="Arial" panose="020B0604020202020204" pitchFamily="34" charset="0"/>
                <a:cs typeface="Arial" panose="020B0604020202020204" pitchFamily="34" charset="0"/>
              </a:rPr>
              <a:t>, consiste en un grupo de conos de escoria basáltica y coladas de lava alineados en dirección E NE del gran estratovolcán </a:t>
            </a:r>
            <a:r>
              <a:rPr lang="es-ES" sz="1000" dirty="0" err="1">
                <a:latin typeface="Arial" panose="020B0604020202020204" pitchFamily="34" charset="0"/>
                <a:cs typeface="Arial" panose="020B0604020202020204" pitchFamily="34" charset="0"/>
              </a:rPr>
              <a:t>Mousa</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Alli</a:t>
            </a:r>
            <a:r>
              <a:rPr lang="es-ES" sz="1000" dirty="0">
                <a:latin typeface="Arial" panose="020B0604020202020204" pitchFamily="34" charset="0"/>
                <a:cs typeface="Arial" panose="020B0604020202020204" pitchFamily="34" charset="0"/>
              </a:rPr>
              <a:t>. Una segunda cadena de conos con orientación EW está ubicada al norte de la cadena principal, la mayoría de las cuales se encuentra en Eritrea, y alimenta largas coladas de lava que descienden hacia el norte, en dirección al Mar Rojo.(</a:t>
            </a:r>
            <a:r>
              <a:rPr lang="es-ES" sz="1000" dirty="0" err="1">
                <a:latin typeface="Arial" panose="020B0604020202020204" pitchFamily="34" charset="0"/>
                <a:cs typeface="Arial" panose="020B0604020202020204" pitchFamily="34" charset="0"/>
              </a:rPr>
              <a:t>Volcanodiscovery</a:t>
            </a:r>
            <a:r>
              <a:rPr lang="es-ES" sz="1000" dirty="0">
                <a:latin typeface="Arial" panose="020B0604020202020204" pitchFamily="34" charset="0"/>
                <a:cs typeface="Arial" panose="020B0604020202020204" pitchFamily="34" charset="0"/>
              </a:rPr>
              <a:t>)</a:t>
            </a:r>
          </a:p>
        </p:txBody>
      </p:sp>
      <p:pic>
        <p:nvPicPr>
          <p:cNvPr id="3" name="Imagen 2"/>
          <p:cNvPicPr>
            <a:picLocks noChangeAspect="1"/>
          </p:cNvPicPr>
          <p:nvPr/>
        </p:nvPicPr>
        <p:blipFill>
          <a:blip r:embed="rId3"/>
          <a:stretch>
            <a:fillRect/>
          </a:stretch>
        </p:blipFill>
        <p:spPr>
          <a:xfrm>
            <a:off x="4572000" y="0"/>
            <a:ext cx="4572000" cy="3420657"/>
          </a:xfrm>
          <a:prstGeom prst="rect">
            <a:avLst/>
          </a:prstGeom>
        </p:spPr>
      </p:pic>
      <p:sp>
        <p:nvSpPr>
          <p:cNvPr id="4" name="Rectángulo 3"/>
          <p:cNvSpPr/>
          <p:nvPr/>
        </p:nvSpPr>
        <p:spPr>
          <a:xfrm>
            <a:off x="6369112" y="0"/>
            <a:ext cx="2752677" cy="246221"/>
          </a:xfrm>
          <a:prstGeom prst="rect">
            <a:avLst/>
          </a:prstGeom>
          <a:solidFill>
            <a:schemeClr val="accent1">
              <a:lumMod val="40000"/>
              <a:lumOff val="60000"/>
            </a:schemeClr>
          </a:solidFill>
        </p:spPr>
        <p:txBody>
          <a:bodyPr wrap="none">
            <a:spAutoFit/>
          </a:bodyPr>
          <a:lstStyle/>
          <a:p>
            <a:pPr lvl="0"/>
            <a:r>
              <a:rPr lang="es-ES" sz="1000" dirty="0">
                <a:solidFill>
                  <a:srgbClr val="FF0000"/>
                </a:solidFill>
                <a:latin typeface="Arial" panose="020B0604020202020204" pitchFamily="34" charset="0"/>
                <a:cs typeface="Arial" panose="020B0604020202020204" pitchFamily="34" charset="0"/>
              </a:rPr>
              <a:t>Campo volcánico de </a:t>
            </a:r>
            <a:r>
              <a:rPr lang="es-ES" sz="1000" dirty="0" err="1">
                <a:solidFill>
                  <a:srgbClr val="FF0000"/>
                </a:solidFill>
                <a:latin typeface="Arial" panose="020B0604020202020204" pitchFamily="34" charset="0"/>
                <a:cs typeface="Arial" panose="020B0604020202020204" pitchFamily="34" charset="0"/>
              </a:rPr>
              <a:t>Gufa</a:t>
            </a:r>
            <a:r>
              <a:rPr lang="es-ES" sz="1000" dirty="0">
                <a:solidFill>
                  <a:srgbClr val="FF0000"/>
                </a:solidFill>
                <a:latin typeface="Arial" panose="020B0604020202020204" pitchFamily="34" charset="0"/>
                <a:cs typeface="Arial" panose="020B0604020202020204" pitchFamily="34" charset="0"/>
              </a:rPr>
              <a:t>. Yibuti. (</a:t>
            </a:r>
            <a:r>
              <a:rPr lang="es-ES" sz="1000" u="sng" dirty="0">
                <a:solidFill>
                  <a:srgbClr val="FF0000"/>
                </a:solidFill>
                <a:latin typeface="Arial" panose="020B0604020202020204" pitchFamily="34" charset="0"/>
                <a:cs typeface="Arial" panose="020B0604020202020204" pitchFamily="34" charset="0"/>
              </a:rPr>
              <a:t>Wikipedia)</a:t>
            </a:r>
            <a:endParaRPr lang="es-ES" sz="1000" dirty="0">
              <a:solidFill>
                <a:srgbClr val="FF0000"/>
              </a:solidFill>
              <a:latin typeface="Arial" panose="020B0604020202020204" pitchFamily="34" charset="0"/>
              <a:cs typeface="Arial" panose="020B0604020202020204" pitchFamily="34" charset="0"/>
            </a:endParaRPr>
          </a:p>
        </p:txBody>
      </p:sp>
      <p:sp>
        <p:nvSpPr>
          <p:cNvPr id="5" name="Rectángulo 4"/>
          <p:cNvSpPr/>
          <p:nvPr/>
        </p:nvSpPr>
        <p:spPr>
          <a:xfrm>
            <a:off x="0" y="1169551"/>
            <a:ext cx="4572000" cy="3631763"/>
          </a:xfrm>
          <a:prstGeom prst="rect">
            <a:avLst/>
          </a:prstGeom>
        </p:spPr>
        <p:txBody>
          <a:bodyPr>
            <a:spAutoFit/>
          </a:bodyPr>
          <a:lstStyle/>
          <a:p>
            <a:r>
              <a:rPr lang="es-ES" sz="1000" b="1" dirty="0" smtClean="0">
                <a:latin typeface="Arial" panose="020B0604020202020204" pitchFamily="34" charset="0"/>
                <a:cs typeface="Arial" panose="020B0604020202020204" pitchFamily="34" charset="0"/>
              </a:rPr>
              <a:t>-El Manda-</a:t>
            </a:r>
            <a:r>
              <a:rPr lang="es-ES" sz="1000" b="1" dirty="0" err="1" smtClean="0">
                <a:latin typeface="Arial" panose="020B0604020202020204" pitchFamily="34" charset="0"/>
                <a:cs typeface="Arial" panose="020B0604020202020204" pitchFamily="34" charset="0"/>
              </a:rPr>
              <a:t>Inakir</a:t>
            </a:r>
            <a:r>
              <a:rPr lang="es-ES" sz="1000" b="1" dirty="0" smtClean="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consiste en </a:t>
            </a:r>
            <a:r>
              <a:rPr lang="es-ES" sz="1000" dirty="0">
                <a:latin typeface="Arial" panose="020B0604020202020204" pitchFamily="34" charset="0"/>
                <a:cs typeface="Arial" panose="020B0604020202020204" pitchFamily="34" charset="0"/>
              </a:rPr>
              <a:t>una serie de orificios de ventilación de fisuras y conos </a:t>
            </a:r>
            <a:r>
              <a:rPr lang="es-ES" sz="1000" dirty="0" err="1" smtClean="0">
                <a:latin typeface="Arial" panose="020B0604020202020204" pitchFamily="34" charset="0"/>
                <a:cs typeface="Arial" panose="020B0604020202020204" pitchFamily="34" charset="0"/>
              </a:rPr>
              <a:t>piroclásticos</a:t>
            </a:r>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de orientación noroeste a lo largo de la frontera entre Etiopía y </a:t>
            </a:r>
            <a:r>
              <a:rPr lang="es-ES" sz="1000" dirty="0" err="1">
                <a:latin typeface="Arial" panose="020B0604020202020204" pitchFamily="34" charset="0"/>
                <a:cs typeface="Arial" panose="020B0604020202020204" pitchFamily="34" charset="0"/>
              </a:rPr>
              <a:t>Djibouti</a:t>
            </a:r>
            <a:r>
              <a:rPr lang="es-ES" sz="1000" dirty="0">
                <a:latin typeface="Arial" panose="020B0604020202020204" pitchFamily="34" charset="0"/>
                <a:cs typeface="Arial" panose="020B0604020202020204" pitchFamily="34" charset="0"/>
              </a:rPr>
              <a:t>. El complejo alargado representa un centro elevado de expansión de la dorsal centro oceánica, ahora expuesto, sobre el nivel del mar. Un domo alargado de rocas del zócalo está </a:t>
            </a:r>
            <a:r>
              <a:rPr lang="es-ES" sz="1000" dirty="0" err="1">
                <a:latin typeface="Arial" panose="020B0604020202020204" pitchFamily="34" charset="0"/>
                <a:cs typeface="Arial" panose="020B0604020202020204" pitchFamily="34" charset="0"/>
              </a:rPr>
              <a:t>cortadao</a:t>
            </a:r>
            <a:r>
              <a:rPr lang="es-ES" sz="1000" dirty="0">
                <a:latin typeface="Arial" panose="020B0604020202020204" pitchFamily="34" charset="0"/>
                <a:cs typeface="Arial" panose="020B0604020202020204" pitchFamily="34" charset="0"/>
              </a:rPr>
              <a:t> por dos fisuras axiales, la norteña de las cuales estaba activa durante el tiempo histórico. Los conos de ceniza basáltica a lo largo de las fallas marginales de la grieta han producido coladas de lava en los flancos del domo estructural, dando como resultado una morfología similar a un escudo. Una erupción en 1928 o 1929 en el extremo SE cerca de la ciudad de </a:t>
            </a:r>
            <a:r>
              <a:rPr lang="es-ES" sz="1000" dirty="0" err="1">
                <a:latin typeface="Arial" panose="020B0604020202020204" pitchFamily="34" charset="0"/>
                <a:cs typeface="Arial" panose="020B0604020202020204" pitchFamily="34" charset="0"/>
              </a:rPr>
              <a:t>Korili</a:t>
            </a:r>
            <a:r>
              <a:rPr lang="es-ES" sz="1000" dirty="0">
                <a:latin typeface="Arial" panose="020B0604020202020204" pitchFamily="34" charset="0"/>
                <a:cs typeface="Arial" panose="020B0604020202020204" pitchFamily="34" charset="0"/>
              </a:rPr>
              <a:t> (en </a:t>
            </a:r>
            <a:r>
              <a:rPr lang="es-ES" sz="1000" dirty="0" err="1">
                <a:latin typeface="Arial" panose="020B0604020202020204" pitchFamily="34" charset="0"/>
                <a:cs typeface="Arial" panose="020B0604020202020204" pitchFamily="34" charset="0"/>
              </a:rPr>
              <a:t>Djibouti</a:t>
            </a:r>
            <a:r>
              <a:rPr lang="es-ES" sz="1000" dirty="0">
                <a:latin typeface="Arial" panose="020B0604020202020204" pitchFamily="34" charset="0"/>
                <a:cs typeface="Arial" panose="020B0604020202020204" pitchFamily="34" charset="0"/>
              </a:rPr>
              <a:t>) produjo el cono de ceniza de </a:t>
            </a:r>
            <a:r>
              <a:rPr lang="es-ES" sz="1000" dirty="0" err="1">
                <a:latin typeface="Arial" panose="020B0604020202020204" pitchFamily="34" charset="0"/>
                <a:cs typeface="Arial" panose="020B0604020202020204" pitchFamily="34" charset="0"/>
              </a:rPr>
              <a:t>Kammourta</a:t>
            </a:r>
            <a:r>
              <a:rPr lang="es-ES" sz="1000" dirty="0">
                <a:latin typeface="Arial" panose="020B0604020202020204" pitchFamily="34" charset="0"/>
                <a:cs typeface="Arial" panose="020B0604020202020204" pitchFamily="34" charset="0"/>
              </a:rPr>
              <a:t> y una colada de lava. (Global </a:t>
            </a:r>
            <a:r>
              <a:rPr lang="es-ES" sz="1000" dirty="0" err="1">
                <a:latin typeface="Arial" panose="020B0604020202020204" pitchFamily="34" charset="0"/>
                <a:cs typeface="Arial" panose="020B0604020202020204" pitchFamily="34" charset="0"/>
              </a:rPr>
              <a:t>Volcanism</a:t>
            </a:r>
            <a:r>
              <a:rPr lang="es-ES" sz="1000" dirty="0">
                <a:latin typeface="Arial" panose="020B0604020202020204" pitchFamily="34" charset="0"/>
                <a:cs typeface="Arial" panose="020B0604020202020204" pitchFamily="34" charset="0"/>
              </a:rPr>
              <a:t> </a:t>
            </a:r>
            <a:r>
              <a:rPr lang="es-ES" sz="1000" dirty="0" err="1">
                <a:latin typeface="Arial" panose="020B0604020202020204" pitchFamily="34" charset="0"/>
                <a:cs typeface="Arial" panose="020B0604020202020204" pitchFamily="34" charset="0"/>
              </a:rPr>
              <a:t>Program</a:t>
            </a:r>
            <a:r>
              <a:rPr lang="es-ES" sz="1000" dirty="0">
                <a:latin typeface="Arial" panose="020B0604020202020204" pitchFamily="34" charset="0"/>
                <a:cs typeface="Arial" panose="020B0604020202020204" pitchFamily="34" charset="0"/>
              </a:rPr>
              <a:t>) La cordillera Manda-</a:t>
            </a:r>
            <a:r>
              <a:rPr lang="es-ES" sz="1000" dirty="0" err="1">
                <a:latin typeface="Arial" panose="020B0604020202020204" pitchFamily="34" charset="0"/>
                <a:cs typeface="Arial" panose="020B0604020202020204" pitchFamily="34" charset="0"/>
              </a:rPr>
              <a:t>Inakir</a:t>
            </a:r>
            <a:r>
              <a:rPr lang="es-ES" sz="1000" dirty="0">
                <a:latin typeface="Arial" panose="020B0604020202020204" pitchFamily="34" charset="0"/>
                <a:cs typeface="Arial" panose="020B0604020202020204" pitchFamily="34" charset="0"/>
              </a:rPr>
              <a:t> contiene dos zonas de ruptura. 1) La grieta más antigua de </a:t>
            </a:r>
            <a:r>
              <a:rPr lang="es-ES" sz="1000" dirty="0" err="1">
                <a:latin typeface="Arial" panose="020B0604020202020204" pitchFamily="34" charset="0"/>
                <a:cs typeface="Arial" panose="020B0604020202020204" pitchFamily="34" charset="0"/>
              </a:rPr>
              <a:t>Inakir</a:t>
            </a:r>
            <a:r>
              <a:rPr lang="es-ES" sz="1000" dirty="0">
                <a:latin typeface="Arial" panose="020B0604020202020204" pitchFamily="34" charset="0"/>
                <a:cs typeface="Arial" panose="020B0604020202020204" pitchFamily="34" charset="0"/>
              </a:rPr>
              <a:t>, al norte de </a:t>
            </a:r>
            <a:r>
              <a:rPr lang="es-ES" sz="1000" dirty="0" err="1">
                <a:latin typeface="Arial" panose="020B0604020202020204" pitchFamily="34" charset="0"/>
                <a:cs typeface="Arial" panose="020B0604020202020204" pitchFamily="34" charset="0"/>
              </a:rPr>
              <a:t>Dorra</a:t>
            </a:r>
            <a:r>
              <a:rPr lang="es-ES" sz="1000" dirty="0">
                <a:latin typeface="Arial" panose="020B0604020202020204" pitchFamily="34" charset="0"/>
                <a:cs typeface="Arial" panose="020B0604020202020204" pitchFamily="34" charset="0"/>
              </a:rPr>
              <a:t>, contiene rocas volcánicas que recubren un domo alargado NW-SE (12 x 25 km). El domo está cortado por una zona de grieta de 2-3 km de ancho. 2) La grieta de Manda </a:t>
            </a:r>
            <a:r>
              <a:rPr lang="es-ES" sz="1000" dirty="0" err="1">
                <a:latin typeface="Arial" panose="020B0604020202020204" pitchFamily="34" charset="0"/>
                <a:cs typeface="Arial" panose="020B0604020202020204" pitchFamily="34" charset="0"/>
              </a:rPr>
              <a:t>volcanicamente</a:t>
            </a:r>
            <a:r>
              <a:rPr lang="es-ES" sz="1000" dirty="0">
                <a:latin typeface="Arial" panose="020B0604020202020204" pitchFamily="34" charset="0"/>
                <a:cs typeface="Arial" panose="020B0604020202020204" pitchFamily="34" charset="0"/>
              </a:rPr>
              <a:t> activa tiene una orientación general NW-SE, paralela a la estructura </a:t>
            </a:r>
            <a:r>
              <a:rPr lang="es-ES" sz="1000" dirty="0" err="1">
                <a:latin typeface="Arial" panose="020B0604020202020204" pitchFamily="34" charset="0"/>
                <a:cs typeface="Arial" panose="020B0604020202020204" pitchFamily="34" charset="0"/>
              </a:rPr>
              <a:t>Inakir</a:t>
            </a:r>
            <a:r>
              <a:rPr lang="es-ES" sz="1000" dirty="0">
                <a:latin typeface="Arial" panose="020B0604020202020204" pitchFamily="34" charset="0"/>
                <a:cs typeface="Arial" panose="020B0604020202020204" pitchFamily="34" charset="0"/>
              </a:rPr>
              <a:t>. La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mayor </a:t>
            </a:r>
            <a:r>
              <a:rPr lang="es-ES" sz="1000" dirty="0">
                <a:latin typeface="Arial" panose="020B0604020202020204" pitchFamily="34" charset="0"/>
                <a:cs typeface="Arial" panose="020B0604020202020204" pitchFamily="34" charset="0"/>
              </a:rPr>
              <a:t>parte de la grieta de Manda se encuentra en Etiopía; solo su </a:t>
            </a:r>
            <a:endParaRPr lang="es-ES" sz="1000" dirty="0" smtClean="0">
              <a:latin typeface="Arial" panose="020B0604020202020204" pitchFamily="34" charset="0"/>
              <a:cs typeface="Arial" panose="020B0604020202020204" pitchFamily="34" charset="0"/>
            </a:endParaRPr>
          </a:p>
          <a:p>
            <a:r>
              <a:rPr lang="es-ES" sz="1000" dirty="0" smtClean="0">
                <a:latin typeface="Arial" panose="020B0604020202020204" pitchFamily="34" charset="0"/>
                <a:cs typeface="Arial" panose="020B0604020202020204" pitchFamily="34" charset="0"/>
              </a:rPr>
              <a:t>extremo </a:t>
            </a:r>
            <a:r>
              <a:rPr lang="es-ES" sz="1000" dirty="0">
                <a:latin typeface="Arial" panose="020B0604020202020204" pitchFamily="34" charset="0"/>
                <a:cs typeface="Arial" panose="020B0604020202020204" pitchFamily="34" charset="0"/>
              </a:rPr>
              <a:t>sur se proyecta en </a:t>
            </a:r>
            <a:r>
              <a:rPr lang="es-ES" sz="1000" dirty="0" err="1">
                <a:latin typeface="Arial" panose="020B0604020202020204" pitchFamily="34" charset="0"/>
                <a:cs typeface="Arial" panose="020B0604020202020204" pitchFamily="34" charset="0"/>
              </a:rPr>
              <a:t>Djibouti</a:t>
            </a:r>
            <a:r>
              <a:rPr lang="es-ES" sz="1000" dirty="0">
                <a:latin typeface="Arial" panose="020B0604020202020204" pitchFamily="34" charset="0"/>
                <a:cs typeface="Arial" panose="020B0604020202020204" pitchFamily="34" charset="0"/>
              </a:rPr>
              <a:t>, donde la zona de ruptura tiene 2 </a:t>
            </a:r>
            <a:r>
              <a:rPr lang="es-ES" sz="1000" dirty="0" smtClean="0">
                <a:latin typeface="Arial" panose="020B0604020202020204" pitchFamily="34" charset="0"/>
                <a:cs typeface="Arial" panose="020B0604020202020204" pitchFamily="34" charset="0"/>
              </a:rPr>
              <a:t>km</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de ancho y está muy fracturada. </a:t>
            </a:r>
          </a:p>
          <a:p>
            <a:r>
              <a:rPr lang="es-ES" sz="1000" dirty="0">
                <a:latin typeface="Arial" panose="020B0604020202020204" pitchFamily="34" charset="0"/>
                <a:cs typeface="Arial" panose="020B0604020202020204" pitchFamily="34" charset="0"/>
              </a:rPr>
              <a:t>El volcán </a:t>
            </a:r>
            <a:r>
              <a:rPr lang="es-ES" sz="1000" dirty="0" err="1">
                <a:latin typeface="Arial" panose="020B0604020202020204" pitchFamily="34" charset="0"/>
                <a:cs typeface="Arial" panose="020B0604020202020204" pitchFamily="34" charset="0"/>
              </a:rPr>
              <a:t>Kammourta</a:t>
            </a:r>
            <a:r>
              <a:rPr lang="es-ES" sz="1000" dirty="0">
                <a:latin typeface="Arial" panose="020B0604020202020204" pitchFamily="34" charset="0"/>
                <a:cs typeface="Arial" panose="020B0604020202020204" pitchFamily="34" charset="0"/>
              </a:rPr>
              <a:t>- depresión de </a:t>
            </a:r>
            <a:r>
              <a:rPr lang="es-ES" sz="1000" dirty="0" err="1">
                <a:latin typeface="Arial" panose="020B0604020202020204" pitchFamily="34" charset="0"/>
                <a:cs typeface="Arial" panose="020B0604020202020204" pitchFamily="34" charset="0"/>
              </a:rPr>
              <a:t>Afar</a:t>
            </a:r>
            <a:r>
              <a:rPr lang="es-ES" sz="1000" dirty="0">
                <a:latin typeface="Arial" panose="020B0604020202020204" pitchFamily="34" charset="0"/>
                <a:cs typeface="Arial" panose="020B0604020202020204" pitchFamily="34" charset="0"/>
              </a:rPr>
              <a:t>- es un cono basáltico de </a:t>
            </a:r>
            <a:r>
              <a:rPr lang="es-ES" sz="1000" dirty="0" smtClean="0">
                <a:latin typeface="Arial" panose="020B0604020202020204" pitchFamily="34" charset="0"/>
                <a:cs typeface="Arial" panose="020B0604020202020204" pitchFamily="34" charset="0"/>
              </a:rPr>
              <a:t>ceniza</a:t>
            </a:r>
          </a:p>
          <a:p>
            <a:r>
              <a:rPr lang="es-ES" sz="1000" dirty="0" smtClean="0">
                <a:latin typeface="Arial" panose="020B0604020202020204" pitchFamily="34" charset="0"/>
                <a:cs typeface="Arial" panose="020B0604020202020204" pitchFamily="34" charset="0"/>
              </a:rPr>
              <a:t>de </a:t>
            </a:r>
            <a:r>
              <a:rPr lang="es-ES" sz="1000" dirty="0">
                <a:latin typeface="Arial" panose="020B0604020202020204" pitchFamily="34" charset="0"/>
                <a:cs typeface="Arial" panose="020B0604020202020204" pitchFamily="34" charset="0"/>
              </a:rPr>
              <a:t>400 m de alto y 400 m de ancho en su base, desde el cual fluyen </a:t>
            </a:r>
            <a:r>
              <a:rPr lang="es-ES" sz="1000" dirty="0" smtClean="0">
                <a:latin typeface="Arial" panose="020B0604020202020204" pitchFamily="34" charset="0"/>
                <a:cs typeface="Arial" panose="020B0604020202020204" pitchFamily="34" charset="0"/>
              </a:rPr>
              <a:t>dos</a:t>
            </a:r>
          </a:p>
          <a:p>
            <a:r>
              <a:rPr lang="es-ES" sz="1000" dirty="0" smtClean="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amplios lóbulos de espesa lava </a:t>
            </a:r>
            <a:r>
              <a:rPr lang="es-ES" sz="1000" dirty="0" err="1">
                <a:latin typeface="Arial" panose="020B0604020202020204" pitchFamily="34" charset="0"/>
                <a:cs typeface="Arial" panose="020B0604020202020204" pitchFamily="34" charset="0"/>
              </a:rPr>
              <a:t>aa</a:t>
            </a:r>
            <a:r>
              <a:rPr lang="es-ES" sz="1000" dirty="0">
                <a:latin typeface="Arial" panose="020B0604020202020204" pitchFamily="34" charset="0"/>
                <a:cs typeface="Arial" panose="020B0604020202020204" pitchFamily="34" charset="0"/>
              </a:rPr>
              <a:t> hacia la llanura de </a:t>
            </a:r>
            <a:r>
              <a:rPr lang="es-ES" sz="1000" dirty="0" err="1">
                <a:latin typeface="Arial" panose="020B0604020202020204" pitchFamily="34" charset="0"/>
                <a:cs typeface="Arial" panose="020B0604020202020204" pitchFamily="34" charset="0"/>
              </a:rPr>
              <a:t>Andabba</a:t>
            </a:r>
            <a:r>
              <a:rPr lang="es-ES" sz="1000" dirty="0">
                <a:latin typeface="Arial" panose="020B0604020202020204" pitchFamily="34" charset="0"/>
                <a:cs typeface="Arial" panose="020B0604020202020204" pitchFamily="34" charset="0"/>
              </a:rPr>
              <a:t>.(John </a:t>
            </a:r>
            <a:endParaRPr lang="es-ES" sz="1000" dirty="0" smtClean="0">
              <a:latin typeface="Arial" panose="020B0604020202020204" pitchFamily="34" charset="0"/>
              <a:cs typeface="Arial" panose="020B0604020202020204" pitchFamily="34" charset="0"/>
            </a:endParaRPr>
          </a:p>
          <a:p>
            <a:r>
              <a:rPr lang="es-ES" sz="1000" dirty="0" err="1" smtClean="0">
                <a:latin typeface="Arial" panose="020B0604020202020204" pitchFamily="34" charset="0"/>
                <a:cs typeface="Arial" panose="020B0604020202020204" pitchFamily="34" charset="0"/>
              </a:rPr>
              <a:t>Seach</a:t>
            </a:r>
            <a:r>
              <a:rPr lang="es-ES" sz="1000" dirty="0">
                <a:latin typeface="Arial" panose="020B0604020202020204" pitchFamily="34" charset="0"/>
                <a:cs typeface="Arial" panose="020B0604020202020204" pitchFamily="34" charset="0"/>
              </a:rPr>
              <a:t>)</a:t>
            </a:r>
          </a:p>
        </p:txBody>
      </p:sp>
      <p:pic>
        <p:nvPicPr>
          <p:cNvPr id="6" name="Imagen 5"/>
          <p:cNvPicPr>
            <a:picLocks noChangeAspect="1"/>
          </p:cNvPicPr>
          <p:nvPr/>
        </p:nvPicPr>
        <p:blipFill>
          <a:blip r:embed="rId4"/>
          <a:stretch>
            <a:fillRect/>
          </a:stretch>
        </p:blipFill>
        <p:spPr>
          <a:xfrm>
            <a:off x="4344555" y="3673900"/>
            <a:ext cx="4800414" cy="3165273"/>
          </a:xfrm>
          <a:prstGeom prst="rect">
            <a:avLst/>
          </a:prstGeom>
        </p:spPr>
      </p:pic>
      <p:sp>
        <p:nvSpPr>
          <p:cNvPr id="7" name="Rectángulo 6"/>
          <p:cNvSpPr/>
          <p:nvPr/>
        </p:nvSpPr>
        <p:spPr>
          <a:xfrm>
            <a:off x="4549789" y="6586812"/>
            <a:ext cx="4572000" cy="246221"/>
          </a:xfrm>
          <a:prstGeom prst="rect">
            <a:avLst/>
          </a:prstGeom>
          <a:solidFill>
            <a:schemeClr val="accent1">
              <a:lumMod val="40000"/>
              <a:lumOff val="60000"/>
            </a:schemeClr>
          </a:solidFill>
        </p:spPr>
        <p:txBody>
          <a:bodyPr>
            <a:spAutoFit/>
          </a:bodyPr>
          <a:lstStyle/>
          <a:p>
            <a:pPr lvl="0"/>
            <a:r>
              <a:rPr lang="es-ES" sz="1000" dirty="0">
                <a:solidFill>
                  <a:srgbClr val="FF0000"/>
                </a:solidFill>
                <a:latin typeface="Arial" panose="020B0604020202020204" pitchFamily="34" charset="0"/>
                <a:cs typeface="Arial" panose="020B0604020202020204" pitchFamily="34" charset="0"/>
              </a:rPr>
              <a:t>Chimeneas volcánicas de Manda </a:t>
            </a:r>
            <a:r>
              <a:rPr lang="es-ES" sz="1000" dirty="0" err="1">
                <a:solidFill>
                  <a:srgbClr val="FF0000"/>
                </a:solidFill>
                <a:latin typeface="Arial" panose="020B0604020202020204" pitchFamily="34" charset="0"/>
                <a:cs typeface="Arial" panose="020B0604020202020204" pitchFamily="34" charset="0"/>
              </a:rPr>
              <a:t>Inakir</a:t>
            </a:r>
            <a:r>
              <a:rPr lang="es-ES" sz="1000" dirty="0">
                <a:solidFill>
                  <a:srgbClr val="FF0000"/>
                </a:solidFill>
                <a:latin typeface="Arial" panose="020B0604020202020204" pitchFamily="34" charset="0"/>
                <a:cs typeface="Arial" panose="020B0604020202020204" pitchFamily="34" charset="0"/>
              </a:rPr>
              <a:t>. Yibuti. (Global </a:t>
            </a:r>
            <a:r>
              <a:rPr lang="es-ES" sz="1000" dirty="0" err="1">
                <a:solidFill>
                  <a:srgbClr val="FF0000"/>
                </a:solidFill>
                <a:latin typeface="Arial" panose="020B0604020202020204" pitchFamily="34" charset="0"/>
                <a:cs typeface="Arial" panose="020B0604020202020204" pitchFamily="34" charset="0"/>
              </a:rPr>
              <a:t>Volcanism</a:t>
            </a:r>
            <a:r>
              <a:rPr lang="es-ES" sz="1000" dirty="0">
                <a:solidFill>
                  <a:srgbClr val="FF0000"/>
                </a:solidFill>
                <a:latin typeface="Arial" panose="020B0604020202020204" pitchFamily="34" charset="0"/>
                <a:cs typeface="Arial" panose="020B0604020202020204" pitchFamily="34" charset="0"/>
              </a:rPr>
              <a:t> </a:t>
            </a:r>
            <a:r>
              <a:rPr lang="es-ES" sz="1000" dirty="0" err="1">
                <a:solidFill>
                  <a:srgbClr val="FF0000"/>
                </a:solidFill>
                <a:latin typeface="Arial" panose="020B0604020202020204" pitchFamily="34" charset="0"/>
                <a:cs typeface="Arial" panose="020B0604020202020204" pitchFamily="34" charset="0"/>
              </a:rPr>
              <a:t>Program</a:t>
            </a:r>
            <a:r>
              <a:rPr lang="es-ES" sz="1000" u="sng" dirty="0">
                <a:solidFill>
                  <a:srgbClr val="FF0000"/>
                </a:solidFill>
                <a:latin typeface="Arial" panose="020B0604020202020204" pitchFamily="34" charset="0"/>
                <a:cs typeface="Arial" panose="020B0604020202020204" pitchFamily="34" charset="0"/>
              </a:rPr>
              <a:t>)</a:t>
            </a:r>
            <a:endParaRPr lang="es-ES" sz="1000" dirty="0">
              <a:solidFill>
                <a:srgbClr val="FF0000"/>
              </a:solidFill>
              <a:latin typeface="Arial" panose="020B0604020202020204" pitchFamily="34" charset="0"/>
              <a:cs typeface="Arial" panose="020B0604020202020204" pitchFamily="34" charset="0"/>
            </a:endParaRPr>
          </a:p>
        </p:txBody>
      </p:sp>
      <p:sp>
        <p:nvSpPr>
          <p:cNvPr id="8" name="Rectángulo 7"/>
          <p:cNvSpPr/>
          <p:nvPr/>
        </p:nvSpPr>
        <p:spPr>
          <a:xfrm>
            <a:off x="0" y="4753618"/>
            <a:ext cx="4139823" cy="553998"/>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Volcán </a:t>
            </a:r>
            <a:r>
              <a:rPr lang="es-ES" sz="1000" b="1" dirty="0" err="1">
                <a:latin typeface="Arial" panose="020B0604020202020204" pitchFamily="34" charset="0"/>
                <a:cs typeface="Arial" panose="020B0604020202020204" pitchFamily="34" charset="0"/>
              </a:rPr>
              <a:t>Tiho</a:t>
            </a:r>
            <a:r>
              <a:rPr lang="es-ES" sz="1000" b="1" dirty="0">
                <a:latin typeface="Arial" panose="020B0604020202020204" pitchFamily="34" charset="0"/>
                <a:cs typeface="Arial" panose="020B0604020202020204" pitchFamily="34" charset="0"/>
              </a:rPr>
              <a:t>: </a:t>
            </a:r>
            <a:r>
              <a:rPr lang="es-ES" sz="1000" dirty="0">
                <a:latin typeface="Arial" panose="020B0604020202020204" pitchFamily="34" charset="0"/>
                <a:cs typeface="Arial" panose="020B0604020202020204" pitchFamily="34" charset="0"/>
              </a:rPr>
              <a:t>altura de la cumbre 500 m. Campo de fumarolas. El volcán está ubicado a 120 km al oeste de la ciudad de </a:t>
            </a:r>
            <a:r>
              <a:rPr lang="es-ES" sz="1000" dirty="0" err="1">
                <a:latin typeface="Arial" panose="020B0604020202020204" pitchFamily="34" charset="0"/>
                <a:cs typeface="Arial" panose="020B0604020202020204" pitchFamily="34" charset="0"/>
              </a:rPr>
              <a:t>Djibouti</a:t>
            </a:r>
            <a:r>
              <a:rPr lang="es-ES" sz="1000" dirty="0" smtClean="0">
                <a:latin typeface="Arial" panose="020B0604020202020204" pitchFamily="34" charset="0"/>
                <a:cs typeface="Arial" panose="020B0604020202020204" pitchFamily="34" charset="0"/>
              </a:rPr>
              <a:t>. (John </a:t>
            </a:r>
            <a:r>
              <a:rPr lang="es-ES" sz="1000" dirty="0" err="1" smtClean="0">
                <a:latin typeface="Arial" panose="020B0604020202020204" pitchFamily="34" charset="0"/>
                <a:cs typeface="Arial" panose="020B0604020202020204" pitchFamily="34" charset="0"/>
              </a:rPr>
              <a:t>Seach</a:t>
            </a:r>
            <a:r>
              <a:rPr lang="es-ES" sz="1000" dirty="0" smtClean="0">
                <a:latin typeface="Arial" panose="020B0604020202020204" pitchFamily="34" charset="0"/>
                <a:cs typeface="Arial" panose="020B0604020202020204" pitchFamily="34" charset="0"/>
              </a:rPr>
              <a:t>)</a:t>
            </a:r>
            <a:endParaRPr lang="es-ES" sz="1000" dirty="0">
              <a:latin typeface="Arial" panose="020B0604020202020204" pitchFamily="34" charset="0"/>
              <a:cs typeface="Arial" panose="020B0604020202020204" pitchFamily="34" charset="0"/>
            </a:endParaRPr>
          </a:p>
        </p:txBody>
      </p:sp>
      <p:sp>
        <p:nvSpPr>
          <p:cNvPr id="9" name="Rectángulo 8"/>
          <p:cNvSpPr/>
          <p:nvPr/>
        </p:nvSpPr>
        <p:spPr>
          <a:xfrm>
            <a:off x="13177" y="5378762"/>
            <a:ext cx="782587"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ZAMBIA</a:t>
            </a:r>
          </a:p>
        </p:txBody>
      </p:sp>
      <p:sp>
        <p:nvSpPr>
          <p:cNvPr id="10" name="Rectángulo 9"/>
          <p:cNvSpPr/>
          <p:nvPr/>
        </p:nvSpPr>
        <p:spPr>
          <a:xfrm>
            <a:off x="0" y="5647699"/>
            <a:ext cx="1516313" cy="646331"/>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ZAMBIA República </a:t>
            </a:r>
          </a:p>
          <a:p>
            <a:pPr lvl="0"/>
            <a:r>
              <a:rPr lang="es-ES" sz="1200" dirty="0" smtClean="0">
                <a:latin typeface="Arial" panose="020B0604020202020204" pitchFamily="34" charset="0"/>
                <a:cs typeface="Arial" panose="020B0604020202020204" pitchFamily="34" charset="0"/>
              </a:rPr>
              <a:t>de. Centro S de </a:t>
            </a:r>
          </a:p>
          <a:p>
            <a:pPr lvl="0"/>
            <a:r>
              <a:rPr lang="es-ES" sz="1200" dirty="0" smtClean="0">
                <a:latin typeface="Arial" panose="020B0604020202020204" pitchFamily="34" charset="0"/>
                <a:cs typeface="Arial" panose="020B0604020202020204" pitchFamily="34" charset="0"/>
              </a:rPr>
              <a:t>África.</a:t>
            </a:r>
            <a:endParaRPr lang="es-ES" sz="1200" dirty="0">
              <a:latin typeface="Arial" panose="020B0604020202020204" pitchFamily="34" charset="0"/>
              <a:cs typeface="Arial" panose="020B0604020202020204" pitchFamily="34" charset="0"/>
            </a:endParaRPr>
          </a:p>
        </p:txBody>
      </p:sp>
      <p:sp>
        <p:nvSpPr>
          <p:cNvPr id="11" name="Rectángulo 10"/>
          <p:cNvSpPr/>
          <p:nvPr/>
        </p:nvSpPr>
        <p:spPr>
          <a:xfrm>
            <a:off x="1254005" y="5186742"/>
            <a:ext cx="1579278" cy="276999"/>
          </a:xfrm>
          <a:prstGeom prst="rect">
            <a:avLst/>
          </a:prstGeom>
        </p:spPr>
        <p:txBody>
          <a:bodyPr wrap="none">
            <a:spAutoFit/>
          </a:bodyPr>
          <a:lstStyle/>
          <a:p>
            <a:pPr lvl="0"/>
            <a:r>
              <a:rPr lang="es-ES" sz="1200" dirty="0"/>
              <a:t>------------------------------</a:t>
            </a:r>
          </a:p>
        </p:txBody>
      </p:sp>
      <p:pic>
        <p:nvPicPr>
          <p:cNvPr id="12" name="Imagen 11"/>
          <p:cNvPicPr>
            <a:picLocks noChangeAspect="1"/>
          </p:cNvPicPr>
          <p:nvPr/>
        </p:nvPicPr>
        <p:blipFill>
          <a:blip r:embed="rId5"/>
          <a:stretch>
            <a:fillRect/>
          </a:stretch>
        </p:blipFill>
        <p:spPr>
          <a:xfrm>
            <a:off x="2113123" y="5388761"/>
            <a:ext cx="2119114" cy="1412743"/>
          </a:xfrm>
          <a:prstGeom prst="rect">
            <a:avLst/>
          </a:prstGeom>
        </p:spPr>
      </p:pic>
      <p:sp>
        <p:nvSpPr>
          <p:cNvPr id="13" name="Rectángulo 12"/>
          <p:cNvSpPr/>
          <p:nvPr/>
        </p:nvSpPr>
        <p:spPr>
          <a:xfrm>
            <a:off x="0" y="6303889"/>
            <a:ext cx="1979228" cy="461665"/>
          </a:xfrm>
          <a:prstGeom prst="rect">
            <a:avLst/>
          </a:prstGeom>
          <a:solidFill>
            <a:schemeClr val="accent2">
              <a:lumMod val="50000"/>
            </a:schemeClr>
          </a:solidFill>
        </p:spPr>
        <p:txBody>
          <a:bodyPr wrap="square">
            <a:spAutoFit/>
          </a:bodyPr>
          <a:lstStyle/>
          <a:p>
            <a:pPr lvl="0"/>
            <a:r>
              <a:rPr lang="es-ES" sz="1200" dirty="0"/>
              <a:t>Bandera de la República de Zambia. (</a:t>
            </a:r>
            <a:r>
              <a:rPr lang="es-ES" sz="1200" dirty="0" err="1"/>
              <a:t>Flags</a:t>
            </a:r>
            <a:r>
              <a:rPr lang="es-ES" sz="1200" dirty="0"/>
              <a:t> of </a:t>
            </a:r>
            <a:r>
              <a:rPr lang="es-ES" sz="1200" dirty="0" err="1"/>
              <a:t>the</a:t>
            </a:r>
            <a:r>
              <a:rPr lang="es-ES" sz="1200" dirty="0"/>
              <a:t> </a:t>
            </a:r>
            <a:r>
              <a:rPr lang="es-ES" sz="1200" dirty="0" err="1"/>
              <a:t>world</a:t>
            </a:r>
            <a:r>
              <a:rPr lang="es-ES" sz="1200" dirty="0"/>
              <a:t>)</a:t>
            </a:r>
          </a:p>
        </p:txBody>
      </p:sp>
    </p:spTree>
    <p:extLst>
      <p:ext uri="{BB962C8B-B14F-4D97-AF65-F5344CB8AC3E}">
        <p14:creationId xmlns:p14="http://schemas.microsoft.com/office/powerpoint/2010/main" val="3246925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067945" y="17647"/>
            <a:ext cx="5076056" cy="3439818"/>
          </a:xfrm>
          <a:prstGeom prst="rect">
            <a:avLst/>
          </a:prstGeom>
        </p:spPr>
      </p:pic>
      <p:sp>
        <p:nvSpPr>
          <p:cNvPr id="3" name="Rectángulo 2"/>
          <p:cNvSpPr/>
          <p:nvPr/>
        </p:nvSpPr>
        <p:spPr>
          <a:xfrm>
            <a:off x="1796662" y="36917"/>
            <a:ext cx="2254143" cy="246221"/>
          </a:xfrm>
          <a:prstGeom prst="rect">
            <a:avLst/>
          </a:prstGeom>
          <a:solidFill>
            <a:schemeClr val="accent2">
              <a:lumMod val="50000"/>
            </a:schemeClr>
          </a:solidFill>
        </p:spPr>
        <p:txBody>
          <a:bodyPr wrap="none">
            <a:spAutoFit/>
          </a:bodyPr>
          <a:lstStyle/>
          <a:p>
            <a:r>
              <a:rPr lang="es-ES" sz="1000" dirty="0">
                <a:latin typeface="Arial" panose="020B0604020202020204" pitchFamily="34" charset="0"/>
                <a:cs typeface="Arial" panose="020B0604020202020204" pitchFamily="34" charset="0"/>
              </a:rPr>
              <a:t>Mapa Geológico de Zambia. (</a:t>
            </a:r>
            <a:r>
              <a:rPr lang="es-ES" sz="1000" dirty="0" err="1">
                <a:latin typeface="Arial" panose="020B0604020202020204" pitchFamily="34" charset="0"/>
                <a:cs typeface="Arial" panose="020B0604020202020204" pitchFamily="34" charset="0"/>
              </a:rPr>
              <a:t>unece</a:t>
            </a:r>
            <a:r>
              <a:rPr lang="es-ES" sz="1000" dirty="0">
                <a:latin typeface="Arial" panose="020B0604020202020204" pitchFamily="34" charset="0"/>
                <a:cs typeface="Arial" panose="020B0604020202020204" pitchFamily="34" charset="0"/>
              </a:rPr>
              <a:t>)</a:t>
            </a:r>
          </a:p>
        </p:txBody>
      </p:sp>
      <p:sp>
        <p:nvSpPr>
          <p:cNvPr id="4" name="Rectángulo 3"/>
          <p:cNvSpPr/>
          <p:nvPr/>
        </p:nvSpPr>
        <p:spPr>
          <a:xfrm>
            <a:off x="827584" y="1124744"/>
            <a:ext cx="2183611" cy="246221"/>
          </a:xfrm>
          <a:prstGeom prst="rect">
            <a:avLst/>
          </a:prstGeom>
        </p:spPr>
        <p:txBody>
          <a:bodyPr wrap="none">
            <a:spAutoFit/>
          </a:bodyPr>
          <a:lstStyle/>
          <a:p>
            <a:pPr lvl="0"/>
            <a:r>
              <a:rPr lang="es-ES" sz="1000" dirty="0">
                <a:latin typeface="Arial" panose="020B0604020202020204" pitchFamily="34" charset="0"/>
                <a:cs typeface="Arial" panose="020B0604020202020204" pitchFamily="34" charset="0"/>
              </a:rPr>
              <a:t>Sin referencias de volcanes activos</a:t>
            </a:r>
          </a:p>
        </p:txBody>
      </p:sp>
      <p:sp>
        <p:nvSpPr>
          <p:cNvPr id="5" name="Rectángulo 4"/>
          <p:cNvSpPr/>
          <p:nvPr/>
        </p:nvSpPr>
        <p:spPr>
          <a:xfrm>
            <a:off x="1269211" y="1935572"/>
            <a:ext cx="1107996" cy="246221"/>
          </a:xfrm>
          <a:prstGeom prst="rect">
            <a:avLst/>
          </a:prstGeom>
        </p:spPr>
        <p:txBody>
          <a:bodyPr wrap="none">
            <a:spAutoFit/>
          </a:bodyPr>
          <a:lstStyle/>
          <a:p>
            <a:pPr lvl="0"/>
            <a:r>
              <a:rPr lang="es-ES" sz="1000" dirty="0"/>
              <a:t>------------------------</a:t>
            </a:r>
          </a:p>
        </p:txBody>
      </p:sp>
      <p:sp>
        <p:nvSpPr>
          <p:cNvPr id="6" name="Rectángulo 5"/>
          <p:cNvSpPr/>
          <p:nvPr/>
        </p:nvSpPr>
        <p:spPr>
          <a:xfrm>
            <a:off x="92798" y="2420888"/>
            <a:ext cx="1031051" cy="276999"/>
          </a:xfrm>
          <a:prstGeom prst="rect">
            <a:avLst/>
          </a:prstGeom>
        </p:spPr>
        <p:txBody>
          <a:bodyPr wrap="none">
            <a:spAutoFit/>
          </a:bodyPr>
          <a:lstStyle/>
          <a:p>
            <a:pPr lvl="0"/>
            <a:r>
              <a:rPr lang="es-ES" sz="1200" b="1" u="sng" dirty="0">
                <a:latin typeface="Arial" panose="020B0604020202020204" pitchFamily="34" charset="0"/>
                <a:cs typeface="Arial" panose="020B0604020202020204" pitchFamily="34" charset="0"/>
              </a:rPr>
              <a:t>ZIMBABWE</a:t>
            </a:r>
          </a:p>
        </p:txBody>
      </p:sp>
      <p:sp>
        <p:nvSpPr>
          <p:cNvPr id="7" name="Rectángulo 6"/>
          <p:cNvSpPr/>
          <p:nvPr/>
        </p:nvSpPr>
        <p:spPr>
          <a:xfrm>
            <a:off x="5982" y="2710463"/>
            <a:ext cx="2029723" cy="461665"/>
          </a:xfrm>
          <a:prstGeom prst="rect">
            <a:avLst/>
          </a:prstGeom>
        </p:spPr>
        <p:txBody>
          <a:bodyPr wrap="none">
            <a:spAutoFit/>
          </a:bodyPr>
          <a:lstStyle/>
          <a:p>
            <a:pPr lvl="0"/>
            <a:r>
              <a:rPr lang="es-ES" sz="1200" dirty="0" smtClean="0">
                <a:latin typeface="Arial" panose="020B0604020202020204" pitchFamily="34" charset="0"/>
                <a:cs typeface="Arial" panose="020B0604020202020204" pitchFamily="34" charset="0"/>
              </a:rPr>
              <a:t>ZIMBABWE. República de.</a:t>
            </a:r>
          </a:p>
          <a:p>
            <a:pPr lvl="0"/>
            <a:r>
              <a:rPr lang="es-ES" sz="1200" dirty="0" smtClean="0">
                <a:latin typeface="Arial" panose="020B0604020202020204" pitchFamily="34" charset="0"/>
                <a:cs typeface="Arial" panose="020B0604020202020204" pitchFamily="34" charset="0"/>
              </a:rPr>
              <a:t>Interior del S de África.</a:t>
            </a:r>
            <a:endParaRPr lang="es-ES" sz="12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4"/>
          <a:stretch>
            <a:fillRect/>
          </a:stretch>
        </p:blipFill>
        <p:spPr>
          <a:xfrm>
            <a:off x="105576" y="3275040"/>
            <a:ext cx="2805490" cy="1402745"/>
          </a:xfrm>
          <a:prstGeom prst="rect">
            <a:avLst/>
          </a:prstGeom>
        </p:spPr>
      </p:pic>
      <p:sp>
        <p:nvSpPr>
          <p:cNvPr id="9" name="Rectángulo 8"/>
          <p:cNvSpPr/>
          <p:nvPr/>
        </p:nvSpPr>
        <p:spPr>
          <a:xfrm>
            <a:off x="85856" y="4845370"/>
            <a:ext cx="2291351" cy="461665"/>
          </a:xfrm>
          <a:prstGeom prst="rect">
            <a:avLst/>
          </a:prstGeom>
          <a:solidFill>
            <a:schemeClr val="accent5">
              <a:lumMod val="75000"/>
            </a:schemeClr>
          </a:solidFill>
        </p:spPr>
        <p:txBody>
          <a:bodyPr wrap="square">
            <a:spAutoFit/>
          </a:bodyPr>
          <a:lstStyle/>
          <a:p>
            <a:pPr lvl="0"/>
            <a:r>
              <a:rPr lang="es-ES" sz="1200" dirty="0">
                <a:solidFill>
                  <a:srgbClr val="FFC000"/>
                </a:solidFill>
                <a:latin typeface="Arial" panose="020B0604020202020204" pitchFamily="34" charset="0"/>
                <a:cs typeface="Arial" panose="020B0604020202020204" pitchFamily="34" charset="0"/>
              </a:rPr>
              <a:t>Bandera de la República de </a:t>
            </a:r>
            <a:r>
              <a:rPr lang="es-ES" sz="1200" dirty="0" err="1">
                <a:solidFill>
                  <a:srgbClr val="FFC000"/>
                </a:solidFill>
                <a:latin typeface="Arial" panose="020B0604020202020204" pitchFamily="34" charset="0"/>
                <a:cs typeface="Arial" panose="020B0604020202020204" pitchFamily="34" charset="0"/>
              </a:rPr>
              <a:t>Zimbabwe</a:t>
            </a:r>
            <a:r>
              <a:rPr lang="es-ES" sz="1200" dirty="0">
                <a:solidFill>
                  <a:srgbClr val="FFC000"/>
                </a:solidFill>
                <a:latin typeface="Arial" panose="020B0604020202020204" pitchFamily="34" charset="0"/>
                <a:cs typeface="Arial" panose="020B0604020202020204" pitchFamily="34" charset="0"/>
              </a:rPr>
              <a:t>. (</a:t>
            </a:r>
            <a:r>
              <a:rPr lang="es-ES" sz="1200" dirty="0" err="1">
                <a:solidFill>
                  <a:srgbClr val="FFC000"/>
                </a:solidFill>
                <a:latin typeface="Arial" panose="020B0604020202020204" pitchFamily="34" charset="0"/>
                <a:cs typeface="Arial" panose="020B0604020202020204" pitchFamily="34" charset="0"/>
              </a:rPr>
              <a:t>Flags</a:t>
            </a:r>
            <a:r>
              <a:rPr lang="es-ES" sz="1200" dirty="0">
                <a:solidFill>
                  <a:srgbClr val="FFC000"/>
                </a:solidFill>
                <a:latin typeface="Arial" panose="020B0604020202020204" pitchFamily="34" charset="0"/>
                <a:cs typeface="Arial" panose="020B0604020202020204" pitchFamily="34" charset="0"/>
              </a:rPr>
              <a:t> of </a:t>
            </a:r>
            <a:r>
              <a:rPr lang="es-ES" sz="1200" dirty="0" err="1">
                <a:solidFill>
                  <a:srgbClr val="FFC000"/>
                </a:solidFill>
                <a:latin typeface="Arial" panose="020B0604020202020204" pitchFamily="34" charset="0"/>
                <a:cs typeface="Arial" panose="020B0604020202020204" pitchFamily="34" charset="0"/>
              </a:rPr>
              <a:t>the</a:t>
            </a:r>
            <a:r>
              <a:rPr lang="es-ES" sz="1200" dirty="0">
                <a:solidFill>
                  <a:srgbClr val="FFC000"/>
                </a:solidFill>
                <a:latin typeface="Arial" panose="020B0604020202020204" pitchFamily="34" charset="0"/>
                <a:cs typeface="Arial" panose="020B0604020202020204" pitchFamily="34" charset="0"/>
              </a:rPr>
              <a:t> </a:t>
            </a:r>
            <a:r>
              <a:rPr lang="es-ES" sz="1200" dirty="0" err="1">
                <a:solidFill>
                  <a:srgbClr val="FFC000"/>
                </a:solidFill>
                <a:latin typeface="Arial" panose="020B0604020202020204" pitchFamily="34" charset="0"/>
                <a:cs typeface="Arial" panose="020B0604020202020204" pitchFamily="34" charset="0"/>
              </a:rPr>
              <a:t>world</a:t>
            </a:r>
            <a:r>
              <a:rPr lang="es-ES" sz="1200" dirty="0">
                <a:solidFill>
                  <a:srgbClr val="FFC000"/>
                </a:solidFill>
                <a:latin typeface="Arial" panose="020B0604020202020204" pitchFamily="34" charset="0"/>
                <a:cs typeface="Arial" panose="020B0604020202020204" pitchFamily="34" charset="0"/>
              </a:rPr>
              <a:t>)</a:t>
            </a:r>
          </a:p>
        </p:txBody>
      </p:sp>
      <p:pic>
        <p:nvPicPr>
          <p:cNvPr id="10" name="Imagen 9"/>
          <p:cNvPicPr>
            <a:picLocks noChangeAspect="1"/>
          </p:cNvPicPr>
          <p:nvPr/>
        </p:nvPicPr>
        <p:blipFill>
          <a:blip r:embed="rId5"/>
          <a:stretch>
            <a:fillRect/>
          </a:stretch>
        </p:blipFill>
        <p:spPr>
          <a:xfrm>
            <a:off x="5724129" y="3482109"/>
            <a:ext cx="3419872" cy="3170353"/>
          </a:xfrm>
          <a:prstGeom prst="rect">
            <a:avLst/>
          </a:prstGeom>
        </p:spPr>
      </p:pic>
      <p:sp>
        <p:nvSpPr>
          <p:cNvPr id="11" name="Rectángulo 10"/>
          <p:cNvSpPr/>
          <p:nvPr/>
        </p:nvSpPr>
        <p:spPr>
          <a:xfrm>
            <a:off x="3584383" y="4376702"/>
            <a:ext cx="2126359" cy="461665"/>
          </a:xfrm>
          <a:prstGeom prst="rect">
            <a:avLst/>
          </a:prstGeom>
          <a:solidFill>
            <a:schemeClr val="accent5">
              <a:lumMod val="75000"/>
            </a:schemeClr>
          </a:solidFill>
        </p:spPr>
        <p:txBody>
          <a:bodyPr wrap="square">
            <a:spAutoFit/>
          </a:bodyPr>
          <a:lstStyle/>
          <a:p>
            <a:pPr lvl="0"/>
            <a:r>
              <a:rPr lang="es-ES" sz="1200" dirty="0">
                <a:solidFill>
                  <a:srgbClr val="FFC000"/>
                </a:solidFill>
                <a:latin typeface="Arial" panose="020B0604020202020204" pitchFamily="34" charset="0"/>
                <a:cs typeface="Arial" panose="020B0604020202020204" pitchFamily="34" charset="0"/>
              </a:rPr>
              <a:t>Mapa Geológico de </a:t>
            </a:r>
            <a:r>
              <a:rPr lang="es-ES" sz="1200" dirty="0" err="1">
                <a:solidFill>
                  <a:srgbClr val="FFC000"/>
                </a:solidFill>
                <a:latin typeface="Arial" panose="020B0604020202020204" pitchFamily="34" charset="0"/>
                <a:cs typeface="Arial" panose="020B0604020202020204" pitchFamily="34" charset="0"/>
              </a:rPr>
              <a:t>Zimbabwe</a:t>
            </a:r>
            <a:r>
              <a:rPr lang="es-ES" sz="1200" dirty="0">
                <a:solidFill>
                  <a:srgbClr val="FFC000"/>
                </a:solidFill>
                <a:latin typeface="Arial" panose="020B0604020202020204" pitchFamily="34" charset="0"/>
                <a:cs typeface="Arial" panose="020B0604020202020204" pitchFamily="34" charset="0"/>
              </a:rPr>
              <a:t> (</a:t>
            </a:r>
            <a:r>
              <a:rPr lang="es-ES" sz="1200" u="sng" dirty="0" err="1">
                <a:solidFill>
                  <a:srgbClr val="FFC000"/>
                </a:solidFill>
                <a:latin typeface="Arial" panose="020B0604020202020204" pitchFamily="34" charset="0"/>
                <a:cs typeface="Arial" panose="020B0604020202020204" pitchFamily="34" charset="0"/>
              </a:rPr>
              <a:t>Into</a:t>
            </a:r>
            <a:r>
              <a:rPr lang="es-ES" sz="1200" u="sng" dirty="0">
                <a:solidFill>
                  <a:srgbClr val="FFC000"/>
                </a:solidFill>
                <a:latin typeface="Arial" panose="020B0604020202020204" pitchFamily="34" charset="0"/>
                <a:cs typeface="Arial" panose="020B0604020202020204" pitchFamily="34" charset="0"/>
              </a:rPr>
              <a:t> </a:t>
            </a:r>
            <a:r>
              <a:rPr lang="es-ES" sz="1200" u="sng" dirty="0" err="1">
                <a:solidFill>
                  <a:srgbClr val="FFC000"/>
                </a:solidFill>
                <a:latin typeface="Arial" panose="020B0604020202020204" pitchFamily="34" charset="0"/>
                <a:cs typeface="Arial" panose="020B0604020202020204" pitchFamily="34" charset="0"/>
              </a:rPr>
              <a:t>Resources</a:t>
            </a:r>
            <a:r>
              <a:rPr lang="es-ES" sz="1200" dirty="0">
                <a:solidFill>
                  <a:srgbClr val="FFC000"/>
                </a:solidFill>
                <a:latin typeface="Arial" panose="020B0604020202020204" pitchFamily="34" charset="0"/>
                <a:cs typeface="Arial" panose="020B0604020202020204" pitchFamily="34" charset="0"/>
              </a:rPr>
              <a:t>)</a:t>
            </a:r>
          </a:p>
        </p:txBody>
      </p:sp>
      <p:sp>
        <p:nvSpPr>
          <p:cNvPr id="12" name="Rectángulo 11"/>
          <p:cNvSpPr/>
          <p:nvPr/>
        </p:nvSpPr>
        <p:spPr>
          <a:xfrm>
            <a:off x="0" y="5326717"/>
            <a:ext cx="5710742" cy="707886"/>
          </a:xfrm>
          <a:prstGeom prst="rect">
            <a:avLst/>
          </a:prstGeom>
        </p:spPr>
        <p:txBody>
          <a:bodyPr wrap="square">
            <a:spAutoFit/>
          </a:bodyPr>
          <a:lstStyle/>
          <a:p>
            <a:r>
              <a:rPr lang="es-ES" sz="1000" dirty="0">
                <a:latin typeface="Arial" panose="020B0604020202020204" pitchFamily="34" charset="0"/>
                <a:cs typeface="Arial" panose="020B0604020202020204" pitchFamily="34" charset="0"/>
              </a:rPr>
              <a:t>- Única referencia con rocas volcánicas-Parques </a:t>
            </a:r>
            <a:r>
              <a:rPr lang="es-ES" sz="1000" dirty="0" err="1">
                <a:latin typeface="Arial" panose="020B0604020202020204" pitchFamily="34" charset="0"/>
                <a:cs typeface="Arial" panose="020B0604020202020204" pitchFamily="34" charset="0"/>
              </a:rPr>
              <a:t>Thuli</a:t>
            </a:r>
            <a:r>
              <a:rPr lang="es-ES" sz="1000" dirty="0">
                <a:latin typeface="Arial" panose="020B0604020202020204" pitchFamily="34" charset="0"/>
                <a:cs typeface="Arial" panose="020B0604020202020204" pitchFamily="34" charset="0"/>
              </a:rPr>
              <a:t> y Tierra de Vida Silvestre. El lecho de roca subyacente es el basalto Jurásico, con la datación de 186.3 ± 1.2 Ma. Los basaltos llenan un canal con orientación NNE con coladas de lava por inmersión hacia el interior, y una caldera volcánica bien </a:t>
            </a:r>
            <a:r>
              <a:rPr lang="es-ES" sz="1000" dirty="0" smtClean="0">
                <a:latin typeface="Arial" panose="020B0604020202020204" pitchFamily="34" charset="0"/>
                <a:cs typeface="Arial" panose="020B0604020202020204" pitchFamily="34" charset="0"/>
              </a:rPr>
              <a:t>conservada. </a:t>
            </a:r>
            <a:endParaRPr lang="es-ES" sz="1000" dirty="0">
              <a:latin typeface="Arial" panose="020B0604020202020204" pitchFamily="34" charset="0"/>
              <a:cs typeface="Arial" panose="020B0604020202020204" pitchFamily="34" charset="0"/>
            </a:endParaRPr>
          </a:p>
        </p:txBody>
      </p:sp>
      <p:sp>
        <p:nvSpPr>
          <p:cNvPr id="13" name="Rectángulo 12"/>
          <p:cNvSpPr/>
          <p:nvPr/>
        </p:nvSpPr>
        <p:spPr>
          <a:xfrm>
            <a:off x="2407504" y="6163199"/>
            <a:ext cx="1207382" cy="276999"/>
          </a:xfrm>
          <a:prstGeom prst="rect">
            <a:avLst/>
          </a:prstGeom>
        </p:spPr>
        <p:txBody>
          <a:bodyPr wrap="none">
            <a:spAutoFit/>
          </a:bodyPr>
          <a:lstStyle/>
          <a:p>
            <a:pPr lvl="0"/>
            <a:r>
              <a:rPr lang="es-ES" sz="1200" dirty="0"/>
              <a:t>----------------------</a:t>
            </a:r>
          </a:p>
        </p:txBody>
      </p:sp>
      <p:sp>
        <p:nvSpPr>
          <p:cNvPr id="14" name="Rectángulo 13"/>
          <p:cNvSpPr/>
          <p:nvPr/>
        </p:nvSpPr>
        <p:spPr>
          <a:xfrm>
            <a:off x="1796662" y="6375463"/>
            <a:ext cx="3064942" cy="276999"/>
          </a:xfrm>
          <a:prstGeom prst="rect">
            <a:avLst/>
          </a:prstGeom>
        </p:spPr>
        <p:txBody>
          <a:bodyPr wrap="none">
            <a:spAutoFit/>
          </a:bodyPr>
          <a:lstStyle/>
          <a:p>
            <a:pPr lvl="0"/>
            <a:r>
              <a:rPr lang="es-ES" sz="1200" dirty="0"/>
              <a:t>Final de ‘Volcanes de las Naciones del Mundo’</a:t>
            </a:r>
          </a:p>
        </p:txBody>
      </p:sp>
    </p:spTree>
    <p:extLst>
      <p:ext uri="{BB962C8B-B14F-4D97-AF65-F5344CB8AC3E}">
        <p14:creationId xmlns:p14="http://schemas.microsoft.com/office/powerpoint/2010/main" val="66268110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2202</TotalTime>
  <Words>28963</Words>
  <Application>Microsoft Office PowerPoint</Application>
  <PresentationFormat>Presentación en pantalla (4:3)</PresentationFormat>
  <Paragraphs>1286</Paragraphs>
  <Slides>61</Slides>
  <Notes>61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61</vt:i4>
      </vt:variant>
    </vt:vector>
  </HeadingPairs>
  <TitlesOfParts>
    <vt:vector size="69" baseType="lpstr">
      <vt:lpstr>Arial</vt:lpstr>
      <vt:lpstr>Arial</vt:lpstr>
      <vt:lpstr>Calibri</vt:lpstr>
      <vt:lpstr>Calibri Light</vt:lpstr>
      <vt:lpstr>Open Sans</vt:lpstr>
      <vt:lpstr>verdana</vt:lpstr>
      <vt:lpstr>Tema de Office</vt:lpstr>
      <vt:lpstr>Hoja de cálculo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 Angel</dc:creator>
  <cp:lastModifiedBy>ADRIANA GARRIDO DIAZ</cp:lastModifiedBy>
  <cp:revision>230</cp:revision>
  <dcterms:created xsi:type="dcterms:W3CDTF">2018-11-15T14:15:09Z</dcterms:created>
  <dcterms:modified xsi:type="dcterms:W3CDTF">2018-12-17T15:15:27Z</dcterms:modified>
</cp:coreProperties>
</file>