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6" r:id="rId3"/>
    <p:sldId id="257" r:id="rId4"/>
    <p:sldId id="259" r:id="rId5"/>
    <p:sldId id="279" r:id="rId6"/>
    <p:sldId id="278" r:id="rId7"/>
    <p:sldId id="260" r:id="rId8"/>
    <p:sldId id="261" r:id="rId9"/>
    <p:sldId id="262" r:id="rId10"/>
    <p:sldId id="280" r:id="rId11"/>
    <p:sldId id="263" r:id="rId12"/>
    <p:sldId id="264" r:id="rId13"/>
    <p:sldId id="281" r:id="rId14"/>
    <p:sldId id="265" r:id="rId15"/>
    <p:sldId id="266" r:id="rId16"/>
    <p:sldId id="267" r:id="rId17"/>
    <p:sldId id="273" r:id="rId18"/>
    <p:sldId id="268" r:id="rId19"/>
    <p:sldId id="269" r:id="rId20"/>
    <p:sldId id="272" r:id="rId21"/>
    <p:sldId id="270" r:id="rId22"/>
    <p:sldId id="274" r:id="rId23"/>
    <p:sldId id="277" r:id="rId24"/>
  </p:sldIdLst>
  <p:sldSz cx="9144000" cy="6858000" type="screen4x3"/>
  <p:notesSz cx="6856413" cy="97139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C5FF"/>
    <a:srgbClr val="D7AFFF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30" autoAdjust="0"/>
    <p:restoredTop sz="94721" autoAdjust="0"/>
  </p:normalViewPr>
  <p:slideViewPr>
    <p:cSldViewPr>
      <p:cViewPr>
        <p:scale>
          <a:sx n="80" d="100"/>
          <a:sy n="80" d="100"/>
        </p:scale>
        <p:origin x="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094" y="-84"/>
      </p:cViewPr>
      <p:guideLst>
        <p:guide orient="horz" pos="306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812A4-3A01-42D3-860E-6A16A9510A8E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1B2BA676-2178-4549-9D9B-C6D2D307D2FF}">
      <dgm:prSet custT="1"/>
      <dgm:spPr>
        <a:ln w="19050"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es-ES" sz="2000" dirty="0" smtClean="0">
              <a:latin typeface="Calibri" pitchFamily="34" charset="0"/>
            </a:rPr>
            <a:t>Encargado mantenimiento y montaje</a:t>
          </a:r>
          <a:endParaRPr lang="es-ES" sz="2000" dirty="0">
            <a:latin typeface="Calibri" pitchFamily="34" charset="0"/>
          </a:endParaRPr>
        </a:p>
      </dgm:t>
    </dgm:pt>
    <dgm:pt modelId="{FB63280B-B3F1-4BA3-8BC1-79EA062C0718}" type="parTrans" cxnId="{0C623A0F-1B62-40C6-8501-F527698CC6E6}">
      <dgm:prSet/>
      <dgm:spPr/>
      <dgm:t>
        <a:bodyPr/>
        <a:lstStyle/>
        <a:p>
          <a:endParaRPr lang="es-ES"/>
        </a:p>
      </dgm:t>
    </dgm:pt>
    <dgm:pt modelId="{CD69970F-E23E-4A7C-AA06-72FBD0B0D608}" type="sibTrans" cxnId="{0C623A0F-1B62-40C6-8501-F527698CC6E6}">
      <dgm:prSet/>
      <dgm:spPr/>
      <dgm:t>
        <a:bodyPr/>
        <a:lstStyle/>
        <a:p>
          <a:endParaRPr lang="es-ES"/>
        </a:p>
      </dgm:t>
    </dgm:pt>
    <dgm:pt modelId="{9498476E-7EA5-478A-9372-C6794E157977}">
      <dgm:prSet custT="1"/>
      <dgm:spPr>
        <a:ln w="19050"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es-ES" sz="2000" dirty="0" smtClean="0">
              <a:latin typeface="Calibri" pitchFamily="34" charset="0"/>
            </a:rPr>
            <a:t>¿Quién la manejaría?</a:t>
          </a:r>
          <a:endParaRPr lang="es-ES" sz="2000" dirty="0">
            <a:latin typeface="Calibri" pitchFamily="34" charset="0"/>
          </a:endParaRPr>
        </a:p>
      </dgm:t>
    </dgm:pt>
    <dgm:pt modelId="{D2C16D05-B9A6-4D4F-BAF2-6E7D763D2FF3}" type="parTrans" cxnId="{2FADC9D4-244F-478E-9D4A-333673D682D5}">
      <dgm:prSet/>
      <dgm:spPr/>
      <dgm:t>
        <a:bodyPr/>
        <a:lstStyle/>
        <a:p>
          <a:endParaRPr lang="es-ES"/>
        </a:p>
      </dgm:t>
    </dgm:pt>
    <dgm:pt modelId="{FC42CCAB-F31A-4B26-BE64-4B1D5320E1BD}" type="sibTrans" cxnId="{2FADC9D4-244F-478E-9D4A-333673D682D5}">
      <dgm:prSet/>
      <dgm:spPr/>
      <dgm:t>
        <a:bodyPr/>
        <a:lstStyle/>
        <a:p>
          <a:endParaRPr lang="es-ES"/>
        </a:p>
      </dgm:t>
    </dgm:pt>
    <dgm:pt modelId="{CF5C3EB7-1E92-473C-B940-CF33C514ABAF}" type="pres">
      <dgm:prSet presAssocID="{92B812A4-3A01-42D3-860E-6A16A9510A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112AC92-FC2D-4851-AA5B-EF0A3E568E1E}" type="pres">
      <dgm:prSet presAssocID="{1B2BA676-2178-4549-9D9B-C6D2D307D2FF}" presName="parentText" presStyleLbl="node1" presStyleIdx="0" presStyleCnt="2" custScaleX="89011" custScaleY="64557" custLinFactY="-18888" custLinFactNeighborX="0" custLinFactNeighborY="-10000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C26752E-B2FA-4C59-8082-CD0E310B537B}" type="pres">
      <dgm:prSet presAssocID="{CD69970F-E23E-4A7C-AA06-72FBD0B0D608}" presName="spacer" presStyleCnt="0"/>
      <dgm:spPr/>
    </dgm:pt>
    <dgm:pt modelId="{30FA9CDE-76E8-4B5B-938D-B636A1881326}" type="pres">
      <dgm:prSet presAssocID="{9498476E-7EA5-478A-9372-C6794E157977}" presName="parentText" presStyleLbl="node1" presStyleIdx="1" presStyleCnt="2" custScaleX="90479" custScaleY="54470" custLinFactNeighborX="734" custLinFactNeighborY="8020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0C623A0F-1B62-40C6-8501-F527698CC6E6}" srcId="{92B812A4-3A01-42D3-860E-6A16A9510A8E}" destId="{1B2BA676-2178-4549-9D9B-C6D2D307D2FF}" srcOrd="0" destOrd="0" parTransId="{FB63280B-B3F1-4BA3-8BC1-79EA062C0718}" sibTransId="{CD69970F-E23E-4A7C-AA06-72FBD0B0D608}"/>
    <dgm:cxn modelId="{7867AE24-0C1C-4218-9AAA-B1066AD1B003}" type="presOf" srcId="{92B812A4-3A01-42D3-860E-6A16A9510A8E}" destId="{CF5C3EB7-1E92-473C-B940-CF33C514ABAF}" srcOrd="0" destOrd="0" presId="urn:microsoft.com/office/officeart/2005/8/layout/vList2"/>
    <dgm:cxn modelId="{AE6987FE-EA03-4C30-995A-70A4924037D2}" type="presOf" srcId="{9498476E-7EA5-478A-9372-C6794E157977}" destId="{30FA9CDE-76E8-4B5B-938D-B636A1881326}" srcOrd="0" destOrd="0" presId="urn:microsoft.com/office/officeart/2005/8/layout/vList2"/>
    <dgm:cxn modelId="{2FADC9D4-244F-478E-9D4A-333673D682D5}" srcId="{92B812A4-3A01-42D3-860E-6A16A9510A8E}" destId="{9498476E-7EA5-478A-9372-C6794E157977}" srcOrd="1" destOrd="0" parTransId="{D2C16D05-B9A6-4D4F-BAF2-6E7D763D2FF3}" sibTransId="{FC42CCAB-F31A-4B26-BE64-4B1D5320E1BD}"/>
    <dgm:cxn modelId="{94C7E228-101F-4714-B99C-8CBCA9CEEF0C}" type="presOf" srcId="{1B2BA676-2178-4549-9D9B-C6D2D307D2FF}" destId="{A112AC92-FC2D-4851-AA5B-EF0A3E568E1E}" srcOrd="0" destOrd="0" presId="urn:microsoft.com/office/officeart/2005/8/layout/vList2"/>
    <dgm:cxn modelId="{9022FC9A-8D1D-42A9-856B-28280AE5EFFA}" type="presParOf" srcId="{CF5C3EB7-1E92-473C-B940-CF33C514ABAF}" destId="{A112AC92-FC2D-4851-AA5B-EF0A3E568E1E}" srcOrd="0" destOrd="0" presId="urn:microsoft.com/office/officeart/2005/8/layout/vList2"/>
    <dgm:cxn modelId="{44AEF635-D401-4AA9-A3E6-3F4A1B2D7BEB}" type="presParOf" srcId="{CF5C3EB7-1E92-473C-B940-CF33C514ABAF}" destId="{3C26752E-B2FA-4C59-8082-CD0E310B537B}" srcOrd="1" destOrd="0" presId="urn:microsoft.com/office/officeart/2005/8/layout/vList2"/>
    <dgm:cxn modelId="{70EF8F97-F7F6-4CC0-807C-AD58AA3482D1}" type="presParOf" srcId="{CF5C3EB7-1E92-473C-B940-CF33C514ABAF}" destId="{30FA9CDE-76E8-4B5B-938D-B636A1881326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14854-8802-4ABC-A6D9-D6C7A29940DA}" type="doc">
      <dgm:prSet loTypeId="urn:microsoft.com/office/officeart/2005/8/layout/process4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C0810131-FF9D-4493-97AC-47676572057F}">
      <dgm:prSet phldrT="[Texto]" custT="1"/>
      <dgm:spPr>
        <a:solidFill>
          <a:schemeClr val="bg1">
            <a:lumMod val="75000"/>
            <a:lumOff val="25000"/>
          </a:schemeClr>
        </a:solidFill>
      </dgm:spPr>
      <dgm:t>
        <a:bodyPr/>
        <a:lstStyle/>
        <a:p>
          <a:r>
            <a:rPr lang="es-ES" sz="2400" b="1" dirty="0" smtClean="0">
              <a:latin typeface="Calibri" pitchFamily="34" charset="0"/>
            </a:rPr>
            <a:t>MANTENIMIENTO Y MONTAJE</a:t>
          </a:r>
          <a:endParaRPr lang="es-ES" sz="2400" b="1" dirty="0">
            <a:latin typeface="Calibri" pitchFamily="34" charset="0"/>
          </a:endParaRPr>
        </a:p>
      </dgm:t>
    </dgm:pt>
    <dgm:pt modelId="{C7877FD2-EC23-4C67-A240-0E32E0AAC321}" type="parTrans" cxnId="{4D675DE2-3DA0-41E0-88F4-7F3A3176E9D8}">
      <dgm:prSet/>
      <dgm:spPr/>
      <dgm:t>
        <a:bodyPr/>
        <a:lstStyle/>
        <a:p>
          <a:endParaRPr lang="es-ES"/>
        </a:p>
      </dgm:t>
    </dgm:pt>
    <dgm:pt modelId="{0B07F2A1-F184-410D-90CF-168F3C8E635A}" type="sibTrans" cxnId="{4D675DE2-3DA0-41E0-88F4-7F3A3176E9D8}">
      <dgm:prSet/>
      <dgm:spPr/>
      <dgm:t>
        <a:bodyPr/>
        <a:lstStyle/>
        <a:p>
          <a:endParaRPr lang="es-ES"/>
        </a:p>
      </dgm:t>
    </dgm:pt>
    <dgm:pt modelId="{9B1DC47C-BC5B-4118-B1C8-21C5E392F722}">
      <dgm:prSet phldrT="[Texto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s-ES" sz="2800" dirty="0" smtClean="0">
              <a:latin typeface="Calibri" pitchFamily="34" charset="0"/>
            </a:rPr>
            <a:t>Los fabricantes</a:t>
          </a:r>
          <a:endParaRPr lang="es-ES" sz="2800" dirty="0">
            <a:latin typeface="Calibri" pitchFamily="34" charset="0"/>
          </a:endParaRPr>
        </a:p>
      </dgm:t>
    </dgm:pt>
    <dgm:pt modelId="{E8FE2983-E439-4D66-A706-A670A25DA41D}" type="parTrans" cxnId="{61532BF3-1B9A-4FB0-83B3-CFC30721F593}">
      <dgm:prSet/>
      <dgm:spPr/>
      <dgm:t>
        <a:bodyPr/>
        <a:lstStyle/>
        <a:p>
          <a:endParaRPr lang="es-ES"/>
        </a:p>
      </dgm:t>
    </dgm:pt>
    <dgm:pt modelId="{40636FEF-C5D8-4605-8F56-20E155C89D40}" type="sibTrans" cxnId="{61532BF3-1B9A-4FB0-83B3-CFC30721F593}">
      <dgm:prSet/>
      <dgm:spPr/>
      <dgm:t>
        <a:bodyPr/>
        <a:lstStyle/>
        <a:p>
          <a:endParaRPr lang="es-ES"/>
        </a:p>
      </dgm:t>
    </dgm:pt>
    <dgm:pt modelId="{6251C893-4736-49E5-8372-2EF53C977CC5}">
      <dgm:prSet phldrT="[Texto]" custT="1"/>
      <dgm:spPr/>
      <dgm:t>
        <a:bodyPr/>
        <a:lstStyle/>
        <a:p>
          <a:r>
            <a:rPr lang="es-ES" sz="2000" smtClean="0">
              <a:latin typeface="Calibri" pitchFamily="34" charset="0"/>
            </a:rPr>
            <a:t>Crean delegaciones</a:t>
          </a:r>
          <a:endParaRPr lang="es-ES" sz="2000" dirty="0">
            <a:latin typeface="Calibri" pitchFamily="34" charset="0"/>
          </a:endParaRPr>
        </a:p>
      </dgm:t>
    </dgm:pt>
    <dgm:pt modelId="{E979F367-6B4A-4A47-B0CD-605ED5511E8D}" type="parTrans" cxnId="{915DBA98-C0BB-4087-ABCD-6F01F7010BFC}">
      <dgm:prSet/>
      <dgm:spPr/>
      <dgm:t>
        <a:bodyPr/>
        <a:lstStyle/>
        <a:p>
          <a:endParaRPr lang="es-ES"/>
        </a:p>
      </dgm:t>
    </dgm:pt>
    <dgm:pt modelId="{6509EA43-C6A2-412F-934A-4D8F18724115}" type="sibTrans" cxnId="{915DBA98-C0BB-4087-ABCD-6F01F7010BFC}">
      <dgm:prSet/>
      <dgm:spPr/>
      <dgm:t>
        <a:bodyPr/>
        <a:lstStyle/>
        <a:p>
          <a:endParaRPr lang="es-ES"/>
        </a:p>
      </dgm:t>
    </dgm:pt>
    <dgm:pt modelId="{428A0D72-7D7B-4ACE-85FF-FF3A503235CB}" type="pres">
      <dgm:prSet presAssocID="{CCC14854-8802-4ABC-A6D9-D6C7A29940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79130F0-4FAE-48F0-ABD6-9FD382DCE624}" type="pres">
      <dgm:prSet presAssocID="{9B1DC47C-BC5B-4118-B1C8-21C5E392F722}" presName="boxAndChildren" presStyleCnt="0"/>
      <dgm:spPr/>
      <dgm:t>
        <a:bodyPr/>
        <a:lstStyle/>
        <a:p>
          <a:endParaRPr lang="es-ES"/>
        </a:p>
      </dgm:t>
    </dgm:pt>
    <dgm:pt modelId="{07700FEA-2249-4053-B95E-F1950695B73E}" type="pres">
      <dgm:prSet presAssocID="{9B1DC47C-BC5B-4118-B1C8-21C5E392F722}" presName="parentTextBox" presStyleLbl="node1" presStyleIdx="0" presStyleCnt="2"/>
      <dgm:spPr/>
      <dgm:t>
        <a:bodyPr/>
        <a:lstStyle/>
        <a:p>
          <a:endParaRPr lang="es-ES"/>
        </a:p>
      </dgm:t>
    </dgm:pt>
    <dgm:pt modelId="{903C9EDE-179F-41D4-AA62-0F63804123A5}" type="pres">
      <dgm:prSet presAssocID="{9B1DC47C-BC5B-4118-B1C8-21C5E392F722}" presName="entireBox" presStyleLbl="node1" presStyleIdx="0" presStyleCnt="2"/>
      <dgm:spPr/>
      <dgm:t>
        <a:bodyPr/>
        <a:lstStyle/>
        <a:p>
          <a:endParaRPr lang="es-ES"/>
        </a:p>
      </dgm:t>
    </dgm:pt>
    <dgm:pt modelId="{78CC62AA-E9C4-4391-BB70-1D54E08FBBFC}" type="pres">
      <dgm:prSet presAssocID="{9B1DC47C-BC5B-4118-B1C8-21C5E392F722}" presName="descendantBox" presStyleCnt="0"/>
      <dgm:spPr/>
      <dgm:t>
        <a:bodyPr/>
        <a:lstStyle/>
        <a:p>
          <a:endParaRPr lang="es-ES"/>
        </a:p>
      </dgm:t>
    </dgm:pt>
    <dgm:pt modelId="{556E7CA3-4B8A-45AA-B783-0EC35013D662}" type="pres">
      <dgm:prSet presAssocID="{6251C893-4736-49E5-8372-2EF53C977CC5}" presName="childTextBox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F7E9AD-EE6A-4E93-9553-2B1266160F0D}" type="pres">
      <dgm:prSet presAssocID="{0B07F2A1-F184-410D-90CF-168F3C8E635A}" presName="sp" presStyleCnt="0"/>
      <dgm:spPr/>
      <dgm:t>
        <a:bodyPr/>
        <a:lstStyle/>
        <a:p>
          <a:endParaRPr lang="es-ES"/>
        </a:p>
      </dgm:t>
    </dgm:pt>
    <dgm:pt modelId="{1C7985DE-1369-452D-91CE-D717390E4063}" type="pres">
      <dgm:prSet presAssocID="{C0810131-FF9D-4493-97AC-47676572057F}" presName="arrowAndChildren" presStyleCnt="0"/>
      <dgm:spPr/>
      <dgm:t>
        <a:bodyPr/>
        <a:lstStyle/>
        <a:p>
          <a:endParaRPr lang="es-ES"/>
        </a:p>
      </dgm:t>
    </dgm:pt>
    <dgm:pt modelId="{2A91B8F6-59E3-4D77-84D1-3B54E5EE2438}" type="pres">
      <dgm:prSet presAssocID="{C0810131-FF9D-4493-97AC-47676572057F}" presName="parentTextArrow" presStyleLbl="node1" presStyleIdx="1" presStyleCnt="2" custLinFactNeighborX="-708" custLinFactNeighborY="-51593"/>
      <dgm:spPr/>
      <dgm:t>
        <a:bodyPr/>
        <a:lstStyle/>
        <a:p>
          <a:endParaRPr lang="es-ES"/>
        </a:p>
      </dgm:t>
    </dgm:pt>
  </dgm:ptLst>
  <dgm:cxnLst>
    <dgm:cxn modelId="{EF9F81E2-6D95-45E1-BCBD-A04451E21B31}" type="presOf" srcId="{9B1DC47C-BC5B-4118-B1C8-21C5E392F722}" destId="{07700FEA-2249-4053-B95E-F1950695B73E}" srcOrd="0" destOrd="0" presId="urn:microsoft.com/office/officeart/2005/8/layout/process4"/>
    <dgm:cxn modelId="{915DBA98-C0BB-4087-ABCD-6F01F7010BFC}" srcId="{9B1DC47C-BC5B-4118-B1C8-21C5E392F722}" destId="{6251C893-4736-49E5-8372-2EF53C977CC5}" srcOrd="0" destOrd="0" parTransId="{E979F367-6B4A-4A47-B0CD-605ED5511E8D}" sibTransId="{6509EA43-C6A2-412F-934A-4D8F18724115}"/>
    <dgm:cxn modelId="{61532BF3-1B9A-4FB0-83B3-CFC30721F593}" srcId="{CCC14854-8802-4ABC-A6D9-D6C7A29940DA}" destId="{9B1DC47C-BC5B-4118-B1C8-21C5E392F722}" srcOrd="1" destOrd="0" parTransId="{E8FE2983-E439-4D66-A706-A670A25DA41D}" sibTransId="{40636FEF-C5D8-4605-8F56-20E155C89D40}"/>
    <dgm:cxn modelId="{6C068A38-3E15-407D-B155-2401F4A28997}" type="presOf" srcId="{9B1DC47C-BC5B-4118-B1C8-21C5E392F722}" destId="{903C9EDE-179F-41D4-AA62-0F63804123A5}" srcOrd="1" destOrd="0" presId="urn:microsoft.com/office/officeart/2005/8/layout/process4"/>
    <dgm:cxn modelId="{63B85F73-956B-4654-83B7-6284516C1F3B}" type="presOf" srcId="{6251C893-4736-49E5-8372-2EF53C977CC5}" destId="{556E7CA3-4B8A-45AA-B783-0EC35013D662}" srcOrd="0" destOrd="0" presId="urn:microsoft.com/office/officeart/2005/8/layout/process4"/>
    <dgm:cxn modelId="{4D675DE2-3DA0-41E0-88F4-7F3A3176E9D8}" srcId="{CCC14854-8802-4ABC-A6D9-D6C7A29940DA}" destId="{C0810131-FF9D-4493-97AC-47676572057F}" srcOrd="0" destOrd="0" parTransId="{C7877FD2-EC23-4C67-A240-0E32E0AAC321}" sibTransId="{0B07F2A1-F184-410D-90CF-168F3C8E635A}"/>
    <dgm:cxn modelId="{A4F00E50-FCB9-49EF-9ECC-494C877D1C35}" type="presOf" srcId="{CCC14854-8802-4ABC-A6D9-D6C7A29940DA}" destId="{428A0D72-7D7B-4ACE-85FF-FF3A503235CB}" srcOrd="0" destOrd="0" presId="urn:microsoft.com/office/officeart/2005/8/layout/process4"/>
    <dgm:cxn modelId="{EA71611F-953B-4F5F-8006-04ECDBB144EA}" type="presOf" srcId="{C0810131-FF9D-4493-97AC-47676572057F}" destId="{2A91B8F6-59E3-4D77-84D1-3B54E5EE2438}" srcOrd="0" destOrd="0" presId="urn:microsoft.com/office/officeart/2005/8/layout/process4"/>
    <dgm:cxn modelId="{5896F2FC-BFFE-4078-B383-D3A164FEEEC2}" type="presParOf" srcId="{428A0D72-7D7B-4ACE-85FF-FF3A503235CB}" destId="{179130F0-4FAE-48F0-ABD6-9FD382DCE624}" srcOrd="0" destOrd="0" presId="urn:microsoft.com/office/officeart/2005/8/layout/process4"/>
    <dgm:cxn modelId="{8EA4D95E-9C15-4BD2-9644-53518F1B7CD7}" type="presParOf" srcId="{179130F0-4FAE-48F0-ABD6-9FD382DCE624}" destId="{07700FEA-2249-4053-B95E-F1950695B73E}" srcOrd="0" destOrd="0" presId="urn:microsoft.com/office/officeart/2005/8/layout/process4"/>
    <dgm:cxn modelId="{D66AE33D-A90A-4879-9DF2-65F4F871B8B8}" type="presParOf" srcId="{179130F0-4FAE-48F0-ABD6-9FD382DCE624}" destId="{903C9EDE-179F-41D4-AA62-0F63804123A5}" srcOrd="1" destOrd="0" presId="urn:microsoft.com/office/officeart/2005/8/layout/process4"/>
    <dgm:cxn modelId="{233B9A58-2BFA-4426-9C7E-F64B151D73A6}" type="presParOf" srcId="{179130F0-4FAE-48F0-ABD6-9FD382DCE624}" destId="{78CC62AA-E9C4-4391-BB70-1D54E08FBBFC}" srcOrd="2" destOrd="0" presId="urn:microsoft.com/office/officeart/2005/8/layout/process4"/>
    <dgm:cxn modelId="{9AD31867-286B-495E-AEDE-EA145C25F317}" type="presParOf" srcId="{78CC62AA-E9C4-4391-BB70-1D54E08FBBFC}" destId="{556E7CA3-4B8A-45AA-B783-0EC35013D662}" srcOrd="0" destOrd="0" presId="urn:microsoft.com/office/officeart/2005/8/layout/process4"/>
    <dgm:cxn modelId="{43F3986E-5BAD-4B0D-8BF5-A6071D3A602D}" type="presParOf" srcId="{428A0D72-7D7B-4ACE-85FF-FF3A503235CB}" destId="{C0F7E9AD-EE6A-4E93-9553-2B1266160F0D}" srcOrd="1" destOrd="0" presId="urn:microsoft.com/office/officeart/2005/8/layout/process4"/>
    <dgm:cxn modelId="{3BD3D728-B40A-49DE-BB11-2BB0A0C7B5E0}" type="presParOf" srcId="{428A0D72-7D7B-4ACE-85FF-FF3A503235CB}" destId="{1C7985DE-1369-452D-91CE-D717390E4063}" srcOrd="2" destOrd="0" presId="urn:microsoft.com/office/officeart/2005/8/layout/process4"/>
    <dgm:cxn modelId="{B812C97E-0483-4927-8AFF-F0DC8A6993BC}" type="presParOf" srcId="{1C7985DE-1369-452D-91CE-D717390E4063}" destId="{2A91B8F6-59E3-4D77-84D1-3B54E5EE2438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8DF303-8D3B-4F3F-8817-C214D5FD7A8C}" type="doc">
      <dgm:prSet loTypeId="urn:microsoft.com/office/officeart/2005/8/layout/cycle2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FA6B69C4-529B-42CB-8871-750E6FD704D3}">
      <dgm:prSet phldrT="[Texto]" custT="1"/>
      <dgm:spPr>
        <a:solidFill>
          <a:schemeClr val="tx1">
            <a:lumMod val="65000"/>
          </a:schemeClr>
        </a:solidFill>
      </dgm:spPr>
      <dgm:t>
        <a:bodyPr/>
        <a:lstStyle/>
        <a:p>
          <a:pPr algn="l"/>
          <a:r>
            <a:rPr lang="es-ES" sz="1800" b="0" dirty="0" smtClean="0">
              <a:latin typeface="Calibri" pitchFamily="34" charset="0"/>
            </a:rPr>
            <a:t>Rendimiento del gruista</a:t>
          </a:r>
          <a:endParaRPr lang="es-ES" sz="1800" b="0" dirty="0">
            <a:latin typeface="Calibri" pitchFamily="34" charset="0"/>
          </a:endParaRPr>
        </a:p>
      </dgm:t>
    </dgm:pt>
    <dgm:pt modelId="{5D931AB5-2F62-4151-B3A0-FCEF35FE8CC9}" type="parTrans" cxnId="{998DA353-846F-4900-A012-656570420195}">
      <dgm:prSet/>
      <dgm:spPr/>
      <dgm:t>
        <a:bodyPr/>
        <a:lstStyle/>
        <a:p>
          <a:endParaRPr lang="es-ES"/>
        </a:p>
      </dgm:t>
    </dgm:pt>
    <dgm:pt modelId="{839D01FD-586E-453D-9FDF-1E9EF83A827C}" type="sibTrans" cxnId="{998DA353-846F-4900-A012-656570420195}">
      <dgm:prSet/>
      <dgm:spPr/>
      <dgm:t>
        <a:bodyPr/>
        <a:lstStyle/>
        <a:p>
          <a:endParaRPr lang="es-ES"/>
        </a:p>
      </dgm:t>
    </dgm:pt>
    <dgm:pt modelId="{2DAB4CDD-8D11-425D-87D6-CFB6631EE25E}">
      <dgm:prSet phldrT="[Texto]" custT="1"/>
      <dgm:spPr>
        <a:solidFill>
          <a:schemeClr val="tx1">
            <a:lumMod val="65000"/>
          </a:schemeClr>
        </a:solidFill>
      </dgm:spPr>
      <dgm:t>
        <a:bodyPr/>
        <a:lstStyle/>
        <a:p>
          <a:pPr algn="ctr">
            <a:lnSpc>
              <a:spcPct val="100000"/>
            </a:lnSpc>
          </a:pPr>
          <a:r>
            <a:rPr lang="es-ES" sz="1800" b="0" dirty="0" smtClean="0">
              <a:latin typeface="Calibri" pitchFamily="34" charset="0"/>
            </a:rPr>
            <a:t>Rendimiento de los demás</a:t>
          </a:r>
          <a:endParaRPr lang="es-ES" sz="1800" b="0" dirty="0">
            <a:latin typeface="Calibri" pitchFamily="34" charset="0"/>
          </a:endParaRPr>
        </a:p>
      </dgm:t>
    </dgm:pt>
    <dgm:pt modelId="{E39BD8E5-FD4A-4AF5-9D3D-CF1A0E555E01}" type="parTrans" cxnId="{ED1E1FC8-8879-44B6-BD8B-573046CB6926}">
      <dgm:prSet/>
      <dgm:spPr/>
      <dgm:t>
        <a:bodyPr/>
        <a:lstStyle/>
        <a:p>
          <a:endParaRPr lang="es-ES"/>
        </a:p>
      </dgm:t>
    </dgm:pt>
    <dgm:pt modelId="{3C608753-8CFD-460B-B836-67D7F1B23D9C}" type="sibTrans" cxnId="{ED1E1FC8-8879-44B6-BD8B-573046CB6926}">
      <dgm:prSet/>
      <dgm:spPr/>
      <dgm:t>
        <a:bodyPr/>
        <a:lstStyle/>
        <a:p>
          <a:endParaRPr lang="es-ES"/>
        </a:p>
      </dgm:t>
    </dgm:pt>
    <dgm:pt modelId="{3BF487C5-6C7C-466E-9954-76B2B69387D6}">
      <dgm:prSet phldrT="[Texto]" custT="1"/>
      <dgm:spPr>
        <a:solidFill>
          <a:schemeClr val="tx1">
            <a:lumMod val="65000"/>
          </a:schemeClr>
        </a:solidFill>
      </dgm:spPr>
      <dgm:t>
        <a:bodyPr/>
        <a:lstStyle/>
        <a:p>
          <a:pPr algn="ctr"/>
          <a:r>
            <a:rPr lang="es-ES" sz="1800" dirty="0" smtClean="0">
              <a:latin typeface="Calibri" pitchFamily="34" charset="0"/>
            </a:rPr>
            <a:t>Autoestima </a:t>
          </a:r>
        </a:p>
        <a:p>
          <a:pPr algn="l"/>
          <a:r>
            <a:rPr lang="es-ES" sz="1800" dirty="0" smtClean="0">
              <a:latin typeface="Calibri" pitchFamily="34" charset="0"/>
            </a:rPr>
            <a:t>Satisfacción</a:t>
          </a:r>
          <a:endParaRPr lang="es-ES" sz="1800" dirty="0">
            <a:latin typeface="Calibri" pitchFamily="34" charset="0"/>
          </a:endParaRPr>
        </a:p>
      </dgm:t>
    </dgm:pt>
    <dgm:pt modelId="{33DBC5A7-642C-4302-9291-A1081ECD34C6}" type="parTrans" cxnId="{6B8DD628-74E0-4B2C-BFB3-741AC12A8A0B}">
      <dgm:prSet/>
      <dgm:spPr/>
      <dgm:t>
        <a:bodyPr/>
        <a:lstStyle/>
        <a:p>
          <a:endParaRPr lang="es-ES"/>
        </a:p>
      </dgm:t>
    </dgm:pt>
    <dgm:pt modelId="{A666FFB2-2242-4D58-B7B8-E3B8CB625D4F}" type="sibTrans" cxnId="{6B8DD628-74E0-4B2C-BFB3-741AC12A8A0B}">
      <dgm:prSet/>
      <dgm:spPr/>
      <dgm:t>
        <a:bodyPr/>
        <a:lstStyle/>
        <a:p>
          <a:endParaRPr lang="es-ES"/>
        </a:p>
      </dgm:t>
    </dgm:pt>
    <dgm:pt modelId="{04600772-C84D-4072-A310-8D7825B109D4}" type="pres">
      <dgm:prSet presAssocID="{B68DF303-8D3B-4F3F-8817-C214D5FD7A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973411F-7A9F-406A-87F4-0ADE985ABB43}" type="pres">
      <dgm:prSet presAssocID="{FA6B69C4-529B-42CB-8871-750E6FD704D3}" presName="node" presStyleLbl="node1" presStyleIdx="0" presStyleCnt="3" custScaleX="105487" custScaleY="1002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466248-B04A-497A-95AF-20DF895799F0}" type="pres">
      <dgm:prSet presAssocID="{839D01FD-586E-453D-9FDF-1E9EF83A827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3DC0E77D-A3B7-4975-92AE-8768DBC617BD}" type="pres">
      <dgm:prSet presAssocID="{839D01FD-586E-453D-9FDF-1E9EF83A827C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3988AF5F-5678-43ED-90AA-5A55280F766B}" type="pres">
      <dgm:prSet presAssocID="{2DAB4CDD-8D11-425D-87D6-CFB6631EE25E}" presName="node" presStyleLbl="node1" presStyleIdx="1" presStyleCnt="3" custScaleX="106046" custScaleY="1082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D6E573-8974-423F-833A-38F210B7C60B}" type="pres">
      <dgm:prSet presAssocID="{3C608753-8CFD-460B-B836-67D7F1B23D9C}" presName="sibTrans" presStyleLbl="sibTrans2D1" presStyleIdx="1" presStyleCnt="3"/>
      <dgm:spPr/>
      <dgm:t>
        <a:bodyPr/>
        <a:lstStyle/>
        <a:p>
          <a:endParaRPr lang="es-ES"/>
        </a:p>
      </dgm:t>
    </dgm:pt>
    <dgm:pt modelId="{21516686-978F-45B4-99F2-DF3DDD750A87}" type="pres">
      <dgm:prSet presAssocID="{3C608753-8CFD-460B-B836-67D7F1B23D9C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B6AF19FF-DB04-4E54-A74F-696A37446D37}" type="pres">
      <dgm:prSet presAssocID="{3BF487C5-6C7C-466E-9954-76B2B69387D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23C14B-3206-4166-A16F-E0A5386472CC}" type="pres">
      <dgm:prSet presAssocID="{A666FFB2-2242-4D58-B7B8-E3B8CB625D4F}" presName="sibTrans" presStyleLbl="sibTrans2D1" presStyleIdx="2" presStyleCnt="3"/>
      <dgm:spPr/>
      <dgm:t>
        <a:bodyPr/>
        <a:lstStyle/>
        <a:p>
          <a:endParaRPr lang="es-ES"/>
        </a:p>
      </dgm:t>
    </dgm:pt>
    <dgm:pt modelId="{5E0A65E4-F4BB-4F82-A9C7-4C0A74A1AEBB}" type="pres">
      <dgm:prSet presAssocID="{A666FFB2-2242-4D58-B7B8-E3B8CB625D4F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8408E740-4F42-400A-80FC-44FA2D8864B4}" type="presOf" srcId="{A666FFB2-2242-4D58-B7B8-E3B8CB625D4F}" destId="{2423C14B-3206-4166-A16F-E0A5386472CC}" srcOrd="0" destOrd="0" presId="urn:microsoft.com/office/officeart/2005/8/layout/cycle2"/>
    <dgm:cxn modelId="{842B0C99-D300-43AA-B814-17A7D393E68B}" type="presOf" srcId="{3C608753-8CFD-460B-B836-67D7F1B23D9C}" destId="{21516686-978F-45B4-99F2-DF3DDD750A87}" srcOrd="1" destOrd="0" presId="urn:microsoft.com/office/officeart/2005/8/layout/cycle2"/>
    <dgm:cxn modelId="{060AD4F1-685E-4CAF-ADB6-23CA386424FC}" type="presOf" srcId="{839D01FD-586E-453D-9FDF-1E9EF83A827C}" destId="{3DC0E77D-A3B7-4975-92AE-8768DBC617BD}" srcOrd="1" destOrd="0" presId="urn:microsoft.com/office/officeart/2005/8/layout/cycle2"/>
    <dgm:cxn modelId="{E6831126-084D-4160-BD4F-A09081B8BA8F}" type="presOf" srcId="{FA6B69C4-529B-42CB-8871-750E6FD704D3}" destId="{A973411F-7A9F-406A-87F4-0ADE985ABB43}" srcOrd="0" destOrd="0" presId="urn:microsoft.com/office/officeart/2005/8/layout/cycle2"/>
    <dgm:cxn modelId="{0DA96E39-3DE6-4C45-B9ED-ED7D6E7F1961}" type="presOf" srcId="{3C608753-8CFD-460B-B836-67D7F1B23D9C}" destId="{D3D6E573-8974-423F-833A-38F210B7C60B}" srcOrd="0" destOrd="0" presId="urn:microsoft.com/office/officeart/2005/8/layout/cycle2"/>
    <dgm:cxn modelId="{21DDE65E-8B9E-4CDD-B44B-431CDA2BD401}" type="presOf" srcId="{3BF487C5-6C7C-466E-9954-76B2B69387D6}" destId="{B6AF19FF-DB04-4E54-A74F-696A37446D37}" srcOrd="0" destOrd="0" presId="urn:microsoft.com/office/officeart/2005/8/layout/cycle2"/>
    <dgm:cxn modelId="{6B8DD628-74E0-4B2C-BFB3-741AC12A8A0B}" srcId="{B68DF303-8D3B-4F3F-8817-C214D5FD7A8C}" destId="{3BF487C5-6C7C-466E-9954-76B2B69387D6}" srcOrd="2" destOrd="0" parTransId="{33DBC5A7-642C-4302-9291-A1081ECD34C6}" sibTransId="{A666FFB2-2242-4D58-B7B8-E3B8CB625D4F}"/>
    <dgm:cxn modelId="{5CC103AF-5979-4229-9F51-644604788C25}" type="presOf" srcId="{B68DF303-8D3B-4F3F-8817-C214D5FD7A8C}" destId="{04600772-C84D-4072-A310-8D7825B109D4}" srcOrd="0" destOrd="0" presId="urn:microsoft.com/office/officeart/2005/8/layout/cycle2"/>
    <dgm:cxn modelId="{82DC09B1-6A55-4E63-BF48-976C2C710AAE}" type="presOf" srcId="{2DAB4CDD-8D11-425D-87D6-CFB6631EE25E}" destId="{3988AF5F-5678-43ED-90AA-5A55280F766B}" srcOrd="0" destOrd="0" presId="urn:microsoft.com/office/officeart/2005/8/layout/cycle2"/>
    <dgm:cxn modelId="{998DA353-846F-4900-A012-656570420195}" srcId="{B68DF303-8D3B-4F3F-8817-C214D5FD7A8C}" destId="{FA6B69C4-529B-42CB-8871-750E6FD704D3}" srcOrd="0" destOrd="0" parTransId="{5D931AB5-2F62-4151-B3A0-FCEF35FE8CC9}" sibTransId="{839D01FD-586E-453D-9FDF-1E9EF83A827C}"/>
    <dgm:cxn modelId="{ED1E1FC8-8879-44B6-BD8B-573046CB6926}" srcId="{B68DF303-8D3B-4F3F-8817-C214D5FD7A8C}" destId="{2DAB4CDD-8D11-425D-87D6-CFB6631EE25E}" srcOrd="1" destOrd="0" parTransId="{E39BD8E5-FD4A-4AF5-9D3D-CF1A0E555E01}" sibTransId="{3C608753-8CFD-460B-B836-67D7F1B23D9C}"/>
    <dgm:cxn modelId="{20DF0B0B-15F6-4142-9434-E24AACBBD3B3}" type="presOf" srcId="{839D01FD-586E-453D-9FDF-1E9EF83A827C}" destId="{20466248-B04A-497A-95AF-20DF895799F0}" srcOrd="0" destOrd="0" presId="urn:microsoft.com/office/officeart/2005/8/layout/cycle2"/>
    <dgm:cxn modelId="{8778DF37-22F9-4C75-97C9-0778E27C47AF}" type="presOf" srcId="{A666FFB2-2242-4D58-B7B8-E3B8CB625D4F}" destId="{5E0A65E4-F4BB-4F82-A9C7-4C0A74A1AEBB}" srcOrd="1" destOrd="0" presId="urn:microsoft.com/office/officeart/2005/8/layout/cycle2"/>
    <dgm:cxn modelId="{6D393A87-92F1-4AB6-AF34-57E04E06CDCE}" type="presParOf" srcId="{04600772-C84D-4072-A310-8D7825B109D4}" destId="{A973411F-7A9F-406A-87F4-0ADE985ABB43}" srcOrd="0" destOrd="0" presId="urn:microsoft.com/office/officeart/2005/8/layout/cycle2"/>
    <dgm:cxn modelId="{874F19F3-70B0-418C-9A1A-4AE996E3A334}" type="presParOf" srcId="{04600772-C84D-4072-A310-8D7825B109D4}" destId="{20466248-B04A-497A-95AF-20DF895799F0}" srcOrd="1" destOrd="0" presId="urn:microsoft.com/office/officeart/2005/8/layout/cycle2"/>
    <dgm:cxn modelId="{BF787A05-C1F8-42EF-8C23-4BD11816E75B}" type="presParOf" srcId="{20466248-B04A-497A-95AF-20DF895799F0}" destId="{3DC0E77D-A3B7-4975-92AE-8768DBC617BD}" srcOrd="0" destOrd="0" presId="urn:microsoft.com/office/officeart/2005/8/layout/cycle2"/>
    <dgm:cxn modelId="{4996AA9C-D4F9-4667-BB71-FC9B7E7370A3}" type="presParOf" srcId="{04600772-C84D-4072-A310-8D7825B109D4}" destId="{3988AF5F-5678-43ED-90AA-5A55280F766B}" srcOrd="2" destOrd="0" presId="urn:microsoft.com/office/officeart/2005/8/layout/cycle2"/>
    <dgm:cxn modelId="{A08012E2-89ED-4B19-B42C-DD3F189F7BEB}" type="presParOf" srcId="{04600772-C84D-4072-A310-8D7825B109D4}" destId="{D3D6E573-8974-423F-833A-38F210B7C60B}" srcOrd="3" destOrd="0" presId="urn:microsoft.com/office/officeart/2005/8/layout/cycle2"/>
    <dgm:cxn modelId="{EEAAC3A0-5602-4C81-A4D9-BF8CCE804922}" type="presParOf" srcId="{D3D6E573-8974-423F-833A-38F210B7C60B}" destId="{21516686-978F-45B4-99F2-DF3DDD750A87}" srcOrd="0" destOrd="0" presId="urn:microsoft.com/office/officeart/2005/8/layout/cycle2"/>
    <dgm:cxn modelId="{6725C7A9-4B0C-493B-94DE-ECD7554B8B4C}" type="presParOf" srcId="{04600772-C84D-4072-A310-8D7825B109D4}" destId="{B6AF19FF-DB04-4E54-A74F-696A37446D37}" srcOrd="4" destOrd="0" presId="urn:microsoft.com/office/officeart/2005/8/layout/cycle2"/>
    <dgm:cxn modelId="{FC596644-55A3-4B78-8205-FC772FCDA172}" type="presParOf" srcId="{04600772-C84D-4072-A310-8D7825B109D4}" destId="{2423C14B-3206-4166-A16F-E0A5386472CC}" srcOrd="5" destOrd="0" presId="urn:microsoft.com/office/officeart/2005/8/layout/cycle2"/>
    <dgm:cxn modelId="{19052873-E99A-4330-BCDC-7262C71DD8DD}" type="presParOf" srcId="{2423C14B-3206-4166-A16F-E0A5386472CC}" destId="{5E0A65E4-F4BB-4F82-A9C7-4C0A74A1AEBB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12AC92-FC2D-4851-AA5B-EF0A3E568E1E}">
      <dsp:nvSpPr>
        <dsp:cNvPr id="0" name=""/>
        <dsp:cNvSpPr/>
      </dsp:nvSpPr>
      <dsp:spPr>
        <a:xfrm>
          <a:off x="214312" y="958506"/>
          <a:ext cx="3471861" cy="7855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dk2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 w="19050">
          <a:solidFill>
            <a:schemeClr val="bg2">
              <a:lumMod val="50000"/>
            </a:schemeClr>
          </a:solidFill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Encargado mantenimiento y montaje</a:t>
          </a:r>
          <a:endParaRPr lang="es-ES" sz="2000" kern="1200" dirty="0">
            <a:latin typeface="Calibri" pitchFamily="34" charset="0"/>
          </a:endParaRPr>
        </a:p>
      </dsp:txBody>
      <dsp:txXfrm>
        <a:off x="214312" y="958506"/>
        <a:ext cx="3471861" cy="785529"/>
      </dsp:txXfrm>
    </dsp:sp>
    <dsp:sp modelId="{30FA9CDE-76E8-4B5B-938D-B636A1881326}">
      <dsp:nvSpPr>
        <dsp:cNvPr id="0" name=""/>
        <dsp:cNvSpPr/>
      </dsp:nvSpPr>
      <dsp:spPr>
        <a:xfrm>
          <a:off x="214312" y="2498412"/>
          <a:ext cx="3529120" cy="66279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dk2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 w="19050">
          <a:solidFill>
            <a:schemeClr val="bg2">
              <a:lumMod val="50000"/>
            </a:schemeClr>
          </a:solidFill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¿Quién la manejaría?</a:t>
          </a:r>
          <a:endParaRPr lang="es-ES" sz="2000" kern="1200" dirty="0">
            <a:latin typeface="Calibri" pitchFamily="34" charset="0"/>
          </a:endParaRPr>
        </a:p>
      </dsp:txBody>
      <dsp:txXfrm>
        <a:off x="214312" y="2498412"/>
        <a:ext cx="3529120" cy="662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3C9EDE-179F-41D4-AA62-0F63804123A5}">
      <dsp:nvSpPr>
        <dsp:cNvPr id="0" name=""/>
        <dsp:cNvSpPr/>
      </dsp:nvSpPr>
      <dsp:spPr>
        <a:xfrm>
          <a:off x="0" y="1605842"/>
          <a:ext cx="4040188" cy="1053606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Los fabricantes</a:t>
          </a:r>
          <a:endParaRPr lang="es-ES" sz="2800" kern="1200" dirty="0">
            <a:latin typeface="Calibri" pitchFamily="34" charset="0"/>
          </a:endParaRPr>
        </a:p>
      </dsp:txBody>
      <dsp:txXfrm>
        <a:off x="0" y="1605842"/>
        <a:ext cx="4040188" cy="568947"/>
      </dsp:txXfrm>
    </dsp:sp>
    <dsp:sp modelId="{556E7CA3-4B8A-45AA-B783-0EC35013D662}">
      <dsp:nvSpPr>
        <dsp:cNvPr id="0" name=""/>
        <dsp:cNvSpPr/>
      </dsp:nvSpPr>
      <dsp:spPr>
        <a:xfrm>
          <a:off x="0" y="2153718"/>
          <a:ext cx="4040188" cy="484659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latin typeface="Calibri" pitchFamily="34" charset="0"/>
            </a:rPr>
            <a:t>Crean delegaciones</a:t>
          </a:r>
          <a:endParaRPr lang="es-ES" sz="2000" kern="1200" dirty="0">
            <a:latin typeface="Calibri" pitchFamily="34" charset="0"/>
          </a:endParaRPr>
        </a:p>
      </dsp:txBody>
      <dsp:txXfrm>
        <a:off x="0" y="2153718"/>
        <a:ext cx="4040188" cy="484659"/>
      </dsp:txXfrm>
    </dsp:sp>
    <dsp:sp modelId="{2A91B8F6-59E3-4D77-84D1-3B54E5EE2438}">
      <dsp:nvSpPr>
        <dsp:cNvPr id="0" name=""/>
        <dsp:cNvSpPr/>
      </dsp:nvSpPr>
      <dsp:spPr>
        <a:xfrm rot="10800000">
          <a:off x="0" y="0"/>
          <a:ext cx="4040188" cy="1620446"/>
        </a:xfrm>
        <a:prstGeom prst="upArrowCallout">
          <a:avLst/>
        </a:prstGeom>
        <a:solidFill>
          <a:schemeClr val="bg1">
            <a:lumMod val="75000"/>
            <a:lumOff val="2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MANTENIMIENTO Y MONTAJE</a:t>
          </a:r>
          <a:endParaRPr lang="es-ES" sz="2400" b="1" kern="1200" dirty="0">
            <a:latin typeface="Calibri" pitchFamily="34" charset="0"/>
          </a:endParaRPr>
        </a:p>
      </dsp:txBody>
      <dsp:txXfrm rot="10800000">
        <a:off x="0" y="0"/>
        <a:ext cx="4040188" cy="16204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73411F-7A9F-406A-87F4-0ADE985ABB43}">
      <dsp:nvSpPr>
        <dsp:cNvPr id="0" name=""/>
        <dsp:cNvSpPr/>
      </dsp:nvSpPr>
      <dsp:spPr>
        <a:xfrm>
          <a:off x="1985740" y="-34968"/>
          <a:ext cx="1764432" cy="1677019"/>
        </a:xfrm>
        <a:prstGeom prst="ellipse">
          <a:avLst/>
        </a:prstGeom>
        <a:solidFill>
          <a:schemeClr val="tx1">
            <a:lumMod val="6500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latin typeface="Calibri" pitchFamily="34" charset="0"/>
            </a:rPr>
            <a:t>Rendimiento del gruista</a:t>
          </a:r>
          <a:endParaRPr lang="es-ES" sz="1800" b="0" kern="1200" dirty="0">
            <a:latin typeface="Calibri" pitchFamily="34" charset="0"/>
          </a:endParaRPr>
        </a:p>
      </dsp:txBody>
      <dsp:txXfrm>
        <a:off x="1985740" y="-34968"/>
        <a:ext cx="1764432" cy="1677019"/>
      </dsp:txXfrm>
    </dsp:sp>
    <dsp:sp modelId="{20466248-B04A-497A-95AF-20DF895799F0}">
      <dsp:nvSpPr>
        <dsp:cNvPr id="0" name=""/>
        <dsp:cNvSpPr/>
      </dsp:nvSpPr>
      <dsp:spPr>
        <a:xfrm rot="3600000">
          <a:off x="3275189" y="1577086"/>
          <a:ext cx="404672" cy="5645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/>
        </a:p>
      </dsp:txBody>
      <dsp:txXfrm rot="3600000">
        <a:off x="3275189" y="1577086"/>
        <a:ext cx="404672" cy="564520"/>
      </dsp:txXfrm>
    </dsp:sp>
    <dsp:sp modelId="{3988AF5F-5678-43ED-90AA-5A55280F766B}">
      <dsp:nvSpPr>
        <dsp:cNvPr id="0" name=""/>
        <dsp:cNvSpPr/>
      </dsp:nvSpPr>
      <dsp:spPr>
        <a:xfrm>
          <a:off x="3237440" y="2074615"/>
          <a:ext cx="1773782" cy="1810062"/>
        </a:xfrm>
        <a:prstGeom prst="ellipse">
          <a:avLst/>
        </a:prstGeom>
        <a:solidFill>
          <a:schemeClr val="tx1">
            <a:lumMod val="6500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latin typeface="Calibri" pitchFamily="34" charset="0"/>
            </a:rPr>
            <a:t>Rendimiento de los demás</a:t>
          </a:r>
          <a:endParaRPr lang="es-ES" sz="1800" b="0" kern="1200" dirty="0">
            <a:latin typeface="Calibri" pitchFamily="34" charset="0"/>
          </a:endParaRPr>
        </a:p>
      </dsp:txBody>
      <dsp:txXfrm>
        <a:off x="3237440" y="2074615"/>
        <a:ext cx="1773782" cy="1810062"/>
      </dsp:txXfrm>
    </dsp:sp>
    <dsp:sp modelId="{D3D6E573-8974-423F-833A-38F210B7C60B}">
      <dsp:nvSpPr>
        <dsp:cNvPr id="0" name=""/>
        <dsp:cNvSpPr/>
      </dsp:nvSpPr>
      <dsp:spPr>
        <a:xfrm rot="10800000">
          <a:off x="2645291" y="2697386"/>
          <a:ext cx="418451" cy="5645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/>
        </a:p>
      </dsp:txBody>
      <dsp:txXfrm rot="10800000">
        <a:off x="2645291" y="2697386"/>
        <a:ext cx="418451" cy="564520"/>
      </dsp:txXfrm>
    </dsp:sp>
    <dsp:sp modelId="{B6AF19FF-DB04-4E54-A74F-696A37446D37}">
      <dsp:nvSpPr>
        <dsp:cNvPr id="0" name=""/>
        <dsp:cNvSpPr/>
      </dsp:nvSpPr>
      <dsp:spPr>
        <a:xfrm>
          <a:off x="775254" y="2143320"/>
          <a:ext cx="1672653" cy="1672653"/>
        </a:xfrm>
        <a:prstGeom prst="ellipse">
          <a:avLst/>
        </a:prstGeom>
        <a:solidFill>
          <a:schemeClr val="tx1">
            <a:lumMod val="6500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Autoestima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Satisfacción</a:t>
          </a:r>
          <a:endParaRPr lang="es-ES" sz="1800" kern="1200" dirty="0">
            <a:latin typeface="Calibri" pitchFamily="34" charset="0"/>
          </a:endParaRPr>
        </a:p>
      </dsp:txBody>
      <dsp:txXfrm>
        <a:off x="775254" y="2143320"/>
        <a:ext cx="1672653" cy="1672653"/>
      </dsp:txXfrm>
    </dsp:sp>
    <dsp:sp modelId="{2423C14B-3206-4166-A16F-E0A5386472CC}">
      <dsp:nvSpPr>
        <dsp:cNvPr id="0" name=""/>
        <dsp:cNvSpPr/>
      </dsp:nvSpPr>
      <dsp:spPr>
        <a:xfrm rot="18000000">
          <a:off x="2011124" y="1625496"/>
          <a:ext cx="438626" cy="56452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/>
        </a:p>
      </dsp:txBody>
      <dsp:txXfrm rot="18000000">
        <a:off x="2011124" y="1625496"/>
        <a:ext cx="438626" cy="564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647" cy="486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3165" y="0"/>
            <a:ext cx="2971647" cy="486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EC948-E927-405E-AFB8-06ED54B233C0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6163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642" y="4614730"/>
            <a:ext cx="5485130" cy="4370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226354"/>
            <a:ext cx="2971647" cy="486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3165" y="9226354"/>
            <a:ext cx="2971647" cy="486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2D466-A866-4174-BCED-19251A8F620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2D466-A866-4174-BCED-19251A8F6207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07F9D11-5DA9-471E-9EFB-DFB7F42201E5}" type="datetimeFigureOut">
              <a:rPr lang="es-ES" smtClean="0"/>
              <a:pPr/>
              <a:t>02/07/2011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364BDAD-E319-4CD6-9ECF-72BA6EE88D8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latin typeface="Calibri" pitchFamily="34" charset="0"/>
              </a:rPr>
              <a:t>ESTUDIO SOBRE LAS RELACIONES SOCIALES Y LA SEGURIDAD EN EL OFICIO DE GRUISTA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43108" y="3143248"/>
            <a:ext cx="6560234" cy="2000264"/>
          </a:xfrm>
        </p:spPr>
        <p:txBody>
          <a:bodyPr>
            <a:normAutofit fontScale="92500" lnSpcReduction="10000"/>
          </a:bodyPr>
          <a:lstStyle/>
          <a:p>
            <a:r>
              <a:rPr lang="es-ES" sz="2800" b="1" dirty="0" smtClean="0">
                <a:latin typeface="Calibri" pitchFamily="34" charset="0"/>
              </a:rPr>
              <a:t>Lorena Andreu Arenas</a:t>
            </a:r>
          </a:p>
          <a:p>
            <a:r>
              <a:rPr lang="es-ES" sz="2800" dirty="0" smtClean="0">
                <a:latin typeface="Calibri" pitchFamily="34" charset="0"/>
              </a:rPr>
              <a:t>Directores  PFG: Dra. Elena Navarro Astor</a:t>
            </a:r>
          </a:p>
          <a:p>
            <a:r>
              <a:rPr lang="es-ES" sz="2800" dirty="0" smtClean="0">
                <a:latin typeface="Calibri" pitchFamily="34" charset="0"/>
              </a:rPr>
              <a:t>Dª. María Pons Morera  </a:t>
            </a:r>
          </a:p>
          <a:p>
            <a:r>
              <a:rPr lang="es-ES" sz="2800" dirty="0" smtClean="0">
                <a:latin typeface="Calibri" pitchFamily="34" charset="0"/>
              </a:rPr>
              <a:t>Modalidad: Científico técnico</a:t>
            </a:r>
          </a:p>
          <a:p>
            <a:r>
              <a:rPr lang="es-ES" sz="2800" dirty="0" smtClean="0">
                <a:latin typeface="Calibri" pitchFamily="34" charset="0"/>
              </a:rPr>
              <a:t>Julio 2011</a:t>
            </a:r>
            <a:endParaRPr lang="es-ES" sz="2800" dirty="0">
              <a:latin typeface="Calibri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251520" y="6021288"/>
            <a:ext cx="8712968" cy="721985"/>
            <a:chOff x="251520" y="6021288"/>
            <a:chExt cx="8712968" cy="721985"/>
          </a:xfrm>
        </p:grpSpPr>
        <p:pic>
          <p:nvPicPr>
            <p:cNvPr id="5" name="0 Imagen" descr="logo_upv.jp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20" y="6093296"/>
              <a:ext cx="1778219" cy="58332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</p:pic>
        <p:sp>
          <p:nvSpPr>
            <p:cNvPr id="7" name="6 CuadroTexto"/>
            <p:cNvSpPr txBox="1"/>
            <p:nvPr/>
          </p:nvSpPr>
          <p:spPr>
            <a:xfrm>
              <a:off x="4644008" y="6309320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>
                      <a:lumMod val="65000"/>
                      <a:lumOff val="35000"/>
                    </a:schemeClr>
                  </a:solidFill>
                  <a:latin typeface="Calibri" pitchFamily="34" charset="0"/>
                </a:rPr>
                <a:t>   Grado en Ingeniería de Edificación</a:t>
              </a:r>
              <a:endParaRPr lang="es-ES" b="1" dirty="0">
                <a:solidFill>
                  <a:schemeClr val="bg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10" name="9 Imagen"/>
            <p:cNvPicPr/>
            <p:nvPr/>
          </p:nvPicPr>
          <p:blipFill>
            <a:blip r:embed="rId3" cstate="print"/>
            <a:srcRect t="7955" b="9091"/>
            <a:stretch>
              <a:fillRect/>
            </a:stretch>
          </p:blipFill>
          <p:spPr bwMode="auto">
            <a:xfrm>
              <a:off x="8172400" y="6021288"/>
              <a:ext cx="792088" cy="721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>
                <a:latin typeface="Calibri" pitchFamily="34" charset="0"/>
              </a:rPr>
              <a:t>ÍNDICE</a:t>
            </a:r>
            <a:endParaRPr lang="es-ES" sz="3600" dirty="0"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34" y="1928802"/>
            <a:ext cx="435771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Introducción y objetivos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Antecedentes teóricos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Metodología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Resultados y conclusiones</a:t>
            </a:r>
          </a:p>
          <a:p>
            <a:pPr marL="400050" indent="-400050" algn="just">
              <a:buAutoNum type="romanUcPeriod"/>
            </a:pPr>
            <a:endParaRPr lang="es-ES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1844824"/>
            <a:ext cx="432048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00535195foto.bmp"/>
          <p:cNvPicPr>
            <a:picLocks noChangeAspect="1"/>
          </p:cNvPicPr>
          <p:nvPr/>
        </p:nvPicPr>
        <p:blipFill>
          <a:blip r:embed="rId3" cstate="print">
            <a:grayscl/>
          </a:blip>
          <a:srcRect b="7526"/>
          <a:stretch>
            <a:fillRect/>
          </a:stretch>
        </p:blipFill>
        <p:spPr>
          <a:xfrm>
            <a:off x="5143504" y="1428736"/>
            <a:ext cx="3811089" cy="5286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75200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smtClean="0">
                <a:latin typeface="Calibri" pitchFamily="34" charset="0"/>
              </a:rPr>
              <a:t/>
            </a:r>
            <a:br>
              <a:rPr lang="es-ES" dirty="0" smtClean="0">
                <a:latin typeface="Calibri" pitchFamily="34" charset="0"/>
              </a:rPr>
            </a:br>
            <a:r>
              <a:rPr lang="es-ES" dirty="0" smtClean="0">
                <a:latin typeface="Calibri" pitchFamily="34" charset="0"/>
              </a:rPr>
              <a:t/>
            </a:r>
            <a:br>
              <a:rPr lang="es-ES" dirty="0" smtClean="0">
                <a:latin typeface="Calibri" pitchFamily="34" charset="0"/>
              </a:rPr>
            </a:br>
            <a:r>
              <a:rPr lang="es-ES" dirty="0" smtClean="0">
                <a:latin typeface="Calibri" pitchFamily="34" charset="0"/>
              </a:rPr>
              <a:t/>
            </a:r>
            <a:br>
              <a:rPr lang="es-ES" dirty="0" smtClean="0">
                <a:latin typeface="Calibri" pitchFamily="34" charset="0"/>
              </a:rPr>
            </a:br>
            <a:r>
              <a:rPr lang="es-ES" sz="3100" i="1" dirty="0" smtClean="0">
                <a:latin typeface="Calibri" pitchFamily="34" charset="0"/>
              </a:rPr>
              <a:t>I. Introducción</a:t>
            </a:r>
            <a:r>
              <a:rPr lang="es-ES" dirty="0" smtClean="0">
                <a:latin typeface="Calibri" pitchFamily="34" charset="0"/>
              </a:rPr>
              <a:t/>
            </a:r>
            <a:br>
              <a:rPr lang="es-ES" dirty="0" smtClean="0">
                <a:latin typeface="Calibri" pitchFamily="34" charset="0"/>
              </a:rPr>
            </a:br>
            <a:r>
              <a:rPr lang="es-ES" dirty="0" smtClean="0">
                <a:latin typeface="Calibri" pitchFamily="34" charset="0"/>
              </a:rPr>
              <a:t>		</a:t>
            </a:r>
            <a:r>
              <a:rPr lang="es-ES" sz="4000" dirty="0" smtClean="0">
                <a:latin typeface="Calibri" pitchFamily="34" charset="0"/>
              </a:rPr>
              <a:t>¿POR QUÉ GRUISTAS?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143116"/>
            <a:ext cx="8229600" cy="35719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sz="2400" dirty="0" smtClean="0">
                <a:latin typeface="Calibri" pitchFamily="34" charset="0"/>
              </a:rPr>
              <a:t>Duración en obra</a:t>
            </a:r>
          </a:p>
          <a:p>
            <a:pPr>
              <a:buNone/>
            </a:pPr>
            <a:endParaRPr lang="es-ES" sz="24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2400" dirty="0" smtClean="0">
                <a:latin typeface="Calibri" pitchFamily="34" charset="0"/>
              </a:rPr>
              <a:t>Interacción con otros oficios</a:t>
            </a:r>
          </a:p>
          <a:p>
            <a:pPr>
              <a:buNone/>
            </a:pPr>
            <a:endParaRPr lang="es-ES" sz="24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2400" dirty="0" smtClean="0">
                <a:latin typeface="Calibri" pitchFamily="34" charset="0"/>
              </a:rPr>
              <a:t>Importancia de la seguridad y salud</a:t>
            </a:r>
          </a:p>
          <a:p>
            <a:pPr>
              <a:buNone/>
            </a:pPr>
            <a:endParaRPr lang="es-ES" sz="24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2400" dirty="0" smtClean="0">
                <a:latin typeface="Calibri" pitchFamily="34" charset="0"/>
              </a:rPr>
              <a:t>Responsabilidad</a:t>
            </a:r>
          </a:p>
          <a:p>
            <a:pPr>
              <a:buNone/>
            </a:pP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75200"/>
          </a:xfrm>
        </p:spPr>
        <p:txBody>
          <a:bodyPr>
            <a:normAutofit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I. Introducción</a:t>
            </a:r>
            <a:r>
              <a:rPr lang="es-ES" sz="3600" dirty="0" smtClean="0">
                <a:latin typeface="Calibri" pitchFamily="34" charset="0"/>
              </a:rPr>
              <a:t/>
            </a:r>
            <a:br>
              <a:rPr lang="es-ES" sz="3600" dirty="0" smtClean="0">
                <a:latin typeface="Calibri" pitchFamily="34" charset="0"/>
              </a:rPr>
            </a:br>
            <a:r>
              <a:rPr lang="es-ES" sz="3600" dirty="0" smtClean="0">
                <a:latin typeface="Calibri" pitchFamily="34" charset="0"/>
              </a:rPr>
              <a:t>			OBJETIVOS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071966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s-ES" sz="3000" dirty="0" smtClean="0">
                <a:latin typeface="Calibri" pitchFamily="34" charset="0"/>
              </a:rPr>
              <a:t>Describir las tareas y funciones de su puesto de trabajo. </a:t>
            </a:r>
          </a:p>
          <a:p>
            <a:pPr algn="just">
              <a:buNone/>
            </a:pPr>
            <a:endParaRPr lang="es-ES" sz="30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3000" dirty="0" smtClean="0">
                <a:latin typeface="Calibri" pitchFamily="34" charset="0"/>
              </a:rPr>
              <a:t>Encontrar  factores que influyen en la productividad.</a:t>
            </a:r>
          </a:p>
          <a:p>
            <a:pPr algn="just">
              <a:buFont typeface="Wingdings" pitchFamily="2" charset="2"/>
              <a:buChar char="§"/>
            </a:pPr>
            <a:endParaRPr lang="es-ES" sz="30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3000" dirty="0" smtClean="0">
                <a:latin typeface="Calibri" pitchFamily="34" charset="0"/>
              </a:rPr>
              <a:t>Analizar la relación con el resto de oficios.</a:t>
            </a:r>
          </a:p>
          <a:p>
            <a:pPr algn="just">
              <a:buFont typeface="Wingdings" pitchFamily="2" charset="2"/>
              <a:buChar char="§"/>
            </a:pPr>
            <a:endParaRPr lang="es-ES" sz="30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3000" dirty="0" smtClean="0">
                <a:latin typeface="Calibri" pitchFamily="34" charset="0"/>
              </a:rPr>
              <a:t>Identificar la influencia de la seguridad y salud en su trabajo.</a:t>
            </a:r>
          </a:p>
          <a:p>
            <a:pPr algn="just">
              <a:buFont typeface="Wingdings" pitchFamily="2" charset="2"/>
              <a:buChar char="§"/>
            </a:pPr>
            <a:endParaRPr lang="es-ES" sz="30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3000" dirty="0" smtClean="0">
                <a:latin typeface="Calibri" pitchFamily="34" charset="0"/>
              </a:rPr>
              <a:t>Definir su nivel de satisfacción e insatisfacción laboral.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>
                <a:latin typeface="Calibri" pitchFamily="34" charset="0"/>
              </a:rPr>
              <a:t>ÍNDICE</a:t>
            </a:r>
            <a:endParaRPr lang="es-ES" sz="3600" dirty="0"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34" y="1928802"/>
            <a:ext cx="435771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Introducción y objetivos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Antecedentes teóricos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Metodología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Resultados y conclusiones</a:t>
            </a:r>
          </a:p>
          <a:p>
            <a:pPr marL="400050" indent="-400050" algn="just">
              <a:buAutoNum type="romanUcPeriod"/>
            </a:pPr>
            <a:endParaRPr lang="es-ES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2636912"/>
            <a:ext cx="432048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II. Antecedentes teóricos</a:t>
            </a:r>
            <a:r>
              <a:rPr lang="es-ES" sz="3100" dirty="0" smtClean="0">
                <a:latin typeface="Calibri" pitchFamily="34" charset="0"/>
              </a:rPr>
              <a:t/>
            </a:r>
            <a:br>
              <a:rPr lang="es-ES" sz="3100" dirty="0" smtClean="0">
                <a:latin typeface="Calibri" pitchFamily="34" charset="0"/>
              </a:rPr>
            </a:br>
            <a:r>
              <a:rPr lang="es-ES" sz="4800" dirty="0" smtClean="0">
                <a:latin typeface="Calibri" pitchFamily="34" charset="0"/>
              </a:rPr>
              <a:t>	</a:t>
            </a:r>
            <a:r>
              <a:rPr lang="es-ES" sz="4000" dirty="0" smtClean="0">
                <a:latin typeface="Calibri" pitchFamily="34" charset="0"/>
              </a:rPr>
              <a:t>         SATISFACCIÓN LABORAL</a:t>
            </a:r>
            <a:endParaRPr lang="es-ES" sz="4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714348" y="3356991"/>
            <a:ext cx="792961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dirty="0" smtClean="0">
              <a:latin typeface="Calibri" pitchFamily="34" charset="0"/>
            </a:endParaRPr>
          </a:p>
          <a:p>
            <a:endParaRPr lang="es-ES" sz="1400" dirty="0" smtClean="0">
              <a:latin typeface="Calibri" pitchFamily="34" charset="0"/>
            </a:endParaRPr>
          </a:p>
          <a:p>
            <a:r>
              <a:rPr lang="es-ES" sz="1400" dirty="0" smtClean="0">
                <a:latin typeface="Calibri" pitchFamily="34" charset="0"/>
              </a:rPr>
              <a:t>         						                 Fuente: (Ponce, 2006)</a:t>
            </a:r>
            <a:endParaRPr lang="es-ES" dirty="0">
              <a:latin typeface="Calibri" pitchFamily="34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714348" y="3643314"/>
            <a:ext cx="7786742" cy="2428892"/>
            <a:chOff x="714348" y="3643314"/>
            <a:chExt cx="7786742" cy="2428892"/>
          </a:xfrm>
        </p:grpSpPr>
        <p:cxnSp>
          <p:nvCxnSpPr>
            <p:cNvPr id="16" name="15 Conector recto"/>
            <p:cNvCxnSpPr/>
            <p:nvPr/>
          </p:nvCxnSpPr>
          <p:spPr>
            <a:xfrm>
              <a:off x="5572132" y="3857628"/>
              <a:ext cx="1428760" cy="1588"/>
            </a:xfrm>
            <a:prstGeom prst="line">
              <a:avLst/>
            </a:prstGeom>
            <a:ln w="19050"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6 Rectángulo"/>
            <p:cNvSpPr/>
            <p:nvPr/>
          </p:nvSpPr>
          <p:spPr>
            <a:xfrm>
              <a:off x="3286116" y="3643314"/>
              <a:ext cx="2286016" cy="500066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357554" y="3714752"/>
              <a:ext cx="2357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>
                  <a:solidFill>
                    <a:schemeClr val="bg1"/>
                  </a:solidFill>
                  <a:latin typeface="Calibri" pitchFamily="34" charset="0"/>
                </a:rPr>
                <a:t>Personalidad del individuo</a:t>
              </a:r>
              <a:endParaRPr lang="es-E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" name="8 Rectángulo"/>
            <p:cNvSpPr/>
            <p:nvPr/>
          </p:nvSpPr>
          <p:spPr>
            <a:xfrm>
              <a:off x="5857884" y="4643446"/>
              <a:ext cx="2286016" cy="500066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6143636" y="4714884"/>
              <a:ext cx="2357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>
                  <a:solidFill>
                    <a:schemeClr val="bg1"/>
                  </a:solidFill>
                  <a:latin typeface="Calibri" pitchFamily="34" charset="0"/>
                </a:rPr>
                <a:t>Deseos y necesidades</a:t>
              </a:r>
              <a:endParaRPr lang="es-E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286116" y="5572140"/>
              <a:ext cx="2286016" cy="500066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3500430" y="5643578"/>
              <a:ext cx="2357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>
                  <a:solidFill>
                    <a:schemeClr val="bg1"/>
                  </a:solidFill>
                  <a:latin typeface="Calibri" pitchFamily="34" charset="0"/>
                </a:rPr>
                <a:t>Motivación obtenida</a:t>
              </a:r>
              <a:endParaRPr lang="es-E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714348" y="4643446"/>
              <a:ext cx="2286016" cy="500066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1000100" y="4714884"/>
              <a:ext cx="2357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>
                  <a:solidFill>
                    <a:schemeClr val="bg1"/>
                  </a:solidFill>
                  <a:latin typeface="Calibri" pitchFamily="34" charset="0"/>
                </a:rPr>
                <a:t>Objetivos ó metas</a:t>
              </a:r>
              <a:endParaRPr lang="es-E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19" name="18 Conector recto de flecha"/>
            <p:cNvCxnSpPr>
              <a:endCxn id="9" idx="0"/>
            </p:cNvCxnSpPr>
            <p:nvPr/>
          </p:nvCxnSpPr>
          <p:spPr>
            <a:xfrm rot="5400000">
              <a:off x="6607983" y="4250537"/>
              <a:ext cx="785818" cy="158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>
              <a:off x="1857356" y="5929330"/>
              <a:ext cx="1428760" cy="1588"/>
            </a:xfrm>
            <a:prstGeom prst="line">
              <a:avLst/>
            </a:prstGeom>
            <a:ln w="19050"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 de flecha"/>
            <p:cNvCxnSpPr/>
            <p:nvPr/>
          </p:nvCxnSpPr>
          <p:spPr>
            <a:xfrm rot="16200000" flipV="1">
              <a:off x="1465241" y="5535627"/>
              <a:ext cx="785818" cy="158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 rot="10800000">
              <a:off x="5572132" y="5929330"/>
              <a:ext cx="1428760" cy="158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>
              <a:stCxn id="9" idx="2"/>
            </p:cNvCxnSpPr>
            <p:nvPr/>
          </p:nvCxnSpPr>
          <p:spPr>
            <a:xfrm rot="5400000">
              <a:off x="6607983" y="5536421"/>
              <a:ext cx="78581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 de flecha"/>
            <p:cNvCxnSpPr/>
            <p:nvPr/>
          </p:nvCxnSpPr>
          <p:spPr>
            <a:xfrm rot="10800000" flipH="1">
              <a:off x="1857356" y="3857628"/>
              <a:ext cx="1428760" cy="1588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 rot="5400000">
              <a:off x="1465241" y="4249743"/>
              <a:ext cx="78581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40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683568" y="1556792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TRABAJO:   Marcado por unas motivaciones internas- personales y unos incentivos 	    ó fines externos (</a:t>
            </a:r>
            <a:r>
              <a:rPr lang="es-ES" dirty="0" err="1" smtClean="0">
                <a:latin typeface="Calibri" pitchFamily="34" charset="0"/>
              </a:rPr>
              <a:t>Maier</a:t>
            </a:r>
            <a:r>
              <a:rPr lang="es-ES" dirty="0" smtClean="0">
                <a:latin typeface="Calibri" pitchFamily="34" charset="0"/>
              </a:rPr>
              <a:t>, 1955).</a:t>
            </a:r>
          </a:p>
          <a:p>
            <a:endParaRPr lang="es-ES" dirty="0" smtClean="0">
              <a:latin typeface="Calibri" pitchFamily="34" charset="0"/>
            </a:endParaRPr>
          </a:p>
          <a:p>
            <a:pPr algn="just"/>
            <a:r>
              <a:rPr lang="es-ES" dirty="0" smtClean="0">
                <a:latin typeface="Calibri" pitchFamily="34" charset="0"/>
              </a:rPr>
              <a:t>SATISFACCIÓN:   Actitud de un individuo frente a su trabajo.</a:t>
            </a:r>
          </a:p>
          <a:p>
            <a:pPr algn="just"/>
            <a:r>
              <a:rPr lang="es-ES" dirty="0" smtClean="0">
                <a:latin typeface="Calibri" pitchFamily="34" charset="0"/>
              </a:rPr>
              <a:t>	            Actitud positiva: alto nivel de satisfacción.</a:t>
            </a:r>
          </a:p>
          <a:p>
            <a:pPr algn="just"/>
            <a:r>
              <a:rPr lang="es-ES" dirty="0" smtClean="0">
                <a:latin typeface="Calibri" pitchFamily="34" charset="0"/>
              </a:rPr>
              <a:t>	            Actitud negativa: insatisfacción.</a:t>
            </a:r>
          </a:p>
          <a:p>
            <a:pPr algn="just"/>
            <a:r>
              <a:rPr lang="es-ES" dirty="0" smtClean="0">
                <a:latin typeface="Calibri" pitchFamily="34" charset="0"/>
              </a:rPr>
              <a:t>CICLO MOTIVACIÓN: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i="1" dirty="0" smtClean="0">
                <a:latin typeface="Calibri" pitchFamily="34" charset="0"/>
              </a:rPr>
              <a:t>II. Antecedentes teóricos</a:t>
            </a:r>
            <a:r>
              <a:rPr lang="es-ES" sz="3600" dirty="0" smtClean="0">
                <a:latin typeface="Calibri" pitchFamily="34" charset="0"/>
              </a:rPr>
              <a:t/>
            </a:r>
            <a:br>
              <a:rPr lang="es-ES" sz="3600" dirty="0" smtClean="0">
                <a:latin typeface="Calibri" pitchFamily="34" charset="0"/>
              </a:rPr>
            </a:br>
            <a:r>
              <a:rPr lang="es-ES" sz="3600" dirty="0" smtClean="0">
                <a:latin typeface="Calibri" pitchFamily="34" charset="0"/>
              </a:rPr>
              <a:t>	     EVOLUCIÓN FIGURA DE GRUISTA</a:t>
            </a:r>
            <a:endParaRPr lang="es-ES" sz="3600" dirty="0">
              <a:latin typeface="Calibri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857752" y="1785926"/>
          <a:ext cx="3900486" cy="438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7 Grupo"/>
          <p:cNvGrpSpPr/>
          <p:nvPr/>
        </p:nvGrpSpPr>
        <p:grpSpPr>
          <a:xfrm>
            <a:off x="571472" y="3286124"/>
            <a:ext cx="4214842" cy="830997"/>
            <a:chOff x="571472" y="3286124"/>
            <a:chExt cx="4214842" cy="830997"/>
          </a:xfrm>
        </p:grpSpPr>
        <p:sp>
          <p:nvSpPr>
            <p:cNvPr id="5" name="4 CuadroTexto"/>
            <p:cNvSpPr txBox="1"/>
            <p:nvPr/>
          </p:nvSpPr>
          <p:spPr>
            <a:xfrm>
              <a:off x="571472" y="3286124"/>
              <a:ext cx="37862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smtClean="0">
                  <a:latin typeface="Calibri" pitchFamily="34" charset="0"/>
                </a:rPr>
                <a:t>INTRODUCCIÓN GRÚA TORRE EN ESPAÑA</a:t>
              </a:r>
              <a:endParaRPr lang="es-ES" sz="2400" dirty="0">
                <a:latin typeface="Calibri" pitchFamily="34" charset="0"/>
              </a:endParaRPr>
            </a:p>
          </p:txBody>
        </p:sp>
        <p:sp>
          <p:nvSpPr>
            <p:cNvPr id="6" name="5 Flecha derecha"/>
            <p:cNvSpPr/>
            <p:nvPr/>
          </p:nvSpPr>
          <p:spPr>
            <a:xfrm>
              <a:off x="3643306" y="3571876"/>
              <a:ext cx="1143008" cy="285752"/>
            </a:xfrm>
            <a:prstGeom prst="right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" name="6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i="1" dirty="0" smtClean="0">
                <a:latin typeface="Calibri" pitchFamily="34" charset="0"/>
              </a:rPr>
              <a:t>II. Antecedentes teóricos</a:t>
            </a:r>
            <a:r>
              <a:rPr lang="es-ES" sz="3600" dirty="0" smtClean="0">
                <a:latin typeface="Calibri" pitchFamily="34" charset="0"/>
              </a:rPr>
              <a:t/>
            </a:r>
            <a:br>
              <a:rPr lang="es-ES" sz="3600" dirty="0" smtClean="0">
                <a:latin typeface="Calibri" pitchFamily="34" charset="0"/>
              </a:rPr>
            </a:br>
            <a:r>
              <a:rPr lang="es-ES" sz="3600" dirty="0" smtClean="0">
                <a:latin typeface="Calibri" pitchFamily="34" charset="0"/>
              </a:rPr>
              <a:t>	  EVOLUCIÓN FIGURA DE GRUISTA</a:t>
            </a:r>
            <a:endParaRPr lang="es-ES" sz="36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543296" cy="639762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itchFamily="34" charset="0"/>
              </a:rPr>
              <a:t>Primer problema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itchFamily="34" charset="0"/>
              </a:rPr>
              <a:t>SEGUNDO PROBLEMA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2"/>
          </p:nvPr>
        </p:nvGraphicFramePr>
        <p:xfrm>
          <a:off x="357158" y="3000372"/>
          <a:ext cx="4040188" cy="266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9" name="18 Grupo"/>
          <p:cNvGrpSpPr/>
          <p:nvPr/>
        </p:nvGrpSpPr>
        <p:grpSpPr>
          <a:xfrm>
            <a:off x="5057112" y="3631261"/>
            <a:ext cx="3770976" cy="2655260"/>
            <a:chOff x="5057112" y="3631261"/>
            <a:chExt cx="3770976" cy="2655260"/>
          </a:xfrm>
        </p:grpSpPr>
        <p:sp>
          <p:nvSpPr>
            <p:cNvPr id="14" name="13 Forma libre"/>
            <p:cNvSpPr/>
            <p:nvPr/>
          </p:nvSpPr>
          <p:spPr>
            <a:xfrm>
              <a:off x="5594668" y="5587551"/>
              <a:ext cx="3233420" cy="698970"/>
            </a:xfrm>
            <a:custGeom>
              <a:avLst/>
              <a:gdLst>
                <a:gd name="connsiteX0" fmla="*/ 0 w 3233420"/>
                <a:gd name="connsiteY0" fmla="*/ 69897 h 698970"/>
                <a:gd name="connsiteX1" fmla="*/ 20472 w 3233420"/>
                <a:gd name="connsiteY1" fmla="*/ 20472 h 698970"/>
                <a:gd name="connsiteX2" fmla="*/ 69897 w 3233420"/>
                <a:gd name="connsiteY2" fmla="*/ 0 h 698970"/>
                <a:gd name="connsiteX3" fmla="*/ 3163523 w 3233420"/>
                <a:gd name="connsiteY3" fmla="*/ 0 h 698970"/>
                <a:gd name="connsiteX4" fmla="*/ 3212948 w 3233420"/>
                <a:gd name="connsiteY4" fmla="*/ 20472 h 698970"/>
                <a:gd name="connsiteX5" fmla="*/ 3233420 w 3233420"/>
                <a:gd name="connsiteY5" fmla="*/ 69897 h 698970"/>
                <a:gd name="connsiteX6" fmla="*/ 3233420 w 3233420"/>
                <a:gd name="connsiteY6" fmla="*/ 629073 h 698970"/>
                <a:gd name="connsiteX7" fmla="*/ 3212948 w 3233420"/>
                <a:gd name="connsiteY7" fmla="*/ 678498 h 698970"/>
                <a:gd name="connsiteX8" fmla="*/ 3163523 w 3233420"/>
                <a:gd name="connsiteY8" fmla="*/ 698970 h 698970"/>
                <a:gd name="connsiteX9" fmla="*/ 69897 w 3233420"/>
                <a:gd name="connsiteY9" fmla="*/ 698970 h 698970"/>
                <a:gd name="connsiteX10" fmla="*/ 20472 w 3233420"/>
                <a:gd name="connsiteY10" fmla="*/ 678498 h 698970"/>
                <a:gd name="connsiteX11" fmla="*/ 0 w 3233420"/>
                <a:gd name="connsiteY11" fmla="*/ 629073 h 698970"/>
                <a:gd name="connsiteX12" fmla="*/ 0 w 3233420"/>
                <a:gd name="connsiteY12" fmla="*/ 69897 h 69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3420" h="698970">
                  <a:moveTo>
                    <a:pt x="0" y="69897"/>
                  </a:moveTo>
                  <a:cubicBezTo>
                    <a:pt x="0" y="51359"/>
                    <a:pt x="7364" y="33581"/>
                    <a:pt x="20472" y="20472"/>
                  </a:cubicBezTo>
                  <a:cubicBezTo>
                    <a:pt x="33580" y="7364"/>
                    <a:pt x="51359" y="0"/>
                    <a:pt x="69897" y="0"/>
                  </a:cubicBezTo>
                  <a:lnTo>
                    <a:pt x="3163523" y="0"/>
                  </a:lnTo>
                  <a:cubicBezTo>
                    <a:pt x="3182061" y="0"/>
                    <a:pt x="3199839" y="7364"/>
                    <a:pt x="3212948" y="20472"/>
                  </a:cubicBezTo>
                  <a:cubicBezTo>
                    <a:pt x="3226056" y="33580"/>
                    <a:pt x="3233420" y="51359"/>
                    <a:pt x="3233420" y="69897"/>
                  </a:cubicBezTo>
                  <a:lnTo>
                    <a:pt x="3233420" y="629073"/>
                  </a:lnTo>
                  <a:cubicBezTo>
                    <a:pt x="3233420" y="647611"/>
                    <a:pt x="3226056" y="665389"/>
                    <a:pt x="3212948" y="678498"/>
                  </a:cubicBezTo>
                  <a:cubicBezTo>
                    <a:pt x="3199840" y="691606"/>
                    <a:pt x="3182061" y="698970"/>
                    <a:pt x="3163523" y="698970"/>
                  </a:cubicBezTo>
                  <a:lnTo>
                    <a:pt x="69897" y="698970"/>
                  </a:lnTo>
                  <a:cubicBezTo>
                    <a:pt x="51359" y="698970"/>
                    <a:pt x="33581" y="691606"/>
                    <a:pt x="20472" y="678498"/>
                  </a:cubicBezTo>
                  <a:cubicBezTo>
                    <a:pt x="7364" y="665390"/>
                    <a:pt x="0" y="647611"/>
                    <a:pt x="0" y="629073"/>
                  </a:cubicBezTo>
                  <a:lnTo>
                    <a:pt x="0" y="69897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6672" tIns="96672" rIns="931144" bIns="96672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0" kern="1200" dirty="0" smtClean="0">
                  <a:latin typeface="Calibri" pitchFamily="34" charset="0"/>
                </a:rPr>
                <a:t>Seguridad, sentido común e intuición.</a:t>
              </a:r>
              <a:endParaRPr lang="es-ES" sz="2000" b="0" kern="1200" dirty="0">
                <a:latin typeface="Calibri" pitchFamily="34" charset="0"/>
              </a:endParaRPr>
            </a:p>
          </p:txBody>
        </p:sp>
        <p:grpSp>
          <p:nvGrpSpPr>
            <p:cNvPr id="20" name="19 Grupo"/>
            <p:cNvGrpSpPr/>
            <p:nvPr/>
          </p:nvGrpSpPr>
          <p:grpSpPr>
            <a:xfrm>
              <a:off x="5323870" y="4609404"/>
              <a:ext cx="3233420" cy="1105613"/>
              <a:chOff x="5323870" y="4609404"/>
              <a:chExt cx="3233420" cy="1105613"/>
            </a:xfrm>
          </p:grpSpPr>
          <p:sp>
            <p:nvSpPr>
              <p:cNvPr id="13" name="12 Forma libre"/>
              <p:cNvSpPr/>
              <p:nvPr/>
            </p:nvSpPr>
            <p:spPr>
              <a:xfrm>
                <a:off x="5323870" y="4609404"/>
                <a:ext cx="3233420" cy="605548"/>
              </a:xfrm>
              <a:custGeom>
                <a:avLst/>
                <a:gdLst>
                  <a:gd name="connsiteX0" fmla="*/ 0 w 3233420"/>
                  <a:gd name="connsiteY0" fmla="*/ 60555 h 605548"/>
                  <a:gd name="connsiteX1" fmla="*/ 17736 w 3233420"/>
                  <a:gd name="connsiteY1" fmla="*/ 17736 h 605548"/>
                  <a:gd name="connsiteX2" fmla="*/ 60555 w 3233420"/>
                  <a:gd name="connsiteY2" fmla="*/ 0 h 605548"/>
                  <a:gd name="connsiteX3" fmla="*/ 3172865 w 3233420"/>
                  <a:gd name="connsiteY3" fmla="*/ 0 h 605548"/>
                  <a:gd name="connsiteX4" fmla="*/ 3215684 w 3233420"/>
                  <a:gd name="connsiteY4" fmla="*/ 17736 h 605548"/>
                  <a:gd name="connsiteX5" fmla="*/ 3233420 w 3233420"/>
                  <a:gd name="connsiteY5" fmla="*/ 60555 h 605548"/>
                  <a:gd name="connsiteX6" fmla="*/ 3233420 w 3233420"/>
                  <a:gd name="connsiteY6" fmla="*/ 544993 h 605548"/>
                  <a:gd name="connsiteX7" fmla="*/ 3215684 w 3233420"/>
                  <a:gd name="connsiteY7" fmla="*/ 587812 h 605548"/>
                  <a:gd name="connsiteX8" fmla="*/ 3172865 w 3233420"/>
                  <a:gd name="connsiteY8" fmla="*/ 605548 h 605548"/>
                  <a:gd name="connsiteX9" fmla="*/ 60555 w 3233420"/>
                  <a:gd name="connsiteY9" fmla="*/ 605548 h 605548"/>
                  <a:gd name="connsiteX10" fmla="*/ 17736 w 3233420"/>
                  <a:gd name="connsiteY10" fmla="*/ 587812 h 605548"/>
                  <a:gd name="connsiteX11" fmla="*/ 0 w 3233420"/>
                  <a:gd name="connsiteY11" fmla="*/ 544993 h 605548"/>
                  <a:gd name="connsiteX12" fmla="*/ 0 w 3233420"/>
                  <a:gd name="connsiteY12" fmla="*/ 60555 h 60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3420" h="605548">
                    <a:moveTo>
                      <a:pt x="0" y="60555"/>
                    </a:moveTo>
                    <a:cubicBezTo>
                      <a:pt x="0" y="44495"/>
                      <a:pt x="6380" y="29092"/>
                      <a:pt x="17736" y="17736"/>
                    </a:cubicBezTo>
                    <a:cubicBezTo>
                      <a:pt x="29092" y="6380"/>
                      <a:pt x="44495" y="0"/>
                      <a:pt x="60555" y="0"/>
                    </a:cubicBezTo>
                    <a:lnTo>
                      <a:pt x="3172865" y="0"/>
                    </a:lnTo>
                    <a:cubicBezTo>
                      <a:pt x="3188925" y="0"/>
                      <a:pt x="3204328" y="6380"/>
                      <a:pt x="3215684" y="17736"/>
                    </a:cubicBezTo>
                    <a:cubicBezTo>
                      <a:pt x="3227040" y="29092"/>
                      <a:pt x="3233420" y="44495"/>
                      <a:pt x="3233420" y="60555"/>
                    </a:cubicBezTo>
                    <a:lnTo>
                      <a:pt x="3233420" y="544993"/>
                    </a:lnTo>
                    <a:cubicBezTo>
                      <a:pt x="3233420" y="561053"/>
                      <a:pt x="3227040" y="576456"/>
                      <a:pt x="3215684" y="587812"/>
                    </a:cubicBezTo>
                    <a:cubicBezTo>
                      <a:pt x="3204328" y="599168"/>
                      <a:pt x="3188925" y="605548"/>
                      <a:pt x="3172865" y="605548"/>
                    </a:cubicBezTo>
                    <a:lnTo>
                      <a:pt x="60555" y="605548"/>
                    </a:lnTo>
                    <a:cubicBezTo>
                      <a:pt x="44495" y="605548"/>
                      <a:pt x="29092" y="599168"/>
                      <a:pt x="17736" y="587812"/>
                    </a:cubicBezTo>
                    <a:cubicBezTo>
                      <a:pt x="6380" y="576456"/>
                      <a:pt x="0" y="561053"/>
                      <a:pt x="0" y="544993"/>
                    </a:cubicBezTo>
                    <a:lnTo>
                      <a:pt x="0" y="60555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0126" tIns="90126" rIns="920556" bIns="90126" numCol="1" spcCol="1270" anchor="ctr" anchorCtr="0">
                <a:noAutofit/>
              </a:bodyPr>
              <a:lstStyle/>
              <a:p>
                <a:pPr lvl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900" kern="1200" dirty="0" smtClean="0">
                    <a:latin typeface="Calibri" pitchFamily="34" charset="0"/>
                  </a:rPr>
                  <a:t>Ayudante de montaje</a:t>
                </a:r>
                <a:endParaRPr lang="es-ES" sz="1900" kern="1200" dirty="0">
                  <a:latin typeface="Calibri" pitchFamily="34" charset="0"/>
                </a:endParaRPr>
              </a:p>
            </p:txBody>
          </p:sp>
          <p:sp>
            <p:nvSpPr>
              <p:cNvPr id="17" name="16 Forma libre"/>
              <p:cNvSpPr/>
              <p:nvPr/>
            </p:nvSpPr>
            <p:spPr>
              <a:xfrm>
                <a:off x="8121255" y="5134198"/>
                <a:ext cx="308396" cy="580819"/>
              </a:xfrm>
              <a:custGeom>
                <a:avLst/>
                <a:gdLst>
                  <a:gd name="connsiteX0" fmla="*/ 0 w 308396"/>
                  <a:gd name="connsiteY0" fmla="*/ 442041 h 580819"/>
                  <a:gd name="connsiteX1" fmla="*/ 69389 w 308396"/>
                  <a:gd name="connsiteY1" fmla="*/ 442041 h 580819"/>
                  <a:gd name="connsiteX2" fmla="*/ 69389 w 308396"/>
                  <a:gd name="connsiteY2" fmla="*/ 0 h 580819"/>
                  <a:gd name="connsiteX3" fmla="*/ 239007 w 308396"/>
                  <a:gd name="connsiteY3" fmla="*/ 0 h 580819"/>
                  <a:gd name="connsiteX4" fmla="*/ 239007 w 308396"/>
                  <a:gd name="connsiteY4" fmla="*/ 442041 h 580819"/>
                  <a:gd name="connsiteX5" fmla="*/ 308396 w 308396"/>
                  <a:gd name="connsiteY5" fmla="*/ 442041 h 580819"/>
                  <a:gd name="connsiteX6" fmla="*/ 154198 w 308396"/>
                  <a:gd name="connsiteY6" fmla="*/ 580819 h 580819"/>
                  <a:gd name="connsiteX7" fmla="*/ 0 w 308396"/>
                  <a:gd name="connsiteY7" fmla="*/ 442041 h 58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8396" h="580819">
                    <a:moveTo>
                      <a:pt x="0" y="442041"/>
                    </a:moveTo>
                    <a:lnTo>
                      <a:pt x="69389" y="442041"/>
                    </a:lnTo>
                    <a:lnTo>
                      <a:pt x="69389" y="0"/>
                    </a:lnTo>
                    <a:lnTo>
                      <a:pt x="239007" y="0"/>
                    </a:lnTo>
                    <a:lnTo>
                      <a:pt x="239007" y="442041"/>
                    </a:lnTo>
                    <a:lnTo>
                      <a:pt x="308396" y="442041"/>
                    </a:lnTo>
                    <a:lnTo>
                      <a:pt x="154198" y="580819"/>
                    </a:lnTo>
                    <a:lnTo>
                      <a:pt x="0" y="442041"/>
                    </a:lnTo>
                    <a:close/>
                  </a:path>
                </a:pathLst>
              </a:custGeom>
            </p:spPr>
            <p:style>
              <a:lnRef idx="2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7489" tIns="38100" rIns="107489" bIns="114428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3000" kern="1200"/>
              </a:p>
            </p:txBody>
          </p:sp>
        </p:grpSp>
        <p:grpSp>
          <p:nvGrpSpPr>
            <p:cNvPr id="21" name="20 Grupo"/>
            <p:cNvGrpSpPr/>
            <p:nvPr/>
          </p:nvGrpSpPr>
          <p:grpSpPr>
            <a:xfrm>
              <a:off x="5057112" y="3631261"/>
              <a:ext cx="3233420" cy="1101423"/>
              <a:chOff x="5057112" y="3631261"/>
              <a:chExt cx="3233420" cy="1101423"/>
            </a:xfrm>
          </p:grpSpPr>
          <p:sp>
            <p:nvSpPr>
              <p:cNvPr id="12" name="11 Forma libre"/>
              <p:cNvSpPr/>
              <p:nvPr/>
            </p:nvSpPr>
            <p:spPr>
              <a:xfrm>
                <a:off x="5057112" y="3631261"/>
                <a:ext cx="3233420" cy="512117"/>
              </a:xfrm>
              <a:custGeom>
                <a:avLst/>
                <a:gdLst>
                  <a:gd name="connsiteX0" fmla="*/ 0 w 3233420"/>
                  <a:gd name="connsiteY0" fmla="*/ 51212 h 512117"/>
                  <a:gd name="connsiteX1" fmla="*/ 15000 w 3233420"/>
                  <a:gd name="connsiteY1" fmla="*/ 15000 h 512117"/>
                  <a:gd name="connsiteX2" fmla="*/ 51212 w 3233420"/>
                  <a:gd name="connsiteY2" fmla="*/ 0 h 512117"/>
                  <a:gd name="connsiteX3" fmla="*/ 3182208 w 3233420"/>
                  <a:gd name="connsiteY3" fmla="*/ 0 h 512117"/>
                  <a:gd name="connsiteX4" fmla="*/ 3218420 w 3233420"/>
                  <a:gd name="connsiteY4" fmla="*/ 15000 h 512117"/>
                  <a:gd name="connsiteX5" fmla="*/ 3233420 w 3233420"/>
                  <a:gd name="connsiteY5" fmla="*/ 51212 h 512117"/>
                  <a:gd name="connsiteX6" fmla="*/ 3233420 w 3233420"/>
                  <a:gd name="connsiteY6" fmla="*/ 460905 h 512117"/>
                  <a:gd name="connsiteX7" fmla="*/ 3218420 w 3233420"/>
                  <a:gd name="connsiteY7" fmla="*/ 497117 h 512117"/>
                  <a:gd name="connsiteX8" fmla="*/ 3182208 w 3233420"/>
                  <a:gd name="connsiteY8" fmla="*/ 512117 h 512117"/>
                  <a:gd name="connsiteX9" fmla="*/ 51212 w 3233420"/>
                  <a:gd name="connsiteY9" fmla="*/ 512117 h 512117"/>
                  <a:gd name="connsiteX10" fmla="*/ 15000 w 3233420"/>
                  <a:gd name="connsiteY10" fmla="*/ 497117 h 512117"/>
                  <a:gd name="connsiteX11" fmla="*/ 0 w 3233420"/>
                  <a:gd name="connsiteY11" fmla="*/ 460905 h 512117"/>
                  <a:gd name="connsiteX12" fmla="*/ 0 w 3233420"/>
                  <a:gd name="connsiteY12" fmla="*/ 51212 h 512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3420" h="512117">
                    <a:moveTo>
                      <a:pt x="0" y="51212"/>
                    </a:moveTo>
                    <a:cubicBezTo>
                      <a:pt x="0" y="37630"/>
                      <a:pt x="5396" y="24604"/>
                      <a:pt x="15000" y="15000"/>
                    </a:cubicBezTo>
                    <a:cubicBezTo>
                      <a:pt x="24604" y="5396"/>
                      <a:pt x="37630" y="0"/>
                      <a:pt x="51212" y="0"/>
                    </a:cubicBezTo>
                    <a:lnTo>
                      <a:pt x="3182208" y="0"/>
                    </a:lnTo>
                    <a:cubicBezTo>
                      <a:pt x="3195790" y="0"/>
                      <a:pt x="3208816" y="5396"/>
                      <a:pt x="3218420" y="15000"/>
                    </a:cubicBezTo>
                    <a:cubicBezTo>
                      <a:pt x="3228024" y="24604"/>
                      <a:pt x="3233420" y="37630"/>
                      <a:pt x="3233420" y="51212"/>
                    </a:cubicBezTo>
                    <a:lnTo>
                      <a:pt x="3233420" y="460905"/>
                    </a:lnTo>
                    <a:cubicBezTo>
                      <a:pt x="3233420" y="474487"/>
                      <a:pt x="3228024" y="487513"/>
                      <a:pt x="3218420" y="497117"/>
                    </a:cubicBezTo>
                    <a:cubicBezTo>
                      <a:pt x="3208816" y="506721"/>
                      <a:pt x="3195790" y="512117"/>
                      <a:pt x="3182208" y="512117"/>
                    </a:cubicBezTo>
                    <a:lnTo>
                      <a:pt x="51212" y="512117"/>
                    </a:lnTo>
                    <a:cubicBezTo>
                      <a:pt x="37630" y="512117"/>
                      <a:pt x="24604" y="506721"/>
                      <a:pt x="15000" y="497117"/>
                    </a:cubicBezTo>
                    <a:cubicBezTo>
                      <a:pt x="5396" y="487513"/>
                      <a:pt x="0" y="474487"/>
                      <a:pt x="0" y="460905"/>
                    </a:cubicBezTo>
                    <a:lnTo>
                      <a:pt x="0" y="51212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7389" tIns="87389" rIns="921861" bIns="87389" numCol="1" spcCol="1270" anchor="ctr" anchorCtr="0">
                <a:noAutofit/>
              </a:bodyPr>
              <a:lstStyle/>
              <a:p>
                <a:pPr lvl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900" kern="1200" dirty="0" smtClean="0">
                    <a:latin typeface="Calibri" pitchFamily="34" charset="0"/>
                  </a:rPr>
                  <a:t>Operario joven</a:t>
                </a:r>
                <a:endParaRPr lang="es-ES" sz="1900" kern="1200" dirty="0">
                  <a:latin typeface="Calibri" pitchFamily="34" charset="0"/>
                </a:endParaRPr>
              </a:p>
            </p:txBody>
          </p:sp>
          <p:sp>
            <p:nvSpPr>
              <p:cNvPr id="16" name="15 Forma libre"/>
              <p:cNvSpPr/>
              <p:nvPr/>
            </p:nvSpPr>
            <p:spPr>
              <a:xfrm>
                <a:off x="7884368" y="4077072"/>
                <a:ext cx="270410" cy="655612"/>
              </a:xfrm>
              <a:custGeom>
                <a:avLst/>
                <a:gdLst>
                  <a:gd name="connsiteX0" fmla="*/ 0 w 270410"/>
                  <a:gd name="connsiteY0" fmla="*/ 533927 h 655612"/>
                  <a:gd name="connsiteX1" fmla="*/ 60842 w 270410"/>
                  <a:gd name="connsiteY1" fmla="*/ 533927 h 655612"/>
                  <a:gd name="connsiteX2" fmla="*/ 60842 w 270410"/>
                  <a:gd name="connsiteY2" fmla="*/ 0 h 655612"/>
                  <a:gd name="connsiteX3" fmla="*/ 209568 w 270410"/>
                  <a:gd name="connsiteY3" fmla="*/ 0 h 655612"/>
                  <a:gd name="connsiteX4" fmla="*/ 209568 w 270410"/>
                  <a:gd name="connsiteY4" fmla="*/ 533927 h 655612"/>
                  <a:gd name="connsiteX5" fmla="*/ 270410 w 270410"/>
                  <a:gd name="connsiteY5" fmla="*/ 533927 h 655612"/>
                  <a:gd name="connsiteX6" fmla="*/ 135205 w 270410"/>
                  <a:gd name="connsiteY6" fmla="*/ 655612 h 655612"/>
                  <a:gd name="connsiteX7" fmla="*/ 0 w 270410"/>
                  <a:gd name="connsiteY7" fmla="*/ 533927 h 655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0410" h="655612">
                    <a:moveTo>
                      <a:pt x="0" y="533927"/>
                    </a:moveTo>
                    <a:lnTo>
                      <a:pt x="60842" y="533927"/>
                    </a:lnTo>
                    <a:lnTo>
                      <a:pt x="60842" y="0"/>
                    </a:lnTo>
                    <a:lnTo>
                      <a:pt x="209568" y="0"/>
                    </a:lnTo>
                    <a:lnTo>
                      <a:pt x="209568" y="533927"/>
                    </a:lnTo>
                    <a:lnTo>
                      <a:pt x="270410" y="533927"/>
                    </a:lnTo>
                    <a:lnTo>
                      <a:pt x="135205" y="655612"/>
                    </a:lnTo>
                    <a:lnTo>
                      <a:pt x="0" y="533927"/>
                    </a:lnTo>
                    <a:close/>
                  </a:path>
                </a:pathLst>
              </a:custGeom>
            </p:spPr>
            <p:style>
              <a:lnRef idx="2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4022" tIns="43180" rIns="104022" bIns="110106" numCol="1" spcCol="1270" anchor="ctr" anchorCtr="0">
                <a:noAutofit/>
              </a:bodyPr>
              <a:lstStyle/>
              <a:p>
                <a:pPr lvl="0" algn="ctr" defTabSz="1511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3400" kern="1200"/>
              </a:p>
            </p:txBody>
          </p:sp>
        </p:grpSp>
      </p:grpSp>
      <p:sp>
        <p:nvSpPr>
          <p:cNvPr id="9" name="8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4786314" y="2581675"/>
            <a:ext cx="3233420" cy="1096296"/>
            <a:chOff x="4786314" y="2581675"/>
            <a:chExt cx="3233420" cy="1096296"/>
          </a:xfrm>
        </p:grpSpPr>
        <p:sp>
          <p:nvSpPr>
            <p:cNvPr id="11" name="10 Forma libre"/>
            <p:cNvSpPr/>
            <p:nvPr/>
          </p:nvSpPr>
          <p:spPr>
            <a:xfrm>
              <a:off x="4786314" y="2581675"/>
              <a:ext cx="3233420" cy="561573"/>
            </a:xfrm>
            <a:custGeom>
              <a:avLst/>
              <a:gdLst>
                <a:gd name="connsiteX0" fmla="*/ 0 w 3233420"/>
                <a:gd name="connsiteY0" fmla="*/ 56157 h 561573"/>
                <a:gd name="connsiteX1" fmla="*/ 16448 w 3233420"/>
                <a:gd name="connsiteY1" fmla="*/ 16448 h 561573"/>
                <a:gd name="connsiteX2" fmla="*/ 56157 w 3233420"/>
                <a:gd name="connsiteY2" fmla="*/ 0 h 561573"/>
                <a:gd name="connsiteX3" fmla="*/ 3177263 w 3233420"/>
                <a:gd name="connsiteY3" fmla="*/ 0 h 561573"/>
                <a:gd name="connsiteX4" fmla="*/ 3216972 w 3233420"/>
                <a:gd name="connsiteY4" fmla="*/ 16448 h 561573"/>
                <a:gd name="connsiteX5" fmla="*/ 3233420 w 3233420"/>
                <a:gd name="connsiteY5" fmla="*/ 56157 h 561573"/>
                <a:gd name="connsiteX6" fmla="*/ 3233420 w 3233420"/>
                <a:gd name="connsiteY6" fmla="*/ 505416 h 561573"/>
                <a:gd name="connsiteX7" fmla="*/ 3216972 w 3233420"/>
                <a:gd name="connsiteY7" fmla="*/ 545125 h 561573"/>
                <a:gd name="connsiteX8" fmla="*/ 3177263 w 3233420"/>
                <a:gd name="connsiteY8" fmla="*/ 561573 h 561573"/>
                <a:gd name="connsiteX9" fmla="*/ 56157 w 3233420"/>
                <a:gd name="connsiteY9" fmla="*/ 561573 h 561573"/>
                <a:gd name="connsiteX10" fmla="*/ 16448 w 3233420"/>
                <a:gd name="connsiteY10" fmla="*/ 545125 h 561573"/>
                <a:gd name="connsiteX11" fmla="*/ 0 w 3233420"/>
                <a:gd name="connsiteY11" fmla="*/ 505416 h 561573"/>
                <a:gd name="connsiteX12" fmla="*/ 0 w 3233420"/>
                <a:gd name="connsiteY12" fmla="*/ 56157 h 56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3420" h="561573">
                  <a:moveTo>
                    <a:pt x="0" y="56157"/>
                  </a:moveTo>
                  <a:cubicBezTo>
                    <a:pt x="0" y="41263"/>
                    <a:pt x="5917" y="26979"/>
                    <a:pt x="16448" y="16448"/>
                  </a:cubicBezTo>
                  <a:cubicBezTo>
                    <a:pt x="26979" y="5917"/>
                    <a:pt x="41263" y="0"/>
                    <a:pt x="56157" y="0"/>
                  </a:cubicBezTo>
                  <a:lnTo>
                    <a:pt x="3177263" y="0"/>
                  </a:lnTo>
                  <a:cubicBezTo>
                    <a:pt x="3192157" y="0"/>
                    <a:pt x="3206441" y="5917"/>
                    <a:pt x="3216972" y="16448"/>
                  </a:cubicBezTo>
                  <a:cubicBezTo>
                    <a:pt x="3227503" y="26979"/>
                    <a:pt x="3233420" y="41263"/>
                    <a:pt x="3233420" y="56157"/>
                  </a:cubicBezTo>
                  <a:lnTo>
                    <a:pt x="3233420" y="505416"/>
                  </a:lnTo>
                  <a:cubicBezTo>
                    <a:pt x="3233420" y="520310"/>
                    <a:pt x="3227503" y="534594"/>
                    <a:pt x="3216972" y="545125"/>
                  </a:cubicBezTo>
                  <a:cubicBezTo>
                    <a:pt x="3206441" y="555656"/>
                    <a:pt x="3192157" y="561573"/>
                    <a:pt x="3177263" y="561573"/>
                  </a:cubicBezTo>
                  <a:lnTo>
                    <a:pt x="56157" y="561573"/>
                  </a:lnTo>
                  <a:cubicBezTo>
                    <a:pt x="41263" y="561573"/>
                    <a:pt x="26979" y="555656"/>
                    <a:pt x="16448" y="545125"/>
                  </a:cubicBezTo>
                  <a:cubicBezTo>
                    <a:pt x="5917" y="534594"/>
                    <a:pt x="0" y="520310"/>
                    <a:pt x="0" y="505416"/>
                  </a:cubicBezTo>
                  <a:lnTo>
                    <a:pt x="0" y="56157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888" tIns="107888" rIns="1066131" bIns="107888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>
                  <a:latin typeface="Calibri" pitchFamily="34" charset="0"/>
                </a:rPr>
                <a:t>Manejo grúa</a:t>
              </a:r>
              <a:endParaRPr lang="es-ES" sz="2400" kern="1200" dirty="0">
                <a:latin typeface="Calibri" pitchFamily="34" charset="0"/>
              </a:endParaRPr>
            </a:p>
          </p:txBody>
        </p:sp>
        <p:sp>
          <p:nvSpPr>
            <p:cNvPr id="15" name="14 Forma libre"/>
            <p:cNvSpPr/>
            <p:nvPr/>
          </p:nvSpPr>
          <p:spPr>
            <a:xfrm>
              <a:off x="7617646" y="3071810"/>
              <a:ext cx="240501" cy="606161"/>
            </a:xfrm>
            <a:custGeom>
              <a:avLst/>
              <a:gdLst>
                <a:gd name="connsiteX0" fmla="*/ 0 w 240501"/>
                <a:gd name="connsiteY0" fmla="*/ 497936 h 606161"/>
                <a:gd name="connsiteX1" fmla="*/ 54113 w 240501"/>
                <a:gd name="connsiteY1" fmla="*/ 497936 h 606161"/>
                <a:gd name="connsiteX2" fmla="*/ 54113 w 240501"/>
                <a:gd name="connsiteY2" fmla="*/ 0 h 606161"/>
                <a:gd name="connsiteX3" fmla="*/ 186388 w 240501"/>
                <a:gd name="connsiteY3" fmla="*/ 0 h 606161"/>
                <a:gd name="connsiteX4" fmla="*/ 186388 w 240501"/>
                <a:gd name="connsiteY4" fmla="*/ 497936 h 606161"/>
                <a:gd name="connsiteX5" fmla="*/ 240501 w 240501"/>
                <a:gd name="connsiteY5" fmla="*/ 497936 h 606161"/>
                <a:gd name="connsiteX6" fmla="*/ 120251 w 240501"/>
                <a:gd name="connsiteY6" fmla="*/ 606161 h 606161"/>
                <a:gd name="connsiteX7" fmla="*/ 0 w 240501"/>
                <a:gd name="connsiteY7" fmla="*/ 497936 h 60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501" h="606161">
                  <a:moveTo>
                    <a:pt x="0" y="497936"/>
                  </a:moveTo>
                  <a:lnTo>
                    <a:pt x="54113" y="497936"/>
                  </a:lnTo>
                  <a:lnTo>
                    <a:pt x="54113" y="0"/>
                  </a:lnTo>
                  <a:lnTo>
                    <a:pt x="186388" y="0"/>
                  </a:lnTo>
                  <a:lnTo>
                    <a:pt x="186388" y="497936"/>
                  </a:lnTo>
                  <a:lnTo>
                    <a:pt x="240501" y="497936"/>
                  </a:lnTo>
                  <a:lnTo>
                    <a:pt x="120251" y="606161"/>
                  </a:lnTo>
                  <a:lnTo>
                    <a:pt x="0" y="497936"/>
                  </a:lnTo>
                  <a:close/>
                </a:path>
              </a:pathLst>
            </a:custGeom>
          </p:spPr>
          <p:style>
            <a:lnRef idx="2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23" tIns="41910" rIns="96023" bIns="101434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3300" kern="120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200" i="1" dirty="0" smtClean="0">
                <a:latin typeface="Calibri" pitchFamily="34" charset="0"/>
              </a:rPr>
              <a:t>II. Antecedentes teóricos</a:t>
            </a:r>
            <a:r>
              <a:rPr lang="es-ES" sz="4000" dirty="0" smtClean="0">
                <a:latin typeface="Calibri" pitchFamily="34" charset="0"/>
              </a:rPr>
              <a:t/>
            </a:r>
            <a:br>
              <a:rPr lang="es-ES" sz="4000" dirty="0" smtClean="0">
                <a:latin typeface="Calibri" pitchFamily="34" charset="0"/>
              </a:rPr>
            </a:br>
            <a:r>
              <a:rPr lang="es-ES" sz="4000" dirty="0" smtClean="0">
                <a:latin typeface="Calibri" pitchFamily="34" charset="0"/>
              </a:rPr>
              <a:t>	  EVOLUCIÓN FIGURA DE GRUISTA</a:t>
            </a:r>
            <a:endParaRPr lang="es-ES" sz="4000" dirty="0"/>
          </a:p>
        </p:txBody>
      </p:sp>
      <p:grpSp>
        <p:nvGrpSpPr>
          <p:cNvPr id="25" name="24 Grupo"/>
          <p:cNvGrpSpPr/>
          <p:nvPr/>
        </p:nvGrpSpPr>
        <p:grpSpPr>
          <a:xfrm>
            <a:off x="500034" y="2000240"/>
            <a:ext cx="8286808" cy="5416501"/>
            <a:chOff x="500034" y="2000240"/>
            <a:chExt cx="8286808" cy="5416501"/>
          </a:xfrm>
        </p:grpSpPr>
        <p:sp>
          <p:nvSpPr>
            <p:cNvPr id="5" name="4 Flecha abajo"/>
            <p:cNvSpPr/>
            <p:nvPr/>
          </p:nvSpPr>
          <p:spPr>
            <a:xfrm>
              <a:off x="1142976" y="2000240"/>
              <a:ext cx="214314" cy="428628"/>
            </a:xfrm>
            <a:prstGeom prst="down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CuadroTexto"/>
            <p:cNvSpPr txBox="1"/>
            <p:nvPr/>
          </p:nvSpPr>
          <p:spPr>
            <a:xfrm>
              <a:off x="500034" y="2276872"/>
              <a:ext cx="8286808" cy="5139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smtClean="0">
                  <a:latin typeface="Calibri" pitchFamily="34" charset="0"/>
                </a:rPr>
                <a:t>Se oponen a trabajar como peones</a:t>
              </a:r>
            </a:p>
            <a:p>
              <a:endParaRPr lang="es-ES" sz="2400" dirty="0" smtClean="0">
                <a:latin typeface="Calibri" pitchFamily="34" charset="0"/>
              </a:endParaRPr>
            </a:p>
            <a:p>
              <a:r>
                <a:rPr lang="es-ES" sz="2400" dirty="0" smtClean="0">
                  <a:latin typeface="Calibri" pitchFamily="34" charset="0"/>
                </a:rPr>
                <a:t>Empresas contrarias a la “profesionalización”</a:t>
              </a:r>
            </a:p>
            <a:p>
              <a:endParaRPr lang="es-ES" sz="2400" dirty="0" smtClean="0">
                <a:latin typeface="Calibri" pitchFamily="34" charset="0"/>
              </a:endParaRPr>
            </a:p>
            <a:p>
              <a:r>
                <a:rPr lang="es-ES" sz="2400" dirty="0" smtClean="0">
                  <a:latin typeface="Calibri" pitchFamily="34" charset="0"/>
                </a:rPr>
                <a:t>				Grúa manejada por todos:</a:t>
              </a:r>
            </a:p>
            <a:p>
              <a:endParaRPr lang="es-ES" sz="2400" dirty="0" smtClean="0">
                <a:latin typeface="Calibri" pitchFamily="34" charset="0"/>
              </a:endParaRPr>
            </a:p>
            <a:p>
              <a:pPr lvl="8">
                <a:buFont typeface="Arial" pitchFamily="34" charset="0"/>
                <a:buChar char="•"/>
              </a:pPr>
              <a:r>
                <a:rPr lang="es-ES" sz="2400" dirty="0" smtClean="0">
                  <a:latin typeface="Calibri" pitchFamily="34" charset="0"/>
                </a:rPr>
                <a:t> </a:t>
              </a:r>
              <a:r>
                <a:rPr lang="es-ES" sz="2000" dirty="0" smtClean="0">
                  <a:latin typeface="Calibri" pitchFamily="34" charset="0"/>
                </a:rPr>
                <a:t>Desaparece mantenimiento preventivo</a:t>
              </a:r>
            </a:p>
            <a:p>
              <a:pPr lvl="8">
                <a:buFont typeface="Arial" pitchFamily="34" charset="0"/>
                <a:buChar char="•"/>
              </a:pPr>
              <a:r>
                <a:rPr lang="es-ES" sz="2000" dirty="0" smtClean="0">
                  <a:latin typeface="Calibri" pitchFamily="34" charset="0"/>
                </a:rPr>
                <a:t> Aumentan las averías</a:t>
              </a:r>
            </a:p>
            <a:p>
              <a:pPr lvl="8">
                <a:buFont typeface="Arial" pitchFamily="34" charset="0"/>
                <a:buChar char="•"/>
              </a:pPr>
              <a:r>
                <a:rPr lang="es-ES" sz="2000" dirty="0" smtClean="0">
                  <a:latin typeface="Calibri" pitchFamily="34" charset="0"/>
                </a:rPr>
                <a:t> Riesgo del personal</a:t>
              </a:r>
            </a:p>
            <a:p>
              <a:pPr lvl="8">
                <a:buFont typeface="Arial" pitchFamily="34" charset="0"/>
                <a:buChar char="•"/>
              </a:pPr>
              <a:r>
                <a:rPr lang="es-ES" sz="2000" dirty="0" smtClean="0">
                  <a:latin typeface="Calibri" pitchFamily="34" charset="0"/>
                </a:rPr>
                <a:t> Aumentan accidentes laborales</a:t>
              </a:r>
              <a:r>
                <a:rPr lang="es-ES" sz="2400" dirty="0" smtClean="0">
                  <a:latin typeface="Calibri" pitchFamily="34" charset="0"/>
                </a:rPr>
                <a:t>				</a:t>
              </a:r>
            </a:p>
            <a:p>
              <a:endParaRPr lang="es-ES" sz="2400" dirty="0" smtClean="0">
                <a:latin typeface="Calibri" pitchFamily="34" charset="0"/>
              </a:endParaRPr>
            </a:p>
            <a:p>
              <a:endParaRPr lang="es-ES" sz="2400" dirty="0" smtClean="0">
                <a:latin typeface="Calibri" pitchFamily="34" charset="0"/>
              </a:endParaRPr>
            </a:p>
            <a:p>
              <a:endParaRPr lang="es-ES" sz="2400" dirty="0">
                <a:latin typeface="Calibri" pitchFamily="34" charset="0"/>
              </a:endParaRPr>
            </a:p>
          </p:txBody>
        </p:sp>
        <p:sp>
          <p:nvSpPr>
            <p:cNvPr id="7" name="6 Flecha abajo"/>
            <p:cNvSpPr/>
            <p:nvPr/>
          </p:nvSpPr>
          <p:spPr>
            <a:xfrm>
              <a:off x="1142976" y="2714620"/>
              <a:ext cx="214314" cy="428628"/>
            </a:xfrm>
            <a:prstGeom prst="down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Flecha abajo"/>
            <p:cNvSpPr/>
            <p:nvPr/>
          </p:nvSpPr>
          <p:spPr>
            <a:xfrm>
              <a:off x="4643438" y="3429000"/>
              <a:ext cx="214314" cy="428628"/>
            </a:xfrm>
            <a:prstGeom prst="down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Abrir llave"/>
            <p:cNvSpPr/>
            <p:nvPr/>
          </p:nvSpPr>
          <p:spPr>
            <a:xfrm>
              <a:off x="4000496" y="4500570"/>
              <a:ext cx="214314" cy="1428760"/>
            </a:xfrm>
            <a:prstGeom prst="leftBrace">
              <a:avLst/>
            </a:prstGeom>
            <a:ln w="19050">
              <a:solidFill>
                <a:srgbClr val="E2C5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500034" y="5715016"/>
            <a:ext cx="3429024" cy="757300"/>
            <a:chOff x="500034" y="5715016"/>
            <a:chExt cx="3429024" cy="757300"/>
          </a:xfrm>
        </p:grpSpPr>
        <p:sp>
          <p:nvSpPr>
            <p:cNvPr id="13" name="12 Flecha abajo"/>
            <p:cNvSpPr/>
            <p:nvPr/>
          </p:nvSpPr>
          <p:spPr>
            <a:xfrm>
              <a:off x="1785918" y="5715016"/>
              <a:ext cx="214314" cy="428628"/>
            </a:xfrm>
            <a:prstGeom prst="down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500034" y="6072206"/>
              <a:ext cx="3429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latin typeface="Calibri" pitchFamily="34" charset="0"/>
                </a:rPr>
                <a:t>Carnet operador grúa torre</a:t>
              </a:r>
              <a:endParaRPr lang="es-ES" sz="2000" b="1" dirty="0">
                <a:latin typeface="Calibri" pitchFamily="34" charset="0"/>
              </a:endParaRPr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251520" y="1556792"/>
            <a:ext cx="6120680" cy="461665"/>
            <a:chOff x="251520" y="1556792"/>
            <a:chExt cx="6120680" cy="461665"/>
          </a:xfrm>
        </p:grpSpPr>
        <p:sp>
          <p:nvSpPr>
            <p:cNvPr id="4" name="3 Flecha derecha"/>
            <p:cNvSpPr/>
            <p:nvPr/>
          </p:nvSpPr>
          <p:spPr>
            <a:xfrm>
              <a:off x="1835696" y="1772816"/>
              <a:ext cx="1000132" cy="142876"/>
            </a:xfrm>
            <a:prstGeom prst="rightArrow">
              <a:avLst/>
            </a:prstGeom>
            <a:solidFill>
              <a:srgbClr val="E2C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51520" y="1556792"/>
              <a:ext cx="61206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smtClean="0">
                  <a:latin typeface="Calibri" pitchFamily="34" charset="0"/>
                </a:rPr>
                <a:t>  “</a:t>
              </a:r>
              <a:r>
                <a:rPr lang="es-ES" sz="2400" dirty="0" err="1" smtClean="0">
                  <a:latin typeface="Calibri" pitchFamily="34" charset="0"/>
                </a:rPr>
                <a:t>Gruistas</a:t>
              </a:r>
              <a:r>
                <a:rPr lang="es-ES" sz="2400" dirty="0" smtClean="0">
                  <a:latin typeface="Calibri" pitchFamily="34" charset="0"/>
                </a:rPr>
                <a:t>”                  Futuros montadores</a:t>
              </a:r>
              <a:endParaRPr lang="es-ES" dirty="0" smtClean="0">
                <a:latin typeface="Calibri" pitchFamily="34" charset="0"/>
              </a:endParaRPr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571472" y="4500570"/>
            <a:ext cx="2857520" cy="1143008"/>
            <a:chOff x="571472" y="4500570"/>
            <a:chExt cx="2857520" cy="1143008"/>
          </a:xfrm>
        </p:grpSpPr>
        <p:sp>
          <p:nvSpPr>
            <p:cNvPr id="20" name="19 Rectángulo redondeado"/>
            <p:cNvSpPr/>
            <p:nvPr/>
          </p:nvSpPr>
          <p:spPr>
            <a:xfrm>
              <a:off x="571472" y="4500570"/>
              <a:ext cx="2857520" cy="1143008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714348" y="4572008"/>
              <a:ext cx="27146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chemeClr val="bg1"/>
                  </a:solidFill>
                  <a:latin typeface="Calibri" pitchFamily="34" charset="0"/>
                </a:rPr>
                <a:t>Entrada en vigor de MIEAEM 2 </a:t>
              </a:r>
            </a:p>
            <a:p>
              <a:r>
                <a:rPr lang="es-ES" b="1" dirty="0" smtClean="0">
                  <a:solidFill>
                    <a:schemeClr val="bg1"/>
                  </a:solidFill>
                  <a:latin typeface="Calibri" pitchFamily="34" charset="0"/>
                </a:rPr>
                <a:t>(RD 836/2003 el 27 junio)</a:t>
              </a:r>
              <a:endParaRPr lang="es-ES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>
                <a:latin typeface="Calibri" pitchFamily="34" charset="0"/>
              </a:rPr>
              <a:t>ÍNDICE</a:t>
            </a:r>
            <a:endParaRPr lang="es-ES" sz="3600" dirty="0"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34" y="1928802"/>
            <a:ext cx="435771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Introducción y objetivos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Antecedentes teóricos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Metodología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Resultados y conclusiones</a:t>
            </a:r>
          </a:p>
          <a:p>
            <a:pPr marL="400050" indent="-400050" algn="just">
              <a:buAutoNum type="romanUcPeriod"/>
            </a:pPr>
            <a:endParaRPr lang="es-ES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3429000"/>
            <a:ext cx="432048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i="1" dirty="0" smtClean="0">
                <a:latin typeface="Calibri" pitchFamily="34" charset="0"/>
              </a:rPr>
              <a:t>III. Metodología</a:t>
            </a:r>
            <a:br>
              <a:rPr lang="es-ES" sz="2800" i="1" dirty="0" smtClean="0">
                <a:latin typeface="Calibri" pitchFamily="34" charset="0"/>
              </a:rPr>
            </a:br>
            <a:r>
              <a:rPr lang="es-ES" sz="2800" i="1" dirty="0" smtClean="0">
                <a:latin typeface="Calibri" pitchFamily="34" charset="0"/>
              </a:rPr>
              <a:t>			</a:t>
            </a:r>
            <a:r>
              <a:rPr lang="es-ES" sz="3600" dirty="0" smtClean="0">
                <a:latin typeface="Calibri" pitchFamily="34" charset="0"/>
              </a:rPr>
              <a:t>METODOLOGÍA</a:t>
            </a:r>
            <a:endParaRPr lang="es-ES" sz="3600" dirty="0">
              <a:latin typeface="Calibri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611560" y="2060848"/>
            <a:ext cx="8215370" cy="4462760"/>
            <a:chOff x="611560" y="2060848"/>
            <a:chExt cx="8215370" cy="4462760"/>
          </a:xfrm>
        </p:grpSpPr>
        <p:sp>
          <p:nvSpPr>
            <p:cNvPr id="3" name="2 CuadroTexto"/>
            <p:cNvSpPr txBox="1"/>
            <p:nvPr/>
          </p:nvSpPr>
          <p:spPr>
            <a:xfrm>
              <a:off x="611560" y="2060848"/>
              <a:ext cx="8215370" cy="4462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ES" dirty="0" smtClean="0">
                <a:latin typeface="Calibri" pitchFamily="34" charset="0"/>
              </a:endParaRPr>
            </a:p>
            <a:p>
              <a:endParaRPr lang="es-ES" dirty="0" smtClean="0">
                <a:latin typeface="Calibri" pitchFamily="34" charset="0"/>
              </a:endParaRPr>
            </a:p>
            <a:p>
              <a:r>
                <a:rPr lang="es-ES" dirty="0" smtClean="0">
                  <a:latin typeface="Calibri" pitchFamily="34" charset="0"/>
                </a:rPr>
                <a:t>			      Mediante                Palabras</a:t>
              </a:r>
            </a:p>
            <a:p>
              <a:r>
                <a:rPr lang="es-ES" dirty="0" smtClean="0">
                  <a:latin typeface="Calibri" pitchFamily="34" charset="0"/>
                </a:rPr>
                <a:t>					    Imágenes</a:t>
              </a:r>
            </a:p>
            <a:p>
              <a:r>
                <a:rPr lang="es-ES" dirty="0" smtClean="0">
                  <a:latin typeface="Calibri" pitchFamily="34" charset="0"/>
                </a:rPr>
                <a:t>					    Descripciones detalladas</a:t>
              </a:r>
            </a:p>
            <a:p>
              <a:r>
                <a:rPr lang="es-ES" dirty="0" smtClean="0">
                  <a:latin typeface="Calibri" pitchFamily="34" charset="0"/>
                </a:rPr>
                <a:t>					    Citas directas</a:t>
              </a:r>
              <a:endParaRPr lang="es-ES" sz="2000" dirty="0" smtClean="0">
                <a:latin typeface="Calibri" pitchFamily="34" charset="0"/>
              </a:endParaRPr>
            </a:p>
            <a:p>
              <a:pPr>
                <a:buFont typeface="Courier New" pitchFamily="49" charset="0"/>
                <a:buChar char="o"/>
              </a:pPr>
              <a:r>
                <a:rPr lang="es-ES" sz="2000" dirty="0" smtClean="0">
                  <a:latin typeface="Calibri" pitchFamily="34" charset="0"/>
                </a:rPr>
                <a:t> No busca, encuentra.</a:t>
              </a:r>
            </a:p>
            <a:p>
              <a:endParaRPr lang="es-ES" sz="2000" dirty="0" smtClean="0">
                <a:latin typeface="Calibri" pitchFamily="34" charset="0"/>
              </a:endParaRPr>
            </a:p>
            <a:p>
              <a:pPr>
                <a:buFont typeface="Courier New" pitchFamily="49" charset="0"/>
                <a:buChar char="o"/>
              </a:pPr>
              <a:r>
                <a:rPr lang="es-ES" sz="2000" dirty="0" smtClean="0">
                  <a:latin typeface="Calibri" pitchFamily="34" charset="0"/>
                </a:rPr>
                <a:t> Realidad inalterada.</a:t>
              </a:r>
            </a:p>
            <a:p>
              <a:pPr>
                <a:buFont typeface="Courier New" pitchFamily="49" charset="0"/>
                <a:buChar char="o"/>
              </a:pPr>
              <a:endParaRPr lang="es-ES" sz="2000" dirty="0" smtClean="0">
                <a:latin typeface="Calibri" pitchFamily="34" charset="0"/>
              </a:endParaRPr>
            </a:p>
            <a:p>
              <a:pPr>
                <a:buFont typeface="Courier New" pitchFamily="49" charset="0"/>
                <a:buChar char="o"/>
              </a:pPr>
              <a:r>
                <a:rPr lang="es-ES" sz="2000" dirty="0" smtClean="0">
                  <a:latin typeface="Calibri" pitchFamily="34" charset="0"/>
                </a:rPr>
                <a:t> Observación detallada y próxima a los sujetos.</a:t>
              </a:r>
            </a:p>
            <a:p>
              <a:endParaRPr lang="es-ES" sz="2000" dirty="0" smtClean="0">
                <a:latin typeface="Calibri" pitchFamily="34" charset="0"/>
              </a:endParaRPr>
            </a:p>
            <a:p>
              <a:r>
                <a:rPr lang="es-ES" sz="2000" dirty="0" smtClean="0">
                  <a:latin typeface="Calibri" pitchFamily="34" charset="0"/>
                </a:rPr>
                <a:t>					             (Hernández, F. </a:t>
              </a:r>
              <a:r>
                <a:rPr lang="es-ES" sz="2000" i="1" dirty="0" smtClean="0">
                  <a:latin typeface="Calibri" pitchFamily="34" charset="0"/>
                </a:rPr>
                <a:t>et al, </a:t>
              </a:r>
              <a:r>
                <a:rPr lang="es-ES" sz="2000" dirty="0" smtClean="0">
                  <a:latin typeface="Calibri" pitchFamily="34" charset="0"/>
                </a:rPr>
                <a:t>1995)</a:t>
              </a:r>
            </a:p>
            <a:p>
              <a:endParaRPr lang="es-ES" dirty="0" smtClean="0">
                <a:latin typeface="Calibri" pitchFamily="34" charset="0"/>
              </a:endParaRPr>
            </a:p>
            <a:p>
              <a:endParaRPr lang="es-ES" dirty="0">
                <a:latin typeface="Calibri" pitchFamily="34" charset="0"/>
              </a:endParaRPr>
            </a:p>
          </p:txBody>
        </p:sp>
        <p:cxnSp>
          <p:nvCxnSpPr>
            <p:cNvPr id="8" name="7 Conector recto de flecha"/>
            <p:cNvCxnSpPr/>
            <p:nvPr/>
          </p:nvCxnSpPr>
          <p:spPr>
            <a:xfrm>
              <a:off x="4716016" y="2852936"/>
              <a:ext cx="642942" cy="1588"/>
            </a:xfrm>
            <a:prstGeom prst="straightConnector1">
              <a:avLst/>
            </a:prstGeom>
            <a:ln w="38100">
              <a:solidFill>
                <a:srgbClr val="E2C5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 de flecha"/>
            <p:cNvCxnSpPr/>
            <p:nvPr/>
          </p:nvCxnSpPr>
          <p:spPr>
            <a:xfrm rot="5400000">
              <a:off x="714348" y="2928934"/>
              <a:ext cx="1571636" cy="1588"/>
            </a:xfrm>
            <a:prstGeom prst="straightConnector1">
              <a:avLst/>
            </a:prstGeom>
            <a:ln w="38100">
              <a:solidFill>
                <a:srgbClr val="E2C5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5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11560" y="1628800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Calibri" pitchFamily="34" charset="0"/>
              </a:rPr>
              <a:t>MÉTODO CUALITATIVO:</a:t>
            </a:r>
            <a:r>
              <a:rPr lang="es-ES" dirty="0" smtClean="0">
                <a:latin typeface="Calibri" pitchFamily="34" charset="0"/>
              </a:rPr>
              <a:t>          Trata de entender conjunto de cualidades 				      relacionadas entre sí que caracterizan a un 				      determinado fenómeno.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III. Metodología</a:t>
            </a:r>
            <a:r>
              <a:rPr lang="es-ES" sz="4000" i="1" dirty="0" smtClean="0">
                <a:latin typeface="Calibri" pitchFamily="34" charset="0"/>
              </a:rPr>
              <a:t/>
            </a:r>
            <a:br>
              <a:rPr lang="es-ES" sz="4000" i="1" dirty="0" smtClean="0">
                <a:latin typeface="Calibri" pitchFamily="34" charset="0"/>
              </a:rPr>
            </a:br>
            <a:r>
              <a:rPr lang="es-ES" sz="4000" i="1" dirty="0" smtClean="0">
                <a:latin typeface="Calibri" pitchFamily="34" charset="0"/>
              </a:rPr>
              <a:t>			</a:t>
            </a:r>
            <a:r>
              <a:rPr lang="es-ES" sz="4000" dirty="0" smtClean="0">
                <a:latin typeface="Calibri" pitchFamily="34" charset="0"/>
              </a:rPr>
              <a:t>METODOLOGÍA</a:t>
            </a:r>
            <a:endParaRPr lang="es-ES" sz="4000" dirty="0"/>
          </a:p>
        </p:txBody>
      </p:sp>
      <p:grpSp>
        <p:nvGrpSpPr>
          <p:cNvPr id="23" name="22 Grupo"/>
          <p:cNvGrpSpPr/>
          <p:nvPr/>
        </p:nvGrpSpPr>
        <p:grpSpPr>
          <a:xfrm>
            <a:off x="357158" y="1428736"/>
            <a:ext cx="8429684" cy="1015663"/>
            <a:chOff x="357158" y="1428736"/>
            <a:chExt cx="8429684" cy="1015663"/>
          </a:xfrm>
        </p:grpSpPr>
        <p:sp>
          <p:nvSpPr>
            <p:cNvPr id="3" name="2 CuadroTexto"/>
            <p:cNvSpPr txBox="1"/>
            <p:nvPr/>
          </p:nvSpPr>
          <p:spPr>
            <a:xfrm>
              <a:off x="357158" y="1428736"/>
              <a:ext cx="84296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ES" sz="2000" dirty="0" smtClean="0">
                <a:latin typeface="Calibri" pitchFamily="34" charset="0"/>
              </a:endParaRPr>
            </a:p>
            <a:p>
              <a:r>
                <a:rPr lang="es-ES" sz="2000" dirty="0" smtClean="0">
                  <a:latin typeface="Calibri" pitchFamily="34" charset="0"/>
                </a:rPr>
                <a:t>TÉCNICA INVESTIGACIÓN CUALITATIVA               Entrevista en profundidad</a:t>
              </a:r>
            </a:p>
            <a:p>
              <a:endParaRPr lang="es-ES" sz="2000" dirty="0" smtClean="0">
                <a:latin typeface="Calibri" pitchFamily="34" charset="0"/>
              </a:endParaRPr>
            </a:p>
          </p:txBody>
        </p:sp>
        <p:cxnSp>
          <p:nvCxnSpPr>
            <p:cNvPr id="4" name="3 Conector recto de flecha"/>
            <p:cNvCxnSpPr/>
            <p:nvPr/>
          </p:nvCxnSpPr>
          <p:spPr>
            <a:xfrm>
              <a:off x="4500562" y="1928802"/>
              <a:ext cx="642942" cy="1588"/>
            </a:xfrm>
            <a:prstGeom prst="straightConnector1">
              <a:avLst/>
            </a:prstGeom>
            <a:ln w="38100">
              <a:solidFill>
                <a:srgbClr val="D7A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>
            <a:off x="1291272" y="3271899"/>
            <a:ext cx="2106204" cy="972094"/>
            <a:chOff x="1291272" y="3271899"/>
            <a:chExt cx="2106204" cy="972094"/>
          </a:xfrm>
        </p:grpSpPr>
        <p:sp>
          <p:nvSpPr>
            <p:cNvPr id="9" name="8 Forma libre"/>
            <p:cNvSpPr/>
            <p:nvPr/>
          </p:nvSpPr>
          <p:spPr>
            <a:xfrm>
              <a:off x="1291272" y="3271899"/>
              <a:ext cx="1620157" cy="972094"/>
            </a:xfrm>
            <a:custGeom>
              <a:avLst/>
              <a:gdLst>
                <a:gd name="connsiteX0" fmla="*/ 0 w 1620157"/>
                <a:gd name="connsiteY0" fmla="*/ 97209 h 972094"/>
                <a:gd name="connsiteX1" fmla="*/ 28472 w 1620157"/>
                <a:gd name="connsiteY1" fmla="*/ 28472 h 972094"/>
                <a:gd name="connsiteX2" fmla="*/ 97209 w 1620157"/>
                <a:gd name="connsiteY2" fmla="*/ 0 h 972094"/>
                <a:gd name="connsiteX3" fmla="*/ 1522948 w 1620157"/>
                <a:gd name="connsiteY3" fmla="*/ 0 h 972094"/>
                <a:gd name="connsiteX4" fmla="*/ 1591685 w 1620157"/>
                <a:gd name="connsiteY4" fmla="*/ 28472 h 972094"/>
                <a:gd name="connsiteX5" fmla="*/ 1620157 w 1620157"/>
                <a:gd name="connsiteY5" fmla="*/ 97209 h 972094"/>
                <a:gd name="connsiteX6" fmla="*/ 1620157 w 1620157"/>
                <a:gd name="connsiteY6" fmla="*/ 874885 h 972094"/>
                <a:gd name="connsiteX7" fmla="*/ 1591685 w 1620157"/>
                <a:gd name="connsiteY7" fmla="*/ 943622 h 972094"/>
                <a:gd name="connsiteX8" fmla="*/ 1522948 w 1620157"/>
                <a:gd name="connsiteY8" fmla="*/ 972094 h 972094"/>
                <a:gd name="connsiteX9" fmla="*/ 97209 w 1620157"/>
                <a:gd name="connsiteY9" fmla="*/ 972094 h 972094"/>
                <a:gd name="connsiteX10" fmla="*/ 28472 w 1620157"/>
                <a:gd name="connsiteY10" fmla="*/ 943622 h 972094"/>
                <a:gd name="connsiteX11" fmla="*/ 0 w 1620157"/>
                <a:gd name="connsiteY11" fmla="*/ 874885 h 972094"/>
                <a:gd name="connsiteX12" fmla="*/ 0 w 1620157"/>
                <a:gd name="connsiteY12" fmla="*/ 97209 h 97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0157" h="972094">
                  <a:moveTo>
                    <a:pt x="0" y="97209"/>
                  </a:moveTo>
                  <a:cubicBezTo>
                    <a:pt x="0" y="71428"/>
                    <a:pt x="10242" y="46702"/>
                    <a:pt x="28472" y="28472"/>
                  </a:cubicBezTo>
                  <a:cubicBezTo>
                    <a:pt x="46702" y="10242"/>
                    <a:pt x="71428" y="0"/>
                    <a:pt x="97209" y="0"/>
                  </a:cubicBezTo>
                  <a:lnTo>
                    <a:pt x="1522948" y="0"/>
                  </a:lnTo>
                  <a:cubicBezTo>
                    <a:pt x="1548729" y="0"/>
                    <a:pt x="1573455" y="10242"/>
                    <a:pt x="1591685" y="28472"/>
                  </a:cubicBezTo>
                  <a:cubicBezTo>
                    <a:pt x="1609915" y="46702"/>
                    <a:pt x="1620157" y="71428"/>
                    <a:pt x="1620157" y="97209"/>
                  </a:cubicBezTo>
                  <a:lnTo>
                    <a:pt x="1620157" y="874885"/>
                  </a:lnTo>
                  <a:cubicBezTo>
                    <a:pt x="1620157" y="900666"/>
                    <a:pt x="1609915" y="925392"/>
                    <a:pt x="1591685" y="943622"/>
                  </a:cubicBezTo>
                  <a:cubicBezTo>
                    <a:pt x="1573455" y="961852"/>
                    <a:pt x="1548729" y="972094"/>
                    <a:pt x="1522948" y="972094"/>
                  </a:cubicBezTo>
                  <a:lnTo>
                    <a:pt x="97209" y="972094"/>
                  </a:lnTo>
                  <a:cubicBezTo>
                    <a:pt x="71428" y="972094"/>
                    <a:pt x="46702" y="961852"/>
                    <a:pt x="28472" y="943622"/>
                  </a:cubicBezTo>
                  <a:cubicBezTo>
                    <a:pt x="10242" y="925392"/>
                    <a:pt x="0" y="900666"/>
                    <a:pt x="0" y="874885"/>
                  </a:cubicBezTo>
                  <a:lnTo>
                    <a:pt x="0" y="97209"/>
                  </a:lnTo>
                  <a:close/>
                </a:path>
              </a:pathLst>
            </a:custGeom>
            <a:solidFill>
              <a:schemeClr val="bg2">
                <a:lumMod val="7500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672" tIns="104672" rIns="104672" bIns="104672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 smtClean="0">
                  <a:latin typeface="Calibri" pitchFamily="34" charset="0"/>
                </a:rPr>
                <a:t>Elaboración del guión</a:t>
              </a:r>
              <a:endParaRPr lang="es-ES" sz="2000" kern="1200" dirty="0">
                <a:latin typeface="Calibri" pitchFamily="34" charset="0"/>
              </a:endParaRPr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3054003" y="3557046"/>
              <a:ext cx="343473" cy="401798"/>
            </a:xfrm>
            <a:custGeom>
              <a:avLst/>
              <a:gdLst>
                <a:gd name="connsiteX0" fmla="*/ 0 w 343473"/>
                <a:gd name="connsiteY0" fmla="*/ 80360 h 401798"/>
                <a:gd name="connsiteX1" fmla="*/ 171737 w 343473"/>
                <a:gd name="connsiteY1" fmla="*/ 80360 h 401798"/>
                <a:gd name="connsiteX2" fmla="*/ 171737 w 343473"/>
                <a:gd name="connsiteY2" fmla="*/ 0 h 401798"/>
                <a:gd name="connsiteX3" fmla="*/ 343473 w 343473"/>
                <a:gd name="connsiteY3" fmla="*/ 200899 h 401798"/>
                <a:gd name="connsiteX4" fmla="*/ 171737 w 343473"/>
                <a:gd name="connsiteY4" fmla="*/ 401798 h 401798"/>
                <a:gd name="connsiteX5" fmla="*/ 171737 w 343473"/>
                <a:gd name="connsiteY5" fmla="*/ 321438 h 401798"/>
                <a:gd name="connsiteX6" fmla="*/ 0 w 343473"/>
                <a:gd name="connsiteY6" fmla="*/ 321438 h 401798"/>
                <a:gd name="connsiteX7" fmla="*/ 0 w 343473"/>
                <a:gd name="connsiteY7" fmla="*/ 80360 h 40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473" h="401798">
                  <a:moveTo>
                    <a:pt x="0" y="80360"/>
                  </a:moveTo>
                  <a:lnTo>
                    <a:pt x="171737" y="80360"/>
                  </a:lnTo>
                  <a:lnTo>
                    <a:pt x="171737" y="0"/>
                  </a:lnTo>
                  <a:lnTo>
                    <a:pt x="343473" y="200899"/>
                  </a:lnTo>
                  <a:lnTo>
                    <a:pt x="171737" y="401798"/>
                  </a:lnTo>
                  <a:lnTo>
                    <a:pt x="171737" y="321438"/>
                  </a:lnTo>
                  <a:lnTo>
                    <a:pt x="0" y="321438"/>
                  </a:lnTo>
                  <a:lnTo>
                    <a:pt x="0" y="80360"/>
                  </a:lnTo>
                  <a:close/>
                </a:path>
              </a:pathLst>
            </a:custGeom>
          </p:spPr>
          <p:style>
            <a:ln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0360" rIns="103042" bIns="8036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700" kern="1200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3559492" y="3271899"/>
            <a:ext cx="2106204" cy="972094"/>
            <a:chOff x="3559492" y="3271899"/>
            <a:chExt cx="2106204" cy="972094"/>
          </a:xfrm>
        </p:grpSpPr>
        <p:sp>
          <p:nvSpPr>
            <p:cNvPr id="11" name="10 Forma libre"/>
            <p:cNvSpPr/>
            <p:nvPr/>
          </p:nvSpPr>
          <p:spPr>
            <a:xfrm>
              <a:off x="3559492" y="3271899"/>
              <a:ext cx="1620157" cy="972094"/>
            </a:xfrm>
            <a:custGeom>
              <a:avLst/>
              <a:gdLst>
                <a:gd name="connsiteX0" fmla="*/ 0 w 1620157"/>
                <a:gd name="connsiteY0" fmla="*/ 97209 h 972094"/>
                <a:gd name="connsiteX1" fmla="*/ 28472 w 1620157"/>
                <a:gd name="connsiteY1" fmla="*/ 28472 h 972094"/>
                <a:gd name="connsiteX2" fmla="*/ 97209 w 1620157"/>
                <a:gd name="connsiteY2" fmla="*/ 0 h 972094"/>
                <a:gd name="connsiteX3" fmla="*/ 1522948 w 1620157"/>
                <a:gd name="connsiteY3" fmla="*/ 0 h 972094"/>
                <a:gd name="connsiteX4" fmla="*/ 1591685 w 1620157"/>
                <a:gd name="connsiteY4" fmla="*/ 28472 h 972094"/>
                <a:gd name="connsiteX5" fmla="*/ 1620157 w 1620157"/>
                <a:gd name="connsiteY5" fmla="*/ 97209 h 972094"/>
                <a:gd name="connsiteX6" fmla="*/ 1620157 w 1620157"/>
                <a:gd name="connsiteY6" fmla="*/ 874885 h 972094"/>
                <a:gd name="connsiteX7" fmla="*/ 1591685 w 1620157"/>
                <a:gd name="connsiteY7" fmla="*/ 943622 h 972094"/>
                <a:gd name="connsiteX8" fmla="*/ 1522948 w 1620157"/>
                <a:gd name="connsiteY8" fmla="*/ 972094 h 972094"/>
                <a:gd name="connsiteX9" fmla="*/ 97209 w 1620157"/>
                <a:gd name="connsiteY9" fmla="*/ 972094 h 972094"/>
                <a:gd name="connsiteX10" fmla="*/ 28472 w 1620157"/>
                <a:gd name="connsiteY10" fmla="*/ 943622 h 972094"/>
                <a:gd name="connsiteX11" fmla="*/ 0 w 1620157"/>
                <a:gd name="connsiteY11" fmla="*/ 874885 h 972094"/>
                <a:gd name="connsiteX12" fmla="*/ 0 w 1620157"/>
                <a:gd name="connsiteY12" fmla="*/ 97209 h 97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0157" h="972094">
                  <a:moveTo>
                    <a:pt x="0" y="97209"/>
                  </a:moveTo>
                  <a:cubicBezTo>
                    <a:pt x="0" y="71428"/>
                    <a:pt x="10242" y="46702"/>
                    <a:pt x="28472" y="28472"/>
                  </a:cubicBezTo>
                  <a:cubicBezTo>
                    <a:pt x="46702" y="10242"/>
                    <a:pt x="71428" y="0"/>
                    <a:pt x="97209" y="0"/>
                  </a:cubicBezTo>
                  <a:lnTo>
                    <a:pt x="1522948" y="0"/>
                  </a:lnTo>
                  <a:cubicBezTo>
                    <a:pt x="1548729" y="0"/>
                    <a:pt x="1573455" y="10242"/>
                    <a:pt x="1591685" y="28472"/>
                  </a:cubicBezTo>
                  <a:cubicBezTo>
                    <a:pt x="1609915" y="46702"/>
                    <a:pt x="1620157" y="71428"/>
                    <a:pt x="1620157" y="97209"/>
                  </a:cubicBezTo>
                  <a:lnTo>
                    <a:pt x="1620157" y="874885"/>
                  </a:lnTo>
                  <a:cubicBezTo>
                    <a:pt x="1620157" y="900666"/>
                    <a:pt x="1609915" y="925392"/>
                    <a:pt x="1591685" y="943622"/>
                  </a:cubicBezTo>
                  <a:cubicBezTo>
                    <a:pt x="1573455" y="961852"/>
                    <a:pt x="1548729" y="972094"/>
                    <a:pt x="1522948" y="972094"/>
                  </a:cubicBezTo>
                  <a:lnTo>
                    <a:pt x="97209" y="972094"/>
                  </a:lnTo>
                  <a:cubicBezTo>
                    <a:pt x="71428" y="972094"/>
                    <a:pt x="46702" y="961852"/>
                    <a:pt x="28472" y="943622"/>
                  </a:cubicBezTo>
                  <a:cubicBezTo>
                    <a:pt x="10242" y="925392"/>
                    <a:pt x="0" y="900666"/>
                    <a:pt x="0" y="874885"/>
                  </a:cubicBezTo>
                  <a:lnTo>
                    <a:pt x="0" y="97209"/>
                  </a:lnTo>
                  <a:close/>
                </a:path>
              </a:pathLst>
            </a:custGeom>
            <a:solidFill>
              <a:schemeClr val="bg2">
                <a:lumMod val="75000"/>
                <a:alpha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672" tIns="104672" rIns="104672" bIns="104672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 smtClean="0">
                  <a:latin typeface="Calibri" pitchFamily="34" charset="0"/>
                </a:rPr>
                <a:t>Selección de la muestra</a:t>
              </a:r>
              <a:endParaRPr lang="es-ES" sz="2000" kern="1200" dirty="0">
                <a:latin typeface="Calibri" pitchFamily="34" charset="0"/>
              </a:endParaRPr>
            </a:p>
          </p:txBody>
        </p:sp>
        <p:sp>
          <p:nvSpPr>
            <p:cNvPr id="12" name="11 Forma libre"/>
            <p:cNvSpPr/>
            <p:nvPr/>
          </p:nvSpPr>
          <p:spPr>
            <a:xfrm>
              <a:off x="5322223" y="3557046"/>
              <a:ext cx="343473" cy="401798"/>
            </a:xfrm>
            <a:custGeom>
              <a:avLst/>
              <a:gdLst>
                <a:gd name="connsiteX0" fmla="*/ 0 w 343473"/>
                <a:gd name="connsiteY0" fmla="*/ 80360 h 401798"/>
                <a:gd name="connsiteX1" fmla="*/ 171737 w 343473"/>
                <a:gd name="connsiteY1" fmla="*/ 80360 h 401798"/>
                <a:gd name="connsiteX2" fmla="*/ 171737 w 343473"/>
                <a:gd name="connsiteY2" fmla="*/ 0 h 401798"/>
                <a:gd name="connsiteX3" fmla="*/ 343473 w 343473"/>
                <a:gd name="connsiteY3" fmla="*/ 200899 h 401798"/>
                <a:gd name="connsiteX4" fmla="*/ 171737 w 343473"/>
                <a:gd name="connsiteY4" fmla="*/ 401798 h 401798"/>
                <a:gd name="connsiteX5" fmla="*/ 171737 w 343473"/>
                <a:gd name="connsiteY5" fmla="*/ 321438 h 401798"/>
                <a:gd name="connsiteX6" fmla="*/ 0 w 343473"/>
                <a:gd name="connsiteY6" fmla="*/ 321438 h 401798"/>
                <a:gd name="connsiteX7" fmla="*/ 0 w 343473"/>
                <a:gd name="connsiteY7" fmla="*/ 80360 h 40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473" h="401798">
                  <a:moveTo>
                    <a:pt x="0" y="80360"/>
                  </a:moveTo>
                  <a:lnTo>
                    <a:pt x="171737" y="80360"/>
                  </a:lnTo>
                  <a:lnTo>
                    <a:pt x="171737" y="0"/>
                  </a:lnTo>
                  <a:lnTo>
                    <a:pt x="343473" y="200899"/>
                  </a:lnTo>
                  <a:lnTo>
                    <a:pt x="171737" y="401798"/>
                  </a:lnTo>
                  <a:lnTo>
                    <a:pt x="171737" y="321438"/>
                  </a:lnTo>
                  <a:lnTo>
                    <a:pt x="0" y="321438"/>
                  </a:lnTo>
                  <a:lnTo>
                    <a:pt x="0" y="80360"/>
                  </a:lnTo>
                  <a:close/>
                </a:path>
              </a:pathLst>
            </a:custGeom>
          </p:spPr>
          <p:style>
            <a:lnRef idx="0">
              <a:schemeClr val="accent4">
                <a:shade val="90000"/>
                <a:hueOff val="-5030"/>
                <a:satOff val="50"/>
                <a:lumOff val="6286"/>
                <a:alphaOff val="0"/>
              </a:schemeClr>
            </a:lnRef>
            <a:fillRef idx="1">
              <a:schemeClr val="accent4">
                <a:shade val="90000"/>
                <a:hueOff val="-5030"/>
                <a:satOff val="50"/>
                <a:lumOff val="6286"/>
                <a:alphaOff val="0"/>
              </a:schemeClr>
            </a:fillRef>
            <a:effectRef idx="0">
              <a:schemeClr val="accent4">
                <a:shade val="90000"/>
                <a:hueOff val="-5030"/>
                <a:satOff val="50"/>
                <a:lumOff val="62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0360" rIns="103042" bIns="8036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700" kern="120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5827712" y="3271899"/>
            <a:ext cx="1620157" cy="1458141"/>
            <a:chOff x="5827712" y="3271899"/>
            <a:chExt cx="1620157" cy="1458141"/>
          </a:xfrm>
        </p:grpSpPr>
        <p:sp>
          <p:nvSpPr>
            <p:cNvPr id="13" name="12 Forma libre"/>
            <p:cNvSpPr/>
            <p:nvPr/>
          </p:nvSpPr>
          <p:spPr>
            <a:xfrm>
              <a:off x="5827712" y="3271899"/>
              <a:ext cx="1620157" cy="972094"/>
            </a:xfrm>
            <a:custGeom>
              <a:avLst/>
              <a:gdLst>
                <a:gd name="connsiteX0" fmla="*/ 0 w 1620157"/>
                <a:gd name="connsiteY0" fmla="*/ 97209 h 972094"/>
                <a:gd name="connsiteX1" fmla="*/ 28472 w 1620157"/>
                <a:gd name="connsiteY1" fmla="*/ 28472 h 972094"/>
                <a:gd name="connsiteX2" fmla="*/ 97209 w 1620157"/>
                <a:gd name="connsiteY2" fmla="*/ 0 h 972094"/>
                <a:gd name="connsiteX3" fmla="*/ 1522948 w 1620157"/>
                <a:gd name="connsiteY3" fmla="*/ 0 h 972094"/>
                <a:gd name="connsiteX4" fmla="*/ 1591685 w 1620157"/>
                <a:gd name="connsiteY4" fmla="*/ 28472 h 972094"/>
                <a:gd name="connsiteX5" fmla="*/ 1620157 w 1620157"/>
                <a:gd name="connsiteY5" fmla="*/ 97209 h 972094"/>
                <a:gd name="connsiteX6" fmla="*/ 1620157 w 1620157"/>
                <a:gd name="connsiteY6" fmla="*/ 874885 h 972094"/>
                <a:gd name="connsiteX7" fmla="*/ 1591685 w 1620157"/>
                <a:gd name="connsiteY7" fmla="*/ 943622 h 972094"/>
                <a:gd name="connsiteX8" fmla="*/ 1522948 w 1620157"/>
                <a:gd name="connsiteY8" fmla="*/ 972094 h 972094"/>
                <a:gd name="connsiteX9" fmla="*/ 97209 w 1620157"/>
                <a:gd name="connsiteY9" fmla="*/ 972094 h 972094"/>
                <a:gd name="connsiteX10" fmla="*/ 28472 w 1620157"/>
                <a:gd name="connsiteY10" fmla="*/ 943622 h 972094"/>
                <a:gd name="connsiteX11" fmla="*/ 0 w 1620157"/>
                <a:gd name="connsiteY11" fmla="*/ 874885 h 972094"/>
                <a:gd name="connsiteX12" fmla="*/ 0 w 1620157"/>
                <a:gd name="connsiteY12" fmla="*/ 97209 h 97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0157" h="972094">
                  <a:moveTo>
                    <a:pt x="0" y="97209"/>
                  </a:moveTo>
                  <a:cubicBezTo>
                    <a:pt x="0" y="71428"/>
                    <a:pt x="10242" y="46702"/>
                    <a:pt x="28472" y="28472"/>
                  </a:cubicBezTo>
                  <a:cubicBezTo>
                    <a:pt x="46702" y="10242"/>
                    <a:pt x="71428" y="0"/>
                    <a:pt x="97209" y="0"/>
                  </a:cubicBezTo>
                  <a:lnTo>
                    <a:pt x="1522948" y="0"/>
                  </a:lnTo>
                  <a:cubicBezTo>
                    <a:pt x="1548729" y="0"/>
                    <a:pt x="1573455" y="10242"/>
                    <a:pt x="1591685" y="28472"/>
                  </a:cubicBezTo>
                  <a:cubicBezTo>
                    <a:pt x="1609915" y="46702"/>
                    <a:pt x="1620157" y="71428"/>
                    <a:pt x="1620157" y="97209"/>
                  </a:cubicBezTo>
                  <a:lnTo>
                    <a:pt x="1620157" y="874885"/>
                  </a:lnTo>
                  <a:cubicBezTo>
                    <a:pt x="1620157" y="900666"/>
                    <a:pt x="1609915" y="925392"/>
                    <a:pt x="1591685" y="943622"/>
                  </a:cubicBezTo>
                  <a:cubicBezTo>
                    <a:pt x="1573455" y="961852"/>
                    <a:pt x="1548729" y="972094"/>
                    <a:pt x="1522948" y="972094"/>
                  </a:cubicBezTo>
                  <a:lnTo>
                    <a:pt x="97209" y="972094"/>
                  </a:lnTo>
                  <a:cubicBezTo>
                    <a:pt x="71428" y="972094"/>
                    <a:pt x="46702" y="961852"/>
                    <a:pt x="28472" y="943622"/>
                  </a:cubicBezTo>
                  <a:cubicBezTo>
                    <a:pt x="10242" y="925392"/>
                    <a:pt x="0" y="900666"/>
                    <a:pt x="0" y="874885"/>
                  </a:cubicBezTo>
                  <a:lnTo>
                    <a:pt x="0" y="97209"/>
                  </a:lnTo>
                  <a:close/>
                </a:path>
              </a:pathLst>
            </a:custGeom>
            <a:solidFill>
              <a:schemeClr val="bg2">
                <a:lumMod val="75000"/>
                <a:alpha val="7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672" tIns="104672" rIns="104672" bIns="104672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 smtClean="0">
                  <a:latin typeface="Calibri" pitchFamily="34" charset="0"/>
                </a:rPr>
                <a:t>Realización de entrevistas</a:t>
              </a:r>
              <a:endParaRPr lang="es-ES" sz="2000" kern="1200" dirty="0">
                <a:latin typeface="Calibri" pitchFamily="34" charset="0"/>
              </a:endParaRPr>
            </a:p>
          </p:txBody>
        </p:sp>
        <p:sp>
          <p:nvSpPr>
            <p:cNvPr id="14" name="13 Forma libre"/>
            <p:cNvSpPr/>
            <p:nvPr/>
          </p:nvSpPr>
          <p:spPr>
            <a:xfrm>
              <a:off x="6436891" y="4386566"/>
              <a:ext cx="401799" cy="343474"/>
            </a:xfrm>
            <a:custGeom>
              <a:avLst/>
              <a:gdLst>
                <a:gd name="connsiteX0" fmla="*/ 0 w 343473"/>
                <a:gd name="connsiteY0" fmla="*/ 80360 h 401798"/>
                <a:gd name="connsiteX1" fmla="*/ 171737 w 343473"/>
                <a:gd name="connsiteY1" fmla="*/ 80360 h 401798"/>
                <a:gd name="connsiteX2" fmla="*/ 171737 w 343473"/>
                <a:gd name="connsiteY2" fmla="*/ 0 h 401798"/>
                <a:gd name="connsiteX3" fmla="*/ 343473 w 343473"/>
                <a:gd name="connsiteY3" fmla="*/ 200899 h 401798"/>
                <a:gd name="connsiteX4" fmla="*/ 171737 w 343473"/>
                <a:gd name="connsiteY4" fmla="*/ 401798 h 401798"/>
                <a:gd name="connsiteX5" fmla="*/ 171737 w 343473"/>
                <a:gd name="connsiteY5" fmla="*/ 321438 h 401798"/>
                <a:gd name="connsiteX6" fmla="*/ 0 w 343473"/>
                <a:gd name="connsiteY6" fmla="*/ 321438 h 401798"/>
                <a:gd name="connsiteX7" fmla="*/ 0 w 343473"/>
                <a:gd name="connsiteY7" fmla="*/ 80360 h 40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473" h="401798">
                  <a:moveTo>
                    <a:pt x="274778" y="1"/>
                  </a:moveTo>
                  <a:lnTo>
                    <a:pt x="274778" y="200900"/>
                  </a:lnTo>
                  <a:lnTo>
                    <a:pt x="343473" y="200900"/>
                  </a:lnTo>
                  <a:lnTo>
                    <a:pt x="171737" y="401797"/>
                  </a:lnTo>
                  <a:lnTo>
                    <a:pt x="0" y="200900"/>
                  </a:lnTo>
                  <a:lnTo>
                    <a:pt x="68695" y="200900"/>
                  </a:lnTo>
                  <a:lnTo>
                    <a:pt x="68695" y="1"/>
                  </a:lnTo>
                  <a:lnTo>
                    <a:pt x="274778" y="1"/>
                  </a:lnTo>
                  <a:close/>
                </a:path>
              </a:pathLst>
            </a:custGeom>
          </p:spPr>
          <p:style>
            <a:lnRef idx="0">
              <a:schemeClr val="accent4">
                <a:shade val="90000"/>
                <a:hueOff val="-10060"/>
                <a:satOff val="99"/>
                <a:lumOff val="12573"/>
                <a:alphaOff val="0"/>
              </a:schemeClr>
            </a:lnRef>
            <a:fillRef idx="1">
              <a:schemeClr val="accent4">
                <a:shade val="90000"/>
                <a:hueOff val="-10060"/>
                <a:satOff val="99"/>
                <a:lumOff val="12573"/>
                <a:alphaOff val="0"/>
              </a:schemeClr>
            </a:fillRef>
            <a:effectRef idx="0">
              <a:schemeClr val="accent4">
                <a:shade val="90000"/>
                <a:hueOff val="-10060"/>
                <a:satOff val="99"/>
                <a:lumOff val="125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361" tIns="0" rIns="80360" bIns="103043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700" kern="1200"/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5341665" y="4892056"/>
            <a:ext cx="2106204" cy="972094"/>
            <a:chOff x="5341665" y="4892056"/>
            <a:chExt cx="2106204" cy="972094"/>
          </a:xfrm>
        </p:grpSpPr>
        <p:sp>
          <p:nvSpPr>
            <p:cNvPr id="15" name="14 Forma libre"/>
            <p:cNvSpPr/>
            <p:nvPr/>
          </p:nvSpPr>
          <p:spPr>
            <a:xfrm>
              <a:off x="5827712" y="4892056"/>
              <a:ext cx="1620157" cy="972094"/>
            </a:xfrm>
            <a:custGeom>
              <a:avLst/>
              <a:gdLst>
                <a:gd name="connsiteX0" fmla="*/ 0 w 1620157"/>
                <a:gd name="connsiteY0" fmla="*/ 97209 h 972094"/>
                <a:gd name="connsiteX1" fmla="*/ 28472 w 1620157"/>
                <a:gd name="connsiteY1" fmla="*/ 28472 h 972094"/>
                <a:gd name="connsiteX2" fmla="*/ 97209 w 1620157"/>
                <a:gd name="connsiteY2" fmla="*/ 0 h 972094"/>
                <a:gd name="connsiteX3" fmla="*/ 1522948 w 1620157"/>
                <a:gd name="connsiteY3" fmla="*/ 0 h 972094"/>
                <a:gd name="connsiteX4" fmla="*/ 1591685 w 1620157"/>
                <a:gd name="connsiteY4" fmla="*/ 28472 h 972094"/>
                <a:gd name="connsiteX5" fmla="*/ 1620157 w 1620157"/>
                <a:gd name="connsiteY5" fmla="*/ 97209 h 972094"/>
                <a:gd name="connsiteX6" fmla="*/ 1620157 w 1620157"/>
                <a:gd name="connsiteY6" fmla="*/ 874885 h 972094"/>
                <a:gd name="connsiteX7" fmla="*/ 1591685 w 1620157"/>
                <a:gd name="connsiteY7" fmla="*/ 943622 h 972094"/>
                <a:gd name="connsiteX8" fmla="*/ 1522948 w 1620157"/>
                <a:gd name="connsiteY8" fmla="*/ 972094 h 972094"/>
                <a:gd name="connsiteX9" fmla="*/ 97209 w 1620157"/>
                <a:gd name="connsiteY9" fmla="*/ 972094 h 972094"/>
                <a:gd name="connsiteX10" fmla="*/ 28472 w 1620157"/>
                <a:gd name="connsiteY10" fmla="*/ 943622 h 972094"/>
                <a:gd name="connsiteX11" fmla="*/ 0 w 1620157"/>
                <a:gd name="connsiteY11" fmla="*/ 874885 h 972094"/>
                <a:gd name="connsiteX12" fmla="*/ 0 w 1620157"/>
                <a:gd name="connsiteY12" fmla="*/ 97209 h 97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0157" h="972094">
                  <a:moveTo>
                    <a:pt x="0" y="97209"/>
                  </a:moveTo>
                  <a:cubicBezTo>
                    <a:pt x="0" y="71428"/>
                    <a:pt x="10242" y="46702"/>
                    <a:pt x="28472" y="28472"/>
                  </a:cubicBezTo>
                  <a:cubicBezTo>
                    <a:pt x="46702" y="10242"/>
                    <a:pt x="71428" y="0"/>
                    <a:pt x="97209" y="0"/>
                  </a:cubicBezTo>
                  <a:lnTo>
                    <a:pt x="1522948" y="0"/>
                  </a:lnTo>
                  <a:cubicBezTo>
                    <a:pt x="1548729" y="0"/>
                    <a:pt x="1573455" y="10242"/>
                    <a:pt x="1591685" y="28472"/>
                  </a:cubicBezTo>
                  <a:cubicBezTo>
                    <a:pt x="1609915" y="46702"/>
                    <a:pt x="1620157" y="71428"/>
                    <a:pt x="1620157" y="97209"/>
                  </a:cubicBezTo>
                  <a:lnTo>
                    <a:pt x="1620157" y="874885"/>
                  </a:lnTo>
                  <a:cubicBezTo>
                    <a:pt x="1620157" y="900666"/>
                    <a:pt x="1609915" y="925392"/>
                    <a:pt x="1591685" y="943622"/>
                  </a:cubicBezTo>
                  <a:cubicBezTo>
                    <a:pt x="1573455" y="961852"/>
                    <a:pt x="1548729" y="972094"/>
                    <a:pt x="1522948" y="972094"/>
                  </a:cubicBezTo>
                  <a:lnTo>
                    <a:pt x="97209" y="972094"/>
                  </a:lnTo>
                  <a:cubicBezTo>
                    <a:pt x="71428" y="972094"/>
                    <a:pt x="46702" y="961852"/>
                    <a:pt x="28472" y="943622"/>
                  </a:cubicBezTo>
                  <a:cubicBezTo>
                    <a:pt x="10242" y="925392"/>
                    <a:pt x="0" y="900666"/>
                    <a:pt x="0" y="874885"/>
                  </a:cubicBezTo>
                  <a:lnTo>
                    <a:pt x="0" y="97209"/>
                  </a:ln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672" tIns="104672" rIns="104672" bIns="104672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 smtClean="0">
                  <a:latin typeface="Calibri" pitchFamily="34" charset="0"/>
                </a:rPr>
                <a:t>Registro de datos</a:t>
              </a:r>
              <a:endParaRPr lang="es-ES" sz="2000" kern="1200" dirty="0">
                <a:latin typeface="Calibri" pitchFamily="34" charset="0"/>
              </a:endParaRPr>
            </a:p>
          </p:txBody>
        </p:sp>
        <p:sp>
          <p:nvSpPr>
            <p:cNvPr id="16" name="15 Forma libre"/>
            <p:cNvSpPr/>
            <p:nvPr/>
          </p:nvSpPr>
          <p:spPr>
            <a:xfrm rot="21600000">
              <a:off x="5341665" y="5177203"/>
              <a:ext cx="343473" cy="401799"/>
            </a:xfrm>
            <a:custGeom>
              <a:avLst/>
              <a:gdLst>
                <a:gd name="connsiteX0" fmla="*/ 0 w 343473"/>
                <a:gd name="connsiteY0" fmla="*/ 80360 h 401798"/>
                <a:gd name="connsiteX1" fmla="*/ 171737 w 343473"/>
                <a:gd name="connsiteY1" fmla="*/ 80360 h 401798"/>
                <a:gd name="connsiteX2" fmla="*/ 171737 w 343473"/>
                <a:gd name="connsiteY2" fmla="*/ 0 h 401798"/>
                <a:gd name="connsiteX3" fmla="*/ 343473 w 343473"/>
                <a:gd name="connsiteY3" fmla="*/ 200899 h 401798"/>
                <a:gd name="connsiteX4" fmla="*/ 171737 w 343473"/>
                <a:gd name="connsiteY4" fmla="*/ 401798 h 401798"/>
                <a:gd name="connsiteX5" fmla="*/ 171737 w 343473"/>
                <a:gd name="connsiteY5" fmla="*/ 321438 h 401798"/>
                <a:gd name="connsiteX6" fmla="*/ 0 w 343473"/>
                <a:gd name="connsiteY6" fmla="*/ 321438 h 401798"/>
                <a:gd name="connsiteX7" fmla="*/ 0 w 343473"/>
                <a:gd name="connsiteY7" fmla="*/ 80360 h 401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473" h="401798">
                  <a:moveTo>
                    <a:pt x="343473" y="321438"/>
                  </a:moveTo>
                  <a:lnTo>
                    <a:pt x="171736" y="321438"/>
                  </a:lnTo>
                  <a:lnTo>
                    <a:pt x="171736" y="401798"/>
                  </a:lnTo>
                  <a:lnTo>
                    <a:pt x="0" y="200899"/>
                  </a:lnTo>
                  <a:lnTo>
                    <a:pt x="171736" y="0"/>
                  </a:lnTo>
                  <a:lnTo>
                    <a:pt x="171736" y="80360"/>
                  </a:lnTo>
                  <a:lnTo>
                    <a:pt x="343473" y="80360"/>
                  </a:lnTo>
                  <a:lnTo>
                    <a:pt x="343473" y="321438"/>
                  </a:lnTo>
                  <a:close/>
                </a:path>
              </a:pathLst>
            </a:custGeom>
          </p:spPr>
          <p:style>
            <a:lnRef idx="0">
              <a:schemeClr val="accent4">
                <a:shade val="90000"/>
                <a:hueOff val="-15090"/>
                <a:satOff val="149"/>
                <a:lumOff val="18859"/>
                <a:alphaOff val="0"/>
              </a:schemeClr>
            </a:lnRef>
            <a:fillRef idx="1">
              <a:schemeClr val="accent4">
                <a:shade val="90000"/>
                <a:hueOff val="-15090"/>
                <a:satOff val="149"/>
                <a:lumOff val="18859"/>
                <a:alphaOff val="0"/>
              </a:schemeClr>
            </a:fillRef>
            <a:effectRef idx="0">
              <a:schemeClr val="accent4">
                <a:shade val="90000"/>
                <a:hueOff val="-15090"/>
                <a:satOff val="149"/>
                <a:lumOff val="188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3042" tIns="80361" rIns="0" bIns="8036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700" kern="1200"/>
            </a:p>
          </p:txBody>
        </p:sp>
      </p:grpSp>
      <p:sp>
        <p:nvSpPr>
          <p:cNvPr id="17" name="16 Forma libre"/>
          <p:cNvSpPr/>
          <p:nvPr/>
        </p:nvSpPr>
        <p:spPr>
          <a:xfrm>
            <a:off x="3559492" y="4892056"/>
            <a:ext cx="1620157" cy="972094"/>
          </a:xfrm>
          <a:custGeom>
            <a:avLst/>
            <a:gdLst>
              <a:gd name="connsiteX0" fmla="*/ 0 w 1620157"/>
              <a:gd name="connsiteY0" fmla="*/ 97209 h 972094"/>
              <a:gd name="connsiteX1" fmla="*/ 28472 w 1620157"/>
              <a:gd name="connsiteY1" fmla="*/ 28472 h 972094"/>
              <a:gd name="connsiteX2" fmla="*/ 97209 w 1620157"/>
              <a:gd name="connsiteY2" fmla="*/ 0 h 972094"/>
              <a:gd name="connsiteX3" fmla="*/ 1522948 w 1620157"/>
              <a:gd name="connsiteY3" fmla="*/ 0 h 972094"/>
              <a:gd name="connsiteX4" fmla="*/ 1591685 w 1620157"/>
              <a:gd name="connsiteY4" fmla="*/ 28472 h 972094"/>
              <a:gd name="connsiteX5" fmla="*/ 1620157 w 1620157"/>
              <a:gd name="connsiteY5" fmla="*/ 97209 h 972094"/>
              <a:gd name="connsiteX6" fmla="*/ 1620157 w 1620157"/>
              <a:gd name="connsiteY6" fmla="*/ 874885 h 972094"/>
              <a:gd name="connsiteX7" fmla="*/ 1591685 w 1620157"/>
              <a:gd name="connsiteY7" fmla="*/ 943622 h 972094"/>
              <a:gd name="connsiteX8" fmla="*/ 1522948 w 1620157"/>
              <a:gd name="connsiteY8" fmla="*/ 972094 h 972094"/>
              <a:gd name="connsiteX9" fmla="*/ 97209 w 1620157"/>
              <a:gd name="connsiteY9" fmla="*/ 972094 h 972094"/>
              <a:gd name="connsiteX10" fmla="*/ 28472 w 1620157"/>
              <a:gd name="connsiteY10" fmla="*/ 943622 h 972094"/>
              <a:gd name="connsiteX11" fmla="*/ 0 w 1620157"/>
              <a:gd name="connsiteY11" fmla="*/ 874885 h 972094"/>
              <a:gd name="connsiteX12" fmla="*/ 0 w 1620157"/>
              <a:gd name="connsiteY12" fmla="*/ 97209 h 972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20157" h="972094">
                <a:moveTo>
                  <a:pt x="0" y="97209"/>
                </a:moveTo>
                <a:cubicBezTo>
                  <a:pt x="0" y="71428"/>
                  <a:pt x="10242" y="46702"/>
                  <a:pt x="28472" y="28472"/>
                </a:cubicBezTo>
                <a:cubicBezTo>
                  <a:pt x="46702" y="10242"/>
                  <a:pt x="71428" y="0"/>
                  <a:pt x="97209" y="0"/>
                </a:cubicBezTo>
                <a:lnTo>
                  <a:pt x="1522948" y="0"/>
                </a:lnTo>
                <a:cubicBezTo>
                  <a:pt x="1548729" y="0"/>
                  <a:pt x="1573455" y="10242"/>
                  <a:pt x="1591685" y="28472"/>
                </a:cubicBezTo>
                <a:cubicBezTo>
                  <a:pt x="1609915" y="46702"/>
                  <a:pt x="1620157" y="71428"/>
                  <a:pt x="1620157" y="97209"/>
                </a:cubicBezTo>
                <a:lnTo>
                  <a:pt x="1620157" y="874885"/>
                </a:lnTo>
                <a:cubicBezTo>
                  <a:pt x="1620157" y="900666"/>
                  <a:pt x="1609915" y="925392"/>
                  <a:pt x="1591685" y="943622"/>
                </a:cubicBezTo>
                <a:cubicBezTo>
                  <a:pt x="1573455" y="961852"/>
                  <a:pt x="1548729" y="972094"/>
                  <a:pt x="1522948" y="972094"/>
                </a:cubicBezTo>
                <a:lnTo>
                  <a:pt x="97209" y="972094"/>
                </a:lnTo>
                <a:cubicBezTo>
                  <a:pt x="71428" y="972094"/>
                  <a:pt x="46702" y="961852"/>
                  <a:pt x="28472" y="943622"/>
                </a:cubicBezTo>
                <a:cubicBezTo>
                  <a:pt x="10242" y="925392"/>
                  <a:pt x="0" y="900666"/>
                  <a:pt x="0" y="874885"/>
                </a:cubicBezTo>
                <a:lnTo>
                  <a:pt x="0" y="97209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alpha val="90000"/>
              <a:hueOff val="0"/>
              <a:satOff val="0"/>
              <a:lumOff val="0"/>
              <a:alphaOff val="-40000"/>
            </a:schemeClr>
          </a:effectRef>
          <a:fontRef idx="minor">
            <a:schemeClr val="lt1"/>
          </a:fontRef>
        </p:style>
        <p:txBody>
          <a:bodyPr spcFirstLastPara="0" vert="horz" wrap="square" lIns="104672" tIns="104672" rIns="104672" bIns="10467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kern="1200" dirty="0" smtClean="0">
                <a:latin typeface="Calibri" pitchFamily="34" charset="0"/>
              </a:rPr>
              <a:t>Análisis de datos obtenidos</a:t>
            </a:r>
            <a:endParaRPr lang="es-ES" sz="2000" kern="1200" dirty="0">
              <a:latin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95536" y="2564904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Calibri" pitchFamily="34" charset="0"/>
              </a:rPr>
              <a:t>PROCESO INVESTIGACIÓN: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>
                <a:latin typeface="Calibri" pitchFamily="34" charset="0"/>
              </a:rPr>
              <a:t>ÍNDICE</a:t>
            </a:r>
            <a:endParaRPr lang="es-ES" sz="3600" dirty="0"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34" y="1928802"/>
            <a:ext cx="435771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Introducción y objetivos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Antecedentes teóricos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Metodología</a:t>
            </a:r>
          </a:p>
          <a:p>
            <a:pPr marL="400050" indent="-400050" algn="just">
              <a:buAutoNum type="romanUcPeriod"/>
            </a:pPr>
            <a:endParaRPr lang="es-ES" sz="2800" dirty="0" smtClean="0">
              <a:latin typeface="Calibri" pitchFamily="34" charset="0"/>
            </a:endParaRPr>
          </a:p>
          <a:p>
            <a:pPr marL="400050" indent="-400050" algn="just">
              <a:buAutoNum type="romanUcPeriod"/>
            </a:pPr>
            <a:r>
              <a:rPr lang="es-ES" sz="2800" dirty="0" smtClean="0">
                <a:latin typeface="Calibri" pitchFamily="34" charset="0"/>
              </a:rPr>
              <a:t>Resultados y conclusiones</a:t>
            </a:r>
          </a:p>
          <a:p>
            <a:pPr marL="400050" indent="-400050" algn="just">
              <a:buAutoNum type="romanUcPeriod"/>
            </a:pPr>
            <a:endParaRPr lang="es-ES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4365104"/>
            <a:ext cx="446449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i="1" dirty="0" smtClean="0">
                <a:latin typeface="Calibri" pitchFamily="34" charset="0"/>
              </a:rPr>
              <a:t>IV. Resultados y conclusiones</a:t>
            </a:r>
            <a:r>
              <a:rPr lang="es-ES" sz="3100" dirty="0" smtClean="0">
                <a:latin typeface="Calibri" pitchFamily="34" charset="0"/>
              </a:rPr>
              <a:t/>
            </a:r>
            <a:br>
              <a:rPr lang="es-ES" sz="3100" dirty="0" smtClean="0">
                <a:latin typeface="Calibri" pitchFamily="34" charset="0"/>
              </a:rPr>
            </a:br>
            <a:r>
              <a:rPr lang="es-ES" sz="3100" dirty="0" smtClean="0">
                <a:latin typeface="Calibri" pitchFamily="34" charset="0"/>
              </a:rPr>
              <a:t>	   </a:t>
            </a:r>
            <a:r>
              <a:rPr lang="es-ES" sz="3600" dirty="0" smtClean="0">
                <a:latin typeface="Calibri" pitchFamily="34" charset="0"/>
              </a:rPr>
              <a:t>DESCRIPCIÓN DE LA MUESTRA</a:t>
            </a:r>
            <a:endParaRPr lang="es-ES" sz="3600" dirty="0">
              <a:latin typeface="Calibri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71472" y="2428868"/>
          <a:ext cx="8072492" cy="2799273"/>
        </p:xfrm>
        <a:graphic>
          <a:graphicData uri="http://schemas.openxmlformats.org/drawingml/2006/table">
            <a:tbl>
              <a:tblPr firstCol="1">
                <a:tableStyleId>{775DCB02-9BB8-47FD-8907-85C794F793BA}</a:tableStyleId>
              </a:tblPr>
              <a:tblGrid>
                <a:gridCol w="1449820"/>
                <a:gridCol w="687775"/>
                <a:gridCol w="992916"/>
                <a:gridCol w="749128"/>
                <a:gridCol w="978386"/>
                <a:gridCol w="1813082"/>
                <a:gridCol w="1401385"/>
              </a:tblGrid>
              <a:tr h="559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PARTICIPANTE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EDAD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ESTADO CIVIL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Nº HIJOS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AÑOS SECTOR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SISTEMA REMUNERACIÓN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O</a:t>
                      </a:r>
                      <a:r>
                        <a:rPr lang="es-ES" sz="1400" b="1" dirty="0" smtClean="0">
                          <a:latin typeface="Calibri" pitchFamily="34" charset="0"/>
                        </a:rPr>
                        <a:t>CUPACIÓN </a:t>
                      </a:r>
                      <a:r>
                        <a:rPr lang="es-ES" sz="1400" b="1" dirty="0">
                          <a:latin typeface="Calibri" pitchFamily="34" charset="0"/>
                        </a:rPr>
                        <a:t>ACTUAL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01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43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Casado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14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Salario fijo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Albañil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21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02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37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Calibri" pitchFamily="34" charset="0"/>
                        </a:rPr>
                        <a:t>Casado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8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Destajo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Almacén naranja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03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Calibri" pitchFamily="34" charset="0"/>
                        </a:rPr>
                        <a:t>41</a:t>
                      </a:r>
                      <a:endParaRPr lang="es-ES" sz="1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Calibri" pitchFamily="34" charset="0"/>
                        </a:rPr>
                        <a:t>Casado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-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20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Salario fijo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Almacén naranja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04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33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Casado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6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Salario fijo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Encargado obra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latin typeface="Calibri" pitchFamily="34" charset="0"/>
                        </a:rPr>
                        <a:t>05</a:t>
                      </a:r>
                      <a:endParaRPr lang="es-ES" sz="1400" b="1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33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Soltero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-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14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Destajo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Encofrador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06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32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Casado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12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Salario fijo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Gruista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07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Casado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Salario fijo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4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Albañil</a:t>
                      </a:r>
                    </a:p>
                  </a:txBody>
                  <a:tcPr marL="68580" marR="68580" marT="0" marB="0"/>
                </a:tc>
              </a:tr>
              <a:tr h="27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Calibri" pitchFamily="34" charset="0"/>
                        </a:rPr>
                        <a:t>08</a:t>
                      </a:r>
                      <a:endParaRPr lang="es-ES" sz="14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26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Soltero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-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10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Salario fijo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 pitchFamily="34" charset="0"/>
                        </a:rPr>
                        <a:t>Parado</a:t>
                      </a:r>
                      <a:endParaRPr lang="es-ES" sz="1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IV. Resultados y conclusiones</a:t>
            </a:r>
            <a:r>
              <a:rPr lang="es-ES" sz="4400" dirty="0" smtClean="0">
                <a:latin typeface="Calibri" pitchFamily="34" charset="0"/>
              </a:rPr>
              <a:t/>
            </a:r>
            <a:br>
              <a:rPr lang="es-ES" sz="4400" dirty="0" smtClean="0">
                <a:latin typeface="Calibri" pitchFamily="34" charset="0"/>
              </a:rPr>
            </a:br>
            <a:r>
              <a:rPr lang="es-ES" sz="4400" dirty="0" smtClean="0">
                <a:latin typeface="Calibri" pitchFamily="34" charset="0"/>
              </a:rPr>
              <a:t>		</a:t>
            </a:r>
            <a:r>
              <a:rPr lang="es-ES" sz="4000" dirty="0" smtClean="0">
                <a:latin typeface="Calibri" pitchFamily="34" charset="0"/>
              </a:rPr>
              <a:t>   PUESTO DE TRABAJO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6280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s-ES" dirty="0" smtClean="0">
                <a:latin typeface="Calibri" pitchFamily="34" charset="0"/>
              </a:rPr>
              <a:t>Formación específica previa necesaria. Experiencia imprescindible.</a:t>
            </a:r>
          </a:p>
          <a:p>
            <a:endParaRPr lang="es-ES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dirty="0" smtClean="0">
                <a:latin typeface="Calibri" pitchFamily="34" charset="0"/>
              </a:rPr>
              <a:t>Introducción en el sector por antecedentes familiares.</a:t>
            </a:r>
          </a:p>
          <a:p>
            <a:endParaRPr lang="es-ES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dirty="0" smtClean="0">
                <a:latin typeface="Calibri" pitchFamily="34" charset="0"/>
              </a:rPr>
              <a:t>¿Por qué gruistas? Por necesidad de la empresa.</a:t>
            </a:r>
          </a:p>
          <a:p>
            <a:pPr>
              <a:buNone/>
            </a:pPr>
            <a:endParaRPr lang="es-ES" sz="2800" dirty="0" smtClean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IV. Resultados y conclusiones</a:t>
            </a:r>
            <a:r>
              <a:rPr lang="es-ES" sz="4400" dirty="0" smtClean="0">
                <a:latin typeface="Calibri" pitchFamily="34" charset="0"/>
              </a:rPr>
              <a:t/>
            </a:r>
            <a:br>
              <a:rPr lang="es-ES" sz="4400" dirty="0" smtClean="0">
                <a:latin typeface="Calibri" pitchFamily="34" charset="0"/>
              </a:rPr>
            </a:br>
            <a:r>
              <a:rPr lang="es-ES" sz="4400" dirty="0" smtClean="0">
                <a:latin typeface="Calibri" pitchFamily="34" charset="0"/>
              </a:rPr>
              <a:t>	   		</a:t>
            </a:r>
            <a:r>
              <a:rPr lang="es-ES" sz="4000" dirty="0" smtClean="0">
                <a:latin typeface="Calibri" pitchFamily="34" charset="0"/>
              </a:rPr>
              <a:t>SATISFACCIÓN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s-ES" dirty="0" smtClean="0">
                <a:latin typeface="Calibri" pitchFamily="34" charset="0"/>
              </a:rPr>
              <a:t>Aspectos de mayor satisfacción laboral: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r>
              <a:rPr lang="es-ES" dirty="0" smtClean="0">
                <a:latin typeface="Calibri" pitchFamily="34" charset="0"/>
              </a:rPr>
              <a:t>		-Poco esfuerzo físico.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r>
              <a:rPr lang="es-ES" dirty="0" smtClean="0">
                <a:latin typeface="Calibri" pitchFamily="34" charset="0"/>
              </a:rPr>
              <a:t>		-Responsabilidad.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r>
              <a:rPr lang="es-ES" dirty="0" smtClean="0">
                <a:latin typeface="Calibri" pitchFamily="34" charset="0"/>
              </a:rPr>
              <a:t>		-Nuevos retos y situaciones difíciles a superar.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r>
              <a:rPr lang="es-ES" dirty="0" smtClean="0">
                <a:latin typeface="Calibri" pitchFamily="34" charset="0"/>
              </a:rPr>
              <a:t>		-Abrir nuevas puertas.</a:t>
            </a:r>
          </a:p>
          <a:p>
            <a:pPr>
              <a:buNone/>
            </a:pPr>
            <a:endParaRPr lang="es-ES" dirty="0" smtClean="0">
              <a:latin typeface="Calibri" pitchFamily="34" charset="0"/>
            </a:endParaRPr>
          </a:p>
          <a:p>
            <a:pPr>
              <a:buNone/>
            </a:pPr>
            <a:r>
              <a:rPr lang="es-ES" dirty="0" smtClean="0">
                <a:latin typeface="Calibri" pitchFamily="34" charset="0"/>
              </a:rPr>
              <a:t>		-Conocer gente nueva.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1412776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000" i="1" dirty="0" smtClean="0">
                <a:latin typeface="Calibri" pitchFamily="34" charset="0"/>
                <a:cs typeface="Calibri" pitchFamily="34" charset="0"/>
              </a:rPr>
              <a:t>“Más que todo lo que he sacado de gruista en todos estos años, es que he podido conocer gente y he subido bastante de categoría, si no estaría todavía como peón.”</a:t>
            </a:r>
          </a:p>
          <a:p>
            <a:endParaRPr lang="es-ES" sz="30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es-ES" sz="3000" i="1" dirty="0" smtClean="0">
                <a:latin typeface="Calibri" pitchFamily="34" charset="0"/>
                <a:cs typeface="Calibri" pitchFamily="34" charset="0"/>
              </a:rPr>
              <a:t>					</a:t>
            </a:r>
            <a:r>
              <a:rPr lang="es-ES" sz="3000" dirty="0" smtClean="0">
                <a:latin typeface="Calibri" pitchFamily="34" charset="0"/>
                <a:cs typeface="Calibri" pitchFamily="34" charset="0"/>
              </a:rPr>
              <a:t>     (Entrevista 06)</a:t>
            </a:r>
          </a:p>
          <a:p>
            <a:endParaRPr lang="es-ES" sz="3000" i="1" dirty="0" smtClean="0">
              <a:latin typeface="Calibri" pitchFamily="34" charset="0"/>
              <a:cs typeface="Calibri" pitchFamily="34" charset="0"/>
            </a:endParaRPr>
          </a:p>
          <a:p>
            <a:endParaRPr lang="es-E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IV. Resultados y conclusiones</a:t>
            </a:r>
            <a:r>
              <a:rPr lang="es-ES" sz="5400" dirty="0" smtClean="0">
                <a:latin typeface="Calibri" pitchFamily="34" charset="0"/>
              </a:rPr>
              <a:t/>
            </a:r>
            <a:br>
              <a:rPr lang="es-ES" sz="5400" dirty="0" smtClean="0">
                <a:latin typeface="Calibri" pitchFamily="34" charset="0"/>
              </a:rPr>
            </a:br>
            <a:r>
              <a:rPr lang="es-ES" sz="5400" dirty="0" smtClean="0">
                <a:latin typeface="Calibri" pitchFamily="34" charset="0"/>
              </a:rPr>
              <a:t>	   		</a:t>
            </a:r>
            <a:r>
              <a:rPr lang="es-ES" sz="4000" dirty="0" smtClean="0">
                <a:latin typeface="Calibri" pitchFamily="34" charset="0"/>
              </a:rPr>
              <a:t>INSATISFACCIÓN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s-ES" sz="3000" dirty="0" smtClean="0">
                <a:latin typeface="Calibri" pitchFamily="34" charset="0"/>
              </a:rPr>
              <a:t>Aspectos de insatisfacción laboral: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-Inclemencias del tiempo.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-Estrés según la fase de la obra.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-Empezar el primero y terminar el último.</a:t>
            </a:r>
            <a:endParaRPr lang="es-ES" sz="3000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60886"/>
          </a:xfrm>
        </p:spPr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IV. Resultados y conclusiones</a:t>
            </a:r>
            <a:r>
              <a:rPr lang="es-ES" sz="5400" dirty="0" smtClean="0">
                <a:latin typeface="Calibri" pitchFamily="34" charset="0"/>
              </a:rPr>
              <a:t/>
            </a:r>
            <a:br>
              <a:rPr lang="es-ES" sz="5400" dirty="0" smtClean="0">
                <a:latin typeface="Calibri" pitchFamily="34" charset="0"/>
              </a:rPr>
            </a:br>
            <a:r>
              <a:rPr lang="es-ES" sz="5400" dirty="0" smtClean="0">
                <a:latin typeface="Calibri" pitchFamily="34" charset="0"/>
              </a:rPr>
              <a:t>		</a:t>
            </a:r>
            <a:r>
              <a:rPr lang="es-ES" sz="4800" dirty="0" smtClean="0">
                <a:latin typeface="Calibri" pitchFamily="34" charset="0"/>
              </a:rPr>
              <a:t>     </a:t>
            </a:r>
            <a:r>
              <a:rPr lang="es-ES" sz="4000" dirty="0" smtClean="0">
                <a:latin typeface="Calibri" pitchFamily="34" charset="0"/>
              </a:rPr>
              <a:t>RENDIMIENTO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97473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s-ES" sz="30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3000" dirty="0" smtClean="0">
                <a:latin typeface="Calibri" pitchFamily="34" charset="0"/>
              </a:rPr>
              <a:t>En general, están satisfechos, 7 de los entrevistados volverían a ser gruistas.</a:t>
            </a:r>
          </a:p>
          <a:p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1643042" y="1500174"/>
          <a:ext cx="5786478" cy="384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87624" y="1268760"/>
            <a:ext cx="72728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000" i="1" dirty="0" smtClean="0">
                <a:latin typeface="Calibri" pitchFamily="34" charset="0"/>
                <a:cs typeface="Calibri" pitchFamily="34" charset="0"/>
              </a:rPr>
              <a:t>“Yo mismo me motivaba para que a los trabajadores no les faltara de nada. Si voy lento, ellos van más lentos y si yo voy aprisa, ellos van más aprisa. Entonces… Eso es lo que te satisface.”</a:t>
            </a:r>
          </a:p>
          <a:p>
            <a:endParaRPr lang="es-ES" sz="30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es-ES" sz="3000" i="1" dirty="0" smtClean="0">
                <a:latin typeface="Calibri" pitchFamily="34" charset="0"/>
                <a:cs typeface="Calibri" pitchFamily="34" charset="0"/>
              </a:rPr>
              <a:t>					   </a:t>
            </a:r>
            <a:r>
              <a:rPr lang="es-ES" sz="3000" dirty="0" smtClean="0">
                <a:latin typeface="Calibri" pitchFamily="34" charset="0"/>
                <a:cs typeface="Calibri" pitchFamily="34" charset="0"/>
              </a:rPr>
              <a:t>(Entrevista 08)</a:t>
            </a:r>
            <a:endParaRPr lang="es-E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71570"/>
          </a:xfrm>
        </p:spPr>
        <p:txBody>
          <a:bodyPr>
            <a:normAutofit fontScale="90000"/>
          </a:bodyPr>
          <a:lstStyle/>
          <a:p>
            <a:pPr algn="l"/>
            <a:r>
              <a:rPr lang="es-ES" sz="3100" i="1" dirty="0" smtClean="0">
                <a:latin typeface="Calibri" pitchFamily="34" charset="0"/>
              </a:rPr>
              <a:t>IV. Resultados y conclusiones</a:t>
            </a:r>
            <a:r>
              <a:rPr lang="es-ES" sz="4400" dirty="0" smtClean="0">
                <a:latin typeface="Calibri" pitchFamily="34" charset="0"/>
              </a:rPr>
              <a:t/>
            </a:r>
            <a:br>
              <a:rPr lang="es-ES" sz="4400" dirty="0" smtClean="0">
                <a:latin typeface="Calibri" pitchFamily="34" charset="0"/>
              </a:rPr>
            </a:br>
            <a:r>
              <a:rPr lang="es-ES" sz="4400" dirty="0" smtClean="0">
                <a:latin typeface="Calibri" pitchFamily="34" charset="0"/>
              </a:rPr>
              <a:t>	   	  </a:t>
            </a:r>
            <a:r>
              <a:rPr lang="es-ES" sz="4000" dirty="0" smtClean="0">
                <a:latin typeface="Calibri" pitchFamily="34" charset="0"/>
              </a:rPr>
              <a:t>SEGURIDAD Y SALUD</a:t>
            </a:r>
            <a:endParaRPr lang="es-ES" sz="4000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s-ES" sz="3000" dirty="0" smtClean="0">
                <a:latin typeface="Calibri" pitchFamily="34" charset="0"/>
              </a:rPr>
              <a:t>Factores que influyen en la seguridad: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 Prisas y plazos ajustados.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 Calor (Protecciones individuales).</a:t>
            </a:r>
          </a:p>
          <a:p>
            <a:pPr>
              <a:buNone/>
            </a:pPr>
            <a:endParaRPr lang="es-ES" sz="3000" dirty="0" smtClean="0">
              <a:latin typeface="Calibri" pitchFamily="34" charset="0"/>
            </a:endParaRPr>
          </a:p>
          <a:p>
            <a:pPr>
              <a:buNone/>
            </a:pPr>
            <a:r>
              <a:rPr lang="es-ES" sz="3000" dirty="0" smtClean="0">
                <a:latin typeface="Calibri" pitchFamily="34" charset="0"/>
              </a:rPr>
              <a:t>		- Recorte presupuesto de seguridad.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71472" y="908720"/>
            <a:ext cx="81049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000" i="1" dirty="0" smtClean="0">
                <a:latin typeface="Calibri" pitchFamily="34" charset="0"/>
                <a:cs typeface="Calibri" pitchFamily="34" charset="0"/>
              </a:rPr>
              <a:t>“El problema que tienen las obras siempre es lo mismo, las prisas, las prisas… Un trabajador que tiene que hacer algo y tiene que estar enganchado no va igual que si no está enganchado, puede moverse con más libertad, y claro, peligra de que pueda caerse. Pero los trabajadores asumen ese peligro.”</a:t>
            </a:r>
          </a:p>
          <a:p>
            <a:endParaRPr lang="es-ES" sz="30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es-ES" sz="3000" dirty="0" smtClean="0">
                <a:latin typeface="Calibri" pitchFamily="34" charset="0"/>
                <a:cs typeface="Calibri" pitchFamily="34" charset="0"/>
              </a:rPr>
              <a:t>						(Entrevista 04)</a:t>
            </a:r>
            <a:endParaRPr lang="es-E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57356" y="6429396"/>
            <a:ext cx="5643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Calibri" pitchFamily="34" charset="0"/>
              </a:rPr>
              <a:t>- Estudio sobre las relaciones sociales y la seguridad en el oficio de gruista -</a:t>
            </a:r>
            <a:endParaRPr lang="es-ES" sz="11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932548" cy="762000"/>
          </a:xfrm>
        </p:spPr>
        <p:txBody>
          <a:bodyPr>
            <a:normAutofit/>
          </a:bodyPr>
          <a:lstStyle/>
          <a:p>
            <a:pPr algn="l"/>
            <a:r>
              <a:rPr lang="es-ES" sz="24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Ruegos y preguntas</a:t>
            </a:r>
            <a:endParaRPr lang="es-ES" sz="2400" dirty="0">
              <a:solidFill>
                <a:schemeClr val="tx1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banner_grua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6913"/>
          <a:stretch>
            <a:fillRect/>
          </a:stretch>
        </p:blipFill>
        <p:spPr>
          <a:xfrm>
            <a:off x="0" y="928670"/>
            <a:ext cx="9144000" cy="5929330"/>
          </a:xfrm>
        </p:spPr>
      </p:pic>
      <p:sp>
        <p:nvSpPr>
          <p:cNvPr id="6" name="5 CuadroTexto"/>
          <p:cNvSpPr txBox="1"/>
          <p:nvPr/>
        </p:nvSpPr>
        <p:spPr>
          <a:xfrm>
            <a:off x="6660232" y="648866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Calibri" pitchFamily="34" charset="0"/>
              </a:rPr>
              <a:t>Lorena Andreu Arenas</a:t>
            </a:r>
            <a:endParaRPr lang="es-ES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Personalizado 1">
      <a:dk1>
        <a:sysClr val="windowText" lastClr="000000"/>
      </a:dk1>
      <a:lt1>
        <a:sysClr val="window" lastClr="FFFFFF"/>
      </a:lt1>
      <a:dk2>
        <a:srgbClr val="7F7F7F"/>
      </a:dk2>
      <a:lt2>
        <a:srgbClr val="EAEBDE"/>
      </a:lt2>
      <a:accent1>
        <a:srgbClr val="E5E5E5"/>
      </a:accent1>
      <a:accent2>
        <a:srgbClr val="DEBDFF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1026</TotalTime>
  <Words>925</Words>
  <Application>Microsoft Office PowerPoint</Application>
  <PresentationFormat>Presentación en pantalla (4:3)</PresentationFormat>
  <Paragraphs>279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Fundición</vt:lpstr>
      <vt:lpstr>ESTUDIO SOBRE LAS RELACIONES SOCIALES Y LA SEGURIDAD EN EL OFICIO DE GRUISTA</vt:lpstr>
      <vt:lpstr>ÍNDICE</vt:lpstr>
      <vt:lpstr>   I. Introducción   ¿POR QUÉ GRUISTAS?</vt:lpstr>
      <vt:lpstr>I. Introducción    OBJETIVOS</vt:lpstr>
      <vt:lpstr>ÍNDICE</vt:lpstr>
      <vt:lpstr>II. Antecedentes teóricos           SATISFACCIÓN LABORAL</vt:lpstr>
      <vt:lpstr>II. Antecedentes teóricos       EVOLUCIÓN FIGURA DE GRUISTA</vt:lpstr>
      <vt:lpstr>II. Antecedentes teóricos    EVOLUCIÓN FIGURA DE GRUISTA</vt:lpstr>
      <vt:lpstr>II. Antecedentes teóricos    EVOLUCIÓN FIGURA DE GRUISTA</vt:lpstr>
      <vt:lpstr>ÍNDICE</vt:lpstr>
      <vt:lpstr>III. Metodología    METODOLOGÍA</vt:lpstr>
      <vt:lpstr>III. Metodología    METODOLOGÍA</vt:lpstr>
      <vt:lpstr>ÍNDICE</vt:lpstr>
      <vt:lpstr>IV. Resultados y conclusiones     DESCRIPCIÓN DE LA MUESTRA</vt:lpstr>
      <vt:lpstr>IV. Resultados y conclusiones      PUESTO DE TRABAJO</vt:lpstr>
      <vt:lpstr>IV. Resultados y conclusiones       SATISFACCIÓN</vt:lpstr>
      <vt:lpstr>Diapositiva 17</vt:lpstr>
      <vt:lpstr>IV. Resultados y conclusiones       INSATISFACCIÓN</vt:lpstr>
      <vt:lpstr>IV. Resultados y conclusiones        RENDIMIENTO</vt:lpstr>
      <vt:lpstr>Diapositiva 20</vt:lpstr>
      <vt:lpstr>IV. Resultados y conclusiones        SEGURIDAD Y SALUD</vt:lpstr>
      <vt:lpstr>Diapositiva 22</vt:lpstr>
      <vt:lpstr>Ruegos y preguntas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SOBRE LAS RELACIONES SOCIALES Y LA SEGURIDAD EN EL OFICIO DE GRUISTA</dc:title>
  <dc:creator>HOME</dc:creator>
  <cp:lastModifiedBy>HOME</cp:lastModifiedBy>
  <cp:revision>114</cp:revision>
  <dcterms:created xsi:type="dcterms:W3CDTF">2011-06-17T07:29:30Z</dcterms:created>
  <dcterms:modified xsi:type="dcterms:W3CDTF">2011-07-02T09:06:17Z</dcterms:modified>
</cp:coreProperties>
</file>