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8" r:id="rId12"/>
    <p:sldId id="267" r:id="rId13"/>
    <p:sldId id="269" r:id="rId14"/>
    <p:sldId id="270" r:id="rId15"/>
    <p:sldId id="271" r:id="rId16"/>
    <p:sldId id="272" r:id="rId17"/>
    <p:sldId id="273" r:id="rId18"/>
    <p:sldId id="276" r:id="rId19"/>
    <p:sldId id="277" r:id="rId20"/>
    <p:sldId id="278" r:id="rId21"/>
    <p:sldId id="279" r:id="rId2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354" y="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ohigues\Desktop\poli\PFG\detalles%20cad,%20excel\demanda%20energetica%20ac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ohigues\Desktop\poli\PFG\detalles%20cad,%20excel\mejoras%20cerramientos%20definitivo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ohigues\Desktop\poli\PFG\detalles%20cad,%20excel\demanda%20energetica%20acs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ohigues\Desktop\poli\PFG\detalles%20cad,%20excel\demanda%20energetica%20acs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ohigues\Desktop\poli\PFG\detalles%20cad,%20excel\mejoras%20cerramientos%20definitivo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ohigues\Desktop\poli\PFG\detalles%20cad,%20excel\mejoras%20cerramientos%20definitivo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ohigues\Desktop\poli\PFG\detalles%20cad,%20excel\mejoras%20cerramientos%20definitivo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ohigues\Desktop\poli\PFG\detalles%20cad,%20excel\mejoras%20cerramientos%20definitivo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ohigues\Desktop\poli\PFG\detalles%20cad,%20excel\mejoras%20cerramientos%20definitiv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autoTitleDeleted val="1"/>
    <c:plotArea>
      <c:layout/>
      <c:lineChart>
        <c:grouping val="standard"/>
        <c:ser>
          <c:idx val="0"/>
          <c:order val="0"/>
          <c:tx>
            <c:v>Refrigeración</c:v>
          </c:tx>
          <c:marker>
            <c:symbol val="none"/>
          </c:marker>
          <c:cat>
            <c:strRef>
              <c:f>Hoja1!$A$49:$A$60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Hoja1!$C$35:$C$46</c:f>
              <c:numCache>
                <c:formatCode>0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1.9100000000000001</c:v>
                </c:pt>
                <c:pt idx="5">
                  <c:v>59.89</c:v>
                </c:pt>
                <c:pt idx="6">
                  <c:v>420.08</c:v>
                </c:pt>
                <c:pt idx="7">
                  <c:v>549.97</c:v>
                </c:pt>
                <c:pt idx="8">
                  <c:v>126.04</c:v>
                </c:pt>
                <c:pt idx="9">
                  <c:v>4.53</c:v>
                </c:pt>
                <c:pt idx="10">
                  <c:v>2.0000000000000039E-2</c:v>
                </c:pt>
                <c:pt idx="11">
                  <c:v>0</c:v>
                </c:pt>
              </c:numCache>
            </c:numRef>
          </c:val>
        </c:ser>
        <c:ser>
          <c:idx val="1"/>
          <c:order val="1"/>
          <c:tx>
            <c:v>Calefacción</c:v>
          </c:tx>
          <c:marker>
            <c:symbol val="none"/>
          </c:marker>
          <c:cat>
            <c:strRef>
              <c:f>Hoja1!$A$49:$A$60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Hoja1!$B$35:$B$46</c:f>
              <c:numCache>
                <c:formatCode>0</c:formatCode>
                <c:ptCount val="12"/>
                <c:pt idx="0">
                  <c:v>5481.1500000000024</c:v>
                </c:pt>
                <c:pt idx="1">
                  <c:v>4340.78</c:v>
                </c:pt>
                <c:pt idx="2">
                  <c:v>3303.5</c:v>
                </c:pt>
                <c:pt idx="3">
                  <c:v>1634.6599999999999</c:v>
                </c:pt>
                <c:pt idx="4">
                  <c:v>377.47999999999945</c:v>
                </c:pt>
                <c:pt idx="5">
                  <c:v>32.550000000000004</c:v>
                </c:pt>
                <c:pt idx="6">
                  <c:v>0</c:v>
                </c:pt>
                <c:pt idx="7">
                  <c:v>0</c:v>
                </c:pt>
                <c:pt idx="8">
                  <c:v>0.71000000000000063</c:v>
                </c:pt>
                <c:pt idx="9">
                  <c:v>341.07</c:v>
                </c:pt>
                <c:pt idx="10">
                  <c:v>2684.74</c:v>
                </c:pt>
                <c:pt idx="11">
                  <c:v>5246.7700000000013</c:v>
                </c:pt>
              </c:numCache>
            </c:numRef>
          </c:val>
        </c:ser>
        <c:ser>
          <c:idx val="2"/>
          <c:order val="2"/>
          <c:tx>
            <c:v>ACS</c:v>
          </c:tx>
          <c:marker>
            <c:symbol val="none"/>
          </c:marker>
          <c:cat>
            <c:strRef>
              <c:f>Hoja1!$A$49:$A$60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Hoja1!$D$35:$D$46</c:f>
              <c:numCache>
                <c:formatCode>0</c:formatCode>
                <c:ptCount val="12"/>
                <c:pt idx="0">
                  <c:v>337.47219999999919</c:v>
                </c:pt>
                <c:pt idx="1">
                  <c:v>298.9517999999992</c:v>
                </c:pt>
                <c:pt idx="2">
                  <c:v>318.00265000000002</c:v>
                </c:pt>
                <c:pt idx="3">
                  <c:v>295.18349999999964</c:v>
                </c:pt>
                <c:pt idx="4">
                  <c:v>298.53309999999919</c:v>
                </c:pt>
                <c:pt idx="5">
                  <c:v>282.6225</c:v>
                </c:pt>
                <c:pt idx="6">
                  <c:v>285.55340000000001</c:v>
                </c:pt>
                <c:pt idx="7">
                  <c:v>292.04325</c:v>
                </c:pt>
                <c:pt idx="8">
                  <c:v>288.90299999999945</c:v>
                </c:pt>
                <c:pt idx="9">
                  <c:v>305.02294999999964</c:v>
                </c:pt>
                <c:pt idx="10">
                  <c:v>307.74450000000002</c:v>
                </c:pt>
                <c:pt idx="11">
                  <c:v>337.47219999999919</c:v>
                </c:pt>
              </c:numCache>
            </c:numRef>
          </c:val>
        </c:ser>
        <c:ser>
          <c:idx val="3"/>
          <c:order val="3"/>
          <c:tx>
            <c:v>Total</c:v>
          </c:tx>
          <c:marker>
            <c:symbol val="none"/>
          </c:marker>
          <c:cat>
            <c:strRef>
              <c:f>Hoja1!$A$49:$A$60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Hoja1!$E$35:$E$46</c:f>
              <c:numCache>
                <c:formatCode>0</c:formatCode>
                <c:ptCount val="12"/>
                <c:pt idx="0">
                  <c:v>5818.6222000000153</c:v>
                </c:pt>
                <c:pt idx="1">
                  <c:v>4639.7318000000005</c:v>
                </c:pt>
                <c:pt idx="2">
                  <c:v>3621.5026499999949</c:v>
                </c:pt>
                <c:pt idx="3">
                  <c:v>1929.8434999999974</c:v>
                </c:pt>
                <c:pt idx="4">
                  <c:v>677.92309999999998</c:v>
                </c:pt>
                <c:pt idx="5">
                  <c:v>375.0625</c:v>
                </c:pt>
                <c:pt idx="6">
                  <c:v>705.63339999999994</c:v>
                </c:pt>
                <c:pt idx="7">
                  <c:v>842.01324999999997</c:v>
                </c:pt>
                <c:pt idx="8">
                  <c:v>415.65300000000002</c:v>
                </c:pt>
                <c:pt idx="9">
                  <c:v>650.62294999999949</c:v>
                </c:pt>
                <c:pt idx="10">
                  <c:v>2992.5045</c:v>
                </c:pt>
                <c:pt idx="11">
                  <c:v>5584.2422000000024</c:v>
                </c:pt>
              </c:numCache>
            </c:numRef>
          </c:val>
        </c:ser>
        <c:marker val="1"/>
        <c:axId val="86587264"/>
        <c:axId val="86623744"/>
      </c:lineChart>
      <c:catAx>
        <c:axId val="86587264"/>
        <c:scaling>
          <c:orientation val="minMax"/>
        </c:scaling>
        <c:axPos val="b"/>
        <c:majorTickMark val="none"/>
        <c:tickLblPos val="nextTo"/>
        <c:crossAx val="86623744"/>
        <c:crosses val="autoZero"/>
        <c:auto val="1"/>
        <c:lblAlgn val="ctr"/>
        <c:lblOffset val="100"/>
      </c:catAx>
      <c:valAx>
        <c:axId val="86623744"/>
        <c:scaling>
          <c:orientation val="minMax"/>
        </c:scaling>
        <c:axPos val="l"/>
        <c:majorGridlines/>
        <c:numFmt formatCode="0" sourceLinked="1"/>
        <c:majorTickMark val="none"/>
        <c:tickLblPos val="nextTo"/>
        <c:crossAx val="86587264"/>
        <c:crosses val="autoZero"/>
        <c:crossBetween val="between"/>
      </c:valAx>
    </c:plotArea>
    <c:legend>
      <c:legendPos val="b"/>
      <c:layout/>
    </c:legend>
    <c:plotVisOnly val="1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 algn="l">
              <a:defRPr/>
            </a:pPr>
            <a:r>
              <a:rPr lang="es-ES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Consumo energético</a:t>
            </a:r>
            <a:r>
              <a:rPr lang="es-ES" sz="1200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 (kWh)</a:t>
            </a:r>
            <a:endParaRPr lang="es-ES" sz="1200" b="1" i="0" u="none" strike="noStrike" kern="1200" baseline="0" dirty="0">
              <a:solidFill>
                <a:sysClr val="windowText" lastClr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c:rich>
      </c:tx>
      <c:layout>
        <c:manualLayout>
          <c:xMode val="edge"/>
          <c:yMode val="edge"/>
          <c:x val="0.34680065341482852"/>
          <c:y val="2.2222222222222282E-2"/>
        </c:manualLayout>
      </c:layout>
    </c:title>
    <c:plotArea>
      <c:layout/>
      <c:lineChart>
        <c:grouping val="standard"/>
        <c:ser>
          <c:idx val="0"/>
          <c:order val="0"/>
          <c:tx>
            <c:v>refrigeración</c:v>
          </c:tx>
          <c:marker>
            <c:symbol val="none"/>
          </c:marker>
          <c:cat>
            <c:strRef>
              <c:f>Hoja2!$A$3:$A$6</c:f>
              <c:strCache>
                <c:ptCount val="4"/>
                <c:pt idx="0">
                  <c:v>Situación incial</c:v>
                </c:pt>
                <c:pt idx="1">
                  <c:v>Alternativa 1</c:v>
                </c:pt>
                <c:pt idx="2">
                  <c:v>Alternativa 2</c:v>
                </c:pt>
                <c:pt idx="3">
                  <c:v>Alternativa 3</c:v>
                </c:pt>
              </c:strCache>
            </c:strRef>
          </c:cat>
          <c:val>
            <c:numRef>
              <c:f>Hoja2!$C$3:$C$6</c:f>
              <c:numCache>
                <c:formatCode>General</c:formatCode>
                <c:ptCount val="4"/>
                <c:pt idx="0">
                  <c:v>1162.43</c:v>
                </c:pt>
                <c:pt idx="1">
                  <c:v>1845.75</c:v>
                </c:pt>
                <c:pt idx="2">
                  <c:v>1883.1399999999999</c:v>
                </c:pt>
                <c:pt idx="3">
                  <c:v>1881.57</c:v>
                </c:pt>
              </c:numCache>
            </c:numRef>
          </c:val>
        </c:ser>
        <c:ser>
          <c:idx val="1"/>
          <c:order val="1"/>
          <c:tx>
            <c:v>calefacción</c:v>
          </c:tx>
          <c:marker>
            <c:symbol val="none"/>
          </c:marker>
          <c:cat>
            <c:strRef>
              <c:f>Hoja2!$A$3:$A$6</c:f>
              <c:strCache>
                <c:ptCount val="4"/>
                <c:pt idx="0">
                  <c:v>Situación incial</c:v>
                </c:pt>
                <c:pt idx="1">
                  <c:v>Alternativa 1</c:v>
                </c:pt>
                <c:pt idx="2">
                  <c:v>Alternativa 2</c:v>
                </c:pt>
                <c:pt idx="3">
                  <c:v>Alternativa 3</c:v>
                </c:pt>
              </c:strCache>
            </c:strRef>
          </c:cat>
          <c:val>
            <c:numRef>
              <c:f>Hoja2!$B$3:$B$6</c:f>
              <c:numCache>
                <c:formatCode>General</c:formatCode>
                <c:ptCount val="4"/>
                <c:pt idx="0">
                  <c:v>23443.420000000009</c:v>
                </c:pt>
                <c:pt idx="1">
                  <c:v>17413.25</c:v>
                </c:pt>
                <c:pt idx="2">
                  <c:v>14702</c:v>
                </c:pt>
                <c:pt idx="3">
                  <c:v>11891.349999999982</c:v>
                </c:pt>
              </c:numCache>
            </c:numRef>
          </c:val>
        </c:ser>
        <c:ser>
          <c:idx val="2"/>
          <c:order val="2"/>
          <c:tx>
            <c:v>ACS</c:v>
          </c:tx>
          <c:marker>
            <c:symbol val="none"/>
          </c:marker>
          <c:cat>
            <c:strRef>
              <c:f>Hoja2!$A$3:$A$6</c:f>
              <c:strCache>
                <c:ptCount val="4"/>
                <c:pt idx="0">
                  <c:v>Situación incial</c:v>
                </c:pt>
                <c:pt idx="1">
                  <c:v>Alternativa 1</c:v>
                </c:pt>
                <c:pt idx="2">
                  <c:v>Alternativa 2</c:v>
                </c:pt>
                <c:pt idx="3">
                  <c:v>Alternativa 3</c:v>
                </c:pt>
              </c:strCache>
            </c:strRef>
          </c:cat>
          <c:val>
            <c:numRef>
              <c:f>Hoja2!$D$3:$D$6</c:f>
              <c:numCache>
                <c:formatCode>0.00</c:formatCode>
                <c:ptCount val="4"/>
                <c:pt idx="0">
                  <c:v>3647.5050500000011</c:v>
                </c:pt>
                <c:pt idx="1">
                  <c:v>3647.5050500000011</c:v>
                </c:pt>
                <c:pt idx="2">
                  <c:v>3647.5050500000011</c:v>
                </c:pt>
                <c:pt idx="3">
                  <c:v>3647.5050500000011</c:v>
                </c:pt>
              </c:numCache>
            </c:numRef>
          </c:val>
        </c:ser>
        <c:ser>
          <c:idx val="3"/>
          <c:order val="3"/>
          <c:tx>
            <c:v>consumo total</c:v>
          </c:tx>
          <c:marker>
            <c:symbol val="none"/>
          </c:marker>
          <c:cat>
            <c:strRef>
              <c:f>Hoja2!$A$3:$A$6</c:f>
              <c:strCache>
                <c:ptCount val="4"/>
                <c:pt idx="0">
                  <c:v>Situación incial</c:v>
                </c:pt>
                <c:pt idx="1">
                  <c:v>Alternativa 1</c:v>
                </c:pt>
                <c:pt idx="2">
                  <c:v>Alternativa 2</c:v>
                </c:pt>
                <c:pt idx="3">
                  <c:v>Alternativa 3</c:v>
                </c:pt>
              </c:strCache>
            </c:strRef>
          </c:cat>
          <c:val>
            <c:numRef>
              <c:f>Hoja2!$E$3:$E$6</c:f>
              <c:numCache>
                <c:formatCode>0.00</c:formatCode>
                <c:ptCount val="4"/>
                <c:pt idx="0">
                  <c:v>28253.355049999958</c:v>
                </c:pt>
                <c:pt idx="1">
                  <c:v>22906.50505</c:v>
                </c:pt>
                <c:pt idx="2">
                  <c:v>20232.645049999996</c:v>
                </c:pt>
                <c:pt idx="3">
                  <c:v>17420.425050000005</c:v>
                </c:pt>
              </c:numCache>
            </c:numRef>
          </c:val>
        </c:ser>
        <c:marker val="1"/>
        <c:axId val="107061248"/>
        <c:axId val="107062784"/>
      </c:lineChart>
      <c:catAx>
        <c:axId val="107061248"/>
        <c:scaling>
          <c:orientation val="minMax"/>
        </c:scaling>
        <c:axPos val="b"/>
        <c:majorTickMark val="none"/>
        <c:tickLblPos val="nextTo"/>
        <c:crossAx val="107062784"/>
        <c:crosses val="autoZero"/>
        <c:auto val="1"/>
        <c:lblAlgn val="ctr"/>
        <c:lblOffset val="100"/>
      </c:catAx>
      <c:valAx>
        <c:axId val="10706278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crossAx val="107061248"/>
        <c:crosses val="autoZero"/>
        <c:crossBetween val="between"/>
      </c:valAx>
    </c:plotArea>
    <c:legend>
      <c:legendPos val="b"/>
      <c:layout/>
    </c:legend>
    <c:plotVisOnly val="1"/>
  </c:chart>
  <c:spPr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style val="34"/>
  <c:chart>
    <c:title>
      <c:tx>
        <c:rich>
          <a:bodyPr/>
          <a:lstStyle/>
          <a:p>
            <a:pPr>
              <a:defRPr/>
            </a:pPr>
            <a:r>
              <a:rPr lang="es-ES" sz="1200">
                <a:latin typeface="Verdana" pitchFamily="34" charset="0"/>
                <a:ea typeface="Verdana" pitchFamily="34" charset="0"/>
                <a:cs typeface="Verdana" pitchFamily="34" charset="0"/>
              </a:rPr>
              <a:t>Rendimiento energético (kWh)</a:t>
            </a:r>
          </a:p>
        </c:rich>
      </c:tx>
      <c:layout/>
    </c:title>
    <c:view3D>
      <c:perspective val="30"/>
    </c:view3D>
    <c:plotArea>
      <c:layout/>
      <c:bar3DChart>
        <c:barDir val="col"/>
        <c:grouping val="clustered"/>
        <c:ser>
          <c:idx val="0"/>
          <c:order val="0"/>
          <c:tx>
            <c:v>Demanda </c:v>
          </c:tx>
          <c:cat>
            <c:strRef>
              <c:f>Hoja3!$AJ$36:$AJ$47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Hoja3!$AJ$19:$AJ$30</c:f>
              <c:numCache>
                <c:formatCode>0</c:formatCode>
                <c:ptCount val="12"/>
                <c:pt idx="0">
                  <c:v>337.47219999999925</c:v>
                </c:pt>
                <c:pt idx="1">
                  <c:v>298.95179999999925</c:v>
                </c:pt>
                <c:pt idx="2">
                  <c:v>318.00265000000002</c:v>
                </c:pt>
                <c:pt idx="3">
                  <c:v>295.18349999999964</c:v>
                </c:pt>
                <c:pt idx="4">
                  <c:v>298.53309999999925</c:v>
                </c:pt>
                <c:pt idx="5">
                  <c:v>282.6225</c:v>
                </c:pt>
                <c:pt idx="6">
                  <c:v>285.55340000000001</c:v>
                </c:pt>
                <c:pt idx="7">
                  <c:v>292.04325</c:v>
                </c:pt>
                <c:pt idx="8">
                  <c:v>288.90299999999951</c:v>
                </c:pt>
                <c:pt idx="9">
                  <c:v>305.02294999999964</c:v>
                </c:pt>
                <c:pt idx="10">
                  <c:v>307.74450000000002</c:v>
                </c:pt>
                <c:pt idx="11">
                  <c:v>337.47219999999925</c:v>
                </c:pt>
              </c:numCache>
            </c:numRef>
          </c:val>
        </c:ser>
        <c:ser>
          <c:idx val="2"/>
          <c:order val="1"/>
          <c:tx>
            <c:v>Cobertura placa</c:v>
          </c:tx>
          <c:cat>
            <c:strRef>
              <c:f>Hoja3!$AJ$36:$AJ$47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Hoja3!$AK$19:$AK$30</c:f>
              <c:numCache>
                <c:formatCode>0</c:formatCode>
                <c:ptCount val="12"/>
                <c:pt idx="0">
                  <c:v>110.97569027716227</c:v>
                </c:pt>
                <c:pt idx="1">
                  <c:v>137.46137056641967</c:v>
                </c:pt>
                <c:pt idx="2">
                  <c:v>204.04944144813931</c:v>
                </c:pt>
                <c:pt idx="3">
                  <c:v>228.73461274828807</c:v>
                </c:pt>
                <c:pt idx="4">
                  <c:v>259.51865798320563</c:v>
                </c:pt>
                <c:pt idx="5">
                  <c:v>268.37340379007696</c:v>
                </c:pt>
                <c:pt idx="6">
                  <c:v>283.54999742659612</c:v>
                </c:pt>
                <c:pt idx="7">
                  <c:v>260.15892726682631</c:v>
                </c:pt>
                <c:pt idx="8">
                  <c:v>214.88326930017161</c:v>
                </c:pt>
                <c:pt idx="9">
                  <c:v>168.23899308402963</c:v>
                </c:pt>
                <c:pt idx="10">
                  <c:v>121.47655585619015</c:v>
                </c:pt>
                <c:pt idx="11">
                  <c:v>96.568090953229785</c:v>
                </c:pt>
              </c:numCache>
            </c:numRef>
          </c:val>
        </c:ser>
        <c:ser>
          <c:idx val="1"/>
          <c:order val="2"/>
          <c:tx>
            <c:v>Apoyo caldera</c:v>
          </c:tx>
          <c:cat>
            <c:strRef>
              <c:f>Hoja3!$AJ$36:$AJ$47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Hoja3!$AL$19:$AL$30</c:f>
              <c:numCache>
                <c:formatCode>0</c:formatCode>
                <c:ptCount val="12"/>
                <c:pt idx="0">
                  <c:v>226.49650972283752</c:v>
                </c:pt>
                <c:pt idx="1">
                  <c:v>161.49042943358072</c:v>
                </c:pt>
                <c:pt idx="2">
                  <c:v>113.95320855186097</c:v>
                </c:pt>
                <c:pt idx="3">
                  <c:v>66.448887251711582</c:v>
                </c:pt>
                <c:pt idx="4">
                  <c:v>39.014442016794284</c:v>
                </c:pt>
                <c:pt idx="5">
                  <c:v>14.249096209923056</c:v>
                </c:pt>
                <c:pt idx="6">
                  <c:v>2.0034025734038843</c:v>
                </c:pt>
                <c:pt idx="7">
                  <c:v>31.884322733173683</c:v>
                </c:pt>
                <c:pt idx="8">
                  <c:v>74.019730699828415</c:v>
                </c:pt>
                <c:pt idx="9">
                  <c:v>136.78395691597041</c:v>
                </c:pt>
                <c:pt idx="10">
                  <c:v>186.26794414380979</c:v>
                </c:pt>
                <c:pt idx="11">
                  <c:v>240.90410904677003</c:v>
                </c:pt>
              </c:numCache>
            </c:numRef>
          </c:val>
        </c:ser>
        <c:gapWidth val="75"/>
        <c:shape val="cylinder"/>
        <c:axId val="108193280"/>
        <c:axId val="108194816"/>
        <c:axId val="0"/>
      </c:bar3DChart>
      <c:catAx>
        <c:axId val="108193280"/>
        <c:scaling>
          <c:orientation val="minMax"/>
        </c:scaling>
        <c:axPos val="b"/>
        <c:majorTickMark val="none"/>
        <c:tickLblPos val="nextTo"/>
        <c:crossAx val="108194816"/>
        <c:crosses val="autoZero"/>
        <c:auto val="1"/>
        <c:lblAlgn val="ctr"/>
        <c:lblOffset val="100"/>
      </c:catAx>
      <c:valAx>
        <c:axId val="108194816"/>
        <c:scaling>
          <c:orientation val="minMax"/>
        </c:scaling>
        <c:axPos val="l"/>
        <c:majorGridlines/>
        <c:numFmt formatCode="0" sourceLinked="1"/>
        <c:majorTickMark val="none"/>
        <c:tickLblPos val="nextTo"/>
        <c:crossAx val="108193280"/>
        <c:crosses val="autoZero"/>
        <c:crossBetween val="between"/>
      </c:valAx>
    </c:plotArea>
    <c:legend>
      <c:legendPos val="b"/>
      <c:layout/>
    </c:legend>
    <c:plotVisOnly val="1"/>
  </c:chart>
  <c:spPr>
    <a:ln>
      <a:noFill/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style val="34"/>
  <c:chart>
    <c:autoTitleDeleted val="1"/>
    <c:view3D>
      <c:rotX val="20"/>
      <c:rotY val="15"/>
      <c:depthPercent val="100"/>
      <c:perspective val="0"/>
    </c:view3D>
    <c:plotArea>
      <c:layout>
        <c:manualLayout>
          <c:layoutTarget val="inner"/>
          <c:xMode val="edge"/>
          <c:yMode val="edge"/>
          <c:x val="8.9499616252002145E-2"/>
          <c:y val="8.6853999690820208E-2"/>
          <c:w val="0.90199363027007262"/>
          <c:h val="0.73210913812628065"/>
        </c:manualLayout>
      </c:layout>
      <c:bar3DChart>
        <c:barDir val="col"/>
        <c:grouping val="standard"/>
        <c:ser>
          <c:idx val="1"/>
          <c:order val="0"/>
          <c:tx>
            <c:v>importe final</c:v>
          </c:tx>
          <c:cat>
            <c:strRef>
              <c:f>Hoja5!$A$6:$A$17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Hoja5!$I$6:$I$17</c:f>
              <c:numCache>
                <c:formatCode>0</c:formatCode>
                <c:ptCount val="12"/>
                <c:pt idx="0">
                  <c:v>31.709511361197283</c:v>
                </c:pt>
                <c:pt idx="1">
                  <c:v>22.608660120701263</c:v>
                </c:pt>
                <c:pt idx="2">
                  <c:v>15.953449197260561</c:v>
                </c:pt>
                <c:pt idx="3">
                  <c:v>9.3028442152396575</c:v>
                </c:pt>
                <c:pt idx="4">
                  <c:v>5.4620218823512117</c:v>
                </c:pt>
                <c:pt idx="5">
                  <c:v>1.994873469389228</c:v>
                </c:pt>
                <c:pt idx="6">
                  <c:v>0.28047636027654538</c:v>
                </c:pt>
                <c:pt idx="7">
                  <c:v>4.4638051826443395</c:v>
                </c:pt>
                <c:pt idx="8">
                  <c:v>10.362762297976007</c:v>
                </c:pt>
                <c:pt idx="9">
                  <c:v>19.149753968235856</c:v>
                </c:pt>
                <c:pt idx="10">
                  <c:v>26.077512180133322</c:v>
                </c:pt>
                <c:pt idx="11">
                  <c:v>33.726575266547918</c:v>
                </c:pt>
              </c:numCache>
            </c:numRef>
          </c:val>
        </c:ser>
        <c:ser>
          <c:idx val="2"/>
          <c:order val="1"/>
          <c:tx>
            <c:v>ahorro económico</c:v>
          </c:tx>
          <c:val>
            <c:numRef>
              <c:f>Hoja5!$G$6:$G$17</c:f>
              <c:numCache>
                <c:formatCode>0</c:formatCode>
                <c:ptCount val="12"/>
                <c:pt idx="0">
                  <c:v>15.536596638802742</c:v>
                </c:pt>
                <c:pt idx="1">
                  <c:v>19.244591879298742</c:v>
                </c:pt>
                <c:pt idx="2">
                  <c:v>28.566921802739436</c:v>
                </c:pt>
                <c:pt idx="3">
                  <c:v>32.022845784760378</c:v>
                </c:pt>
                <c:pt idx="4">
                  <c:v>36.332612117648793</c:v>
                </c:pt>
                <c:pt idx="5">
                  <c:v>37.572276530610779</c:v>
                </c:pt>
                <c:pt idx="6">
                  <c:v>39.696999639723458</c:v>
                </c:pt>
                <c:pt idx="7">
                  <c:v>36.422249817355677</c:v>
                </c:pt>
                <c:pt idx="8">
                  <c:v>30.083657702024027</c:v>
                </c:pt>
                <c:pt idx="9">
                  <c:v>23.553459031764103</c:v>
                </c:pt>
                <c:pt idx="10">
                  <c:v>17.006717819866626</c:v>
                </c:pt>
                <c:pt idx="11">
                  <c:v>13.519532733452211</c:v>
                </c:pt>
              </c:numCache>
            </c:numRef>
          </c:val>
        </c:ser>
        <c:ser>
          <c:idx val="0"/>
          <c:order val="2"/>
          <c:tx>
            <c:v>importe inicial</c:v>
          </c:tx>
          <c:cat>
            <c:strRef>
              <c:f>Hoja5!$A$6:$A$17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Hoja5!$E$6:$E$17</c:f>
              <c:numCache>
                <c:formatCode>0</c:formatCode>
                <c:ptCount val="12"/>
                <c:pt idx="0">
                  <c:v>47.246108000000063</c:v>
                </c:pt>
                <c:pt idx="1">
                  <c:v>41.853252000000005</c:v>
                </c:pt>
                <c:pt idx="2">
                  <c:v>44.520371000000011</c:v>
                </c:pt>
                <c:pt idx="3">
                  <c:v>41.325690000000002</c:v>
                </c:pt>
                <c:pt idx="4">
                  <c:v>41.794634000000002</c:v>
                </c:pt>
                <c:pt idx="5">
                  <c:v>39.567150000000012</c:v>
                </c:pt>
                <c:pt idx="6">
                  <c:v>39.977475999999996</c:v>
                </c:pt>
                <c:pt idx="7">
                  <c:v>40.886055000000006</c:v>
                </c:pt>
                <c:pt idx="8">
                  <c:v>40.446419999999996</c:v>
                </c:pt>
                <c:pt idx="9">
                  <c:v>42.703213000000012</c:v>
                </c:pt>
                <c:pt idx="10">
                  <c:v>43.084230000000005</c:v>
                </c:pt>
                <c:pt idx="11">
                  <c:v>47.246108000000063</c:v>
                </c:pt>
              </c:numCache>
            </c:numRef>
          </c:val>
        </c:ser>
        <c:gapWidth val="75"/>
        <c:shape val="cylinder"/>
        <c:axId val="115403008"/>
        <c:axId val="115507200"/>
        <c:axId val="70992320"/>
      </c:bar3DChart>
      <c:catAx>
        <c:axId val="115403008"/>
        <c:scaling>
          <c:orientation val="minMax"/>
        </c:scaling>
        <c:axPos val="b"/>
        <c:majorTickMark val="none"/>
        <c:tickLblPos val="nextTo"/>
        <c:crossAx val="115507200"/>
        <c:crosses val="autoZero"/>
        <c:auto val="1"/>
        <c:lblAlgn val="ctr"/>
        <c:lblOffset val="100"/>
      </c:catAx>
      <c:valAx>
        <c:axId val="115507200"/>
        <c:scaling>
          <c:orientation val="minMax"/>
        </c:scaling>
        <c:axPos val="l"/>
        <c:majorGridlines/>
        <c:numFmt formatCode="0" sourceLinked="1"/>
        <c:majorTickMark val="none"/>
        <c:tickLblPos val="nextTo"/>
        <c:crossAx val="115403008"/>
        <c:crosses val="autoZero"/>
        <c:crossBetween val="between"/>
      </c:valAx>
      <c:serAx>
        <c:axId val="70992320"/>
        <c:scaling>
          <c:orientation val="minMax"/>
        </c:scaling>
        <c:delete val="1"/>
        <c:axPos val="b"/>
        <c:tickLblPos val="none"/>
        <c:crossAx val="115507200"/>
        <c:crosses val="autoZero"/>
      </c:serAx>
    </c:plotArea>
    <c:legend>
      <c:legendPos val="b"/>
      <c:layout>
        <c:manualLayout>
          <c:xMode val="edge"/>
          <c:yMode val="edge"/>
          <c:x val="0.16611633848175344"/>
          <c:y val="0.86302488698880231"/>
          <c:w val="0.69424625054391775"/>
          <c:h val="7.267304518707568E-2"/>
        </c:manualLayout>
      </c:layout>
    </c:legend>
    <c:plotVisOnly val="1"/>
  </c:chart>
  <c:spPr>
    <a:ln>
      <a:noFill/>
    </a:ln>
    <a:effectLst/>
    <a:scene3d>
      <a:camera prst="orthographicFront"/>
      <a:lightRig rig="threePt" dir="t"/>
    </a:scene3d>
    <a:sp3d prstMaterial="dkEdge"/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autoTitleDeleted val="1"/>
    <c:plotArea>
      <c:layout/>
      <c:lineChart>
        <c:grouping val="standard"/>
        <c:ser>
          <c:idx val="0"/>
          <c:order val="0"/>
          <c:tx>
            <c:v>inversión</c:v>
          </c:tx>
          <c:cat>
            <c:strRef>
              <c:f>Hoja1!$AC$8:$AC$11</c:f>
              <c:strCache>
                <c:ptCount val="4"/>
                <c:pt idx="0">
                  <c:v>Situación inicial</c:v>
                </c:pt>
                <c:pt idx="1">
                  <c:v>Alternativa 1</c:v>
                </c:pt>
                <c:pt idx="2">
                  <c:v>Alternativa 2</c:v>
                </c:pt>
                <c:pt idx="3">
                  <c:v>Alternativa 3</c:v>
                </c:pt>
              </c:strCache>
            </c:strRef>
          </c:cat>
          <c:val>
            <c:numRef>
              <c:f>Hoja1!$AD$8:$AD$11</c:f>
              <c:numCache>
                <c:formatCode>General</c:formatCode>
                <c:ptCount val="4"/>
                <c:pt idx="0">
                  <c:v>3605.24</c:v>
                </c:pt>
                <c:pt idx="1">
                  <c:v>6045.24</c:v>
                </c:pt>
                <c:pt idx="2">
                  <c:v>8029.74</c:v>
                </c:pt>
                <c:pt idx="3" formatCode="0.00">
                  <c:v>11688.630000000006</c:v>
                </c:pt>
              </c:numCache>
            </c:numRef>
          </c:val>
        </c:ser>
        <c:ser>
          <c:idx val="1"/>
          <c:order val="1"/>
          <c:tx>
            <c:v>ahorro económico</c:v>
          </c:tx>
          <c:cat>
            <c:strRef>
              <c:f>Hoja1!$AC$8:$AC$11</c:f>
              <c:strCache>
                <c:ptCount val="4"/>
                <c:pt idx="0">
                  <c:v>Situación inicial</c:v>
                </c:pt>
                <c:pt idx="1">
                  <c:v>Alternativa 1</c:v>
                </c:pt>
                <c:pt idx="2">
                  <c:v>Alternativa 2</c:v>
                </c:pt>
                <c:pt idx="3">
                  <c:v>Alternativa 3</c:v>
                </c:pt>
              </c:strCache>
            </c:strRef>
          </c:cat>
          <c:val>
            <c:numRef>
              <c:f>Hoja1!$AH$8:$AH$11</c:f>
              <c:numCache>
                <c:formatCode>0.00</c:formatCode>
                <c:ptCount val="4"/>
                <c:pt idx="0" formatCode="General">
                  <c:v>0</c:v>
                </c:pt>
                <c:pt idx="1">
                  <c:v>748.5589999999994</c:v>
                </c:pt>
                <c:pt idx="2">
                  <c:v>1122.8993999999998</c:v>
                </c:pt>
                <c:pt idx="3">
                  <c:v>1516.6101999999998</c:v>
                </c:pt>
              </c:numCache>
            </c:numRef>
          </c:val>
        </c:ser>
        <c:ser>
          <c:idx val="2"/>
          <c:order val="2"/>
          <c:tx>
            <c:v>gasto anual</c:v>
          </c:tx>
          <c:cat>
            <c:strRef>
              <c:f>Hoja1!$AC$8:$AC$11</c:f>
              <c:strCache>
                <c:ptCount val="4"/>
                <c:pt idx="0">
                  <c:v>Situación inicial</c:v>
                </c:pt>
                <c:pt idx="1">
                  <c:v>Alternativa 1</c:v>
                </c:pt>
                <c:pt idx="2">
                  <c:v>Alternativa 2</c:v>
                </c:pt>
                <c:pt idx="3">
                  <c:v>Alternativa 3</c:v>
                </c:pt>
              </c:strCache>
            </c:strRef>
          </c:cat>
          <c:val>
            <c:numRef>
              <c:f>Hoja1!$AF$8:$AF$11</c:f>
              <c:numCache>
                <c:formatCode>0.00</c:formatCode>
                <c:ptCount val="4"/>
                <c:pt idx="0">
                  <c:v>3444.8190000000022</c:v>
                </c:pt>
                <c:pt idx="1">
                  <c:v>2696.2599999999998</c:v>
                </c:pt>
                <c:pt idx="2">
                  <c:v>2321.9196000000002</c:v>
                </c:pt>
                <c:pt idx="3">
                  <c:v>1928.2088000000001</c:v>
                </c:pt>
              </c:numCache>
            </c:numRef>
          </c:val>
        </c:ser>
        <c:marker val="1"/>
        <c:axId val="117728000"/>
        <c:axId val="117802496"/>
      </c:lineChart>
      <c:catAx>
        <c:axId val="117728000"/>
        <c:scaling>
          <c:orientation val="minMax"/>
        </c:scaling>
        <c:axPos val="b"/>
        <c:majorTickMark val="none"/>
        <c:tickLblPos val="nextTo"/>
        <c:crossAx val="117802496"/>
        <c:crossesAt val="0"/>
        <c:auto val="1"/>
        <c:lblAlgn val="ctr"/>
        <c:lblOffset val="100"/>
      </c:catAx>
      <c:valAx>
        <c:axId val="117802496"/>
        <c:scaling>
          <c:orientation val="minMax"/>
          <c:max val="15000"/>
          <c:min val="0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crossAx val="1177280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373143125979"/>
          <c:y val="0.91589261793490162"/>
          <c:w val="0.73601209714751814"/>
          <c:h val="6.5888845119770389E-2"/>
        </c:manualLayout>
      </c:layout>
    </c:legend>
    <c:plotVisOnly val="1"/>
  </c:chart>
  <c:spPr>
    <a:ln>
      <a:noFill/>
    </a:ln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style val="26"/>
  <c:chart>
    <c:title>
      <c:tx>
        <c:rich>
          <a:bodyPr/>
          <a:lstStyle/>
          <a:p>
            <a:pPr>
              <a:defRPr/>
            </a:pPr>
            <a:r>
              <a:rPr lang="es-ES" sz="1100" dirty="0">
                <a:latin typeface="Verdana" pitchFamily="34" charset="0"/>
                <a:ea typeface="Verdana" pitchFamily="34" charset="0"/>
                <a:cs typeface="Verdana" pitchFamily="34" charset="0"/>
              </a:rPr>
              <a:t>Consumo energético (</a:t>
            </a:r>
            <a:r>
              <a:rPr lang="es-ES" sz="11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kWh</a:t>
            </a:r>
            <a:r>
              <a:rPr lang="es-ES" sz="1100" dirty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</c:rich>
      </c:tx>
      <c:layout>
        <c:manualLayout>
          <c:xMode val="edge"/>
          <c:yMode val="edge"/>
          <c:x val="0.24427446783775658"/>
          <c:y val="2.3786847371787483E-2"/>
        </c:manualLayout>
      </c:layout>
    </c:title>
    <c:view3D>
      <c:rotX val="0"/>
      <c:rotY val="0"/>
      <c:perspective val="70"/>
    </c:view3D>
    <c:plotArea>
      <c:layout>
        <c:manualLayout>
          <c:layoutTarget val="inner"/>
          <c:xMode val="edge"/>
          <c:yMode val="edge"/>
          <c:x val="8.317152461205507E-2"/>
          <c:y val="0.14547300498612559"/>
          <c:w val="0.90513256895519556"/>
          <c:h val="0.68909329319784884"/>
        </c:manualLayout>
      </c:layout>
      <c:bar3DChart>
        <c:barDir val="col"/>
        <c:grouping val="clustered"/>
        <c:ser>
          <c:idx val="0"/>
          <c:order val="0"/>
          <c:tx>
            <c:v>Inicio</c:v>
          </c:tx>
          <c:cat>
            <c:strRef>
              <c:f>Hoja4!$B$12:$B$23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Hoja4!$C$12:$C$23</c:f>
              <c:numCache>
                <c:formatCode>0</c:formatCode>
                <c:ptCount val="12"/>
                <c:pt idx="0">
                  <c:v>5818.622200000018</c:v>
                </c:pt>
                <c:pt idx="1">
                  <c:v>4639.7318000000005</c:v>
                </c:pt>
                <c:pt idx="2">
                  <c:v>3621.502649999994</c:v>
                </c:pt>
                <c:pt idx="3">
                  <c:v>1929.843499999997</c:v>
                </c:pt>
                <c:pt idx="4">
                  <c:v>677.92309999999998</c:v>
                </c:pt>
                <c:pt idx="5">
                  <c:v>375.0625</c:v>
                </c:pt>
                <c:pt idx="6">
                  <c:v>705.63339999999994</c:v>
                </c:pt>
                <c:pt idx="7">
                  <c:v>842.01324999999997</c:v>
                </c:pt>
                <c:pt idx="8">
                  <c:v>415.65300000000002</c:v>
                </c:pt>
                <c:pt idx="9">
                  <c:v>650.62294999999949</c:v>
                </c:pt>
                <c:pt idx="10">
                  <c:v>2992.5045</c:v>
                </c:pt>
                <c:pt idx="11">
                  <c:v>5584.2422000000024</c:v>
                </c:pt>
              </c:numCache>
            </c:numRef>
          </c:val>
        </c:ser>
        <c:ser>
          <c:idx val="1"/>
          <c:order val="1"/>
          <c:tx>
            <c:v>Caso 1</c:v>
          </c:tx>
          <c:cat>
            <c:strRef>
              <c:f>Hoja4!$B$12:$B$23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Hoja4!$D$12:$D$23</c:f>
              <c:numCache>
                <c:formatCode>0</c:formatCode>
                <c:ptCount val="12"/>
                <c:pt idx="0">
                  <c:v>4670.7565097228444</c:v>
                </c:pt>
                <c:pt idx="1">
                  <c:v>3563.6704294335805</c:v>
                </c:pt>
                <c:pt idx="2">
                  <c:v>2440.213208551861</c:v>
                </c:pt>
                <c:pt idx="3">
                  <c:v>926.12888725171331</c:v>
                </c:pt>
                <c:pt idx="4">
                  <c:v>153.70444201679447</c:v>
                </c:pt>
                <c:pt idx="5">
                  <c:v>152.68909620992304</c:v>
                </c:pt>
                <c:pt idx="6">
                  <c:v>619.37340257340384</c:v>
                </c:pt>
                <c:pt idx="7">
                  <c:v>847.16432273317378</c:v>
                </c:pt>
                <c:pt idx="8">
                  <c:v>336.88973069982927</c:v>
                </c:pt>
                <c:pt idx="9">
                  <c:v>239.85395691597071</c:v>
                </c:pt>
                <c:pt idx="10">
                  <c:v>2066.0979441438099</c:v>
                </c:pt>
                <c:pt idx="11">
                  <c:v>4535.9941090467701</c:v>
                </c:pt>
              </c:numCache>
            </c:numRef>
          </c:val>
        </c:ser>
        <c:ser>
          <c:idx val="2"/>
          <c:order val="2"/>
          <c:tx>
            <c:v>Caso 2</c:v>
          </c:tx>
          <c:cat>
            <c:strRef>
              <c:f>Hoja4!$B$12:$B$23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Hoja4!$E$12:$E$23</c:f>
              <c:numCache>
                <c:formatCode>0</c:formatCode>
                <c:ptCount val="12"/>
                <c:pt idx="0">
                  <c:v>4046.9765097228337</c:v>
                </c:pt>
                <c:pt idx="1">
                  <c:v>3056.0604294335808</c:v>
                </c:pt>
                <c:pt idx="2">
                  <c:v>2039.8732085518554</c:v>
                </c:pt>
                <c:pt idx="3">
                  <c:v>713.66888725171304</c:v>
                </c:pt>
                <c:pt idx="4">
                  <c:v>120.93444201679407</c:v>
                </c:pt>
                <c:pt idx="5">
                  <c:v>161.85909620992339</c:v>
                </c:pt>
                <c:pt idx="6">
                  <c:v>624.23340257340453</c:v>
                </c:pt>
                <c:pt idx="7">
                  <c:v>854.11432273317382</c:v>
                </c:pt>
                <c:pt idx="8">
                  <c:v>349.58973069982909</c:v>
                </c:pt>
                <c:pt idx="9">
                  <c:v>206.59395691597041</c:v>
                </c:pt>
                <c:pt idx="10">
                  <c:v>1753.0979441438099</c:v>
                </c:pt>
                <c:pt idx="11">
                  <c:v>3951.6541090467699</c:v>
                </c:pt>
              </c:numCache>
            </c:numRef>
          </c:val>
        </c:ser>
        <c:ser>
          <c:idx val="3"/>
          <c:order val="3"/>
          <c:tx>
            <c:v>Caso 3</c:v>
          </c:tx>
          <c:cat>
            <c:strRef>
              <c:f>Hoja4!$B$12:$B$23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Hoja4!$F$12:$F$23</c:f>
              <c:numCache>
                <c:formatCode>0</c:formatCode>
                <c:ptCount val="12"/>
                <c:pt idx="0">
                  <c:v>3384.0465097228307</c:v>
                </c:pt>
                <c:pt idx="1">
                  <c:v>2521.7404294335797</c:v>
                </c:pt>
                <c:pt idx="2">
                  <c:v>1631.3132085518562</c:v>
                </c:pt>
                <c:pt idx="3">
                  <c:v>518.99888725171331</c:v>
                </c:pt>
                <c:pt idx="4">
                  <c:v>94.714442016794067</c:v>
                </c:pt>
                <c:pt idx="5">
                  <c:v>167.18909620992304</c:v>
                </c:pt>
                <c:pt idx="6">
                  <c:v>616.82340257340388</c:v>
                </c:pt>
                <c:pt idx="7">
                  <c:v>846.61432273317382</c:v>
                </c:pt>
                <c:pt idx="8">
                  <c:v>355.70973069982915</c:v>
                </c:pt>
                <c:pt idx="9">
                  <c:v>196.33395691597067</c:v>
                </c:pt>
                <c:pt idx="10">
                  <c:v>1425.6379441438098</c:v>
                </c:pt>
                <c:pt idx="11">
                  <c:v>3322.2841090467687</c:v>
                </c:pt>
              </c:numCache>
            </c:numRef>
          </c:val>
        </c:ser>
        <c:gapWidth val="75"/>
        <c:shape val="cylinder"/>
        <c:axId val="142112640"/>
        <c:axId val="142114176"/>
        <c:axId val="0"/>
      </c:bar3DChart>
      <c:catAx>
        <c:axId val="142112640"/>
        <c:scaling>
          <c:orientation val="minMax"/>
        </c:scaling>
        <c:axPos val="b"/>
        <c:majorTickMark val="none"/>
        <c:tickLblPos val="nextTo"/>
        <c:crossAx val="142114176"/>
        <c:crosses val="autoZero"/>
        <c:auto val="1"/>
        <c:lblAlgn val="ctr"/>
        <c:lblOffset val="100"/>
      </c:catAx>
      <c:valAx>
        <c:axId val="142114176"/>
        <c:scaling>
          <c:orientation val="minMax"/>
        </c:scaling>
        <c:axPos val="l"/>
        <c:majorGridlines/>
        <c:numFmt formatCode="0" sourceLinked="1"/>
        <c:majorTickMark val="none"/>
        <c:tickLblPos val="nextTo"/>
        <c:crossAx val="1421126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1220974178308791"/>
          <c:y val="0.92038180075175158"/>
          <c:w val="0.64588657226918156"/>
          <c:h val="7.1689250124319051E-2"/>
        </c:manualLayout>
      </c:layout>
    </c:legend>
    <c:plotVisOnly val="1"/>
  </c:chart>
  <c:spPr>
    <a:ln>
      <a:noFill/>
    </a:ln>
  </c:sp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style val="26"/>
  <c:chart>
    <c:title>
      <c:tx>
        <c:rich>
          <a:bodyPr/>
          <a:lstStyle/>
          <a:p>
            <a:pPr>
              <a:defRPr/>
            </a:pPr>
            <a:r>
              <a:rPr lang="es-ES" sz="1100" dirty="0">
                <a:latin typeface="Verdana" pitchFamily="34" charset="0"/>
                <a:ea typeface="Verdana" pitchFamily="34" charset="0"/>
                <a:cs typeface="Verdana" pitchFamily="34" charset="0"/>
              </a:rPr>
              <a:t>Gasto anual (€)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33178849133705635"/>
          <c:y val="0.14547300498612575"/>
          <c:w val="0.62015994544112663"/>
          <c:h val="0.67245225455334701"/>
        </c:manualLayout>
      </c:layout>
      <c:barChart>
        <c:barDir val="bar"/>
        <c:grouping val="clustered"/>
        <c:ser>
          <c:idx val="0"/>
          <c:order val="0"/>
          <c:tx>
            <c:v>Evolución</c:v>
          </c:tx>
          <c:cat>
            <c:strRef>
              <c:f>Hoja4!$C$11:$F$11</c:f>
              <c:strCache>
                <c:ptCount val="4"/>
                <c:pt idx="0">
                  <c:v>Inicio</c:v>
                </c:pt>
                <c:pt idx="1">
                  <c:v>Alternativa 1 + placa solar</c:v>
                </c:pt>
                <c:pt idx="2">
                  <c:v>Alternativa 2 + placa solar</c:v>
                </c:pt>
                <c:pt idx="3">
                  <c:v>Alternativa 3 + placa solar</c:v>
                </c:pt>
              </c:strCache>
            </c:strRef>
          </c:cat>
          <c:val>
            <c:numRef>
              <c:f>Hoja4!$C$40:$F$40</c:f>
              <c:numCache>
                <c:formatCode>0</c:formatCode>
                <c:ptCount val="4"/>
                <c:pt idx="0">
                  <c:v>3955.4697070000011</c:v>
                </c:pt>
                <c:pt idx="1">
                  <c:v>2877.3550455019572</c:v>
                </c:pt>
                <c:pt idx="2">
                  <c:v>2503.0118455019542</c:v>
                </c:pt>
                <c:pt idx="3">
                  <c:v>2111.3968455019535</c:v>
                </c:pt>
              </c:numCache>
            </c:numRef>
          </c:val>
        </c:ser>
        <c:axId val="148043648"/>
        <c:axId val="148045184"/>
      </c:barChart>
      <c:catAx>
        <c:axId val="148043648"/>
        <c:scaling>
          <c:orientation val="minMax"/>
        </c:scaling>
        <c:axPos val="l"/>
        <c:numFmt formatCode="General" sourceLinked="1"/>
        <c:majorTickMark val="none"/>
        <c:tickLblPos val="nextTo"/>
        <c:crossAx val="148045184"/>
        <c:crosses val="autoZero"/>
        <c:auto val="1"/>
        <c:lblAlgn val="ctr"/>
        <c:lblOffset val="100"/>
      </c:catAx>
      <c:valAx>
        <c:axId val="148045184"/>
        <c:scaling>
          <c:orientation val="minMax"/>
        </c:scaling>
        <c:axPos val="b"/>
        <c:majorGridlines/>
        <c:numFmt formatCode="0" sourceLinked="1"/>
        <c:majorTickMark val="none"/>
        <c:tickLblPos val="nextTo"/>
        <c:crossAx val="148043648"/>
        <c:crosses val="autoZero"/>
        <c:crossBetween val="between"/>
      </c:valAx>
    </c:plotArea>
    <c:plotVisOnly val="1"/>
  </c:chart>
  <c:spPr>
    <a:ln>
      <a:noFill/>
    </a:ln>
  </c:sp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/>
            </a:pPr>
            <a:r>
              <a:rPr lang="es-ES" sz="11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Gasto </a:t>
            </a:r>
            <a:r>
              <a:rPr lang="es-ES" sz="11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mensual</a:t>
            </a:r>
            <a:r>
              <a:rPr lang="es-ES" sz="1100" b="1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sz="11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s-ES" sz="11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€)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8.317152461205507E-2"/>
          <c:y val="0.14547300498612545"/>
          <c:w val="0.90513256895519556"/>
          <c:h val="0.66583745345785428"/>
        </c:manualLayout>
      </c:layout>
      <c:lineChart>
        <c:grouping val="standard"/>
        <c:ser>
          <c:idx val="0"/>
          <c:order val="0"/>
          <c:tx>
            <c:v>Inicio</c:v>
          </c:tx>
          <c:marker>
            <c:symbol val="none"/>
          </c:marker>
          <c:cat>
            <c:strRef>
              <c:f>Hoja4!$B$12:$B$23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Hoja4!$C$28:$C$39</c:f>
              <c:numCache>
                <c:formatCode>0</c:formatCode>
                <c:ptCount val="12"/>
                <c:pt idx="0">
                  <c:v>814.60710799999947</c:v>
                </c:pt>
                <c:pt idx="1">
                  <c:v>649.56245199999864</c:v>
                </c:pt>
                <c:pt idx="2">
                  <c:v>507.0103709999994</c:v>
                </c:pt>
                <c:pt idx="3">
                  <c:v>270.17809</c:v>
                </c:pt>
                <c:pt idx="4">
                  <c:v>94.909234000000026</c:v>
                </c:pt>
                <c:pt idx="5">
                  <c:v>52.508750000000013</c:v>
                </c:pt>
                <c:pt idx="6">
                  <c:v>98.788675999999981</c:v>
                </c:pt>
                <c:pt idx="7">
                  <c:v>117.881855</c:v>
                </c:pt>
                <c:pt idx="8">
                  <c:v>58.191420000000008</c:v>
                </c:pt>
                <c:pt idx="9">
                  <c:v>91.087213000000204</c:v>
                </c:pt>
                <c:pt idx="10">
                  <c:v>418.95063000000005</c:v>
                </c:pt>
                <c:pt idx="11">
                  <c:v>781.79390800000135</c:v>
                </c:pt>
              </c:numCache>
            </c:numRef>
          </c:val>
        </c:ser>
        <c:ser>
          <c:idx val="1"/>
          <c:order val="1"/>
          <c:tx>
            <c:v>Caso 1</c:v>
          </c:tx>
          <c:marker>
            <c:symbol val="none"/>
          </c:marker>
          <c:cat>
            <c:strRef>
              <c:f>Hoja4!$B$12:$B$23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Hoja4!$D$28:$D$39</c:f>
              <c:numCache>
                <c:formatCode>0</c:formatCode>
                <c:ptCount val="12"/>
                <c:pt idx="0">
                  <c:v>653.90591136119804</c:v>
                </c:pt>
                <c:pt idx="1">
                  <c:v>498.91386012070222</c:v>
                </c:pt>
                <c:pt idx="2">
                  <c:v>341.62984919726136</c:v>
                </c:pt>
                <c:pt idx="3">
                  <c:v>129.65804421524001</c:v>
                </c:pt>
                <c:pt idx="4">
                  <c:v>21.518621882351162</c:v>
                </c:pt>
                <c:pt idx="5">
                  <c:v>21.376473469389232</c:v>
                </c:pt>
                <c:pt idx="6">
                  <c:v>86.712276360276547</c:v>
                </c:pt>
                <c:pt idx="7">
                  <c:v>118.60300518264415</c:v>
                </c:pt>
                <c:pt idx="8">
                  <c:v>47.164562297976012</c:v>
                </c:pt>
                <c:pt idx="9">
                  <c:v>33.579553968235913</c:v>
                </c:pt>
                <c:pt idx="10">
                  <c:v>289.25371218013339</c:v>
                </c:pt>
                <c:pt idx="11">
                  <c:v>635.03917526654925</c:v>
                </c:pt>
              </c:numCache>
            </c:numRef>
          </c:val>
        </c:ser>
        <c:ser>
          <c:idx val="2"/>
          <c:order val="2"/>
          <c:tx>
            <c:v>Caso 2</c:v>
          </c:tx>
          <c:marker>
            <c:symbol val="none"/>
          </c:marker>
          <c:cat>
            <c:strRef>
              <c:f>Hoja4!$B$12:$B$23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Hoja4!$E$28:$E$39</c:f>
              <c:numCache>
                <c:formatCode>0</c:formatCode>
                <c:ptCount val="12"/>
                <c:pt idx="0">
                  <c:v>566.57671136119905</c:v>
                </c:pt>
                <c:pt idx="1">
                  <c:v>427.84846012070267</c:v>
                </c:pt>
                <c:pt idx="2">
                  <c:v>285.58224919726058</c:v>
                </c:pt>
                <c:pt idx="3">
                  <c:v>99.913644215239785</c:v>
                </c:pt>
                <c:pt idx="4">
                  <c:v>16.930821882351189</c:v>
                </c:pt>
                <c:pt idx="5">
                  <c:v>22.660273469389228</c:v>
                </c:pt>
                <c:pt idx="6">
                  <c:v>87.392676360276553</c:v>
                </c:pt>
                <c:pt idx="7">
                  <c:v>119.57600518264415</c:v>
                </c:pt>
                <c:pt idx="8">
                  <c:v>48.942562297976011</c:v>
                </c:pt>
                <c:pt idx="9">
                  <c:v>28.923153968235852</c:v>
                </c:pt>
                <c:pt idx="10">
                  <c:v>245.4337121801334</c:v>
                </c:pt>
                <c:pt idx="11">
                  <c:v>553.23157526654938</c:v>
                </c:pt>
              </c:numCache>
            </c:numRef>
          </c:val>
        </c:ser>
        <c:ser>
          <c:idx val="3"/>
          <c:order val="3"/>
          <c:tx>
            <c:v>Caso 3</c:v>
          </c:tx>
          <c:marker>
            <c:symbol val="none"/>
          </c:marker>
          <c:cat>
            <c:strRef>
              <c:f>Hoja4!$B$12:$B$23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Hoja4!$F$28:$F$39</c:f>
              <c:numCache>
                <c:formatCode>0</c:formatCode>
                <c:ptCount val="12"/>
                <c:pt idx="0">
                  <c:v>473.76651136119636</c:v>
                </c:pt>
                <c:pt idx="1">
                  <c:v>353.04366012070267</c:v>
                </c:pt>
                <c:pt idx="2">
                  <c:v>228.38384919726064</c:v>
                </c:pt>
                <c:pt idx="3">
                  <c:v>72.659844215239588</c:v>
                </c:pt>
                <c:pt idx="4">
                  <c:v>13.260021882351213</c:v>
                </c:pt>
                <c:pt idx="5">
                  <c:v>23.406473469389226</c:v>
                </c:pt>
                <c:pt idx="6">
                  <c:v>86.355276360276548</c:v>
                </c:pt>
                <c:pt idx="7">
                  <c:v>118.52600518264418</c:v>
                </c:pt>
                <c:pt idx="8">
                  <c:v>49.79936229797611</c:v>
                </c:pt>
                <c:pt idx="9">
                  <c:v>27.486753968235803</c:v>
                </c:pt>
                <c:pt idx="10">
                  <c:v>199.58931218013367</c:v>
                </c:pt>
                <c:pt idx="11">
                  <c:v>465.11977526654783</c:v>
                </c:pt>
              </c:numCache>
            </c:numRef>
          </c:val>
        </c:ser>
        <c:marker val="1"/>
        <c:axId val="167469440"/>
        <c:axId val="167472512"/>
      </c:lineChart>
      <c:catAx>
        <c:axId val="167469440"/>
        <c:scaling>
          <c:orientation val="minMax"/>
        </c:scaling>
        <c:axPos val="b"/>
        <c:numFmt formatCode="General" sourceLinked="1"/>
        <c:majorTickMark val="none"/>
        <c:tickLblPos val="nextTo"/>
        <c:crossAx val="167472512"/>
        <c:crosses val="autoZero"/>
        <c:auto val="1"/>
        <c:lblAlgn val="ctr"/>
        <c:lblOffset val="100"/>
      </c:catAx>
      <c:valAx>
        <c:axId val="167472512"/>
        <c:scaling>
          <c:orientation val="minMax"/>
        </c:scaling>
        <c:axPos val="l"/>
        <c:majorGridlines/>
        <c:numFmt formatCode="0" sourceLinked="1"/>
        <c:majorTickMark val="none"/>
        <c:tickLblPos val="nextTo"/>
        <c:spPr>
          <a:ln w="9525">
            <a:noFill/>
          </a:ln>
        </c:spPr>
        <c:crossAx val="1674694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6971205967675096"/>
          <c:y val="0.92991118842702758"/>
          <c:w val="0.66618969470921463"/>
          <c:h val="7.008881157297199E-2"/>
        </c:manualLayout>
      </c:layout>
    </c:legend>
    <c:plotVisOnly val="1"/>
  </c:chart>
  <c:spPr>
    <a:ln>
      <a:noFill/>
    </a:ln>
  </c:sp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style val="37"/>
  <c:chart>
    <c:title>
      <c:tx>
        <c:rich>
          <a:bodyPr/>
          <a:lstStyle/>
          <a:p>
            <a:pPr>
              <a:defRPr/>
            </a:pPr>
            <a:r>
              <a:rPr lang="en-US"/>
              <a:t>Cantidad de CO</a:t>
            </a:r>
            <a:r>
              <a:rPr lang="en-US" baseline="-25000"/>
              <a:t>2</a:t>
            </a:r>
            <a:r>
              <a:rPr lang="en-US"/>
              <a:t> (kg/m</a:t>
            </a:r>
            <a:r>
              <a:rPr lang="en-US" baseline="30000"/>
              <a:t>2</a:t>
            </a:r>
            <a:r>
              <a:rPr lang="en-US"/>
              <a:t>)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3.0555555555555582E-2"/>
          <c:y val="0.27341644794400843"/>
          <c:w val="0.93888888888889044"/>
          <c:h val="0.54380176436278793"/>
        </c:manualLayout>
      </c:layout>
      <c:lineChart>
        <c:grouping val="standard"/>
        <c:ser>
          <c:idx val="0"/>
          <c:order val="0"/>
          <c:tx>
            <c:v>Cantidad de CO2</c:v>
          </c:tx>
          <c:dLbls>
            <c:dLbl>
              <c:idx val="0"/>
              <c:layout>
                <c:manualLayout>
                  <c:x val="-0.10555555555555562"/>
                  <c:y val="-5.5555555555555455E-2"/>
                </c:manualLayout>
              </c:layout>
              <c:showVal val="1"/>
            </c:dLbl>
            <c:dLbl>
              <c:idx val="1"/>
              <c:layout>
                <c:manualLayout>
                  <c:x val="-6.1111111111111123E-2"/>
                  <c:y val="-7.407407407407407E-2"/>
                </c:manualLayout>
              </c:layout>
              <c:showVal val="1"/>
            </c:dLbl>
            <c:dLbl>
              <c:idx val="2"/>
              <c:layout>
                <c:manualLayout>
                  <c:x val="-3.6111111111111212E-2"/>
                  <c:y val="-6.9444444444444503E-2"/>
                </c:manualLayout>
              </c:layout>
              <c:showVal val="1"/>
            </c:dLbl>
            <c:dLbl>
              <c:idx val="3"/>
              <c:layout>
                <c:manualLayout>
                  <c:x val="-0.05"/>
                  <c:y val="-7.8703703703703734E-2"/>
                </c:manualLayout>
              </c:layout>
              <c:showVal val="1"/>
            </c:dLbl>
            <c:showVal val="1"/>
          </c:dLbls>
          <c:cat>
            <c:strRef>
              <c:f>Hoja3!$B$7:$B$10</c:f>
              <c:strCache>
                <c:ptCount val="4"/>
                <c:pt idx="0">
                  <c:v>SITUACION INICIAL</c:v>
                </c:pt>
                <c:pt idx="1">
                  <c:v>ALTERNATIVA 1</c:v>
                </c:pt>
                <c:pt idx="2">
                  <c:v>ALTERNATIVA 2</c:v>
                </c:pt>
                <c:pt idx="3">
                  <c:v>ALTERNATIVA 3</c:v>
                </c:pt>
              </c:strCache>
            </c:strRef>
          </c:cat>
          <c:val>
            <c:numRef>
              <c:f>Hoja3!$C$12:$C$15</c:f>
              <c:numCache>
                <c:formatCode>0.0</c:formatCode>
                <c:ptCount val="4"/>
                <c:pt idx="0">
                  <c:v>77.469347826086675</c:v>
                </c:pt>
                <c:pt idx="1">
                  <c:v>61.545086956521821</c:v>
                </c:pt>
                <c:pt idx="2">
                  <c:v>53.581608695652022</c:v>
                </c:pt>
                <c:pt idx="3">
                  <c:v>45.20608695652183</c:v>
                </c:pt>
              </c:numCache>
            </c:numRef>
          </c:val>
        </c:ser>
        <c:dLbls>
          <c:showVal val="1"/>
        </c:dLbls>
        <c:marker val="1"/>
        <c:axId val="198383104"/>
        <c:axId val="204759040"/>
      </c:lineChart>
      <c:catAx>
        <c:axId val="198383104"/>
        <c:scaling>
          <c:orientation val="minMax"/>
        </c:scaling>
        <c:axPos val="b"/>
        <c:majorTickMark val="none"/>
        <c:tickLblPos val="nextTo"/>
        <c:crossAx val="204759040"/>
        <c:crosses val="autoZero"/>
        <c:auto val="1"/>
        <c:lblAlgn val="ctr"/>
        <c:lblOffset val="100"/>
      </c:catAx>
      <c:valAx>
        <c:axId val="204759040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198383104"/>
        <c:crosses val="autoZero"/>
        <c:crossBetween val="between"/>
      </c:valAx>
    </c:plotArea>
    <c:legend>
      <c:legendPos val="t"/>
      <c:layout/>
    </c:legend>
    <c:plotVisOnly val="1"/>
  </c:chart>
  <c:spPr>
    <a:ln>
      <a:noFill/>
    </a:ln>
  </c:sp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4D41-A9B4-424D-96ED-A64A9B942C65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5270D-533E-40C4-B7EA-113CD7C964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4D41-A9B4-424D-96ED-A64A9B942C65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5270D-533E-40C4-B7EA-113CD7C964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4D41-A9B4-424D-96ED-A64A9B942C65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5270D-533E-40C4-B7EA-113CD7C964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4D41-A9B4-424D-96ED-A64A9B942C65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5270D-533E-40C4-B7EA-113CD7C964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4D41-A9B4-424D-96ED-A64A9B942C65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5270D-533E-40C4-B7EA-113CD7C964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4D41-A9B4-424D-96ED-A64A9B942C65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5270D-533E-40C4-B7EA-113CD7C964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4D41-A9B4-424D-96ED-A64A9B942C65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5270D-533E-40C4-B7EA-113CD7C964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4D41-A9B4-424D-96ED-A64A9B942C65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5270D-533E-40C4-B7EA-113CD7C964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4D41-A9B4-424D-96ED-A64A9B942C65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5270D-533E-40C4-B7EA-113CD7C964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4D41-A9B4-424D-96ED-A64A9B942C65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5270D-533E-40C4-B7EA-113CD7C964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4D41-A9B4-424D-96ED-A64A9B942C65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5270D-533E-40C4-B7EA-113CD7C964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34D41-A9B4-424D-96ED-A64A9B942C65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5270D-533E-40C4-B7EA-113CD7C964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C:\Users\bohigues\Pictures\solenergi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7 Rectángulo"/>
          <p:cNvSpPr/>
          <p:nvPr/>
        </p:nvSpPr>
        <p:spPr>
          <a:xfrm>
            <a:off x="179512" y="1988840"/>
            <a:ext cx="8964488" cy="2208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3200" b="1" dirty="0">
                <a:solidFill>
                  <a:srgbClr val="FFFFFF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VIVIENDA </a:t>
            </a:r>
            <a:r>
              <a:rPr lang="es-ES" sz="3200" b="1" dirty="0" smtClean="0">
                <a:solidFill>
                  <a:srgbClr val="FFFFFF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TRADICIONAL</a:t>
            </a: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sz="3200" b="1" dirty="0" smtClean="0">
                <a:solidFill>
                  <a:srgbClr val="FFFFFF"/>
                </a:solidFill>
                <a:latin typeface="Verdana" pitchFamily="34" charset="0"/>
                <a:cs typeface="Times New Roman" pitchFamily="18" charset="0"/>
              </a:rPr>
              <a:t>VS</a:t>
            </a: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sz="3200" b="1" dirty="0" smtClean="0">
                <a:solidFill>
                  <a:srgbClr val="FFFFFF"/>
                </a:solidFill>
                <a:latin typeface="Verdana" pitchFamily="34" charset="0"/>
                <a:cs typeface="Times New Roman" pitchFamily="18" charset="0"/>
              </a:rPr>
              <a:t>VIVIENDA SOSTENIBLE</a:t>
            </a: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1475656" y="188640"/>
          <a:ext cx="6336703" cy="420624"/>
        </p:xfrm>
        <a:graphic>
          <a:graphicData uri="http://schemas.openxmlformats.org/drawingml/2006/table">
            <a:tbl>
              <a:tblPr/>
              <a:tblGrid>
                <a:gridCol w="184550"/>
                <a:gridCol w="5701364"/>
                <a:gridCol w="450789"/>
              </a:tblGrid>
              <a:tr h="0">
                <a:tc>
                  <a:txBody>
                    <a:bodyPr/>
                    <a:lstStyle/>
                    <a:p>
                      <a:pPr marR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-248920" algn="l"/>
                        </a:tabLst>
                      </a:pPr>
                      <a:endParaRPr lang="es-ES_tradnl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-518160" algn="l"/>
                        </a:tabLst>
                      </a:pPr>
                      <a:r>
                        <a:rPr lang="es-ES_tradnl" sz="1200" b="1" dirty="0">
                          <a:solidFill>
                            <a:schemeClr val="bg1"/>
                          </a:solidFill>
                          <a:latin typeface="Verdana"/>
                          <a:ea typeface="Calibri"/>
                          <a:cs typeface="Times New Roman"/>
                        </a:rPr>
                        <a:t>UNIVERSIDAD </a:t>
                      </a:r>
                      <a:r>
                        <a:rPr lang="es-ES_tradnl" sz="1200" b="1" dirty="0" smtClean="0">
                          <a:solidFill>
                            <a:schemeClr val="bg1"/>
                          </a:solidFill>
                          <a:latin typeface="Verdana"/>
                          <a:ea typeface="Calibri"/>
                          <a:cs typeface="Times New Roman"/>
                        </a:rPr>
                        <a:t>POLITÉCNICA </a:t>
                      </a:r>
                      <a:r>
                        <a:rPr lang="es-ES_tradnl" sz="1200" b="1" dirty="0">
                          <a:solidFill>
                            <a:schemeClr val="bg1"/>
                          </a:solidFill>
                          <a:latin typeface="Verdana"/>
                          <a:ea typeface="Calibri"/>
                          <a:cs typeface="Times New Roman"/>
                        </a:rPr>
                        <a:t>DE VALENCIA</a:t>
                      </a:r>
                      <a:endParaRPr lang="es-ES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-68580" algn="l"/>
                        </a:tabLst>
                      </a:pPr>
                      <a:r>
                        <a:rPr lang="es-ES_tradnl" sz="1200" b="1" dirty="0">
                          <a:solidFill>
                            <a:schemeClr val="bg1"/>
                          </a:solidFill>
                          <a:latin typeface="Verdana"/>
                          <a:ea typeface="Calibri"/>
                          <a:cs typeface="Times New Roman"/>
                        </a:rPr>
                        <a:t>ESCUELA </a:t>
                      </a:r>
                      <a:r>
                        <a:rPr lang="es-ES_tradnl" sz="1200" b="1" dirty="0" smtClean="0">
                          <a:solidFill>
                            <a:schemeClr val="bg1"/>
                          </a:solidFill>
                          <a:latin typeface="Verdana"/>
                          <a:ea typeface="Calibri"/>
                          <a:cs typeface="Times New Roman"/>
                        </a:rPr>
                        <a:t>TÉCNICA </a:t>
                      </a:r>
                      <a:r>
                        <a:rPr lang="es-ES_tradnl" sz="1200" b="1" dirty="0">
                          <a:solidFill>
                            <a:schemeClr val="bg1"/>
                          </a:solidFill>
                          <a:latin typeface="Verdana"/>
                          <a:ea typeface="Calibri"/>
                          <a:cs typeface="Times New Roman"/>
                        </a:rPr>
                        <a:t>SUPERIOR DE </a:t>
                      </a:r>
                      <a:r>
                        <a:rPr lang="es-ES_tradnl" sz="1200" b="1" dirty="0" smtClean="0">
                          <a:solidFill>
                            <a:schemeClr val="bg1"/>
                          </a:solidFill>
                          <a:latin typeface="Verdana"/>
                          <a:ea typeface="Calibri"/>
                          <a:cs typeface="Times New Roman"/>
                        </a:rPr>
                        <a:t>INGENIERÍA </a:t>
                      </a:r>
                      <a:r>
                        <a:rPr lang="es-ES_tradnl" sz="1200" b="1" dirty="0">
                          <a:solidFill>
                            <a:schemeClr val="bg1"/>
                          </a:solidFill>
                          <a:latin typeface="Verdana"/>
                          <a:ea typeface="Calibri"/>
                          <a:cs typeface="Times New Roman"/>
                        </a:rPr>
                        <a:t>DE </a:t>
                      </a:r>
                      <a:r>
                        <a:rPr lang="es-ES_tradnl" sz="1200" b="1" dirty="0" smtClean="0">
                          <a:solidFill>
                            <a:schemeClr val="bg1"/>
                          </a:solidFill>
                          <a:latin typeface="Verdana"/>
                          <a:ea typeface="Calibri"/>
                          <a:cs typeface="Times New Roman"/>
                        </a:rPr>
                        <a:t>EDIFICACIÓN</a:t>
                      </a:r>
                      <a:endParaRPr lang="es-ES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_tradnl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27" name="Picture 3" descr="ETSI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0"/>
            <a:ext cx="600075" cy="600075"/>
          </a:xfrm>
          <a:prstGeom prst="rect">
            <a:avLst/>
          </a:prstGeom>
          <a:noFill/>
        </p:spPr>
      </p:pic>
      <p:pic>
        <p:nvPicPr>
          <p:cNvPr id="1026" name="Imagen 4" descr="logo poli2"/>
          <p:cNvPicPr>
            <a:picLocks noChangeAspect="1" noChangeArrowheads="1"/>
          </p:cNvPicPr>
          <p:nvPr/>
        </p:nvPicPr>
        <p:blipFill>
          <a:blip r:embed="rId4" cstate="print"/>
          <a:srcRect r="67426" b="35001"/>
          <a:stretch>
            <a:fillRect/>
          </a:stretch>
        </p:blipFill>
        <p:spPr bwMode="auto">
          <a:xfrm>
            <a:off x="7596336" y="0"/>
            <a:ext cx="647700" cy="638175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3173861" y="1631503"/>
            <a:ext cx="279627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PROYECTO FINAL DE GRADO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5517232"/>
            <a:ext cx="53640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AUTOR:</a:t>
            </a:r>
            <a:r>
              <a:rPr kumimoji="0" lang="es-ES_tradnl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	         </a:t>
            </a:r>
            <a:r>
              <a:rPr kumimoji="0" lang="es-ES_tradnl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BOHIGUES VALLET, DANIEL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TUTORES:   </a:t>
            </a:r>
            <a:r>
              <a:rPr kumimoji="0" lang="es-ES_tradnl" sz="12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ANDREA SALANDÍN, ISABEL TORT AUSINA</a:t>
            </a:r>
            <a:endParaRPr kumimoji="0" lang="es-ES_tradnl" sz="12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922114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s-ES_tradnl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  <a:endParaRPr lang="es-E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3 Título"/>
          <p:cNvSpPr txBox="1">
            <a:spLocks/>
          </p:cNvSpPr>
          <p:nvPr/>
        </p:nvSpPr>
        <p:spPr>
          <a:xfrm>
            <a:off x="2411760" y="2060848"/>
            <a:ext cx="4392488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2000" dirty="0" smtClean="0"/>
              <a:t>1. DESCRIPCIÓN DE LA VIVIENDA</a:t>
            </a:r>
          </a:p>
        </p:txBody>
      </p:sp>
      <p:sp>
        <p:nvSpPr>
          <p:cNvPr id="16" name="3 Título"/>
          <p:cNvSpPr txBox="1">
            <a:spLocks/>
          </p:cNvSpPr>
          <p:nvPr/>
        </p:nvSpPr>
        <p:spPr>
          <a:xfrm>
            <a:off x="2411760" y="2564904"/>
            <a:ext cx="4392488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2000" dirty="0" smtClean="0"/>
              <a:t>2. CUMPLIMIENTO DEL DB-HE1</a:t>
            </a:r>
          </a:p>
        </p:txBody>
      </p:sp>
      <p:sp>
        <p:nvSpPr>
          <p:cNvPr id="17" name="3 Título"/>
          <p:cNvSpPr txBox="1">
            <a:spLocks/>
          </p:cNvSpPr>
          <p:nvPr/>
        </p:nvSpPr>
        <p:spPr>
          <a:xfrm>
            <a:off x="2411760" y="3068960"/>
            <a:ext cx="4392488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2000" dirty="0" smtClean="0"/>
              <a:t>3. SITUACIÓN INICIAL</a:t>
            </a:r>
          </a:p>
        </p:txBody>
      </p:sp>
      <p:sp>
        <p:nvSpPr>
          <p:cNvPr id="18" name="3 Título"/>
          <p:cNvSpPr txBox="1">
            <a:spLocks/>
          </p:cNvSpPr>
          <p:nvPr/>
        </p:nvSpPr>
        <p:spPr>
          <a:xfrm>
            <a:off x="2411760" y="3573016"/>
            <a:ext cx="4392488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2000" dirty="0" smtClean="0"/>
              <a:t>4. INSTALACIÓN SOLAR TÉRMICA</a:t>
            </a:r>
          </a:p>
        </p:txBody>
      </p:sp>
      <p:sp>
        <p:nvSpPr>
          <p:cNvPr id="19" name="3 Título"/>
          <p:cNvSpPr txBox="1">
            <a:spLocks/>
          </p:cNvSpPr>
          <p:nvPr/>
        </p:nvSpPr>
        <p:spPr>
          <a:xfrm>
            <a:off x="2411760" y="4077072"/>
            <a:ext cx="4392488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2000" dirty="0" smtClean="0"/>
              <a:t>5. MEJORAS EN LOS CERRAMIENTOS</a:t>
            </a:r>
          </a:p>
        </p:txBody>
      </p:sp>
      <p:sp>
        <p:nvSpPr>
          <p:cNvPr id="22" name="3 Título"/>
          <p:cNvSpPr txBox="1">
            <a:spLocks/>
          </p:cNvSpPr>
          <p:nvPr/>
        </p:nvSpPr>
        <p:spPr>
          <a:xfrm>
            <a:off x="2411760" y="5085184"/>
            <a:ext cx="439248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2000" dirty="0" smtClean="0"/>
              <a:t>7. CONCLUSIONES</a:t>
            </a:r>
            <a:endParaRPr lang="es-ES" sz="2000" dirty="0"/>
          </a:p>
        </p:txBody>
      </p:sp>
      <p:sp>
        <p:nvSpPr>
          <p:cNvPr id="23" name="3 Título"/>
          <p:cNvSpPr txBox="1">
            <a:spLocks/>
          </p:cNvSpPr>
          <p:nvPr/>
        </p:nvSpPr>
        <p:spPr>
          <a:xfrm>
            <a:off x="2411760" y="4581128"/>
            <a:ext cx="4392488" cy="432048"/>
          </a:xfrm>
          <a:prstGeom prst="rect">
            <a:avLst/>
          </a:prstGeom>
          <a:gradFill>
            <a:gsLst>
              <a:gs pos="31000">
                <a:schemeClr val="tx1">
                  <a:lumMod val="50000"/>
                  <a:lumOff val="50000"/>
                </a:schemeClr>
              </a:gs>
              <a:gs pos="0">
                <a:schemeClr val="dk1">
                  <a:tint val="45000"/>
                  <a:shade val="99000"/>
                  <a:satMod val="350000"/>
                </a:schemeClr>
              </a:gs>
              <a:gs pos="100000">
                <a:schemeClr val="dk1">
                  <a:shade val="20000"/>
                  <a:satMod val="255000"/>
                </a:schemeClr>
              </a:gs>
            </a:gsLst>
          </a:gradFill>
        </p:spPr>
        <p:style>
          <a:lnRef idx="0">
            <a:schemeClr val="dk1"/>
          </a:lnRef>
          <a:fillRef idx="1002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2000" dirty="0" smtClean="0"/>
              <a:t>6. ANÁLISIS ECONÓMICO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922114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DESCRIPCIÓN DE LA VIVIENDA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13555" t="11028" r="12285"/>
          <a:stretch>
            <a:fillRect/>
          </a:stretch>
        </p:blipFill>
        <p:spPr bwMode="auto">
          <a:xfrm>
            <a:off x="611560" y="1268760"/>
            <a:ext cx="7992888" cy="5110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922114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CUMPLIMIENTO DEL DB-HE1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899592" y="155679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A) FACHADA</a:t>
            </a:r>
            <a:endParaRPr lang="es-ES" dirty="0"/>
          </a:p>
        </p:txBody>
      </p:sp>
      <p:pic>
        <p:nvPicPr>
          <p:cNvPr id="12" name="11 Imagen"/>
          <p:cNvPicPr/>
          <p:nvPr/>
        </p:nvPicPr>
        <p:blipFill>
          <a:blip r:embed="rId2" cstate="print"/>
          <a:srcRect l="14286" t="25828" r="13227" b="11589"/>
          <a:stretch>
            <a:fillRect/>
          </a:stretch>
        </p:blipFill>
        <p:spPr bwMode="auto">
          <a:xfrm>
            <a:off x="611560" y="1916832"/>
            <a:ext cx="4715696" cy="2169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/>
          <a:srcRect l="24070" t="42242" r="27781" b="13105"/>
          <a:stretch>
            <a:fillRect/>
          </a:stretch>
        </p:blipFill>
        <p:spPr bwMode="auto">
          <a:xfrm>
            <a:off x="3995936" y="4293096"/>
            <a:ext cx="4159718" cy="2055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17 CuadroTexto"/>
          <p:cNvSpPr txBox="1"/>
          <p:nvPr/>
        </p:nvSpPr>
        <p:spPr>
          <a:xfrm>
            <a:off x="827584" y="4437112"/>
            <a:ext cx="266429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dirty="0" err="1" smtClean="0"/>
              <a:t>U</a:t>
            </a:r>
            <a:r>
              <a:rPr lang="es-ES_tradnl" sz="1100" dirty="0" err="1" smtClean="0"/>
              <a:t>fac</a:t>
            </a:r>
            <a:r>
              <a:rPr lang="es-ES_tradnl" dirty="0" smtClean="0"/>
              <a:t>=0.62</a:t>
            </a:r>
            <a:r>
              <a:rPr lang="es-ES" dirty="0" smtClean="0"/>
              <a:t> W/m</a:t>
            </a:r>
            <a:r>
              <a:rPr lang="es-ES" baseline="30000" dirty="0" smtClean="0"/>
              <a:t>2</a:t>
            </a:r>
            <a:r>
              <a:rPr lang="es-ES" dirty="0" smtClean="0"/>
              <a:t>K</a:t>
            </a:r>
          </a:p>
          <a:p>
            <a:pPr algn="ctr"/>
            <a:r>
              <a:rPr lang="es-ES_tradnl" dirty="0" smtClean="0"/>
              <a:t>Para zona C2</a:t>
            </a:r>
          </a:p>
          <a:p>
            <a:pPr algn="ctr"/>
            <a:r>
              <a:rPr lang="es-ES_tradnl" dirty="0" smtClean="0"/>
              <a:t> </a:t>
            </a:r>
            <a:r>
              <a:rPr lang="es-ES_tradnl" dirty="0" err="1" smtClean="0"/>
              <a:t>U</a:t>
            </a:r>
            <a:r>
              <a:rPr lang="es-ES_tradnl" sz="1200" dirty="0" err="1" smtClean="0"/>
              <a:t>lím</a:t>
            </a:r>
            <a:r>
              <a:rPr lang="es-ES_tradnl" dirty="0" smtClean="0"/>
              <a:t> =</a:t>
            </a:r>
            <a:r>
              <a:rPr lang="es-ES" dirty="0"/>
              <a:t> 0.73 W/m</a:t>
            </a:r>
            <a:r>
              <a:rPr lang="es-ES" baseline="30000" dirty="0"/>
              <a:t>2</a:t>
            </a:r>
            <a:r>
              <a:rPr lang="es-ES" dirty="0"/>
              <a:t>K</a:t>
            </a:r>
            <a:r>
              <a:rPr lang="es-ES_tradnl" dirty="0" smtClean="0"/>
              <a:t> </a:t>
            </a:r>
            <a:endParaRPr lang="es-ES" dirty="0" smtClean="0"/>
          </a:p>
          <a:p>
            <a:endParaRPr lang="es-ES" dirty="0"/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 cstate="print"/>
          <a:srcRect l="37353" t="29720" r="35529" b="14204"/>
          <a:stretch>
            <a:fillRect/>
          </a:stretch>
        </p:blipFill>
        <p:spPr bwMode="auto">
          <a:xfrm>
            <a:off x="6516216" y="1916832"/>
            <a:ext cx="1224136" cy="1349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922114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CUMPLIMIENTO DEL DB-HE1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899592" y="1556792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B</a:t>
            </a:r>
            <a:r>
              <a:rPr lang="es-ES_tradnl" dirty="0" smtClean="0"/>
              <a:t>) CUBIERTA INCLINADA</a:t>
            </a:r>
            <a:endParaRPr lang="es-E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971600" y="4869160"/>
            <a:ext cx="266429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dirty="0" err="1" smtClean="0"/>
              <a:t>U</a:t>
            </a:r>
            <a:r>
              <a:rPr lang="es-ES_tradnl" sz="1100" dirty="0" err="1" smtClean="0"/>
              <a:t>cub</a:t>
            </a:r>
            <a:r>
              <a:rPr lang="es-ES_tradnl" dirty="0" smtClean="0"/>
              <a:t>=0.57</a:t>
            </a:r>
            <a:r>
              <a:rPr lang="es-ES" dirty="0" smtClean="0"/>
              <a:t> W/m</a:t>
            </a:r>
            <a:r>
              <a:rPr lang="es-ES" baseline="30000" dirty="0" smtClean="0"/>
              <a:t>2</a:t>
            </a:r>
            <a:r>
              <a:rPr lang="es-ES" dirty="0" smtClean="0"/>
              <a:t>K</a:t>
            </a:r>
          </a:p>
          <a:p>
            <a:pPr algn="ctr"/>
            <a:r>
              <a:rPr lang="es-ES_tradnl" dirty="0" smtClean="0"/>
              <a:t>Para zona C2</a:t>
            </a:r>
          </a:p>
          <a:p>
            <a:pPr algn="ctr"/>
            <a:r>
              <a:rPr lang="es-ES_tradnl" dirty="0" smtClean="0"/>
              <a:t> </a:t>
            </a:r>
            <a:r>
              <a:rPr lang="es-ES_tradnl" dirty="0" err="1" smtClean="0"/>
              <a:t>U</a:t>
            </a:r>
            <a:r>
              <a:rPr lang="es-ES_tradnl" sz="1200" dirty="0" err="1" smtClean="0"/>
              <a:t>lím</a:t>
            </a:r>
            <a:r>
              <a:rPr lang="es-ES_tradnl" dirty="0" smtClean="0"/>
              <a:t> =</a:t>
            </a:r>
            <a:r>
              <a:rPr lang="es-ES" dirty="0"/>
              <a:t> </a:t>
            </a:r>
            <a:r>
              <a:rPr lang="es-ES" dirty="0" smtClean="0"/>
              <a:t>0.41 </a:t>
            </a:r>
            <a:r>
              <a:rPr lang="es-ES" dirty="0"/>
              <a:t>W/m</a:t>
            </a:r>
            <a:r>
              <a:rPr lang="es-ES" baseline="30000" dirty="0"/>
              <a:t>2</a:t>
            </a:r>
            <a:r>
              <a:rPr lang="es-ES" dirty="0"/>
              <a:t>K</a:t>
            </a:r>
            <a:r>
              <a:rPr lang="es-ES_tradnl" dirty="0" smtClean="0"/>
              <a:t> </a:t>
            </a:r>
            <a:endParaRPr lang="es-ES" dirty="0" smtClean="0"/>
          </a:p>
          <a:p>
            <a:endParaRPr lang="es-ES" dirty="0"/>
          </a:p>
        </p:txBody>
      </p:sp>
      <p:pic>
        <p:nvPicPr>
          <p:cNvPr id="9" name="8 Imagen"/>
          <p:cNvPicPr/>
          <p:nvPr/>
        </p:nvPicPr>
        <p:blipFill>
          <a:blip r:embed="rId2" cstate="print"/>
          <a:srcRect l="19224" t="23493" r="18871" b="10894"/>
          <a:stretch>
            <a:fillRect/>
          </a:stretch>
        </p:blipFill>
        <p:spPr bwMode="auto">
          <a:xfrm>
            <a:off x="827584" y="2060848"/>
            <a:ext cx="496855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 l="22964" t="40104" r="52685" b="25627"/>
          <a:stretch>
            <a:fillRect/>
          </a:stretch>
        </p:blipFill>
        <p:spPr bwMode="auto">
          <a:xfrm>
            <a:off x="5724128" y="4653136"/>
            <a:ext cx="2628800" cy="19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print"/>
          <a:srcRect l="24070" t="33874" r="51025" b="19396"/>
          <a:stretch>
            <a:fillRect/>
          </a:stretch>
        </p:blipFill>
        <p:spPr bwMode="auto">
          <a:xfrm>
            <a:off x="6660232" y="2060848"/>
            <a:ext cx="122413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922114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CUMPLIMIENTO DEL DB-HE1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899592" y="1556792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C</a:t>
            </a:r>
            <a:r>
              <a:rPr lang="es-ES_tradnl" dirty="0" smtClean="0"/>
              <a:t>) FORJADO SANITARIO</a:t>
            </a:r>
            <a:endParaRPr lang="es-E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971600" y="4869160"/>
            <a:ext cx="266429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dirty="0" err="1" smtClean="0"/>
              <a:t>U</a:t>
            </a:r>
            <a:r>
              <a:rPr lang="es-ES_tradnl" sz="1100" dirty="0" err="1" smtClean="0"/>
              <a:t>fsan</a:t>
            </a:r>
            <a:r>
              <a:rPr lang="es-ES_tradnl" dirty="0" smtClean="0"/>
              <a:t>=1.14</a:t>
            </a:r>
            <a:r>
              <a:rPr lang="es-ES" dirty="0" smtClean="0"/>
              <a:t> W/m</a:t>
            </a:r>
            <a:r>
              <a:rPr lang="es-ES" baseline="30000" dirty="0" smtClean="0"/>
              <a:t>2</a:t>
            </a:r>
            <a:r>
              <a:rPr lang="es-ES" dirty="0" smtClean="0"/>
              <a:t>K</a:t>
            </a:r>
          </a:p>
          <a:p>
            <a:pPr algn="ctr"/>
            <a:r>
              <a:rPr lang="es-ES_tradnl" dirty="0" smtClean="0"/>
              <a:t>Para zona C2</a:t>
            </a:r>
          </a:p>
          <a:p>
            <a:pPr algn="ctr"/>
            <a:r>
              <a:rPr lang="es-ES_tradnl" dirty="0" smtClean="0"/>
              <a:t> </a:t>
            </a:r>
            <a:r>
              <a:rPr lang="es-ES_tradnl" dirty="0" err="1" smtClean="0"/>
              <a:t>U</a:t>
            </a:r>
            <a:r>
              <a:rPr lang="es-ES_tradnl" sz="1200" dirty="0" err="1" smtClean="0"/>
              <a:t>lím</a:t>
            </a:r>
            <a:r>
              <a:rPr lang="es-ES_tradnl" dirty="0" smtClean="0"/>
              <a:t> =</a:t>
            </a:r>
            <a:r>
              <a:rPr lang="es-ES" dirty="0"/>
              <a:t> </a:t>
            </a:r>
            <a:r>
              <a:rPr lang="es-ES" dirty="0" smtClean="0"/>
              <a:t>0.50 </a:t>
            </a:r>
            <a:r>
              <a:rPr lang="es-ES" dirty="0"/>
              <a:t>W/m</a:t>
            </a:r>
            <a:r>
              <a:rPr lang="es-ES" baseline="30000" dirty="0"/>
              <a:t>2</a:t>
            </a:r>
            <a:r>
              <a:rPr lang="es-ES" dirty="0"/>
              <a:t>K</a:t>
            </a:r>
            <a:r>
              <a:rPr lang="es-ES_tradnl" dirty="0" smtClean="0"/>
              <a:t> </a:t>
            </a:r>
            <a:endParaRPr lang="es-ES" dirty="0" smtClean="0"/>
          </a:p>
          <a:p>
            <a:endParaRPr lang="es-ES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/>
          <a:srcRect l="24070" t="33874" r="51025" b="19396"/>
          <a:stretch>
            <a:fillRect/>
          </a:stretch>
        </p:blipFill>
        <p:spPr bwMode="auto">
          <a:xfrm>
            <a:off x="6660232" y="2060848"/>
            <a:ext cx="122413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/>
          <p:cNvPicPr/>
          <p:nvPr/>
        </p:nvPicPr>
        <p:blipFill>
          <a:blip r:embed="rId3" cstate="print"/>
          <a:srcRect l="18342" t="37121" r="17637" b="19536"/>
          <a:stretch>
            <a:fillRect/>
          </a:stretch>
        </p:blipFill>
        <p:spPr bwMode="auto">
          <a:xfrm>
            <a:off x="755576" y="1916832"/>
            <a:ext cx="511256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 cstate="print"/>
          <a:srcRect l="20750" t="39309" r="53239" b="23550"/>
          <a:stretch>
            <a:fillRect/>
          </a:stretch>
        </p:blipFill>
        <p:spPr bwMode="auto">
          <a:xfrm>
            <a:off x="5436096" y="4293096"/>
            <a:ext cx="2744089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922114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CUMPLIMIENTO DEL DB-HE1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899592" y="1556792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D</a:t>
            </a:r>
            <a:r>
              <a:rPr lang="es-ES_tradnl" dirty="0" smtClean="0"/>
              <a:t>) CUBIERTA PLANA</a:t>
            </a:r>
            <a:endParaRPr lang="es-E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683568" y="4653136"/>
            <a:ext cx="266429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dirty="0" err="1" smtClean="0"/>
              <a:t>U</a:t>
            </a:r>
            <a:r>
              <a:rPr lang="es-ES_tradnl" sz="1100" dirty="0" err="1" smtClean="0"/>
              <a:t>fsan</a:t>
            </a:r>
            <a:r>
              <a:rPr lang="es-ES_tradnl" dirty="0" smtClean="0"/>
              <a:t>=0.38</a:t>
            </a:r>
            <a:r>
              <a:rPr lang="es-ES" dirty="0" smtClean="0"/>
              <a:t> W/m</a:t>
            </a:r>
            <a:r>
              <a:rPr lang="es-ES" baseline="30000" dirty="0" smtClean="0"/>
              <a:t>2</a:t>
            </a:r>
            <a:r>
              <a:rPr lang="es-ES" dirty="0" smtClean="0"/>
              <a:t>K</a:t>
            </a:r>
          </a:p>
          <a:p>
            <a:pPr algn="ctr"/>
            <a:r>
              <a:rPr lang="es-ES_tradnl" dirty="0" smtClean="0"/>
              <a:t>Para zona C2</a:t>
            </a:r>
          </a:p>
          <a:p>
            <a:pPr algn="ctr"/>
            <a:r>
              <a:rPr lang="es-ES_tradnl" dirty="0" smtClean="0"/>
              <a:t> </a:t>
            </a:r>
            <a:r>
              <a:rPr lang="es-ES_tradnl" dirty="0" err="1" smtClean="0"/>
              <a:t>U</a:t>
            </a:r>
            <a:r>
              <a:rPr lang="es-ES_tradnl" sz="1200" dirty="0" err="1" smtClean="0"/>
              <a:t>lím</a:t>
            </a:r>
            <a:r>
              <a:rPr lang="es-ES_tradnl" dirty="0" smtClean="0"/>
              <a:t> =</a:t>
            </a:r>
            <a:r>
              <a:rPr lang="es-ES" dirty="0"/>
              <a:t> </a:t>
            </a:r>
            <a:r>
              <a:rPr lang="es-ES" dirty="0" smtClean="0"/>
              <a:t>0.41 </a:t>
            </a:r>
            <a:r>
              <a:rPr lang="es-ES" dirty="0"/>
              <a:t>W/m</a:t>
            </a:r>
            <a:r>
              <a:rPr lang="es-ES" baseline="30000" dirty="0"/>
              <a:t>2</a:t>
            </a:r>
            <a:r>
              <a:rPr lang="es-ES" dirty="0"/>
              <a:t>K</a:t>
            </a:r>
            <a:r>
              <a:rPr lang="es-ES_tradnl" dirty="0" smtClean="0"/>
              <a:t> </a:t>
            </a:r>
            <a:endParaRPr lang="es-ES" dirty="0" smtClean="0"/>
          </a:p>
          <a:p>
            <a:endParaRPr lang="es-ES" dirty="0"/>
          </a:p>
        </p:txBody>
      </p:sp>
      <p:pic>
        <p:nvPicPr>
          <p:cNvPr id="9" name="8 Imagen"/>
          <p:cNvPicPr/>
          <p:nvPr/>
        </p:nvPicPr>
        <p:blipFill>
          <a:blip r:embed="rId2" cstate="print"/>
          <a:srcRect l="12346" t="18543" r="33379" b="8278"/>
          <a:stretch>
            <a:fillRect/>
          </a:stretch>
        </p:blipFill>
        <p:spPr bwMode="auto">
          <a:xfrm>
            <a:off x="755576" y="2060849"/>
            <a:ext cx="302433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/>
          <p:cNvPicPr/>
          <p:nvPr/>
        </p:nvPicPr>
        <p:blipFill>
          <a:blip r:embed="rId3" cstate="print"/>
          <a:srcRect l="44974" t="14901" r="11464" b="3974"/>
          <a:stretch>
            <a:fillRect/>
          </a:stretch>
        </p:blipFill>
        <p:spPr bwMode="auto">
          <a:xfrm>
            <a:off x="3347864" y="3717032"/>
            <a:ext cx="2112606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print"/>
          <a:srcRect l="20196" t="24528" r="52132" b="15242"/>
          <a:stretch>
            <a:fillRect/>
          </a:stretch>
        </p:blipFill>
        <p:spPr bwMode="auto">
          <a:xfrm>
            <a:off x="5652120" y="3068960"/>
            <a:ext cx="3024336" cy="3508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 cstate="print"/>
          <a:srcRect l="37353" t="29720" r="35529" b="14204"/>
          <a:stretch>
            <a:fillRect/>
          </a:stretch>
        </p:blipFill>
        <p:spPr bwMode="auto">
          <a:xfrm>
            <a:off x="6516216" y="1556792"/>
            <a:ext cx="1224136" cy="1349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922114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SITUACIÓN INICIAL</a:t>
            </a:r>
          </a:p>
        </p:txBody>
      </p:sp>
      <p:pic>
        <p:nvPicPr>
          <p:cNvPr id="10" name="9 Imagen"/>
          <p:cNvPicPr/>
          <p:nvPr/>
        </p:nvPicPr>
        <p:blipFill>
          <a:blip r:embed="rId2" cstate="print"/>
          <a:srcRect l="27331" t="27481" r="9996" b="14971"/>
          <a:stretch>
            <a:fillRect/>
          </a:stretch>
        </p:blipFill>
        <p:spPr bwMode="auto">
          <a:xfrm>
            <a:off x="323528" y="3284984"/>
            <a:ext cx="3456384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 l="64752" t="71808" r="28053" b="20923"/>
          <a:stretch>
            <a:fillRect/>
          </a:stretch>
        </p:blipFill>
        <p:spPr bwMode="auto">
          <a:xfrm>
            <a:off x="1403648" y="1340768"/>
            <a:ext cx="1080120" cy="581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/>
          <a:srcRect l="54236" t="52077" r="40230" b="36500"/>
          <a:stretch>
            <a:fillRect/>
          </a:stretch>
        </p:blipFill>
        <p:spPr bwMode="auto">
          <a:xfrm>
            <a:off x="1547664" y="2276872"/>
            <a:ext cx="72008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8 CuadroTexto"/>
          <p:cNvSpPr txBox="1"/>
          <p:nvPr/>
        </p:nvSpPr>
        <p:spPr>
          <a:xfrm>
            <a:off x="2555776" y="1412776"/>
            <a:ext cx="2304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dirty="0" smtClean="0"/>
              <a:t>Sistema de climatización formado por una consola compacta de condensación por aire y bomba de calor agua-aire</a:t>
            </a:r>
            <a:endParaRPr lang="es-ES" sz="12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2555776" y="2564904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dirty="0" smtClean="0"/>
              <a:t>Calentador eléctrico</a:t>
            </a:r>
            <a:endParaRPr lang="es-ES" sz="1200" dirty="0"/>
          </a:p>
        </p:txBody>
      </p:sp>
      <p:sp>
        <p:nvSpPr>
          <p:cNvPr id="21" name="20 Flecha derecha"/>
          <p:cNvSpPr/>
          <p:nvPr/>
        </p:nvSpPr>
        <p:spPr>
          <a:xfrm>
            <a:off x="4788024" y="1628800"/>
            <a:ext cx="360040" cy="72008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Flecha derecha"/>
          <p:cNvSpPr/>
          <p:nvPr/>
        </p:nvSpPr>
        <p:spPr>
          <a:xfrm>
            <a:off x="4788024" y="2636912"/>
            <a:ext cx="360040" cy="72008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CuadroTexto"/>
          <p:cNvSpPr txBox="1"/>
          <p:nvPr/>
        </p:nvSpPr>
        <p:spPr>
          <a:xfrm>
            <a:off x="5436096" y="1340768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dirty="0" smtClean="0"/>
              <a:t>Se busca mantener el interior de la vivienda a una temperatura de confort, alrededor de los </a:t>
            </a:r>
            <a:r>
              <a:rPr lang="es-ES_tradnl" sz="1200" b="1" dirty="0" smtClean="0"/>
              <a:t>21 ºC</a:t>
            </a:r>
            <a:r>
              <a:rPr lang="es-ES_tradnl" sz="1200" dirty="0" smtClean="0"/>
              <a:t>, durante todo el año</a:t>
            </a:r>
          </a:p>
        </p:txBody>
      </p:sp>
      <p:sp>
        <p:nvSpPr>
          <p:cNvPr id="25" name="24 CuadroTexto"/>
          <p:cNvSpPr txBox="1"/>
          <p:nvPr/>
        </p:nvSpPr>
        <p:spPr>
          <a:xfrm>
            <a:off x="5436096" y="2420888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dirty="0" smtClean="0"/>
              <a:t>Se busca abastecer a la vivienda de ACS, el caudal necesario será de </a:t>
            </a:r>
            <a:r>
              <a:rPr lang="es-ES_tradnl" sz="1200" b="1" dirty="0" smtClean="0"/>
              <a:t>180 l/día </a:t>
            </a:r>
            <a:endParaRPr lang="es-ES" sz="1200" b="1" dirty="0"/>
          </a:p>
        </p:txBody>
      </p:sp>
      <p:sp>
        <p:nvSpPr>
          <p:cNvPr id="26" name="25 Flecha doblada"/>
          <p:cNvSpPr/>
          <p:nvPr/>
        </p:nvSpPr>
        <p:spPr>
          <a:xfrm>
            <a:off x="971600" y="1484784"/>
            <a:ext cx="360040" cy="1728192"/>
          </a:xfrm>
          <a:prstGeom prst="ben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7" name="26 Flecha doblada"/>
          <p:cNvSpPr/>
          <p:nvPr/>
        </p:nvSpPr>
        <p:spPr>
          <a:xfrm>
            <a:off x="1115616" y="2564904"/>
            <a:ext cx="360040" cy="648072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8" name="27 Flecha derecha"/>
          <p:cNvSpPr/>
          <p:nvPr/>
        </p:nvSpPr>
        <p:spPr>
          <a:xfrm rot="5400000">
            <a:off x="6516216" y="3140968"/>
            <a:ext cx="360040" cy="72008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CuadroTexto"/>
          <p:cNvSpPr txBox="1"/>
          <p:nvPr/>
        </p:nvSpPr>
        <p:spPr>
          <a:xfrm>
            <a:off x="3707904" y="3429000"/>
            <a:ext cx="543609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_tradnl" sz="1600" b="1" dirty="0" smtClean="0">
                <a:ln w="900" cmpd="sng">
                  <a:solidFill>
                    <a:srgbClr val="C00000">
                      <a:alpha val="5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Demanda para el ACS según método cálculo </a:t>
            </a:r>
            <a:r>
              <a:rPr lang="es-ES" sz="1600" b="1" dirty="0">
                <a:ln w="900" cmpd="sng">
                  <a:solidFill>
                    <a:srgbClr val="C00000">
                      <a:alpha val="5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curvas ƒ (f-Chart</a:t>
            </a:r>
            <a:r>
              <a:rPr lang="es-ES" sz="1600" b="1" dirty="0" smtClean="0">
                <a:ln w="900" cmpd="sng">
                  <a:solidFill>
                    <a:srgbClr val="C00000">
                      <a:alpha val="5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)</a:t>
            </a:r>
            <a:r>
              <a:rPr lang="es-ES_tradnl" sz="1600" b="1" dirty="0" smtClean="0">
                <a:ln w="900" cmpd="sng">
                  <a:solidFill>
                    <a:srgbClr val="C00000">
                      <a:alpha val="5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endParaRPr lang="es-ES" sz="1600" b="1" dirty="0">
              <a:ln w="900" cmpd="sng">
                <a:solidFill>
                  <a:srgbClr val="C00000">
                    <a:alpha val="55000"/>
                  </a:srgb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graphicFrame>
        <p:nvGraphicFramePr>
          <p:cNvPr id="36" name="35 Tabla"/>
          <p:cNvGraphicFramePr>
            <a:graphicFrameLocks noGrp="1"/>
          </p:cNvGraphicFramePr>
          <p:nvPr/>
        </p:nvGraphicFramePr>
        <p:xfrm>
          <a:off x="4427984" y="3861048"/>
          <a:ext cx="3784600" cy="26670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456817"/>
                <a:gridCol w="482195"/>
                <a:gridCol w="409232"/>
                <a:gridCol w="380681"/>
                <a:gridCol w="406059"/>
                <a:gridCol w="355302"/>
                <a:gridCol w="672536"/>
                <a:gridCol w="621778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tac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tr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Qa (J)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kWh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Ene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4187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1,21E+09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337,47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Feb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4187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1,08E+09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298,95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Mar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4187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1,14E+09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318,00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Abr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4187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1,06E+09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295,18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May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4187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1,07E+09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298,53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Jun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4187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1,02E+09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282,62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Jul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4187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1,03E+09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285,55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Ago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4187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1,05E+09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292,04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Sep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4187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1,04E+09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288,90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Oct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4187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1,10E+09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305,02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Nov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4187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1,11E+09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307,74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 err="1">
                          <a:solidFill>
                            <a:srgbClr val="000000"/>
                          </a:solidFill>
                          <a:latin typeface="Verdana"/>
                        </a:rPr>
                        <a:t>Dic</a:t>
                      </a:r>
                      <a:endParaRPr lang="es-ES" sz="800" b="1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4187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1,21E+09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337,47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ANUAL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4187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365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1,31E+10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3647,51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922114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SITUACIÓN INICIAL</a:t>
            </a:r>
          </a:p>
        </p:txBody>
      </p:sp>
      <p:sp>
        <p:nvSpPr>
          <p:cNvPr id="23" name="22 CuadroTexto"/>
          <p:cNvSpPr txBox="1"/>
          <p:nvPr/>
        </p:nvSpPr>
        <p:spPr>
          <a:xfrm>
            <a:off x="5652120" y="2132856"/>
            <a:ext cx="2520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CONSUMO ENERGÉTICO TOTAL </a:t>
            </a:r>
            <a:endParaRPr lang="es-ES" sz="28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30" name="29 Tabla"/>
          <p:cNvGraphicFramePr>
            <a:graphicFrameLocks noGrp="1"/>
          </p:cNvGraphicFramePr>
          <p:nvPr/>
        </p:nvGraphicFramePr>
        <p:xfrm>
          <a:off x="467545" y="1340769"/>
          <a:ext cx="4752526" cy="2522764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50252"/>
                <a:gridCol w="926394"/>
                <a:gridCol w="1040606"/>
                <a:gridCol w="824871"/>
                <a:gridCol w="1110403"/>
              </a:tblGrid>
              <a:tr h="3129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 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Calefacción (kWh)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Refrigeración (kWh)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ACS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 (kWh)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Consumo Total (kWh)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697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Enero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5481,15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0,00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337,47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5818,62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7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Febrero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4340,78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0,00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298,95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4639,73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697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Marzo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3303,5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0,00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318,00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3621,50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7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Abril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1634,66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0,00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295,18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1929,84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697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Mayo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377,48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1,91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298,53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677,92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7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Junio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32,55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59,89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282,62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375,06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697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Julio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0,00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420,08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285,55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705,63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7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Agosto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0,00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549,97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292,04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842,01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697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Septiembre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0,71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126,04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288,90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415,65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7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Octubre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341,07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4,53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305,02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650,62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697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Noviembre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2684,74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0,02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307,74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2992,50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7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Diciembre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5246,77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0,00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337,47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5584,24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697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TOTAL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23443,41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1162,44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3647,51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latin typeface="Verdana"/>
                          <a:ea typeface="Times New Roman"/>
                          <a:cs typeface="Calibri"/>
                        </a:rPr>
                        <a:t>28253,36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1" name="30 Gráfico"/>
          <p:cNvGraphicFramePr/>
          <p:nvPr/>
        </p:nvGraphicFramePr>
        <p:xfrm>
          <a:off x="4355976" y="3933056"/>
          <a:ext cx="4464496" cy="2780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922114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INSTALACIÓN SOLAR TÉRMICA</a:t>
            </a:r>
          </a:p>
        </p:txBody>
      </p:sp>
      <p:pic>
        <p:nvPicPr>
          <p:cNvPr id="22" name="21 Imagen"/>
          <p:cNvPicPr/>
          <p:nvPr/>
        </p:nvPicPr>
        <p:blipFill>
          <a:blip r:embed="rId2" cstate="print"/>
          <a:srcRect l="14286" t="12611" r="10053"/>
          <a:stretch>
            <a:fillRect/>
          </a:stretch>
        </p:blipFill>
        <p:spPr bwMode="auto">
          <a:xfrm>
            <a:off x="539552" y="1412776"/>
            <a:ext cx="561662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23 Imagen"/>
          <p:cNvPicPr/>
          <p:nvPr/>
        </p:nvPicPr>
        <p:blipFill>
          <a:blip r:embed="rId3" cstate="print"/>
          <a:srcRect l="21886" t="12068" r="22339"/>
          <a:stretch>
            <a:fillRect/>
          </a:stretch>
        </p:blipFill>
        <p:spPr bwMode="auto">
          <a:xfrm>
            <a:off x="3563888" y="2420888"/>
            <a:ext cx="5276849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24 Imagen"/>
          <p:cNvPicPr/>
          <p:nvPr/>
        </p:nvPicPr>
        <p:blipFill>
          <a:blip r:embed="rId4" cstate="print"/>
          <a:srcRect l="12594" t="13908" r="9524" b="1819"/>
          <a:stretch>
            <a:fillRect/>
          </a:stretch>
        </p:blipFill>
        <p:spPr bwMode="auto">
          <a:xfrm>
            <a:off x="3635896" y="1340768"/>
            <a:ext cx="5362575" cy="3086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922114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MEJORAS EN LOS CERRAMIENTOS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467544" y="1340768"/>
            <a:ext cx="691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spc="50" dirty="0" smtClean="0">
                <a:ln w="12700" cmpd="sng">
                  <a:solidFill>
                    <a:srgbClr val="7030A0"/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Situación inicial:</a:t>
            </a:r>
            <a:endParaRPr lang="es-ES" sz="2000" b="1" spc="50" dirty="0">
              <a:ln w="12700" cmpd="sng">
                <a:solidFill>
                  <a:srgbClr val="7030A0"/>
                </a:solidFill>
                <a:prstDash val="solid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2627784" y="1484784"/>
          <a:ext cx="5335905" cy="1647444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641350"/>
                <a:gridCol w="641350"/>
                <a:gridCol w="701040"/>
                <a:gridCol w="1800225"/>
                <a:gridCol w="381000"/>
                <a:gridCol w="798195"/>
                <a:gridCol w="372745"/>
              </a:tblGrid>
              <a:tr h="29107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Elementos constructivos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Espesor </a:t>
                      </a: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(cm)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Aislamiento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(conductividad en W/mk)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CONSUMO ENERGÉTICO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CALEFACCIÓN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4047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Cubiertas inclinadas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Lana de vidrio   λ = 0,05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23443,42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kWh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07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Cubiertas planas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Poliestireno extruido XPS 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 λ = 0,028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REFRIGERACIÓN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4047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Fachada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Lana de roca  λ = 0,05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1162,43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kWh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47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Forjado sanitario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SIN AISLAMIENTO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ACS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40475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Acristalamiento Carpintería Ext.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Doble incoloro 6/8/6 mm Air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3647,51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kWh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TOTAL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84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28253,36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kWh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7 Imagen" descr="C:\Users\bohigues\Desktop\situación 3\sin acs.png"/>
          <p:cNvPicPr/>
          <p:nvPr/>
        </p:nvPicPr>
        <p:blipFill>
          <a:blip r:embed="rId2" cstate="print"/>
          <a:srcRect l="-142" t="5831" b="-1078"/>
          <a:stretch>
            <a:fillRect/>
          </a:stretch>
        </p:blipFill>
        <p:spPr bwMode="auto">
          <a:xfrm>
            <a:off x="4499992" y="3429000"/>
            <a:ext cx="432048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 descr="C:\Users\bohigues\Desktop\situación 3\sin ACS 2.png"/>
          <p:cNvPicPr/>
          <p:nvPr/>
        </p:nvPicPr>
        <p:blipFill>
          <a:blip r:embed="rId3" cstate="print"/>
          <a:srcRect l="-275" t="5263" b="-722"/>
          <a:stretch>
            <a:fillRect/>
          </a:stretch>
        </p:blipFill>
        <p:spPr bwMode="auto">
          <a:xfrm>
            <a:off x="0" y="2852936"/>
            <a:ext cx="518457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/>
          <p:cNvSpPr txBox="1"/>
          <p:nvPr/>
        </p:nvSpPr>
        <p:spPr>
          <a:xfrm>
            <a:off x="539552" y="6237312"/>
            <a:ext cx="3240360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s-ES_tradnl" sz="1400" b="1" cap="all" dirty="0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Desglose consumo a nivel mensual</a:t>
            </a:r>
            <a:endParaRPr lang="es-ES" sz="1400" b="1" cap="all" dirty="0">
              <a:ln/>
              <a:solidFill>
                <a:srgbClr val="7030A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652120" y="3140968"/>
            <a:ext cx="3240360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s-ES_tradnl" sz="1400" b="1" cap="all" dirty="0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Desglose consumo a nivel anual</a:t>
            </a:r>
            <a:endParaRPr lang="es-ES" sz="1400" b="1" cap="all" dirty="0">
              <a:ln/>
              <a:solidFill>
                <a:srgbClr val="7030A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 descr="C:\Users\bohigues\Desktop\designbuilder PFG\ALT1\ALT 1-B\desglose anual.png"/>
          <p:cNvPicPr/>
          <p:nvPr/>
        </p:nvPicPr>
        <p:blipFill>
          <a:blip r:embed="rId2" cstate="print"/>
          <a:srcRect t="5747"/>
          <a:stretch>
            <a:fillRect/>
          </a:stretch>
        </p:blipFill>
        <p:spPr bwMode="auto">
          <a:xfrm>
            <a:off x="4572000" y="3501008"/>
            <a:ext cx="432048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922114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MEJORAS EN LOS CERRAMIENTOS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467544" y="1340768"/>
            <a:ext cx="691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spc="50" dirty="0" smtClean="0">
                <a:ln w="12700" cmpd="sng">
                  <a:solidFill>
                    <a:srgbClr val="7030A0"/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Alternativa 1:</a:t>
            </a:r>
            <a:endParaRPr lang="es-ES" sz="2000" b="1" spc="50" dirty="0">
              <a:ln w="12700" cmpd="sng">
                <a:solidFill>
                  <a:srgbClr val="7030A0"/>
                </a:solidFill>
                <a:prstDash val="solid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39552" y="6237312"/>
            <a:ext cx="3240360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s-ES_tradnl" sz="1400" b="1" cap="all" dirty="0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Desglose consumo a nivel mensual</a:t>
            </a:r>
            <a:endParaRPr lang="es-ES" sz="1400" b="1" cap="all" dirty="0">
              <a:ln/>
              <a:solidFill>
                <a:srgbClr val="7030A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652120" y="3140968"/>
            <a:ext cx="3240360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s-ES_tradnl" sz="1400" b="1" cap="all" dirty="0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Desglose consumo a nivel anual</a:t>
            </a:r>
            <a:endParaRPr lang="es-ES" sz="1400" b="1" cap="all" dirty="0">
              <a:ln/>
              <a:solidFill>
                <a:srgbClr val="7030A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3203848" y="1484784"/>
          <a:ext cx="4935220" cy="11430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532890"/>
                <a:gridCol w="914400"/>
                <a:gridCol w="2487930"/>
              </a:tblGrid>
              <a:tr h="3333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Elementos constructivos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Espesor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 (cm)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Aislamiento</a:t>
                      </a: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 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(conductividad en W/mk)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Cubiertas inclinadas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Lana de vidrio   λ = 0,05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Cubiertas planas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Poliestireno extruido XPS  λ = 0,028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Fachada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Lana de roca  λ = 0,05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Forjado sanitario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Poliestireno extruido XPS, </a:t>
                      </a:r>
                      <a:r>
                        <a:rPr lang="es-ES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λ</a:t>
                      </a: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 = 0,038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Acristalamiento carpintería exterior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Doble incoloro 6/8/6 mm Air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539552" y="1700808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 smtClean="0"/>
              <a:t>Objetivo: que todos los cerramientos cumplan con el DB-HE1</a:t>
            </a:r>
            <a:endParaRPr lang="es-ES" sz="1400" dirty="0"/>
          </a:p>
        </p:txBody>
      </p:sp>
      <p:pic>
        <p:nvPicPr>
          <p:cNvPr id="14" name="13 Imagen" descr="C:\Users\bohigues\Desktop\designbuilder PFG\ALT1\ALT 1-B\desglose mensual.png"/>
          <p:cNvPicPr/>
          <p:nvPr/>
        </p:nvPicPr>
        <p:blipFill>
          <a:blip r:embed="rId3" cstate="print"/>
          <a:srcRect l="-1081" t="5864"/>
          <a:stretch>
            <a:fillRect/>
          </a:stretch>
        </p:blipFill>
        <p:spPr bwMode="auto">
          <a:xfrm>
            <a:off x="0" y="2852936"/>
            <a:ext cx="5148064" cy="3273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16 Imagen" descr="C:\Users\bohigues\Desktop\designbuilder PFG\ALT2\ALT 2-B\desglose anual.png"/>
          <p:cNvPicPr/>
          <p:nvPr/>
        </p:nvPicPr>
        <p:blipFill>
          <a:blip r:embed="rId2" cstate="print"/>
          <a:srcRect t="5376"/>
          <a:stretch>
            <a:fillRect/>
          </a:stretch>
        </p:blipFill>
        <p:spPr bwMode="auto">
          <a:xfrm>
            <a:off x="4644008" y="3501008"/>
            <a:ext cx="417646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922114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MEJORAS EN LOS CERRAMIENTOS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467544" y="1340768"/>
            <a:ext cx="691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spc="50" dirty="0" smtClean="0">
                <a:ln w="12700" cmpd="sng">
                  <a:solidFill>
                    <a:srgbClr val="7030A0"/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Alternativa 2:</a:t>
            </a:r>
            <a:endParaRPr lang="es-ES" sz="2000" b="1" spc="50" dirty="0">
              <a:ln w="12700" cmpd="sng">
                <a:solidFill>
                  <a:srgbClr val="7030A0"/>
                </a:solidFill>
                <a:prstDash val="solid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39552" y="6237312"/>
            <a:ext cx="3240360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s-ES_tradnl" sz="1400" b="1" cap="all" dirty="0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Desglose consumo a nivel mensual</a:t>
            </a:r>
            <a:endParaRPr lang="es-ES" sz="1400" b="1" cap="all" dirty="0">
              <a:ln/>
              <a:solidFill>
                <a:srgbClr val="7030A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652120" y="3140968"/>
            <a:ext cx="3240360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s-ES_tradnl" sz="1400" b="1" cap="all" dirty="0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Desglose consumo a nivel anual</a:t>
            </a:r>
            <a:endParaRPr lang="es-ES" sz="1400" b="1" cap="all" dirty="0">
              <a:ln/>
              <a:solidFill>
                <a:srgbClr val="7030A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539552" y="1700808"/>
            <a:ext cx="2160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 smtClean="0"/>
              <a:t>Objetivo: mantener los materiales, pero disminuyendo su conductividad</a:t>
            </a:r>
            <a:endParaRPr lang="es-ES" sz="1400" dirty="0"/>
          </a:p>
        </p:txBody>
      </p:sp>
      <p:pic>
        <p:nvPicPr>
          <p:cNvPr id="16" name="15 Imagen" descr="C:\Users\bohigues\Desktop\designbuilder PFG\ALT2\ALT 2-B\desglose mensual.png"/>
          <p:cNvPicPr/>
          <p:nvPr/>
        </p:nvPicPr>
        <p:blipFill>
          <a:blip r:embed="rId3" cstate="print"/>
          <a:srcRect l="-1333" t="5280"/>
          <a:stretch>
            <a:fillRect/>
          </a:stretch>
        </p:blipFill>
        <p:spPr bwMode="auto">
          <a:xfrm>
            <a:off x="0" y="2780928"/>
            <a:ext cx="5220072" cy="3365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8" name="17 Tabla"/>
          <p:cNvGraphicFramePr>
            <a:graphicFrameLocks noGrp="1"/>
          </p:cNvGraphicFramePr>
          <p:nvPr/>
        </p:nvGraphicFramePr>
        <p:xfrm>
          <a:off x="3059832" y="1484784"/>
          <a:ext cx="5051425" cy="11430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653540"/>
                <a:gridCol w="1033780"/>
                <a:gridCol w="2364105"/>
              </a:tblGrid>
              <a:tr h="3333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Elementos constructivos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Espesor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 (cm)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Aislamiento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 (conductividad en W/mk)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Cubiertas inclinadas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Lana de vidrio   λ = 0,031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Cubiertas planas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Poliestireno extruido XPS  λ = 0,025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Fachada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Lana de roca  λ = 0,031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Forjado sanitario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Poliestireno extruido XPS, </a:t>
                      </a:r>
                      <a:r>
                        <a:rPr lang="es-ES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λ</a:t>
                      </a: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 = 0,032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Acristalamiento carpintería exterior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Doble incoloro 6/13/6 mm Air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922114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MEJORAS EN LOS CERRAMIENTOS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467544" y="1340768"/>
            <a:ext cx="691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spc="50" dirty="0" smtClean="0">
                <a:ln w="12700" cmpd="sng">
                  <a:solidFill>
                    <a:srgbClr val="7030A0"/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Alternativa 3:</a:t>
            </a:r>
            <a:endParaRPr lang="es-ES" sz="2000" b="1" spc="50" dirty="0">
              <a:ln w="12700" cmpd="sng">
                <a:solidFill>
                  <a:srgbClr val="7030A0"/>
                </a:solidFill>
                <a:prstDash val="solid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39552" y="6237312"/>
            <a:ext cx="3240360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s-ES_tradnl" sz="1400" b="1" cap="all" dirty="0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Desglose consumo a nivel mensual</a:t>
            </a:r>
            <a:endParaRPr lang="es-ES" sz="1400" b="1" cap="all" dirty="0">
              <a:ln/>
              <a:solidFill>
                <a:srgbClr val="7030A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652120" y="3068960"/>
            <a:ext cx="3240360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s-ES_tradnl" sz="1400" b="1" cap="all" dirty="0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Desglose consumo a nivel anual</a:t>
            </a:r>
            <a:endParaRPr lang="es-ES" sz="1400" b="1" cap="all" dirty="0">
              <a:ln/>
              <a:solidFill>
                <a:srgbClr val="7030A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539552" y="1700808"/>
            <a:ext cx="2664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 smtClean="0"/>
              <a:t>Objetivo: introducir aquellos materiales que posean una menor conductividad, incluso aumentar espesores</a:t>
            </a:r>
            <a:endParaRPr lang="es-ES" sz="1400" dirty="0"/>
          </a:p>
        </p:txBody>
      </p:sp>
      <p:graphicFrame>
        <p:nvGraphicFramePr>
          <p:cNvPr id="14" name="13 Tabla"/>
          <p:cNvGraphicFramePr>
            <a:graphicFrameLocks noGrp="1"/>
          </p:cNvGraphicFramePr>
          <p:nvPr/>
        </p:nvGraphicFramePr>
        <p:xfrm>
          <a:off x="3491880" y="1484784"/>
          <a:ext cx="5036820" cy="1220343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624965"/>
                <a:gridCol w="914400"/>
                <a:gridCol w="2497455"/>
              </a:tblGrid>
              <a:tr h="3143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Elementos constructivos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Espesor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(cm)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Aislamiento 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(conductividad en W/mk)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Cubiertas inclinadas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Poliestireno extruido XPS  λ = 0,025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Cubiertas planas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Poliestireno extruido XPS  λ = 0,025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Fachada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Poliestireno extruido XPS  λ = 0,025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Forjado sanitario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Poliestireno extruido XPS  λ = 0,025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Acristalamiento carpintería exterior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Doble 6/12/6 mm </a:t>
                      </a:r>
                      <a:r>
                        <a:rPr lang="es-ES" sz="9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be</a:t>
                      </a:r>
                      <a:r>
                        <a:rPr lang="es-ES" sz="9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 0,03-0,01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pic>
        <p:nvPicPr>
          <p:cNvPr id="18" name="17 Imagen" descr="C:\Users\bohigues\Desktop\designbuilder PFG\ALT 3\DESGLOSE ANUAL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3356992"/>
            <a:ext cx="403244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14 Imagen" descr="C:\Users\bohigues\Desktop\designbuilder PFG\ALT 3\DESGLOSE MENSUAL.png"/>
          <p:cNvPicPr/>
          <p:nvPr/>
        </p:nvPicPr>
        <p:blipFill>
          <a:blip r:embed="rId3" cstate="print"/>
          <a:srcRect t="5380"/>
          <a:stretch>
            <a:fillRect/>
          </a:stretch>
        </p:blipFill>
        <p:spPr bwMode="auto">
          <a:xfrm>
            <a:off x="0" y="2924944"/>
            <a:ext cx="5292080" cy="3361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922114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MEJORAS EN LOS CERRAMIENTOS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467544" y="1340768"/>
            <a:ext cx="691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spc="50" dirty="0" smtClean="0">
                <a:ln w="12700" cmpd="sng">
                  <a:solidFill>
                    <a:srgbClr val="7030A0"/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Comparativa entre las distintas opciones:</a:t>
            </a:r>
            <a:endParaRPr lang="es-ES" sz="2000" b="1" spc="50" dirty="0">
              <a:ln w="12700" cmpd="sng">
                <a:solidFill>
                  <a:srgbClr val="7030A0"/>
                </a:solidFill>
                <a:prstDash val="solid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2123728" y="1772816"/>
          <a:ext cx="5190490" cy="1235202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130300"/>
                <a:gridCol w="825500"/>
                <a:gridCol w="901700"/>
                <a:gridCol w="697230"/>
                <a:gridCol w="795655"/>
                <a:gridCol w="84010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Consumo energético</a:t>
                      </a:r>
                      <a:br>
                        <a:rPr lang="es-ES" sz="9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</a:br>
                      <a:r>
                        <a:rPr lang="es-ES" sz="9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(kWh)</a:t>
                      </a:r>
                      <a:r>
                        <a:rPr lang="es-ES" sz="9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 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Calefacción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Refrigeración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ACS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Consumo Total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Ahorro Energético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Situación inicial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23443,42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1162,43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3647,51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28253,36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Alternativa 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17413,25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1845,75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3647,51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22906,51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5346,85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Alternativa 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14702,00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1883,14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3647,51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20232,65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8020,71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Alternativa 3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11891,35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1881,57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3647,51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17420,43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10832,93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15 Gráfico"/>
          <p:cNvGraphicFramePr/>
          <p:nvPr/>
        </p:nvGraphicFramePr>
        <p:xfrm>
          <a:off x="2267744" y="3212976"/>
          <a:ext cx="4848446" cy="3115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922114"/>
          </a:xfrm>
          <a:gradFill>
            <a:gsLst>
              <a:gs pos="15000">
                <a:schemeClr val="tx1"/>
              </a:gs>
              <a:gs pos="40000">
                <a:schemeClr val="dk1">
                  <a:tint val="45000"/>
                  <a:shade val="99000"/>
                  <a:satMod val="350000"/>
                </a:schemeClr>
              </a:gs>
              <a:gs pos="100000">
                <a:schemeClr val="dk1">
                  <a:shade val="20000"/>
                  <a:satMod val="255000"/>
                </a:schemeClr>
              </a:gs>
            </a:gsLst>
          </a:gradFill>
        </p:spPr>
        <p:style>
          <a:lnRef idx="0">
            <a:schemeClr val="dk1"/>
          </a:lnRef>
          <a:fillRef idx="1002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ANÁLISIS ECONÓMICO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67544" y="1340768"/>
            <a:ext cx="691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A) Instalación solar térmica:</a:t>
            </a:r>
            <a:endParaRPr lang="es-ES" sz="2000" dirty="0">
              <a:ln w="10160">
                <a:solidFill>
                  <a:schemeClr val="tx1"/>
                </a:solidFill>
                <a:prstDash val="solid"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187624" y="1988840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Cobertura real de la placa solar con el método de cálculo curvas</a:t>
            </a:r>
            <a:r>
              <a:rPr lang="es-ES" b="1" dirty="0" smtClean="0">
                <a:ln w="900" cmpd="sng">
                  <a:solidFill>
                    <a:srgbClr val="C00000">
                      <a:alpha val="5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s-ES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</a:rPr>
              <a:t>ƒ (f-Chart)</a:t>
            </a:r>
            <a:r>
              <a:rPr lang="es-ES_tradnl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_tradnl" b="1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:</a:t>
            </a:r>
            <a:endParaRPr lang="es-ES" b="1" dirty="0">
              <a:ln w="10541" cmpd="sng">
                <a:solidFill>
                  <a:schemeClr val="tx1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9" name="8 Flecha doblada hacia arriba"/>
          <p:cNvSpPr/>
          <p:nvPr/>
        </p:nvSpPr>
        <p:spPr>
          <a:xfrm rot="5400000">
            <a:off x="863588" y="1880828"/>
            <a:ext cx="504056" cy="144016"/>
          </a:xfrm>
          <a:prstGeom prst="bentUp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99592" y="2564904"/>
            <a:ext cx="32403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Calibri" pitchFamily="34" charset="0"/>
                <a:cs typeface="GILBEB+TimesNewRoman,Italic"/>
              </a:rPr>
              <a:t>D</a:t>
            </a:r>
            <a:r>
              <a:rPr kumimoji="0" lang="es-ES" sz="1000" b="1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Calibri" pitchFamily="34" charset="0"/>
                <a:cs typeface="GILALO+TimesNewRoman"/>
              </a:rPr>
              <a:t>1 </a:t>
            </a:r>
            <a:r>
              <a:rPr kumimoji="0" lang="es-E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Calibri" pitchFamily="34" charset="0"/>
                <a:cs typeface="GILALO+TimesNewRoman"/>
              </a:rPr>
              <a:t>=     </a:t>
            </a:r>
            <a:r>
              <a:rPr kumimoji="0" lang="es-ES" sz="10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Calibri" pitchFamily="34" charset="0"/>
                <a:cs typeface="GILALO+TimesNewRoman"/>
              </a:rPr>
              <a:t>Energía absorbida por el captador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Calibri" pitchFamily="34" charset="0"/>
                <a:cs typeface="GILALO+TimesNewRoman"/>
              </a:rPr>
              <a:t> </a:t>
            </a:r>
            <a:r>
              <a:rPr kumimoji="0" lang="es-E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Calibri" pitchFamily="34" charset="0"/>
                <a:cs typeface="GILBEB+TimesNewRoman,Italic"/>
              </a:rPr>
              <a:t>          </a:t>
            </a:r>
            <a:r>
              <a:rPr kumimoji="0" lang="es-E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Calibri" pitchFamily="34" charset="0"/>
                <a:cs typeface="GILALO+TimesNewRoman"/>
              </a:rPr>
              <a:t>Carga calorífica mensual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427984" y="2564904"/>
            <a:ext cx="39604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Calibri" pitchFamily="34" charset="0"/>
                <a:cs typeface="GILBEB+TimesNewRoman,Italic" charset="0"/>
              </a:rPr>
              <a:t>D</a:t>
            </a:r>
            <a:r>
              <a:rPr kumimoji="0" lang="es-ES" sz="1000" b="1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Calibri" pitchFamily="34" charset="0"/>
                <a:cs typeface="GILALO+TimesNewRoman" charset="0"/>
              </a:rPr>
              <a:t>2 </a:t>
            </a:r>
            <a:r>
              <a:rPr kumimoji="0" lang="es-E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Calibri" pitchFamily="34" charset="0"/>
                <a:cs typeface="GILALO+TimesNewRoman" charset="0"/>
              </a:rPr>
              <a:t>=      </a:t>
            </a:r>
            <a:r>
              <a:rPr kumimoji="0" lang="es-ES" sz="10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Calibri" pitchFamily="34" charset="0"/>
                <a:cs typeface="GILALO+TimesNewRoman" charset="0"/>
              </a:rPr>
              <a:t>Energía perdida por el captador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Calibri" pitchFamily="34" charset="0"/>
                <a:cs typeface="GILALO+TimesNewRoman" charset="0"/>
              </a:rPr>
              <a:t>           </a:t>
            </a:r>
            <a:r>
              <a:rPr kumimoji="0" lang="es-E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Calibri" pitchFamily="34" charset="0"/>
                <a:cs typeface="GILBEB+TimesNewRoman,Italic" charset="0"/>
              </a:rPr>
              <a:t> </a:t>
            </a:r>
            <a:r>
              <a:rPr kumimoji="0" lang="es-E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Calibri" pitchFamily="34" charset="0"/>
                <a:cs typeface="GILALO+TimesNewRoman" charset="0"/>
              </a:rPr>
              <a:t>Carga calorífica mensual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13 Imagen"/>
          <p:cNvPicPr/>
          <p:nvPr/>
        </p:nvPicPr>
        <p:blipFill>
          <a:blip r:embed="rId2" cstate="print"/>
          <a:srcRect l="19682" t="69008" r="16726" b="21074"/>
          <a:stretch>
            <a:fillRect/>
          </a:stretch>
        </p:blipFill>
        <p:spPr bwMode="auto">
          <a:xfrm>
            <a:off x="2671762" y="3271108"/>
            <a:ext cx="3800475" cy="315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20 Flecha izquierda, derecha y arriba"/>
          <p:cNvSpPr/>
          <p:nvPr/>
        </p:nvSpPr>
        <p:spPr>
          <a:xfrm rot="10800000">
            <a:off x="4139952" y="2636912"/>
            <a:ext cx="792088" cy="576064"/>
          </a:xfrm>
          <a:prstGeom prst="leftRightUp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23" name="22 Gráfico"/>
          <p:cNvGraphicFramePr/>
          <p:nvPr/>
        </p:nvGraphicFramePr>
        <p:xfrm>
          <a:off x="4644008" y="3645024"/>
          <a:ext cx="4348135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21 Tabla"/>
          <p:cNvGraphicFramePr>
            <a:graphicFrameLocks noGrp="1"/>
          </p:cNvGraphicFramePr>
          <p:nvPr/>
        </p:nvGraphicFramePr>
        <p:xfrm>
          <a:off x="467544" y="3717032"/>
          <a:ext cx="4392488" cy="2558796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63600"/>
                <a:gridCol w="431800"/>
                <a:gridCol w="647700"/>
                <a:gridCol w="723900"/>
                <a:gridCol w="789384"/>
                <a:gridCol w="936104"/>
              </a:tblGrid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ƒ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ƒ (%)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Demanda </a:t>
                      </a: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(kWh)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Cobertura </a:t>
                      </a: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(kWh)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Apoyo sist convencional </a:t>
                      </a: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(kWh)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Enero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0,33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32,9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337,5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111,0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226,5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Febrero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0,46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46,0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299,0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137,5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161,5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Marzo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0,64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64,2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318,0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204,0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114,0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Abril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0,77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77,5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295,2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228,7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66,4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Mayo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0,87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86,9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298,5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259,5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39,0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Junio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0,95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95,0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282,6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268,4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14,2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Julio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0,99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99,3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285,6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283,5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Agosto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0,89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89,1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292,0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260,2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31,9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Septiembre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0,74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74,4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288,9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214,9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74,0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Octubre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0,55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55,2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305,0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168,2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136,8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Noviembre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0,39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39,5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307,7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121,5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186,3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Diciembre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0,29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28,6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337,5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96,6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240,9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Media anual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65,7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3647,5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2354,0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1293,5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922114"/>
          </a:xfrm>
          <a:gradFill>
            <a:gsLst>
              <a:gs pos="15000">
                <a:schemeClr val="tx1"/>
              </a:gs>
              <a:gs pos="40000">
                <a:schemeClr val="dk1">
                  <a:tint val="45000"/>
                  <a:shade val="99000"/>
                  <a:satMod val="350000"/>
                </a:schemeClr>
              </a:gs>
              <a:gs pos="100000">
                <a:schemeClr val="dk1">
                  <a:shade val="20000"/>
                  <a:satMod val="255000"/>
                </a:schemeClr>
              </a:gs>
            </a:gsLst>
          </a:gradFill>
        </p:spPr>
        <p:style>
          <a:lnRef idx="0">
            <a:schemeClr val="dk1"/>
          </a:lnRef>
          <a:fillRef idx="1002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ANÁLISIS ECONÓMICO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67544" y="1340768"/>
            <a:ext cx="691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A) Instalación solar térmica:</a:t>
            </a:r>
            <a:endParaRPr lang="es-ES" sz="2000" dirty="0">
              <a:ln w="10160">
                <a:solidFill>
                  <a:schemeClr val="tx1"/>
                </a:solidFill>
                <a:prstDash val="solid"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827584" y="1988840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Repercusión económica:</a:t>
            </a:r>
            <a:endParaRPr lang="es-ES" b="1" dirty="0">
              <a:ln w="10541" cmpd="sng">
                <a:solidFill>
                  <a:schemeClr val="tx1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9" name="8 Flecha doblada hacia arriba"/>
          <p:cNvSpPr/>
          <p:nvPr/>
        </p:nvSpPr>
        <p:spPr>
          <a:xfrm rot="5400000">
            <a:off x="503548" y="1880828"/>
            <a:ext cx="504056" cy="144016"/>
          </a:xfrm>
          <a:prstGeom prst="bentUp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3" name="12 Gráfico"/>
          <p:cNvGraphicFramePr/>
          <p:nvPr/>
        </p:nvGraphicFramePr>
        <p:xfrm>
          <a:off x="0" y="4077072"/>
          <a:ext cx="4283968" cy="2504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3491880" y="1556792"/>
          <a:ext cx="5358765" cy="3039618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762000"/>
                <a:gridCol w="678160"/>
                <a:gridCol w="633750"/>
                <a:gridCol w="539750"/>
                <a:gridCol w="698708"/>
                <a:gridCol w="516047"/>
                <a:gridCol w="852105"/>
                <a:gridCol w="678245"/>
              </a:tblGrid>
              <a:tr h="400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Cobertura  </a:t>
                      </a:r>
                      <a:r>
                        <a:rPr lang="es-ES" sz="8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(%)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Demanda 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(kWh)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Gasto inicial 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(€)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Cobertura </a:t>
                      </a:r>
                      <a:r>
                        <a:rPr lang="es-ES" sz="8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</a:t>
                      </a:r>
                      <a:r>
                        <a:rPr lang="es-ES" sz="8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kWh</a:t>
                      </a:r>
                      <a:r>
                        <a:rPr lang="es-ES" sz="8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)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Ahorro 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(€)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Apoyo sist convencional 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(kWh)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Coste actual uso caldera 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(€)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Enero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32,9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337,5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47,2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111,0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15,54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226,5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31,7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Febrero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46,0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299,0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41,9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137,5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19,24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161,5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22,6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Marzo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318,0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44,5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204,0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28,57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114,0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16,0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Abril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77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295,2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41,3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228,7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32,02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66,4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9,3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Mayo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87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298,5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41,8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259,5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36,33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39,0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5,5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Junio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95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282,6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39,6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268,4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37,57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14,2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Julio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99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285,6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40,0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283,5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39,70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0,3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Agosto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89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292,0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40,9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260,2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36,42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31,9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Septiembre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74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288,9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40,4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214,9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30,08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74,0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10,4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Octubre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55,2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305,0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42,7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168,2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23,55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136,8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19,1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Noviembre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39,5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307,7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43,1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121,5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17,01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186,3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26,1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Diciembre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28,6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337,5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47,2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96,6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13,52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240,9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33,7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65,7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3647,5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510,7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2354,0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329,6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1293,5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181,1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sp>
        <p:nvSpPr>
          <p:cNvPr id="15" name="14 CuadroTexto"/>
          <p:cNvSpPr txBox="1"/>
          <p:nvPr/>
        </p:nvSpPr>
        <p:spPr>
          <a:xfrm>
            <a:off x="4644008" y="4797152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Inversión de la instalación </a:t>
            </a:r>
            <a:r>
              <a:rPr lang="es-ES_tradnl" dirty="0" smtClean="0">
                <a:sym typeface="Wingdings" pitchFamily="2" charset="2"/>
              </a:rPr>
              <a:t> 3355 €</a:t>
            </a:r>
            <a:endParaRPr lang="es-E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4644008" y="5157192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Ahorro anual </a:t>
            </a:r>
            <a:r>
              <a:rPr lang="es-ES_tradnl" dirty="0" smtClean="0">
                <a:sym typeface="Wingdings" pitchFamily="2" charset="2"/>
              </a:rPr>
              <a:t> 329,6 €</a:t>
            </a:r>
            <a:endParaRPr lang="es-E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4283968" y="5589240"/>
            <a:ext cx="4860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Período de amortización aproximado</a:t>
            </a:r>
            <a:r>
              <a:rPr lang="es-ES_tradnl" dirty="0" smtClean="0">
                <a:sym typeface="Wingdings" pitchFamily="2" charset="2"/>
              </a:rPr>
              <a:t> 10 años</a:t>
            </a:r>
            <a:endParaRPr lang="es-E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922114"/>
          </a:xfrm>
          <a:gradFill>
            <a:gsLst>
              <a:gs pos="15000">
                <a:schemeClr val="tx1"/>
              </a:gs>
              <a:gs pos="40000">
                <a:schemeClr val="dk1">
                  <a:tint val="45000"/>
                  <a:shade val="99000"/>
                  <a:satMod val="350000"/>
                </a:schemeClr>
              </a:gs>
              <a:gs pos="100000">
                <a:schemeClr val="dk1">
                  <a:shade val="20000"/>
                  <a:satMod val="255000"/>
                </a:schemeClr>
              </a:gs>
            </a:gsLst>
          </a:gradFill>
        </p:spPr>
        <p:style>
          <a:lnRef idx="0">
            <a:schemeClr val="dk1"/>
          </a:lnRef>
          <a:fillRef idx="1002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ANÁLISIS ECONÓMICO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67544" y="1340768"/>
            <a:ext cx="691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B) MEJORAS EN LOS CERRAMIENTOS:</a:t>
            </a:r>
            <a:endParaRPr lang="es-ES" sz="2000" dirty="0">
              <a:ln w="10160">
                <a:solidFill>
                  <a:schemeClr val="tx1"/>
                </a:solidFill>
                <a:prstDash val="solid"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611560" y="1916832"/>
            <a:ext cx="3240360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s-ES_tradnl" sz="1400" b="1" cap="all" dirty="0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COMPARATIVA ENTRE ALTERNATIVAS:</a:t>
            </a:r>
            <a:endParaRPr lang="es-ES" sz="1400" b="1" cap="all" dirty="0">
              <a:ln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1115616" y="2492896"/>
          <a:ext cx="5523737" cy="1182624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110737"/>
                <a:gridCol w="654332"/>
                <a:gridCol w="729857"/>
                <a:gridCol w="645868"/>
                <a:gridCol w="742228"/>
                <a:gridCol w="742228"/>
                <a:gridCol w="898487"/>
              </a:tblGrid>
              <a:tr h="4191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 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Inversión 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(€)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Consumo energético 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(kWh)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Gasto anual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(€)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Ahorro energético 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(kWh)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Ahorro económico 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(€)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Amortización 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(años)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Situación inicial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3605,24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24605,85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3444,82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-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-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-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Alternativa 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6045,24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19259,00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2696,26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5346,85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748,56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8,08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Alternativa 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8029,74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16585,14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2321,92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8020,71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1122,90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7,15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Alternativa 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11688,63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13772,92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1928,21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10832,93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1516,61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7,71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12 Gráfico"/>
          <p:cNvGraphicFramePr/>
          <p:nvPr/>
        </p:nvGraphicFramePr>
        <p:xfrm>
          <a:off x="3995936" y="3861048"/>
          <a:ext cx="4320480" cy="2576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92211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3200" dirty="0" smtClean="0"/>
              <a:t>7. CONCLUSIONES</a:t>
            </a:r>
            <a:endParaRPr lang="es-ES" sz="3200" dirty="0"/>
          </a:p>
        </p:txBody>
      </p:sp>
      <p:sp>
        <p:nvSpPr>
          <p:cNvPr id="7" name="6 CuadroTexto"/>
          <p:cNvSpPr txBox="1"/>
          <p:nvPr/>
        </p:nvSpPr>
        <p:spPr>
          <a:xfrm>
            <a:off x="467544" y="1340768"/>
            <a:ext cx="691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smtClean="0">
                <a:ln w="10160">
                  <a:solidFill>
                    <a:schemeClr val="tx2"/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CONSUMO ENERGÉTICO CON AMBAS APLICACIONES:</a:t>
            </a:r>
            <a:endParaRPr lang="es-ES" sz="2000" dirty="0">
              <a:ln w="10160">
                <a:solidFill>
                  <a:schemeClr val="tx2"/>
                </a:solidFill>
                <a:prstDash val="solid"/>
              </a:ln>
              <a:solidFill>
                <a:schemeClr val="tx2">
                  <a:lumMod val="20000"/>
                  <a:lumOff val="80000"/>
                </a:schemeClr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251520" y="1916832"/>
          <a:ext cx="4104455" cy="2880314"/>
        </p:xfrm>
        <a:graphic>
          <a:graphicData uri="http://schemas.openxmlformats.org/drawingml/2006/table">
            <a:tbl>
              <a:tblPr/>
              <a:tblGrid>
                <a:gridCol w="756658"/>
                <a:gridCol w="683501"/>
                <a:gridCol w="864096"/>
                <a:gridCol w="916362"/>
                <a:gridCol w="883838"/>
              </a:tblGrid>
              <a:tr h="4993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Consumo energético </a:t>
                      </a:r>
                      <a:r>
                        <a:rPr lang="es-ES" sz="8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</a:t>
                      </a:r>
                      <a:r>
                        <a:rPr lang="es-ES" sz="8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kWh</a:t>
                      </a:r>
                      <a:r>
                        <a:rPr lang="es-ES" sz="8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)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Inicio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Alternativa 1 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+ placa solar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Alternativa 2 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+ placa solar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Alternativa 3 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+ placa solar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880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Enero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5818,62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4670,76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4046,98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3384,0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Febrero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4639,73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3563,67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3056,06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2521,74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Marzo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3621,50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2440,2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2039,87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1631,31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Abril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1929,84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926,1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713,67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519,00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Mayo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677,92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153,70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120,93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94,71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Junio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375,06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152,7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161,86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167,19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Julio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705,63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619,4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624,23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616,82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Agosto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842,01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847,2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854,11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846,61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Septiembre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415,65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336,9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349,59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355,71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Octubre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650,62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239,9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206,59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196,33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Noviembre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2992,50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2066,1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1753,10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1425,64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Diciembre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5584,24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4536,0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3951,65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3322,28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28253,36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20552,54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17878,66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15081,41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5 Gráfico"/>
          <p:cNvGraphicFramePr/>
          <p:nvPr/>
        </p:nvGraphicFramePr>
        <p:xfrm>
          <a:off x="4427984" y="3429000"/>
          <a:ext cx="4552578" cy="3203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92211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514350" indent="-514350"/>
            <a:r>
              <a:rPr lang="es-ES_tradnl" sz="3200" dirty="0" smtClean="0"/>
              <a:t>7. CONCLUSIONES</a:t>
            </a:r>
            <a:endParaRPr lang="es-ES" sz="3200" dirty="0"/>
          </a:p>
        </p:txBody>
      </p:sp>
      <p:sp>
        <p:nvSpPr>
          <p:cNvPr id="7" name="6 CuadroTexto"/>
          <p:cNvSpPr txBox="1"/>
          <p:nvPr/>
        </p:nvSpPr>
        <p:spPr>
          <a:xfrm>
            <a:off x="467544" y="1340768"/>
            <a:ext cx="691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smtClean="0">
                <a:ln w="10160">
                  <a:solidFill>
                    <a:schemeClr val="tx2"/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ANÁLISIS ECONÓMICO CON AMBAS APLICACIONES:</a:t>
            </a:r>
            <a:endParaRPr lang="es-ES" sz="2000" dirty="0">
              <a:ln w="10160">
                <a:solidFill>
                  <a:schemeClr val="tx2"/>
                </a:solidFill>
                <a:prstDash val="solid"/>
              </a:ln>
              <a:solidFill>
                <a:schemeClr val="tx2">
                  <a:lumMod val="20000"/>
                  <a:lumOff val="80000"/>
                </a:schemeClr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395536" y="1772816"/>
          <a:ext cx="4032447" cy="2695575"/>
        </p:xfrm>
        <a:graphic>
          <a:graphicData uri="http://schemas.openxmlformats.org/drawingml/2006/table">
            <a:tbl>
              <a:tblPr/>
              <a:tblGrid>
                <a:gridCol w="757877"/>
                <a:gridCol w="586501"/>
                <a:gridCol w="873846"/>
                <a:gridCol w="941065"/>
                <a:gridCol w="873158"/>
              </a:tblGrid>
              <a:tr h="342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Importe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s-ES" sz="8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(€)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Inicio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Alternativa 1 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+ placa solar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Alternativa 2 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+ placa solar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Alternativa 3 </a:t>
                      </a:r>
                      <a:endParaRPr lang="es-ES" sz="800" b="1" dirty="0" smtClean="0">
                        <a:solidFill>
                          <a:srgbClr val="000000"/>
                        </a:solidFill>
                        <a:latin typeface="Verdana"/>
                        <a:ea typeface="Times New Roman"/>
                        <a:cs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+ </a:t>
                      </a:r>
                      <a:r>
                        <a:rPr lang="es-ES" sz="8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placa solar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Enero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814,61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653,91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566,58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473,77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Febrero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649,56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498,91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427,85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353,04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Marzo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507,01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341,63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285,58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228,38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Abril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270,18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129,66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99,91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72,66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Mayo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94,91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21,52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16,93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13,26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Junio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52,51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21,38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22,66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23,41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Julio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98,79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86,71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87,39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86,36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Agosto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117,88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118,60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119,58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118,53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Septiembre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58,19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47,16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48,94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49,80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Octubre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91,09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33,58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28,92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27,49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Noviembre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418,95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289,25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245,43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199,59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Diciembre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781,79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635,04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553,23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465,12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3955,47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2877,36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2503,01</a:t>
                      </a:r>
                      <a:endParaRPr lang="es-E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Calibri"/>
                        </a:rPr>
                        <a:t>2111,40</a:t>
                      </a:r>
                      <a:endParaRPr lang="es-E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10 Gráfico"/>
          <p:cNvGraphicFramePr/>
          <p:nvPr/>
        </p:nvGraphicFramePr>
        <p:xfrm>
          <a:off x="-252536" y="4941168"/>
          <a:ext cx="5976663" cy="1916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11 Gráfico"/>
          <p:cNvGraphicFramePr/>
          <p:nvPr/>
        </p:nvGraphicFramePr>
        <p:xfrm>
          <a:off x="4572000" y="1988840"/>
          <a:ext cx="432048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12 Gráfico"/>
          <p:cNvGraphicFramePr/>
          <p:nvPr/>
        </p:nvGraphicFramePr>
        <p:xfrm>
          <a:off x="2195736" y="2420888"/>
          <a:ext cx="5508104" cy="3356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Graphic spid="12" grpId="0">
        <p:bldAsOne/>
      </p:bldGraphic>
      <p:bldGraphic spid="13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C:\Users\bohigues\Pictures\solenergi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9 Rectángulo"/>
          <p:cNvSpPr/>
          <p:nvPr/>
        </p:nvSpPr>
        <p:spPr>
          <a:xfrm>
            <a:off x="179512" y="2276872"/>
            <a:ext cx="8964488" cy="1290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sz="6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Verdana" pitchFamily="34" charset="0"/>
                <a:ea typeface="Calibri" pitchFamily="34" charset="0"/>
                <a:cs typeface="Times New Roman" pitchFamily="18" charset="0"/>
              </a:rPr>
              <a:t>FIN</a:t>
            </a:r>
            <a:endParaRPr lang="es-ES_tradnl" sz="60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60000" dist="29997" dir="5400000" sy="-100000" algn="bl" rotWithShape="0"/>
              </a:effectLst>
              <a:latin typeface="Verdana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</TotalTime>
  <Words>1429</Words>
  <Application>Microsoft Office PowerPoint</Application>
  <PresentationFormat>Presentación en pantalla (4:3)</PresentationFormat>
  <Paragraphs>773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Tema de Office</vt:lpstr>
      <vt:lpstr>Diapositiva 1</vt:lpstr>
      <vt:lpstr>ÍNDICE</vt:lpstr>
      <vt:lpstr>1. DESCRIPCIÓN DE LA VIVIENDA</vt:lpstr>
      <vt:lpstr>2. CUMPLIMIENTO DEL DB-HE1</vt:lpstr>
      <vt:lpstr>2. CUMPLIMIENTO DEL DB-HE1</vt:lpstr>
      <vt:lpstr>2. CUMPLIMIENTO DEL DB-HE1</vt:lpstr>
      <vt:lpstr>2. CUMPLIMIENTO DEL DB-HE1</vt:lpstr>
      <vt:lpstr>3. SITUACIÓN INICIAL</vt:lpstr>
      <vt:lpstr>3. SITUACIÓN INICIAL</vt:lpstr>
      <vt:lpstr>4. INSTALACIÓN SOLAR TÉRMICA</vt:lpstr>
      <vt:lpstr>5. MEJORAS EN LOS CERRAMIENTOS</vt:lpstr>
      <vt:lpstr>5. MEJORAS EN LOS CERRAMIENTOS</vt:lpstr>
      <vt:lpstr>5. MEJORAS EN LOS CERRAMIENTOS</vt:lpstr>
      <vt:lpstr>5. MEJORAS EN LOS CERRAMIENTOS</vt:lpstr>
      <vt:lpstr>5. MEJORAS EN LOS CERRAMIENTOS</vt:lpstr>
      <vt:lpstr>6. ANÁLISIS ECONÓMICO</vt:lpstr>
      <vt:lpstr>6. ANÁLISIS ECONÓMICO</vt:lpstr>
      <vt:lpstr>6. ANÁLISIS ECONÓMICO</vt:lpstr>
      <vt:lpstr>7. CONCLUSIONES</vt:lpstr>
      <vt:lpstr>7. CONCLUSIONES</vt:lpstr>
      <vt:lpstr>Diapositiva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bohigues</dc:creator>
  <cp:lastModifiedBy>bohigues</cp:lastModifiedBy>
  <cp:revision>74</cp:revision>
  <dcterms:created xsi:type="dcterms:W3CDTF">2011-05-19T12:48:37Z</dcterms:created>
  <dcterms:modified xsi:type="dcterms:W3CDTF">2011-05-30T14:12:51Z</dcterms:modified>
</cp:coreProperties>
</file>