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7"/>
  </p:notesMasterIdLst>
  <p:sldIdLst>
    <p:sldId id="256" r:id="rId3"/>
    <p:sldId id="258" r:id="rId4"/>
    <p:sldId id="303" r:id="rId5"/>
    <p:sldId id="260" r:id="rId6"/>
    <p:sldId id="262" r:id="rId7"/>
    <p:sldId id="263" r:id="rId8"/>
    <p:sldId id="264" r:id="rId9"/>
    <p:sldId id="265" r:id="rId10"/>
    <p:sldId id="269" r:id="rId11"/>
    <p:sldId id="270" r:id="rId12"/>
    <p:sldId id="271" r:id="rId13"/>
    <p:sldId id="273" r:id="rId14"/>
    <p:sldId id="274" r:id="rId15"/>
    <p:sldId id="276" r:id="rId16"/>
    <p:sldId id="278" r:id="rId17"/>
    <p:sldId id="280" r:id="rId18"/>
    <p:sldId id="281" r:id="rId19"/>
    <p:sldId id="282" r:id="rId20"/>
    <p:sldId id="284" r:id="rId21"/>
    <p:sldId id="285" r:id="rId22"/>
    <p:sldId id="287" r:id="rId23"/>
    <p:sldId id="288" r:id="rId24"/>
    <p:sldId id="289" r:id="rId25"/>
    <p:sldId id="295" r:id="rId26"/>
    <p:sldId id="296" r:id="rId27"/>
    <p:sldId id="319" r:id="rId28"/>
    <p:sldId id="291" r:id="rId29"/>
    <p:sldId id="293" r:id="rId30"/>
    <p:sldId id="298" r:id="rId31"/>
    <p:sldId id="300" r:id="rId32"/>
    <p:sldId id="302" r:id="rId33"/>
    <p:sldId id="305" r:id="rId34"/>
    <p:sldId id="306" r:id="rId35"/>
    <p:sldId id="307" r:id="rId36"/>
    <p:sldId id="308" r:id="rId37"/>
    <p:sldId id="310" r:id="rId38"/>
    <p:sldId id="311" r:id="rId39"/>
    <p:sldId id="312" r:id="rId40"/>
    <p:sldId id="313" r:id="rId41"/>
    <p:sldId id="314" r:id="rId42"/>
    <p:sldId id="315" r:id="rId43"/>
    <p:sldId id="316" r:id="rId44"/>
    <p:sldId id="317" r:id="rId45"/>
    <p:sldId id="318"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000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288" y="-162"/>
      </p:cViewPr>
      <p:guideLst>
        <p:guide orient="horz" pos="2160"/>
        <p:guide orient="horz" pos="864"/>
        <p:guide orient="horz" pos="398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17AFDA-A2A6-4710-B58E-E058CC3EF692}" type="datetimeFigureOut">
              <a:rPr lang="en-US" smtClean="0"/>
              <a:pPr/>
              <a:t>7/7/2011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A4C18E-325B-4787-AF7E-6CBBA729D017}" type="slidenum">
              <a:rPr lang="en-US" smtClean="0"/>
              <a:pPr/>
              <a:t>‹Nº›</a:t>
            </a:fld>
            <a:endParaRPr lang="en-US"/>
          </a:p>
        </p:txBody>
      </p:sp>
    </p:spTree>
    <p:extLst>
      <p:ext uri="{BB962C8B-B14F-4D97-AF65-F5344CB8AC3E}">
        <p14:creationId xmlns:p14="http://schemas.microsoft.com/office/powerpoint/2010/main" val="3911313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7" name="climbing_emission_lg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cstate="print"/>
          <a:srcRect t="42205"/>
          <a:stretch/>
        </p:blipFill>
        <p:spPr>
          <a:xfrm>
            <a:off x="0" y="0"/>
            <a:ext cx="9144000" cy="3860800"/>
          </a:xfrm>
          <a:prstGeom prst="rect">
            <a:avLst/>
          </a:prstGeom>
          <a:effectLst>
            <a:reflection blurRad="6350" stA="50000" endA="300" endPos="55000" dir="5400000" sy="-100000" algn="bl" rotWithShape="0"/>
          </a:effectLst>
        </p:spPr>
      </p:pic>
      <p:sp>
        <p:nvSpPr>
          <p:cNvPr id="2" name="Title 1"/>
          <p:cNvSpPr>
            <a:spLocks noGrp="1"/>
          </p:cNvSpPr>
          <p:nvPr>
            <p:ph type="ctrTitle"/>
          </p:nvPr>
        </p:nvSpPr>
        <p:spPr>
          <a:xfrm>
            <a:off x="685800" y="4063314"/>
            <a:ext cx="7772400" cy="1143000"/>
          </a:xfrm>
        </p:spPr>
        <p:txBody>
          <a:bodyPr/>
          <a:lstStyle>
            <a:lvl1pPr algn="ctr">
              <a:defRPr>
                <a:solidFill>
                  <a:schemeClr val="tx2">
                    <a:lumMod val="50000"/>
                  </a:schemeClr>
                </a:solidFill>
                <a:effectLst>
                  <a:reflection blurRad="6350" stA="25000" endPos="45500" dir="5400000" sy="-100000" algn="bl" rotWithShape="0"/>
                </a:effectLst>
              </a:defRPr>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71600" y="5206314"/>
            <a:ext cx="6400800" cy="1143000"/>
          </a:xfrm>
        </p:spPr>
        <p:txBody>
          <a:bodyPr/>
          <a:lstStyle>
            <a:lvl1pPr marL="0" indent="0" algn="ctr">
              <a:buNone/>
              <a:defRPr>
                <a:solidFill>
                  <a:schemeClr val="tx2">
                    <a:lumMod val="50000"/>
                  </a:schemeClr>
                </a:solidFill>
                <a:effectLst>
                  <a:reflection blurRad="6350" stA="250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303502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lumMod val="50000"/>
                  </a:schemeClr>
                </a:solidFill>
              </a:defRPr>
            </a:lvl1pPr>
          </a:lstStyle>
          <a:p>
            <a:r>
              <a:rPr lang="es-ES" smtClean="0"/>
              <a:t>Haga clic para modificar el estilo de título del patrón</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12C9470-335F-4FB4-A190-08EBD6AEAE67}" type="datetimeFigureOut">
              <a:rPr lang="en-US" smtClean="0"/>
              <a:pPr/>
              <a:t>7/7/2011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270784783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4059983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1371600"/>
            <a:ext cx="1524000" cy="4953000"/>
          </a:xfrm>
        </p:spPr>
        <p:txBody>
          <a:bodyPr vert="eaVert"/>
          <a:lstStyle>
            <a:lvl1pPr>
              <a:defRPr>
                <a:solidFill>
                  <a:schemeClr val="tx2">
                    <a:lumMod val="50000"/>
                  </a:schemeClr>
                </a:solidFil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1371600"/>
            <a:ext cx="6705600" cy="49530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934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lgn="l">
              <a:defRPr>
                <a:solidFill>
                  <a:schemeClr val="bg1"/>
                </a:solidFill>
              </a:defRPr>
            </a:lvl1p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31465146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bg>
      <p:bgPr>
        <a:solidFill>
          <a:schemeClr val="tx1"/>
        </a:solidFill>
        <a:effectLst/>
      </p:bgPr>
    </p:bg>
    <p:spTree>
      <p:nvGrpSpPr>
        <p:cNvPr id="1" name=""/>
        <p:cNvGrpSpPr/>
        <p:nvPr/>
      </p:nvGrpSpPr>
      <p:grpSpPr>
        <a:xfrm>
          <a:off x="0" y="0"/>
          <a:ext cx="0" cy="0"/>
          <a:chOff x="0" y="0"/>
          <a:chExt cx="0" cy="0"/>
        </a:xfrm>
      </p:grpSpPr>
      <p:pic>
        <p:nvPicPr>
          <p:cNvPr id="9" name="climbing_emission_lg1.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cstate="print"/>
          <a:srcRect t="60456" b="20219"/>
          <a:stretch/>
        </p:blipFill>
        <p:spPr>
          <a:xfrm>
            <a:off x="0" y="0"/>
            <a:ext cx="9144000" cy="1290918"/>
          </a:xfrm>
          <a:prstGeom prst="rect">
            <a:avLst/>
          </a:prstGeom>
          <a:effectLst>
            <a:reflection blurRad="6350" stA="15000" endPos="75000" dir="5400000" sy="-100000" algn="bl" rotWithShape="0"/>
          </a:effectLst>
        </p:spPr>
      </p:pic>
      <p:sp>
        <p:nvSpPr>
          <p:cNvPr id="2" name="Title 1"/>
          <p:cNvSpPr>
            <a:spLocks noGrp="1"/>
          </p:cNvSpPr>
          <p:nvPr>
            <p:ph type="title"/>
          </p:nvPr>
        </p:nvSpPr>
        <p:spPr>
          <a:xfrm>
            <a:off x="457200" y="76200"/>
            <a:ext cx="8229600" cy="1143000"/>
          </a:xfrm>
        </p:spPr>
        <p:txBody>
          <a:bodyPr/>
          <a:lstStyle>
            <a:lvl1pPr algn="l">
              <a:defRPr>
                <a:solidFill>
                  <a:schemeClr val="bg1"/>
                </a:solidFill>
              </a:defRPr>
            </a:lvl1p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264313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3590925"/>
            <a:ext cx="7772400" cy="1362075"/>
          </a:xfrm>
        </p:spPr>
        <p:txBody>
          <a:bodyPr anchor="t"/>
          <a:lstStyle>
            <a:lvl1pPr algn="l">
              <a:defRPr sz="4000" b="1" cap="all">
                <a:solidFill>
                  <a:schemeClr val="tx2">
                    <a:lumMod val="50000"/>
                  </a:schemeClr>
                </a:solidFill>
                <a:effectLst>
                  <a:reflection blurRad="6350" stA="25000" endPos="45500" dir="5400000" sy="-100000" algn="bl" rotWithShape="0"/>
                </a:effectLst>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722313" y="2090738"/>
            <a:ext cx="7772400" cy="1500187"/>
          </a:xfrm>
        </p:spPr>
        <p:txBody>
          <a:bodyPr anchor="b"/>
          <a:lstStyle>
            <a:lvl1pPr marL="0" indent="0">
              <a:buNone/>
              <a:defRPr sz="2000">
                <a:solidFill>
                  <a:schemeClr val="tx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12C9470-335F-4FB4-A190-08EBD6AEAE67}" type="datetimeFigureOut">
              <a:rPr lang="en-US" smtClean="0"/>
              <a:pPr/>
              <a:t>7/7/2011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149536943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4"/>
          <p:cNvSpPr>
            <a:spLocks noGrp="1"/>
          </p:cNvSpPr>
          <p:nvPr>
            <p:ph type="dt" sz="half" idx="10"/>
          </p:nvPr>
        </p:nvSpPr>
        <p:spPr/>
        <p:txBody>
          <a:bodyPr/>
          <a:lstStyle/>
          <a:p>
            <a:fld id="{712C9470-335F-4FB4-A190-08EBD6AEAE67}" type="datetimeFigureOut">
              <a:rPr lang="en-US" smtClean="0"/>
              <a:pPr/>
              <a:t>7/7/2011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23168006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371600"/>
            <a:ext cx="4040188"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57200" y="2174874"/>
            <a:ext cx="4040188" cy="4149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Text Placeholder 4"/>
          <p:cNvSpPr>
            <a:spLocks noGrp="1"/>
          </p:cNvSpPr>
          <p:nvPr>
            <p:ph type="body" sz="quarter" idx="3"/>
          </p:nvPr>
        </p:nvSpPr>
        <p:spPr>
          <a:xfrm>
            <a:off x="4645025" y="1371600"/>
            <a:ext cx="4041775"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2174874"/>
            <a:ext cx="4041775" cy="4149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Date Placeholder 6"/>
          <p:cNvSpPr>
            <a:spLocks noGrp="1"/>
          </p:cNvSpPr>
          <p:nvPr>
            <p:ph type="dt" sz="half" idx="10"/>
          </p:nvPr>
        </p:nvSpPr>
        <p:spPr/>
        <p:txBody>
          <a:bodyPr/>
          <a:lstStyle/>
          <a:p>
            <a:fld id="{712C9470-335F-4FB4-A190-08EBD6AEAE67}" type="datetimeFigureOut">
              <a:rPr lang="en-US" smtClean="0"/>
              <a:pPr/>
              <a:t>7/7/2011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15661889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712C9470-335F-4FB4-A190-08EBD6AEAE67}" type="datetimeFigureOut">
              <a:rPr lang="en-US" smtClean="0"/>
              <a:pPr/>
              <a:t>7/7/2011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24961172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2C9470-335F-4FB4-A190-08EBD6AEAE67}" type="datetimeFigureOut">
              <a:rPr lang="en-US" smtClean="0"/>
              <a:pPr/>
              <a:t>7/7/2011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39189884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1162050"/>
          </a:xfrm>
        </p:spPr>
        <p:txBody>
          <a:bodyPr anchor="b"/>
          <a:lstStyle>
            <a:lvl1pPr algn="l">
              <a:defRPr sz="2000" b="1">
                <a:solidFill>
                  <a:schemeClr val="tx2">
                    <a:lumMod val="50000"/>
                  </a:schemeClr>
                </a:solidFill>
              </a:defRPr>
            </a:lvl1pPr>
          </a:lstStyle>
          <a:p>
            <a:r>
              <a:rPr lang="es-ES" smtClean="0"/>
              <a:t>Haga clic para modificar el estilo de título del patrón</a:t>
            </a:r>
            <a:endParaRPr lang="en-US"/>
          </a:p>
        </p:txBody>
      </p:sp>
      <p:sp>
        <p:nvSpPr>
          <p:cNvPr id="3" name="Content Placeholder 2"/>
          <p:cNvSpPr>
            <a:spLocks noGrp="1"/>
          </p:cNvSpPr>
          <p:nvPr>
            <p:ph idx="1"/>
          </p:nvPr>
        </p:nvSpPr>
        <p:spPr>
          <a:xfrm>
            <a:off x="3575050" y="1371601"/>
            <a:ext cx="5111750" cy="49529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Text Placeholder 3"/>
          <p:cNvSpPr>
            <a:spLocks noGrp="1"/>
          </p:cNvSpPr>
          <p:nvPr>
            <p:ph type="body" sz="half" idx="2"/>
          </p:nvPr>
        </p:nvSpPr>
        <p:spPr>
          <a:xfrm>
            <a:off x="457200" y="2533651"/>
            <a:ext cx="3008313" cy="37909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12C9470-335F-4FB4-A190-08EBD6AEAE67}" type="datetimeFigureOut">
              <a:rPr lang="en-US" smtClean="0"/>
              <a:pPr/>
              <a:t>7/7/2011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14F29-5060-4830-A216-B31A92D65088}" type="slidenum">
              <a:rPr lang="en-US" smtClean="0"/>
              <a:pPr/>
              <a:t>‹Nº›</a:t>
            </a:fld>
            <a:endParaRPr lang="en-US"/>
          </a:p>
        </p:txBody>
      </p:sp>
    </p:spTree>
    <p:extLst>
      <p:ext uri="{BB962C8B-B14F-4D97-AF65-F5344CB8AC3E}">
        <p14:creationId xmlns:p14="http://schemas.microsoft.com/office/powerpoint/2010/main" val="33912908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ideo" Target="../media/media1.wmv"/><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media" Target="../media/media1.wm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alpha val="25000"/>
          </a:schemeClr>
        </a:solidFill>
        <a:effectLst/>
      </p:bgPr>
    </p:bg>
    <p:spTree>
      <p:nvGrpSpPr>
        <p:cNvPr id="1" name=""/>
        <p:cNvGrpSpPr/>
        <p:nvPr/>
      </p:nvGrpSpPr>
      <p:grpSpPr>
        <a:xfrm>
          <a:off x="0" y="0"/>
          <a:ext cx="0" cy="0"/>
          <a:chOff x="0" y="0"/>
          <a:chExt cx="0" cy="0"/>
        </a:xfrm>
      </p:grpSpPr>
      <p:pic>
        <p:nvPicPr>
          <p:cNvPr id="9" name="climbing_emission_lg1.wmv">
            <a:hlinkClick r:id="" action="ppaction://media"/>
          </p:cNvPr>
          <p:cNvPicPr>
            <a:picLocks noChangeAspect="1"/>
          </p:cNvPicPr>
          <p:nvPr>
            <a:videoFile r:link="rId15"/>
            <p:extLst>
              <p:ext uri="{DAA4B4D4-6D71-4841-9C94-3DE7FCFB9230}">
                <p14:media xmlns:p14="http://schemas.microsoft.com/office/powerpoint/2010/main" r:embed="rId14"/>
              </p:ext>
            </p:extLst>
          </p:nvPr>
        </p:nvPicPr>
        <p:blipFill rotWithShape="1">
          <a:blip r:embed="rId16" cstate="print"/>
          <a:srcRect t="60456" b="20219"/>
          <a:stretch/>
        </p:blipFill>
        <p:spPr>
          <a:xfrm>
            <a:off x="0" y="0"/>
            <a:ext cx="9144000" cy="1290918"/>
          </a:xfrm>
          <a:prstGeom prst="rect">
            <a:avLst/>
          </a:prstGeom>
          <a:effectLst>
            <a:reflection blurRad="6350" stA="50000" endA="300" endPos="55000" dir="5400000" sy="-100000" algn="bl" rotWithShape="0"/>
          </a:effectLst>
        </p:spPr>
      </p:pic>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371600"/>
            <a:ext cx="8229600" cy="49530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2C9470-335F-4FB4-A190-08EBD6AEAE67}" type="datetimeFigureOut">
              <a:rPr lang="en-US" smtClean="0"/>
              <a:pPr/>
              <a:t>7/7/2011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C14F29-5060-4830-A216-B31A92D65088}" type="slidenum">
              <a:rPr lang="en-US" smtClean="0"/>
              <a:pPr/>
              <a:t>‹Nº›</a:t>
            </a:fld>
            <a:endParaRPr lang="en-US"/>
          </a:p>
        </p:txBody>
      </p:sp>
    </p:spTree>
    <p:extLst>
      <p:ext uri="{BB962C8B-B14F-4D97-AF65-F5344CB8AC3E}">
        <p14:creationId xmlns:p14="http://schemas.microsoft.com/office/powerpoint/2010/main" val="1486575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l"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1841" y="476672"/>
            <a:ext cx="7772400" cy="1143000"/>
          </a:xfrm>
        </p:spPr>
        <p:txBody>
          <a:bodyPr/>
          <a:lstStyle/>
          <a:p>
            <a:r>
              <a:rPr lang="en-US" dirty="0" smtClean="0">
                <a:solidFill>
                  <a:schemeClr val="bg1"/>
                </a:solidFill>
              </a:rPr>
              <a:t>PROYECTO FINAL DE GRADO</a:t>
            </a:r>
            <a:endParaRPr lang="en-US" dirty="0">
              <a:solidFill>
                <a:schemeClr val="bg1"/>
              </a:solidFill>
            </a:endParaRPr>
          </a:p>
        </p:txBody>
      </p:sp>
      <p:sp>
        <p:nvSpPr>
          <p:cNvPr id="3" name="Subtitle 2"/>
          <p:cNvSpPr>
            <a:spLocks noGrp="1"/>
          </p:cNvSpPr>
          <p:nvPr>
            <p:ph type="subTitle" idx="1"/>
          </p:nvPr>
        </p:nvSpPr>
        <p:spPr>
          <a:xfrm>
            <a:off x="395536" y="4725144"/>
            <a:ext cx="8352928" cy="1143000"/>
          </a:xfrm>
        </p:spPr>
        <p:txBody>
          <a:bodyPr>
            <a:normAutofit/>
          </a:bodyPr>
          <a:lstStyle/>
          <a:p>
            <a:r>
              <a:rPr lang="en-US" sz="2800" dirty="0" smtClean="0"/>
              <a:t>CÁLCULO DE LA ESTRUCTURA DE UN PABELLÓN DEPORTIVO CON LA CUBIERTA EN ARCO</a:t>
            </a:r>
            <a:endParaRPr lang="en-US" sz="2800" dirty="0"/>
          </a:p>
        </p:txBody>
      </p:sp>
      <p:sp>
        <p:nvSpPr>
          <p:cNvPr id="8" name="7 CuadroTexto"/>
          <p:cNvSpPr txBox="1"/>
          <p:nvPr/>
        </p:nvSpPr>
        <p:spPr>
          <a:xfrm>
            <a:off x="2083016" y="2276872"/>
            <a:ext cx="5130049" cy="584775"/>
          </a:xfrm>
          <a:prstGeom prst="rect">
            <a:avLst/>
          </a:prstGeom>
          <a:noFill/>
        </p:spPr>
        <p:txBody>
          <a:bodyPr wrap="square" rtlCol="0">
            <a:spAutoFit/>
          </a:bodyPr>
          <a:lstStyle/>
          <a:p>
            <a:pPr algn="ctr"/>
            <a:r>
              <a:rPr lang="es-ES" sz="3200" dirty="0">
                <a:solidFill>
                  <a:schemeClr val="bg1"/>
                </a:solidFill>
                <a:effectLst>
                  <a:reflection blurRad="6350" stA="25000" endPos="45500" dir="5400000" sy="-100000" algn="bl" rotWithShape="0"/>
                </a:effectLst>
                <a:latin typeface="+mj-lt"/>
                <a:ea typeface="+mj-ea"/>
                <a:cs typeface="+mj-cs"/>
              </a:rPr>
              <a:t>ALFONSO</a:t>
            </a:r>
            <a:r>
              <a:rPr lang="es-ES" sz="3200" dirty="0" smtClean="0">
                <a:solidFill>
                  <a:schemeClr val="bg1"/>
                </a:solidFill>
              </a:rPr>
              <a:t> </a:t>
            </a:r>
            <a:r>
              <a:rPr lang="es-ES" sz="3200" dirty="0">
                <a:solidFill>
                  <a:schemeClr val="bg1"/>
                </a:solidFill>
                <a:effectLst>
                  <a:reflection blurRad="6350" stA="25000" endPos="45500" dir="5400000" sy="-100000" algn="bl" rotWithShape="0"/>
                </a:effectLst>
                <a:latin typeface="+mj-lt"/>
                <a:ea typeface="+mj-ea"/>
                <a:cs typeface="+mj-cs"/>
              </a:rPr>
              <a:t>AUZMENDIA </a:t>
            </a:r>
            <a:r>
              <a:rPr lang="es-ES" sz="3200" dirty="0" smtClean="0">
                <a:solidFill>
                  <a:schemeClr val="bg1"/>
                </a:solidFill>
                <a:effectLst>
                  <a:reflection blurRad="6350" stA="25000" endPos="45500" dir="5400000" sy="-100000" algn="bl" rotWithShape="0"/>
                </a:effectLst>
                <a:latin typeface="+mj-lt"/>
                <a:ea typeface="+mj-ea"/>
                <a:cs typeface="+mj-cs"/>
              </a:rPr>
              <a:t>PÉREZ</a:t>
            </a:r>
            <a:endParaRPr lang="es-ES" sz="3200" dirty="0">
              <a:solidFill>
                <a:schemeClr val="bg1"/>
              </a:solidFill>
              <a:effectLst>
                <a:reflection blurRad="6350" stA="25000" endPos="45500" dir="5400000" sy="-100000" algn="bl" rotWithShape="0"/>
              </a:effectLst>
              <a:latin typeface="+mj-lt"/>
              <a:ea typeface="+mj-ea"/>
              <a:cs typeface="+mj-cs"/>
            </a:endParaRPr>
          </a:p>
        </p:txBody>
      </p:sp>
    </p:spTree>
    <p:extLst>
      <p:ext uri="{BB962C8B-B14F-4D97-AF65-F5344CB8AC3E}">
        <p14:creationId xmlns:p14="http://schemas.microsoft.com/office/powerpoint/2010/main" val="944337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A CONSIDERAR EN EL CÁLCULO</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4493538"/>
          </a:xfrm>
          <a:prstGeom prst="rect">
            <a:avLst/>
          </a:prstGeom>
          <a:noFill/>
        </p:spPr>
        <p:txBody>
          <a:bodyPr wrap="square" rtlCol="0">
            <a:spAutoFit/>
          </a:bodyPr>
          <a:lstStyle/>
          <a:p>
            <a:r>
              <a:rPr lang="es-ES" sz="2200" smtClean="0">
                <a:solidFill>
                  <a:schemeClr val="tx2">
                    <a:lumMod val="50000"/>
                  </a:schemeClr>
                </a:solidFill>
                <a:effectLst>
                  <a:reflection blurRad="6350" stA="25000" endPos="45500" dir="5400000" sy="-100000" algn="bl" rotWithShape="0"/>
                </a:effectLst>
              </a:rPr>
              <a:t>Las </a:t>
            </a:r>
            <a:r>
              <a:rPr lang="es-ES" sz="2200">
                <a:solidFill>
                  <a:schemeClr val="tx2">
                    <a:lumMod val="50000"/>
                  </a:schemeClr>
                </a:solidFill>
                <a:effectLst>
                  <a:reflection blurRad="6350" stA="25000" endPos="45500" dir="5400000" sy="-100000" algn="bl" rotWithShape="0"/>
                </a:effectLst>
              </a:rPr>
              <a:t>acciones que se considerarán en el cálculo de la estructura son las establecidas por el </a:t>
            </a:r>
            <a:r>
              <a:rPr lang="es-ES" sz="2200" smtClean="0">
                <a:solidFill>
                  <a:schemeClr val="tx2">
                    <a:lumMod val="50000"/>
                  </a:schemeClr>
                </a:solidFill>
                <a:effectLst>
                  <a:reflection blurRad="6350" stA="25000" endPos="45500" dir="5400000" sy="-100000" algn="bl" rotWithShape="0"/>
                </a:effectLst>
              </a:rPr>
              <a:t>CTE. </a:t>
            </a:r>
            <a:r>
              <a:rPr lang="es-ES" sz="2200">
                <a:solidFill>
                  <a:schemeClr val="tx2">
                    <a:lumMod val="50000"/>
                  </a:schemeClr>
                </a:solidFill>
                <a:effectLst>
                  <a:reflection blurRad="6350" stA="25000" endPos="45500" dir="5400000" sy="-100000" algn="bl" rotWithShape="0"/>
                </a:effectLst>
              </a:rPr>
              <a:t>Según esta norma la clasificación de las acciones es la siguiente</a:t>
            </a:r>
            <a:r>
              <a:rPr lang="es-ES" sz="2200" smtClean="0">
                <a:solidFill>
                  <a:schemeClr val="tx2">
                    <a:lumMod val="50000"/>
                  </a:schemeClr>
                </a:solidFill>
                <a:effectLst>
                  <a:reflection blurRad="6350" stA="25000" endPos="45500" dir="5400000" sy="-100000" algn="bl" rotWithShape="0"/>
                </a:effectLst>
              </a:rPr>
              <a:t>:</a:t>
            </a:r>
          </a:p>
          <a:p>
            <a:endParaRPr lang="es-ES" sz="2200">
              <a:solidFill>
                <a:schemeClr val="tx2">
                  <a:lumMod val="50000"/>
                </a:schemeClr>
              </a:solidFill>
              <a:effectLst>
                <a:reflection blurRad="6350" stA="25000" endPos="45500" dir="5400000" sy="-100000" algn="bl" rotWithShape="0"/>
              </a:effectLst>
            </a:endParaRPr>
          </a:p>
          <a:p>
            <a:pPr marL="34290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 </a:t>
            </a:r>
            <a:r>
              <a:rPr lang="es-ES" sz="2200" smtClean="0">
                <a:solidFill>
                  <a:schemeClr val="tx2">
                    <a:lumMod val="50000"/>
                  </a:schemeClr>
                </a:solidFill>
                <a:effectLst>
                  <a:reflection blurRad="6350" stA="25000" endPos="45500" dir="5400000" sy="-100000" algn="bl" rotWithShape="0"/>
                </a:effectLst>
              </a:rPr>
              <a:t>Acciones </a:t>
            </a:r>
            <a:r>
              <a:rPr lang="es-ES" sz="2200">
                <a:solidFill>
                  <a:schemeClr val="tx2">
                    <a:lumMod val="50000"/>
                  </a:schemeClr>
                </a:solidFill>
                <a:effectLst>
                  <a:reflection blurRad="6350" stA="25000" endPos="45500" dir="5400000" sy="-100000" algn="bl" rotWithShape="0"/>
                </a:effectLst>
              </a:rPr>
              <a:t>permanentes: S</a:t>
            </a:r>
            <a:r>
              <a:rPr lang="es-ES" sz="2200" smtClean="0">
                <a:solidFill>
                  <a:schemeClr val="tx2">
                    <a:lumMod val="50000"/>
                  </a:schemeClr>
                </a:solidFill>
                <a:effectLst>
                  <a:reflection blurRad="6350" stA="25000" endPos="45500" dir="5400000" sy="-100000" algn="bl" rotWithShape="0"/>
                </a:effectLst>
              </a:rPr>
              <a:t>e </a:t>
            </a:r>
            <a:r>
              <a:rPr lang="es-ES" sz="2200">
                <a:solidFill>
                  <a:schemeClr val="tx2">
                    <a:lumMod val="50000"/>
                  </a:schemeClr>
                </a:solidFill>
                <a:effectLst>
                  <a:reflection blurRad="6350" stA="25000" endPos="45500" dir="5400000" sy="-100000" algn="bl" rotWithShape="0"/>
                </a:effectLst>
              </a:rPr>
              <a:t>trata </a:t>
            </a:r>
            <a:r>
              <a:rPr lang="es-ES" sz="2200" smtClean="0">
                <a:solidFill>
                  <a:schemeClr val="tx2">
                    <a:lumMod val="50000"/>
                  </a:schemeClr>
                </a:solidFill>
                <a:effectLst>
                  <a:reflection blurRad="6350" stA="25000" endPos="45500" dir="5400000" sy="-100000" algn="bl" rotWithShape="0"/>
                </a:effectLst>
              </a:rPr>
              <a:t>de aquellas </a:t>
            </a:r>
            <a:r>
              <a:rPr lang="es-ES" sz="2200">
                <a:solidFill>
                  <a:schemeClr val="tx2">
                    <a:lumMod val="50000"/>
                  </a:schemeClr>
                </a:solidFill>
                <a:effectLst>
                  <a:reflection blurRad="6350" stA="25000" endPos="45500" dir="5400000" sy="-100000" algn="bl" rotWithShape="0"/>
                </a:effectLst>
              </a:rPr>
              <a:t>acciones que actúan de forma permanente en la </a:t>
            </a:r>
            <a:r>
              <a:rPr lang="es-ES" sz="2200" smtClean="0">
                <a:solidFill>
                  <a:schemeClr val="tx2">
                    <a:lumMod val="50000"/>
                  </a:schemeClr>
                </a:solidFill>
                <a:effectLst>
                  <a:reflection blurRad="6350" stA="25000" endPos="45500" dir="5400000" sy="-100000" algn="bl" rotWithShape="0"/>
                </a:effectLst>
              </a:rPr>
              <a:t>estructura. </a:t>
            </a:r>
            <a:r>
              <a:rPr lang="es-ES" sz="2200">
                <a:solidFill>
                  <a:schemeClr val="tx2">
                    <a:lumMod val="50000"/>
                  </a:schemeClr>
                </a:solidFill>
                <a:effectLst>
                  <a:reflection blurRad="6350" stA="25000" endPos="45500" dir="5400000" sy="-100000" algn="bl" rotWithShape="0"/>
                </a:effectLst>
              </a:rPr>
              <a:t>Dentro de este grupo </a:t>
            </a:r>
            <a:r>
              <a:rPr lang="es-ES" sz="2200" smtClean="0">
                <a:solidFill>
                  <a:schemeClr val="tx2">
                    <a:lumMod val="50000"/>
                  </a:schemeClr>
                </a:solidFill>
                <a:effectLst>
                  <a:reflection blurRad="6350" stA="25000" endPos="45500" dir="5400000" sy="-100000" algn="bl" rotWithShape="0"/>
                </a:effectLst>
              </a:rPr>
              <a:t>se incluye el peso propio.</a:t>
            </a:r>
          </a:p>
          <a:p>
            <a:pPr marL="34290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 </a:t>
            </a:r>
            <a:r>
              <a:rPr lang="es-ES" sz="2200" smtClean="0">
                <a:solidFill>
                  <a:schemeClr val="tx2">
                    <a:lumMod val="50000"/>
                  </a:schemeClr>
                </a:solidFill>
                <a:effectLst>
                  <a:reflection blurRad="6350" stA="25000" endPos="45500" dir="5400000" sy="-100000" algn="bl" rotWithShape="0"/>
                </a:effectLst>
              </a:rPr>
              <a:t>Acciones </a:t>
            </a:r>
            <a:r>
              <a:rPr lang="es-ES" sz="2200">
                <a:solidFill>
                  <a:schemeClr val="tx2">
                    <a:lumMod val="50000"/>
                  </a:schemeClr>
                </a:solidFill>
                <a:effectLst>
                  <a:reflection blurRad="6350" stA="25000" endPos="45500" dir="5400000" sy="-100000" algn="bl" rotWithShape="0"/>
                </a:effectLst>
              </a:rPr>
              <a:t>variables: Se trata de aquellas acciones que no actúan de forma permanente sobre la </a:t>
            </a:r>
            <a:r>
              <a:rPr lang="es-ES" sz="2200" smtClean="0">
                <a:solidFill>
                  <a:schemeClr val="tx2">
                    <a:lumMod val="50000"/>
                  </a:schemeClr>
                </a:solidFill>
                <a:effectLst>
                  <a:reflection blurRad="6350" stA="25000" endPos="45500" dir="5400000" sy="-100000" algn="bl" rotWithShape="0"/>
                </a:effectLst>
              </a:rPr>
              <a:t>estructura. </a:t>
            </a:r>
            <a:r>
              <a:rPr lang="es-ES" sz="2200">
                <a:solidFill>
                  <a:schemeClr val="tx2">
                    <a:lumMod val="50000"/>
                  </a:schemeClr>
                </a:solidFill>
                <a:effectLst>
                  <a:reflection blurRad="6350" stA="25000" endPos="45500" dir="5400000" sy="-100000" algn="bl" rotWithShape="0"/>
                </a:effectLst>
              </a:rPr>
              <a:t>Dentro de estas podemos </a:t>
            </a:r>
            <a:r>
              <a:rPr lang="es-ES" sz="2200" smtClean="0">
                <a:solidFill>
                  <a:schemeClr val="tx2">
                    <a:lumMod val="50000"/>
                  </a:schemeClr>
                </a:solidFill>
                <a:effectLst>
                  <a:reflection blurRad="6350" stA="25000" endPos="45500" dir="5400000" sy="-100000" algn="bl" rotWithShape="0"/>
                </a:effectLst>
              </a:rPr>
              <a:t>distinguir</a:t>
            </a:r>
            <a:r>
              <a:rPr lang="es-ES" sz="2200">
                <a:solidFill>
                  <a:schemeClr val="tx2">
                    <a:lumMod val="50000"/>
                  </a:schemeClr>
                </a:solidFill>
                <a:effectLst>
                  <a:reflection blurRad="6350" stA="25000" endPos="45500" dir="5400000" sy="-100000" algn="bl" rotWithShape="0"/>
                </a:effectLst>
              </a:rPr>
              <a:t> </a:t>
            </a:r>
            <a:r>
              <a:rPr lang="es-ES" sz="2200" smtClean="0">
                <a:solidFill>
                  <a:schemeClr val="tx2">
                    <a:lumMod val="50000"/>
                  </a:schemeClr>
                </a:solidFill>
                <a:effectLst>
                  <a:reflection blurRad="6350" stA="25000" endPos="45500" dir="5400000" sy="-100000" algn="bl" rotWithShape="0"/>
                </a:effectLst>
              </a:rPr>
              <a:t>la sobrecarga </a:t>
            </a:r>
            <a:r>
              <a:rPr lang="es-ES" sz="2200">
                <a:solidFill>
                  <a:schemeClr val="tx2">
                    <a:lumMod val="50000"/>
                  </a:schemeClr>
                </a:solidFill>
                <a:effectLst>
                  <a:reflection blurRad="6350" stA="25000" endPos="45500" dir="5400000" sy="-100000" algn="bl" rotWithShape="0"/>
                </a:effectLst>
              </a:rPr>
              <a:t>de </a:t>
            </a:r>
            <a:r>
              <a:rPr lang="es-ES" sz="2200" smtClean="0">
                <a:solidFill>
                  <a:schemeClr val="tx2">
                    <a:lumMod val="50000"/>
                  </a:schemeClr>
                </a:solidFill>
                <a:effectLst>
                  <a:reflection blurRad="6350" stA="25000" endPos="45500" dir="5400000" sy="-100000" algn="bl" rotWithShape="0"/>
                </a:effectLst>
              </a:rPr>
              <a:t>uso, viento y nieve.</a:t>
            </a:r>
            <a:endParaRPr lang="es-ES" sz="220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Acciones accidentales: A</a:t>
            </a:r>
            <a:r>
              <a:rPr lang="es-ES" sz="2200" smtClean="0">
                <a:solidFill>
                  <a:schemeClr val="tx2">
                    <a:lumMod val="50000"/>
                  </a:schemeClr>
                </a:solidFill>
                <a:effectLst>
                  <a:reflection blurRad="6350" stA="25000" endPos="45500" dir="5400000" sy="-100000" algn="bl" rotWithShape="0"/>
                </a:effectLst>
              </a:rPr>
              <a:t>quellas </a:t>
            </a:r>
            <a:r>
              <a:rPr lang="es-ES" sz="2200">
                <a:solidFill>
                  <a:schemeClr val="tx2">
                    <a:lumMod val="50000"/>
                  </a:schemeClr>
                </a:solidFill>
                <a:effectLst>
                  <a:reflection blurRad="6350" stA="25000" endPos="45500" dir="5400000" sy="-100000" algn="bl" rotWithShape="0"/>
                </a:effectLst>
              </a:rPr>
              <a:t>acciones que ocurren de forma </a:t>
            </a:r>
            <a:r>
              <a:rPr lang="es-ES" sz="2200" smtClean="0">
                <a:solidFill>
                  <a:schemeClr val="tx2">
                    <a:lumMod val="50000"/>
                  </a:schemeClr>
                </a:solidFill>
                <a:effectLst>
                  <a:reflection blurRad="6350" stA="25000" endPos="45500" dir="5400000" sy="-100000" algn="bl" rotWithShape="0"/>
                </a:effectLst>
              </a:rPr>
              <a:t>fortuita. </a:t>
            </a:r>
            <a:r>
              <a:rPr lang="es-ES" sz="2200">
                <a:solidFill>
                  <a:schemeClr val="tx2">
                    <a:lumMod val="50000"/>
                  </a:schemeClr>
                </a:solidFill>
                <a:effectLst>
                  <a:reflection blurRad="6350" stA="25000" endPos="45500" dir="5400000" sy="-100000" algn="bl" rotWithShape="0"/>
                </a:effectLst>
              </a:rPr>
              <a:t>Dentro de esta clasificación podemos encontrar las acciones debidas a movimientos sísmicos, incendios, impactos, etc. </a:t>
            </a:r>
          </a:p>
        </p:txBody>
      </p:sp>
    </p:spTree>
    <p:extLst>
      <p:ext uri="{BB962C8B-B14F-4D97-AF65-F5344CB8AC3E}">
        <p14:creationId xmlns:p14="http://schemas.microsoft.com/office/powerpoint/2010/main" val="285685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PERMANENTES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3139321"/>
          </a:xfrm>
          <a:prstGeom prst="rect">
            <a:avLst/>
          </a:prstGeom>
          <a:noFill/>
        </p:spPr>
        <p:txBody>
          <a:bodyPr wrap="square" rtlCol="0">
            <a:spAutoFit/>
          </a:bodyPr>
          <a:lstStyle/>
          <a:p>
            <a:r>
              <a:rPr lang="es-ES" sz="2200" smtClean="0">
                <a:solidFill>
                  <a:schemeClr val="tx2">
                    <a:lumMod val="50000"/>
                  </a:schemeClr>
                </a:solidFill>
                <a:effectLst>
                  <a:reflection blurRad="6350" stA="25000" endPos="45500" dir="5400000" sy="-100000" algn="bl" rotWithShape="0"/>
                </a:effectLst>
              </a:rPr>
              <a:t>En </a:t>
            </a:r>
            <a:r>
              <a:rPr lang="es-ES" sz="2200">
                <a:solidFill>
                  <a:schemeClr val="tx2">
                    <a:lumMod val="50000"/>
                  </a:schemeClr>
                </a:solidFill>
                <a:effectLst>
                  <a:reflection blurRad="6350" stA="25000" endPos="45500" dir="5400000" sy="-100000" algn="bl" rotWithShape="0"/>
                </a:effectLst>
              </a:rPr>
              <a:t>este </a:t>
            </a:r>
            <a:r>
              <a:rPr lang="es-ES" sz="2200" smtClean="0">
                <a:solidFill>
                  <a:schemeClr val="tx2">
                    <a:lumMod val="50000"/>
                  </a:schemeClr>
                </a:solidFill>
                <a:effectLst>
                  <a:reflection blurRad="6350" stA="25000" endPos="45500" dir="5400000" sy="-100000" algn="bl" rotWithShape="0"/>
                </a:effectLst>
              </a:rPr>
              <a:t>apartado </a:t>
            </a:r>
            <a:r>
              <a:rPr lang="es-ES" sz="2200">
                <a:solidFill>
                  <a:schemeClr val="tx2">
                    <a:lumMod val="50000"/>
                  </a:schemeClr>
                </a:solidFill>
                <a:effectLst>
                  <a:reflection blurRad="6350" stA="25000" endPos="45500" dir="5400000" sy="-100000" algn="bl" rotWithShape="0"/>
                </a:effectLst>
              </a:rPr>
              <a:t>se considera el peso propio </a:t>
            </a:r>
            <a:r>
              <a:rPr lang="es-ES" sz="2200" smtClean="0">
                <a:solidFill>
                  <a:schemeClr val="tx2">
                    <a:lumMod val="50000"/>
                  </a:schemeClr>
                </a:solidFill>
                <a:effectLst>
                  <a:reflection blurRad="6350" stA="25000" endPos="45500" dir="5400000" sy="-100000" algn="bl" rotWithShape="0"/>
                </a:effectLst>
              </a:rPr>
              <a:t>de </a:t>
            </a:r>
            <a:r>
              <a:rPr lang="es-ES" sz="2200">
                <a:solidFill>
                  <a:schemeClr val="tx2">
                    <a:lumMod val="50000"/>
                  </a:schemeClr>
                </a:solidFill>
                <a:effectLst>
                  <a:reflection blurRad="6350" stA="25000" endPos="45500" dir="5400000" sy="-100000" algn="bl" rotWithShape="0"/>
                </a:effectLst>
              </a:rPr>
              <a:t>los elementos que gravitan sobre la estructura, así como </a:t>
            </a:r>
            <a:r>
              <a:rPr lang="es-ES" sz="2200" smtClean="0">
                <a:solidFill>
                  <a:schemeClr val="tx2">
                    <a:lumMod val="50000"/>
                  </a:schemeClr>
                </a:solidFill>
                <a:effectLst>
                  <a:reflection blurRad="6350" stA="25000" endPos="45500" dir="5400000" sy="-100000" algn="bl" rotWithShape="0"/>
                </a:effectLst>
              </a:rPr>
              <a:t>el </a:t>
            </a:r>
            <a:r>
              <a:rPr lang="es-ES" sz="2200">
                <a:solidFill>
                  <a:schemeClr val="tx2">
                    <a:lumMod val="50000"/>
                  </a:schemeClr>
                </a:solidFill>
                <a:effectLst>
                  <a:reflection blurRad="6350" stA="25000" endPos="45500" dir="5400000" sy="-100000" algn="bl" rotWithShape="0"/>
                </a:effectLst>
              </a:rPr>
              <a:t>peso </a:t>
            </a:r>
            <a:r>
              <a:rPr lang="es-ES" sz="2200" smtClean="0">
                <a:solidFill>
                  <a:schemeClr val="tx2">
                    <a:lumMod val="50000"/>
                  </a:schemeClr>
                </a:solidFill>
                <a:effectLst>
                  <a:reflection blurRad="6350" stA="25000" endPos="45500" dir="5400000" sy="-100000" algn="bl" rotWithShape="0"/>
                </a:effectLst>
              </a:rPr>
              <a:t>propio de los </a:t>
            </a:r>
            <a:r>
              <a:rPr lang="es-ES" sz="2200">
                <a:solidFill>
                  <a:schemeClr val="tx2">
                    <a:lumMod val="50000"/>
                  </a:schemeClr>
                </a:solidFill>
                <a:effectLst>
                  <a:reflection blurRad="6350" stA="25000" endPos="45500" dir="5400000" sy="-100000" algn="bl" rotWithShape="0"/>
                </a:effectLst>
              </a:rPr>
              <a:t>elementos estructurales. </a:t>
            </a:r>
            <a:r>
              <a:rPr lang="es-ES" sz="2200" smtClean="0">
                <a:solidFill>
                  <a:schemeClr val="tx2">
                    <a:lumMod val="50000"/>
                  </a:schemeClr>
                </a:solidFill>
                <a:effectLst>
                  <a:reflection blurRad="6350" stA="25000" endPos="45500" dir="5400000" sy="-100000" algn="bl" rotWithShape="0"/>
                </a:effectLst>
              </a:rPr>
              <a:t>Dichos </a:t>
            </a:r>
            <a:r>
              <a:rPr lang="es-ES" sz="2200">
                <a:solidFill>
                  <a:schemeClr val="tx2">
                    <a:lumMod val="50000"/>
                  </a:schemeClr>
                </a:solidFill>
                <a:effectLst>
                  <a:reflection blurRad="6350" stA="25000" endPos="45500" dir="5400000" sy="-100000" algn="bl" rotWithShape="0"/>
                </a:effectLst>
              </a:rPr>
              <a:t>elementos son</a:t>
            </a:r>
            <a:r>
              <a:rPr lang="es-ES" sz="2200" smtClean="0">
                <a:solidFill>
                  <a:schemeClr val="tx2">
                    <a:lumMod val="50000"/>
                  </a:schemeClr>
                </a:solidFill>
                <a:effectLst>
                  <a:reflection blurRad="6350" stA="25000" endPos="45500" dir="5400000" sy="-100000" algn="bl" rotWithShape="0"/>
                </a:effectLst>
              </a:rPr>
              <a:t>:</a:t>
            </a:r>
          </a:p>
          <a:p>
            <a:endParaRPr lang="es-ES" sz="220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Peso de la </a:t>
            </a:r>
            <a:r>
              <a:rPr lang="es-ES" sz="2200" smtClean="0">
                <a:solidFill>
                  <a:schemeClr val="tx2">
                    <a:lumMod val="50000"/>
                  </a:schemeClr>
                </a:solidFill>
                <a:effectLst>
                  <a:reflection blurRad="6350" stA="25000" endPos="45500" dir="5400000" sy="-100000" algn="bl" rotWithShape="0"/>
                </a:effectLst>
              </a:rPr>
              <a:t>cubierta: </a:t>
            </a:r>
            <a:r>
              <a:rPr lang="es-ES" sz="2200">
                <a:solidFill>
                  <a:schemeClr val="tx2">
                    <a:lumMod val="50000"/>
                  </a:schemeClr>
                </a:solidFill>
                <a:effectLst>
                  <a:reflection blurRad="6350" stA="25000" endPos="45500" dir="5400000" sy="-100000" algn="bl" rotWithShape="0"/>
                </a:effectLst>
              </a:rPr>
              <a:t>La cubierta se ha definido con un peso de 0,506 </a:t>
            </a:r>
            <a:r>
              <a:rPr lang="es-ES" sz="2200" err="1">
                <a:solidFill>
                  <a:schemeClr val="tx2">
                    <a:lumMod val="50000"/>
                  </a:schemeClr>
                </a:solidFill>
                <a:effectLst>
                  <a:reflection blurRad="6350" stA="25000" endPos="45500" dir="5400000" sy="-100000" algn="bl" rotWithShape="0"/>
                </a:effectLst>
              </a:rPr>
              <a:t>kN</a:t>
            </a:r>
            <a:r>
              <a:rPr lang="es-ES" sz="2200">
                <a:solidFill>
                  <a:schemeClr val="tx2">
                    <a:lumMod val="50000"/>
                  </a:schemeClr>
                </a:solidFill>
                <a:effectLst>
                  <a:reflection blurRad="6350" stA="25000" endPos="45500" dir="5400000" sy="-100000" algn="bl" rotWithShape="0"/>
                </a:effectLst>
              </a:rPr>
              <a:t>/m².</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Peso de las correas: Las correas, resueltas mediante un perfil conformado en frio tipo ZF-200x2, presentan un peso de 0,03 </a:t>
            </a:r>
            <a:r>
              <a:rPr lang="es-ES" sz="2200" err="1">
                <a:solidFill>
                  <a:schemeClr val="tx2">
                    <a:lumMod val="50000"/>
                  </a:schemeClr>
                </a:solidFill>
                <a:effectLst>
                  <a:reflection blurRad="6350" stA="25000" endPos="45500" dir="5400000" sy="-100000" algn="bl" rotWithShape="0"/>
                </a:effectLst>
              </a:rPr>
              <a:t>kN</a:t>
            </a:r>
            <a:r>
              <a:rPr lang="es-ES" sz="2200">
                <a:solidFill>
                  <a:schemeClr val="tx2">
                    <a:lumMod val="50000"/>
                  </a:schemeClr>
                </a:solidFill>
                <a:effectLst>
                  <a:reflection blurRad="6350" stA="25000" endPos="45500" dir="5400000" sy="-100000" algn="bl" rotWithShape="0"/>
                </a:effectLst>
              </a:rPr>
              <a:t>/m². </a:t>
            </a:r>
          </a:p>
          <a:p>
            <a:pPr marL="34290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Peso de las vigas </a:t>
            </a:r>
            <a:r>
              <a:rPr lang="es-ES" sz="2200" smtClean="0">
                <a:solidFill>
                  <a:schemeClr val="tx2">
                    <a:lumMod val="50000"/>
                  </a:schemeClr>
                </a:solidFill>
                <a:effectLst>
                  <a:reflection blurRad="6350" stA="25000" endPos="45500" dir="5400000" sy="-100000" algn="bl" rotWithShape="0"/>
                </a:effectLst>
              </a:rPr>
              <a:t>de los pórticos.</a:t>
            </a:r>
            <a:endParaRPr lang="es-ES" sz="2200">
              <a:solidFill>
                <a:schemeClr val="tx2">
                  <a:lumMod val="50000"/>
                </a:schemeClr>
              </a:solidFill>
              <a:effectLst>
                <a:reflection blurRad="6350" stA="25000" endPos="45500" dir="5400000" sy="-100000" algn="bl" rotWithShape="0"/>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140968"/>
            <a:ext cx="4248472" cy="22368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7 Imagen"/>
          <p:cNvPicPr/>
          <p:nvPr/>
        </p:nvPicPr>
        <p:blipFill>
          <a:blip r:embed="rId3" cstate="print"/>
          <a:srcRect/>
          <a:stretch>
            <a:fillRect/>
          </a:stretch>
        </p:blipFill>
        <p:spPr bwMode="auto">
          <a:xfrm>
            <a:off x="4811331" y="3147951"/>
            <a:ext cx="4248472" cy="2229852"/>
          </a:xfrm>
          <a:prstGeom prst="rect">
            <a:avLst/>
          </a:prstGeom>
          <a:ln>
            <a:noFill/>
          </a:ln>
          <a:effectLst>
            <a:outerShdw blurRad="292100" dist="139700" dir="2700000" algn="tl" rotWithShape="0">
              <a:srgbClr val="333333">
                <a:alpha val="65000"/>
              </a:srgbClr>
            </a:outerShdw>
          </a:effectLst>
        </p:spPr>
      </p:pic>
      <p:sp>
        <p:nvSpPr>
          <p:cNvPr id="3" name="2 CuadroTexto"/>
          <p:cNvSpPr txBox="1"/>
          <p:nvPr/>
        </p:nvSpPr>
        <p:spPr>
          <a:xfrm>
            <a:off x="431540" y="2492896"/>
            <a:ext cx="3600400"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Peso propio sobre pórticos intermedios</a:t>
            </a:r>
            <a:endParaRPr lang="es-ES" sz="160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5295555" y="2492896"/>
            <a:ext cx="3280024"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Peso propio sobre pórticos extremos</a:t>
            </a:r>
            <a:endParaRPr lang="es-ES" sz="160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1452592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1446550"/>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Sobrecarga </a:t>
            </a:r>
            <a:r>
              <a:rPr lang="es-ES" sz="2200" dirty="0">
                <a:solidFill>
                  <a:schemeClr val="tx2">
                    <a:lumMod val="50000"/>
                  </a:schemeClr>
                </a:solidFill>
                <a:effectLst>
                  <a:reflection blurRad="6350" stA="25000" endPos="45500" dir="5400000" sy="-100000" algn="bl" rotWithShape="0"/>
                </a:effectLst>
              </a:rPr>
              <a:t>de </a:t>
            </a:r>
            <a:r>
              <a:rPr lang="es-ES" sz="2200" dirty="0" smtClean="0">
                <a:solidFill>
                  <a:schemeClr val="tx2">
                    <a:lumMod val="50000"/>
                  </a:schemeClr>
                </a:solidFill>
                <a:effectLst>
                  <a:reflection blurRad="6350" stA="25000" endPos="45500" dir="5400000" sy="-100000" algn="bl" rotWithShape="0"/>
                </a:effectLst>
              </a:rPr>
              <a:t>uso: Se </a:t>
            </a:r>
            <a:r>
              <a:rPr lang="es-ES" sz="2200" dirty="0">
                <a:solidFill>
                  <a:schemeClr val="tx2">
                    <a:lumMod val="50000"/>
                  </a:schemeClr>
                </a:solidFill>
                <a:effectLst>
                  <a:reflection blurRad="6350" stA="25000" endPos="45500" dir="5400000" sy="-100000" algn="bl" rotWithShape="0"/>
                </a:effectLst>
              </a:rPr>
              <a:t>define como el peso de todo lo que </a:t>
            </a:r>
            <a:r>
              <a:rPr lang="es-ES" sz="2200" dirty="0" smtClean="0">
                <a:solidFill>
                  <a:schemeClr val="tx2">
                    <a:lumMod val="50000"/>
                  </a:schemeClr>
                </a:solidFill>
                <a:effectLst>
                  <a:reflection blurRad="6350" stA="25000" endPos="45500" dir="5400000" sy="-100000" algn="bl" rotWithShape="0"/>
                </a:effectLst>
              </a:rPr>
              <a:t>gravita </a:t>
            </a:r>
            <a:r>
              <a:rPr lang="es-ES" sz="2200" dirty="0">
                <a:solidFill>
                  <a:schemeClr val="tx2">
                    <a:lumMod val="50000"/>
                  </a:schemeClr>
                </a:solidFill>
                <a:effectLst>
                  <a:reflection blurRad="6350" stA="25000" endPos="45500" dir="5400000" sy="-100000" algn="bl" rotWithShape="0"/>
                </a:effectLst>
              </a:rPr>
              <a:t>sobre </a:t>
            </a:r>
            <a:r>
              <a:rPr lang="es-ES" sz="2200" dirty="0" smtClean="0">
                <a:solidFill>
                  <a:schemeClr val="tx2">
                    <a:lumMod val="50000"/>
                  </a:schemeClr>
                </a:solidFill>
                <a:effectLst>
                  <a:reflection blurRad="6350" stA="25000" endPos="45500" dir="5400000" sy="-100000" algn="bl" rotWithShape="0"/>
                </a:effectLst>
              </a:rPr>
              <a:t>la cubierta </a:t>
            </a:r>
            <a:r>
              <a:rPr lang="es-ES" sz="2200" dirty="0">
                <a:solidFill>
                  <a:schemeClr val="tx2">
                    <a:lumMod val="50000"/>
                  </a:schemeClr>
                </a:solidFill>
                <a:effectLst>
                  <a:reflection blurRad="6350" stA="25000" endPos="45500" dir="5400000" sy="-100000" algn="bl" rotWithShape="0"/>
                </a:effectLst>
              </a:rPr>
              <a:t>por razón de su uso. El valor se asigna en </a:t>
            </a:r>
            <a:r>
              <a:rPr lang="es-ES" sz="2200" dirty="0" smtClean="0">
                <a:solidFill>
                  <a:schemeClr val="tx2">
                    <a:lumMod val="50000"/>
                  </a:schemeClr>
                </a:solidFill>
                <a:effectLst>
                  <a:reflection blurRad="6350" stA="25000" endPos="45500" dir="5400000" sy="-100000" algn="bl" rotWithShape="0"/>
                </a:effectLst>
              </a:rPr>
              <a:t>base al </a:t>
            </a:r>
            <a:r>
              <a:rPr lang="es-ES" sz="2200" dirty="0">
                <a:solidFill>
                  <a:schemeClr val="tx2">
                    <a:lumMod val="50000"/>
                  </a:schemeClr>
                </a:solidFill>
                <a:effectLst>
                  <a:reflection blurRad="6350" stA="25000" endPos="45500" dir="5400000" sy="-100000" algn="bl" rotWithShape="0"/>
                </a:effectLst>
              </a:rPr>
              <a:t>uso </a:t>
            </a:r>
            <a:r>
              <a:rPr lang="es-ES" sz="2200" dirty="0" smtClean="0">
                <a:solidFill>
                  <a:schemeClr val="tx2">
                    <a:lumMod val="50000"/>
                  </a:schemeClr>
                </a:solidFill>
                <a:effectLst>
                  <a:reflection blurRad="6350" stA="25000" endPos="45500" dir="5400000" sy="-100000" algn="bl" rotWithShape="0"/>
                </a:effectLst>
              </a:rPr>
              <a:t>según los </a:t>
            </a:r>
            <a:r>
              <a:rPr lang="es-ES" sz="2200" dirty="0">
                <a:solidFill>
                  <a:schemeClr val="tx2">
                    <a:lumMod val="50000"/>
                  </a:schemeClr>
                </a:solidFill>
                <a:effectLst>
                  <a:reflection blurRad="6350" stA="25000" endPos="45500" dir="5400000" sy="-100000" algn="bl" rotWithShape="0"/>
                </a:effectLst>
              </a:rPr>
              <a:t>valores de la tabla 3.1 del apartado 3.1.1 del DB </a:t>
            </a:r>
            <a:r>
              <a:rPr lang="es-ES" sz="2200" dirty="0" smtClean="0">
                <a:solidFill>
                  <a:schemeClr val="tx2">
                    <a:lumMod val="50000"/>
                  </a:schemeClr>
                </a:solidFill>
                <a:effectLst>
                  <a:reflection blurRad="6350" stA="25000" endPos="45500" dir="5400000" sy="-100000" algn="bl" rotWithShape="0"/>
                </a:effectLst>
              </a:rPr>
              <a:t>SE-AE. </a:t>
            </a:r>
            <a:endParaRPr lang="es-ES" sz="2200" dirty="0">
              <a:solidFill>
                <a:schemeClr val="tx2">
                  <a:lumMod val="50000"/>
                </a:schemeClr>
              </a:solidFill>
              <a:effectLst>
                <a:reflection blurRad="6350" stA="25000" endPos="45500" dir="5400000" sy="-100000" algn="bl" rotWithShape="0"/>
              </a:effectLst>
            </a:endParaRPr>
          </a:p>
          <a:p>
            <a:endParaRPr lang="es-ES" sz="2200" dirty="0">
              <a:solidFill>
                <a:schemeClr val="tx2">
                  <a:lumMod val="50000"/>
                </a:schemeClr>
              </a:solidFill>
              <a:effectLst>
                <a:reflection blurRad="6350" stA="25000" endPos="45500" dir="5400000" sy="-100000" algn="bl" rotWithShape="0"/>
              </a:effectLst>
            </a:endParaRPr>
          </a:p>
        </p:txBody>
      </p:sp>
      <p:sp>
        <p:nvSpPr>
          <p:cNvPr id="3" name="2 CuadroTexto"/>
          <p:cNvSpPr txBox="1"/>
          <p:nvPr/>
        </p:nvSpPr>
        <p:spPr>
          <a:xfrm>
            <a:off x="5076056" y="3674348"/>
            <a:ext cx="3963392" cy="2123658"/>
          </a:xfrm>
          <a:prstGeom prst="rect">
            <a:avLst/>
          </a:prstGeom>
          <a:noFill/>
        </p:spPr>
        <p:txBody>
          <a:bodyPr wrap="square" rtlCol="0">
            <a:spAutoFit/>
          </a:bodyPr>
          <a:lstStyle/>
          <a:p>
            <a:r>
              <a:rPr lang="es-ES" sz="2200" smtClean="0">
                <a:solidFill>
                  <a:schemeClr val="tx2">
                    <a:lumMod val="50000"/>
                  </a:schemeClr>
                </a:solidFill>
                <a:effectLst>
                  <a:reflection blurRad="6350" stA="25000" endPos="45500" dir="5400000" sy="-100000" algn="bl" rotWithShape="0"/>
                </a:effectLst>
              </a:rPr>
              <a:t>El </a:t>
            </a:r>
            <a:r>
              <a:rPr lang="es-ES" sz="2200">
                <a:solidFill>
                  <a:schemeClr val="tx2">
                    <a:lumMod val="50000"/>
                  </a:schemeClr>
                </a:solidFill>
                <a:effectLst>
                  <a:reflection blurRad="6350" stA="25000" endPos="45500" dir="5400000" sy="-100000" algn="bl" rotWithShape="0"/>
                </a:effectLst>
              </a:rPr>
              <a:t>pabellón está resuelto con una cubierta ligera sobre correas, que se corresponde con la categoría G1, por lo tanto la carga que se le debe asignar a la estructura </a:t>
            </a:r>
            <a:r>
              <a:rPr lang="es-ES" sz="2200" smtClean="0">
                <a:solidFill>
                  <a:schemeClr val="tx2">
                    <a:lumMod val="50000"/>
                  </a:schemeClr>
                </a:solidFill>
                <a:effectLst>
                  <a:reflection blurRad="6350" stA="25000" endPos="45500" dir="5400000" sy="-100000" algn="bl" rotWithShape="0"/>
                </a:effectLst>
              </a:rPr>
              <a:t>será </a:t>
            </a:r>
            <a:r>
              <a:rPr lang="es-ES" sz="2200">
                <a:solidFill>
                  <a:schemeClr val="tx2">
                    <a:lumMod val="50000"/>
                  </a:schemeClr>
                </a:solidFill>
                <a:effectLst>
                  <a:reflection blurRad="6350" stA="25000" endPos="45500" dir="5400000" sy="-100000" algn="bl" rotWithShape="0"/>
                </a:effectLst>
              </a:rPr>
              <a:t>de 0,4 </a:t>
            </a:r>
            <a:r>
              <a:rPr lang="es-ES" sz="2200" err="1">
                <a:solidFill>
                  <a:schemeClr val="tx2">
                    <a:lumMod val="50000"/>
                  </a:schemeClr>
                </a:solidFill>
                <a:effectLst>
                  <a:reflection blurRad="6350" stA="25000" endPos="45500" dir="5400000" sy="-100000" algn="bl" rotWithShape="0"/>
                </a:effectLst>
              </a:rPr>
              <a:t>kN</a:t>
            </a:r>
            <a:r>
              <a:rPr lang="es-ES" sz="2200">
                <a:solidFill>
                  <a:schemeClr val="tx2">
                    <a:lumMod val="50000"/>
                  </a:schemeClr>
                </a:solidFill>
                <a:effectLst>
                  <a:reflection blurRad="6350" stA="25000" endPos="45500" dir="5400000" sy="-100000" algn="bl" rotWithShape="0"/>
                </a:effectLst>
              </a:rPr>
              <a:t>/m². </a:t>
            </a:r>
          </a:p>
        </p:txBody>
      </p:sp>
      <p:pic>
        <p:nvPicPr>
          <p:cNvPr id="7" name="6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0580" y="2917686"/>
            <a:ext cx="4104456" cy="1938536"/>
          </a:xfrm>
          <a:prstGeom prst="rect">
            <a:avLst/>
          </a:prstGeom>
          <a:ln>
            <a:noFill/>
          </a:ln>
          <a:effectLst>
            <a:outerShdw blurRad="292100" dist="139700" dir="2700000" algn="tl" rotWithShape="0">
              <a:srgbClr val="333333">
                <a:alpha val="65000"/>
              </a:srgbClr>
            </a:outerShdw>
          </a:effectLst>
        </p:spPr>
      </p:pic>
      <p:pic>
        <p:nvPicPr>
          <p:cNvPr id="8" name="7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327" y="2917686"/>
            <a:ext cx="4104456" cy="1938536"/>
          </a:xfrm>
          <a:prstGeom prst="rect">
            <a:avLst/>
          </a:prstGeom>
          <a:ln>
            <a:noFill/>
          </a:ln>
          <a:effectLst>
            <a:outerShdw blurRad="292100" dist="139700" dir="2700000" algn="tl" rotWithShape="0">
              <a:srgbClr val="333333">
                <a:alpha val="65000"/>
              </a:srgbClr>
            </a:outerShdw>
          </a:effectLst>
        </p:spPr>
      </p:pic>
      <p:sp>
        <p:nvSpPr>
          <p:cNvPr id="9" name="8 CuadroTexto"/>
          <p:cNvSpPr txBox="1"/>
          <p:nvPr/>
        </p:nvSpPr>
        <p:spPr>
          <a:xfrm>
            <a:off x="217623" y="2491052"/>
            <a:ext cx="399433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Sobrecarga de uso sobre pórticos intermedios</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4934993" y="2491974"/>
            <a:ext cx="3813471"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Sobrecarga de uso sobre pórticos extremos</a:t>
            </a:r>
            <a:endParaRPr lang="es-ES" sz="1600">
              <a:solidFill>
                <a:schemeClr val="tx2">
                  <a:lumMod val="50000"/>
                </a:schemeClr>
              </a:solidFill>
              <a:effectLst>
                <a:reflection blurRad="6350" stA="25000" endPos="45500" dir="5400000" sy="-100000" algn="bl" rotWithShape="0"/>
              </a:effectLst>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806" y="3429000"/>
            <a:ext cx="4629150" cy="3171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437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xit" presetSubtype="0" fill="hold" nodeType="withEffect">
                                  <p:stCondLst>
                                    <p:cond delay="0"/>
                                  </p:stCondLst>
                                  <p:childTnLst>
                                    <p:animEffect transition="out" filter="fade">
                                      <p:cBhvr>
                                        <p:cTn id="31" dur="500"/>
                                        <p:tgtEl>
                                          <p:spTgt spid="1026"/>
                                        </p:tgtEl>
                                      </p:cBhvr>
                                    </p:animEffect>
                                    <p:set>
                                      <p:cBhvr>
                                        <p:cTn id="32"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4524315"/>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Nieve: </a:t>
            </a:r>
            <a:r>
              <a:rPr lang="es-ES" sz="2200" dirty="0">
                <a:solidFill>
                  <a:schemeClr val="tx2">
                    <a:lumMod val="50000"/>
                  </a:schemeClr>
                </a:solidFill>
                <a:effectLst>
                  <a:reflection blurRad="6350" stA="25000" endPos="45500" dir="5400000" sy="-100000" algn="bl" rotWithShape="0"/>
                </a:effectLst>
              </a:rPr>
              <a:t>Según indica </a:t>
            </a:r>
            <a:r>
              <a:rPr lang="es-ES" sz="2200" dirty="0" smtClean="0">
                <a:solidFill>
                  <a:schemeClr val="tx2">
                    <a:lumMod val="50000"/>
                  </a:schemeClr>
                </a:solidFill>
                <a:effectLst>
                  <a:reflection blurRad="6350" stA="25000" endPos="45500" dir="5400000" sy="-100000" algn="bl" rotWithShape="0"/>
                </a:effectLst>
              </a:rPr>
              <a:t>el </a:t>
            </a:r>
            <a:r>
              <a:rPr lang="es-ES" sz="2200" dirty="0">
                <a:solidFill>
                  <a:schemeClr val="tx2">
                    <a:lumMod val="50000"/>
                  </a:schemeClr>
                </a:solidFill>
                <a:effectLst>
                  <a:reflection blurRad="6350" stA="25000" endPos="45500" dir="5400000" sy="-100000" algn="bl" rotWithShape="0"/>
                </a:effectLst>
              </a:rPr>
              <a:t>DB SE-AE en su apartado 3.5.1 el valor de carga de </a:t>
            </a:r>
            <a:r>
              <a:rPr lang="es-ES" sz="2200" dirty="0" smtClean="0">
                <a:solidFill>
                  <a:schemeClr val="tx2">
                    <a:lumMod val="50000"/>
                  </a:schemeClr>
                </a:solidFill>
                <a:effectLst>
                  <a:reflection blurRad="6350" stA="25000" endPos="45500" dir="5400000" sy="-100000" algn="bl" rotWithShape="0"/>
                </a:effectLst>
              </a:rPr>
              <a:t>nieve, </a:t>
            </a:r>
            <a:r>
              <a:rPr lang="es-ES" sz="2200" dirty="0" err="1">
                <a:solidFill>
                  <a:schemeClr val="tx2">
                    <a:lumMod val="50000"/>
                  </a:schemeClr>
                </a:solidFill>
                <a:effectLst>
                  <a:reflection blurRad="6350" stA="25000" endPos="45500" dir="5400000" sy="-100000" algn="bl" rotWithShape="0"/>
                </a:effectLst>
              </a:rPr>
              <a:t>qn</a:t>
            </a:r>
            <a:r>
              <a:rPr lang="es-ES" sz="2200" dirty="0">
                <a:solidFill>
                  <a:schemeClr val="tx2">
                    <a:lumMod val="50000"/>
                  </a:schemeClr>
                </a:solidFill>
                <a:effectLst>
                  <a:reflection blurRad="6350" stA="25000" endPos="45500" dir="5400000" sy="-100000" algn="bl" rotWithShape="0"/>
                </a:effectLst>
              </a:rPr>
              <a:t>, puede tomarse como</a:t>
            </a:r>
            <a:r>
              <a:rPr lang="es-ES" sz="2200" dirty="0" smtClean="0">
                <a:solidFill>
                  <a:schemeClr val="tx2">
                    <a:lumMod val="50000"/>
                  </a:schemeClr>
                </a:solidFill>
                <a:effectLst>
                  <a:reflection blurRad="6350" stA="25000" endPos="45500" dir="5400000" sy="-100000" algn="bl" rotWithShape="0"/>
                </a:effectLst>
              </a:rPr>
              <a:t>:</a:t>
            </a:r>
            <a:endParaRPr lang="es-ES" sz="2200" dirty="0">
              <a:solidFill>
                <a:schemeClr val="tx2">
                  <a:lumMod val="50000"/>
                </a:schemeClr>
              </a:solidFill>
              <a:effectLst>
                <a:reflection blurRad="6350" stA="25000" endPos="45500" dir="5400000" sy="-100000" algn="bl" rotWithShape="0"/>
              </a:effectLst>
            </a:endParaRPr>
          </a:p>
          <a:p>
            <a:pPr algn="ctr"/>
            <a:r>
              <a:rPr lang="es-ES" sz="2200" dirty="0" err="1">
                <a:solidFill>
                  <a:schemeClr val="tx2">
                    <a:lumMod val="50000"/>
                  </a:schemeClr>
                </a:solidFill>
                <a:effectLst>
                  <a:reflection blurRad="6350" stA="25000" endPos="45500" dir="5400000" sy="-100000" algn="bl" rotWithShape="0"/>
                </a:effectLst>
              </a:rPr>
              <a:t>qn</a:t>
            </a:r>
            <a:r>
              <a:rPr lang="es-ES" sz="2200" dirty="0">
                <a:solidFill>
                  <a:schemeClr val="tx2">
                    <a:lumMod val="50000"/>
                  </a:schemeClr>
                </a:solidFill>
                <a:effectLst>
                  <a:reflection blurRad="6350" stA="25000" endPos="45500" dir="5400000" sy="-100000" algn="bl" rotWithShape="0"/>
                </a:effectLst>
              </a:rPr>
              <a:t> = μ * </a:t>
            </a:r>
            <a:r>
              <a:rPr lang="es-ES" sz="2200" dirty="0" err="1" smtClean="0">
                <a:solidFill>
                  <a:schemeClr val="tx2">
                    <a:lumMod val="50000"/>
                  </a:schemeClr>
                </a:solidFill>
                <a:effectLst>
                  <a:reflection blurRad="6350" stA="25000" endPos="45500" dir="5400000" sy="-100000" algn="bl" rotWithShape="0"/>
                </a:effectLst>
              </a:rPr>
              <a:t>sk</a:t>
            </a:r>
            <a:endParaRPr lang="es-ES" sz="2200" dirty="0">
              <a:solidFill>
                <a:schemeClr val="tx2">
                  <a:lumMod val="50000"/>
                </a:schemeClr>
              </a:solidFill>
              <a:effectLst>
                <a:reflection blurRad="6350" stA="25000" endPos="45500" dir="5400000" sy="-100000" algn="bl" rotWithShape="0"/>
              </a:effectLst>
            </a:endParaRPr>
          </a:p>
          <a:p>
            <a:r>
              <a:rPr lang="es-ES" sz="2200" dirty="0">
                <a:solidFill>
                  <a:schemeClr val="tx2">
                    <a:lumMod val="50000"/>
                  </a:schemeClr>
                </a:solidFill>
                <a:effectLst>
                  <a:reflection blurRad="6350" stA="25000" endPos="45500" dir="5400000" sy="-100000" algn="bl" rotWithShape="0"/>
                </a:effectLst>
              </a:rPr>
              <a:t>siendo</a:t>
            </a:r>
            <a:r>
              <a:rPr lang="es-ES" sz="2200" dirty="0" smtClean="0">
                <a:solidFill>
                  <a:schemeClr val="tx2">
                    <a:lumMod val="50000"/>
                  </a:schemeClr>
                </a:solidFill>
                <a:effectLst>
                  <a:reflection blurRad="6350" stA="25000" endPos="45500" dir="5400000" sy="-100000" algn="bl" rotWithShape="0"/>
                </a:effectLst>
              </a:rPr>
              <a:t>:</a:t>
            </a:r>
            <a:endParaRPr lang="es-ES" sz="2200" dirty="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dirty="0">
                <a:solidFill>
                  <a:schemeClr val="tx2">
                    <a:lumMod val="50000"/>
                  </a:schemeClr>
                </a:solidFill>
                <a:effectLst>
                  <a:reflection blurRad="6350" stA="25000" endPos="45500" dir="5400000" sy="-100000" algn="bl" rotWithShape="0"/>
                </a:effectLst>
              </a:rPr>
              <a:t>μ coeficiente de forma de la cubierta.</a:t>
            </a:r>
          </a:p>
          <a:p>
            <a:pPr marL="342900" indent="-342900">
              <a:buFont typeface="Arial" pitchFamily="34" charset="0"/>
              <a:buChar char="•"/>
            </a:pPr>
            <a:r>
              <a:rPr lang="es-ES" sz="2200" dirty="0" err="1">
                <a:solidFill>
                  <a:schemeClr val="tx2">
                    <a:lumMod val="50000"/>
                  </a:schemeClr>
                </a:solidFill>
                <a:effectLst>
                  <a:reflection blurRad="6350" stA="25000" endPos="45500" dir="5400000" sy="-100000" algn="bl" rotWithShape="0"/>
                </a:effectLst>
              </a:rPr>
              <a:t>sk</a:t>
            </a:r>
            <a:r>
              <a:rPr lang="es-ES" sz="2200" dirty="0">
                <a:solidFill>
                  <a:schemeClr val="tx2">
                    <a:lumMod val="50000"/>
                  </a:schemeClr>
                </a:solidFill>
                <a:effectLst>
                  <a:reflection blurRad="6350" stA="25000" endPos="45500" dir="5400000" sy="-100000" algn="bl" rotWithShape="0"/>
                </a:effectLst>
              </a:rPr>
              <a:t> el valor característico de la carga de nieve sobre un </a:t>
            </a:r>
            <a:r>
              <a:rPr lang="es-ES" sz="2200" dirty="0" smtClean="0">
                <a:solidFill>
                  <a:schemeClr val="tx2">
                    <a:lumMod val="50000"/>
                  </a:schemeClr>
                </a:solidFill>
                <a:effectLst>
                  <a:reflection blurRad="6350" stA="25000" endPos="45500" dir="5400000" sy="-100000" algn="bl" rotWithShape="0"/>
                </a:effectLst>
              </a:rPr>
              <a:t>terreno.</a:t>
            </a:r>
          </a:p>
          <a:p>
            <a:endParaRPr lang="es-ES" sz="2200" dirty="0">
              <a:solidFill>
                <a:schemeClr val="tx2">
                  <a:lumMod val="50000"/>
                </a:schemeClr>
              </a:solidFill>
              <a:effectLst>
                <a:reflection blurRad="6350" stA="25000" endPos="45500" dir="5400000" sy="-100000" algn="bl" rotWithShape="0"/>
              </a:effectLst>
            </a:endParaRPr>
          </a:p>
          <a:p>
            <a:r>
              <a:rPr lang="es-ES" sz="2200" dirty="0">
                <a:solidFill>
                  <a:schemeClr val="tx2">
                    <a:lumMod val="50000"/>
                  </a:schemeClr>
                </a:solidFill>
                <a:effectLst>
                  <a:reflection blurRad="6350" stA="25000" endPos="45500" dir="5400000" sy="-100000" algn="bl" rotWithShape="0"/>
                </a:effectLst>
              </a:rPr>
              <a:t>El apartado 3.5.3 del DB SE-AE indica que en un faldón limitado inferiormente por cornisas o </a:t>
            </a:r>
            <a:r>
              <a:rPr lang="es-ES" sz="2200" dirty="0" err="1">
                <a:solidFill>
                  <a:schemeClr val="tx2">
                    <a:lumMod val="50000"/>
                  </a:schemeClr>
                </a:solidFill>
                <a:effectLst>
                  <a:reflection blurRad="6350" stA="25000" endPos="45500" dir="5400000" sy="-100000" algn="bl" rotWithShape="0"/>
                </a:effectLst>
              </a:rPr>
              <a:t>limatesas</a:t>
            </a:r>
            <a:r>
              <a:rPr lang="es-ES" sz="2200" dirty="0">
                <a:solidFill>
                  <a:schemeClr val="tx2">
                    <a:lumMod val="50000"/>
                  </a:schemeClr>
                </a:solidFill>
                <a:effectLst>
                  <a:reflection blurRad="6350" stA="25000" endPos="45500" dir="5400000" sy="-100000" algn="bl" rotWithShape="0"/>
                </a:effectLst>
              </a:rPr>
              <a:t>, y en el que no hay impedimento al deslizamiento de la nieve, μ</a:t>
            </a:r>
            <a:r>
              <a:rPr lang="es-ES" sz="2200" dirty="0" smtClean="0">
                <a:solidFill>
                  <a:schemeClr val="tx2">
                    <a:lumMod val="50000"/>
                  </a:schemeClr>
                </a:solidFill>
                <a:effectLst>
                  <a:reflection blurRad="6350" stA="25000" endPos="45500" dir="5400000" sy="-100000" algn="bl" rotWithShape="0"/>
                </a:effectLst>
              </a:rPr>
              <a:t> </a:t>
            </a:r>
            <a:r>
              <a:rPr lang="es-ES" sz="2200" dirty="0">
                <a:solidFill>
                  <a:schemeClr val="tx2">
                    <a:lumMod val="50000"/>
                  </a:schemeClr>
                </a:solidFill>
                <a:effectLst>
                  <a:reflection blurRad="6350" stA="25000" endPos="45500" dir="5400000" sy="-100000" algn="bl" rotWithShape="0"/>
                </a:effectLst>
              </a:rPr>
              <a:t>tiene el valor de 1 para cubiertas con inclinación ≤</a:t>
            </a:r>
            <a:r>
              <a:rPr lang="es-ES" sz="2200" dirty="0" smtClean="0">
                <a:solidFill>
                  <a:schemeClr val="tx2">
                    <a:lumMod val="50000"/>
                  </a:schemeClr>
                </a:solidFill>
                <a:effectLst>
                  <a:reflection blurRad="6350" stA="25000" endPos="45500" dir="5400000" sy="-100000" algn="bl" rotWithShape="0"/>
                </a:effectLst>
              </a:rPr>
              <a:t> 30° </a:t>
            </a:r>
            <a:r>
              <a:rPr lang="es-ES" sz="2200" dirty="0">
                <a:solidFill>
                  <a:schemeClr val="tx2">
                    <a:lumMod val="50000"/>
                  </a:schemeClr>
                </a:solidFill>
                <a:effectLst>
                  <a:reflection blurRad="6350" stA="25000" endPos="45500" dir="5400000" sy="-100000" algn="bl" rotWithShape="0"/>
                </a:effectLst>
              </a:rPr>
              <a:t>y 0 para cubiertas con inclinación ≥</a:t>
            </a:r>
            <a:r>
              <a:rPr lang="es-ES" sz="2200" dirty="0" smtClean="0">
                <a:solidFill>
                  <a:schemeClr val="tx2">
                    <a:lumMod val="50000"/>
                  </a:schemeClr>
                </a:solidFill>
                <a:effectLst>
                  <a:reflection blurRad="6350" stA="25000" endPos="45500" dir="5400000" sy="-100000" algn="bl" rotWithShape="0"/>
                </a:effectLst>
              </a:rPr>
              <a:t> 60° </a:t>
            </a:r>
            <a:r>
              <a:rPr lang="es-ES" sz="2200" dirty="0">
                <a:solidFill>
                  <a:schemeClr val="tx2">
                    <a:lumMod val="50000"/>
                  </a:schemeClr>
                </a:solidFill>
                <a:effectLst>
                  <a:reflection blurRad="6350" stA="25000" endPos="45500" dir="5400000" sy="-100000" algn="bl" rotWithShape="0"/>
                </a:effectLst>
              </a:rPr>
              <a:t>(para valores intermedios se interpolará linealmente</a:t>
            </a:r>
            <a:r>
              <a:rPr lang="es-ES" sz="2200" dirty="0" smtClean="0">
                <a:solidFill>
                  <a:schemeClr val="tx2">
                    <a:lumMod val="50000"/>
                  </a:schemeClr>
                </a:solidFill>
                <a:effectLst>
                  <a:reflection blurRad="6350" stA="25000" endPos="45500" dir="5400000" sy="-100000" algn="bl" rotWithShape="0"/>
                </a:effectLst>
              </a:rPr>
              <a:t>).</a:t>
            </a:r>
            <a:endParaRPr lang="es-ES" sz="2200" dirty="0">
              <a:solidFill>
                <a:schemeClr val="tx2">
                  <a:lumMod val="50000"/>
                </a:schemeClr>
              </a:solidFill>
              <a:effectLst>
                <a:reflection blurRad="6350" stA="25000" endPos="45500" dir="5400000" sy="-100000" algn="bl" rotWithShape="0"/>
              </a:effectLst>
            </a:endParaRPr>
          </a:p>
          <a:p>
            <a:endParaRPr lang="es-ES" sz="2400" dirty="0">
              <a:solidFill>
                <a:schemeClr val="tx2">
                  <a:lumMod val="50000"/>
                </a:schemeClr>
              </a:solidFill>
              <a:effectLst>
                <a:reflection blurRad="6350" stA="25000" endPos="45500" dir="5400000" sy="-100000" algn="bl" rotWithShape="0"/>
              </a:effectLst>
            </a:endParaRPr>
          </a:p>
        </p:txBody>
      </p:sp>
      <p:graphicFrame>
        <p:nvGraphicFramePr>
          <p:cNvPr id="6" name="5 Tabla"/>
          <p:cNvGraphicFramePr>
            <a:graphicFrameLocks noGrp="1"/>
          </p:cNvGraphicFramePr>
          <p:nvPr>
            <p:extLst>
              <p:ext uri="{D42A27DB-BD31-4B8C-83A1-F6EECF244321}">
                <p14:modId xmlns:p14="http://schemas.microsoft.com/office/powerpoint/2010/main" val="2285771887"/>
              </p:ext>
            </p:extLst>
          </p:nvPr>
        </p:nvGraphicFramePr>
        <p:xfrm>
          <a:off x="251520" y="2290934"/>
          <a:ext cx="4865339" cy="2506218"/>
        </p:xfrm>
        <a:graphic>
          <a:graphicData uri="http://schemas.openxmlformats.org/drawingml/2006/table">
            <a:tbl>
              <a:tblPr firstRow="1">
                <a:effectLst>
                  <a:innerShdw blurRad="63500" dist="50800" dir="2700000">
                    <a:prstClr val="black">
                      <a:alpha val="50000"/>
                    </a:prstClr>
                  </a:innerShdw>
                </a:effectLst>
                <a:tableStyleId>{3C2FFA5D-87B4-456A-9821-1D502468CF0F}</a:tableStyleId>
              </a:tblPr>
              <a:tblGrid>
                <a:gridCol w="1473865"/>
                <a:gridCol w="1695737"/>
                <a:gridCol w="1695737"/>
              </a:tblGrid>
              <a:tr h="0">
                <a:tc>
                  <a:txBody>
                    <a:bodyPr/>
                    <a:lstStyle/>
                    <a:p>
                      <a:pPr marL="0" algn="ctr" defTabSz="914400" rtl="0" eaLnBrk="1" latinLnBrk="0" hangingPunct="1">
                        <a:lnSpc>
                          <a:spcPct val="115000"/>
                        </a:lnSpc>
                        <a:spcAft>
                          <a:spcPts val="0"/>
                        </a:spcAft>
                      </a:pPr>
                      <a:r>
                        <a:rPr lang="es-ES" sz="1100" b="1" kern="1200" dirty="0" smtClean="0">
                          <a:solidFill>
                            <a:schemeClr val="lt1"/>
                          </a:solidFill>
                          <a:effectLst/>
                          <a:latin typeface="+mn-lt"/>
                          <a:ea typeface="+mn-ea"/>
                          <a:cs typeface="+mn-cs"/>
                        </a:rPr>
                        <a:t>Número </a:t>
                      </a:r>
                      <a:r>
                        <a:rPr lang="es-ES" sz="1100" b="1" kern="1200" dirty="0">
                          <a:solidFill>
                            <a:schemeClr val="lt1"/>
                          </a:solidFill>
                          <a:effectLst/>
                          <a:latin typeface="+mn-lt"/>
                          <a:ea typeface="+mn-ea"/>
                          <a:cs typeface="+mn-cs"/>
                        </a:rPr>
                        <a:t>tramo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b="1" kern="1200" dirty="0" smtClean="0">
                          <a:solidFill>
                            <a:schemeClr val="lt1"/>
                          </a:solidFill>
                          <a:effectLst/>
                          <a:latin typeface="+mn-lt"/>
                          <a:ea typeface="+mn-ea"/>
                          <a:cs typeface="+mn-cs"/>
                        </a:rPr>
                        <a:t>Ángulo</a:t>
                      </a:r>
                      <a:endParaRPr lang="es-ES" sz="1100" b="1" kern="1200" dirty="0">
                        <a:solidFill>
                          <a:schemeClr val="lt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b="1" kern="1200" dirty="0">
                          <a:solidFill>
                            <a:schemeClr val="lt1"/>
                          </a:solidFill>
                          <a:effectLst/>
                          <a:latin typeface="+mn-lt"/>
                          <a:ea typeface="+mn-ea"/>
                          <a:cs typeface="+mn-cs"/>
                        </a:rPr>
                        <a:t>Coeficiente de forma (μ)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Tramo 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dirty="0">
                          <a:solidFill>
                            <a:schemeClr val="dk1"/>
                          </a:solidFill>
                          <a:effectLst/>
                          <a:latin typeface="+mn-lt"/>
                          <a:ea typeface="+mn-ea"/>
                          <a:cs typeface="+mn-cs"/>
                        </a:rPr>
                        <a:t>36,5°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0,79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latin typeface="Calibri"/>
                          <a:ea typeface="Times New Roman"/>
                          <a:cs typeface="Calibri"/>
                        </a:rPr>
                        <a:t>31,8°</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0,94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26,2</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19,7</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5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12,3</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4,2</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4,2</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12,3</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19,7</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latin typeface="Calibri"/>
                          <a:ea typeface="Times New Roman"/>
                          <a:cs typeface="Times New Roman"/>
                        </a:rPr>
                        <a:t>26,2</a:t>
                      </a:r>
                      <a:r>
                        <a:rPr lang="es-ES" sz="1100">
                          <a:effectLst/>
                          <a:latin typeface="Calibri"/>
                          <a:ea typeface="Times New Roman"/>
                          <a:cs typeface="Calibri"/>
                        </a:rPr>
                        <a:t>°</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Tramo 11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latin typeface="Calibri"/>
                          <a:ea typeface="Times New Roman"/>
                          <a:cs typeface="Times New Roman"/>
                        </a:rPr>
                        <a:t>31,8</a:t>
                      </a:r>
                      <a:r>
                        <a:rPr lang="es-ES" sz="1100" dirty="0">
                          <a:effectLst/>
                          <a:latin typeface="Calibri"/>
                          <a:ea typeface="Times New Roman"/>
                          <a:cs typeface="Calibri"/>
                        </a:rPr>
                        <a:t>°</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0,94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Tramo 12 </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solidFill>
                            <a:srgbClr val="000000"/>
                          </a:solidFill>
                          <a:effectLst/>
                          <a:latin typeface="Calibri"/>
                          <a:ea typeface="Times New Roman"/>
                          <a:cs typeface="Times New Roman"/>
                        </a:rPr>
                        <a:t>36,5</a:t>
                      </a:r>
                      <a:r>
                        <a:rPr lang="es-ES" sz="1100" dirty="0">
                          <a:solidFill>
                            <a:srgbClr val="000000"/>
                          </a:solidFill>
                          <a:effectLst/>
                          <a:latin typeface="Calibri"/>
                          <a:ea typeface="Times New Roman"/>
                          <a:cs typeface="Calibri"/>
                        </a:rPr>
                        <a:t>°</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1*</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1010097413"/>
              </p:ext>
            </p:extLst>
          </p:nvPr>
        </p:nvGraphicFramePr>
        <p:xfrm>
          <a:off x="251520" y="5157192"/>
          <a:ext cx="4865339" cy="385572"/>
        </p:xfrm>
        <a:graphic>
          <a:graphicData uri="http://schemas.openxmlformats.org/drawingml/2006/table">
            <a:tbl>
              <a:tblPr firstRow="1">
                <a:tableStyleId>{3C2FFA5D-87B4-456A-9821-1D502468CF0F}</a:tableStyleId>
              </a:tblPr>
              <a:tblGrid>
                <a:gridCol w="1473865"/>
                <a:gridCol w="1695737"/>
                <a:gridCol w="1695737"/>
              </a:tblGrid>
              <a:tr h="0">
                <a:tc>
                  <a:txBody>
                    <a:bodyPr/>
                    <a:lstStyle/>
                    <a:p>
                      <a:pPr marL="0" algn="ctr" defTabSz="914400" rtl="0" eaLnBrk="1" latinLnBrk="0" hangingPunct="1">
                        <a:lnSpc>
                          <a:spcPct val="115000"/>
                        </a:lnSpc>
                        <a:spcAft>
                          <a:spcPts val="0"/>
                        </a:spcAft>
                      </a:pPr>
                      <a:r>
                        <a:rPr lang="es-ES" sz="1100" kern="1200" dirty="0" smtClean="0">
                          <a:effectLst/>
                        </a:rPr>
                        <a:t>Número </a:t>
                      </a:r>
                      <a:r>
                        <a:rPr lang="es-ES" sz="1100" kern="1200" dirty="0">
                          <a:effectLst/>
                        </a:rPr>
                        <a:t>tramo</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b="1" kern="1200" dirty="0" smtClean="0">
                          <a:solidFill>
                            <a:schemeClr val="lt1"/>
                          </a:solidFill>
                          <a:effectLst/>
                          <a:latin typeface="+mn-lt"/>
                          <a:ea typeface="+mn-ea"/>
                          <a:cs typeface="+mn-cs"/>
                        </a:rPr>
                        <a:t>Ángulo</a:t>
                      </a:r>
                      <a:endParaRPr lang="es-ES" sz="1100" b="1" kern="1200" dirty="0">
                        <a:solidFill>
                          <a:schemeClr val="lt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effectLst/>
                        </a:rPr>
                        <a:t>Coeficiente de forma (μ)</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ctr" defTabSz="914400" rtl="0" eaLnBrk="1" latinLnBrk="0" hangingPunct="1">
                        <a:lnSpc>
                          <a:spcPct val="115000"/>
                        </a:lnSpc>
                        <a:spcAft>
                          <a:spcPts val="0"/>
                        </a:spcAft>
                      </a:pPr>
                      <a:r>
                        <a:rPr lang="es-ES" sz="1100" kern="1200">
                          <a:effectLst/>
                        </a:rPr>
                        <a:t>Pórtico a 1 agua</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ES" sz="1100" kern="1200" dirty="0" smtClean="0">
                          <a:solidFill>
                            <a:schemeClr val="dk1"/>
                          </a:solidFill>
                          <a:effectLst/>
                          <a:latin typeface="+mn-lt"/>
                          <a:ea typeface="+mn-ea"/>
                          <a:cs typeface="+mn-cs"/>
                        </a:rPr>
                        <a:t>10</a:t>
                      </a:r>
                      <a:r>
                        <a:rPr lang="es-ES" sz="1100" dirty="0" smtClean="0">
                          <a:effectLst/>
                          <a:latin typeface="+mn-lt"/>
                          <a:ea typeface="Times New Roman"/>
                          <a:cs typeface="Calibri"/>
                        </a:rPr>
                        <a:t>°</a:t>
                      </a:r>
                      <a:endParaRPr lang="es-ES" sz="1100" dirty="0" smtClean="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effectLst/>
                        </a:rPr>
                        <a:t>1</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9" name="8 Imagen"/>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99384" y="2708920"/>
            <a:ext cx="3840063" cy="2448272"/>
          </a:xfrm>
          <a:prstGeom prst="rect">
            <a:avLst/>
          </a:prstGeom>
          <a:noFill/>
          <a:ln>
            <a:noFill/>
          </a:ln>
        </p:spPr>
      </p:pic>
    </p:spTree>
    <p:extLst>
      <p:ext uri="{BB962C8B-B14F-4D97-AF65-F5344CB8AC3E}">
        <p14:creationId xmlns:p14="http://schemas.microsoft.com/office/powerpoint/2010/main" val="418984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1785104"/>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El valor característico de </a:t>
            </a:r>
            <a:r>
              <a:rPr lang="es-ES" sz="2200" dirty="0">
                <a:solidFill>
                  <a:schemeClr val="tx2">
                    <a:lumMod val="50000"/>
                  </a:schemeClr>
                </a:solidFill>
                <a:effectLst>
                  <a:reflection blurRad="6350" stA="25000" endPos="45500" dir="5400000" sy="-100000" algn="bl" rotWithShape="0"/>
                </a:effectLst>
              </a:rPr>
              <a:t>la carga de nieve (</a:t>
            </a:r>
            <a:r>
              <a:rPr lang="es-ES" sz="2200" dirty="0" err="1">
                <a:solidFill>
                  <a:schemeClr val="tx2">
                    <a:lumMod val="50000"/>
                  </a:schemeClr>
                </a:solidFill>
                <a:effectLst>
                  <a:reflection blurRad="6350" stA="25000" endPos="45500" dir="5400000" sy="-100000" algn="bl" rotWithShape="0"/>
                </a:effectLst>
              </a:rPr>
              <a:t>sk</a:t>
            </a:r>
            <a:r>
              <a:rPr lang="es-ES" sz="2200" dirty="0">
                <a:solidFill>
                  <a:schemeClr val="tx2">
                    <a:lumMod val="50000"/>
                  </a:schemeClr>
                </a:solidFill>
                <a:effectLst>
                  <a:reflection blurRad="6350" stA="25000" endPos="45500" dir="5400000" sy="-100000" algn="bl" rotWithShape="0"/>
                </a:effectLst>
              </a:rPr>
              <a:t>) se obtiene según lo que indica el DB SE-AE en su apartado 3.5.2. Según dicho apartado en localidades que no son capital de provincia, el valor puede deducirse del </a:t>
            </a:r>
            <a:r>
              <a:rPr lang="es-ES" sz="2200" dirty="0" smtClean="0">
                <a:solidFill>
                  <a:schemeClr val="tx2">
                    <a:lumMod val="50000"/>
                  </a:schemeClr>
                </a:solidFill>
                <a:effectLst>
                  <a:reflection blurRad="6350" stA="25000" endPos="45500" dir="5400000" sy="-100000" algn="bl" rotWithShape="0"/>
                </a:effectLst>
              </a:rPr>
              <a:t>anexo </a:t>
            </a:r>
            <a:r>
              <a:rPr lang="es-ES" sz="2200" dirty="0">
                <a:solidFill>
                  <a:schemeClr val="tx2">
                    <a:lumMod val="50000"/>
                  </a:schemeClr>
                </a:solidFill>
                <a:effectLst>
                  <a:reflection blurRad="6350" stA="25000" endPos="45500" dir="5400000" sy="-100000" algn="bl" rotWithShape="0"/>
                </a:effectLst>
              </a:rPr>
              <a:t>E, en función de la zona y de la altitud topográfica del emplazamiento de la obra. El proyecto se desarrolla </a:t>
            </a:r>
            <a:r>
              <a:rPr lang="es-ES" sz="2200" dirty="0" smtClean="0">
                <a:solidFill>
                  <a:schemeClr val="tx2">
                    <a:lumMod val="50000"/>
                  </a:schemeClr>
                </a:solidFill>
                <a:effectLst>
                  <a:reflection blurRad="6350" stA="25000" endPos="45500" dir="5400000" sy="-100000" algn="bl" rotWithShape="0"/>
                </a:effectLst>
              </a:rPr>
              <a:t>en </a:t>
            </a:r>
            <a:r>
              <a:rPr lang="es-ES" sz="2200" dirty="0" err="1" smtClean="0">
                <a:solidFill>
                  <a:schemeClr val="tx2">
                    <a:lumMod val="50000"/>
                  </a:schemeClr>
                </a:solidFill>
                <a:effectLst>
                  <a:reflection blurRad="6350" stA="25000" endPos="45500" dir="5400000" sy="-100000" algn="bl" rotWithShape="0"/>
                </a:effectLst>
              </a:rPr>
              <a:t>Llíria</a:t>
            </a:r>
            <a:r>
              <a:rPr lang="es-ES" sz="2200" dirty="0" smtClean="0">
                <a:solidFill>
                  <a:schemeClr val="tx2">
                    <a:lumMod val="50000"/>
                  </a:schemeClr>
                </a:solidFill>
                <a:effectLst>
                  <a:reflection blurRad="6350" stA="25000" endPos="45500" dir="5400000" sy="-100000" algn="bl" rotWithShape="0"/>
                </a:effectLst>
              </a:rPr>
              <a:t> (164 m). </a:t>
            </a:r>
            <a:endParaRPr lang="es-ES" sz="22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3" y="3976530"/>
            <a:ext cx="3968607" cy="2713003"/>
          </a:xfrm>
          <a:prstGeom prst="rect">
            <a:avLst/>
          </a:prstGeom>
          <a:ln>
            <a:noFill/>
          </a:ln>
          <a:effectLst>
            <a:outerShdw blurRad="292100" dist="139700" dir="2700000" algn="tl" rotWithShape="0">
              <a:srgbClr val="333333">
                <a:alpha val="65000"/>
              </a:srgbClr>
            </a:outerShdw>
          </a:effectLst>
        </p:spPr>
      </p:pic>
      <p:pic>
        <p:nvPicPr>
          <p:cNvPr id="8" name="7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4509120"/>
            <a:ext cx="1524000" cy="1647825"/>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pic>
      <p:sp>
        <p:nvSpPr>
          <p:cNvPr id="9" name="8 CuadroTexto"/>
          <p:cNvSpPr txBox="1"/>
          <p:nvPr/>
        </p:nvSpPr>
        <p:spPr>
          <a:xfrm>
            <a:off x="6212052" y="4981283"/>
            <a:ext cx="2448272" cy="430887"/>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Zona climática 5</a:t>
            </a:r>
          </a:p>
        </p:txBody>
      </p:sp>
      <p:sp>
        <p:nvSpPr>
          <p:cNvPr id="11" name="10 CuadroTexto"/>
          <p:cNvSpPr txBox="1"/>
          <p:nvPr/>
        </p:nvSpPr>
        <p:spPr>
          <a:xfrm>
            <a:off x="111626" y="2132856"/>
            <a:ext cx="8931944" cy="1107996"/>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Para </a:t>
            </a:r>
            <a:r>
              <a:rPr lang="es-ES" sz="2200" dirty="0">
                <a:solidFill>
                  <a:schemeClr val="tx2">
                    <a:lumMod val="50000"/>
                  </a:schemeClr>
                </a:solidFill>
                <a:effectLst>
                  <a:reflection blurRad="6350" stA="25000" endPos="45500" dir="5400000" sy="-100000" algn="bl" rotWithShape="0"/>
                </a:effectLst>
              </a:rPr>
              <a:t>obtener el valor definitivo, interpolo entre los valores 0,2 y 0,3 según indica la tabla inferior (puesto que la altura del municipio es de 164 m). En definitiva, el valor </a:t>
            </a:r>
            <a:r>
              <a:rPr lang="es-ES" sz="2200" dirty="0" err="1">
                <a:solidFill>
                  <a:schemeClr val="tx2">
                    <a:lumMod val="50000"/>
                  </a:schemeClr>
                </a:solidFill>
                <a:effectLst>
                  <a:reflection blurRad="6350" stA="25000" endPos="45500" dir="5400000" sy="-100000" algn="bl" rotWithShape="0"/>
                </a:effectLst>
              </a:rPr>
              <a:t>sk</a:t>
            </a:r>
            <a:r>
              <a:rPr lang="es-ES" sz="2200" dirty="0">
                <a:solidFill>
                  <a:schemeClr val="tx2">
                    <a:lumMod val="50000"/>
                  </a:schemeClr>
                </a:solidFill>
                <a:effectLst>
                  <a:reflection blurRad="6350" stA="25000" endPos="45500" dir="5400000" sy="-100000" algn="bl" rotWithShape="0"/>
                </a:effectLst>
              </a:rPr>
              <a:t> que obtengo es 0,282 KN/m².</a:t>
            </a:r>
          </a:p>
        </p:txBody>
      </p:sp>
      <p:pic>
        <p:nvPicPr>
          <p:cNvPr id="12" name="11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5853" y="3645024"/>
            <a:ext cx="5135245" cy="24574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713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graphicFrame>
        <p:nvGraphicFramePr>
          <p:cNvPr id="3" name="2 Tabla"/>
          <p:cNvGraphicFramePr>
            <a:graphicFrameLocks noGrp="1"/>
          </p:cNvGraphicFramePr>
          <p:nvPr>
            <p:extLst>
              <p:ext uri="{D42A27DB-BD31-4B8C-83A1-F6EECF244321}">
                <p14:modId xmlns:p14="http://schemas.microsoft.com/office/powerpoint/2010/main" val="188474257"/>
              </p:ext>
            </p:extLst>
          </p:nvPr>
        </p:nvGraphicFramePr>
        <p:xfrm>
          <a:off x="5060602" y="1618516"/>
          <a:ext cx="3847332" cy="2506218"/>
        </p:xfrm>
        <a:graphic>
          <a:graphicData uri="http://schemas.openxmlformats.org/drawingml/2006/table">
            <a:tbl>
              <a:tblPr firstRow="1">
                <a:tableStyleId>{3C2FFA5D-87B4-456A-9821-1D502468CF0F}</a:tableStyleId>
              </a:tblPr>
              <a:tblGrid>
                <a:gridCol w="1209602"/>
                <a:gridCol w="2637730"/>
              </a:tblGrid>
              <a:tr h="183137">
                <a:tc>
                  <a:txBody>
                    <a:bodyPr/>
                    <a:lstStyle/>
                    <a:p>
                      <a:pPr algn="ctr">
                        <a:lnSpc>
                          <a:spcPct val="115000"/>
                        </a:lnSpc>
                        <a:spcAft>
                          <a:spcPts val="0"/>
                        </a:spcAft>
                      </a:pPr>
                      <a:r>
                        <a:rPr lang="es-ES" sz="1100">
                          <a:effectLst/>
                        </a:rPr>
                        <a:t>Numero 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ES" sz="1100" smtClean="0">
                          <a:effectLst/>
                        </a:rPr>
                        <a:t>0,447 </a:t>
                      </a:r>
                      <a:r>
                        <a:rPr lang="es-ES" sz="1100" err="1" smtClean="0">
                          <a:effectLst/>
                        </a:rPr>
                        <a:t>kN</a:t>
                      </a:r>
                      <a:r>
                        <a:rPr lang="es-ES" sz="1100" smtClean="0">
                          <a:effectLst/>
                        </a:rPr>
                        <a:t>/m</a:t>
                      </a:r>
                      <a:endParaRPr lang="es-ES" sz="1050" smtClean="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0,562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0,632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0,662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0,687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0,702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0,702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0,687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0,662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0,632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0,562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3137">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0,565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2945352606"/>
              </p:ext>
            </p:extLst>
          </p:nvPr>
        </p:nvGraphicFramePr>
        <p:xfrm>
          <a:off x="5040052" y="4189730"/>
          <a:ext cx="3888432" cy="385572"/>
        </p:xfrm>
        <a:graphic>
          <a:graphicData uri="http://schemas.openxmlformats.org/drawingml/2006/table">
            <a:tbl>
              <a:tblPr firstRow="1">
                <a:tableStyleId>{3C2FFA5D-87B4-456A-9821-1D502468CF0F}</a:tableStyleId>
              </a:tblPr>
              <a:tblGrid>
                <a:gridCol w="1240092"/>
                <a:gridCol w="2648340"/>
              </a:tblGrid>
              <a:tr h="156782">
                <a:tc>
                  <a:txBody>
                    <a:bodyPr/>
                    <a:lstStyle/>
                    <a:p>
                      <a:pPr algn="ctr">
                        <a:lnSpc>
                          <a:spcPct val="115000"/>
                        </a:lnSpc>
                        <a:spcAft>
                          <a:spcPts val="0"/>
                        </a:spcAft>
                      </a:pPr>
                      <a:r>
                        <a:rPr lang="es-ES" sz="1100">
                          <a:effectLst/>
                        </a:rPr>
                        <a:t>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a:t>
                      </a:r>
                      <a:r>
                        <a:rPr lang="es-ES" sz="1100" smtClean="0">
                          <a:effectLst/>
                        </a:rPr>
                        <a:t>horizontal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6782">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0,692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8" name="7 Imagen"/>
          <p:cNvPicPr/>
          <p:nvPr/>
        </p:nvPicPr>
        <p:blipFill>
          <a:blip r:embed="rId2" cstate="print"/>
          <a:srcRect/>
          <a:stretch>
            <a:fillRect/>
          </a:stretch>
        </p:blipFill>
        <p:spPr bwMode="auto">
          <a:xfrm>
            <a:off x="4940498" y="4653136"/>
            <a:ext cx="4087540" cy="2110780"/>
          </a:xfrm>
          <a:prstGeom prst="rect">
            <a:avLst/>
          </a:prstGeom>
          <a:ln>
            <a:noFill/>
          </a:ln>
          <a:effectLst>
            <a:outerShdw blurRad="292100" dist="139700" dir="2700000" algn="tl" rotWithShape="0">
              <a:srgbClr val="333333">
                <a:alpha val="65000"/>
              </a:srgbClr>
            </a:outerShdw>
          </a:effectLst>
        </p:spPr>
      </p:pic>
      <p:sp>
        <p:nvSpPr>
          <p:cNvPr id="11" name="10 CuadroTexto"/>
          <p:cNvSpPr txBox="1"/>
          <p:nvPr/>
        </p:nvSpPr>
        <p:spPr>
          <a:xfrm>
            <a:off x="5220072" y="1279962"/>
            <a:ext cx="3528392" cy="338554"/>
          </a:xfrm>
          <a:prstGeom prst="rect">
            <a:avLst/>
          </a:prstGeom>
          <a:noFill/>
        </p:spPr>
        <p:txBody>
          <a:bodyPr wrap="square" rtlCol="0">
            <a:spAutoFit/>
          </a:bodyPr>
          <a:lstStyle/>
          <a:p>
            <a:r>
              <a:rPr lang="es-ES" sz="1600">
                <a:solidFill>
                  <a:schemeClr val="tx2">
                    <a:lumMod val="50000"/>
                  </a:schemeClr>
                </a:solidFill>
                <a:effectLst>
                  <a:reflection blurRad="6350" stA="25000" endPos="45500" dir="5400000" sy="-100000" algn="bl" rotWithShape="0"/>
                </a:effectLst>
              </a:rPr>
              <a:t>C</a:t>
            </a:r>
            <a:r>
              <a:rPr lang="es-ES" sz="1600" smtClean="0">
                <a:solidFill>
                  <a:schemeClr val="tx2">
                    <a:lumMod val="50000"/>
                  </a:schemeClr>
                </a:solidFill>
                <a:effectLst>
                  <a:reflection blurRad="6350" stA="25000" endPos="45500" dir="5400000" sy="-100000" algn="bl" rotWithShape="0"/>
                </a:effectLst>
              </a:rPr>
              <a:t>arga de nieve sobre pórticos extremos</a:t>
            </a:r>
            <a:endParaRPr lang="es-ES" sz="1600">
              <a:solidFill>
                <a:schemeClr val="tx2">
                  <a:lumMod val="50000"/>
                </a:schemeClr>
              </a:solidFill>
              <a:effectLst>
                <a:reflection blurRad="6350" stA="25000" endPos="45500" dir="5400000" sy="-100000" algn="bl" rotWithShape="0"/>
              </a:effectLst>
            </a:endParaRPr>
          </a:p>
        </p:txBody>
      </p:sp>
      <p:sp>
        <p:nvSpPr>
          <p:cNvPr id="12" name="11 CuadroTexto"/>
          <p:cNvSpPr txBox="1"/>
          <p:nvPr/>
        </p:nvSpPr>
        <p:spPr>
          <a:xfrm>
            <a:off x="251520" y="1279962"/>
            <a:ext cx="3744416" cy="338554"/>
          </a:xfrm>
          <a:prstGeom prst="rect">
            <a:avLst/>
          </a:prstGeom>
          <a:noFill/>
        </p:spPr>
        <p:txBody>
          <a:bodyPr wrap="square" rtlCol="0">
            <a:spAutoFit/>
          </a:bodyPr>
          <a:lstStyle/>
          <a:p>
            <a:r>
              <a:rPr lang="es-ES" sz="1600">
                <a:solidFill>
                  <a:schemeClr val="tx2">
                    <a:lumMod val="50000"/>
                  </a:schemeClr>
                </a:solidFill>
                <a:effectLst>
                  <a:reflection blurRad="6350" stA="25000" endPos="45500" dir="5400000" sy="-100000" algn="bl" rotWithShape="0"/>
                </a:effectLst>
              </a:rPr>
              <a:t>C</a:t>
            </a:r>
            <a:r>
              <a:rPr lang="es-ES" sz="1600" smtClean="0">
                <a:solidFill>
                  <a:schemeClr val="tx2">
                    <a:lumMod val="50000"/>
                  </a:schemeClr>
                </a:solidFill>
                <a:effectLst>
                  <a:reflection blurRad="6350" stA="25000" endPos="45500" dir="5400000" sy="-100000" algn="bl" rotWithShape="0"/>
                </a:effectLst>
              </a:rPr>
              <a:t>arga de nieve sobre pórticos intermedios</a:t>
            </a:r>
            <a:endParaRPr lang="es-ES" sz="1600">
              <a:solidFill>
                <a:schemeClr val="tx2">
                  <a:lumMod val="50000"/>
                </a:schemeClr>
              </a:solidFill>
              <a:effectLst>
                <a:reflection blurRad="6350" stA="25000" endPos="45500" dir="5400000" sy="-100000" algn="bl" rotWithShape="0"/>
              </a:effectLst>
            </a:endParaRPr>
          </a:p>
        </p:txBody>
      </p:sp>
      <p:graphicFrame>
        <p:nvGraphicFramePr>
          <p:cNvPr id="7" name="6 Tabla"/>
          <p:cNvGraphicFramePr>
            <a:graphicFrameLocks noGrp="1"/>
          </p:cNvGraphicFramePr>
          <p:nvPr>
            <p:extLst>
              <p:ext uri="{D42A27DB-BD31-4B8C-83A1-F6EECF244321}">
                <p14:modId xmlns:p14="http://schemas.microsoft.com/office/powerpoint/2010/main" val="2847495285"/>
              </p:ext>
            </p:extLst>
          </p:nvPr>
        </p:nvGraphicFramePr>
        <p:xfrm>
          <a:off x="179512" y="1618516"/>
          <a:ext cx="3888432" cy="2506218"/>
        </p:xfrm>
        <a:graphic>
          <a:graphicData uri="http://schemas.openxmlformats.org/drawingml/2006/table">
            <a:tbl>
              <a:tblPr firstRow="1">
                <a:tableStyleId>{3C2FFA5D-87B4-456A-9821-1D502468CF0F}</a:tableStyleId>
              </a:tblPr>
              <a:tblGrid>
                <a:gridCol w="1222523"/>
                <a:gridCol w="2665909"/>
              </a:tblGrid>
              <a:tr h="182079">
                <a:tc>
                  <a:txBody>
                    <a:bodyPr/>
                    <a:lstStyle/>
                    <a:p>
                      <a:pPr algn="ctr">
                        <a:lnSpc>
                          <a:spcPct val="115000"/>
                        </a:lnSpc>
                        <a:spcAft>
                          <a:spcPts val="0"/>
                        </a:spcAft>
                      </a:pPr>
                      <a:r>
                        <a:rPr lang="es-ES" sz="1100">
                          <a:effectLst/>
                        </a:rPr>
                        <a:t>Numero 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0,895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1,125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1,265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1,325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1,375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1,405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1,405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1,375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1,325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1,265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1,125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079">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1,130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12 Tabla"/>
          <p:cNvGraphicFramePr>
            <a:graphicFrameLocks noGrp="1"/>
          </p:cNvGraphicFramePr>
          <p:nvPr>
            <p:extLst>
              <p:ext uri="{D42A27DB-BD31-4B8C-83A1-F6EECF244321}">
                <p14:modId xmlns:p14="http://schemas.microsoft.com/office/powerpoint/2010/main" val="1076751129"/>
              </p:ext>
            </p:extLst>
          </p:nvPr>
        </p:nvGraphicFramePr>
        <p:xfrm>
          <a:off x="179512" y="4180303"/>
          <a:ext cx="3888432" cy="385572"/>
        </p:xfrm>
        <a:graphic>
          <a:graphicData uri="http://schemas.openxmlformats.org/drawingml/2006/table">
            <a:tbl>
              <a:tblPr firstRow="1">
                <a:tableStyleId>{3C2FFA5D-87B4-456A-9821-1D502468CF0F}</a:tableStyleId>
              </a:tblPr>
              <a:tblGrid>
                <a:gridCol w="1224136"/>
                <a:gridCol w="2664296"/>
              </a:tblGrid>
              <a:tr h="156782">
                <a:tc>
                  <a:txBody>
                    <a:bodyPr/>
                    <a:lstStyle/>
                    <a:p>
                      <a:pPr algn="ctr">
                        <a:lnSpc>
                          <a:spcPct val="115000"/>
                        </a:lnSpc>
                        <a:spcAft>
                          <a:spcPts val="0"/>
                        </a:spcAft>
                      </a:pPr>
                      <a:r>
                        <a:rPr lang="es-ES" sz="1100">
                          <a:effectLst/>
                        </a:rPr>
                        <a:t>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6782">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1,385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4" name="13 Imagen"/>
          <p:cNvPicPr/>
          <p:nvPr/>
        </p:nvPicPr>
        <p:blipFill>
          <a:blip r:embed="rId3" cstate="print"/>
          <a:srcRect/>
          <a:stretch>
            <a:fillRect/>
          </a:stretch>
        </p:blipFill>
        <p:spPr bwMode="auto">
          <a:xfrm>
            <a:off x="79958" y="4653136"/>
            <a:ext cx="4087540" cy="21107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7281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1" name="10 CuadroTexto"/>
          <p:cNvSpPr txBox="1"/>
          <p:nvPr/>
        </p:nvSpPr>
        <p:spPr>
          <a:xfrm>
            <a:off x="5296880" y="1279962"/>
            <a:ext cx="3528392" cy="338554"/>
          </a:xfrm>
          <a:prstGeom prst="rect">
            <a:avLst/>
          </a:prstGeom>
          <a:noFill/>
        </p:spPr>
        <p:txBody>
          <a:bodyPr wrap="square" rtlCol="0">
            <a:spAutoFit/>
          </a:bodyPr>
          <a:lstStyle/>
          <a:p>
            <a:r>
              <a:rPr lang="es-ES" sz="1600" dirty="0">
                <a:solidFill>
                  <a:schemeClr val="tx2">
                    <a:lumMod val="50000"/>
                  </a:schemeClr>
                </a:solidFill>
                <a:effectLst>
                  <a:reflection blurRad="6350" stA="25000" endPos="45500" dir="5400000" sy="-100000" algn="bl" rotWithShape="0"/>
                </a:effectLst>
              </a:rPr>
              <a:t>C</a:t>
            </a:r>
            <a:r>
              <a:rPr lang="es-ES" sz="1600" dirty="0" smtClean="0">
                <a:solidFill>
                  <a:schemeClr val="tx2">
                    <a:lumMod val="50000"/>
                  </a:schemeClr>
                </a:solidFill>
                <a:effectLst>
                  <a:reflection blurRad="6350" stA="25000" endPos="45500" dir="5400000" sy="-100000" algn="bl" rotWithShape="0"/>
                </a:effectLst>
              </a:rPr>
              <a:t>arga de nieve sobre pórticos extremos</a:t>
            </a:r>
            <a:endParaRPr lang="es-ES" sz="1600" dirty="0">
              <a:solidFill>
                <a:schemeClr val="tx2">
                  <a:lumMod val="50000"/>
                </a:schemeClr>
              </a:solidFill>
              <a:effectLst>
                <a:reflection blurRad="6350" stA="25000" endPos="45500" dir="5400000" sy="-100000" algn="bl" rotWithShape="0"/>
              </a:effectLst>
            </a:endParaRPr>
          </a:p>
        </p:txBody>
      </p:sp>
      <p:sp>
        <p:nvSpPr>
          <p:cNvPr id="12" name="11 CuadroTexto"/>
          <p:cNvSpPr txBox="1"/>
          <p:nvPr/>
        </p:nvSpPr>
        <p:spPr>
          <a:xfrm>
            <a:off x="251520" y="1279962"/>
            <a:ext cx="3744416" cy="338554"/>
          </a:xfrm>
          <a:prstGeom prst="rect">
            <a:avLst/>
          </a:prstGeom>
          <a:noFill/>
        </p:spPr>
        <p:txBody>
          <a:bodyPr wrap="square" rtlCol="0">
            <a:spAutoFit/>
          </a:bodyPr>
          <a:lstStyle/>
          <a:p>
            <a:r>
              <a:rPr lang="es-ES" sz="1600" dirty="0">
                <a:solidFill>
                  <a:schemeClr val="tx2">
                    <a:lumMod val="50000"/>
                  </a:schemeClr>
                </a:solidFill>
                <a:effectLst>
                  <a:reflection blurRad="6350" stA="25000" endPos="45500" dir="5400000" sy="-100000" algn="bl" rotWithShape="0"/>
                </a:effectLst>
              </a:rPr>
              <a:t>C</a:t>
            </a:r>
            <a:r>
              <a:rPr lang="es-ES" sz="1600" dirty="0" smtClean="0">
                <a:solidFill>
                  <a:schemeClr val="tx2">
                    <a:lumMod val="50000"/>
                  </a:schemeClr>
                </a:solidFill>
                <a:effectLst>
                  <a:reflection blurRad="6350" stA="25000" endPos="45500" dir="5400000" sy="-100000" algn="bl" rotWithShape="0"/>
                </a:effectLst>
              </a:rPr>
              <a:t>arga de nieve sobre pórticos intermedios</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5" name="14 Tabla"/>
          <p:cNvGraphicFramePr>
            <a:graphicFrameLocks noGrp="1"/>
          </p:cNvGraphicFramePr>
          <p:nvPr>
            <p:extLst>
              <p:ext uri="{D42A27DB-BD31-4B8C-83A1-F6EECF244321}">
                <p14:modId xmlns:p14="http://schemas.microsoft.com/office/powerpoint/2010/main" val="3323683701"/>
              </p:ext>
            </p:extLst>
          </p:nvPr>
        </p:nvGraphicFramePr>
        <p:xfrm>
          <a:off x="172782" y="1643902"/>
          <a:ext cx="3888432" cy="2506218"/>
        </p:xfrm>
        <a:graphic>
          <a:graphicData uri="http://schemas.openxmlformats.org/drawingml/2006/table">
            <a:tbl>
              <a:tblPr firstRow="1">
                <a:tableStyleId>{3C2FFA5D-87B4-456A-9821-1D502468CF0F}</a:tableStyleId>
              </a:tblPr>
              <a:tblGrid>
                <a:gridCol w="1222523"/>
                <a:gridCol w="2665909"/>
              </a:tblGrid>
              <a:tr h="0">
                <a:tc>
                  <a:txBody>
                    <a:bodyPr/>
                    <a:lstStyle/>
                    <a:p>
                      <a:pPr algn="ctr">
                        <a:lnSpc>
                          <a:spcPct val="115000"/>
                        </a:lnSpc>
                        <a:spcAft>
                          <a:spcPts val="0"/>
                        </a:spcAft>
                      </a:pPr>
                      <a:r>
                        <a:rPr lang="es-ES" sz="1100" dirty="0">
                          <a:effectLst/>
                        </a:rPr>
                        <a:t>Numero tramo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ES" sz="1100" kern="1200" smtClean="0">
                          <a:solidFill>
                            <a:schemeClr val="dk1"/>
                          </a:solidFill>
                          <a:effectLst/>
                          <a:latin typeface="+mn-lt"/>
                          <a:ea typeface="+mn-ea"/>
                          <a:cs typeface="+mn-cs"/>
                        </a:rPr>
                        <a:t>0,447 </a:t>
                      </a:r>
                      <a:r>
                        <a:rPr lang="es-ES" sz="1100" err="1" smtClean="0">
                          <a:effectLst/>
                        </a:rPr>
                        <a:t>kN</a:t>
                      </a:r>
                      <a:r>
                        <a:rPr lang="es-ES" sz="1100" smtClean="0">
                          <a:effectLst/>
                        </a:rPr>
                        <a:t>/m</a:t>
                      </a:r>
                      <a:endParaRPr lang="es-ES" sz="1100" kern="1200" smtClean="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ES" sz="1100" kern="1200" smtClean="0">
                          <a:solidFill>
                            <a:schemeClr val="dk1"/>
                          </a:solidFill>
                          <a:effectLst/>
                          <a:latin typeface="+mn-lt"/>
                          <a:ea typeface="+mn-ea"/>
                          <a:cs typeface="+mn-cs"/>
                        </a:rPr>
                        <a:t>0,562 </a:t>
                      </a:r>
                      <a:r>
                        <a:rPr lang="es-ES" sz="1100" err="1" smtClean="0">
                          <a:effectLst/>
                        </a:rPr>
                        <a:t>kN</a:t>
                      </a:r>
                      <a:r>
                        <a:rPr lang="es-ES" sz="1100" smtClean="0">
                          <a:effectLst/>
                        </a:rPr>
                        <a:t>/m</a:t>
                      </a:r>
                      <a:endParaRPr lang="es-ES" sz="1100" kern="1200" smtClean="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ES" sz="1100" kern="1200" smtClean="0">
                          <a:solidFill>
                            <a:schemeClr val="dk1"/>
                          </a:solidFill>
                          <a:effectLst/>
                          <a:latin typeface="+mn-lt"/>
                          <a:ea typeface="+mn-ea"/>
                          <a:cs typeface="+mn-cs"/>
                        </a:rPr>
                        <a:t>0,632 </a:t>
                      </a:r>
                      <a:r>
                        <a:rPr lang="es-ES" sz="1100" err="1" smtClean="0">
                          <a:effectLst/>
                        </a:rPr>
                        <a:t>kN</a:t>
                      </a:r>
                      <a:r>
                        <a:rPr lang="es-ES" sz="1100" smtClean="0">
                          <a:effectLst/>
                        </a:rPr>
                        <a:t>/m</a:t>
                      </a:r>
                      <a:endParaRPr lang="es-ES" sz="1100" kern="1200" smtClean="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0,687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0,702 </a:t>
                      </a:r>
                      <a:r>
                        <a:rPr lang="es-ES" sz="1100" dirty="0" err="1" smtClean="0">
                          <a:effectLst/>
                        </a:rPr>
                        <a:t>kN</a:t>
                      </a:r>
                      <a:r>
                        <a:rPr lang="es-ES" sz="1100" dirty="0" smtClean="0">
                          <a:effectLst/>
                        </a:rPr>
                        <a:t>/m</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1,405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1,375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1,325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1,265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1,125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1,130 </a:t>
                      </a:r>
                      <a:r>
                        <a:rPr lang="es-ES" sz="1100" dirty="0" err="1" smtClean="0">
                          <a:effectLst/>
                        </a:rPr>
                        <a:t>kN</a:t>
                      </a:r>
                      <a:r>
                        <a:rPr lang="es-ES" sz="1100" dirty="0" smtClean="0">
                          <a:effectLst/>
                        </a:rPr>
                        <a:t>/m</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6" name="15 Tabla"/>
          <p:cNvGraphicFramePr>
            <a:graphicFrameLocks noGrp="1"/>
          </p:cNvGraphicFramePr>
          <p:nvPr>
            <p:extLst>
              <p:ext uri="{D42A27DB-BD31-4B8C-83A1-F6EECF244321}">
                <p14:modId xmlns:p14="http://schemas.microsoft.com/office/powerpoint/2010/main" val="570774673"/>
              </p:ext>
            </p:extLst>
          </p:nvPr>
        </p:nvGraphicFramePr>
        <p:xfrm>
          <a:off x="179512" y="4226646"/>
          <a:ext cx="3888432" cy="385572"/>
        </p:xfrm>
        <a:graphic>
          <a:graphicData uri="http://schemas.openxmlformats.org/drawingml/2006/table">
            <a:tbl>
              <a:tblPr firstRow="1">
                <a:tableStyleId>{3C2FFA5D-87B4-456A-9821-1D502468CF0F}</a:tableStyleId>
              </a:tblPr>
              <a:tblGrid>
                <a:gridCol w="1224136"/>
                <a:gridCol w="2664296"/>
              </a:tblGrid>
              <a:tr h="0">
                <a:tc>
                  <a:txBody>
                    <a:bodyPr/>
                    <a:lstStyle/>
                    <a:p>
                      <a:pPr algn="ctr">
                        <a:lnSpc>
                          <a:spcPct val="115000"/>
                        </a:lnSpc>
                        <a:spcAft>
                          <a:spcPts val="0"/>
                        </a:spcAft>
                      </a:pPr>
                      <a:r>
                        <a:rPr lang="es-ES" sz="1100" dirty="0">
                          <a:effectLst/>
                        </a:rPr>
                        <a:t>Tramo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dirty="0" smtClean="0">
                          <a:solidFill>
                            <a:schemeClr val="dk1"/>
                          </a:solidFill>
                          <a:effectLst/>
                          <a:latin typeface="+mn-lt"/>
                          <a:ea typeface="+mn-ea"/>
                          <a:cs typeface="+mn-cs"/>
                        </a:rPr>
                        <a:t>1,385</a:t>
                      </a:r>
                      <a:r>
                        <a:rPr lang="es-ES" sz="1100" dirty="0" smtClean="0">
                          <a:effectLst/>
                        </a:rPr>
                        <a:t> </a:t>
                      </a:r>
                      <a:r>
                        <a:rPr lang="es-ES" sz="1100" dirty="0" err="1" smtClean="0">
                          <a:effectLst/>
                        </a:rPr>
                        <a:t>kN</a:t>
                      </a:r>
                      <a:r>
                        <a:rPr lang="es-ES" sz="1100" dirty="0" smtClean="0">
                          <a:effectLst/>
                        </a:rPr>
                        <a:t>/m</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7" name="16 Tabla"/>
          <p:cNvGraphicFramePr>
            <a:graphicFrameLocks noGrp="1"/>
          </p:cNvGraphicFramePr>
          <p:nvPr>
            <p:extLst>
              <p:ext uri="{D42A27DB-BD31-4B8C-83A1-F6EECF244321}">
                <p14:modId xmlns:p14="http://schemas.microsoft.com/office/powerpoint/2010/main" val="3746102913"/>
              </p:ext>
            </p:extLst>
          </p:nvPr>
        </p:nvGraphicFramePr>
        <p:xfrm>
          <a:off x="5076056" y="1643902"/>
          <a:ext cx="3888432" cy="2506218"/>
        </p:xfrm>
        <a:graphic>
          <a:graphicData uri="http://schemas.openxmlformats.org/drawingml/2006/table">
            <a:tbl>
              <a:tblPr firstRow="1">
                <a:tableStyleId>{3C2FFA5D-87B4-456A-9821-1D502468CF0F}</a:tableStyleId>
              </a:tblPr>
              <a:tblGrid>
                <a:gridCol w="1222523"/>
                <a:gridCol w="2665909"/>
              </a:tblGrid>
              <a:tr h="0">
                <a:tc>
                  <a:txBody>
                    <a:bodyPr/>
                    <a:lstStyle/>
                    <a:p>
                      <a:pPr algn="ctr">
                        <a:lnSpc>
                          <a:spcPct val="115000"/>
                        </a:lnSpc>
                        <a:spcAft>
                          <a:spcPts val="0"/>
                        </a:spcAft>
                      </a:pPr>
                      <a:r>
                        <a:rPr lang="es-ES" sz="1100" dirty="0">
                          <a:effectLst/>
                        </a:rPr>
                        <a:t>Numero tramo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 </a:t>
                      </a:r>
                      <a:r>
                        <a:rPr lang="es-ES" sz="1100" kern="1200" smtClean="0">
                          <a:solidFill>
                            <a:schemeClr val="dk1"/>
                          </a:solidFill>
                          <a:effectLst/>
                          <a:latin typeface="+mn-lt"/>
                          <a:ea typeface="+mn-ea"/>
                          <a:cs typeface="+mn-cs"/>
                        </a:rPr>
                        <a:t>0,223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0,281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dirty="0">
                          <a:effectLst/>
                        </a:rPr>
                        <a:t>Tramo 3</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 </a:t>
                      </a:r>
                      <a:r>
                        <a:rPr lang="es-ES" sz="1100" kern="1200" smtClean="0">
                          <a:solidFill>
                            <a:schemeClr val="dk1"/>
                          </a:solidFill>
                          <a:effectLst/>
                          <a:latin typeface="+mn-lt"/>
                          <a:ea typeface="+mn-ea"/>
                          <a:cs typeface="+mn-cs"/>
                        </a:rPr>
                        <a:t>0,316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 </a:t>
                      </a:r>
                      <a:r>
                        <a:rPr lang="es-ES" sz="1100" kern="1200" smtClean="0">
                          <a:solidFill>
                            <a:schemeClr val="dk1"/>
                          </a:solidFill>
                          <a:effectLst/>
                          <a:latin typeface="+mn-lt"/>
                          <a:ea typeface="+mn-ea"/>
                          <a:cs typeface="+mn-cs"/>
                        </a:rPr>
                        <a:t>0,331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0,343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0,351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0,702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0,687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0,632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0,562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 </a:t>
                      </a:r>
                      <a:r>
                        <a:rPr lang="es-ES" sz="1100" kern="1200" dirty="0" smtClean="0">
                          <a:solidFill>
                            <a:schemeClr val="dk1"/>
                          </a:solidFill>
                          <a:effectLst/>
                          <a:latin typeface="+mn-lt"/>
                          <a:ea typeface="+mn-ea"/>
                          <a:cs typeface="+mn-cs"/>
                        </a:rPr>
                        <a:t>0,565 </a:t>
                      </a:r>
                      <a:r>
                        <a:rPr lang="es-ES" sz="1100" dirty="0" err="1" smtClean="0">
                          <a:effectLst/>
                        </a:rPr>
                        <a:t>kN</a:t>
                      </a:r>
                      <a:r>
                        <a:rPr lang="es-ES" sz="1100" dirty="0" smtClean="0">
                          <a:effectLst/>
                        </a:rPr>
                        <a:t>/m</a:t>
                      </a:r>
                      <a:endParaRPr lang="es-ES" sz="11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8" name="17 Tabla"/>
          <p:cNvGraphicFramePr>
            <a:graphicFrameLocks noGrp="1"/>
          </p:cNvGraphicFramePr>
          <p:nvPr>
            <p:extLst>
              <p:ext uri="{D42A27DB-BD31-4B8C-83A1-F6EECF244321}">
                <p14:modId xmlns:p14="http://schemas.microsoft.com/office/powerpoint/2010/main" val="292428999"/>
              </p:ext>
            </p:extLst>
          </p:nvPr>
        </p:nvGraphicFramePr>
        <p:xfrm>
          <a:off x="5076056" y="4221088"/>
          <a:ext cx="3888432" cy="385572"/>
        </p:xfrm>
        <a:graphic>
          <a:graphicData uri="http://schemas.openxmlformats.org/drawingml/2006/table">
            <a:tbl>
              <a:tblPr firstRow="1">
                <a:tableStyleId>{3C2FFA5D-87B4-456A-9821-1D502468CF0F}</a:tableStyleId>
              </a:tblPr>
              <a:tblGrid>
                <a:gridCol w="1224136"/>
                <a:gridCol w="2664296"/>
              </a:tblGrid>
              <a:tr h="0">
                <a:tc>
                  <a:txBody>
                    <a:bodyPr/>
                    <a:lstStyle/>
                    <a:p>
                      <a:pPr algn="ctr">
                        <a:lnSpc>
                          <a:spcPct val="115000"/>
                        </a:lnSpc>
                        <a:spcAft>
                          <a:spcPts val="0"/>
                        </a:spcAft>
                      </a:pPr>
                      <a:r>
                        <a:rPr lang="es-ES" sz="1100" dirty="0">
                          <a:effectLst/>
                        </a:rPr>
                        <a:t>Tramo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smtClean="0">
                          <a:effectLst/>
                        </a:rPr>
                        <a:t>1,385 </a:t>
                      </a:r>
                      <a:r>
                        <a:rPr lang="es-ES" sz="1100" dirty="0" err="1" smtClean="0">
                          <a:effectLst/>
                        </a:rPr>
                        <a:t>kN</a:t>
                      </a:r>
                      <a:r>
                        <a:rPr lang="es-ES" sz="1100" dirty="0" smtClean="0">
                          <a:effectLst/>
                        </a:rPr>
                        <a:t>/m</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9" name="18 Imagen"/>
          <p:cNvPicPr/>
          <p:nvPr/>
        </p:nvPicPr>
        <p:blipFill>
          <a:blip r:embed="rId2" cstate="print"/>
          <a:srcRect/>
          <a:stretch>
            <a:fillRect/>
          </a:stretch>
        </p:blipFill>
        <p:spPr bwMode="auto">
          <a:xfrm>
            <a:off x="5004048" y="4762531"/>
            <a:ext cx="3970040" cy="1920111"/>
          </a:xfrm>
          <a:prstGeom prst="rect">
            <a:avLst/>
          </a:prstGeom>
          <a:ln>
            <a:noFill/>
          </a:ln>
          <a:effectLst>
            <a:outerShdw blurRad="292100" dist="139700" dir="2700000" algn="tl" rotWithShape="0">
              <a:srgbClr val="333333">
                <a:alpha val="65000"/>
              </a:srgbClr>
            </a:outerShdw>
          </a:effectLst>
        </p:spPr>
      </p:pic>
      <p:pic>
        <p:nvPicPr>
          <p:cNvPr id="20" name="19 Imagen"/>
          <p:cNvPicPr/>
          <p:nvPr/>
        </p:nvPicPr>
        <p:blipFill>
          <a:blip r:embed="rId3" cstate="print"/>
          <a:srcRect/>
          <a:stretch>
            <a:fillRect/>
          </a:stretch>
        </p:blipFill>
        <p:spPr bwMode="auto">
          <a:xfrm>
            <a:off x="138708" y="4762531"/>
            <a:ext cx="3970040" cy="1920368"/>
          </a:xfrm>
          <a:prstGeom prst="rect">
            <a:avLst/>
          </a:prstGeom>
          <a:ln>
            <a:noFill/>
          </a:ln>
          <a:effectLst>
            <a:outerShdw blurRad="292100" dist="139700" dir="2700000" algn="tl" rotWithShape="0">
              <a:srgbClr val="333333">
                <a:alpha val="65000"/>
              </a:srgbClr>
            </a:outerShdw>
          </a:effectLst>
        </p:spPr>
      </p:pic>
      <p:sp>
        <p:nvSpPr>
          <p:cNvPr id="13" name="12 CuadroTexto"/>
          <p:cNvSpPr txBox="1"/>
          <p:nvPr/>
        </p:nvSpPr>
        <p:spPr>
          <a:xfrm>
            <a:off x="139500" y="2004097"/>
            <a:ext cx="8931944" cy="4154984"/>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L</a:t>
            </a:r>
            <a:r>
              <a:rPr lang="es-ES" sz="2200" dirty="0" smtClean="0">
                <a:solidFill>
                  <a:schemeClr val="tx2">
                    <a:lumMod val="50000"/>
                  </a:schemeClr>
                </a:solidFill>
                <a:effectLst>
                  <a:reflection blurRad="6350" stA="25000" endPos="45500" dir="5400000" sy="-100000" algn="bl" rotWithShape="0"/>
                </a:effectLst>
              </a:rPr>
              <a:t>os valores anteriores </a:t>
            </a:r>
            <a:r>
              <a:rPr lang="es-ES" sz="2200" dirty="0">
                <a:solidFill>
                  <a:schemeClr val="tx2">
                    <a:lumMod val="50000"/>
                  </a:schemeClr>
                </a:solidFill>
                <a:effectLst>
                  <a:reflection blurRad="6350" stA="25000" endPos="45500" dir="5400000" sy="-100000" algn="bl" rotWithShape="0"/>
                </a:effectLst>
              </a:rPr>
              <a:t>se corresponden con una distribución simétrica de la nieve. Sin embargo, el mismo </a:t>
            </a:r>
            <a:r>
              <a:rPr lang="es-ES" sz="2200" dirty="0" smtClean="0">
                <a:solidFill>
                  <a:schemeClr val="tx2">
                    <a:lumMod val="50000"/>
                  </a:schemeClr>
                </a:solidFill>
                <a:effectLst>
                  <a:reflection blurRad="6350" stA="25000" endPos="45500" dir="5400000" sy="-100000" algn="bl" rotWithShape="0"/>
                </a:effectLst>
              </a:rPr>
              <a:t>apartado </a:t>
            </a:r>
            <a:r>
              <a:rPr lang="es-ES" sz="2200" dirty="0">
                <a:solidFill>
                  <a:schemeClr val="tx2">
                    <a:lumMod val="50000"/>
                  </a:schemeClr>
                </a:solidFill>
                <a:effectLst>
                  <a:reflection blurRad="6350" stA="25000" endPos="45500" dir="5400000" sy="-100000" algn="bl" rotWithShape="0"/>
                </a:effectLst>
              </a:rPr>
              <a:t>3.5.3 </a:t>
            </a:r>
            <a:r>
              <a:rPr lang="es-ES" sz="2200" dirty="0" smtClean="0">
                <a:solidFill>
                  <a:schemeClr val="tx2">
                    <a:lumMod val="50000"/>
                  </a:schemeClr>
                </a:solidFill>
                <a:effectLst>
                  <a:reflection blurRad="6350" stA="25000" endPos="45500" dir="5400000" sy="-100000" algn="bl" rotWithShape="0"/>
                </a:effectLst>
              </a:rPr>
              <a:t>del DB SE-AE, en </a:t>
            </a:r>
            <a:r>
              <a:rPr lang="es-ES" sz="2200" dirty="0">
                <a:solidFill>
                  <a:schemeClr val="tx2">
                    <a:lumMod val="50000"/>
                  </a:schemeClr>
                </a:solidFill>
                <a:effectLst>
                  <a:reflection blurRad="6350" stA="25000" endPos="45500" dir="5400000" sy="-100000" algn="bl" rotWithShape="0"/>
                </a:effectLst>
              </a:rPr>
              <a:t>su </a:t>
            </a:r>
            <a:r>
              <a:rPr lang="es-ES" sz="2200" dirty="0" smtClean="0">
                <a:solidFill>
                  <a:schemeClr val="tx2">
                    <a:lumMod val="50000"/>
                  </a:schemeClr>
                </a:solidFill>
                <a:effectLst>
                  <a:reflection blurRad="6350" stA="25000" endPos="45500" dir="5400000" sy="-100000" algn="bl" rotWithShape="0"/>
                </a:effectLst>
              </a:rPr>
              <a:t>punto </a:t>
            </a:r>
            <a:r>
              <a:rPr lang="es-ES" sz="2200" dirty="0">
                <a:solidFill>
                  <a:schemeClr val="tx2">
                    <a:lumMod val="50000"/>
                  </a:schemeClr>
                </a:solidFill>
                <a:effectLst>
                  <a:reflection blurRad="6350" stA="25000" endPos="45500" dir="5400000" sy="-100000" algn="bl" rotWithShape="0"/>
                </a:effectLst>
              </a:rPr>
              <a:t>4 indica que se deberán tener en cuenta las posibles distribuciones asimétricas de nieve, debidas al trasporte de la misma por efecto del viento, reduciendo a la mitad el </a:t>
            </a:r>
            <a:r>
              <a:rPr lang="es-ES" sz="2200" dirty="0" smtClean="0">
                <a:solidFill>
                  <a:schemeClr val="tx2">
                    <a:lumMod val="50000"/>
                  </a:schemeClr>
                </a:solidFill>
                <a:effectLst>
                  <a:reflection blurRad="6350" stA="25000" endPos="45500" dir="5400000" sy="-100000" algn="bl" rotWithShape="0"/>
                </a:effectLst>
              </a:rPr>
              <a:t>coeficiente de forma en </a:t>
            </a:r>
            <a:r>
              <a:rPr lang="es-ES" sz="2200" dirty="0">
                <a:solidFill>
                  <a:schemeClr val="tx2">
                    <a:lumMod val="50000"/>
                  </a:schemeClr>
                </a:solidFill>
                <a:effectLst>
                  <a:reflection blurRad="6350" stA="25000" endPos="45500" dir="5400000" sy="-100000" algn="bl" rotWithShape="0"/>
                </a:effectLst>
              </a:rPr>
              <a:t>las partes en que la acción sea favorable. Por ello se definen 2 nuevas hipótesis de nieve, además de la ya definida anteriormente. La </a:t>
            </a:r>
            <a:r>
              <a:rPr lang="es-ES" sz="2200" dirty="0" smtClean="0">
                <a:solidFill>
                  <a:schemeClr val="tx2">
                    <a:lumMod val="50000"/>
                  </a:schemeClr>
                </a:solidFill>
                <a:effectLst>
                  <a:reflection blurRad="6350" stA="25000" endPos="45500" dir="5400000" sy="-100000" algn="bl" rotWithShape="0"/>
                </a:effectLst>
              </a:rPr>
              <a:t>primera </a:t>
            </a:r>
            <a:r>
              <a:rPr lang="es-ES" sz="2200" dirty="0">
                <a:solidFill>
                  <a:schemeClr val="tx2">
                    <a:lumMod val="50000"/>
                  </a:schemeClr>
                </a:solidFill>
                <a:effectLst>
                  <a:reflection blurRad="6350" stA="25000" endPos="45500" dir="5400000" sy="-100000" algn="bl" rotWithShape="0"/>
                </a:effectLst>
              </a:rPr>
              <a:t>se corresponde con una distribución de cargas en la que el viento sopla de derecha a izquierda, con lo cual se produce una menor acumulación de nieve en la parte izquierda. La </a:t>
            </a:r>
            <a:r>
              <a:rPr lang="es-ES" sz="2200" dirty="0" smtClean="0">
                <a:solidFill>
                  <a:schemeClr val="tx2">
                    <a:lumMod val="50000"/>
                  </a:schemeClr>
                </a:solidFill>
                <a:effectLst>
                  <a:reflection blurRad="6350" stA="25000" endPos="45500" dir="5400000" sy="-100000" algn="bl" rotWithShape="0"/>
                </a:effectLst>
              </a:rPr>
              <a:t>segunda se corresponde </a:t>
            </a:r>
            <a:r>
              <a:rPr lang="es-ES" sz="2200" dirty="0">
                <a:solidFill>
                  <a:schemeClr val="tx2">
                    <a:lumMod val="50000"/>
                  </a:schemeClr>
                </a:solidFill>
                <a:effectLst>
                  <a:reflection blurRad="6350" stA="25000" endPos="45500" dir="5400000" sy="-100000" algn="bl" rotWithShape="0"/>
                </a:effectLst>
              </a:rPr>
              <a:t>con una distribución de cargas en la que el viento sopla de izquierda a derecha, con lo cual se produce una menor acumulación de nieve en la parte derecha. </a:t>
            </a:r>
          </a:p>
        </p:txBody>
      </p:sp>
      <p:sp>
        <p:nvSpPr>
          <p:cNvPr id="14" name="13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ACCIONES VARIABLES</a:t>
            </a:r>
            <a:endParaRPr lang="es-ES" sz="2600" b="1"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326190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1" name="10 CuadroTexto"/>
          <p:cNvSpPr txBox="1"/>
          <p:nvPr/>
        </p:nvSpPr>
        <p:spPr>
          <a:xfrm>
            <a:off x="5296880" y="1279962"/>
            <a:ext cx="3528392" cy="338554"/>
          </a:xfrm>
          <a:prstGeom prst="rect">
            <a:avLst/>
          </a:prstGeom>
          <a:noFill/>
        </p:spPr>
        <p:txBody>
          <a:bodyPr wrap="square" rtlCol="0">
            <a:spAutoFit/>
          </a:bodyPr>
          <a:lstStyle/>
          <a:p>
            <a:r>
              <a:rPr lang="es-ES" sz="1600">
                <a:solidFill>
                  <a:schemeClr val="tx2">
                    <a:lumMod val="50000"/>
                  </a:schemeClr>
                </a:solidFill>
                <a:effectLst>
                  <a:reflection blurRad="6350" stA="25000" endPos="45500" dir="5400000" sy="-100000" algn="bl" rotWithShape="0"/>
                </a:effectLst>
              </a:rPr>
              <a:t>C</a:t>
            </a:r>
            <a:r>
              <a:rPr lang="es-ES" sz="1600" smtClean="0">
                <a:solidFill>
                  <a:schemeClr val="tx2">
                    <a:lumMod val="50000"/>
                  </a:schemeClr>
                </a:solidFill>
                <a:effectLst>
                  <a:reflection blurRad="6350" stA="25000" endPos="45500" dir="5400000" sy="-100000" algn="bl" rotWithShape="0"/>
                </a:effectLst>
              </a:rPr>
              <a:t>arga de nieve sobre pórticos extremos</a:t>
            </a:r>
            <a:endParaRPr lang="es-ES" sz="1600">
              <a:solidFill>
                <a:schemeClr val="tx2">
                  <a:lumMod val="50000"/>
                </a:schemeClr>
              </a:solidFill>
              <a:effectLst>
                <a:reflection blurRad="6350" stA="25000" endPos="45500" dir="5400000" sy="-100000" algn="bl" rotWithShape="0"/>
              </a:effectLst>
            </a:endParaRPr>
          </a:p>
        </p:txBody>
      </p:sp>
      <p:sp>
        <p:nvSpPr>
          <p:cNvPr id="12" name="11 CuadroTexto"/>
          <p:cNvSpPr txBox="1"/>
          <p:nvPr/>
        </p:nvSpPr>
        <p:spPr>
          <a:xfrm>
            <a:off x="251520" y="1279962"/>
            <a:ext cx="3744416" cy="338554"/>
          </a:xfrm>
          <a:prstGeom prst="rect">
            <a:avLst/>
          </a:prstGeom>
          <a:noFill/>
        </p:spPr>
        <p:txBody>
          <a:bodyPr wrap="square" rtlCol="0">
            <a:spAutoFit/>
          </a:bodyPr>
          <a:lstStyle/>
          <a:p>
            <a:r>
              <a:rPr lang="es-ES" sz="1600">
                <a:solidFill>
                  <a:schemeClr val="tx2">
                    <a:lumMod val="50000"/>
                  </a:schemeClr>
                </a:solidFill>
                <a:effectLst>
                  <a:reflection blurRad="6350" stA="25000" endPos="45500" dir="5400000" sy="-100000" algn="bl" rotWithShape="0"/>
                </a:effectLst>
              </a:rPr>
              <a:t>C</a:t>
            </a:r>
            <a:r>
              <a:rPr lang="es-ES" sz="1600" smtClean="0">
                <a:solidFill>
                  <a:schemeClr val="tx2">
                    <a:lumMod val="50000"/>
                  </a:schemeClr>
                </a:solidFill>
                <a:effectLst>
                  <a:reflection blurRad="6350" stA="25000" endPos="45500" dir="5400000" sy="-100000" algn="bl" rotWithShape="0"/>
                </a:effectLst>
              </a:rPr>
              <a:t>arga de nieve sobre pórticos intermedios</a:t>
            </a:r>
            <a:endParaRPr lang="es-ES" sz="1600">
              <a:solidFill>
                <a:schemeClr val="tx2">
                  <a:lumMod val="50000"/>
                </a:schemeClr>
              </a:solidFill>
              <a:effectLst>
                <a:reflection blurRad="6350" stA="25000" endPos="45500" dir="5400000" sy="-100000" algn="bl" rotWithShape="0"/>
              </a:effectLst>
            </a:endParaRPr>
          </a:p>
        </p:txBody>
      </p:sp>
      <p:graphicFrame>
        <p:nvGraphicFramePr>
          <p:cNvPr id="15" name="14 Tabla"/>
          <p:cNvGraphicFramePr>
            <a:graphicFrameLocks noGrp="1"/>
          </p:cNvGraphicFramePr>
          <p:nvPr>
            <p:extLst>
              <p:ext uri="{D42A27DB-BD31-4B8C-83A1-F6EECF244321}">
                <p14:modId xmlns:p14="http://schemas.microsoft.com/office/powerpoint/2010/main" val="3898583056"/>
              </p:ext>
            </p:extLst>
          </p:nvPr>
        </p:nvGraphicFramePr>
        <p:xfrm>
          <a:off x="172782" y="1643902"/>
          <a:ext cx="3888432" cy="2506218"/>
        </p:xfrm>
        <a:graphic>
          <a:graphicData uri="http://schemas.openxmlformats.org/drawingml/2006/table">
            <a:tbl>
              <a:tblPr firstRow="1">
                <a:tableStyleId>{3C2FFA5D-87B4-456A-9821-1D502468CF0F}</a:tableStyleId>
              </a:tblPr>
              <a:tblGrid>
                <a:gridCol w="1222523"/>
                <a:gridCol w="2665909"/>
              </a:tblGrid>
              <a:tr h="0">
                <a:tc>
                  <a:txBody>
                    <a:bodyPr/>
                    <a:lstStyle/>
                    <a:p>
                      <a:pPr algn="ctr">
                        <a:lnSpc>
                          <a:spcPct val="115000"/>
                        </a:lnSpc>
                        <a:spcAft>
                          <a:spcPts val="0"/>
                        </a:spcAft>
                      </a:pPr>
                      <a:r>
                        <a:rPr lang="es-ES" sz="1100">
                          <a:effectLst/>
                        </a:rPr>
                        <a:t>Numero 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0,895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1,125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1,265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1,325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1,375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1,405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0,702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0,687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0,632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0,562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0,565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6" name="15 Tabla"/>
          <p:cNvGraphicFramePr>
            <a:graphicFrameLocks noGrp="1"/>
          </p:cNvGraphicFramePr>
          <p:nvPr>
            <p:extLst>
              <p:ext uri="{D42A27DB-BD31-4B8C-83A1-F6EECF244321}">
                <p14:modId xmlns:p14="http://schemas.microsoft.com/office/powerpoint/2010/main" val="1977867013"/>
              </p:ext>
            </p:extLst>
          </p:nvPr>
        </p:nvGraphicFramePr>
        <p:xfrm>
          <a:off x="179512" y="4226646"/>
          <a:ext cx="3888432" cy="385572"/>
        </p:xfrm>
        <a:graphic>
          <a:graphicData uri="http://schemas.openxmlformats.org/drawingml/2006/table">
            <a:tbl>
              <a:tblPr firstRow="1">
                <a:tableStyleId>{3C2FFA5D-87B4-456A-9821-1D502468CF0F}</a:tableStyleId>
              </a:tblPr>
              <a:tblGrid>
                <a:gridCol w="1224136"/>
                <a:gridCol w="2664296"/>
              </a:tblGrid>
              <a:tr h="0">
                <a:tc>
                  <a:txBody>
                    <a:bodyPr/>
                    <a:lstStyle/>
                    <a:p>
                      <a:pPr algn="ctr">
                        <a:lnSpc>
                          <a:spcPct val="115000"/>
                        </a:lnSpc>
                        <a:spcAft>
                          <a:spcPts val="0"/>
                        </a:spcAft>
                      </a:pPr>
                      <a:r>
                        <a:rPr lang="es-ES" sz="1100">
                          <a:effectLst/>
                        </a:rPr>
                        <a:t>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smtClean="0">
                          <a:solidFill>
                            <a:schemeClr val="dk1"/>
                          </a:solidFill>
                          <a:effectLst/>
                          <a:latin typeface="+mn-lt"/>
                          <a:ea typeface="+mn-ea"/>
                          <a:cs typeface="+mn-cs"/>
                        </a:rPr>
                        <a:t>0,692</a:t>
                      </a:r>
                      <a:r>
                        <a:rPr lang="es-ES" sz="1100" smtClean="0">
                          <a:effectLst/>
                        </a:rPr>
                        <a:t>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7" name="16 Tabla"/>
          <p:cNvGraphicFramePr>
            <a:graphicFrameLocks noGrp="1"/>
          </p:cNvGraphicFramePr>
          <p:nvPr>
            <p:extLst>
              <p:ext uri="{D42A27DB-BD31-4B8C-83A1-F6EECF244321}">
                <p14:modId xmlns:p14="http://schemas.microsoft.com/office/powerpoint/2010/main" val="3239882834"/>
              </p:ext>
            </p:extLst>
          </p:nvPr>
        </p:nvGraphicFramePr>
        <p:xfrm>
          <a:off x="5076056" y="1643902"/>
          <a:ext cx="3888432" cy="2506218"/>
        </p:xfrm>
        <a:graphic>
          <a:graphicData uri="http://schemas.openxmlformats.org/drawingml/2006/table">
            <a:tbl>
              <a:tblPr firstRow="1">
                <a:tableStyleId>{3C2FFA5D-87B4-456A-9821-1D502468CF0F}</a:tableStyleId>
              </a:tblPr>
              <a:tblGrid>
                <a:gridCol w="1222523"/>
                <a:gridCol w="2665909"/>
              </a:tblGrid>
              <a:tr h="0">
                <a:tc>
                  <a:txBody>
                    <a:bodyPr/>
                    <a:lstStyle/>
                    <a:p>
                      <a:pPr algn="ctr">
                        <a:lnSpc>
                          <a:spcPct val="115000"/>
                        </a:lnSpc>
                        <a:spcAft>
                          <a:spcPts val="0"/>
                        </a:spcAft>
                      </a:pPr>
                      <a:r>
                        <a:rPr lang="es-ES" sz="1100">
                          <a:effectLst/>
                        </a:rPr>
                        <a:t>Numero 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0,447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0,562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0,632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0,662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5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0,687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0,702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0,351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0,343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0,331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0,316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0,281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0,282 </a:t>
                      </a:r>
                      <a:r>
                        <a:rPr lang="es-ES" sz="1100" err="1" smtClean="0">
                          <a:effectLst/>
                        </a:rPr>
                        <a:t>kN</a:t>
                      </a:r>
                      <a:r>
                        <a:rPr lang="es-ES" sz="1100" smtClean="0">
                          <a:effectLst/>
                        </a:rPr>
                        <a:t>/m</a:t>
                      </a:r>
                      <a:endParaRPr lang="es-ES" sz="1100" kern="120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8" name="17 Tabla"/>
          <p:cNvGraphicFramePr>
            <a:graphicFrameLocks noGrp="1"/>
          </p:cNvGraphicFramePr>
          <p:nvPr>
            <p:extLst>
              <p:ext uri="{D42A27DB-BD31-4B8C-83A1-F6EECF244321}">
                <p14:modId xmlns:p14="http://schemas.microsoft.com/office/powerpoint/2010/main" val="3065680309"/>
              </p:ext>
            </p:extLst>
          </p:nvPr>
        </p:nvGraphicFramePr>
        <p:xfrm>
          <a:off x="5076056" y="4221088"/>
          <a:ext cx="3888432" cy="385572"/>
        </p:xfrm>
        <a:graphic>
          <a:graphicData uri="http://schemas.openxmlformats.org/drawingml/2006/table">
            <a:tbl>
              <a:tblPr firstRow="1">
                <a:tableStyleId>{3C2FFA5D-87B4-456A-9821-1D502468CF0F}</a:tableStyleId>
              </a:tblPr>
              <a:tblGrid>
                <a:gridCol w="1224136"/>
                <a:gridCol w="2664296"/>
              </a:tblGrid>
              <a:tr h="0">
                <a:tc>
                  <a:txBody>
                    <a:bodyPr/>
                    <a:lstStyle/>
                    <a:p>
                      <a:pPr algn="ctr">
                        <a:lnSpc>
                          <a:spcPct val="115000"/>
                        </a:lnSpc>
                        <a:spcAft>
                          <a:spcPts val="0"/>
                        </a:spcAft>
                      </a:pPr>
                      <a:r>
                        <a:rPr lang="es-ES" sz="1100">
                          <a:effectLst/>
                        </a:rPr>
                        <a:t>Tramo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Carga de nieve en proyección horizontal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Pórtico 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0,346 </a:t>
                      </a:r>
                      <a:r>
                        <a:rPr lang="es-ES" sz="1100" err="1" smtClean="0">
                          <a:effectLst/>
                        </a:rPr>
                        <a:t>kN</a:t>
                      </a:r>
                      <a:r>
                        <a:rPr lang="es-ES" sz="1100" smtClean="0">
                          <a:effectLst/>
                        </a:rPr>
                        <a:t>/m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3" name="12 Imagen"/>
          <p:cNvPicPr/>
          <p:nvPr/>
        </p:nvPicPr>
        <p:blipFill>
          <a:blip r:embed="rId2" cstate="print"/>
          <a:srcRect/>
          <a:stretch>
            <a:fillRect/>
          </a:stretch>
        </p:blipFill>
        <p:spPr bwMode="auto">
          <a:xfrm>
            <a:off x="5076056" y="4762531"/>
            <a:ext cx="3970040" cy="1920368"/>
          </a:xfrm>
          <a:prstGeom prst="rect">
            <a:avLst/>
          </a:prstGeom>
          <a:ln>
            <a:noFill/>
          </a:ln>
          <a:effectLst>
            <a:outerShdw blurRad="292100" dist="139700" dir="2700000" algn="tl" rotWithShape="0">
              <a:srgbClr val="333333">
                <a:alpha val="65000"/>
              </a:srgbClr>
            </a:outerShdw>
          </a:effectLst>
        </p:spPr>
      </p:pic>
      <p:pic>
        <p:nvPicPr>
          <p:cNvPr id="14" name="13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708" y="4762531"/>
            <a:ext cx="3970040" cy="19203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0733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3847207"/>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Viento: Según </a:t>
            </a:r>
            <a:r>
              <a:rPr lang="es-ES" sz="2200" dirty="0">
                <a:solidFill>
                  <a:schemeClr val="tx2">
                    <a:lumMod val="50000"/>
                  </a:schemeClr>
                </a:solidFill>
                <a:effectLst>
                  <a:reflection blurRad="6350" stA="25000" endPos="45500" dir="5400000" sy="-100000" algn="bl" rotWithShape="0"/>
                </a:effectLst>
              </a:rPr>
              <a:t>establece </a:t>
            </a:r>
            <a:r>
              <a:rPr lang="es-ES" sz="2200" dirty="0" smtClean="0">
                <a:solidFill>
                  <a:schemeClr val="tx2">
                    <a:lumMod val="50000"/>
                  </a:schemeClr>
                </a:solidFill>
                <a:effectLst>
                  <a:reflection blurRad="6350" stA="25000" endPos="45500" dir="5400000" sy="-100000" algn="bl" rotWithShape="0"/>
                </a:effectLst>
              </a:rPr>
              <a:t>el </a:t>
            </a:r>
            <a:r>
              <a:rPr lang="es-ES" sz="2200" dirty="0">
                <a:solidFill>
                  <a:schemeClr val="tx2">
                    <a:lumMod val="50000"/>
                  </a:schemeClr>
                </a:solidFill>
                <a:effectLst>
                  <a:reflection blurRad="6350" stA="25000" endPos="45500" dir="5400000" sy="-100000" algn="bl" rotWithShape="0"/>
                </a:effectLst>
              </a:rPr>
              <a:t>DB SE-AE en su apartado 3.3.2 la acción de viento, en general una fuerza perpendicular a la superficie de cada punto expuesto, </a:t>
            </a:r>
            <a:r>
              <a:rPr lang="es-ES" sz="2200" dirty="0" smtClean="0">
                <a:solidFill>
                  <a:schemeClr val="tx2">
                    <a:lumMod val="50000"/>
                  </a:schemeClr>
                </a:solidFill>
                <a:effectLst>
                  <a:reflection blurRad="6350" stA="25000" endPos="45500" dir="5400000" sy="-100000" algn="bl" rotWithShape="0"/>
                </a:effectLst>
              </a:rPr>
              <a:t>o presión </a:t>
            </a:r>
            <a:r>
              <a:rPr lang="es-ES" sz="2200" dirty="0">
                <a:solidFill>
                  <a:schemeClr val="tx2">
                    <a:lumMod val="50000"/>
                  </a:schemeClr>
                </a:solidFill>
                <a:effectLst>
                  <a:reflection blurRad="6350" stA="25000" endPos="45500" dir="5400000" sy="-100000" algn="bl" rotWithShape="0"/>
                </a:effectLst>
              </a:rPr>
              <a:t>estática, </a:t>
            </a:r>
            <a:r>
              <a:rPr lang="es-ES" sz="2200" dirty="0" err="1">
                <a:solidFill>
                  <a:schemeClr val="tx2">
                    <a:lumMod val="50000"/>
                  </a:schemeClr>
                </a:solidFill>
                <a:effectLst>
                  <a:reflection blurRad="6350" stA="25000" endPos="45500" dir="5400000" sy="-100000" algn="bl" rotWithShape="0"/>
                </a:effectLst>
              </a:rPr>
              <a:t>qe</a:t>
            </a:r>
            <a:r>
              <a:rPr lang="es-ES" sz="2200" dirty="0">
                <a:solidFill>
                  <a:schemeClr val="tx2">
                    <a:lumMod val="50000"/>
                  </a:schemeClr>
                </a:solidFill>
                <a:effectLst>
                  <a:reflection blurRad="6350" stA="25000" endPos="45500" dir="5400000" sy="-100000" algn="bl" rotWithShape="0"/>
                </a:effectLst>
              </a:rPr>
              <a:t> puede expresarse como</a:t>
            </a:r>
            <a:r>
              <a:rPr lang="es-ES" sz="2200" dirty="0" smtClean="0">
                <a:solidFill>
                  <a:schemeClr val="tx2">
                    <a:lumMod val="50000"/>
                  </a:schemeClr>
                </a:solidFill>
                <a:effectLst>
                  <a:reflection blurRad="6350" stA="25000" endPos="45500" dir="5400000" sy="-100000" algn="bl" rotWithShape="0"/>
                </a:effectLst>
              </a:rPr>
              <a:t>:</a:t>
            </a:r>
          </a:p>
          <a:p>
            <a:endParaRPr lang="es-ES" sz="2200" dirty="0">
              <a:solidFill>
                <a:schemeClr val="tx2">
                  <a:lumMod val="50000"/>
                </a:schemeClr>
              </a:solidFill>
              <a:effectLst>
                <a:reflection blurRad="6350" stA="25000" endPos="45500" dir="5400000" sy="-100000" algn="bl" rotWithShape="0"/>
              </a:effectLst>
            </a:endParaRPr>
          </a:p>
          <a:p>
            <a:pPr algn="ctr"/>
            <a:r>
              <a:rPr lang="es-ES" sz="2200" dirty="0" err="1">
                <a:solidFill>
                  <a:schemeClr val="tx2">
                    <a:lumMod val="50000"/>
                  </a:schemeClr>
                </a:solidFill>
                <a:effectLst>
                  <a:reflection blurRad="6350" stA="25000" endPos="45500" dir="5400000" sy="-100000" algn="bl" rotWithShape="0"/>
                </a:effectLst>
              </a:rPr>
              <a:t>qe</a:t>
            </a:r>
            <a:r>
              <a:rPr lang="es-ES" sz="2200" dirty="0">
                <a:solidFill>
                  <a:schemeClr val="tx2">
                    <a:lumMod val="50000"/>
                  </a:schemeClr>
                </a:solidFill>
                <a:effectLst>
                  <a:reflection blurRad="6350" stA="25000" endPos="45500" dir="5400000" sy="-100000" algn="bl" rotWithShape="0"/>
                </a:effectLst>
              </a:rPr>
              <a:t> = </a:t>
            </a:r>
            <a:r>
              <a:rPr lang="es-ES" sz="2200" dirty="0" err="1">
                <a:solidFill>
                  <a:schemeClr val="tx2">
                    <a:lumMod val="50000"/>
                  </a:schemeClr>
                </a:solidFill>
                <a:effectLst>
                  <a:reflection blurRad="6350" stA="25000" endPos="45500" dir="5400000" sy="-100000" algn="bl" rotWithShape="0"/>
                </a:effectLst>
              </a:rPr>
              <a:t>qb</a:t>
            </a:r>
            <a:r>
              <a:rPr lang="es-ES" sz="2200" dirty="0">
                <a:solidFill>
                  <a:schemeClr val="tx2">
                    <a:lumMod val="50000"/>
                  </a:schemeClr>
                </a:solidFill>
                <a:effectLst>
                  <a:reflection blurRad="6350" stA="25000" endPos="45500" dir="5400000" sy="-100000" algn="bl" rotWithShape="0"/>
                </a:effectLst>
              </a:rPr>
              <a:t> * ce * </a:t>
            </a:r>
            <a:r>
              <a:rPr lang="es-ES" sz="2200" dirty="0" err="1" smtClean="0">
                <a:solidFill>
                  <a:schemeClr val="tx2">
                    <a:lumMod val="50000"/>
                  </a:schemeClr>
                </a:solidFill>
                <a:effectLst>
                  <a:reflection blurRad="6350" stA="25000" endPos="45500" dir="5400000" sy="-100000" algn="bl" rotWithShape="0"/>
                </a:effectLst>
              </a:rPr>
              <a:t>cp</a:t>
            </a:r>
            <a:endParaRPr lang="es-ES" sz="2200" dirty="0" smtClean="0">
              <a:solidFill>
                <a:schemeClr val="tx2">
                  <a:lumMod val="50000"/>
                </a:schemeClr>
              </a:solidFill>
              <a:effectLst>
                <a:reflection blurRad="6350" stA="25000" endPos="45500" dir="5400000" sy="-100000" algn="bl" rotWithShape="0"/>
              </a:effectLst>
            </a:endParaRPr>
          </a:p>
          <a:p>
            <a:pPr algn="ctr"/>
            <a:endParaRPr lang="es-ES" sz="2200" dirty="0">
              <a:solidFill>
                <a:schemeClr val="tx2">
                  <a:lumMod val="50000"/>
                </a:schemeClr>
              </a:solidFill>
              <a:effectLst>
                <a:reflection blurRad="6350" stA="25000" endPos="45500" dir="5400000" sy="-100000" algn="bl" rotWithShape="0"/>
              </a:effectLst>
            </a:endParaRPr>
          </a:p>
          <a:p>
            <a:r>
              <a:rPr lang="es-ES" sz="2200" dirty="0">
                <a:solidFill>
                  <a:schemeClr val="tx2">
                    <a:lumMod val="50000"/>
                  </a:schemeClr>
                </a:solidFill>
                <a:effectLst>
                  <a:reflection blurRad="6350" stA="25000" endPos="45500" dir="5400000" sy="-100000" algn="bl" rotWithShape="0"/>
                </a:effectLst>
              </a:rPr>
              <a:t>siendo</a:t>
            </a:r>
            <a:r>
              <a:rPr lang="es-ES" sz="2200" dirty="0" smtClean="0">
                <a:solidFill>
                  <a:schemeClr val="tx2">
                    <a:lumMod val="50000"/>
                  </a:schemeClr>
                </a:solidFill>
                <a:effectLst>
                  <a:reflection blurRad="6350" stA="25000" endPos="45500" dir="5400000" sy="-100000" algn="bl" rotWithShape="0"/>
                </a:effectLst>
              </a:rPr>
              <a:t>:</a:t>
            </a:r>
            <a:endParaRPr lang="es-ES" sz="2200" dirty="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dirty="0" err="1">
                <a:solidFill>
                  <a:schemeClr val="tx2">
                    <a:lumMod val="50000"/>
                  </a:schemeClr>
                </a:solidFill>
                <a:effectLst>
                  <a:reflection blurRad="6350" stA="25000" endPos="45500" dir="5400000" sy="-100000" algn="bl" rotWithShape="0"/>
                </a:effectLst>
              </a:rPr>
              <a:t>qb</a:t>
            </a:r>
            <a:r>
              <a:rPr lang="es-ES" sz="2200" dirty="0">
                <a:solidFill>
                  <a:schemeClr val="tx2">
                    <a:lumMod val="50000"/>
                  </a:schemeClr>
                </a:solidFill>
                <a:effectLst>
                  <a:reflection blurRad="6350" stA="25000" endPos="45500" dir="5400000" sy="-100000" algn="bl" rotWithShape="0"/>
                </a:effectLst>
              </a:rPr>
              <a:t> la presión dinámica del viento.</a:t>
            </a:r>
          </a:p>
          <a:p>
            <a:pPr marL="342900" lvl="0" indent="-342900">
              <a:buFont typeface="Arial" pitchFamily="34" charset="0"/>
              <a:buChar char="•"/>
            </a:pPr>
            <a:r>
              <a:rPr lang="es-ES" sz="2200" dirty="0">
                <a:solidFill>
                  <a:schemeClr val="tx2">
                    <a:lumMod val="50000"/>
                  </a:schemeClr>
                </a:solidFill>
                <a:effectLst>
                  <a:reflection blurRad="6350" stA="25000" endPos="45500" dir="5400000" sy="-100000" algn="bl" rotWithShape="0"/>
                </a:effectLst>
              </a:rPr>
              <a:t>ce el coeficiente de </a:t>
            </a:r>
            <a:r>
              <a:rPr lang="es-ES" sz="2200" dirty="0" smtClean="0">
                <a:solidFill>
                  <a:schemeClr val="tx2">
                    <a:lumMod val="50000"/>
                  </a:schemeClr>
                </a:solidFill>
                <a:effectLst>
                  <a:reflection blurRad="6350" stA="25000" endPos="45500" dir="5400000" sy="-100000" algn="bl" rotWithShape="0"/>
                </a:effectLst>
              </a:rPr>
              <a:t>exposición. </a:t>
            </a:r>
            <a:endParaRPr lang="es-ES" sz="2200" dirty="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dirty="0" err="1">
                <a:solidFill>
                  <a:schemeClr val="tx2">
                    <a:lumMod val="50000"/>
                  </a:schemeClr>
                </a:solidFill>
                <a:effectLst>
                  <a:reflection blurRad="6350" stA="25000" endPos="45500" dir="5400000" sy="-100000" algn="bl" rotWithShape="0"/>
                </a:effectLst>
              </a:rPr>
              <a:t>cp</a:t>
            </a:r>
            <a:r>
              <a:rPr lang="es-ES" sz="2200" dirty="0">
                <a:solidFill>
                  <a:schemeClr val="tx2">
                    <a:lumMod val="50000"/>
                  </a:schemeClr>
                </a:solidFill>
                <a:effectLst>
                  <a:reflection blurRad="6350" stA="25000" endPos="45500" dir="5400000" sy="-100000" algn="bl" rotWithShape="0"/>
                </a:effectLst>
              </a:rPr>
              <a:t> el coeficiente eólico o de </a:t>
            </a:r>
            <a:r>
              <a:rPr lang="es-ES" sz="2200" dirty="0" smtClean="0">
                <a:solidFill>
                  <a:schemeClr val="tx2">
                    <a:lumMod val="50000"/>
                  </a:schemeClr>
                </a:solidFill>
                <a:effectLst>
                  <a:reflection blurRad="6350" stA="25000" endPos="45500" dir="5400000" sy="-100000" algn="bl" rotWithShape="0"/>
                </a:effectLst>
              </a:rPr>
              <a:t>presión.</a:t>
            </a:r>
            <a:endParaRPr lang="es-ES" sz="2200" dirty="0">
              <a:solidFill>
                <a:schemeClr val="tx2">
                  <a:lumMod val="50000"/>
                </a:schemeClr>
              </a:solidFill>
              <a:effectLst>
                <a:reflection blurRad="6350" stA="25000" endPos="45500" dir="5400000" sy="-100000" algn="bl" rotWithShape="0"/>
              </a:effectLst>
            </a:endParaRPr>
          </a:p>
          <a:p>
            <a:endParaRPr lang="es-ES" sz="2400"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70583" y="2124265"/>
            <a:ext cx="8931944" cy="2154436"/>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El </a:t>
            </a:r>
            <a:r>
              <a:rPr lang="es-ES" sz="2200" dirty="0">
                <a:solidFill>
                  <a:schemeClr val="tx2">
                    <a:lumMod val="50000"/>
                  </a:schemeClr>
                </a:solidFill>
                <a:effectLst>
                  <a:reflection blurRad="6350" stA="25000" endPos="45500" dir="5400000" sy="-100000" algn="bl" rotWithShape="0"/>
                </a:effectLst>
              </a:rPr>
              <a:t>valor de </a:t>
            </a:r>
            <a:r>
              <a:rPr lang="es-ES" sz="2200" dirty="0" smtClean="0">
                <a:solidFill>
                  <a:schemeClr val="tx2">
                    <a:lumMod val="50000"/>
                  </a:schemeClr>
                </a:solidFill>
                <a:effectLst>
                  <a:reflection blurRad="6350" stA="25000" endPos="45500" dir="5400000" sy="-100000" algn="bl" rotWithShape="0"/>
                </a:effectLst>
              </a:rPr>
              <a:t>la presión dinámica del viento (</a:t>
            </a:r>
            <a:r>
              <a:rPr lang="es-ES" sz="2200" dirty="0" err="1" smtClean="0">
                <a:solidFill>
                  <a:schemeClr val="tx2">
                    <a:lumMod val="50000"/>
                  </a:schemeClr>
                </a:solidFill>
                <a:effectLst>
                  <a:reflection blurRad="6350" stA="25000" endPos="45500" dir="5400000" sy="-100000" algn="bl" rotWithShape="0"/>
                </a:effectLst>
              </a:rPr>
              <a:t>qb</a:t>
            </a:r>
            <a:r>
              <a:rPr lang="es-ES" sz="2200" dirty="0" smtClean="0">
                <a:solidFill>
                  <a:schemeClr val="tx2">
                    <a:lumMod val="50000"/>
                  </a:schemeClr>
                </a:solidFill>
                <a:effectLst>
                  <a:reflection blurRad="6350" stA="25000" endPos="45500" dir="5400000" sy="-100000" algn="bl" rotWithShape="0"/>
                </a:effectLst>
              </a:rPr>
              <a:t>) </a:t>
            </a:r>
            <a:r>
              <a:rPr lang="es-ES" sz="2200" dirty="0">
                <a:solidFill>
                  <a:schemeClr val="tx2">
                    <a:lumMod val="50000"/>
                  </a:schemeClr>
                </a:solidFill>
                <a:effectLst>
                  <a:reflection blurRad="6350" stA="25000" endPos="45500" dir="5400000" sy="-100000" algn="bl" rotWithShape="0"/>
                </a:effectLst>
              </a:rPr>
              <a:t>se obtiene según lo indicado por el </a:t>
            </a:r>
            <a:r>
              <a:rPr lang="es-ES" sz="2200" dirty="0" smtClean="0">
                <a:solidFill>
                  <a:schemeClr val="tx2">
                    <a:lumMod val="50000"/>
                  </a:schemeClr>
                </a:solidFill>
                <a:effectLst>
                  <a:reflection blurRad="6350" stA="25000" endPos="45500" dir="5400000" sy="-100000" algn="bl" rotWithShape="0"/>
                </a:effectLst>
              </a:rPr>
              <a:t>anexo </a:t>
            </a:r>
            <a:r>
              <a:rPr lang="es-ES" sz="2200" dirty="0">
                <a:solidFill>
                  <a:schemeClr val="tx2">
                    <a:lumMod val="50000"/>
                  </a:schemeClr>
                </a:solidFill>
                <a:effectLst>
                  <a:reflection blurRad="6350" stA="25000" endPos="45500" dir="5400000" sy="-100000" algn="bl" rotWithShape="0"/>
                </a:effectLst>
              </a:rPr>
              <a:t>D del presente DB </a:t>
            </a:r>
            <a:r>
              <a:rPr lang="es-ES" sz="2200" dirty="0" smtClean="0">
                <a:solidFill>
                  <a:schemeClr val="tx2">
                    <a:lumMod val="50000"/>
                  </a:schemeClr>
                </a:solidFill>
                <a:effectLst>
                  <a:reflection blurRad="6350" stA="25000" endPos="45500" dir="5400000" sy="-100000" algn="bl" rotWithShape="0"/>
                </a:effectLst>
              </a:rPr>
              <a:t>SE-AE, </a:t>
            </a:r>
            <a:r>
              <a:rPr lang="es-ES" sz="2200" dirty="0">
                <a:solidFill>
                  <a:schemeClr val="tx2">
                    <a:lumMod val="50000"/>
                  </a:schemeClr>
                </a:solidFill>
                <a:effectLst>
                  <a:reflection blurRad="6350" stA="25000" endPos="45500" dir="5400000" sy="-100000" algn="bl" rotWithShape="0"/>
                </a:effectLst>
              </a:rPr>
              <a:t>en función del emplazamiento geográfico de la </a:t>
            </a:r>
            <a:r>
              <a:rPr lang="es-ES" sz="2200" dirty="0" smtClean="0">
                <a:solidFill>
                  <a:schemeClr val="tx2">
                    <a:lumMod val="50000"/>
                  </a:schemeClr>
                </a:solidFill>
                <a:effectLst>
                  <a:reflection blurRad="6350" stA="25000" endPos="45500" dir="5400000" sy="-100000" algn="bl" rotWithShape="0"/>
                </a:effectLst>
              </a:rPr>
              <a:t>obra. </a:t>
            </a:r>
            <a:r>
              <a:rPr lang="es-ES" sz="2200" dirty="0">
                <a:solidFill>
                  <a:schemeClr val="tx2">
                    <a:lumMod val="50000"/>
                  </a:schemeClr>
                </a:solidFill>
                <a:effectLst>
                  <a:reflection blurRad="6350" stA="25000" endPos="45500" dir="5400000" sy="-100000" algn="bl" rotWithShape="0"/>
                </a:effectLst>
              </a:rPr>
              <a:t>Puesto que el proyecto está ubicado en el término municipal de </a:t>
            </a:r>
            <a:r>
              <a:rPr lang="es-ES" sz="2200" dirty="0" err="1">
                <a:solidFill>
                  <a:schemeClr val="tx2">
                    <a:lumMod val="50000"/>
                  </a:schemeClr>
                </a:solidFill>
                <a:effectLst>
                  <a:reflection blurRad="6350" stA="25000" endPos="45500" dir="5400000" sy="-100000" algn="bl" rotWithShape="0"/>
                </a:effectLst>
              </a:rPr>
              <a:t>Lliria</a:t>
            </a:r>
            <a:r>
              <a:rPr lang="es-ES" sz="2200" dirty="0" smtClean="0">
                <a:solidFill>
                  <a:schemeClr val="tx2">
                    <a:lumMod val="50000"/>
                  </a:schemeClr>
                </a:solidFill>
                <a:effectLst>
                  <a:reflection blurRad="6350" stA="25000" endPos="45500" dir="5400000" sy="-100000" algn="bl" rotWithShape="0"/>
                </a:effectLst>
              </a:rPr>
              <a:t>, le </a:t>
            </a:r>
            <a:r>
              <a:rPr lang="es-ES" sz="2200" dirty="0">
                <a:solidFill>
                  <a:schemeClr val="tx2">
                    <a:lumMod val="50000"/>
                  </a:schemeClr>
                </a:solidFill>
                <a:effectLst>
                  <a:reflection blurRad="6350" stA="25000" endPos="45500" dir="5400000" sy="-100000" algn="bl" rotWithShape="0"/>
                </a:effectLst>
              </a:rPr>
              <a:t>corresponde una zona A y según el citado anexo para estas zonas el valor de </a:t>
            </a:r>
            <a:r>
              <a:rPr lang="es-ES" sz="2200" dirty="0" err="1">
                <a:solidFill>
                  <a:schemeClr val="tx2">
                    <a:lumMod val="50000"/>
                  </a:schemeClr>
                </a:solidFill>
                <a:effectLst>
                  <a:reflection blurRad="6350" stA="25000" endPos="45500" dir="5400000" sy="-100000" algn="bl" rotWithShape="0"/>
                </a:effectLst>
              </a:rPr>
              <a:t>qb</a:t>
            </a:r>
            <a:r>
              <a:rPr lang="es-ES" sz="2200" dirty="0">
                <a:solidFill>
                  <a:schemeClr val="tx2">
                    <a:lumMod val="50000"/>
                  </a:schemeClr>
                </a:solidFill>
                <a:effectLst>
                  <a:reflection blurRad="6350" stA="25000" endPos="45500" dir="5400000" sy="-100000" algn="bl" rotWithShape="0"/>
                </a:effectLst>
              </a:rPr>
              <a:t> es de 0,42 </a:t>
            </a:r>
            <a:r>
              <a:rPr lang="es-ES" sz="2200" dirty="0" err="1">
                <a:solidFill>
                  <a:schemeClr val="tx2">
                    <a:lumMod val="50000"/>
                  </a:schemeClr>
                </a:solidFill>
                <a:effectLst>
                  <a:reflection blurRad="6350" stA="25000" endPos="45500" dir="5400000" sy="-100000" algn="bl" rotWithShape="0"/>
                </a:effectLst>
              </a:rPr>
              <a:t>kN</a:t>
            </a:r>
            <a:r>
              <a:rPr lang="es-ES" sz="2200" dirty="0">
                <a:solidFill>
                  <a:schemeClr val="tx2">
                    <a:lumMod val="50000"/>
                  </a:schemeClr>
                </a:solidFill>
                <a:effectLst>
                  <a:reflection blurRad="6350" stA="25000" endPos="45500" dir="5400000" sy="-100000" algn="bl" rotWithShape="0"/>
                </a:effectLst>
              </a:rPr>
              <a:t>/m².</a:t>
            </a:r>
          </a:p>
          <a:p>
            <a:endParaRPr lang="es-ES" sz="24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1760" y="4005064"/>
            <a:ext cx="4104456" cy="25922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78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769441"/>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El </a:t>
            </a:r>
            <a:r>
              <a:rPr lang="es-ES" sz="2200" dirty="0">
                <a:solidFill>
                  <a:schemeClr val="tx2">
                    <a:lumMod val="50000"/>
                  </a:schemeClr>
                </a:solidFill>
                <a:effectLst>
                  <a:reflection blurRad="6350" stA="25000" endPos="45500" dir="5400000" sy="-100000" algn="bl" rotWithShape="0"/>
                </a:effectLst>
              </a:rPr>
              <a:t>valor </a:t>
            </a:r>
            <a:r>
              <a:rPr lang="es-ES" sz="2200" dirty="0" smtClean="0">
                <a:solidFill>
                  <a:schemeClr val="tx2">
                    <a:lumMod val="50000"/>
                  </a:schemeClr>
                </a:solidFill>
                <a:effectLst>
                  <a:reflection blurRad="6350" stA="25000" endPos="45500" dir="5400000" sy="-100000" algn="bl" rotWithShape="0"/>
                </a:effectLst>
              </a:rPr>
              <a:t>del coeficiente de exposición (ce) </a:t>
            </a:r>
            <a:r>
              <a:rPr lang="es-ES" sz="2200" dirty="0">
                <a:solidFill>
                  <a:schemeClr val="tx2">
                    <a:lumMod val="50000"/>
                  </a:schemeClr>
                </a:solidFill>
                <a:effectLst>
                  <a:reflection blurRad="6350" stA="25000" endPos="45500" dir="5400000" sy="-100000" algn="bl" rotWithShape="0"/>
                </a:effectLst>
              </a:rPr>
              <a:t>se obtiene según lo </a:t>
            </a:r>
            <a:r>
              <a:rPr lang="es-ES" sz="2200" dirty="0" smtClean="0">
                <a:solidFill>
                  <a:schemeClr val="tx2">
                    <a:lumMod val="50000"/>
                  </a:schemeClr>
                </a:solidFill>
                <a:effectLst>
                  <a:reflection blurRad="6350" stA="25000" endPos="45500" dir="5400000" sy="-100000" algn="bl" rotWithShape="0"/>
                </a:effectLst>
              </a:rPr>
              <a:t>establecido por la tabla 3.4 </a:t>
            </a:r>
            <a:r>
              <a:rPr lang="es-ES" sz="2200" dirty="0">
                <a:solidFill>
                  <a:schemeClr val="tx2">
                    <a:lumMod val="50000"/>
                  </a:schemeClr>
                </a:solidFill>
                <a:effectLst>
                  <a:reflection blurRad="6350" stA="25000" endPos="45500" dir="5400000" sy="-100000" algn="bl" rotWithShape="0"/>
                </a:effectLst>
              </a:rPr>
              <a:t>d</a:t>
            </a:r>
            <a:r>
              <a:rPr lang="es-ES" sz="2200" dirty="0" smtClean="0">
                <a:solidFill>
                  <a:schemeClr val="tx2">
                    <a:lumMod val="50000"/>
                  </a:schemeClr>
                </a:solidFill>
                <a:effectLst>
                  <a:reflection blurRad="6350" stA="25000" endPos="45500" dir="5400000" sy="-100000" algn="bl" rotWithShape="0"/>
                </a:effectLst>
              </a:rPr>
              <a:t>el </a:t>
            </a:r>
            <a:r>
              <a:rPr lang="es-ES" sz="2200" dirty="0">
                <a:solidFill>
                  <a:schemeClr val="tx2">
                    <a:lumMod val="50000"/>
                  </a:schemeClr>
                </a:solidFill>
                <a:effectLst>
                  <a:reflection blurRad="6350" stA="25000" endPos="45500" dir="5400000" sy="-100000" algn="bl" rotWithShape="0"/>
                </a:effectLst>
              </a:rPr>
              <a:t>apartado </a:t>
            </a:r>
            <a:r>
              <a:rPr lang="es-ES" sz="2200" dirty="0" smtClean="0">
                <a:solidFill>
                  <a:schemeClr val="tx2">
                    <a:lumMod val="50000"/>
                  </a:schemeClr>
                </a:solidFill>
                <a:effectLst>
                  <a:reflection blurRad="6350" stA="25000" endPos="45500" dir="5400000" sy="-100000" algn="bl" rotWithShape="0"/>
                </a:effectLst>
              </a:rPr>
              <a:t>3.3.3 del DB SE-AE.</a:t>
            </a:r>
            <a:endParaRPr lang="es-ES" sz="22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2963853"/>
            <a:ext cx="4168132" cy="2232248"/>
          </a:xfrm>
          <a:prstGeom prst="rect">
            <a:avLst/>
          </a:prstGeom>
          <a:ln>
            <a:noFill/>
          </a:ln>
          <a:effectLst>
            <a:outerShdw blurRad="292100" dist="139700" dir="2700000" algn="tl" rotWithShape="0">
              <a:srgbClr val="333333">
                <a:alpha val="65000"/>
              </a:srgbClr>
            </a:outerShdw>
          </a:effectLst>
        </p:spPr>
      </p:pic>
      <p:graphicFrame>
        <p:nvGraphicFramePr>
          <p:cNvPr id="3" name="2 Tabla"/>
          <p:cNvGraphicFramePr>
            <a:graphicFrameLocks noGrp="1"/>
          </p:cNvGraphicFramePr>
          <p:nvPr>
            <p:extLst>
              <p:ext uri="{D42A27DB-BD31-4B8C-83A1-F6EECF244321}">
                <p14:modId xmlns:p14="http://schemas.microsoft.com/office/powerpoint/2010/main" val="137584310"/>
              </p:ext>
            </p:extLst>
          </p:nvPr>
        </p:nvGraphicFramePr>
        <p:xfrm>
          <a:off x="2326834" y="5373216"/>
          <a:ext cx="4981469" cy="1349502"/>
        </p:xfrm>
        <a:graphic>
          <a:graphicData uri="http://schemas.openxmlformats.org/drawingml/2006/table">
            <a:tbl>
              <a:tblPr firstRow="1">
                <a:tableStyleId>{3C2FFA5D-87B4-456A-9821-1D502468CF0F}</a:tableStyleId>
              </a:tblPr>
              <a:tblGrid>
                <a:gridCol w="1442723"/>
                <a:gridCol w="1367243"/>
                <a:gridCol w="2171503"/>
              </a:tblGrid>
              <a:tr h="0">
                <a:tc>
                  <a:txBody>
                    <a:bodyPr/>
                    <a:lstStyle/>
                    <a:p>
                      <a:pPr algn="ctr">
                        <a:lnSpc>
                          <a:spcPct val="115000"/>
                        </a:lnSpc>
                        <a:spcAft>
                          <a:spcPts val="0"/>
                        </a:spcAft>
                      </a:pPr>
                      <a:r>
                        <a:rPr lang="es-ES" sz="1100" dirty="0">
                          <a:effectLst/>
                        </a:rPr>
                        <a:t>Elemento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Altura máxima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smtClean="0">
                          <a:effectLst/>
                          <a:latin typeface="Calibri"/>
                          <a:ea typeface="Calibri"/>
                          <a:cs typeface="Times New Roman"/>
                        </a:rPr>
                        <a:t>Coeficiente de exposición exterior</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delantera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9,7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1,74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trasera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9,7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1,74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derecha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3,89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1,33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izquierda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5,3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1,37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Cubierta arco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9,7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1,74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Cubierta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5,3 m</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1,37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807" y="2976776"/>
            <a:ext cx="4352925" cy="2219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238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dirty="0">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OBJETIVO DEL PROYECTO</a:t>
            </a:r>
            <a:endParaRPr lang="es-ES" sz="2600" b="1"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107682" y="1994956"/>
            <a:ext cx="8928992" cy="430887"/>
          </a:xfrm>
          <a:prstGeom prst="rect">
            <a:avLst/>
          </a:prstGeom>
          <a:noFill/>
        </p:spPr>
        <p:txBody>
          <a:bodyPr wrap="square" rtlCol="0">
            <a:spAutoFit/>
          </a:bodyPr>
          <a:lstStyle/>
          <a:p>
            <a:r>
              <a:rPr lang="en-US" sz="2200" dirty="0">
                <a:solidFill>
                  <a:schemeClr val="tx2">
                    <a:lumMod val="50000"/>
                  </a:schemeClr>
                </a:solidFill>
                <a:effectLst>
                  <a:reflection blurRad="6350" stA="25000" endPos="45500" dir="5400000" sy="-100000" algn="bl" rotWithShape="0"/>
                </a:effectLst>
              </a:rPr>
              <a:t>Resolver la estructura de un pabellón deportivo.</a:t>
            </a:r>
          </a:p>
        </p:txBody>
      </p:sp>
      <p:sp>
        <p:nvSpPr>
          <p:cNvPr id="8" name="7 CuadroTexto"/>
          <p:cNvSpPr txBox="1"/>
          <p:nvPr/>
        </p:nvSpPr>
        <p:spPr>
          <a:xfrm>
            <a:off x="359532" y="2852936"/>
            <a:ext cx="8352928"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REQUISITOS BÁSICOS DEL PABELLÓN DEPORTIVO</a:t>
            </a:r>
            <a:endParaRPr lang="es-ES" sz="2600" b="1"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179512" y="3429000"/>
            <a:ext cx="8712968" cy="2462213"/>
          </a:xfrm>
          <a:prstGeom prst="rect">
            <a:avLst/>
          </a:prstGeom>
          <a:noFill/>
        </p:spPr>
        <p:txBody>
          <a:bodyPr wrap="square" rtlCol="0">
            <a:spAutoFit/>
          </a:bodyPr>
          <a:lstStyle/>
          <a:p>
            <a:pPr marL="342900" indent="-342900">
              <a:buFont typeface="Arial" pitchFamily="34" charset="0"/>
              <a:buChar char="•"/>
            </a:pPr>
            <a:r>
              <a:rPr lang="en-US" sz="2200" dirty="0">
                <a:solidFill>
                  <a:schemeClr val="tx2">
                    <a:lumMod val="50000"/>
                  </a:schemeClr>
                </a:solidFill>
                <a:effectLst>
                  <a:reflection blurRad="6350" stA="25000" endPos="45500" dir="5400000" sy="-100000" algn="bl" rotWithShape="0"/>
                </a:effectLst>
              </a:rPr>
              <a:t>Debe cubrir un rectángulo mínimo de </a:t>
            </a:r>
            <a:r>
              <a:rPr lang="en-US" sz="2200" dirty="0" smtClean="0">
                <a:solidFill>
                  <a:schemeClr val="tx2">
                    <a:lumMod val="50000"/>
                  </a:schemeClr>
                </a:solidFill>
                <a:effectLst>
                  <a:reflection blurRad="6350" stA="25000" endPos="45500" dir="5400000" sy="-100000" algn="bl" rotWithShape="0"/>
                </a:effectLst>
              </a:rPr>
              <a:t>16 x 24 </a:t>
            </a:r>
            <a:r>
              <a:rPr lang="en-US" sz="2200" dirty="0">
                <a:solidFill>
                  <a:schemeClr val="tx2">
                    <a:lumMod val="50000"/>
                  </a:schemeClr>
                </a:solidFill>
                <a:effectLst>
                  <a:reflection blurRad="6350" stA="25000" endPos="45500" dir="5400000" sy="-100000" algn="bl" rotWithShape="0"/>
                </a:effectLst>
              </a:rPr>
              <a:t>m.</a:t>
            </a:r>
          </a:p>
          <a:p>
            <a:pPr marL="342900" indent="-342900">
              <a:buFont typeface="Arial" pitchFamily="34" charset="0"/>
              <a:buChar char="•"/>
            </a:pPr>
            <a:r>
              <a:rPr lang="en-US" sz="2200" dirty="0">
                <a:solidFill>
                  <a:schemeClr val="tx2">
                    <a:lumMod val="50000"/>
                  </a:schemeClr>
                </a:solidFill>
                <a:effectLst>
                  <a:reflection blurRad="6350" stA="25000" endPos="45500" dir="5400000" sy="-100000" algn="bl" rotWithShape="0"/>
                </a:effectLst>
              </a:rPr>
              <a:t>Altura </a:t>
            </a:r>
            <a:r>
              <a:rPr lang="en-US" sz="2200" dirty="0" err="1">
                <a:solidFill>
                  <a:schemeClr val="tx2">
                    <a:lumMod val="50000"/>
                  </a:schemeClr>
                </a:solidFill>
                <a:effectLst>
                  <a:reflection blurRad="6350" stA="25000" endPos="45500" dir="5400000" sy="-100000" algn="bl" rotWithShape="0"/>
                </a:effectLst>
              </a:rPr>
              <a:t>libre</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mínima</a:t>
            </a:r>
            <a:r>
              <a:rPr lang="en-US" sz="2200" dirty="0">
                <a:solidFill>
                  <a:schemeClr val="tx2">
                    <a:lumMod val="50000"/>
                  </a:schemeClr>
                </a:solidFill>
                <a:effectLst>
                  <a:reflection blurRad="6350" stA="25000" endPos="45500" dir="5400000" sy="-100000" algn="bl" rotWithShape="0"/>
                </a:effectLst>
              </a:rPr>
              <a:t> de 7 m. en </a:t>
            </a:r>
            <a:r>
              <a:rPr lang="en-US" sz="2200" dirty="0" err="1">
                <a:solidFill>
                  <a:schemeClr val="tx2">
                    <a:lumMod val="50000"/>
                  </a:schemeClr>
                </a:solidFill>
                <a:effectLst>
                  <a:reflection blurRad="6350" stA="25000" endPos="45500" dir="5400000" sy="-100000" algn="bl" rotWithShape="0"/>
                </a:effectLst>
              </a:rPr>
              <a:t>cualquier</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punto</a:t>
            </a:r>
            <a:r>
              <a:rPr lang="en-US" sz="2200" dirty="0">
                <a:solidFill>
                  <a:schemeClr val="tx2">
                    <a:lumMod val="50000"/>
                  </a:schemeClr>
                </a:solidFill>
                <a:effectLst>
                  <a:reflection blurRad="6350" stA="25000" endPos="45500" dir="5400000" sy="-100000" algn="bl" rotWithShape="0"/>
                </a:effectLst>
              </a:rPr>
              <a:t> del rectángulo </a:t>
            </a:r>
            <a:r>
              <a:rPr lang="en-US" sz="2200" dirty="0" err="1">
                <a:solidFill>
                  <a:schemeClr val="tx2">
                    <a:lumMod val="50000"/>
                  </a:schemeClr>
                </a:solidFill>
                <a:effectLst>
                  <a:reflection blurRad="6350" stA="25000" endPos="45500" dir="5400000" sy="-100000" algn="bl" rotWithShape="0"/>
                </a:effectLst>
              </a:rPr>
              <a:t>descrito</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anteriormente</a:t>
            </a:r>
            <a:r>
              <a:rPr lang="en-US" sz="2200" dirty="0">
                <a:solidFill>
                  <a:schemeClr val="tx2">
                    <a:lumMod val="50000"/>
                  </a:schemeClr>
                </a:solidFill>
                <a:effectLst>
                  <a:reflection blurRad="6350" stA="25000" endPos="45500" dir="5400000" sy="-100000" algn="bl" rotWithShape="0"/>
                </a:effectLst>
              </a:rPr>
              <a:t>.</a:t>
            </a:r>
          </a:p>
          <a:p>
            <a:pPr marL="342900" indent="-342900">
              <a:buFont typeface="Arial" pitchFamily="34" charset="0"/>
              <a:buChar char="•"/>
            </a:pPr>
            <a:r>
              <a:rPr lang="en-US" sz="2200" dirty="0">
                <a:solidFill>
                  <a:schemeClr val="tx2">
                    <a:lumMod val="50000"/>
                  </a:schemeClr>
                </a:solidFill>
                <a:effectLst>
                  <a:reflection blurRad="6350" stA="25000" endPos="45500" dir="5400000" sy="-100000" algn="bl" rotWithShape="0"/>
                </a:effectLst>
              </a:rPr>
              <a:t>La </a:t>
            </a:r>
            <a:r>
              <a:rPr lang="en-US" sz="2200" dirty="0" err="1">
                <a:solidFill>
                  <a:schemeClr val="tx2">
                    <a:lumMod val="50000"/>
                  </a:schemeClr>
                </a:solidFill>
                <a:effectLst>
                  <a:reflection blurRad="6350" stA="25000" endPos="45500" dir="5400000" sy="-100000" algn="bl" rotWithShape="0"/>
                </a:effectLst>
              </a:rPr>
              <a:t>solución</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constructiva</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para</a:t>
            </a:r>
            <a:r>
              <a:rPr lang="en-US" sz="2200" dirty="0">
                <a:solidFill>
                  <a:schemeClr val="tx2">
                    <a:lumMod val="50000"/>
                  </a:schemeClr>
                </a:solidFill>
                <a:effectLst>
                  <a:reflection blurRad="6350" stA="25000" endPos="45500" dir="5400000" sy="-100000" algn="bl" rotWithShape="0"/>
                </a:effectLst>
              </a:rPr>
              <a:t> resolver la </a:t>
            </a:r>
            <a:r>
              <a:rPr lang="en-US" sz="2200" dirty="0" err="1">
                <a:solidFill>
                  <a:schemeClr val="tx2">
                    <a:lumMod val="50000"/>
                  </a:schemeClr>
                </a:solidFill>
                <a:effectLst>
                  <a:reflection blurRad="6350" stA="25000" endPos="45500" dir="5400000" sy="-100000" algn="bl" rotWithShape="0"/>
                </a:effectLst>
              </a:rPr>
              <a:t>cubierta</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debe</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pesar</a:t>
            </a:r>
            <a:r>
              <a:rPr lang="en-US" sz="2200" dirty="0">
                <a:solidFill>
                  <a:schemeClr val="tx2">
                    <a:lumMod val="50000"/>
                  </a:schemeClr>
                </a:solidFill>
                <a:effectLst>
                  <a:reflection blurRad="6350" stA="25000" endPos="45500" dir="5400000" sy="-100000" algn="bl" rotWithShape="0"/>
                </a:effectLst>
              </a:rPr>
              <a:t> al </a:t>
            </a:r>
            <a:r>
              <a:rPr lang="en-US" sz="2200" dirty="0" err="1">
                <a:solidFill>
                  <a:schemeClr val="tx2">
                    <a:lumMod val="50000"/>
                  </a:schemeClr>
                </a:solidFill>
                <a:effectLst>
                  <a:reflection blurRad="6350" stA="25000" endPos="45500" dir="5400000" sy="-100000" algn="bl" rotWithShape="0"/>
                </a:effectLst>
              </a:rPr>
              <a:t>menos</a:t>
            </a:r>
            <a:r>
              <a:rPr lang="en-US" sz="2200" dirty="0">
                <a:solidFill>
                  <a:schemeClr val="tx2">
                    <a:lumMod val="50000"/>
                  </a:schemeClr>
                </a:solidFill>
                <a:effectLst>
                  <a:reflection blurRad="6350" stA="25000" endPos="45500" dir="5400000" sy="-100000" algn="bl" rotWithShape="0"/>
                </a:effectLst>
              </a:rPr>
              <a:t> 50 kg/m².</a:t>
            </a:r>
          </a:p>
          <a:p>
            <a:pPr marL="342900" indent="-342900">
              <a:buFont typeface="Arial" pitchFamily="34" charset="0"/>
              <a:buChar char="•"/>
            </a:pPr>
            <a:r>
              <a:rPr lang="en-US" sz="2200" dirty="0">
                <a:solidFill>
                  <a:schemeClr val="tx2">
                    <a:lumMod val="50000"/>
                  </a:schemeClr>
                </a:solidFill>
                <a:effectLst>
                  <a:reflection blurRad="6350" stA="25000" endPos="45500" dir="5400000" sy="-100000" algn="bl" rotWithShape="0"/>
                </a:effectLst>
              </a:rPr>
              <a:t>Debe </a:t>
            </a:r>
            <a:r>
              <a:rPr lang="en-US" sz="2200" dirty="0" err="1">
                <a:solidFill>
                  <a:schemeClr val="tx2">
                    <a:lumMod val="50000"/>
                  </a:schemeClr>
                </a:solidFill>
                <a:effectLst>
                  <a:reflection blurRad="6350" stA="25000" endPos="45500" dir="5400000" sy="-100000" algn="bl" rotWithShape="0"/>
                </a:effectLst>
              </a:rPr>
              <a:t>disponer</a:t>
            </a:r>
            <a:r>
              <a:rPr lang="en-US" sz="2200" dirty="0">
                <a:solidFill>
                  <a:schemeClr val="tx2">
                    <a:lumMod val="50000"/>
                  </a:schemeClr>
                </a:solidFill>
                <a:effectLst>
                  <a:reflection blurRad="6350" stA="25000" endPos="45500" dir="5400000" sy="-100000" algn="bl" rotWithShape="0"/>
                </a:effectLst>
              </a:rPr>
              <a:t> de un local </a:t>
            </a:r>
            <a:r>
              <a:rPr lang="en-US" sz="2200" dirty="0" err="1">
                <a:solidFill>
                  <a:schemeClr val="tx2">
                    <a:lumMod val="50000"/>
                  </a:schemeClr>
                </a:solidFill>
                <a:effectLst>
                  <a:reflection blurRad="6350" stA="25000" endPos="45500" dir="5400000" sy="-100000" algn="bl" rotWithShape="0"/>
                </a:effectLst>
              </a:rPr>
              <a:t>para</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vestuarios</a:t>
            </a:r>
            <a:r>
              <a:rPr lang="en-US" sz="2200" dirty="0">
                <a:solidFill>
                  <a:schemeClr val="tx2">
                    <a:lumMod val="50000"/>
                  </a:schemeClr>
                </a:solidFill>
                <a:effectLst>
                  <a:reflection blurRad="6350" stA="25000" endPos="45500" dir="5400000" sy="-100000" algn="bl" rotWithShape="0"/>
                </a:effectLst>
              </a:rPr>
              <a:t> en un </a:t>
            </a:r>
            <a:r>
              <a:rPr lang="en-US" sz="2200" dirty="0" err="1">
                <a:solidFill>
                  <a:schemeClr val="tx2">
                    <a:lumMod val="50000"/>
                  </a:schemeClr>
                </a:solidFill>
                <a:effectLst>
                  <a:reflection blurRad="6350" stA="25000" endPos="45500" dir="5400000" sy="-100000" algn="bl" rotWithShape="0"/>
                </a:effectLst>
              </a:rPr>
              <a:t>recinto</a:t>
            </a:r>
            <a:r>
              <a:rPr lang="en-US" sz="2200" dirty="0">
                <a:solidFill>
                  <a:schemeClr val="tx2">
                    <a:lumMod val="50000"/>
                  </a:schemeClr>
                </a:solidFill>
                <a:effectLst>
                  <a:reflection blurRad="6350" stA="25000" endPos="45500" dir="5400000" sy="-100000" algn="bl" rotWithShape="0"/>
                </a:effectLst>
              </a:rPr>
              <a:t> </a:t>
            </a:r>
            <a:r>
              <a:rPr lang="en-US" sz="2200" dirty="0" err="1">
                <a:solidFill>
                  <a:schemeClr val="tx2">
                    <a:lumMod val="50000"/>
                  </a:schemeClr>
                </a:solidFill>
                <a:effectLst>
                  <a:reflection blurRad="6350" stA="25000" endPos="45500" dir="5400000" sy="-100000" algn="bl" rotWithShape="0"/>
                </a:effectLst>
              </a:rPr>
              <a:t>anexo</a:t>
            </a:r>
            <a:r>
              <a:rPr lang="en-US" sz="2200" dirty="0">
                <a:solidFill>
                  <a:schemeClr val="tx2">
                    <a:lumMod val="50000"/>
                  </a:schemeClr>
                </a:solidFill>
                <a:effectLst>
                  <a:reflection blurRad="6350" stA="25000" endPos="45500" dir="5400000" sy="-100000" algn="bl" rotWithShape="0"/>
                </a:effectLst>
              </a:rPr>
              <a:t> al pabellón deportivo.</a:t>
            </a:r>
          </a:p>
        </p:txBody>
      </p:sp>
    </p:spTree>
    <p:extLst>
      <p:ext uri="{BB962C8B-B14F-4D97-AF65-F5344CB8AC3E}">
        <p14:creationId xmlns:p14="http://schemas.microsoft.com/office/powerpoint/2010/main" val="285868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4154984"/>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E</a:t>
            </a:r>
            <a:r>
              <a:rPr lang="es-ES" sz="2200" dirty="0" smtClean="0">
                <a:solidFill>
                  <a:schemeClr val="tx2">
                    <a:lumMod val="50000"/>
                  </a:schemeClr>
                </a:solidFill>
                <a:effectLst>
                  <a:reflection blurRad="6350" stA="25000" endPos="45500" dir="5400000" sy="-100000" algn="bl" rotWithShape="0"/>
                </a:effectLst>
              </a:rPr>
              <a:t>l </a:t>
            </a:r>
            <a:r>
              <a:rPr lang="es-ES" sz="2200" dirty="0">
                <a:solidFill>
                  <a:schemeClr val="tx2">
                    <a:lumMod val="50000"/>
                  </a:schemeClr>
                </a:solidFill>
                <a:effectLst>
                  <a:reflection blurRad="6350" stA="25000" endPos="45500" dir="5400000" sy="-100000" algn="bl" rotWithShape="0"/>
                </a:effectLst>
              </a:rPr>
              <a:t>apartado </a:t>
            </a:r>
            <a:r>
              <a:rPr lang="es-ES" sz="2200" dirty="0" smtClean="0">
                <a:solidFill>
                  <a:schemeClr val="tx2">
                    <a:lumMod val="50000"/>
                  </a:schemeClr>
                </a:solidFill>
                <a:effectLst>
                  <a:reflection blurRad="6350" stA="25000" endPos="45500" dir="5400000" sy="-100000" algn="bl" rotWithShape="0"/>
                </a:effectLst>
              </a:rPr>
              <a:t>3.3.5 </a:t>
            </a:r>
            <a:r>
              <a:rPr lang="es-ES" sz="2200" dirty="0">
                <a:solidFill>
                  <a:schemeClr val="tx2">
                    <a:lumMod val="50000"/>
                  </a:schemeClr>
                </a:solidFill>
                <a:effectLst>
                  <a:reflection blurRad="6350" stA="25000" endPos="45500" dir="5400000" sy="-100000" algn="bl" rotWithShape="0"/>
                </a:effectLst>
              </a:rPr>
              <a:t>del DB </a:t>
            </a:r>
            <a:r>
              <a:rPr lang="es-ES" sz="2200" dirty="0" smtClean="0">
                <a:solidFill>
                  <a:schemeClr val="tx2">
                    <a:lumMod val="50000"/>
                  </a:schemeClr>
                </a:solidFill>
                <a:effectLst>
                  <a:reflection blurRad="6350" stA="25000" endPos="45500" dir="5400000" sy="-100000" algn="bl" rotWithShape="0"/>
                </a:effectLst>
              </a:rPr>
              <a:t>SE-AE </a:t>
            </a:r>
            <a:r>
              <a:rPr lang="es-ES" sz="2200" dirty="0">
                <a:solidFill>
                  <a:schemeClr val="tx2">
                    <a:lumMod val="50000"/>
                  </a:schemeClr>
                </a:solidFill>
                <a:effectLst>
                  <a:reflection blurRad="6350" stA="25000" endPos="45500" dir="5400000" sy="-100000" algn="bl" rotWithShape="0"/>
                </a:effectLst>
              </a:rPr>
              <a:t>i</a:t>
            </a:r>
            <a:r>
              <a:rPr lang="es-ES" sz="2200" dirty="0" smtClean="0">
                <a:solidFill>
                  <a:schemeClr val="tx2">
                    <a:lumMod val="50000"/>
                  </a:schemeClr>
                </a:solidFill>
                <a:effectLst>
                  <a:reflection blurRad="6350" stA="25000" endPos="45500" dir="5400000" sy="-100000" algn="bl" rotWithShape="0"/>
                </a:effectLst>
              </a:rPr>
              <a:t>ndica que </a:t>
            </a:r>
            <a:r>
              <a:rPr lang="es-ES" sz="2200" dirty="0">
                <a:solidFill>
                  <a:schemeClr val="tx2">
                    <a:lumMod val="50000"/>
                  </a:schemeClr>
                </a:solidFill>
                <a:effectLst>
                  <a:reflection blurRad="6350" stA="25000" endPos="45500" dir="5400000" sy="-100000" algn="bl" rotWithShape="0"/>
                </a:effectLst>
              </a:rPr>
              <a:t>si el edificio presenta grandes huecos, la acción de viento genera, además de presiones en el exterior, presiones en el interior que se suman a las anteriores. </a:t>
            </a:r>
            <a:r>
              <a:rPr lang="es-ES" sz="2200" dirty="0" smtClean="0">
                <a:solidFill>
                  <a:schemeClr val="tx2">
                    <a:lumMod val="50000"/>
                  </a:schemeClr>
                </a:solidFill>
                <a:effectLst>
                  <a:reflection blurRad="6350" stA="25000" endPos="45500" dir="5400000" sy="-100000" algn="bl" rotWithShape="0"/>
                </a:effectLst>
              </a:rPr>
              <a:t>Los huecos que presenta la estructura son:</a:t>
            </a:r>
          </a:p>
          <a:p>
            <a:endParaRPr lang="es-ES" sz="2200" dirty="0">
              <a:solidFill>
                <a:schemeClr val="tx2">
                  <a:lumMod val="50000"/>
                </a:schemeClr>
              </a:solidFill>
              <a:effectLst>
                <a:reflection blurRad="6350" stA="25000" endPos="45500" dir="5400000" sy="-100000" algn="bl" rotWithShape="0"/>
              </a:effectLst>
            </a:endParaRPr>
          </a:p>
          <a:p>
            <a:pPr marL="342900" lvl="0" indent="-342900">
              <a:buFont typeface="Arial" pitchFamily="34" charset="0"/>
              <a:buChar char="•"/>
            </a:pPr>
            <a:r>
              <a:rPr lang="es-ES" sz="2200" dirty="0">
                <a:solidFill>
                  <a:schemeClr val="tx2">
                    <a:lumMod val="50000"/>
                  </a:schemeClr>
                </a:solidFill>
                <a:effectLst>
                  <a:reflection blurRad="6350" stA="25000" endPos="45500" dir="5400000" sy="-100000" algn="bl" rotWithShape="0"/>
                </a:effectLst>
              </a:rPr>
              <a:t>1 </a:t>
            </a:r>
            <a:r>
              <a:rPr lang="es-ES" sz="2000" dirty="0">
                <a:solidFill>
                  <a:schemeClr val="tx2">
                    <a:lumMod val="50000"/>
                  </a:schemeClr>
                </a:solidFill>
                <a:effectLst>
                  <a:reflection blurRad="6350" stA="25000" endPos="45500" dir="5400000" sy="-100000" algn="bl" rotWithShape="0"/>
                </a:effectLst>
              </a:rPr>
              <a:t>puerta en fachada derecha de 1,8 * 2,2 m.</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10 ventanas practicables en fachada derecha  de 1,8 * 1 m.</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2 puertas en fachada izquierda de 2 * 2,2 m</a:t>
            </a:r>
            <a:r>
              <a:rPr lang="es-ES" sz="2000" dirty="0" smtClean="0">
                <a:solidFill>
                  <a:schemeClr val="tx2">
                    <a:lumMod val="50000"/>
                  </a:schemeClr>
                </a:solidFill>
                <a:effectLst>
                  <a:reflection blurRad="6350" stA="25000" endPos="45500" dir="5400000" sy="-100000" algn="bl" rotWithShape="0"/>
                </a:effectLst>
              </a:rPr>
              <a:t>.</a:t>
            </a:r>
          </a:p>
          <a:p>
            <a:pPr lvl="0"/>
            <a:endParaRPr lang="es-ES" sz="2200" dirty="0">
              <a:solidFill>
                <a:schemeClr val="tx2">
                  <a:lumMod val="50000"/>
                </a:schemeClr>
              </a:solidFill>
              <a:effectLst>
                <a:reflection blurRad="6350" stA="25000" endPos="45500" dir="5400000" sy="-100000" algn="bl" rotWithShape="0"/>
              </a:effectLst>
            </a:endParaRPr>
          </a:p>
          <a:p>
            <a:r>
              <a:rPr lang="es-ES" sz="2200" dirty="0" smtClean="0">
                <a:solidFill>
                  <a:schemeClr val="tx2">
                    <a:lumMod val="50000"/>
                  </a:schemeClr>
                </a:solidFill>
                <a:effectLst>
                  <a:reflection blurRad="6350" stA="25000" endPos="45500" dir="5400000" sy="-100000" algn="bl" rotWithShape="0"/>
                </a:effectLst>
              </a:rPr>
              <a:t>Por </a:t>
            </a:r>
            <a:r>
              <a:rPr lang="es-ES" sz="2200" dirty="0">
                <a:solidFill>
                  <a:schemeClr val="tx2">
                    <a:lumMod val="50000"/>
                  </a:schemeClr>
                </a:solidFill>
                <a:effectLst>
                  <a:reflection blurRad="6350" stA="25000" endPos="45500" dir="5400000" sy="-100000" algn="bl" rotWithShape="0"/>
                </a:effectLst>
              </a:rPr>
              <a:t>lo tanto, además de los coeficientes de exposición </a:t>
            </a:r>
            <a:r>
              <a:rPr lang="es-ES" sz="2200" dirty="0" smtClean="0">
                <a:solidFill>
                  <a:schemeClr val="tx2">
                    <a:lumMod val="50000"/>
                  </a:schemeClr>
                </a:solidFill>
                <a:effectLst>
                  <a:reflection blurRad="6350" stA="25000" endPos="45500" dir="5400000" sy="-100000" algn="bl" rotWithShape="0"/>
                </a:effectLst>
              </a:rPr>
              <a:t>exterior, </a:t>
            </a:r>
            <a:r>
              <a:rPr lang="es-ES" sz="2200" dirty="0">
                <a:solidFill>
                  <a:schemeClr val="tx2">
                    <a:lumMod val="50000"/>
                  </a:schemeClr>
                </a:solidFill>
                <a:effectLst>
                  <a:reflection blurRad="6350" stA="25000" endPos="45500" dir="5400000" sy="-100000" algn="bl" rotWithShape="0"/>
                </a:effectLst>
              </a:rPr>
              <a:t>se han de definir unos nuevos coeficientes de exposición interior en función de las alturas de los puntos medios de los huecos que acabo de definir.</a:t>
            </a:r>
          </a:p>
        </p:txBody>
      </p:sp>
      <p:graphicFrame>
        <p:nvGraphicFramePr>
          <p:cNvPr id="7" name="6 Tabla"/>
          <p:cNvGraphicFramePr>
            <a:graphicFrameLocks noGrp="1"/>
          </p:cNvGraphicFramePr>
          <p:nvPr>
            <p:extLst>
              <p:ext uri="{D42A27DB-BD31-4B8C-83A1-F6EECF244321}">
                <p14:modId xmlns:p14="http://schemas.microsoft.com/office/powerpoint/2010/main" val="3221542452"/>
              </p:ext>
            </p:extLst>
          </p:nvPr>
        </p:nvGraphicFramePr>
        <p:xfrm>
          <a:off x="2343442" y="3068960"/>
          <a:ext cx="4460068" cy="1349502"/>
        </p:xfrm>
        <a:graphic>
          <a:graphicData uri="http://schemas.openxmlformats.org/drawingml/2006/table">
            <a:tbl>
              <a:tblPr firstRow="1">
                <a:tableStyleId>{3C2FFA5D-87B4-456A-9821-1D502468CF0F}</a:tableStyleId>
              </a:tblPr>
              <a:tblGrid>
                <a:gridCol w="1291716"/>
                <a:gridCol w="1224136"/>
                <a:gridCol w="1944216"/>
              </a:tblGrid>
              <a:tr h="0">
                <a:tc>
                  <a:txBody>
                    <a:bodyPr/>
                    <a:lstStyle/>
                    <a:p>
                      <a:pPr algn="ctr">
                        <a:lnSpc>
                          <a:spcPct val="115000"/>
                        </a:lnSpc>
                        <a:spcAft>
                          <a:spcPts val="0"/>
                        </a:spcAft>
                      </a:pPr>
                      <a:r>
                        <a:rPr lang="es-ES" sz="1100" dirty="0">
                          <a:effectLst/>
                        </a:rPr>
                        <a:t>Elemento</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Altura </a:t>
                      </a:r>
                      <a:r>
                        <a:rPr lang="es-ES" sz="1100" dirty="0" smtClean="0">
                          <a:effectLst/>
                        </a:rPr>
                        <a:t>huecos</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err="1" smtClean="0">
                          <a:effectLst/>
                          <a:latin typeface="Calibri"/>
                          <a:ea typeface="Calibri"/>
                          <a:cs typeface="Times New Roman"/>
                        </a:rPr>
                        <a:t>Coef</a:t>
                      </a:r>
                      <a:r>
                        <a:rPr lang="es-ES" sz="1100" dirty="0" smtClean="0">
                          <a:effectLst/>
                          <a:latin typeface="Calibri"/>
                          <a:ea typeface="Calibri"/>
                          <a:cs typeface="Times New Roman"/>
                        </a:rPr>
                        <a:t>. de exposición interior</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delantera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trasera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derecha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2,49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Fachada izquierda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1,1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Cubierta arco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Cubierta 1 agua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 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8573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1477328"/>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C</a:t>
            </a:r>
            <a:r>
              <a:rPr lang="es-ES" sz="2200" dirty="0" smtClean="0">
                <a:solidFill>
                  <a:schemeClr val="tx2">
                    <a:lumMod val="50000"/>
                  </a:schemeClr>
                </a:solidFill>
                <a:effectLst>
                  <a:reflection blurRad="6350" stA="25000" endPos="45500" dir="5400000" sy="-100000" algn="bl" rotWithShape="0"/>
                </a:effectLst>
              </a:rPr>
              <a:t>oeficientes </a:t>
            </a:r>
            <a:r>
              <a:rPr lang="es-ES" sz="2200" dirty="0">
                <a:solidFill>
                  <a:schemeClr val="tx2">
                    <a:lumMod val="50000"/>
                  </a:schemeClr>
                </a:solidFill>
                <a:effectLst>
                  <a:reflection blurRad="6350" stA="25000" endPos="45500" dir="5400000" sy="-100000" algn="bl" rotWithShape="0"/>
                </a:effectLst>
              </a:rPr>
              <a:t>de presión </a:t>
            </a:r>
            <a:r>
              <a:rPr lang="es-ES" sz="2200" dirty="0" smtClean="0">
                <a:solidFill>
                  <a:schemeClr val="tx2">
                    <a:lumMod val="50000"/>
                  </a:schemeClr>
                </a:solidFill>
                <a:effectLst>
                  <a:reflection blurRad="6350" stA="25000" endPos="45500" dir="5400000" sy="-100000" algn="bl" rotWithShape="0"/>
                </a:effectLst>
              </a:rPr>
              <a:t>interior: Se obtienen según </a:t>
            </a:r>
            <a:r>
              <a:rPr lang="es-ES" sz="2200" dirty="0">
                <a:solidFill>
                  <a:schemeClr val="tx2">
                    <a:lumMod val="50000"/>
                  </a:schemeClr>
                </a:solidFill>
                <a:effectLst>
                  <a:reflection blurRad="6350" stA="25000" endPos="45500" dir="5400000" sy="-100000" algn="bl" rotWithShape="0"/>
                </a:effectLst>
              </a:rPr>
              <a:t>lo que establece </a:t>
            </a:r>
            <a:r>
              <a:rPr lang="es-ES" sz="2200" dirty="0" smtClean="0">
                <a:solidFill>
                  <a:schemeClr val="tx2">
                    <a:lumMod val="50000"/>
                  </a:schemeClr>
                </a:solidFill>
                <a:effectLst>
                  <a:reflection blurRad="6350" stA="25000" endPos="45500" dir="5400000" sy="-100000" algn="bl" rotWithShape="0"/>
                </a:effectLst>
              </a:rPr>
              <a:t>la tabla 3.6 </a:t>
            </a:r>
            <a:r>
              <a:rPr lang="es-ES" sz="2200" dirty="0">
                <a:solidFill>
                  <a:schemeClr val="tx2">
                    <a:lumMod val="50000"/>
                  </a:schemeClr>
                </a:solidFill>
                <a:effectLst>
                  <a:reflection blurRad="6350" stA="25000" endPos="45500" dir="5400000" sy="-100000" algn="bl" rotWithShape="0"/>
                </a:effectLst>
              </a:rPr>
              <a:t>del apartado 3.3.5 </a:t>
            </a:r>
            <a:r>
              <a:rPr lang="es-ES" sz="2200" dirty="0" smtClean="0">
                <a:solidFill>
                  <a:schemeClr val="tx2">
                    <a:lumMod val="50000"/>
                  </a:schemeClr>
                </a:solidFill>
                <a:effectLst>
                  <a:reflection blurRad="6350" stA="25000" endPos="45500" dir="5400000" sy="-100000" algn="bl" rotWithShape="0"/>
                </a:effectLst>
              </a:rPr>
              <a:t>del </a:t>
            </a:r>
            <a:r>
              <a:rPr lang="es-ES" sz="2200" dirty="0">
                <a:solidFill>
                  <a:schemeClr val="tx2">
                    <a:lumMod val="50000"/>
                  </a:schemeClr>
                </a:solidFill>
                <a:effectLst>
                  <a:reflection blurRad="6350" stA="25000" endPos="45500" dir="5400000" sy="-100000" algn="bl" rotWithShape="0"/>
                </a:effectLst>
              </a:rPr>
              <a:t>DB </a:t>
            </a:r>
            <a:r>
              <a:rPr lang="es-ES" sz="2200" dirty="0" smtClean="0">
                <a:solidFill>
                  <a:schemeClr val="tx2">
                    <a:lumMod val="50000"/>
                  </a:schemeClr>
                </a:solidFill>
                <a:effectLst>
                  <a:reflection blurRad="6350" stA="25000" endPos="45500" dir="5400000" sy="-100000" algn="bl" rotWithShape="0"/>
                </a:effectLst>
              </a:rPr>
              <a:t>SE-AE. </a:t>
            </a:r>
            <a:r>
              <a:rPr lang="es-ES" sz="2200" dirty="0">
                <a:solidFill>
                  <a:schemeClr val="tx2">
                    <a:lumMod val="50000"/>
                  </a:schemeClr>
                </a:solidFill>
                <a:effectLst>
                  <a:reflection blurRad="6350" stA="25000" endPos="45500" dir="5400000" sy="-100000" algn="bl" rotWithShape="0"/>
                </a:effectLst>
              </a:rPr>
              <a:t>Si se analiza </a:t>
            </a:r>
            <a:r>
              <a:rPr lang="es-ES" sz="2200" dirty="0" smtClean="0">
                <a:solidFill>
                  <a:schemeClr val="tx2">
                    <a:lumMod val="50000"/>
                  </a:schemeClr>
                </a:solidFill>
                <a:effectLst>
                  <a:reflection blurRad="6350" stA="25000" endPos="45500" dir="5400000" sy="-100000" algn="bl" rotWithShape="0"/>
                </a:effectLst>
              </a:rPr>
              <a:t>dicha tabla, </a:t>
            </a:r>
            <a:r>
              <a:rPr lang="es-ES" sz="2200" dirty="0">
                <a:solidFill>
                  <a:schemeClr val="tx2">
                    <a:lumMod val="50000"/>
                  </a:schemeClr>
                </a:solidFill>
                <a:effectLst>
                  <a:reflection blurRad="6350" stA="25000" endPos="45500" dir="5400000" sy="-100000" algn="bl" rotWithShape="0"/>
                </a:effectLst>
              </a:rPr>
              <a:t>se pueden definir los casos extremos:</a:t>
            </a:r>
          </a:p>
          <a:p>
            <a:endParaRPr lang="es-ES" sz="24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srcRect/>
          <a:stretch>
            <a:fillRect/>
          </a:stretch>
        </p:blipFill>
        <p:spPr bwMode="auto">
          <a:xfrm>
            <a:off x="1507902" y="4643850"/>
            <a:ext cx="6128196" cy="2088232"/>
          </a:xfrm>
          <a:prstGeom prst="rect">
            <a:avLst/>
          </a:prstGeom>
          <a:ln>
            <a:noFill/>
          </a:ln>
          <a:effectLst>
            <a:outerShdw blurRad="292100" dist="139700" dir="2700000" algn="tl" rotWithShape="0">
              <a:srgbClr val="333333">
                <a:alpha val="65000"/>
              </a:srgbClr>
            </a:outerShdw>
          </a:effectLst>
        </p:spPr>
      </p:pic>
      <p:sp>
        <p:nvSpPr>
          <p:cNvPr id="3" name="2 CuadroTexto"/>
          <p:cNvSpPr txBox="1"/>
          <p:nvPr/>
        </p:nvSpPr>
        <p:spPr>
          <a:xfrm>
            <a:off x="107504" y="3284984"/>
            <a:ext cx="4576266" cy="1600438"/>
          </a:xfrm>
          <a:prstGeom prst="rect">
            <a:avLst/>
          </a:prstGeom>
          <a:noFill/>
        </p:spPr>
        <p:txBody>
          <a:bodyPr wrap="square" rtlCol="0">
            <a:spAutoFit/>
          </a:bodyPr>
          <a:lstStyle/>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T</a:t>
            </a:r>
            <a:r>
              <a:rPr lang="es-ES" sz="2000" dirty="0" smtClean="0">
                <a:solidFill>
                  <a:schemeClr val="tx2">
                    <a:lumMod val="50000"/>
                  </a:schemeClr>
                </a:solidFill>
                <a:effectLst>
                  <a:reflection blurRad="6350" stA="25000" endPos="45500" dir="5400000" sy="-100000" algn="bl" rotWithShape="0"/>
                </a:effectLst>
              </a:rPr>
              <a:t>odos </a:t>
            </a:r>
            <a:r>
              <a:rPr lang="es-ES" sz="2000" dirty="0">
                <a:solidFill>
                  <a:schemeClr val="tx2">
                    <a:lumMod val="50000"/>
                  </a:schemeClr>
                </a:solidFill>
                <a:effectLst>
                  <a:reflection blurRad="6350" stA="25000" endPos="45500" dir="5400000" sy="-100000" algn="bl" rotWithShape="0"/>
                </a:effectLst>
              </a:rPr>
              <a:t>los huecos </a:t>
            </a:r>
            <a:r>
              <a:rPr lang="es-ES" sz="2000" dirty="0" smtClean="0">
                <a:solidFill>
                  <a:schemeClr val="tx2">
                    <a:lumMod val="50000"/>
                  </a:schemeClr>
                </a:solidFill>
                <a:effectLst>
                  <a:reflection blurRad="6350" stA="25000" endPos="45500" dir="5400000" sy="-100000" algn="bl" rotWithShape="0"/>
                </a:effectLst>
              </a:rPr>
              <a:t>a barlovento </a:t>
            </a:r>
            <a:r>
              <a:rPr lang="es-ES" sz="2000" dirty="0">
                <a:solidFill>
                  <a:schemeClr val="tx2">
                    <a:lumMod val="50000"/>
                  </a:schemeClr>
                </a:solidFill>
                <a:effectLst>
                  <a:reflection blurRad="6350" stA="25000" endPos="45500" dir="5400000" sy="-100000" algn="bl" rotWithShape="0"/>
                </a:effectLst>
              </a:rPr>
              <a:t>están abiertos y todos los huecos a sotavento están cerrados. En este caso se produce la máxima presión interior.</a:t>
            </a:r>
          </a:p>
          <a:p>
            <a:endParaRPr lang="es-ES" dirty="0"/>
          </a:p>
        </p:txBody>
      </p:sp>
      <p:sp>
        <p:nvSpPr>
          <p:cNvPr id="8" name="7 CuadroTexto"/>
          <p:cNvSpPr txBox="1"/>
          <p:nvPr/>
        </p:nvSpPr>
        <p:spPr>
          <a:xfrm>
            <a:off x="4573476" y="3267983"/>
            <a:ext cx="4465972" cy="1600438"/>
          </a:xfrm>
          <a:prstGeom prst="rect">
            <a:avLst/>
          </a:prstGeom>
          <a:noFill/>
        </p:spPr>
        <p:txBody>
          <a:bodyPr wrap="square" rtlCol="0">
            <a:spAutoFit/>
          </a:bodyPr>
          <a:lstStyle/>
          <a:p>
            <a:pPr marL="285750" lvl="0" indent="-285750">
              <a:buFont typeface="Arial" pitchFamily="34" charset="0"/>
              <a:buChar char="•"/>
            </a:pPr>
            <a:r>
              <a:rPr lang="es-ES" sz="2000" dirty="0">
                <a:solidFill>
                  <a:schemeClr val="tx2">
                    <a:lumMod val="50000"/>
                  </a:schemeClr>
                </a:solidFill>
                <a:effectLst>
                  <a:reflection blurRad="6350" stA="25000" endPos="45500" dir="5400000" sy="-100000" algn="bl" rotWithShape="0"/>
                </a:effectLst>
              </a:rPr>
              <a:t>Todos</a:t>
            </a:r>
            <a:r>
              <a:rPr lang="es-ES" dirty="0">
                <a:solidFill>
                  <a:schemeClr val="tx2">
                    <a:lumMod val="50000"/>
                  </a:schemeClr>
                </a:solidFill>
                <a:effectLst>
                  <a:reflection blurRad="6350" stA="25000" endPos="45500" dir="5400000" sy="-100000" algn="bl" rotWithShape="0"/>
                </a:effectLst>
              </a:rPr>
              <a:t> </a:t>
            </a:r>
            <a:r>
              <a:rPr lang="es-ES" sz="2000" dirty="0">
                <a:solidFill>
                  <a:schemeClr val="tx2">
                    <a:lumMod val="50000"/>
                  </a:schemeClr>
                </a:solidFill>
                <a:effectLst>
                  <a:reflection blurRad="6350" stA="25000" endPos="45500" dir="5400000" sy="-100000" algn="bl" rotWithShape="0"/>
                </a:effectLst>
              </a:rPr>
              <a:t>los huecos a barlovento están cerrados y todos los huecos a sotavento están abiertos. En este caso se produce la máxima succión interior.</a:t>
            </a:r>
          </a:p>
          <a:p>
            <a:endParaRPr lang="es-ES" dirty="0"/>
          </a:p>
        </p:txBody>
      </p:sp>
    </p:spTree>
    <p:extLst>
      <p:ext uri="{BB962C8B-B14F-4D97-AF65-F5344CB8AC3E}">
        <p14:creationId xmlns:p14="http://schemas.microsoft.com/office/powerpoint/2010/main" val="2998403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769441"/>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Para </a:t>
            </a:r>
            <a:r>
              <a:rPr lang="es-ES" sz="2200" dirty="0">
                <a:solidFill>
                  <a:schemeClr val="tx2">
                    <a:lumMod val="50000"/>
                  </a:schemeClr>
                </a:solidFill>
                <a:effectLst>
                  <a:reflection blurRad="6350" stA="25000" endPos="45500" dir="5400000" sy="-100000" algn="bl" rotWithShape="0"/>
                </a:effectLst>
              </a:rPr>
              <a:t>las fachadas derecha e izquierda se dan los dos posibles casos definidos anteriormente. </a:t>
            </a:r>
            <a:endParaRPr lang="es-ES" sz="2200" dirty="0" smtClean="0">
              <a:solidFill>
                <a:schemeClr val="tx2">
                  <a:lumMod val="50000"/>
                </a:schemeClr>
              </a:solidFill>
              <a:effectLst>
                <a:reflection blurRad="6350" stA="25000" endPos="45500" dir="5400000" sy="-100000" algn="bl" rotWithShape="0"/>
              </a:effectLst>
            </a:endParaRPr>
          </a:p>
        </p:txBody>
      </p:sp>
      <p:graphicFrame>
        <p:nvGraphicFramePr>
          <p:cNvPr id="9" name="8 Tabla"/>
          <p:cNvGraphicFramePr>
            <a:graphicFrameLocks noGrp="1"/>
          </p:cNvGraphicFramePr>
          <p:nvPr>
            <p:extLst>
              <p:ext uri="{D42A27DB-BD31-4B8C-83A1-F6EECF244321}">
                <p14:modId xmlns:p14="http://schemas.microsoft.com/office/powerpoint/2010/main" val="1220987884"/>
              </p:ext>
            </p:extLst>
          </p:nvPr>
        </p:nvGraphicFramePr>
        <p:xfrm>
          <a:off x="1929305" y="3284984"/>
          <a:ext cx="5288341" cy="578358"/>
        </p:xfrm>
        <a:graphic>
          <a:graphicData uri="http://schemas.openxmlformats.org/drawingml/2006/table">
            <a:tbl>
              <a:tblPr firstRow="1">
                <a:tableStyleId>{3C2FFA5D-87B4-456A-9821-1D502468CF0F}</a:tableStyleId>
              </a:tblPr>
              <a:tblGrid>
                <a:gridCol w="2241199"/>
                <a:gridCol w="3047142"/>
              </a:tblGrid>
              <a:tr h="0">
                <a:tc>
                  <a:txBody>
                    <a:bodyPr/>
                    <a:lstStyle/>
                    <a:p>
                      <a:pPr algn="ctr">
                        <a:lnSpc>
                          <a:spcPct val="115000"/>
                        </a:lnSpc>
                        <a:spcAft>
                          <a:spcPts val="0"/>
                        </a:spcAft>
                      </a:pPr>
                      <a:r>
                        <a:rPr lang="es-ES" sz="1100" dirty="0">
                          <a:effectLst/>
                        </a:rPr>
                        <a:t>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Coeficiente de presión interior</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Máxima presión interior</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0,7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Máxima succión interior</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-0,5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9 CuadroTexto"/>
          <p:cNvSpPr txBox="1"/>
          <p:nvPr/>
        </p:nvSpPr>
        <p:spPr>
          <a:xfrm>
            <a:off x="107504" y="4293096"/>
            <a:ext cx="8931944" cy="1107996"/>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Para </a:t>
            </a:r>
            <a:r>
              <a:rPr lang="es-ES" sz="2200" dirty="0">
                <a:solidFill>
                  <a:schemeClr val="tx2">
                    <a:lumMod val="50000"/>
                  </a:schemeClr>
                </a:solidFill>
                <a:effectLst>
                  <a:reflection blurRad="6350" stA="25000" endPos="45500" dir="5400000" sy="-100000" algn="bl" rotWithShape="0"/>
                </a:effectLst>
              </a:rPr>
              <a:t>las fachadas delantera y trasera </a:t>
            </a:r>
            <a:r>
              <a:rPr lang="es-ES" sz="2200" dirty="0" smtClean="0">
                <a:solidFill>
                  <a:schemeClr val="tx2">
                    <a:lumMod val="50000"/>
                  </a:schemeClr>
                </a:solidFill>
                <a:effectLst>
                  <a:reflection blurRad="6350" stA="25000" endPos="45500" dir="5400000" sy="-100000" algn="bl" rotWithShape="0"/>
                </a:effectLst>
              </a:rPr>
              <a:t>y para las cubiertas, los </a:t>
            </a:r>
            <a:r>
              <a:rPr lang="es-ES" sz="2200" dirty="0">
                <a:solidFill>
                  <a:schemeClr val="tx2">
                    <a:lumMod val="50000"/>
                  </a:schemeClr>
                </a:solidFill>
                <a:effectLst>
                  <a:reflection blurRad="6350" stA="25000" endPos="45500" dir="5400000" sy="-100000" algn="bl" rotWithShape="0"/>
                </a:effectLst>
              </a:rPr>
              <a:t>valores de los coeficientes de presión interior son nulos puesto que en ninguna de ellas existen huecos practicables.</a:t>
            </a:r>
          </a:p>
        </p:txBody>
      </p:sp>
    </p:spTree>
    <p:extLst>
      <p:ext uri="{BB962C8B-B14F-4D97-AF65-F5344CB8AC3E}">
        <p14:creationId xmlns:p14="http://schemas.microsoft.com/office/powerpoint/2010/main" val="144930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1785104"/>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C</a:t>
            </a:r>
            <a:r>
              <a:rPr lang="es-ES" sz="2200" dirty="0" smtClean="0">
                <a:solidFill>
                  <a:schemeClr val="tx2">
                    <a:lumMod val="50000"/>
                  </a:schemeClr>
                </a:solidFill>
                <a:effectLst>
                  <a:reflection blurRad="6350" stA="25000" endPos="45500" dir="5400000" sy="-100000" algn="bl" rotWithShape="0"/>
                </a:effectLst>
              </a:rPr>
              <a:t>oeficientes </a:t>
            </a:r>
            <a:r>
              <a:rPr lang="es-ES" sz="2200" dirty="0">
                <a:solidFill>
                  <a:schemeClr val="tx2">
                    <a:lumMod val="50000"/>
                  </a:schemeClr>
                </a:solidFill>
                <a:effectLst>
                  <a:reflection blurRad="6350" stA="25000" endPos="45500" dir="5400000" sy="-100000" algn="bl" rotWithShape="0"/>
                </a:effectLst>
              </a:rPr>
              <a:t>de presión </a:t>
            </a:r>
            <a:r>
              <a:rPr lang="es-ES" sz="2200" dirty="0" smtClean="0">
                <a:solidFill>
                  <a:schemeClr val="tx2">
                    <a:lumMod val="50000"/>
                  </a:schemeClr>
                </a:solidFill>
                <a:effectLst>
                  <a:reflection blurRad="6350" stA="25000" endPos="45500" dir="5400000" sy="-100000" algn="bl" rotWithShape="0"/>
                </a:effectLst>
              </a:rPr>
              <a:t>exterior: Se obtienen según lo que establece el anexo D3 del </a:t>
            </a:r>
            <a:r>
              <a:rPr lang="es-ES" sz="2200" dirty="0">
                <a:solidFill>
                  <a:schemeClr val="tx2">
                    <a:lumMod val="50000"/>
                  </a:schemeClr>
                </a:solidFill>
                <a:effectLst>
                  <a:reflection blurRad="6350" stA="25000" endPos="45500" dir="5400000" sy="-100000" algn="bl" rotWithShape="0"/>
                </a:effectLst>
              </a:rPr>
              <a:t>DB </a:t>
            </a:r>
            <a:r>
              <a:rPr lang="es-ES" sz="2200" dirty="0" smtClean="0">
                <a:solidFill>
                  <a:schemeClr val="tx2">
                    <a:lumMod val="50000"/>
                  </a:schemeClr>
                </a:solidFill>
                <a:effectLst>
                  <a:reflection blurRad="6350" stA="25000" endPos="45500" dir="5400000" sy="-100000" algn="bl" rotWithShape="0"/>
                </a:effectLst>
              </a:rPr>
              <a:t>SE-AE. Para el cálculo de dichos coeficientes en fachadas </a:t>
            </a:r>
            <a:r>
              <a:rPr lang="es-ES" sz="2200" dirty="0">
                <a:solidFill>
                  <a:schemeClr val="tx2">
                    <a:lumMod val="50000"/>
                  </a:schemeClr>
                </a:solidFill>
                <a:effectLst>
                  <a:reflection blurRad="6350" stA="25000" endPos="45500" dir="5400000" sy="-100000" algn="bl" rotWithShape="0"/>
                </a:effectLst>
              </a:rPr>
              <a:t>se debe utilizar la tabla D.3 del anexo D3 del DB SE-AE. Dicha tabla refleja los parámetros a considerar para </a:t>
            </a:r>
            <a:r>
              <a:rPr lang="es-ES" sz="2200" dirty="0" smtClean="0">
                <a:solidFill>
                  <a:schemeClr val="tx2">
                    <a:lumMod val="50000"/>
                  </a:schemeClr>
                </a:solidFill>
                <a:effectLst>
                  <a:reflection blurRad="6350" stA="25000" endPos="45500" dir="5400000" sy="-100000" algn="bl" rotWithShape="0"/>
                </a:effectLst>
              </a:rPr>
              <a:t>su cálculo.</a:t>
            </a:r>
            <a:endParaRPr lang="es-ES" sz="2200" dirty="0">
              <a:solidFill>
                <a:schemeClr val="tx2">
                  <a:lumMod val="50000"/>
                </a:schemeClr>
              </a:solidFill>
              <a:effectLst>
                <a:reflection blurRad="6350" stA="25000" endPos="45500" dir="5400000" sy="-100000" algn="bl" rotWithShape="0"/>
              </a:effectLst>
            </a:endParaRPr>
          </a:p>
          <a:p>
            <a:endParaRPr lang="es-ES" sz="2200" dirty="0">
              <a:solidFill>
                <a:schemeClr val="tx2">
                  <a:lumMod val="50000"/>
                </a:schemeClr>
              </a:solidFill>
              <a:effectLst>
                <a:reflection blurRad="6350" stA="25000" endPos="45500" dir="5400000" sy="-100000" algn="bl" rotWithShape="0"/>
              </a:effectLst>
            </a:endParaRPr>
          </a:p>
        </p:txBody>
      </p:sp>
      <p:pic>
        <p:nvPicPr>
          <p:cNvPr id="8" name="7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645024"/>
            <a:ext cx="3096344" cy="3038529"/>
          </a:xfrm>
          <a:prstGeom prst="rect">
            <a:avLst/>
          </a:prstGeom>
          <a:ln>
            <a:noFill/>
          </a:ln>
          <a:effectLst>
            <a:outerShdw blurRad="292100" dist="139700" dir="2700000" algn="tl" rotWithShape="0">
              <a:srgbClr val="333333">
                <a:alpha val="65000"/>
              </a:srgbClr>
            </a:outerShdw>
          </a:effectLst>
        </p:spPr>
      </p:pic>
      <p:pic>
        <p:nvPicPr>
          <p:cNvPr id="9" name="8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6402" y="3645024"/>
            <a:ext cx="4236070" cy="3037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9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1785104"/>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Para </a:t>
            </a:r>
            <a:r>
              <a:rPr lang="es-ES" sz="2200" dirty="0">
                <a:solidFill>
                  <a:schemeClr val="tx2">
                    <a:lumMod val="50000"/>
                  </a:schemeClr>
                </a:solidFill>
                <a:effectLst>
                  <a:reflection blurRad="6350" stA="25000" endPos="45500" dir="5400000" sy="-100000" algn="bl" rotWithShape="0"/>
                </a:effectLst>
              </a:rPr>
              <a:t>el cálculo de los coeficientes de presión exterior en cubiertas se debe utilizar la tabla D.12 del anexo D3 del DB SE-AE para el caso de la cubierta en arco y la tabla D.5 del mismo anexo par el caso de la cubierta a 1 agua. Dichas tablas reflejan los parámetros a considerar para el cálculo de dichos coeficientes.</a:t>
            </a:r>
          </a:p>
        </p:txBody>
      </p:sp>
    </p:spTree>
    <p:extLst>
      <p:ext uri="{BB962C8B-B14F-4D97-AF65-F5344CB8AC3E}">
        <p14:creationId xmlns:p14="http://schemas.microsoft.com/office/powerpoint/2010/main" val="40857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6" name="5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0759" y="2594520"/>
            <a:ext cx="4246996" cy="3803272"/>
          </a:xfrm>
          <a:prstGeom prst="rect">
            <a:avLst/>
          </a:prstGeom>
          <a:ln>
            <a:noFill/>
          </a:ln>
          <a:effectLst>
            <a:outerShdw blurRad="292100" dist="139700" dir="2700000" algn="tl" rotWithShape="0">
              <a:srgbClr val="333333">
                <a:alpha val="65000"/>
              </a:srgbClr>
            </a:outerShdw>
          </a:effectLst>
        </p:spPr>
      </p:pic>
      <p:pic>
        <p:nvPicPr>
          <p:cNvPr id="7" name="6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2594519"/>
            <a:ext cx="4246996" cy="3803273"/>
          </a:xfrm>
          <a:prstGeom prst="rect">
            <a:avLst/>
          </a:prstGeom>
          <a:ln>
            <a:noFill/>
          </a:ln>
          <a:effectLst>
            <a:outerShdw blurRad="292100" dist="139700" dir="2700000" algn="tl" rotWithShape="0">
              <a:srgbClr val="333333">
                <a:alpha val="65000"/>
              </a:srgbClr>
            </a:outerShdw>
          </a:effectLst>
        </p:spPr>
      </p:pic>
      <p:sp>
        <p:nvSpPr>
          <p:cNvPr id="8" name="7 CuadroTexto"/>
          <p:cNvSpPr txBox="1"/>
          <p:nvPr/>
        </p:nvSpPr>
        <p:spPr>
          <a:xfrm>
            <a:off x="300723" y="1807950"/>
            <a:ext cx="372231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Tabla D.12. Cubiertas cilíndricas</a:t>
            </a:r>
            <a:endParaRPr lang="es-ES" sz="1600" dirty="0">
              <a:solidFill>
                <a:schemeClr val="tx2">
                  <a:lumMod val="50000"/>
                </a:schemeClr>
              </a:solidFill>
              <a:effectLst>
                <a:reflection blurRad="6350" stA="25000" endPos="45500" dir="5400000" sy="-100000" algn="bl" rotWithShape="0"/>
              </a:effectLst>
            </a:endParaRPr>
          </a:p>
        </p:txBody>
      </p:sp>
      <p:sp>
        <p:nvSpPr>
          <p:cNvPr id="9" name="8 CuadroTexto"/>
          <p:cNvSpPr txBox="1"/>
          <p:nvPr/>
        </p:nvSpPr>
        <p:spPr>
          <a:xfrm>
            <a:off x="3281380" y="1556792"/>
            <a:ext cx="2581239"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Tabla D.5. Cubiertas a 1 agua</a:t>
            </a:r>
            <a:endParaRPr lang="es-ES" sz="1600" dirty="0">
              <a:solidFill>
                <a:schemeClr val="tx2">
                  <a:lumMod val="50000"/>
                </a:schemeClr>
              </a:solidFill>
              <a:effectLst>
                <a:reflection blurRad="6350" stA="25000" endPos="45500" dir="5400000" sy="-100000" algn="bl" rotWithShape="0"/>
              </a:effectLst>
            </a:endParaRPr>
          </a:p>
        </p:txBody>
      </p:sp>
      <p:pic>
        <p:nvPicPr>
          <p:cNvPr id="10" name="9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7" y="2146505"/>
            <a:ext cx="2448272" cy="2146592"/>
          </a:xfrm>
          <a:prstGeom prst="rect">
            <a:avLst/>
          </a:prstGeom>
          <a:ln>
            <a:noFill/>
          </a:ln>
          <a:effectLst>
            <a:outerShdw blurRad="292100" dist="139700" dir="2700000" algn="tl" rotWithShape="0">
              <a:srgbClr val="333333">
                <a:alpha val="65000"/>
              </a:srgbClr>
            </a:outerShdw>
          </a:effectLst>
        </p:spPr>
      </p:pic>
      <p:pic>
        <p:nvPicPr>
          <p:cNvPr id="11" name="10 Image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5517" y="4550171"/>
            <a:ext cx="2808311" cy="2088232"/>
          </a:xfrm>
          <a:prstGeom prst="rect">
            <a:avLst/>
          </a:prstGeom>
          <a:ln>
            <a:noFill/>
          </a:ln>
          <a:effectLst>
            <a:outerShdw blurRad="292100" dist="139700" dir="2700000" algn="tl" rotWithShape="0">
              <a:srgbClr val="333333">
                <a:alpha val="65000"/>
              </a:srgbClr>
            </a:outerShdw>
          </a:effectLst>
        </p:spPr>
      </p:pic>
      <p:pic>
        <p:nvPicPr>
          <p:cNvPr id="12" name="11 Imagen"/>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7864" y="2146504"/>
            <a:ext cx="2448272" cy="2146592"/>
          </a:xfrm>
          <a:prstGeom prst="rect">
            <a:avLst/>
          </a:prstGeom>
          <a:ln>
            <a:noFill/>
          </a:ln>
          <a:effectLst>
            <a:outerShdw blurRad="292100" dist="139700" dir="2700000" algn="tl" rotWithShape="0">
              <a:srgbClr val="333333">
                <a:alpha val="65000"/>
              </a:srgbClr>
            </a:outerShdw>
          </a:effectLst>
        </p:spPr>
      </p:pic>
      <p:pic>
        <p:nvPicPr>
          <p:cNvPr id="13" name="12 Imagen"/>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7845" y="4576568"/>
            <a:ext cx="2808310" cy="2088232"/>
          </a:xfrm>
          <a:prstGeom prst="rect">
            <a:avLst/>
          </a:prstGeom>
          <a:ln>
            <a:noFill/>
          </a:ln>
          <a:effectLst>
            <a:outerShdw blurRad="292100" dist="139700" dir="2700000" algn="tl" rotWithShape="0">
              <a:srgbClr val="333333">
                <a:alpha val="65000"/>
              </a:srgbClr>
            </a:outerShdw>
          </a:effectLst>
        </p:spPr>
      </p:pic>
      <p:pic>
        <p:nvPicPr>
          <p:cNvPr id="14" name="13 Imagen"/>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2146504"/>
            <a:ext cx="2448272" cy="2146592"/>
          </a:xfrm>
          <a:prstGeom prst="rect">
            <a:avLst/>
          </a:prstGeom>
          <a:ln>
            <a:noFill/>
          </a:ln>
          <a:effectLst>
            <a:outerShdw blurRad="292100" dist="139700" dir="2700000" algn="tl" rotWithShape="0">
              <a:srgbClr val="333333">
                <a:alpha val="65000"/>
              </a:srgbClr>
            </a:outerShdw>
          </a:effectLst>
        </p:spPr>
      </p:pic>
      <p:pic>
        <p:nvPicPr>
          <p:cNvPr id="15" name="14 Imagen"/>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20173" y="4550170"/>
            <a:ext cx="2808310" cy="21146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400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VARIABLES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2132856"/>
            <a:ext cx="8931944" cy="2954655"/>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Teniendo </a:t>
            </a:r>
            <a:r>
              <a:rPr lang="es-ES" sz="2200" dirty="0">
                <a:solidFill>
                  <a:schemeClr val="tx2">
                    <a:lumMod val="50000"/>
                  </a:schemeClr>
                </a:solidFill>
                <a:effectLst>
                  <a:reflection blurRad="6350" stA="25000" endPos="45500" dir="5400000" sy="-100000" algn="bl" rotWithShape="0"/>
                </a:effectLst>
              </a:rPr>
              <a:t>en cuenta los diferentes casos de máxima presión interior y máxima succión interior, obtengo todas las hipótesis de </a:t>
            </a:r>
            <a:r>
              <a:rPr lang="es-ES" sz="2200" dirty="0" smtClean="0">
                <a:solidFill>
                  <a:schemeClr val="tx2">
                    <a:lumMod val="50000"/>
                  </a:schemeClr>
                </a:solidFill>
                <a:effectLst>
                  <a:reflection blurRad="6350" stA="25000" endPos="45500" dir="5400000" sy="-100000" algn="bl" rotWithShape="0"/>
                </a:effectLst>
              </a:rPr>
              <a:t>viento:</a:t>
            </a:r>
          </a:p>
          <a:p>
            <a:endParaRPr lang="es-ES" sz="2200" dirty="0">
              <a:solidFill>
                <a:schemeClr val="tx2">
                  <a:lumMod val="50000"/>
                </a:schemeClr>
              </a:solidFill>
              <a:effectLst>
                <a:reflection blurRad="6350" stA="25000" endPos="45500" dir="5400000" sy="-100000" algn="bl" rotWithShape="0"/>
              </a:effectLst>
            </a:endParaRPr>
          </a:p>
          <a:p>
            <a:pPr marL="342900" indent="-3429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Viento </a:t>
            </a:r>
            <a:r>
              <a:rPr lang="es-ES" sz="2000" dirty="0">
                <a:solidFill>
                  <a:schemeClr val="tx2">
                    <a:lumMod val="50000"/>
                  </a:schemeClr>
                </a:solidFill>
                <a:effectLst>
                  <a:reflection blurRad="6350" stA="25000" endPos="45500" dir="5400000" sy="-100000" algn="bl" rotWithShape="0"/>
                </a:effectLst>
              </a:rPr>
              <a:t>a 0° con máxima presión interior.</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Viento a 0° con máxima succión interior.</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Viento a 90°.</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Viento a 180° con máxima presión interior.</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Viento a 180° con máxima succión interior.</a:t>
            </a:r>
          </a:p>
          <a:p>
            <a:pPr marL="342900" lvl="0" indent="-3429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Viento a 270</a:t>
            </a:r>
            <a:r>
              <a:rPr lang="es-ES" sz="2000" dirty="0" smtClean="0">
                <a:solidFill>
                  <a:schemeClr val="tx2">
                    <a:lumMod val="50000"/>
                  </a:schemeClr>
                </a:solidFill>
                <a:effectLst>
                  <a:reflection blurRad="6350" stA="25000" endPos="45500" dir="5400000" sy="-100000" algn="bl" rotWithShape="0"/>
                </a:effectLst>
              </a:rPr>
              <a:t>°.</a:t>
            </a:r>
            <a:endParaRPr lang="es-ES" sz="20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1680" y="2420888"/>
            <a:ext cx="5391150" cy="2486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333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dirty="0">
                <a:effectLst>
                  <a:reflection blurRad="6350" stA="25000" endPos="45500" dir="5400000" sy="-100000" algn="bl" rotWithShape="0"/>
                </a:effectLst>
              </a:rPr>
              <a:t>PROYECTO FINAL DE GRADO</a:t>
            </a:r>
          </a:p>
        </p:txBody>
      </p:sp>
      <p:sp>
        <p:nvSpPr>
          <p:cNvPr id="9" name="8 CuadroTexto"/>
          <p:cNvSpPr txBox="1"/>
          <p:nvPr/>
        </p:nvSpPr>
        <p:spPr>
          <a:xfrm>
            <a:off x="561651" y="1556792"/>
            <a:ext cx="352839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0° con máxima presión interior</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5183074" y="1556792"/>
            <a:ext cx="352839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0° con máxima succión interior</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3" name="2 Tabla"/>
          <p:cNvGraphicFramePr>
            <a:graphicFrameLocks noGrp="1"/>
          </p:cNvGraphicFramePr>
          <p:nvPr>
            <p:extLst>
              <p:ext uri="{D42A27DB-BD31-4B8C-83A1-F6EECF244321}">
                <p14:modId xmlns:p14="http://schemas.microsoft.com/office/powerpoint/2010/main" val="525187404"/>
              </p:ext>
            </p:extLst>
          </p:nvPr>
        </p:nvGraphicFramePr>
        <p:xfrm>
          <a:off x="252866" y="1988840"/>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Valor de carga de viento final</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-0,930 kN/m²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0,026 kN/m²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-0,560 </a:t>
                      </a:r>
                      <a:r>
                        <a:rPr lang="es-ES" sz="1100" dirty="0" err="1">
                          <a:effectLst/>
                        </a:rPr>
                        <a:t>kN</a:t>
                      </a:r>
                      <a:r>
                        <a:rPr lang="es-ES" sz="1100" dirty="0">
                          <a:effectLst/>
                        </a:rPr>
                        <a:t>/m²</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10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710" y="3068960"/>
            <a:ext cx="4204274" cy="3524424"/>
          </a:xfrm>
          <a:prstGeom prst="rect">
            <a:avLst/>
          </a:prstGeom>
          <a:ln>
            <a:noFill/>
          </a:ln>
          <a:effectLst>
            <a:outerShdw blurRad="292100" dist="139700" dir="2700000" algn="tl" rotWithShape="0">
              <a:srgbClr val="333333">
                <a:alpha val="65000"/>
              </a:srgbClr>
            </a:outerShdw>
          </a:effectLst>
        </p:spPr>
      </p:pic>
      <p:graphicFrame>
        <p:nvGraphicFramePr>
          <p:cNvPr id="6" name="5 Tabla"/>
          <p:cNvGraphicFramePr>
            <a:graphicFrameLocks noGrp="1"/>
          </p:cNvGraphicFramePr>
          <p:nvPr>
            <p:extLst>
              <p:ext uri="{D42A27DB-BD31-4B8C-83A1-F6EECF244321}">
                <p14:modId xmlns:p14="http://schemas.microsoft.com/office/powerpoint/2010/main" val="258745288"/>
              </p:ext>
            </p:extLst>
          </p:nvPr>
        </p:nvGraphicFramePr>
        <p:xfrm>
          <a:off x="4887580" y="1988840"/>
          <a:ext cx="4006402" cy="771144"/>
        </p:xfrm>
        <a:graphic>
          <a:graphicData uri="http://schemas.openxmlformats.org/drawingml/2006/table">
            <a:tbl>
              <a:tblPr firstRow="1">
                <a:tableStyleId>{3C2FFA5D-87B4-456A-9821-1D502468CF0F}</a:tableStyleId>
              </a:tblPr>
              <a:tblGrid>
                <a:gridCol w="1900018"/>
                <a:gridCol w="2106384"/>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-0,275 kN/m²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0,681 kN/m²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0,095 </a:t>
                      </a:r>
                      <a:r>
                        <a:rPr lang="es-ES" sz="1100" err="1">
                          <a:effectLst/>
                        </a:rPr>
                        <a:t>kN</a:t>
                      </a:r>
                      <a:r>
                        <a:rPr lang="es-ES" sz="1100">
                          <a:effectLst/>
                        </a:rPr>
                        <a:t>/m²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2" name="11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2288" y="3068960"/>
            <a:ext cx="4204274" cy="3524424"/>
          </a:xfrm>
          <a:prstGeom prst="rect">
            <a:avLst/>
          </a:prstGeom>
          <a:ln>
            <a:noFill/>
          </a:ln>
          <a:effectLst>
            <a:outerShdw blurRad="292100" dist="139700" dir="2700000" algn="tl" rotWithShape="0">
              <a:srgbClr val="333333">
                <a:alpha val="65000"/>
              </a:srgbClr>
            </a:outerShdw>
          </a:effectLst>
        </p:spPr>
      </p:pic>
      <p:sp>
        <p:nvSpPr>
          <p:cNvPr id="13" name="12 CuadroTexto"/>
          <p:cNvSpPr txBox="1"/>
          <p:nvPr/>
        </p:nvSpPr>
        <p:spPr>
          <a:xfrm>
            <a:off x="3890928" y="1556792"/>
            <a:ext cx="1224136"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90°</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4" name="13 Tabla"/>
          <p:cNvGraphicFramePr>
            <a:graphicFrameLocks noGrp="1"/>
          </p:cNvGraphicFramePr>
          <p:nvPr>
            <p:extLst>
              <p:ext uri="{D42A27DB-BD31-4B8C-83A1-F6EECF244321}">
                <p14:modId xmlns:p14="http://schemas.microsoft.com/office/powerpoint/2010/main" val="3211412835"/>
              </p:ext>
            </p:extLst>
          </p:nvPr>
        </p:nvGraphicFramePr>
        <p:xfrm>
          <a:off x="2148682" y="1916832"/>
          <a:ext cx="4752528" cy="963930"/>
        </p:xfrm>
        <a:graphic>
          <a:graphicData uri="http://schemas.openxmlformats.org/drawingml/2006/table">
            <a:tbl>
              <a:tblPr firstRow="1">
                <a:tableStyleId>{3C2FFA5D-87B4-456A-9821-1D502468CF0F}</a:tableStyleId>
              </a:tblPr>
              <a:tblGrid>
                <a:gridCol w="2159694"/>
                <a:gridCol w="2592834"/>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Valor de carga de viento </a:t>
                      </a:r>
                      <a:r>
                        <a:rPr lang="es-ES" sz="1100" dirty="0" smtClean="0">
                          <a:effectLst/>
                        </a:rPr>
                        <a:t>final</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 (fachada derecha)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-0,424 </a:t>
                      </a:r>
                      <a:r>
                        <a:rPr lang="es-ES" sz="1100" err="1">
                          <a:effectLst/>
                        </a:rPr>
                        <a:t>kN</a:t>
                      </a:r>
                      <a:r>
                        <a:rPr lang="es-ES" sz="1100">
                          <a:effectLst/>
                        </a:rPr>
                        <a:t>/m²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 (fachada izquierda)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-0,437 </a:t>
                      </a:r>
                      <a:r>
                        <a:rPr lang="es-ES" sz="1100" err="1">
                          <a:effectLst/>
                        </a:rPr>
                        <a:t>kN</a:t>
                      </a:r>
                      <a:r>
                        <a:rPr lang="es-ES" sz="1100">
                          <a:effectLst/>
                        </a:rPr>
                        <a:t>/m²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0,526 </a:t>
                      </a:r>
                      <a:r>
                        <a:rPr lang="es-ES" sz="1100" err="1">
                          <a:effectLst/>
                        </a:rPr>
                        <a:t>kN</a:t>
                      </a:r>
                      <a:r>
                        <a:rPr lang="es-ES" sz="1100">
                          <a:effectLst/>
                        </a:rPr>
                        <a:t>/m²</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smtClean="0">
                          <a:effectLst/>
                        </a:rPr>
                        <a:t>-0,241 </a:t>
                      </a:r>
                      <a:r>
                        <a:rPr lang="es-ES" sz="1100" dirty="0" err="1">
                          <a:effectLst/>
                        </a:rPr>
                        <a:t>kN</a:t>
                      </a:r>
                      <a:r>
                        <a:rPr lang="es-ES" sz="1100" dirty="0">
                          <a:effectLst/>
                        </a:rPr>
                        <a:t>/m²</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5" name="14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7807" y="3068960"/>
            <a:ext cx="3450378" cy="3600400"/>
          </a:xfrm>
          <a:prstGeom prst="rect">
            <a:avLst/>
          </a:prstGeom>
          <a:ln>
            <a:noFill/>
          </a:ln>
          <a:effectLst>
            <a:outerShdw blurRad="292100" dist="139700" dir="2700000" algn="tl" rotWithShape="0">
              <a:srgbClr val="333333">
                <a:alpha val="65000"/>
              </a:srgbClr>
            </a:outerShdw>
          </a:effectLst>
        </p:spPr>
      </p:pic>
      <p:sp>
        <p:nvSpPr>
          <p:cNvPr id="18" name="17 CuadroTexto"/>
          <p:cNvSpPr txBox="1"/>
          <p:nvPr/>
        </p:nvSpPr>
        <p:spPr>
          <a:xfrm>
            <a:off x="2663788" y="1255376"/>
            <a:ext cx="3528392" cy="369332"/>
          </a:xfrm>
          <a:prstGeom prst="rect">
            <a:avLst/>
          </a:prstGeom>
          <a:noFill/>
        </p:spPr>
        <p:txBody>
          <a:bodyPr wrap="square" rtlCol="0">
            <a:spAutoFit/>
          </a:bodyPr>
          <a:lstStyle/>
          <a:p>
            <a:pPr algn="ctr"/>
            <a:r>
              <a:rPr lang="es-ES" dirty="0" smtClean="0">
                <a:solidFill>
                  <a:schemeClr val="tx2">
                    <a:lumMod val="50000"/>
                  </a:schemeClr>
                </a:solidFill>
                <a:effectLst>
                  <a:reflection blurRad="6350" stA="25000" endPos="45500" dir="5400000" sy="-100000" algn="bl" rotWithShape="0"/>
                </a:effectLst>
              </a:rPr>
              <a:t>FACHADAS</a:t>
            </a:r>
            <a:endParaRPr lang="es-ES"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75326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2"/>
                                        </p:tgtEl>
                                      </p:cBhvr>
                                    </p:animEffect>
                                    <p:set>
                                      <p:cBhvr>
                                        <p:cTn id="29" dur="1" fill="hold">
                                          <p:stCondLst>
                                            <p:cond delay="499"/>
                                          </p:stCondLst>
                                        </p:cTn>
                                        <p:tgtEl>
                                          <p:spTgt spid="12"/>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9" name="8 CuadroTexto"/>
          <p:cNvSpPr txBox="1"/>
          <p:nvPr/>
        </p:nvSpPr>
        <p:spPr>
          <a:xfrm>
            <a:off x="395536" y="1556792"/>
            <a:ext cx="372231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180° con máxima presión interior</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4947681" y="1556792"/>
            <a:ext cx="373348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180° con máxima succión interior</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3" name="2 Tabla"/>
          <p:cNvGraphicFramePr>
            <a:graphicFrameLocks noGrp="1"/>
          </p:cNvGraphicFramePr>
          <p:nvPr>
            <p:extLst>
              <p:ext uri="{D42A27DB-BD31-4B8C-83A1-F6EECF244321}">
                <p14:modId xmlns:p14="http://schemas.microsoft.com/office/powerpoint/2010/main" val="1519663953"/>
              </p:ext>
            </p:extLst>
          </p:nvPr>
        </p:nvGraphicFramePr>
        <p:xfrm>
          <a:off x="252866" y="1988840"/>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-0,893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0,014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-0,566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2314577675"/>
              </p:ext>
            </p:extLst>
          </p:nvPr>
        </p:nvGraphicFramePr>
        <p:xfrm>
          <a:off x="4887580" y="1988840"/>
          <a:ext cx="4006402" cy="771144"/>
        </p:xfrm>
        <a:graphic>
          <a:graphicData uri="http://schemas.openxmlformats.org/drawingml/2006/table">
            <a:tbl>
              <a:tblPr firstRow="1">
                <a:tableStyleId>{3C2FFA5D-87B4-456A-9821-1D502468CF0F}</a:tableStyleId>
              </a:tblPr>
              <a:tblGrid>
                <a:gridCol w="1900018"/>
                <a:gridCol w="2106384"/>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-0,238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0,669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0,089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3" name="12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068960"/>
            <a:ext cx="4204274" cy="3524424"/>
          </a:xfrm>
          <a:prstGeom prst="rect">
            <a:avLst/>
          </a:prstGeom>
          <a:ln>
            <a:noFill/>
          </a:ln>
          <a:effectLst>
            <a:outerShdw blurRad="292100" dist="139700" dir="2700000" algn="tl" rotWithShape="0">
              <a:srgbClr val="333333">
                <a:alpha val="65000"/>
              </a:srgbClr>
            </a:outerShdw>
          </a:effectLst>
        </p:spPr>
      </p:pic>
      <p:pic>
        <p:nvPicPr>
          <p:cNvPr id="14" name="13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2288" y="3068960"/>
            <a:ext cx="4204274" cy="3524424"/>
          </a:xfrm>
          <a:prstGeom prst="rect">
            <a:avLst/>
          </a:prstGeom>
          <a:ln>
            <a:noFill/>
          </a:ln>
          <a:effectLst>
            <a:outerShdw blurRad="292100" dist="139700" dir="2700000" algn="tl" rotWithShape="0">
              <a:srgbClr val="333333">
                <a:alpha val="65000"/>
              </a:srgbClr>
            </a:outerShdw>
          </a:effectLst>
        </p:spPr>
      </p:pic>
      <p:sp>
        <p:nvSpPr>
          <p:cNvPr id="11" name="10 CuadroTexto"/>
          <p:cNvSpPr txBox="1"/>
          <p:nvPr/>
        </p:nvSpPr>
        <p:spPr>
          <a:xfrm>
            <a:off x="3818920" y="1556792"/>
            <a:ext cx="136815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270°</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2" name="11 Tabla"/>
          <p:cNvGraphicFramePr>
            <a:graphicFrameLocks noGrp="1"/>
          </p:cNvGraphicFramePr>
          <p:nvPr>
            <p:extLst>
              <p:ext uri="{D42A27DB-BD31-4B8C-83A1-F6EECF244321}">
                <p14:modId xmlns:p14="http://schemas.microsoft.com/office/powerpoint/2010/main" val="1565729855"/>
              </p:ext>
            </p:extLst>
          </p:nvPr>
        </p:nvGraphicFramePr>
        <p:xfrm>
          <a:off x="2148682" y="1916832"/>
          <a:ext cx="4752528" cy="963930"/>
        </p:xfrm>
        <a:graphic>
          <a:graphicData uri="http://schemas.openxmlformats.org/drawingml/2006/table">
            <a:tbl>
              <a:tblPr firstRow="1">
                <a:tableStyleId>{3C2FFA5D-87B4-456A-9821-1D502468CF0F}</a:tableStyleId>
              </a:tblPr>
              <a:tblGrid>
                <a:gridCol w="2159694"/>
                <a:gridCol w="2592834"/>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Valor de carga de viento </a:t>
                      </a:r>
                      <a:r>
                        <a:rPr lang="es-ES" sz="1100" dirty="0" smtClean="0">
                          <a:effectLst/>
                        </a:rPr>
                        <a:t>final</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 (fachada derecha)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-0,424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ABC (fachada izquierda)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-0,437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D</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0,526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effectLst/>
                        </a:rPr>
                        <a:t>E</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-0,241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5" name="14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7807" y="3031728"/>
            <a:ext cx="3450378" cy="3600400"/>
          </a:xfrm>
          <a:prstGeom prst="rect">
            <a:avLst/>
          </a:prstGeom>
          <a:ln>
            <a:noFill/>
          </a:ln>
          <a:effectLst>
            <a:outerShdw blurRad="292100" dist="139700" dir="2700000" algn="tl" rotWithShape="0">
              <a:srgbClr val="333333">
                <a:alpha val="65000"/>
              </a:srgbClr>
            </a:outerShdw>
          </a:effectLst>
        </p:spPr>
      </p:pic>
      <p:sp>
        <p:nvSpPr>
          <p:cNvPr id="16" name="15 CuadroTexto"/>
          <p:cNvSpPr txBox="1"/>
          <p:nvPr/>
        </p:nvSpPr>
        <p:spPr>
          <a:xfrm>
            <a:off x="2663788" y="1255376"/>
            <a:ext cx="3528392" cy="369332"/>
          </a:xfrm>
          <a:prstGeom prst="rect">
            <a:avLst/>
          </a:prstGeom>
          <a:noFill/>
        </p:spPr>
        <p:txBody>
          <a:bodyPr wrap="square" rtlCol="0">
            <a:spAutoFit/>
          </a:bodyPr>
          <a:lstStyle/>
          <a:p>
            <a:pPr algn="ctr"/>
            <a:r>
              <a:rPr lang="es-ES" dirty="0" smtClean="0">
                <a:solidFill>
                  <a:schemeClr val="tx2">
                    <a:lumMod val="50000"/>
                  </a:schemeClr>
                </a:solidFill>
                <a:effectLst>
                  <a:reflection blurRad="6350" stA="25000" endPos="45500" dir="5400000" sy="-100000" algn="bl" rotWithShape="0"/>
                </a:effectLst>
              </a:rPr>
              <a:t>FACHADAS</a:t>
            </a:r>
            <a:endParaRPr lang="es-ES"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21103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9" name="8 CuadroTexto"/>
          <p:cNvSpPr txBox="1"/>
          <p:nvPr/>
        </p:nvSpPr>
        <p:spPr>
          <a:xfrm>
            <a:off x="561651" y="1633281"/>
            <a:ext cx="352839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0° con máxima presión interior</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5183072" y="1633281"/>
            <a:ext cx="352839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0° con máxima succión interior</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3" name="2 Tabla"/>
          <p:cNvGraphicFramePr>
            <a:graphicFrameLocks noGrp="1"/>
          </p:cNvGraphicFramePr>
          <p:nvPr>
            <p:extLst>
              <p:ext uri="{D42A27DB-BD31-4B8C-83A1-F6EECF244321}">
                <p14:modId xmlns:p14="http://schemas.microsoft.com/office/powerpoint/2010/main" val="4027092842"/>
              </p:ext>
            </p:extLst>
          </p:nvPr>
        </p:nvGraphicFramePr>
        <p:xfrm>
          <a:off x="251520" y="2564904"/>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-0,265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-1,025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-0,674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462231213"/>
              </p:ext>
            </p:extLst>
          </p:nvPr>
        </p:nvGraphicFramePr>
        <p:xfrm>
          <a:off x="4944069" y="2564904"/>
          <a:ext cx="4006402" cy="771144"/>
        </p:xfrm>
        <a:graphic>
          <a:graphicData uri="http://schemas.openxmlformats.org/drawingml/2006/table">
            <a:tbl>
              <a:tblPr firstRow="1">
                <a:tableStyleId>{3C2FFA5D-87B4-456A-9821-1D502468CF0F}</a:tableStyleId>
              </a:tblPr>
              <a:tblGrid>
                <a:gridCol w="1900018"/>
                <a:gridCol w="2106384"/>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dirty="0" smtClean="0">
                          <a:effectLst/>
                        </a:rPr>
                        <a:t>A</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0,390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-0,370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-0,019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12 CuadroTexto"/>
          <p:cNvSpPr txBox="1"/>
          <p:nvPr/>
        </p:nvSpPr>
        <p:spPr>
          <a:xfrm>
            <a:off x="1508804" y="2132856"/>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en arco</a:t>
            </a:r>
            <a:endParaRPr lang="es-ES" sz="1600" dirty="0">
              <a:solidFill>
                <a:schemeClr val="tx2">
                  <a:lumMod val="50000"/>
                </a:schemeClr>
              </a:solidFill>
              <a:effectLst>
                <a:reflection blurRad="6350" stA="25000" endPos="45500" dir="5400000" sy="-100000" algn="bl" rotWithShape="0"/>
              </a:effectLst>
            </a:endParaRPr>
          </a:p>
        </p:txBody>
      </p:sp>
      <p:sp>
        <p:nvSpPr>
          <p:cNvPr id="14" name="13 CuadroTexto"/>
          <p:cNvSpPr txBox="1"/>
          <p:nvPr/>
        </p:nvSpPr>
        <p:spPr>
          <a:xfrm>
            <a:off x="1508804" y="3789040"/>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a 1 agua</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5" name="14 Tabla"/>
          <p:cNvGraphicFramePr>
            <a:graphicFrameLocks noGrp="1"/>
          </p:cNvGraphicFramePr>
          <p:nvPr>
            <p:extLst>
              <p:ext uri="{D42A27DB-BD31-4B8C-83A1-F6EECF244321}">
                <p14:modId xmlns:p14="http://schemas.microsoft.com/office/powerpoint/2010/main" val="187800010"/>
              </p:ext>
            </p:extLst>
          </p:nvPr>
        </p:nvGraphicFramePr>
        <p:xfrm>
          <a:off x="251520" y="4365104"/>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-1,878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-1,130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a:solidFill>
                            <a:schemeClr val="dk1"/>
                          </a:solidFill>
                          <a:effectLst/>
                          <a:latin typeface="+mn-lt"/>
                          <a:ea typeface="+mn-ea"/>
                          <a:cs typeface="+mn-cs"/>
                        </a:rPr>
                        <a:t>-0,871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6" name="15 CuadroTexto"/>
          <p:cNvSpPr txBox="1"/>
          <p:nvPr/>
        </p:nvSpPr>
        <p:spPr>
          <a:xfrm>
            <a:off x="6130227" y="2132856"/>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en arco</a:t>
            </a:r>
            <a:endParaRPr lang="es-ES" sz="1600" dirty="0">
              <a:solidFill>
                <a:schemeClr val="tx2">
                  <a:lumMod val="50000"/>
                </a:schemeClr>
              </a:solidFill>
              <a:effectLst>
                <a:reflection blurRad="6350" stA="25000" endPos="45500" dir="5400000" sy="-100000" algn="bl" rotWithShape="0"/>
              </a:effectLst>
            </a:endParaRPr>
          </a:p>
        </p:txBody>
      </p:sp>
      <p:sp>
        <p:nvSpPr>
          <p:cNvPr id="17" name="16 CuadroTexto"/>
          <p:cNvSpPr txBox="1"/>
          <p:nvPr/>
        </p:nvSpPr>
        <p:spPr>
          <a:xfrm>
            <a:off x="6130226" y="3789040"/>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a 1 agua</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8" name="17 Tabla"/>
          <p:cNvGraphicFramePr>
            <a:graphicFrameLocks noGrp="1"/>
          </p:cNvGraphicFramePr>
          <p:nvPr>
            <p:extLst>
              <p:ext uri="{D42A27DB-BD31-4B8C-83A1-F6EECF244321}">
                <p14:modId xmlns:p14="http://schemas.microsoft.com/office/powerpoint/2010/main" val="3712363088"/>
              </p:ext>
            </p:extLst>
          </p:nvPr>
        </p:nvGraphicFramePr>
        <p:xfrm>
          <a:off x="4936786" y="4365104"/>
          <a:ext cx="4020967" cy="771144"/>
        </p:xfrm>
        <a:graphic>
          <a:graphicData uri="http://schemas.openxmlformats.org/drawingml/2006/table">
            <a:tbl>
              <a:tblPr firstRow="1">
                <a:tableStyleId>{3C2FFA5D-87B4-456A-9821-1D502468CF0F}</a:tableStyleId>
              </a:tblPr>
              <a:tblGrid>
                <a:gridCol w="1932735"/>
                <a:gridCol w="2088232"/>
              </a:tblGrid>
              <a:tr h="182698">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dirty="0" smtClean="0">
                          <a:effectLst/>
                          <a:latin typeface="+mn-lt"/>
                          <a:ea typeface="+mn-ea"/>
                          <a:cs typeface="+mn-cs"/>
                        </a:rPr>
                        <a:t>F</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-1,223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-0,475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1987">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kern="1200">
                          <a:solidFill>
                            <a:schemeClr val="dk1"/>
                          </a:solidFill>
                          <a:effectLst/>
                          <a:latin typeface="+mn-lt"/>
                          <a:ea typeface="+mn-ea"/>
                          <a:cs typeface="+mn-cs"/>
                        </a:rPr>
                        <a:t>-0,216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9" name="18 CuadroTexto"/>
          <p:cNvSpPr txBox="1"/>
          <p:nvPr/>
        </p:nvSpPr>
        <p:spPr>
          <a:xfrm>
            <a:off x="3995936" y="1633281"/>
            <a:ext cx="120203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90°</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20" name="19 Tabla"/>
          <p:cNvGraphicFramePr>
            <a:graphicFrameLocks noGrp="1"/>
          </p:cNvGraphicFramePr>
          <p:nvPr>
            <p:extLst>
              <p:ext uri="{D42A27DB-BD31-4B8C-83A1-F6EECF244321}">
                <p14:modId xmlns:p14="http://schemas.microsoft.com/office/powerpoint/2010/main" val="2405226655"/>
              </p:ext>
            </p:extLst>
          </p:nvPr>
        </p:nvGraphicFramePr>
        <p:xfrm>
          <a:off x="2586469" y="2564904"/>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-0,248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-0,621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-0,292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1" name="20 CuadroTexto"/>
          <p:cNvSpPr txBox="1"/>
          <p:nvPr/>
        </p:nvSpPr>
        <p:spPr>
          <a:xfrm>
            <a:off x="3779911" y="2132856"/>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en arco</a:t>
            </a:r>
            <a:endParaRPr lang="es-ES" sz="1600" dirty="0">
              <a:solidFill>
                <a:schemeClr val="tx2">
                  <a:lumMod val="50000"/>
                </a:schemeClr>
              </a:solidFill>
              <a:effectLst>
                <a:reflection blurRad="6350" stA="25000" endPos="45500" dir="5400000" sy="-100000" algn="bl" rotWithShape="0"/>
              </a:effectLst>
            </a:endParaRPr>
          </a:p>
        </p:txBody>
      </p:sp>
      <p:sp>
        <p:nvSpPr>
          <p:cNvPr id="22" name="21 CuadroTexto"/>
          <p:cNvSpPr txBox="1"/>
          <p:nvPr/>
        </p:nvSpPr>
        <p:spPr>
          <a:xfrm>
            <a:off x="3779910" y="3789040"/>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a 1 agua</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23" name="22 Tabla"/>
          <p:cNvGraphicFramePr>
            <a:graphicFrameLocks noGrp="1"/>
          </p:cNvGraphicFramePr>
          <p:nvPr>
            <p:extLst>
              <p:ext uri="{D42A27DB-BD31-4B8C-83A1-F6EECF244321}">
                <p14:modId xmlns:p14="http://schemas.microsoft.com/office/powerpoint/2010/main" val="4215671368"/>
              </p:ext>
            </p:extLst>
          </p:nvPr>
        </p:nvGraphicFramePr>
        <p:xfrm>
          <a:off x="2586470" y="4293096"/>
          <a:ext cx="4020967" cy="1156716"/>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err="1" smtClean="0">
                          <a:effectLst/>
                          <a:latin typeface="+mn-lt"/>
                          <a:ea typeface="+mn-ea"/>
                          <a:cs typeface="+mn-cs"/>
                        </a:rPr>
                        <a:t>Finf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-1,381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err="1" smtClean="0">
                          <a:effectLst/>
                          <a:latin typeface="Calibri"/>
                          <a:ea typeface="Calibri"/>
                          <a:cs typeface="Times New Roman"/>
                        </a:rPr>
                        <a:t>Fsup</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-1,553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-1,266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-0,403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dirty="0" smtClean="0">
                          <a:effectLst/>
                          <a:latin typeface="Calibri"/>
                          <a:ea typeface="Calibri"/>
                          <a:cs typeface="Times New Roman"/>
                        </a:rPr>
                        <a:t>I</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dirty="0" smtClean="0">
                          <a:solidFill>
                            <a:schemeClr val="dk1"/>
                          </a:solidFill>
                          <a:effectLst/>
                          <a:latin typeface="+mn-lt"/>
                          <a:ea typeface="+mn-ea"/>
                          <a:cs typeface="+mn-cs"/>
                        </a:rPr>
                        <a:t>-0,345 </a:t>
                      </a:r>
                      <a:r>
                        <a:rPr lang="es-ES" sz="1100" kern="1200" dirty="0" err="1">
                          <a:solidFill>
                            <a:schemeClr val="dk1"/>
                          </a:solidFill>
                          <a:effectLst/>
                          <a:latin typeface="+mn-lt"/>
                          <a:ea typeface="+mn-ea"/>
                          <a:cs typeface="+mn-cs"/>
                        </a:rPr>
                        <a:t>kN</a:t>
                      </a:r>
                      <a:r>
                        <a:rPr lang="es-ES" sz="1100" kern="1200" dirty="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4" name="23 CuadroTexto"/>
          <p:cNvSpPr txBox="1"/>
          <p:nvPr/>
        </p:nvSpPr>
        <p:spPr>
          <a:xfrm>
            <a:off x="2663788" y="1255376"/>
            <a:ext cx="3528392" cy="369332"/>
          </a:xfrm>
          <a:prstGeom prst="rect">
            <a:avLst/>
          </a:prstGeom>
          <a:noFill/>
        </p:spPr>
        <p:txBody>
          <a:bodyPr wrap="square" rtlCol="0">
            <a:spAutoFit/>
          </a:bodyPr>
          <a:lstStyle/>
          <a:p>
            <a:pPr algn="ctr"/>
            <a:r>
              <a:rPr lang="es-ES" dirty="0" smtClean="0">
                <a:solidFill>
                  <a:schemeClr val="tx2">
                    <a:lumMod val="50000"/>
                  </a:schemeClr>
                </a:solidFill>
                <a:effectLst>
                  <a:reflection blurRad="6350" stA="25000" endPos="45500" dir="5400000" sy="-100000" algn="bl" rotWithShape="0"/>
                </a:effectLst>
              </a:rPr>
              <a:t>CUBIERTAS</a:t>
            </a:r>
            <a:endParaRPr lang="es-ES"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65853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3" grpId="0"/>
      <p:bldP spid="14" grpId="0"/>
      <p:bldP spid="16" grpId="0"/>
      <p:bldP spid="17" grpId="0"/>
      <p:bldP spid="19"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CARACTERÍSTICAS FUNDAMENTALES DE LA ESTRUCTURA</a:t>
            </a:r>
            <a:endParaRPr lang="es-ES" sz="2600" b="1"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107504" y="2132856"/>
            <a:ext cx="8928992" cy="1107996"/>
          </a:xfrm>
          <a:prstGeom prst="rect">
            <a:avLst/>
          </a:prstGeom>
          <a:noFill/>
        </p:spPr>
        <p:txBody>
          <a:bodyPr wrap="square" rtlCol="0">
            <a:spAutoFit/>
          </a:bodyPr>
          <a:lstStyle/>
          <a:p>
            <a:pPr marL="285750" indent="-285750">
              <a:buFont typeface="Arial" pitchFamily="34" charset="0"/>
              <a:buChar char="•"/>
            </a:pPr>
            <a:r>
              <a:rPr lang="es-ES" sz="2200">
                <a:solidFill>
                  <a:schemeClr val="tx2">
                    <a:lumMod val="50000"/>
                  </a:schemeClr>
                </a:solidFill>
                <a:effectLst>
                  <a:reflection blurRad="6350" stA="25000" endPos="45500" dir="5400000" sy="-100000" algn="bl" rotWithShape="0"/>
                </a:effectLst>
              </a:rPr>
              <a:t>La superficie del </a:t>
            </a:r>
            <a:r>
              <a:rPr lang="es-ES" sz="2200" smtClean="0">
                <a:solidFill>
                  <a:schemeClr val="tx2">
                    <a:lumMod val="50000"/>
                  </a:schemeClr>
                </a:solidFill>
                <a:effectLst>
                  <a:reflection blurRad="6350" stA="25000" endPos="45500" dir="5400000" sy="-100000" algn="bl" rotWithShape="0"/>
                </a:effectLst>
              </a:rPr>
              <a:t>pabellón </a:t>
            </a:r>
            <a:r>
              <a:rPr lang="es-ES" sz="2200">
                <a:solidFill>
                  <a:schemeClr val="tx2">
                    <a:lumMod val="50000"/>
                  </a:schemeClr>
                </a:solidFill>
                <a:effectLst>
                  <a:reflection blurRad="6350" stA="25000" endPos="45500" dir="5400000" sy="-100000" algn="bl" rotWithShape="0"/>
                </a:effectLst>
              </a:rPr>
              <a:t>debe ser </a:t>
            </a:r>
            <a:r>
              <a:rPr lang="es-ES" sz="2200" smtClean="0">
                <a:solidFill>
                  <a:schemeClr val="tx2">
                    <a:lumMod val="50000"/>
                  </a:schemeClr>
                </a:solidFill>
                <a:effectLst>
                  <a:reflection blurRad="6350" stA="25000" endPos="45500" dir="5400000" sy="-100000" algn="bl" rotWithShape="0"/>
                </a:effectLst>
              </a:rPr>
              <a:t>diáfana </a:t>
            </a:r>
            <a:r>
              <a:rPr lang="es-ES" sz="2200">
                <a:solidFill>
                  <a:schemeClr val="tx2">
                    <a:lumMod val="50000"/>
                  </a:schemeClr>
                </a:solidFill>
                <a:effectLst>
                  <a:reflection blurRad="6350" stA="25000" endPos="45500" dir="5400000" sy="-100000" algn="bl" rotWithShape="0"/>
                </a:effectLst>
              </a:rPr>
              <a:t>con unas </a:t>
            </a:r>
            <a:r>
              <a:rPr lang="es-ES" sz="2200" smtClean="0">
                <a:solidFill>
                  <a:schemeClr val="tx2">
                    <a:lumMod val="50000"/>
                  </a:schemeClr>
                </a:solidFill>
                <a:effectLst>
                  <a:reflection blurRad="6350" stA="25000" endPos="45500" dir="5400000" sy="-100000" algn="bl" rotWithShape="0"/>
                </a:effectLst>
              </a:rPr>
              <a:t>luces a cubrir </a:t>
            </a:r>
            <a:r>
              <a:rPr lang="es-ES" sz="2200">
                <a:solidFill>
                  <a:schemeClr val="tx2">
                    <a:lumMod val="50000"/>
                  </a:schemeClr>
                </a:solidFill>
                <a:effectLst>
                  <a:reflection blurRad="6350" stA="25000" endPos="45500" dir="5400000" sy="-100000" algn="bl" rotWithShape="0"/>
                </a:effectLst>
              </a:rPr>
              <a:t>relativamente </a:t>
            </a:r>
            <a:r>
              <a:rPr lang="es-ES" sz="2200" smtClean="0">
                <a:solidFill>
                  <a:schemeClr val="tx2">
                    <a:lumMod val="50000"/>
                  </a:schemeClr>
                </a:solidFill>
                <a:effectLst>
                  <a:reflection blurRad="6350" stA="25000" endPos="45500" dir="5400000" sy="-100000" algn="bl" rotWithShape="0"/>
                </a:effectLst>
              </a:rPr>
              <a:t>grandes.</a:t>
            </a:r>
          </a:p>
          <a:p>
            <a:pPr marL="285750" indent="-285750">
              <a:buFont typeface="Arial" pitchFamily="34" charset="0"/>
              <a:buChar char="•"/>
            </a:pPr>
            <a:r>
              <a:rPr lang="es-ES" sz="2200">
                <a:solidFill>
                  <a:schemeClr val="tx2">
                    <a:lumMod val="50000"/>
                  </a:schemeClr>
                </a:solidFill>
                <a:effectLst>
                  <a:reflection blurRad="6350" stA="25000" endPos="45500" dir="5400000" sy="-100000" algn="bl" rotWithShape="0"/>
                </a:effectLst>
              </a:rPr>
              <a:t>Las cargas gravitatorias que ha de soportar la estructura son pequeñas</a:t>
            </a:r>
            <a:r>
              <a:rPr lang="es-ES" sz="2200" smtClean="0">
                <a:solidFill>
                  <a:schemeClr val="tx2">
                    <a:lumMod val="50000"/>
                  </a:schemeClr>
                </a:solidFill>
                <a:effectLst>
                  <a:reflection blurRad="6350" stA="25000" endPos="45500" dir="5400000" sy="-100000" algn="bl" rotWithShape="0"/>
                </a:effectLst>
              </a:rPr>
              <a:t>.</a:t>
            </a:r>
            <a:endParaRPr lang="es-ES" sz="2200">
              <a:solidFill>
                <a:schemeClr val="tx2">
                  <a:lumMod val="50000"/>
                </a:schemeClr>
              </a:solidFill>
              <a:effectLst>
                <a:reflection blurRad="6350" stA="25000" endPos="45500" dir="5400000" sy="-100000" algn="bl" rotWithShape="0"/>
              </a:effectLst>
            </a:endParaRPr>
          </a:p>
        </p:txBody>
      </p:sp>
      <p:sp>
        <p:nvSpPr>
          <p:cNvPr id="8" name="7 CuadroTexto"/>
          <p:cNvSpPr txBox="1"/>
          <p:nvPr/>
        </p:nvSpPr>
        <p:spPr>
          <a:xfrm>
            <a:off x="359532" y="3902858"/>
            <a:ext cx="8352928"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ELECCIÓN DEL SISTEMA ESTRUCTURAL</a:t>
            </a:r>
            <a:endParaRPr lang="es-ES" sz="2600" b="1">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179512" y="4653136"/>
            <a:ext cx="8712968" cy="1446550"/>
          </a:xfrm>
          <a:prstGeom prst="rect">
            <a:avLst/>
          </a:prstGeom>
          <a:noFill/>
        </p:spPr>
        <p:txBody>
          <a:bodyPr wrap="square" rtlCol="0">
            <a:spAutoFit/>
          </a:bodyPr>
          <a:lstStyle/>
          <a:p>
            <a:r>
              <a:rPr lang="es-ES" sz="2200">
                <a:solidFill>
                  <a:schemeClr val="tx2">
                    <a:lumMod val="50000"/>
                  </a:schemeClr>
                </a:solidFill>
                <a:effectLst>
                  <a:reflection blurRad="6350" stA="25000" endPos="45500" dir="5400000" sy="-100000" algn="bl" rotWithShape="0"/>
                </a:effectLst>
              </a:rPr>
              <a:t>Teniendo en cuenta las </a:t>
            </a:r>
            <a:r>
              <a:rPr lang="es-ES" sz="2200" smtClean="0">
                <a:solidFill>
                  <a:schemeClr val="tx2">
                    <a:lumMod val="50000"/>
                  </a:schemeClr>
                </a:solidFill>
                <a:effectLst>
                  <a:reflection blurRad="6350" stA="25000" endPos="45500" dir="5400000" sy="-100000" algn="bl" rotWithShape="0"/>
                </a:effectLst>
              </a:rPr>
              <a:t>características </a:t>
            </a:r>
            <a:r>
              <a:rPr lang="es-ES" sz="2200">
                <a:solidFill>
                  <a:schemeClr val="tx2">
                    <a:lumMod val="50000"/>
                  </a:schemeClr>
                </a:solidFill>
                <a:effectLst>
                  <a:reflection blurRad="6350" stA="25000" endPos="45500" dir="5400000" sy="-100000" algn="bl" rotWithShape="0"/>
                </a:effectLst>
              </a:rPr>
              <a:t>citadas anteriormente, el proyecto se </a:t>
            </a:r>
            <a:r>
              <a:rPr lang="es-ES" sz="2200" smtClean="0">
                <a:solidFill>
                  <a:schemeClr val="tx2">
                    <a:lumMod val="50000"/>
                  </a:schemeClr>
                </a:solidFill>
                <a:effectLst>
                  <a:reflection blurRad="6350" stA="25000" endPos="45500" dir="5400000" sy="-100000" algn="bl" rotWithShape="0"/>
                </a:effectLst>
              </a:rPr>
              <a:t>resolverá </a:t>
            </a:r>
            <a:r>
              <a:rPr lang="es-ES" sz="2200">
                <a:solidFill>
                  <a:schemeClr val="tx2">
                    <a:lumMod val="50000"/>
                  </a:schemeClr>
                </a:solidFill>
                <a:effectLst>
                  <a:reflection blurRad="6350" stA="25000" endPos="45500" dir="5400000" sy="-100000" algn="bl" rotWithShape="0"/>
                </a:effectLst>
              </a:rPr>
              <a:t>mediante una </a:t>
            </a:r>
            <a:r>
              <a:rPr lang="es-ES" sz="2200" u="sng">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estructura de </a:t>
            </a:r>
            <a:r>
              <a:rPr lang="es-ES" sz="2200" u="sng" smtClean="0">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acero</a:t>
            </a:r>
            <a:r>
              <a:rPr lang="es-ES" sz="2200" smtClean="0">
                <a:solidFill>
                  <a:schemeClr val="tx2">
                    <a:lumMod val="50000"/>
                  </a:schemeClr>
                </a:solidFill>
                <a:effectLst>
                  <a:reflection blurRad="6350" stA="25000" endPos="45500" dir="5400000" sy="-100000" algn="bl" rotWithShape="0"/>
                </a:effectLst>
              </a:rPr>
              <a:t> ya </a:t>
            </a:r>
            <a:r>
              <a:rPr lang="es-ES" sz="2200">
                <a:solidFill>
                  <a:schemeClr val="tx2">
                    <a:lumMod val="50000"/>
                  </a:schemeClr>
                </a:solidFill>
                <a:effectLst>
                  <a:reflection blurRad="6350" stA="25000" endPos="45500" dir="5400000" sy="-100000" algn="bl" rotWithShape="0"/>
                </a:effectLst>
              </a:rPr>
              <a:t>que este tipo de </a:t>
            </a:r>
            <a:r>
              <a:rPr lang="es-ES" sz="2200" smtClean="0">
                <a:solidFill>
                  <a:schemeClr val="tx2">
                    <a:lumMod val="50000"/>
                  </a:schemeClr>
                </a:solidFill>
                <a:effectLst>
                  <a:reflection blurRad="6350" stA="25000" endPos="45500" dir="5400000" sy="-100000" algn="bl" rotWithShape="0"/>
                </a:effectLst>
              </a:rPr>
              <a:t>solución </a:t>
            </a:r>
            <a:r>
              <a:rPr lang="es-ES" sz="2200">
                <a:solidFill>
                  <a:schemeClr val="tx2">
                    <a:lumMod val="50000"/>
                  </a:schemeClr>
                </a:solidFill>
                <a:effectLst>
                  <a:reflection blurRad="6350" stA="25000" endPos="45500" dir="5400000" sy="-100000" algn="bl" rotWithShape="0"/>
                </a:effectLst>
              </a:rPr>
              <a:t>es la </a:t>
            </a:r>
            <a:r>
              <a:rPr lang="es-ES" sz="2200" smtClean="0">
                <a:solidFill>
                  <a:schemeClr val="tx2">
                    <a:lumMod val="50000"/>
                  </a:schemeClr>
                </a:solidFill>
                <a:effectLst>
                  <a:reflection blurRad="6350" stA="25000" endPos="45500" dir="5400000" sy="-100000" algn="bl" rotWithShape="0"/>
                </a:effectLst>
              </a:rPr>
              <a:t>más </a:t>
            </a:r>
            <a:r>
              <a:rPr lang="es-ES" sz="2200">
                <a:solidFill>
                  <a:schemeClr val="tx2">
                    <a:lumMod val="50000"/>
                  </a:schemeClr>
                </a:solidFill>
                <a:effectLst>
                  <a:reflection blurRad="6350" stA="25000" endPos="45500" dir="5400000" sy="-100000" algn="bl" rotWithShape="0"/>
                </a:effectLst>
              </a:rPr>
              <a:t>adecuada para cubrir grandes luces y obtener superficies </a:t>
            </a:r>
            <a:r>
              <a:rPr lang="es-ES" sz="2200" smtClean="0">
                <a:solidFill>
                  <a:schemeClr val="tx2">
                    <a:lumMod val="50000"/>
                  </a:schemeClr>
                </a:solidFill>
                <a:effectLst>
                  <a:reflection blurRad="6350" stA="25000" endPos="45500" dir="5400000" sy="-100000" algn="bl" rotWithShape="0"/>
                </a:effectLst>
              </a:rPr>
              <a:t>diáfanas.</a:t>
            </a:r>
            <a:endParaRPr lang="es-ES" sz="220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2492882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9" name="8 CuadroTexto"/>
          <p:cNvSpPr txBox="1"/>
          <p:nvPr/>
        </p:nvSpPr>
        <p:spPr>
          <a:xfrm>
            <a:off x="467544" y="1624708"/>
            <a:ext cx="374441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180° con máxima presión interior</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5075060" y="1624708"/>
            <a:ext cx="3744416"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180° con máxima succión interior</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3" name="2 Tabla"/>
          <p:cNvGraphicFramePr>
            <a:graphicFrameLocks noGrp="1"/>
          </p:cNvGraphicFramePr>
          <p:nvPr>
            <p:extLst>
              <p:ext uri="{D42A27DB-BD31-4B8C-83A1-F6EECF244321}">
                <p14:modId xmlns:p14="http://schemas.microsoft.com/office/powerpoint/2010/main" val="2228755924"/>
              </p:ext>
            </p:extLst>
          </p:nvPr>
        </p:nvGraphicFramePr>
        <p:xfrm>
          <a:off x="251520" y="2564904"/>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dirty="0">
                          <a:effectLst/>
                        </a:rPr>
                        <a:t>Tramo </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Valor de carga de viento final</a:t>
                      </a:r>
                      <a:endParaRPr lang="es-ES" sz="11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-0,265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-1,025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-0,674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1838228615"/>
              </p:ext>
            </p:extLst>
          </p:nvPr>
        </p:nvGraphicFramePr>
        <p:xfrm>
          <a:off x="4944069" y="2564904"/>
          <a:ext cx="4006402" cy="771144"/>
        </p:xfrm>
        <a:graphic>
          <a:graphicData uri="http://schemas.openxmlformats.org/drawingml/2006/table">
            <a:tbl>
              <a:tblPr firstRow="1">
                <a:tableStyleId>{3C2FFA5D-87B4-456A-9821-1D502468CF0F}</a:tableStyleId>
              </a:tblPr>
              <a:tblGrid>
                <a:gridCol w="1900018"/>
                <a:gridCol w="2106384"/>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0,390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-0,370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-0,019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12 CuadroTexto"/>
          <p:cNvSpPr txBox="1"/>
          <p:nvPr/>
        </p:nvSpPr>
        <p:spPr>
          <a:xfrm>
            <a:off x="1508804" y="2132856"/>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en arco</a:t>
            </a:r>
            <a:endParaRPr lang="es-ES" sz="1600" dirty="0">
              <a:solidFill>
                <a:schemeClr val="tx2">
                  <a:lumMod val="50000"/>
                </a:schemeClr>
              </a:solidFill>
              <a:effectLst>
                <a:reflection blurRad="6350" stA="25000" endPos="45500" dir="5400000" sy="-100000" algn="bl" rotWithShape="0"/>
              </a:effectLst>
            </a:endParaRPr>
          </a:p>
        </p:txBody>
      </p:sp>
      <p:sp>
        <p:nvSpPr>
          <p:cNvPr id="14" name="13 CuadroTexto"/>
          <p:cNvSpPr txBox="1"/>
          <p:nvPr/>
        </p:nvSpPr>
        <p:spPr>
          <a:xfrm>
            <a:off x="1508804" y="3789040"/>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a 1 agua</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5" name="14 Tabla"/>
          <p:cNvGraphicFramePr>
            <a:graphicFrameLocks noGrp="1"/>
          </p:cNvGraphicFramePr>
          <p:nvPr>
            <p:extLst>
              <p:ext uri="{D42A27DB-BD31-4B8C-83A1-F6EECF244321}">
                <p14:modId xmlns:p14="http://schemas.microsoft.com/office/powerpoint/2010/main" val="1675554510"/>
              </p:ext>
            </p:extLst>
          </p:nvPr>
        </p:nvGraphicFramePr>
        <p:xfrm>
          <a:off x="251520" y="4365104"/>
          <a:ext cx="4020967" cy="771144"/>
        </p:xfrm>
        <a:graphic>
          <a:graphicData uri="http://schemas.openxmlformats.org/drawingml/2006/table">
            <a:tbl>
              <a:tblPr firstRow="1">
                <a:tableStyleId>{3C2FFA5D-87B4-456A-9821-1D502468CF0F}</a:tableStyleId>
              </a:tblPr>
              <a:tblGrid>
                <a:gridCol w="1584176"/>
                <a:gridCol w="2436791"/>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Tabla 1. Valor </a:t>
                      </a:r>
                      <a:r>
                        <a:rPr lang="es-ES" sz="1100">
                          <a:effectLst/>
                        </a:rPr>
                        <a:t>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-1,567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-0,957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-0,641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6" name="15 CuadroTexto"/>
          <p:cNvSpPr txBox="1"/>
          <p:nvPr/>
        </p:nvSpPr>
        <p:spPr>
          <a:xfrm>
            <a:off x="6130227" y="2132856"/>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en arco</a:t>
            </a:r>
            <a:endParaRPr lang="es-ES" sz="1600" dirty="0">
              <a:solidFill>
                <a:schemeClr val="tx2">
                  <a:lumMod val="50000"/>
                </a:schemeClr>
              </a:solidFill>
              <a:effectLst>
                <a:reflection blurRad="6350" stA="25000" endPos="45500" dir="5400000" sy="-100000" algn="bl" rotWithShape="0"/>
              </a:effectLst>
            </a:endParaRPr>
          </a:p>
        </p:txBody>
      </p:sp>
      <p:sp>
        <p:nvSpPr>
          <p:cNvPr id="17" name="16 CuadroTexto"/>
          <p:cNvSpPr txBox="1"/>
          <p:nvPr/>
        </p:nvSpPr>
        <p:spPr>
          <a:xfrm>
            <a:off x="6130226" y="3789040"/>
            <a:ext cx="1634085"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Cubierta a 1 agua</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18" name="17 Tabla"/>
          <p:cNvGraphicFramePr>
            <a:graphicFrameLocks noGrp="1"/>
          </p:cNvGraphicFramePr>
          <p:nvPr>
            <p:extLst>
              <p:ext uri="{D42A27DB-BD31-4B8C-83A1-F6EECF244321}">
                <p14:modId xmlns:p14="http://schemas.microsoft.com/office/powerpoint/2010/main" val="4025075000"/>
              </p:ext>
            </p:extLst>
          </p:nvPr>
        </p:nvGraphicFramePr>
        <p:xfrm>
          <a:off x="4936786" y="4365104"/>
          <a:ext cx="4020967" cy="771144"/>
        </p:xfrm>
        <a:graphic>
          <a:graphicData uri="http://schemas.openxmlformats.org/drawingml/2006/table">
            <a:tbl>
              <a:tblPr firstRow="1">
                <a:tableStyleId>{3C2FFA5D-87B4-456A-9821-1D502468CF0F}</a:tableStyleId>
              </a:tblPr>
              <a:tblGrid>
                <a:gridCol w="1651438"/>
                <a:gridCol w="2369529"/>
              </a:tblGrid>
              <a:tr h="182698">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Tabla 1. Valor </a:t>
                      </a:r>
                      <a:r>
                        <a:rPr lang="es-ES" sz="1100">
                          <a:effectLst/>
                        </a:rPr>
                        <a:t>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smtClean="0">
                          <a:effectLst/>
                          <a:latin typeface="+mn-lt"/>
                          <a:ea typeface="+mn-ea"/>
                          <a:cs typeface="+mn-cs"/>
                        </a:rPr>
                        <a:t>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-0,912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-0,302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1987">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0,014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9" name="18 Tabla"/>
          <p:cNvGraphicFramePr>
            <a:graphicFrameLocks noGrp="1"/>
          </p:cNvGraphicFramePr>
          <p:nvPr>
            <p:extLst>
              <p:ext uri="{D42A27DB-BD31-4B8C-83A1-F6EECF244321}">
                <p14:modId xmlns:p14="http://schemas.microsoft.com/office/powerpoint/2010/main" val="2994778555"/>
              </p:ext>
            </p:extLst>
          </p:nvPr>
        </p:nvGraphicFramePr>
        <p:xfrm>
          <a:off x="217887" y="5517232"/>
          <a:ext cx="4020967" cy="771144"/>
        </p:xfrm>
        <a:graphic>
          <a:graphicData uri="http://schemas.openxmlformats.org/drawingml/2006/table">
            <a:tbl>
              <a:tblPr firstRow="1">
                <a:tableStyleId>{3C2FFA5D-87B4-456A-9821-1D502468CF0F}</a:tableStyleId>
              </a:tblPr>
              <a:tblGrid>
                <a:gridCol w="1584176"/>
                <a:gridCol w="2436791"/>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Tabla 2. Valor </a:t>
                      </a:r>
                      <a:r>
                        <a:rPr lang="es-ES" sz="1100">
                          <a:effectLst/>
                        </a:rPr>
                        <a:t>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-0,325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-0,325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-0,325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0" name="19 Tabla"/>
          <p:cNvGraphicFramePr>
            <a:graphicFrameLocks noGrp="1"/>
          </p:cNvGraphicFramePr>
          <p:nvPr>
            <p:extLst>
              <p:ext uri="{D42A27DB-BD31-4B8C-83A1-F6EECF244321}">
                <p14:modId xmlns:p14="http://schemas.microsoft.com/office/powerpoint/2010/main" val="4023672155"/>
              </p:ext>
            </p:extLst>
          </p:nvPr>
        </p:nvGraphicFramePr>
        <p:xfrm>
          <a:off x="4936784" y="5517232"/>
          <a:ext cx="4020967" cy="771144"/>
        </p:xfrm>
        <a:graphic>
          <a:graphicData uri="http://schemas.openxmlformats.org/drawingml/2006/table">
            <a:tbl>
              <a:tblPr firstRow="1">
                <a:tableStyleId>{3C2FFA5D-87B4-456A-9821-1D502468CF0F}</a:tableStyleId>
              </a:tblPr>
              <a:tblGrid>
                <a:gridCol w="1651438"/>
                <a:gridCol w="2369529"/>
              </a:tblGrid>
              <a:tr h="182698">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smtClean="0">
                          <a:effectLst/>
                        </a:rPr>
                        <a:t>Tabla 2. Valor </a:t>
                      </a:r>
                      <a:r>
                        <a:rPr lang="es-ES" sz="1100">
                          <a:effectLst/>
                        </a:rPr>
                        <a:t>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smtClean="0">
                          <a:effectLst/>
                          <a:latin typeface="+mn-lt"/>
                          <a:ea typeface="+mn-ea"/>
                          <a:cs typeface="+mn-cs"/>
                        </a:rPr>
                        <a:t>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698">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1987">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a:solidFill>
                            <a:schemeClr val="dk1"/>
                          </a:solidFill>
                          <a:effectLst/>
                          <a:latin typeface="+mn-lt"/>
                          <a:ea typeface="+mn-ea"/>
                          <a:cs typeface="+mn-cs"/>
                        </a:rPr>
                        <a:t>0,33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1" name="20 CuadroTexto"/>
          <p:cNvSpPr txBox="1"/>
          <p:nvPr/>
        </p:nvSpPr>
        <p:spPr>
          <a:xfrm>
            <a:off x="3923928" y="1624708"/>
            <a:ext cx="1368152"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Viento a 270°</a:t>
            </a:r>
            <a:endParaRPr lang="es-ES" sz="1600" dirty="0">
              <a:solidFill>
                <a:schemeClr val="tx2">
                  <a:lumMod val="50000"/>
                </a:schemeClr>
              </a:solidFill>
              <a:effectLst>
                <a:reflection blurRad="6350" stA="25000" endPos="45500" dir="5400000" sy="-100000" algn="bl" rotWithShape="0"/>
              </a:effectLst>
            </a:endParaRPr>
          </a:p>
        </p:txBody>
      </p:sp>
      <p:graphicFrame>
        <p:nvGraphicFramePr>
          <p:cNvPr id="22" name="21 Tabla"/>
          <p:cNvGraphicFramePr>
            <a:graphicFrameLocks noGrp="1"/>
          </p:cNvGraphicFramePr>
          <p:nvPr>
            <p:extLst>
              <p:ext uri="{D42A27DB-BD31-4B8C-83A1-F6EECF244321}">
                <p14:modId xmlns:p14="http://schemas.microsoft.com/office/powerpoint/2010/main" val="3944280748"/>
              </p:ext>
            </p:extLst>
          </p:nvPr>
        </p:nvGraphicFramePr>
        <p:xfrm>
          <a:off x="2586469" y="2564904"/>
          <a:ext cx="4020967" cy="771144"/>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A</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-0,248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B</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-0,621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C</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-0,292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3" name="22 CuadroTexto"/>
          <p:cNvSpPr txBox="1"/>
          <p:nvPr/>
        </p:nvSpPr>
        <p:spPr>
          <a:xfrm>
            <a:off x="3779911" y="2132856"/>
            <a:ext cx="1634085"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Cubierta en arco</a:t>
            </a:r>
            <a:endParaRPr lang="es-ES" sz="1600">
              <a:solidFill>
                <a:schemeClr val="tx2">
                  <a:lumMod val="50000"/>
                </a:schemeClr>
              </a:solidFill>
              <a:effectLst>
                <a:reflection blurRad="6350" stA="25000" endPos="45500" dir="5400000" sy="-100000" algn="bl" rotWithShape="0"/>
              </a:effectLst>
            </a:endParaRPr>
          </a:p>
        </p:txBody>
      </p:sp>
      <p:sp>
        <p:nvSpPr>
          <p:cNvPr id="24" name="23 CuadroTexto"/>
          <p:cNvSpPr txBox="1"/>
          <p:nvPr/>
        </p:nvSpPr>
        <p:spPr>
          <a:xfrm>
            <a:off x="3779910" y="3789040"/>
            <a:ext cx="1634085"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Cubierta a 1 agua</a:t>
            </a:r>
            <a:endParaRPr lang="es-ES" sz="1600">
              <a:solidFill>
                <a:schemeClr val="tx2">
                  <a:lumMod val="50000"/>
                </a:schemeClr>
              </a:solidFill>
              <a:effectLst>
                <a:reflection blurRad="6350" stA="25000" endPos="45500" dir="5400000" sy="-100000" algn="bl" rotWithShape="0"/>
              </a:effectLst>
            </a:endParaRPr>
          </a:p>
        </p:txBody>
      </p:sp>
      <p:graphicFrame>
        <p:nvGraphicFramePr>
          <p:cNvPr id="25" name="24 Tabla"/>
          <p:cNvGraphicFramePr>
            <a:graphicFrameLocks noGrp="1"/>
          </p:cNvGraphicFramePr>
          <p:nvPr>
            <p:extLst>
              <p:ext uri="{D42A27DB-BD31-4B8C-83A1-F6EECF244321}">
                <p14:modId xmlns:p14="http://schemas.microsoft.com/office/powerpoint/2010/main" val="800746672"/>
              </p:ext>
            </p:extLst>
          </p:nvPr>
        </p:nvGraphicFramePr>
        <p:xfrm>
          <a:off x="2586470" y="4293096"/>
          <a:ext cx="4020967" cy="1156716"/>
        </p:xfrm>
        <a:graphic>
          <a:graphicData uri="http://schemas.openxmlformats.org/drawingml/2006/table">
            <a:tbl>
              <a:tblPr firstRow="1">
                <a:tableStyleId>{3C2FFA5D-87B4-456A-9821-1D502468CF0F}</a:tableStyleId>
              </a:tblPr>
              <a:tblGrid>
                <a:gridCol w="1932735"/>
                <a:gridCol w="2088232"/>
              </a:tblGrid>
              <a:tr h="0">
                <a:tc>
                  <a:txBody>
                    <a:bodyPr/>
                    <a:lstStyle/>
                    <a:p>
                      <a:pPr algn="ctr">
                        <a:lnSpc>
                          <a:spcPct val="115000"/>
                        </a:lnSpc>
                        <a:spcAft>
                          <a:spcPts val="0"/>
                        </a:spcAft>
                      </a:pPr>
                      <a:r>
                        <a:rPr lang="es-ES" sz="1100">
                          <a:effectLst/>
                        </a:rPr>
                        <a:t>Tramo </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Valor de carga de viento final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err="1" smtClean="0">
                          <a:effectLst/>
                          <a:latin typeface="+mn-lt"/>
                          <a:ea typeface="+mn-ea"/>
                          <a:cs typeface="+mn-cs"/>
                        </a:rPr>
                        <a:t>Finf</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-1,381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err="1" smtClean="0">
                          <a:effectLst/>
                          <a:latin typeface="Calibri"/>
                          <a:ea typeface="Calibri"/>
                          <a:cs typeface="Times New Roman"/>
                        </a:rPr>
                        <a:t>Fsup</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-1,553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G</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-1,266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mn-lt"/>
                          <a:ea typeface="+mn-ea"/>
                          <a:cs typeface="+mn-cs"/>
                        </a:rPr>
                        <a:t>H</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-0,403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latin typeface="Calibri"/>
                          <a:ea typeface="Calibri"/>
                          <a:cs typeface="Times New Roman"/>
                        </a:rPr>
                        <a:t>I</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s-ES" sz="1100" kern="1200" smtClean="0">
                          <a:solidFill>
                            <a:schemeClr val="dk1"/>
                          </a:solidFill>
                          <a:effectLst/>
                          <a:latin typeface="+mn-lt"/>
                          <a:ea typeface="+mn-ea"/>
                          <a:cs typeface="+mn-cs"/>
                        </a:rPr>
                        <a:t>-0,345 </a:t>
                      </a:r>
                      <a:r>
                        <a:rPr lang="es-ES" sz="1100" kern="1200" err="1">
                          <a:solidFill>
                            <a:schemeClr val="dk1"/>
                          </a:solidFill>
                          <a:effectLst/>
                          <a:latin typeface="+mn-lt"/>
                          <a:ea typeface="+mn-ea"/>
                          <a:cs typeface="+mn-cs"/>
                        </a:rPr>
                        <a:t>kN</a:t>
                      </a:r>
                      <a:r>
                        <a:rPr lang="es-ES" sz="1100" kern="1200">
                          <a:solidFill>
                            <a:schemeClr val="dk1"/>
                          </a:solidFill>
                          <a:effectLst/>
                          <a:latin typeface="+mn-lt"/>
                          <a:ea typeface="+mn-ea"/>
                          <a:cs typeface="+mn-cs"/>
                        </a:rPr>
                        <a:t>/m²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6" name="25 CuadroTexto"/>
          <p:cNvSpPr txBox="1"/>
          <p:nvPr/>
        </p:nvSpPr>
        <p:spPr>
          <a:xfrm>
            <a:off x="2663788" y="1255376"/>
            <a:ext cx="3528392" cy="369332"/>
          </a:xfrm>
          <a:prstGeom prst="rect">
            <a:avLst/>
          </a:prstGeom>
          <a:noFill/>
        </p:spPr>
        <p:txBody>
          <a:bodyPr wrap="square" rtlCol="0">
            <a:spAutoFit/>
          </a:bodyPr>
          <a:lstStyle/>
          <a:p>
            <a:pPr algn="ctr"/>
            <a:r>
              <a:rPr lang="es-ES" dirty="0" smtClean="0">
                <a:solidFill>
                  <a:schemeClr val="tx2">
                    <a:lumMod val="50000"/>
                  </a:schemeClr>
                </a:solidFill>
                <a:effectLst>
                  <a:reflection blurRad="6350" stA="25000" endPos="45500" dir="5400000" sy="-100000" algn="bl" rotWithShape="0"/>
                </a:effectLst>
              </a:rPr>
              <a:t>CUBIERTAS</a:t>
            </a:r>
            <a:endParaRPr lang="es-ES"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272495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childTnLst>
                          </p:cTn>
                        </p:par>
                        <p:par>
                          <p:cTn id="15" fill="hold">
                            <p:stCondLst>
                              <p:cond delay="500"/>
                            </p:stCondLst>
                            <p:childTnLst>
                              <p:par>
                                <p:cTn id="16" presetID="10" presetClass="exit" presetSubtype="0" fill="hold" grpId="0" nodeType="after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0"/>
                                        </p:tgtEl>
                                      </p:cBhvr>
                                    </p:animEffect>
                                    <p:set>
                                      <p:cBhvr>
                                        <p:cTn id="45" dur="1" fill="hold">
                                          <p:stCondLst>
                                            <p:cond delay="499"/>
                                          </p:stCondLst>
                                        </p:cTn>
                                        <p:tgtEl>
                                          <p:spTgt spid="20"/>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3" grpId="0"/>
      <p:bldP spid="14" grpId="0"/>
      <p:bldP spid="16" grpId="0"/>
      <p:bldP spid="17" grpId="0"/>
      <p:bldP spid="21" grpId="0"/>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ACCIONES ACCIDENTALES</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1968636"/>
            <a:ext cx="8931944" cy="5570756"/>
          </a:xfrm>
          <a:prstGeom prst="rect">
            <a:avLst/>
          </a:prstGeom>
          <a:noFill/>
        </p:spPr>
        <p:txBody>
          <a:bodyPr wrap="square" rtlCol="0">
            <a:spAutoFit/>
          </a:bodyPr>
          <a:lstStyle/>
          <a:p>
            <a:r>
              <a:rPr lang="es-ES" sz="2200">
                <a:solidFill>
                  <a:schemeClr val="tx2">
                    <a:lumMod val="50000"/>
                  </a:schemeClr>
                </a:solidFill>
                <a:effectLst>
                  <a:reflection blurRad="6350" stA="25000" endPos="45500" dir="5400000" sy="-100000" algn="bl" rotWithShape="0"/>
                </a:effectLst>
              </a:rPr>
              <a:t>S</a:t>
            </a:r>
            <a:r>
              <a:rPr lang="es-ES" sz="2200" smtClean="0">
                <a:solidFill>
                  <a:schemeClr val="tx2">
                    <a:lumMod val="50000"/>
                  </a:schemeClr>
                </a:solidFill>
                <a:effectLst>
                  <a:reflection blurRad="6350" stA="25000" endPos="45500" dir="5400000" sy="-100000" algn="bl" rotWithShape="0"/>
                </a:effectLst>
              </a:rPr>
              <a:t>e </a:t>
            </a:r>
            <a:r>
              <a:rPr lang="es-ES" sz="2200">
                <a:solidFill>
                  <a:schemeClr val="tx2">
                    <a:lumMod val="50000"/>
                  </a:schemeClr>
                </a:solidFill>
                <a:effectLst>
                  <a:reflection blurRad="6350" stA="25000" endPos="45500" dir="5400000" sy="-100000" algn="bl" rotWithShape="0"/>
                </a:effectLst>
              </a:rPr>
              <a:t>consideran tan solo las acciones sísmicas. Dichas acciones están reguladas en la NSCE “Norma de construcción </a:t>
            </a:r>
            <a:r>
              <a:rPr lang="es-ES" sz="2200" err="1" smtClean="0">
                <a:solidFill>
                  <a:schemeClr val="tx2">
                    <a:lumMod val="50000"/>
                  </a:schemeClr>
                </a:solidFill>
                <a:effectLst>
                  <a:reflection blurRad="6350" stA="25000" endPos="45500" dir="5400000" sy="-100000" algn="bl" rotWithShape="0"/>
                </a:effectLst>
              </a:rPr>
              <a:t>sismorresistente</a:t>
            </a:r>
            <a:r>
              <a:rPr lang="es-ES" sz="2200" smtClean="0">
                <a:solidFill>
                  <a:schemeClr val="tx2">
                    <a:lumMod val="50000"/>
                  </a:schemeClr>
                </a:solidFill>
                <a:effectLst>
                  <a:reflection blurRad="6350" stA="25000" endPos="45500" dir="5400000" sy="-100000" algn="bl" rotWithShape="0"/>
                </a:effectLst>
              </a:rPr>
              <a:t>”. Según </a:t>
            </a:r>
            <a:r>
              <a:rPr lang="es-ES" sz="2200">
                <a:solidFill>
                  <a:schemeClr val="tx2">
                    <a:lumMod val="50000"/>
                  </a:schemeClr>
                </a:solidFill>
                <a:effectLst>
                  <a:reflection blurRad="6350" stA="25000" endPos="45500" dir="5400000" sy="-100000" algn="bl" rotWithShape="0"/>
                </a:effectLst>
              </a:rPr>
              <a:t>la NSCE, las construcciones se pueden clasificar en</a:t>
            </a:r>
            <a:r>
              <a:rPr lang="es-ES" sz="2200" smtClean="0">
                <a:solidFill>
                  <a:schemeClr val="tx2">
                    <a:lumMod val="50000"/>
                  </a:schemeClr>
                </a:solidFill>
                <a:effectLst>
                  <a:reflection blurRad="6350" stA="25000" endPos="45500" dir="5400000" sy="-100000" algn="bl" rotWithShape="0"/>
                </a:effectLst>
              </a:rPr>
              <a:t>:</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Construcciones de importancia moderada.</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Construcciones de importancia normal.</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Construcciones de importancia especial.</a:t>
            </a:r>
          </a:p>
          <a:p>
            <a:r>
              <a:rPr lang="es-ES" sz="2200" smtClean="0">
                <a:solidFill>
                  <a:schemeClr val="tx2">
                    <a:lumMod val="50000"/>
                  </a:schemeClr>
                </a:solidFill>
                <a:effectLst>
                  <a:reflection blurRad="6350" stA="25000" endPos="45500" dir="5400000" sy="-100000" algn="bl" rotWithShape="0"/>
                </a:effectLst>
              </a:rPr>
              <a:t>El </a:t>
            </a:r>
            <a:r>
              <a:rPr lang="es-ES" sz="2200">
                <a:solidFill>
                  <a:schemeClr val="tx2">
                    <a:lumMod val="50000"/>
                  </a:schemeClr>
                </a:solidFill>
                <a:effectLst>
                  <a:reflection blurRad="6350" stA="25000" endPos="45500" dir="5400000" sy="-100000" algn="bl" rotWithShape="0"/>
                </a:effectLst>
              </a:rPr>
              <a:t>pabellón deportivo </a:t>
            </a:r>
            <a:r>
              <a:rPr lang="es-ES" sz="2200" smtClean="0">
                <a:solidFill>
                  <a:schemeClr val="tx2">
                    <a:lumMod val="50000"/>
                  </a:schemeClr>
                </a:solidFill>
                <a:effectLst>
                  <a:reflection blurRad="6350" stA="25000" endPos="45500" dir="5400000" sy="-100000" algn="bl" rotWithShape="0"/>
                </a:effectLst>
              </a:rPr>
              <a:t>está </a:t>
            </a:r>
            <a:r>
              <a:rPr lang="es-ES" sz="2200">
                <a:solidFill>
                  <a:schemeClr val="tx2">
                    <a:lumMod val="50000"/>
                  </a:schemeClr>
                </a:solidFill>
                <a:effectLst>
                  <a:reflection blurRad="6350" stA="25000" endPos="45500" dir="5400000" sy="-100000" algn="bl" rotWithShape="0"/>
                </a:effectLst>
              </a:rPr>
              <a:t>clasificado como una construcción de importancia normal y según establece el apartado 1.2.3 de la NSCE la aplicación de esta normativa no es obligatoria en el siguiente caso:</a:t>
            </a:r>
          </a:p>
          <a:p>
            <a:pPr marL="34290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 </a:t>
            </a:r>
            <a:r>
              <a:rPr lang="es-ES" sz="2200" smtClean="0">
                <a:solidFill>
                  <a:schemeClr val="tx2">
                    <a:lumMod val="50000"/>
                  </a:schemeClr>
                </a:solidFill>
                <a:effectLst>
                  <a:reflection blurRad="6350" stA="25000" endPos="45500" dir="5400000" sy="-100000" algn="bl" rotWithShape="0"/>
                </a:effectLst>
              </a:rPr>
              <a:t>En </a:t>
            </a:r>
            <a:r>
              <a:rPr lang="es-ES" sz="2200">
                <a:solidFill>
                  <a:schemeClr val="tx2">
                    <a:lumMod val="50000"/>
                  </a:schemeClr>
                </a:solidFill>
                <a:effectLst>
                  <a:reflection blurRad="6350" stA="25000" endPos="45500" dir="5400000" sy="-100000" algn="bl" rotWithShape="0"/>
                </a:effectLst>
              </a:rPr>
              <a:t>las construcciones de importancia normal con pórticos bien arriostrados entre sí en todas las direcciones cuando la </a:t>
            </a:r>
            <a:r>
              <a:rPr lang="es-ES" sz="2200" smtClean="0">
                <a:solidFill>
                  <a:schemeClr val="tx2">
                    <a:lumMod val="50000"/>
                  </a:schemeClr>
                </a:solidFill>
                <a:effectLst>
                  <a:reflection blurRad="6350" stA="25000" endPos="45500" dir="5400000" sy="-100000" algn="bl" rotWithShape="0"/>
                </a:effectLst>
              </a:rPr>
              <a:t>aceleración sísmica básica </a:t>
            </a:r>
            <a:r>
              <a:rPr lang="es-ES" sz="2200">
                <a:solidFill>
                  <a:schemeClr val="tx2">
                    <a:lumMod val="50000"/>
                  </a:schemeClr>
                </a:solidFill>
                <a:effectLst>
                  <a:reflection blurRad="6350" stA="25000" endPos="45500" dir="5400000" sy="-100000" algn="bl" rotWithShape="0"/>
                </a:effectLst>
              </a:rPr>
              <a:t>sea inferior a 0,08g.</a:t>
            </a:r>
          </a:p>
          <a:p>
            <a:r>
              <a:rPr lang="es-ES" sz="2200" smtClean="0">
                <a:solidFill>
                  <a:schemeClr val="tx2">
                    <a:lumMod val="50000"/>
                  </a:schemeClr>
                </a:solidFill>
                <a:effectLst>
                  <a:reflection blurRad="6350" stA="25000" endPos="45500" dir="5400000" sy="-100000" algn="bl" rotWithShape="0"/>
                </a:effectLst>
              </a:rPr>
              <a:t>Según el </a:t>
            </a:r>
            <a:r>
              <a:rPr lang="es-ES" sz="2200">
                <a:solidFill>
                  <a:schemeClr val="tx2">
                    <a:lumMod val="50000"/>
                  </a:schemeClr>
                </a:solidFill>
                <a:effectLst>
                  <a:reflection blurRad="6350" stA="25000" endPos="45500" dir="5400000" sy="-100000" algn="bl" rotWithShape="0"/>
                </a:effectLst>
              </a:rPr>
              <a:t>anexo 1 de la </a:t>
            </a:r>
            <a:r>
              <a:rPr lang="es-ES" sz="2200" smtClean="0">
                <a:solidFill>
                  <a:schemeClr val="tx2">
                    <a:lumMod val="50000"/>
                  </a:schemeClr>
                </a:solidFill>
                <a:effectLst>
                  <a:reflection blurRad="6350" stA="25000" endPos="45500" dir="5400000" sy="-100000" algn="bl" rotWithShape="0"/>
                </a:effectLst>
              </a:rPr>
              <a:t>NSCE, </a:t>
            </a:r>
            <a:r>
              <a:rPr lang="es-ES" sz="2200">
                <a:solidFill>
                  <a:schemeClr val="tx2">
                    <a:lumMod val="50000"/>
                  </a:schemeClr>
                </a:solidFill>
                <a:effectLst>
                  <a:reflection blurRad="6350" stA="25000" endPos="45500" dir="5400000" sy="-100000" algn="bl" rotWithShape="0"/>
                </a:effectLst>
              </a:rPr>
              <a:t>la </a:t>
            </a:r>
            <a:r>
              <a:rPr lang="es-ES" sz="2200" smtClean="0">
                <a:solidFill>
                  <a:schemeClr val="tx2">
                    <a:lumMod val="50000"/>
                  </a:schemeClr>
                </a:solidFill>
                <a:effectLst>
                  <a:reflection blurRad="6350" stA="25000" endPos="45500" dir="5400000" sy="-100000" algn="bl" rotWithShape="0"/>
                </a:effectLst>
              </a:rPr>
              <a:t>aceleración sísmica básica para </a:t>
            </a:r>
            <a:r>
              <a:rPr lang="es-ES" sz="2200" err="1" smtClean="0">
                <a:solidFill>
                  <a:schemeClr val="tx2">
                    <a:lumMod val="50000"/>
                  </a:schemeClr>
                </a:solidFill>
                <a:effectLst>
                  <a:reflection blurRad="6350" stA="25000" endPos="45500" dir="5400000" sy="-100000" algn="bl" rotWithShape="0"/>
                </a:effectLst>
              </a:rPr>
              <a:t>Llíria</a:t>
            </a:r>
            <a:r>
              <a:rPr lang="es-ES" sz="2200" smtClean="0">
                <a:solidFill>
                  <a:schemeClr val="tx2">
                    <a:lumMod val="50000"/>
                  </a:schemeClr>
                </a:solidFill>
                <a:effectLst>
                  <a:reflection blurRad="6350" stA="25000" endPos="45500" dir="5400000" sy="-100000" algn="bl" rotWithShape="0"/>
                </a:effectLst>
              </a:rPr>
              <a:t> es de </a:t>
            </a:r>
            <a:r>
              <a:rPr lang="es-ES" sz="2200">
                <a:solidFill>
                  <a:schemeClr val="tx2">
                    <a:lumMod val="50000"/>
                  </a:schemeClr>
                </a:solidFill>
                <a:effectLst>
                  <a:reflection blurRad="6350" stA="25000" endPos="45500" dir="5400000" sy="-100000" algn="bl" rotWithShape="0"/>
                </a:effectLst>
              </a:rPr>
              <a:t>0,05g, por lo tanto no necesito cumplir con los requisitos fijados por la </a:t>
            </a:r>
            <a:r>
              <a:rPr lang="es-ES" sz="2200" smtClean="0">
                <a:solidFill>
                  <a:schemeClr val="tx2">
                    <a:lumMod val="50000"/>
                  </a:schemeClr>
                </a:solidFill>
                <a:effectLst>
                  <a:reflection blurRad="6350" stA="25000" endPos="45500" dir="5400000" sy="-100000" algn="bl" rotWithShape="0"/>
                </a:effectLst>
              </a:rPr>
              <a:t>NSCE. </a:t>
            </a:r>
            <a:endParaRPr lang="es-ES" sz="2200">
              <a:solidFill>
                <a:schemeClr val="tx2">
                  <a:lumMod val="50000"/>
                </a:schemeClr>
              </a:solidFill>
              <a:effectLst>
                <a:reflection blurRad="6350" stA="25000" endPos="45500" dir="5400000" sy="-100000" algn="bl" rotWithShape="0"/>
              </a:effectLst>
            </a:endParaRPr>
          </a:p>
          <a:p>
            <a:pPr lvl="0"/>
            <a:endParaRPr lang="es-ES" sz="2400"/>
          </a:p>
          <a:p>
            <a:endParaRPr lang="es-ES" sz="240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349100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COEFICIENTES DE PANDEO</a:t>
            </a:r>
            <a:endParaRPr lang="es-ES" sz="2600" b="1">
              <a:solidFill>
                <a:schemeClr val="tx2">
                  <a:lumMod val="50000"/>
                </a:schemeClr>
              </a:solidFill>
              <a:effectLst>
                <a:reflection blurRad="6350" stA="25000" endPos="45500" dir="5400000" sy="-100000" algn="bl" rotWithShape="0"/>
              </a:effectLst>
            </a:endParaRPr>
          </a:p>
        </p:txBody>
      </p:sp>
      <mc:AlternateContent xmlns:mc="http://schemas.openxmlformats.org/markup-compatibility/2006" xmlns:a14="http://schemas.microsoft.com/office/drawing/2010/main">
        <mc:Choice Requires="a14">
          <p:sp>
            <p:nvSpPr>
              <p:cNvPr id="4" name="3 CuadroTexto"/>
              <p:cNvSpPr txBox="1"/>
              <p:nvPr/>
            </p:nvSpPr>
            <p:spPr>
              <a:xfrm>
                <a:off x="107504" y="1968636"/>
                <a:ext cx="8931944" cy="4493538"/>
              </a:xfrm>
              <a:prstGeom prst="rect">
                <a:avLst/>
              </a:prstGeom>
              <a:noFill/>
            </p:spPr>
            <p:txBody>
              <a:bodyPr wrap="square" rtlCol="0">
                <a:spAutoFit/>
              </a:bodyPr>
              <a:lstStyle/>
              <a:p>
                <a:r>
                  <a:rPr lang="es-ES" sz="2200" smtClean="0">
                    <a:solidFill>
                      <a:schemeClr val="tx2">
                        <a:lumMod val="50000"/>
                      </a:schemeClr>
                    </a:solidFill>
                    <a:effectLst>
                      <a:reflection blurRad="6350" stA="25000" endPos="45500" dir="5400000" sy="-100000" algn="bl" rotWithShape="0"/>
                    </a:effectLst>
                  </a:rPr>
                  <a:t>El </a:t>
                </a:r>
                <a:r>
                  <a:rPr lang="es-ES" sz="2200">
                    <a:solidFill>
                      <a:schemeClr val="tx2">
                        <a:lumMod val="50000"/>
                      </a:schemeClr>
                    </a:solidFill>
                    <a:effectLst>
                      <a:reflection blurRad="6350" stA="25000" endPos="45500" dir="5400000" sy="-100000" algn="bl" rotWithShape="0"/>
                    </a:effectLst>
                  </a:rPr>
                  <a:t>pandeo es un fenómeno que afecta a aquellas piezas sometidas a compresión. Puesto que en principio no se sabe que piezas trabajarán a compresión y cuáles no, es preciso asignar coeficientes de pandeo a todas las piezas y en sus dos planos principales. El coeficiente de pandeo es un valor mayor o igual a cero que pondera la longitud de la barra, calculando la llamada longitud de pandeo</a:t>
                </a:r>
                <a:r>
                  <a:rPr lang="es-ES" sz="2200" smtClean="0">
                    <a:solidFill>
                      <a:schemeClr val="tx2">
                        <a:lumMod val="50000"/>
                      </a:schemeClr>
                    </a:solidFill>
                    <a:effectLst>
                      <a:reflection blurRad="6350" stA="25000" endPos="45500" dir="5400000" sy="-100000" algn="bl" rotWithShape="0"/>
                    </a:effectLst>
                  </a:rPr>
                  <a:t>.</a:t>
                </a:r>
              </a:p>
              <a:p>
                <a:pPr/>
                <a14:m>
                  <m:oMathPara xmlns:m="http://schemas.openxmlformats.org/officeDocument/2006/math">
                    <m:oMathParaPr>
                      <m:jc m:val="centerGroup"/>
                    </m:oMathParaPr>
                    <m:oMath xmlns:m="http://schemas.openxmlformats.org/officeDocument/2006/math">
                      <m:sSub>
                        <m:sSubPr>
                          <m:ctrlPr>
                            <a:rPr lang="es-ES" sz="2200" i="1">
                              <a:solidFill>
                                <a:schemeClr val="tx2">
                                  <a:lumMod val="50000"/>
                                </a:schemeClr>
                              </a:solidFill>
                              <a:effectLst>
                                <a:reflection blurRad="6350" stA="25000" endPos="45500" dir="5400000" sy="-100000" algn="bl" rotWithShape="0"/>
                              </a:effectLst>
                              <a:latin typeface="Cambria Math"/>
                            </a:rPr>
                          </m:ctrlPr>
                        </m:sSubPr>
                        <m:e>
                          <m:r>
                            <a:rPr lang="es-ES" sz="2200">
                              <a:solidFill>
                                <a:schemeClr val="tx2">
                                  <a:lumMod val="50000"/>
                                </a:schemeClr>
                              </a:solidFill>
                              <a:effectLst>
                                <a:reflection blurRad="6350" stA="25000" endPos="45500" dir="5400000" sy="-100000" algn="bl" rotWithShape="0"/>
                              </a:effectLst>
                              <a:latin typeface="Cambria Math"/>
                            </a:rPr>
                            <m:t>𝐿</m:t>
                          </m:r>
                        </m:e>
                        <m:sub>
                          <m:r>
                            <a:rPr lang="es-ES" sz="2200">
                              <a:solidFill>
                                <a:schemeClr val="tx2">
                                  <a:lumMod val="50000"/>
                                </a:schemeClr>
                              </a:solidFill>
                              <a:effectLst>
                                <a:reflection blurRad="6350" stA="25000" endPos="45500" dir="5400000" sy="-100000" algn="bl" rotWithShape="0"/>
                              </a:effectLst>
                              <a:latin typeface="Cambria Math"/>
                            </a:rPr>
                            <m:t>𝑘</m:t>
                          </m:r>
                        </m:sub>
                      </m:sSub>
                      <m:r>
                        <a:rPr lang="es-ES" sz="2200">
                          <a:solidFill>
                            <a:schemeClr val="tx2">
                              <a:lumMod val="50000"/>
                            </a:schemeClr>
                          </a:solidFill>
                          <a:effectLst>
                            <a:reflection blurRad="6350" stA="25000" endPos="45500" dir="5400000" sy="-100000" algn="bl" rotWithShape="0"/>
                          </a:effectLst>
                          <a:latin typeface="Cambria Math"/>
                        </a:rPr>
                        <m:t>=</m:t>
                      </m:r>
                      <m:r>
                        <a:rPr lang="es-ES" sz="2200">
                          <a:solidFill>
                            <a:schemeClr val="tx2">
                              <a:lumMod val="50000"/>
                            </a:schemeClr>
                          </a:solidFill>
                          <a:effectLst>
                            <a:reflection blurRad="6350" stA="25000" endPos="45500" dir="5400000" sy="-100000" algn="bl" rotWithShape="0"/>
                          </a:effectLst>
                          <a:latin typeface="Cambria Math"/>
                        </a:rPr>
                        <m:t>𝛽</m:t>
                      </m:r>
                      <m:r>
                        <a:rPr lang="es-ES" sz="2200">
                          <a:solidFill>
                            <a:schemeClr val="tx2">
                              <a:lumMod val="50000"/>
                            </a:schemeClr>
                          </a:solidFill>
                          <a:effectLst>
                            <a:reflection blurRad="6350" stA="25000" endPos="45500" dir="5400000" sy="-100000" algn="bl" rotWithShape="0"/>
                          </a:effectLst>
                          <a:latin typeface="Cambria Math"/>
                        </a:rPr>
                        <m:t>∗</m:t>
                      </m:r>
                      <m:r>
                        <m:rPr>
                          <m:sty m:val="p"/>
                        </m:rPr>
                        <a:rPr lang="es-ES" sz="2200">
                          <a:solidFill>
                            <a:schemeClr val="tx2">
                              <a:lumMod val="50000"/>
                            </a:schemeClr>
                          </a:solidFill>
                          <a:effectLst>
                            <a:reflection blurRad="6350" stA="25000" endPos="45500" dir="5400000" sy="-100000" algn="bl" rotWithShape="0"/>
                          </a:effectLst>
                          <a:latin typeface="Cambria Math"/>
                        </a:rPr>
                        <m:t>L</m:t>
                      </m:r>
                    </m:oMath>
                  </m:oMathPara>
                </a14:m>
                <a:endParaRPr lang="es-ES" sz="2200">
                  <a:solidFill>
                    <a:schemeClr val="tx2">
                      <a:lumMod val="50000"/>
                    </a:schemeClr>
                  </a:solidFill>
                  <a:effectLst>
                    <a:reflection blurRad="6350" stA="25000" endPos="45500" dir="5400000" sy="-100000" algn="bl" rotWithShape="0"/>
                  </a:effectLst>
                </a:endParaRPr>
              </a:p>
              <a:p>
                <a:r>
                  <a:rPr lang="es-ES" sz="2200" smtClean="0">
                    <a:solidFill>
                      <a:schemeClr val="tx2">
                        <a:lumMod val="50000"/>
                      </a:schemeClr>
                    </a:solidFill>
                    <a:effectLst>
                      <a:reflection blurRad="6350" stA="25000" endPos="45500" dir="5400000" sy="-100000" algn="bl" rotWithShape="0"/>
                    </a:effectLst>
                  </a:rPr>
                  <a:t>La </a:t>
                </a:r>
                <a:r>
                  <a:rPr lang="es-ES" sz="2200">
                    <a:solidFill>
                      <a:schemeClr val="tx2">
                        <a:lumMod val="50000"/>
                      </a:schemeClr>
                    </a:solidFill>
                    <a:effectLst>
                      <a:reflection blurRad="6350" stA="25000" endPos="45500" dir="5400000" sy="-100000" algn="bl" rotWithShape="0"/>
                    </a:effectLst>
                  </a:rPr>
                  <a:t>longitud de pandeo es la distancia que habrá entre dos puntos de inflexión consecutivos en la deformada de la barra para ese plano de pandeo, o dicho de otra manera, es el efecto que limita la capacidad portante de la barra debido a que al deformarse esta con la carga, pierde su forma de máxima </a:t>
                </a:r>
                <a:r>
                  <a:rPr lang="es-ES" sz="2200" smtClean="0">
                    <a:solidFill>
                      <a:schemeClr val="tx2">
                        <a:lumMod val="50000"/>
                      </a:schemeClr>
                    </a:solidFill>
                    <a:effectLst>
                      <a:reflection blurRad="6350" stA="25000" endPos="45500" dir="5400000" sy="-100000" algn="bl" rotWithShape="0"/>
                    </a:effectLst>
                  </a:rPr>
                  <a:t>resistencia. Para </a:t>
                </a:r>
                <a:r>
                  <a:rPr lang="es-ES" sz="2200">
                    <a:solidFill>
                      <a:schemeClr val="tx2">
                        <a:lumMod val="50000"/>
                      </a:schemeClr>
                    </a:solidFill>
                    <a:effectLst>
                      <a:reflection blurRad="6350" stA="25000" endPos="45500" dir="5400000" sy="-100000" algn="bl" rotWithShape="0"/>
                    </a:effectLst>
                  </a:rPr>
                  <a:t>el cálculo de los coeficientes de pandeo es muy importante conocer si la estructura se comportará como </a:t>
                </a:r>
                <a:r>
                  <a:rPr lang="es-ES" sz="2200" err="1">
                    <a:solidFill>
                      <a:schemeClr val="tx2">
                        <a:lumMod val="50000"/>
                      </a:schemeClr>
                    </a:solidFill>
                    <a:effectLst>
                      <a:reflection blurRad="6350" stA="25000" endPos="45500" dir="5400000" sy="-100000" algn="bl" rotWithShape="0"/>
                    </a:effectLst>
                  </a:rPr>
                  <a:t>traslacional</a:t>
                </a:r>
                <a:r>
                  <a:rPr lang="es-ES" sz="2200">
                    <a:solidFill>
                      <a:schemeClr val="tx2">
                        <a:lumMod val="50000"/>
                      </a:schemeClr>
                    </a:solidFill>
                    <a:effectLst>
                      <a:reflection blurRad="6350" stA="25000" endPos="45500" dir="5400000" sy="-100000" algn="bl" rotWithShape="0"/>
                    </a:effectLst>
                  </a:rPr>
                  <a:t> o </a:t>
                </a:r>
                <a:r>
                  <a:rPr lang="es-ES" sz="2200" err="1" smtClean="0">
                    <a:solidFill>
                      <a:schemeClr val="tx2">
                        <a:lumMod val="50000"/>
                      </a:schemeClr>
                    </a:solidFill>
                    <a:effectLst>
                      <a:reflection blurRad="6350" stA="25000" endPos="45500" dir="5400000" sy="-100000" algn="bl" rotWithShape="0"/>
                    </a:effectLst>
                  </a:rPr>
                  <a:t>intraslacional</a:t>
                </a:r>
                <a:r>
                  <a:rPr lang="es-ES" sz="2200" smtClean="0">
                    <a:solidFill>
                      <a:schemeClr val="tx2">
                        <a:lumMod val="50000"/>
                      </a:schemeClr>
                    </a:solidFill>
                    <a:effectLst>
                      <a:reflection blurRad="6350" stA="25000" endPos="45500" dir="5400000" sy="-100000" algn="bl" rotWithShape="0"/>
                    </a:effectLst>
                  </a:rPr>
                  <a:t>.</a:t>
                </a:r>
                <a:endParaRPr lang="es-ES" sz="2400">
                  <a:solidFill>
                    <a:schemeClr val="tx2">
                      <a:lumMod val="50000"/>
                    </a:schemeClr>
                  </a:solidFill>
                  <a:effectLst>
                    <a:reflection blurRad="6350" stA="25000" endPos="45500" dir="5400000" sy="-100000" algn="bl" rotWithShape="0"/>
                  </a:effectLst>
                </a:endParaRPr>
              </a:p>
            </p:txBody>
          </p:sp>
        </mc:Choice>
        <mc:Fallback xmlns="">
          <p:sp>
            <p:nvSpPr>
              <p:cNvPr id="4" name="3 CuadroTexto"/>
              <p:cNvSpPr txBox="1">
                <a:spLocks noRot="1" noChangeAspect="1" noMove="1" noResize="1" noEditPoints="1" noAdjustHandles="1" noChangeArrowheads="1" noChangeShapeType="1" noTextEdit="1"/>
              </p:cNvSpPr>
              <p:nvPr/>
            </p:nvSpPr>
            <p:spPr>
              <a:xfrm>
                <a:off x="107504" y="1968636"/>
                <a:ext cx="8931944" cy="4493538"/>
              </a:xfrm>
              <a:prstGeom prst="rect">
                <a:avLst/>
              </a:prstGeom>
              <a:blipFill rotWithShape="1">
                <a:blip r:embed="rId2" cstate="print"/>
                <a:stretch>
                  <a:fillRect l="-887" t="-814" r="-1502" b="-2307"/>
                </a:stretch>
              </a:blipFill>
            </p:spPr>
            <p:txBody>
              <a:bodyPr/>
              <a:lstStyle/>
              <a:p>
                <a:r>
                  <a:rPr lang="es-ES">
                    <a:noFill/>
                  </a:rPr>
                  <a:t> </a:t>
                </a:r>
              </a:p>
            </p:txBody>
          </p:sp>
        </mc:Fallback>
      </mc:AlternateContent>
      <p:pic>
        <p:nvPicPr>
          <p:cNvPr id="6" name="5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2223941"/>
            <a:ext cx="7344816" cy="30772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7321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COEFICIENTES DE PANDEO</a:t>
            </a:r>
            <a:endParaRPr lang="es-ES" sz="2600" b="1">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107504" y="1968636"/>
            <a:ext cx="8931944" cy="4524315"/>
          </a:xfrm>
          <a:prstGeom prst="rect">
            <a:avLst/>
          </a:prstGeom>
          <a:noFill/>
        </p:spPr>
        <p:txBody>
          <a:bodyPr wrap="square" rtlCol="0">
            <a:spAutoFit/>
          </a:bodyPr>
          <a:lstStyle/>
          <a:p>
            <a:r>
              <a:rPr lang="es-ES" sz="2200">
                <a:solidFill>
                  <a:schemeClr val="tx2">
                    <a:lumMod val="50000"/>
                  </a:schemeClr>
                </a:solidFill>
                <a:effectLst>
                  <a:reflection blurRad="6350" stA="25000" endPos="45500" dir="5400000" sy="-100000" algn="bl" rotWithShape="0"/>
                </a:effectLst>
              </a:rPr>
              <a:t>L</a:t>
            </a:r>
            <a:r>
              <a:rPr lang="es-ES" sz="2200" smtClean="0">
                <a:solidFill>
                  <a:schemeClr val="tx2">
                    <a:lumMod val="50000"/>
                  </a:schemeClr>
                </a:solidFill>
                <a:effectLst>
                  <a:reflection blurRad="6350" stA="25000" endPos="45500" dir="5400000" sy="-100000" algn="bl" rotWithShape="0"/>
                </a:effectLst>
              </a:rPr>
              <a:t>a </a:t>
            </a:r>
            <a:r>
              <a:rPr lang="es-ES" sz="2200">
                <a:solidFill>
                  <a:schemeClr val="tx2">
                    <a:lumMod val="50000"/>
                  </a:schemeClr>
                </a:solidFill>
                <a:effectLst>
                  <a:reflection blurRad="6350" stA="25000" endPos="45500" dir="5400000" sy="-100000" algn="bl" rotWithShape="0"/>
                </a:effectLst>
              </a:rPr>
              <a:t>estructura es </a:t>
            </a:r>
            <a:r>
              <a:rPr lang="es-ES" sz="2200" err="1">
                <a:solidFill>
                  <a:schemeClr val="tx2">
                    <a:lumMod val="50000"/>
                  </a:schemeClr>
                </a:solidFill>
                <a:effectLst>
                  <a:reflection blurRad="6350" stA="25000" endPos="45500" dir="5400000" sy="-100000" algn="bl" rotWithShape="0"/>
                </a:effectLst>
              </a:rPr>
              <a:t>traslacional</a:t>
            </a:r>
            <a:r>
              <a:rPr lang="es-ES" sz="2200">
                <a:solidFill>
                  <a:schemeClr val="tx2">
                    <a:lumMod val="50000"/>
                  </a:schemeClr>
                </a:solidFill>
                <a:effectLst>
                  <a:reflection blurRad="6350" stA="25000" endPos="45500" dir="5400000" sy="-100000" algn="bl" rotWithShape="0"/>
                </a:effectLst>
              </a:rPr>
              <a:t> en el plano del pórtico ya que no existe ningún elemento que impida su desplazamiento. Sin embargo en el plano perpendicular a dichos </a:t>
            </a:r>
            <a:r>
              <a:rPr lang="es-ES" sz="2200" smtClean="0">
                <a:solidFill>
                  <a:schemeClr val="tx2">
                    <a:lumMod val="50000"/>
                  </a:schemeClr>
                </a:solidFill>
                <a:effectLst>
                  <a:reflection blurRad="6350" stA="25000" endPos="45500" dir="5400000" sy="-100000" algn="bl" rotWithShape="0"/>
                </a:effectLst>
              </a:rPr>
              <a:t>pórticos </a:t>
            </a:r>
            <a:r>
              <a:rPr lang="es-ES" sz="2200">
                <a:solidFill>
                  <a:schemeClr val="tx2">
                    <a:lumMod val="50000"/>
                  </a:schemeClr>
                </a:solidFill>
                <a:effectLst>
                  <a:reflection blurRad="6350" stA="25000" endPos="45500" dir="5400000" sy="-100000" algn="bl" rotWithShape="0"/>
                </a:effectLst>
              </a:rPr>
              <a:t>la estructura es </a:t>
            </a:r>
            <a:r>
              <a:rPr lang="es-ES" sz="2200" err="1">
                <a:solidFill>
                  <a:schemeClr val="tx2">
                    <a:lumMod val="50000"/>
                  </a:schemeClr>
                </a:solidFill>
                <a:effectLst>
                  <a:reflection blurRad="6350" stA="25000" endPos="45500" dir="5400000" sy="-100000" algn="bl" rotWithShape="0"/>
                </a:effectLst>
              </a:rPr>
              <a:t>intraslacional</a:t>
            </a:r>
            <a:r>
              <a:rPr lang="es-ES" sz="2200">
                <a:solidFill>
                  <a:schemeClr val="tx2">
                    <a:lumMod val="50000"/>
                  </a:schemeClr>
                </a:solidFill>
                <a:effectLst>
                  <a:reflection blurRad="6350" stA="25000" endPos="45500" dir="5400000" sy="-100000" algn="bl" rotWithShape="0"/>
                </a:effectLst>
              </a:rPr>
              <a:t> puesto que existen elementos tales como los cerramientos de fachada, </a:t>
            </a:r>
            <a:r>
              <a:rPr lang="es-ES" sz="2200" smtClean="0">
                <a:solidFill>
                  <a:schemeClr val="tx2">
                    <a:lumMod val="50000"/>
                  </a:schemeClr>
                </a:solidFill>
                <a:effectLst>
                  <a:reflection blurRad="6350" stA="25000" endPos="45500" dir="5400000" sy="-100000" algn="bl" rotWithShape="0"/>
                </a:effectLst>
              </a:rPr>
              <a:t>los </a:t>
            </a:r>
            <a:r>
              <a:rPr lang="es-ES" sz="2200">
                <a:solidFill>
                  <a:schemeClr val="tx2">
                    <a:lumMod val="50000"/>
                  </a:schemeClr>
                </a:solidFill>
                <a:effectLst>
                  <a:reflection blurRad="6350" stA="25000" endPos="45500" dir="5400000" sy="-100000" algn="bl" rotWithShape="0"/>
                </a:effectLst>
              </a:rPr>
              <a:t>de cubierta y las correas que aportan rigidez a la estructura impidiendo su desplazamiento.</a:t>
            </a:r>
          </a:p>
          <a:p>
            <a:r>
              <a:rPr lang="es-ES" sz="2200">
                <a:solidFill>
                  <a:schemeClr val="tx2">
                    <a:lumMod val="50000"/>
                  </a:schemeClr>
                </a:solidFill>
                <a:effectLst>
                  <a:reflection blurRad="6350" stA="25000" endPos="45500" dir="5400000" sy="-100000" algn="bl" rotWithShape="0"/>
                </a:effectLst>
              </a:rPr>
              <a:t>L</a:t>
            </a:r>
            <a:r>
              <a:rPr lang="es-ES" sz="2200" smtClean="0">
                <a:solidFill>
                  <a:schemeClr val="tx2">
                    <a:lumMod val="50000"/>
                  </a:schemeClr>
                </a:solidFill>
                <a:effectLst>
                  <a:reflection blurRad="6350" stA="25000" endPos="45500" dir="5400000" sy="-100000" algn="bl" rotWithShape="0"/>
                </a:effectLst>
              </a:rPr>
              <a:t>os </a:t>
            </a:r>
            <a:r>
              <a:rPr lang="es-ES" sz="2200">
                <a:solidFill>
                  <a:schemeClr val="tx2">
                    <a:lumMod val="50000"/>
                  </a:schemeClr>
                </a:solidFill>
                <a:effectLst>
                  <a:reflection blurRad="6350" stA="25000" endPos="45500" dir="5400000" sy="-100000" algn="bl" rotWithShape="0"/>
                </a:effectLst>
              </a:rPr>
              <a:t>coeficientes de pandeo </a:t>
            </a:r>
            <a:r>
              <a:rPr lang="es-ES" sz="2200" smtClean="0">
                <a:solidFill>
                  <a:schemeClr val="tx2">
                    <a:lumMod val="50000"/>
                  </a:schemeClr>
                </a:solidFill>
                <a:effectLst>
                  <a:reflection blurRad="6350" stA="25000" endPos="45500" dir="5400000" sy="-100000" algn="bl" rotWithShape="0"/>
                </a:effectLst>
              </a:rPr>
              <a:t>se definen en </a:t>
            </a:r>
            <a:r>
              <a:rPr lang="es-ES" sz="2200">
                <a:solidFill>
                  <a:schemeClr val="tx2">
                    <a:lumMod val="50000"/>
                  </a:schemeClr>
                </a:solidFill>
                <a:effectLst>
                  <a:reflection blurRad="6350" stA="25000" endPos="45500" dir="5400000" sy="-100000" algn="bl" rotWithShape="0"/>
                </a:effectLst>
              </a:rPr>
              <a:t>cada uno de los dos planos principales de cada una de las barras. </a:t>
            </a:r>
            <a:r>
              <a:rPr lang="es-ES" sz="2200" smtClean="0">
                <a:solidFill>
                  <a:schemeClr val="tx2">
                    <a:lumMod val="50000"/>
                  </a:schemeClr>
                </a:solidFill>
                <a:effectLst>
                  <a:reflection blurRad="6350" stA="25000" endPos="45500" dir="5400000" sy="-100000" algn="bl" rotWithShape="0"/>
                </a:effectLst>
              </a:rPr>
              <a:t>Dichos planos son:</a:t>
            </a:r>
            <a:endParaRPr lang="es-ES" sz="2200">
              <a:solidFill>
                <a:schemeClr val="tx2">
                  <a:lumMod val="50000"/>
                </a:schemeClr>
              </a:solidFill>
              <a:effectLst>
                <a:reflection blurRad="6350" stA="25000" endPos="45500" dir="5400000" sy="-100000" algn="bl" rotWithShape="0"/>
              </a:effectLst>
            </a:endParaRPr>
          </a:p>
          <a:p>
            <a:r>
              <a:rPr lang="es-ES" sz="2200">
                <a:solidFill>
                  <a:schemeClr val="tx2">
                    <a:lumMod val="50000"/>
                  </a:schemeClr>
                </a:solidFill>
                <a:effectLst>
                  <a:reflection blurRad="6350" stA="25000" endPos="45500" dir="5400000" sy="-100000" algn="bl" rotWithShape="0"/>
                </a:effectLst>
              </a:rPr>
              <a:t> </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El plano débil del perfil se le denomina plano “</a:t>
            </a:r>
            <a:r>
              <a:rPr lang="es-ES" sz="2200" err="1">
                <a:solidFill>
                  <a:schemeClr val="tx2">
                    <a:lumMod val="50000"/>
                  </a:schemeClr>
                </a:solidFill>
                <a:effectLst>
                  <a:reflection blurRad="6350" stA="25000" endPos="45500" dir="5400000" sy="-100000" algn="bl" rotWithShape="0"/>
                </a:effectLst>
              </a:rPr>
              <a:t>xy</a:t>
            </a:r>
            <a:r>
              <a:rPr lang="es-ES" sz="2200">
                <a:solidFill>
                  <a:schemeClr val="tx2">
                    <a:lumMod val="50000"/>
                  </a:schemeClr>
                </a:solidFill>
                <a:effectLst>
                  <a:reflection blurRad="6350" stA="25000" endPos="45500" dir="5400000" sy="-100000" algn="bl" rotWithShape="0"/>
                </a:effectLst>
              </a:rPr>
              <a:t>” y se corresponde con el plano paralelo a las alas del perfil.</a:t>
            </a:r>
          </a:p>
          <a:p>
            <a:pPr marL="342900" lvl="0" indent="-342900">
              <a:buFont typeface="Arial" pitchFamily="34" charset="0"/>
              <a:buChar char="•"/>
            </a:pPr>
            <a:r>
              <a:rPr lang="es-ES" sz="2200">
                <a:solidFill>
                  <a:schemeClr val="tx2">
                    <a:lumMod val="50000"/>
                  </a:schemeClr>
                </a:solidFill>
                <a:effectLst>
                  <a:reflection blurRad="6350" stA="25000" endPos="45500" dir="5400000" sy="-100000" algn="bl" rotWithShape="0"/>
                </a:effectLst>
              </a:rPr>
              <a:t>El plano fuerte del perfil se le denomina “</a:t>
            </a:r>
            <a:r>
              <a:rPr lang="es-ES" sz="2200" err="1">
                <a:solidFill>
                  <a:schemeClr val="tx2">
                    <a:lumMod val="50000"/>
                  </a:schemeClr>
                </a:solidFill>
                <a:effectLst>
                  <a:reflection blurRad="6350" stA="25000" endPos="45500" dir="5400000" sy="-100000" algn="bl" rotWithShape="0"/>
                </a:effectLst>
              </a:rPr>
              <a:t>xz</a:t>
            </a:r>
            <a:r>
              <a:rPr lang="es-ES" sz="2200">
                <a:solidFill>
                  <a:schemeClr val="tx2">
                    <a:lumMod val="50000"/>
                  </a:schemeClr>
                </a:solidFill>
                <a:effectLst>
                  <a:reflection blurRad="6350" stA="25000" endPos="45500" dir="5400000" sy="-100000" algn="bl" rotWithShape="0"/>
                </a:effectLst>
              </a:rPr>
              <a:t>” y se corresponde con el plano que contiene el alma de la pieza.</a:t>
            </a:r>
          </a:p>
          <a:p>
            <a:endParaRPr lang="es-ES" sz="240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315611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COEFICIENTES DE PANDEO</a:t>
            </a:r>
            <a:endParaRPr lang="es-ES" sz="2600" b="1">
              <a:solidFill>
                <a:schemeClr val="tx2">
                  <a:lumMod val="50000"/>
                </a:schemeClr>
              </a:solidFill>
              <a:effectLst>
                <a:reflection blurRad="6350" stA="25000" endPos="45500" dir="5400000" sy="-100000" algn="bl" rotWithShape="0"/>
              </a:effectLst>
            </a:endParaRPr>
          </a:p>
        </p:txBody>
      </p:sp>
      <p:graphicFrame>
        <p:nvGraphicFramePr>
          <p:cNvPr id="3" name="2 Tabla"/>
          <p:cNvGraphicFramePr>
            <a:graphicFrameLocks noGrp="1"/>
          </p:cNvGraphicFramePr>
          <p:nvPr>
            <p:extLst>
              <p:ext uri="{D42A27DB-BD31-4B8C-83A1-F6EECF244321}">
                <p14:modId xmlns:p14="http://schemas.microsoft.com/office/powerpoint/2010/main" val="3465102159"/>
              </p:ext>
            </p:extLst>
          </p:nvPr>
        </p:nvGraphicFramePr>
        <p:xfrm>
          <a:off x="107504" y="2132856"/>
          <a:ext cx="3960440" cy="2891790"/>
        </p:xfrm>
        <a:graphic>
          <a:graphicData uri="http://schemas.openxmlformats.org/drawingml/2006/table">
            <a:tbl>
              <a:tblPr firstRow="1">
                <a:tableStyleId>{3C2FFA5D-87B4-456A-9821-1D502468CF0F}</a:tableStyleId>
              </a:tblPr>
              <a:tblGrid>
                <a:gridCol w="1065359"/>
                <a:gridCol w="1447937"/>
                <a:gridCol w="1447144"/>
              </a:tblGrid>
              <a:tr h="178394">
                <a:tc>
                  <a:txBody>
                    <a:bodyPr/>
                    <a:lstStyle/>
                    <a:p>
                      <a:pPr algn="ctr">
                        <a:lnSpc>
                          <a:spcPct val="115000"/>
                        </a:lnSpc>
                        <a:spcAft>
                          <a:spcPts val="0"/>
                        </a:spcAft>
                      </a:pPr>
                      <a:r>
                        <a:rPr lang="es-ES" sz="1100" dirty="0">
                          <a:effectLst/>
                        </a:rPr>
                        <a:t>Elemento</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err="1" smtClean="0">
                          <a:effectLst/>
                        </a:rPr>
                        <a:t>Coef</a:t>
                      </a:r>
                      <a:r>
                        <a:rPr lang="es-ES" sz="1100" dirty="0" smtClean="0">
                          <a:effectLst/>
                        </a:rPr>
                        <a:t>. </a:t>
                      </a:r>
                      <a:r>
                        <a:rPr lang="es-ES" sz="1100" dirty="0">
                          <a:effectLst/>
                        </a:rPr>
                        <a:t>plano </a:t>
                      </a:r>
                      <a:r>
                        <a:rPr lang="es-ES" sz="1100" dirty="0" err="1">
                          <a:effectLst/>
                        </a:rPr>
                        <a:t>xy</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 </a:t>
                      </a:r>
                      <a:r>
                        <a:rPr lang="es-ES" sz="1100">
                          <a:effectLst/>
                        </a:rPr>
                        <a:t>plano </a:t>
                      </a:r>
                      <a:r>
                        <a:rPr lang="es-ES" sz="1100" err="1">
                          <a:effectLst/>
                        </a:rPr>
                        <a:t>xz</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Pilar 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1,55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Pilar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1,55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6,36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94">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6,36</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6" name="5 Imagen"/>
          <p:cNvPicPr/>
          <p:nvPr/>
        </p:nvPicPr>
        <p:blipFill>
          <a:blip r:embed="rId2" cstate="print"/>
          <a:srcRect/>
          <a:stretch>
            <a:fillRect/>
          </a:stretch>
        </p:blipFill>
        <p:spPr bwMode="auto">
          <a:xfrm>
            <a:off x="4283968" y="2133094"/>
            <a:ext cx="4733925" cy="1990725"/>
          </a:xfrm>
          <a:prstGeom prst="rect">
            <a:avLst/>
          </a:prstGeom>
          <a:ln>
            <a:noFill/>
          </a:ln>
          <a:effectLst>
            <a:outerShdw blurRad="292100" dist="139700" dir="2700000" algn="tl" rotWithShape="0">
              <a:srgbClr val="333333">
                <a:alpha val="65000"/>
              </a:srgbClr>
            </a:outerShdw>
          </a:effectLst>
        </p:spPr>
      </p:pic>
      <p:graphicFrame>
        <p:nvGraphicFramePr>
          <p:cNvPr id="7" name="6 Tabla"/>
          <p:cNvGraphicFramePr>
            <a:graphicFrameLocks noGrp="1"/>
          </p:cNvGraphicFramePr>
          <p:nvPr>
            <p:extLst>
              <p:ext uri="{D42A27DB-BD31-4B8C-83A1-F6EECF244321}">
                <p14:modId xmlns:p14="http://schemas.microsoft.com/office/powerpoint/2010/main" val="3663027532"/>
              </p:ext>
            </p:extLst>
          </p:nvPr>
        </p:nvGraphicFramePr>
        <p:xfrm>
          <a:off x="5057453" y="3068960"/>
          <a:ext cx="3960440" cy="3470148"/>
        </p:xfrm>
        <a:graphic>
          <a:graphicData uri="http://schemas.openxmlformats.org/drawingml/2006/table">
            <a:tbl>
              <a:tblPr firstRow="1">
                <a:tableStyleId>{3C2FFA5D-87B4-456A-9821-1D502468CF0F}</a:tableStyleId>
              </a:tblPr>
              <a:tblGrid>
                <a:gridCol w="1065359"/>
                <a:gridCol w="1447937"/>
                <a:gridCol w="1447144"/>
              </a:tblGrid>
              <a:tr h="168019">
                <a:tc>
                  <a:txBody>
                    <a:bodyPr/>
                    <a:lstStyle/>
                    <a:p>
                      <a:pPr algn="ctr">
                        <a:lnSpc>
                          <a:spcPct val="115000"/>
                        </a:lnSpc>
                        <a:spcAft>
                          <a:spcPts val="0"/>
                        </a:spcAft>
                      </a:pPr>
                      <a:r>
                        <a:rPr lang="es-ES" sz="1100" dirty="0">
                          <a:effectLst/>
                        </a:rPr>
                        <a:t>Elemento</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plano </a:t>
                      </a:r>
                      <a:r>
                        <a:rPr lang="es-ES" sz="1100" err="1">
                          <a:effectLst/>
                        </a:rPr>
                        <a:t>xy</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 </a:t>
                      </a:r>
                      <a:r>
                        <a:rPr lang="es-ES" sz="1100">
                          <a:effectLst/>
                        </a:rPr>
                        <a:t>plano </a:t>
                      </a:r>
                      <a:r>
                        <a:rPr lang="es-ES" sz="1100" err="1">
                          <a:effectLst/>
                        </a:rPr>
                        <a:t>xz</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Pilar 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0</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Pilar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Pilar 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Pilar 4</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Pilar 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4</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6</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7</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8</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9</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10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11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3</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19">
                <a:tc>
                  <a:txBody>
                    <a:bodyPr/>
                    <a:lstStyle/>
                    <a:p>
                      <a:pPr algn="ctr">
                        <a:lnSpc>
                          <a:spcPct val="115000"/>
                        </a:lnSpc>
                        <a:spcAft>
                          <a:spcPts val="0"/>
                        </a:spcAft>
                      </a:pPr>
                      <a:r>
                        <a:rPr lang="es-ES" sz="1100">
                          <a:effectLst/>
                        </a:rPr>
                        <a:t>Tramo 12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dirty="0">
                          <a:effectLst/>
                        </a:rPr>
                        <a:t>3</a:t>
                      </a:r>
                      <a:endParaRPr lang="es-ES" sz="1100" dirty="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8" name="7 Imagen"/>
          <p:cNvPicPr/>
          <p:nvPr/>
        </p:nvPicPr>
        <p:blipFill>
          <a:blip r:embed="rId3" cstate="print"/>
          <a:srcRect/>
          <a:stretch>
            <a:fillRect/>
          </a:stretch>
        </p:blipFill>
        <p:spPr bwMode="auto">
          <a:xfrm>
            <a:off x="181014" y="4132838"/>
            <a:ext cx="4535002" cy="2376264"/>
          </a:xfrm>
          <a:prstGeom prst="rect">
            <a:avLst/>
          </a:prstGeom>
          <a:ln>
            <a:noFill/>
          </a:ln>
          <a:effectLst>
            <a:outerShdw blurRad="292100" dist="139700" dir="2700000" algn="tl" rotWithShape="0">
              <a:srgbClr val="333333">
                <a:alpha val="65000"/>
              </a:srgbClr>
            </a:outerShdw>
          </a:effectLst>
        </p:spPr>
      </p:pic>
      <p:sp>
        <p:nvSpPr>
          <p:cNvPr id="9" name="8 CuadroTexto"/>
          <p:cNvSpPr txBox="1"/>
          <p:nvPr/>
        </p:nvSpPr>
        <p:spPr>
          <a:xfrm>
            <a:off x="5524115" y="4221088"/>
            <a:ext cx="223224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Pórticos intermedios</a:t>
            </a:r>
            <a:endParaRPr lang="es-ES" sz="1600" dirty="0">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1332391" y="3637930"/>
            <a:ext cx="223224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Pórticos </a:t>
            </a:r>
            <a:r>
              <a:rPr lang="es-ES" sz="1600" dirty="0" smtClean="0">
                <a:solidFill>
                  <a:schemeClr val="tx2">
                    <a:lumMod val="50000"/>
                  </a:schemeClr>
                </a:solidFill>
                <a:effectLst>
                  <a:reflection blurRad="6350" stA="25000" endPos="45500" dir="5400000" sy="-100000" algn="bl" rotWithShape="0"/>
                </a:effectLst>
              </a:rPr>
              <a:t>extrem</a:t>
            </a:r>
            <a:r>
              <a:rPr lang="es-ES" sz="1600" dirty="0" smtClean="0">
                <a:solidFill>
                  <a:schemeClr val="tx2">
                    <a:lumMod val="50000"/>
                  </a:schemeClr>
                </a:solidFill>
                <a:effectLst>
                  <a:reflection blurRad="6350" stA="25000" endPos="45500" dir="5400000" sy="-100000" algn="bl" rotWithShape="0"/>
                </a:effectLst>
              </a:rPr>
              <a:t>os</a:t>
            </a:r>
            <a:endParaRPr lang="es-ES" sz="1600"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19023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3"/>
                                        </p:tgtEl>
                                      </p:cBhvr>
                                    </p:animEffect>
                                    <p:set>
                                      <p:cBhvr>
                                        <p:cTn id="14" dur="1" fill="hold">
                                          <p:stCondLst>
                                            <p:cond delay="499"/>
                                          </p:stCondLst>
                                        </p:cTn>
                                        <p:tgtEl>
                                          <p:spTgt spid="3"/>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xit" presetSubtype="0" fill="hold" grpId="0"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COEFICIENTES DE PANDEO</a:t>
            </a:r>
            <a:endParaRPr lang="es-ES" sz="2600" b="1">
              <a:solidFill>
                <a:schemeClr val="tx2">
                  <a:lumMod val="50000"/>
                </a:schemeClr>
              </a:solidFill>
              <a:effectLst>
                <a:reflection blurRad="6350" stA="25000" endPos="45500" dir="5400000" sy="-100000" algn="bl" rotWithShape="0"/>
              </a:effectLst>
            </a:endParaRPr>
          </a:p>
        </p:txBody>
      </p:sp>
      <p:graphicFrame>
        <p:nvGraphicFramePr>
          <p:cNvPr id="4" name="3 Tabla"/>
          <p:cNvGraphicFramePr>
            <a:graphicFrameLocks noGrp="1"/>
          </p:cNvGraphicFramePr>
          <p:nvPr>
            <p:extLst>
              <p:ext uri="{D42A27DB-BD31-4B8C-83A1-F6EECF244321}">
                <p14:modId xmlns:p14="http://schemas.microsoft.com/office/powerpoint/2010/main" val="1594601472"/>
              </p:ext>
            </p:extLst>
          </p:nvPr>
        </p:nvGraphicFramePr>
        <p:xfrm>
          <a:off x="457200" y="2575126"/>
          <a:ext cx="4114800" cy="771144"/>
        </p:xfrm>
        <a:graphic>
          <a:graphicData uri="http://schemas.openxmlformats.org/drawingml/2006/table">
            <a:tbl>
              <a:tblPr firstRow="1">
                <a:tableStyleId>{3C2FFA5D-87B4-456A-9821-1D502468CF0F}</a:tableStyleId>
              </a:tblPr>
              <a:tblGrid>
                <a:gridCol w="1106881"/>
                <a:gridCol w="1504371"/>
                <a:gridCol w="1503548"/>
              </a:tblGrid>
              <a:tr h="190350">
                <a:tc>
                  <a:txBody>
                    <a:bodyPr/>
                    <a:lstStyle/>
                    <a:p>
                      <a:pPr algn="ctr">
                        <a:lnSpc>
                          <a:spcPct val="115000"/>
                        </a:lnSpc>
                        <a:spcAft>
                          <a:spcPts val="0"/>
                        </a:spcAft>
                      </a:pPr>
                      <a:r>
                        <a:rPr lang="es-ES" sz="1100">
                          <a:effectLst/>
                        </a:rPr>
                        <a:t>Elemento</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plano </a:t>
                      </a:r>
                      <a:r>
                        <a:rPr lang="es-ES" sz="1100" err="1">
                          <a:effectLst/>
                        </a:rPr>
                        <a:t>xy</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 </a:t>
                      </a:r>
                      <a:r>
                        <a:rPr lang="es-ES" sz="1100">
                          <a:effectLst/>
                        </a:rPr>
                        <a:t>plano </a:t>
                      </a:r>
                      <a:r>
                        <a:rPr lang="es-ES" sz="1100" err="1">
                          <a:effectLst/>
                        </a:rPr>
                        <a:t>xz</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Pilar </a:t>
                      </a:r>
                      <a:r>
                        <a:rPr lang="es-ES" sz="1100" smtClean="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1,55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Pilar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1,49</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Viga</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0,25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9" name="8 Imagen"/>
          <p:cNvPicPr/>
          <p:nvPr/>
        </p:nvPicPr>
        <p:blipFill>
          <a:blip r:embed="rId2" cstate="print"/>
          <a:srcRect/>
          <a:stretch>
            <a:fillRect/>
          </a:stretch>
        </p:blipFill>
        <p:spPr bwMode="auto">
          <a:xfrm>
            <a:off x="4880700" y="2410395"/>
            <a:ext cx="4029075" cy="2181225"/>
          </a:xfrm>
          <a:prstGeom prst="rect">
            <a:avLst/>
          </a:prstGeom>
          <a:ln>
            <a:noFill/>
          </a:ln>
          <a:effectLst>
            <a:outerShdw blurRad="292100" dist="139700" dir="2700000" algn="tl" rotWithShape="0">
              <a:srgbClr val="333333">
                <a:alpha val="65000"/>
              </a:srgbClr>
            </a:outerShdw>
          </a:effectLst>
        </p:spPr>
      </p:pic>
      <p:graphicFrame>
        <p:nvGraphicFramePr>
          <p:cNvPr id="10" name="9 Tabla"/>
          <p:cNvGraphicFramePr>
            <a:graphicFrameLocks noGrp="1"/>
          </p:cNvGraphicFramePr>
          <p:nvPr>
            <p:extLst>
              <p:ext uri="{D42A27DB-BD31-4B8C-83A1-F6EECF244321}">
                <p14:modId xmlns:p14="http://schemas.microsoft.com/office/powerpoint/2010/main" val="342628789"/>
              </p:ext>
            </p:extLst>
          </p:nvPr>
        </p:nvGraphicFramePr>
        <p:xfrm>
          <a:off x="467544" y="3839562"/>
          <a:ext cx="4104456" cy="771144"/>
        </p:xfrm>
        <a:graphic>
          <a:graphicData uri="http://schemas.openxmlformats.org/drawingml/2006/table">
            <a:tbl>
              <a:tblPr firstRow="1">
                <a:tableStyleId>{3C2FFA5D-87B4-456A-9821-1D502468CF0F}</a:tableStyleId>
              </a:tblPr>
              <a:tblGrid>
                <a:gridCol w="1104099"/>
                <a:gridCol w="1500589"/>
                <a:gridCol w="1499768"/>
              </a:tblGrid>
              <a:tr h="190350">
                <a:tc>
                  <a:txBody>
                    <a:bodyPr/>
                    <a:lstStyle/>
                    <a:p>
                      <a:pPr algn="ctr">
                        <a:lnSpc>
                          <a:spcPct val="115000"/>
                        </a:lnSpc>
                        <a:spcAft>
                          <a:spcPts val="0"/>
                        </a:spcAft>
                      </a:pPr>
                      <a:r>
                        <a:rPr lang="es-ES" sz="1100">
                          <a:effectLst/>
                        </a:rPr>
                        <a:t>Elemento</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plano </a:t>
                      </a:r>
                      <a:r>
                        <a:rPr lang="es-ES" sz="1100" err="1">
                          <a:effectLst/>
                        </a:rPr>
                        <a:t>xy</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err="1" smtClean="0">
                          <a:effectLst/>
                        </a:rPr>
                        <a:t>Coef</a:t>
                      </a:r>
                      <a:r>
                        <a:rPr lang="es-ES" sz="1100" smtClean="0">
                          <a:effectLst/>
                        </a:rPr>
                        <a:t>.</a:t>
                      </a:r>
                      <a:r>
                        <a:rPr lang="es-ES" sz="1100" baseline="0" smtClean="0">
                          <a:effectLst/>
                        </a:rPr>
                        <a:t> </a:t>
                      </a:r>
                      <a:r>
                        <a:rPr lang="es-ES" sz="1100" smtClean="0">
                          <a:effectLst/>
                        </a:rPr>
                        <a:t>plano </a:t>
                      </a:r>
                      <a:r>
                        <a:rPr lang="es-ES" sz="1100" err="1">
                          <a:effectLst/>
                        </a:rPr>
                        <a:t>xz</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Pilar </a:t>
                      </a:r>
                      <a:r>
                        <a:rPr lang="es-ES" sz="1100" smtClean="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Pilar 2</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350">
                <a:tc>
                  <a:txBody>
                    <a:bodyPr/>
                    <a:lstStyle/>
                    <a:p>
                      <a:pPr algn="ctr">
                        <a:lnSpc>
                          <a:spcPct val="115000"/>
                        </a:lnSpc>
                        <a:spcAft>
                          <a:spcPts val="0"/>
                        </a:spcAft>
                      </a:pPr>
                      <a:r>
                        <a:rPr lang="es-ES" sz="1100">
                          <a:effectLst/>
                        </a:rPr>
                        <a:t>Viga</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0,25</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1</a:t>
                      </a:r>
                      <a:endParaRPr lang="es-ES" sz="1100">
                        <a:effectLst/>
                        <a:latin typeface="Calibri"/>
                        <a:ea typeface="Calibri"/>
                        <a:cs typeface="Times New Roman"/>
                      </a:endParaRPr>
                    </a:p>
                  </a:txBody>
                  <a:tcPr marL="67713" marR="677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10 CuadroTexto"/>
          <p:cNvSpPr txBox="1"/>
          <p:nvPr/>
        </p:nvSpPr>
        <p:spPr>
          <a:xfrm>
            <a:off x="1331640" y="2204864"/>
            <a:ext cx="223224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Pórticos intermedios</a:t>
            </a:r>
            <a:endParaRPr lang="es-ES" sz="1600" dirty="0">
              <a:solidFill>
                <a:schemeClr val="tx2">
                  <a:lumMod val="50000"/>
                </a:schemeClr>
              </a:solidFill>
              <a:effectLst>
                <a:reflection blurRad="6350" stA="25000" endPos="45500" dir="5400000" sy="-100000" algn="bl" rotWithShape="0"/>
              </a:effectLst>
            </a:endParaRPr>
          </a:p>
        </p:txBody>
      </p:sp>
      <p:sp>
        <p:nvSpPr>
          <p:cNvPr id="12" name="11 CuadroTexto"/>
          <p:cNvSpPr txBox="1"/>
          <p:nvPr/>
        </p:nvSpPr>
        <p:spPr>
          <a:xfrm>
            <a:off x="1475656" y="3501008"/>
            <a:ext cx="2232248"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Pórticos extremos</a:t>
            </a:r>
            <a:endParaRPr lang="es-ES" sz="160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395045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ESTRUCTURA CALCULADA</a:t>
            </a:r>
            <a:endParaRPr lang="es-ES" sz="2600" b="1">
              <a:solidFill>
                <a:schemeClr val="tx2">
                  <a:lumMod val="50000"/>
                </a:schemeClr>
              </a:solidFill>
              <a:effectLst>
                <a:reflection blurRad="6350" stA="25000" endPos="45500" dir="5400000" sy="-100000" algn="bl" rotWithShape="0"/>
              </a:effectLst>
            </a:endParaRPr>
          </a:p>
        </p:txBody>
      </p:sp>
      <p:sp>
        <p:nvSpPr>
          <p:cNvPr id="13" name="12 CuadroTexto"/>
          <p:cNvSpPr txBox="1"/>
          <p:nvPr/>
        </p:nvSpPr>
        <p:spPr>
          <a:xfrm>
            <a:off x="108217" y="2060848"/>
            <a:ext cx="8928992" cy="4647426"/>
          </a:xfrm>
          <a:prstGeom prst="rect">
            <a:avLst/>
          </a:prstGeom>
          <a:noFill/>
        </p:spPr>
        <p:txBody>
          <a:bodyPr wrap="square" rtlCol="0">
            <a:spAutoFit/>
          </a:bodyPr>
          <a:lstStyle/>
          <a:p>
            <a:r>
              <a:rPr lang="es-ES" sz="2200" smtClean="0">
                <a:solidFill>
                  <a:schemeClr val="tx2">
                    <a:lumMod val="50000"/>
                  </a:schemeClr>
                </a:solidFill>
                <a:effectLst>
                  <a:reflection blurRad="6350" stA="25000" endPos="45500" dir="5400000" sy="-100000" algn="bl" rotWithShape="0"/>
                </a:effectLst>
              </a:rPr>
              <a:t>Tras </a:t>
            </a:r>
            <a:r>
              <a:rPr lang="es-ES" sz="2200">
                <a:solidFill>
                  <a:schemeClr val="tx2">
                    <a:lumMod val="50000"/>
                  </a:schemeClr>
                </a:solidFill>
                <a:effectLst>
                  <a:reflection blurRad="6350" stA="25000" endPos="45500" dir="5400000" sy="-100000" algn="bl" rotWithShape="0"/>
                </a:effectLst>
              </a:rPr>
              <a:t>llevar a cabo la definición de todos los parámetros necesarios, tan solo resta realizar el cálculo de la estructura. La aplicación informática empleada para ello (Nuevo Metal 3D), realiza el cálculo de esfuerzos utilizando el método matricial de la rigidez para los elementos de tipo barra. En dicho método, se calculan los desplazamientos y giros de todos los nudos de la estructura, (cada nudo tiene seis grados de libertad: los desplazamientos y giros sobre tres ejes generales del espacio), y en función de ellos se obtienen los esfuerzos (axiles, cortantes, momento </a:t>
            </a:r>
            <a:r>
              <a:rPr lang="es-ES" sz="2200" err="1">
                <a:solidFill>
                  <a:schemeClr val="tx2">
                    <a:lumMod val="50000"/>
                  </a:schemeClr>
                </a:solidFill>
                <a:effectLst>
                  <a:reflection blurRad="6350" stA="25000" endPos="45500" dir="5400000" sy="-100000" algn="bl" rotWithShape="0"/>
                </a:effectLst>
              </a:rPr>
              <a:t>torsor</a:t>
            </a:r>
            <a:r>
              <a:rPr lang="es-ES" sz="2200">
                <a:solidFill>
                  <a:schemeClr val="tx2">
                    <a:lumMod val="50000"/>
                  </a:schemeClr>
                </a:solidFill>
                <a:effectLst>
                  <a:reflection blurRad="6350" stA="25000" endPos="45500" dir="5400000" sy="-100000" algn="bl" rotWithShape="0"/>
                </a:effectLst>
              </a:rPr>
              <a:t> y flectores) de cada </a:t>
            </a:r>
            <a:r>
              <a:rPr lang="es-ES" sz="2200" smtClean="0">
                <a:solidFill>
                  <a:schemeClr val="tx2">
                    <a:lumMod val="50000"/>
                  </a:schemeClr>
                </a:solidFill>
                <a:effectLst>
                  <a:reflection blurRad="6350" stA="25000" endPos="45500" dir="5400000" sy="-100000" algn="bl" rotWithShape="0"/>
                </a:effectLst>
              </a:rPr>
              <a:t>sección. A </a:t>
            </a:r>
            <a:r>
              <a:rPr lang="es-ES" sz="2200">
                <a:solidFill>
                  <a:schemeClr val="tx2">
                    <a:lumMod val="50000"/>
                  </a:schemeClr>
                </a:solidFill>
                <a:effectLst>
                  <a:reflection blurRad="6350" stA="25000" endPos="45500" dir="5400000" sy="-100000" algn="bl" rotWithShape="0"/>
                </a:effectLst>
              </a:rPr>
              <a:t>continuación, paso a indicar los perfiles obtenidos para cada uno de los elementos de la estructura. Comenzando por los pórticos, distingo por un lado los 2 pórticos extremos (sus perfiles serán iguales para ambos pórticos) y por otro lado los otros 4 pórticos (sus perfiles serán iguales para todos esos pórticos). </a:t>
            </a:r>
          </a:p>
        </p:txBody>
      </p:sp>
    </p:spTree>
    <p:extLst>
      <p:ext uri="{BB962C8B-B14F-4D97-AF65-F5344CB8AC3E}">
        <p14:creationId xmlns:p14="http://schemas.microsoft.com/office/powerpoint/2010/main" val="326789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6" name="5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412776"/>
            <a:ext cx="5794375" cy="1728192"/>
          </a:xfrm>
          <a:prstGeom prst="rect">
            <a:avLst/>
          </a:prstGeom>
          <a:ln>
            <a:noFill/>
          </a:ln>
          <a:effectLst>
            <a:outerShdw blurRad="292100" dist="139700" dir="2700000" algn="tl" rotWithShape="0">
              <a:srgbClr val="333333">
                <a:alpha val="65000"/>
              </a:srgbClr>
            </a:outerShdw>
          </a:effectLst>
        </p:spPr>
      </p:pic>
      <p:graphicFrame>
        <p:nvGraphicFramePr>
          <p:cNvPr id="3" name="2 Tabla"/>
          <p:cNvGraphicFramePr>
            <a:graphicFrameLocks noGrp="1"/>
          </p:cNvGraphicFramePr>
          <p:nvPr>
            <p:extLst>
              <p:ext uri="{D42A27DB-BD31-4B8C-83A1-F6EECF244321}">
                <p14:modId xmlns:p14="http://schemas.microsoft.com/office/powerpoint/2010/main" val="755852345"/>
              </p:ext>
            </p:extLst>
          </p:nvPr>
        </p:nvGraphicFramePr>
        <p:xfrm>
          <a:off x="2132897" y="3230265"/>
          <a:ext cx="6851103" cy="3505200"/>
        </p:xfrm>
        <a:graphic>
          <a:graphicData uri="http://schemas.openxmlformats.org/drawingml/2006/table">
            <a:tbl>
              <a:tblPr firstRow="1">
                <a:tableStyleId>{3C2FFA5D-87B4-456A-9821-1D502468CF0F}</a:tableStyleId>
              </a:tblPr>
              <a:tblGrid>
                <a:gridCol w="1100488"/>
                <a:gridCol w="3036028"/>
                <a:gridCol w="1312838"/>
                <a:gridCol w="1401749"/>
              </a:tblGrid>
              <a:tr h="161121">
                <a:tc>
                  <a:txBody>
                    <a:bodyPr/>
                    <a:lstStyle/>
                    <a:p>
                      <a:pPr algn="ctr">
                        <a:lnSpc>
                          <a:spcPct val="115000"/>
                        </a:lnSpc>
                        <a:spcAft>
                          <a:spcPts val="0"/>
                        </a:spcAft>
                      </a:pPr>
                      <a:r>
                        <a:rPr lang="es-ES" sz="1000">
                          <a:effectLst/>
                        </a:rPr>
                        <a:t>Elemento</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Perfil</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Longitud</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Angulo</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5,30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8,45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9,70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4</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8,45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330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5,30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Pilar 6</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220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3,89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 con cartela inferior de 2m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36,5°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31,8°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26,2°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4</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19,7°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12,3°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6</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4,2°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4,2°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12,3°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9</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19,7°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10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26,2°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11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31,8°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Tramo 12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160 con cartela inferior de 2m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36,5°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121">
                <a:tc>
                  <a:txBody>
                    <a:bodyPr/>
                    <a:lstStyle/>
                    <a:p>
                      <a:pPr algn="ctr">
                        <a:lnSpc>
                          <a:spcPct val="115000"/>
                        </a:lnSpc>
                        <a:spcAft>
                          <a:spcPts val="0"/>
                        </a:spcAft>
                      </a:pPr>
                      <a:r>
                        <a:rPr lang="es-ES" sz="1000">
                          <a:effectLst/>
                        </a:rPr>
                        <a:t>Viga</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180 con 2 cartelas de 0,5m en cada extremo</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8,12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7" name="6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1840" y="4725144"/>
            <a:ext cx="5852160" cy="1885950"/>
          </a:xfrm>
          <a:prstGeom prst="rect">
            <a:avLst/>
          </a:prstGeom>
          <a:ln>
            <a:noFill/>
          </a:ln>
          <a:effectLst>
            <a:outerShdw blurRad="292100" dist="139700" dir="2700000" algn="tl" rotWithShape="0">
              <a:srgbClr val="333333">
                <a:alpha val="65000"/>
              </a:srgbClr>
            </a:outerShdw>
          </a:effectLst>
        </p:spPr>
      </p:pic>
      <p:graphicFrame>
        <p:nvGraphicFramePr>
          <p:cNvPr id="4" name="3 Tabla"/>
          <p:cNvGraphicFramePr>
            <a:graphicFrameLocks noGrp="1"/>
          </p:cNvGraphicFramePr>
          <p:nvPr>
            <p:extLst>
              <p:ext uri="{D42A27DB-BD31-4B8C-83A1-F6EECF244321}">
                <p14:modId xmlns:p14="http://schemas.microsoft.com/office/powerpoint/2010/main" val="3057536638"/>
              </p:ext>
            </p:extLst>
          </p:nvPr>
        </p:nvGraphicFramePr>
        <p:xfrm>
          <a:off x="218671" y="1628800"/>
          <a:ext cx="5698975" cy="2979420"/>
        </p:xfrm>
        <a:graphic>
          <a:graphicData uri="http://schemas.openxmlformats.org/drawingml/2006/table">
            <a:tbl>
              <a:tblPr firstRow="1">
                <a:tableStyleId>{3C2FFA5D-87B4-456A-9821-1D502468CF0F}</a:tableStyleId>
              </a:tblPr>
              <a:tblGrid>
                <a:gridCol w="821793"/>
                <a:gridCol w="3247276"/>
                <a:gridCol w="871943"/>
                <a:gridCol w="757963"/>
              </a:tblGrid>
              <a:tr h="150708">
                <a:tc>
                  <a:txBody>
                    <a:bodyPr/>
                    <a:lstStyle/>
                    <a:p>
                      <a:pPr algn="ctr">
                        <a:lnSpc>
                          <a:spcPct val="115000"/>
                        </a:lnSpc>
                        <a:spcAft>
                          <a:spcPts val="0"/>
                        </a:spcAft>
                      </a:pPr>
                      <a:r>
                        <a:rPr lang="es-ES" sz="1000" dirty="0">
                          <a:effectLst/>
                        </a:rPr>
                        <a:t>Elemento</a:t>
                      </a:r>
                      <a:endParaRPr lang="es-ES" sz="1000" dirty="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Perfil</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Longitud</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Angulo</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Pilar 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360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5,30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Pilar 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360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5,30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Pilar 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360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3,89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 con cartela inferior de 2m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36,5°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31,8°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26,2°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4</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19,7°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12,3°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6</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4,2°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4,2°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12,3°</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9</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19,7°</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10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26,2°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11</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31,8°</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Tramo 12</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270 con cartela inferior de 2m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2,00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36,5°</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708">
                <a:tc>
                  <a:txBody>
                    <a:bodyPr/>
                    <a:lstStyle/>
                    <a:p>
                      <a:pPr algn="ctr">
                        <a:lnSpc>
                          <a:spcPct val="115000"/>
                        </a:lnSpc>
                        <a:spcAft>
                          <a:spcPts val="0"/>
                        </a:spcAft>
                      </a:pPr>
                      <a:r>
                        <a:rPr lang="es-ES" sz="1000">
                          <a:effectLst/>
                        </a:rPr>
                        <a:t>Viga</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IPE </a:t>
                      </a:r>
                      <a:r>
                        <a:rPr lang="es-ES" sz="1000" smtClean="0">
                          <a:effectLst/>
                        </a:rPr>
                        <a:t>200 </a:t>
                      </a:r>
                      <a:r>
                        <a:rPr lang="es-ES" sz="1000">
                          <a:effectLst/>
                        </a:rPr>
                        <a:t>con 2 cartelas de 1m en cada extremo</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8,12 m</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000">
                          <a:effectLst/>
                        </a:rPr>
                        <a:t>10°</a:t>
                      </a:r>
                      <a:endParaRPr lang="es-ES" sz="1000">
                        <a:effectLst/>
                        <a:latin typeface="Calibri"/>
                        <a:ea typeface="Calibri"/>
                        <a:cs typeface="Times New Roman"/>
                      </a:endParaRPr>
                    </a:p>
                  </a:txBody>
                  <a:tcPr marL="64491" marR="644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7 CuadroTexto"/>
          <p:cNvSpPr txBox="1"/>
          <p:nvPr/>
        </p:nvSpPr>
        <p:spPr>
          <a:xfrm>
            <a:off x="6372200" y="1412776"/>
            <a:ext cx="223224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Pórticos extremos</a:t>
            </a:r>
            <a:endParaRPr lang="es-ES" sz="1600" dirty="0">
              <a:solidFill>
                <a:schemeClr val="tx2">
                  <a:lumMod val="50000"/>
                </a:schemeClr>
              </a:solidFill>
              <a:effectLst>
                <a:reflection blurRad="6350" stA="25000" endPos="45500" dir="5400000" sy="-100000" algn="bl" rotWithShape="0"/>
              </a:effectLst>
            </a:endParaRPr>
          </a:p>
        </p:txBody>
      </p:sp>
      <p:sp>
        <p:nvSpPr>
          <p:cNvPr id="9" name="8 CuadroTexto"/>
          <p:cNvSpPr txBox="1"/>
          <p:nvPr/>
        </p:nvSpPr>
        <p:spPr>
          <a:xfrm>
            <a:off x="395536" y="6272540"/>
            <a:ext cx="223224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Pórticos intermedios</a:t>
            </a:r>
            <a:endParaRPr lang="es-ES" sz="1600"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374121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xit" presetSubtype="0" fill="hold" grpId="0"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8" name="7 Imagen"/>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1580" y="1458109"/>
            <a:ext cx="3276364" cy="1754867"/>
          </a:xfrm>
          <a:prstGeom prst="rect">
            <a:avLst/>
          </a:prstGeom>
          <a:noFill/>
          <a:ln>
            <a:noFill/>
          </a:ln>
        </p:spPr>
      </p:pic>
      <p:graphicFrame>
        <p:nvGraphicFramePr>
          <p:cNvPr id="5" name="4 Tabla"/>
          <p:cNvGraphicFramePr>
            <a:graphicFrameLocks noGrp="1"/>
          </p:cNvGraphicFramePr>
          <p:nvPr>
            <p:extLst>
              <p:ext uri="{D42A27DB-BD31-4B8C-83A1-F6EECF244321}">
                <p14:modId xmlns:p14="http://schemas.microsoft.com/office/powerpoint/2010/main" val="3279042518"/>
              </p:ext>
            </p:extLst>
          </p:nvPr>
        </p:nvGraphicFramePr>
        <p:xfrm>
          <a:off x="5292080" y="1949970"/>
          <a:ext cx="3337925" cy="385572"/>
        </p:xfrm>
        <a:graphic>
          <a:graphicData uri="http://schemas.openxmlformats.org/drawingml/2006/table">
            <a:tbl>
              <a:tblPr firstRow="1">
                <a:tableStyleId>{3C2FFA5D-87B4-456A-9821-1D502468CF0F}</a:tableStyleId>
              </a:tblPr>
              <a:tblGrid>
                <a:gridCol w="1681741"/>
                <a:gridCol w="1656184"/>
              </a:tblGrid>
              <a:tr h="0">
                <a:tc>
                  <a:txBody>
                    <a:bodyPr/>
                    <a:lstStyle/>
                    <a:p>
                      <a:pPr algn="ctr">
                        <a:lnSpc>
                          <a:spcPct val="115000"/>
                        </a:lnSpc>
                        <a:spcAft>
                          <a:spcPts val="0"/>
                        </a:spcAft>
                      </a:pPr>
                      <a:r>
                        <a:rPr lang="es-ES" sz="1100">
                          <a:effectLst/>
                        </a:rPr>
                        <a:t>Elemento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Perfil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smtClean="0">
                          <a:effectLst/>
                        </a:rPr>
                        <a:t>Barras longitudinales</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IPE 160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9" name="8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3429000"/>
            <a:ext cx="4464496" cy="3240360"/>
          </a:xfrm>
          <a:prstGeom prst="rect">
            <a:avLst/>
          </a:prstGeom>
          <a:ln>
            <a:noFill/>
          </a:ln>
          <a:effectLst>
            <a:outerShdw blurRad="292100" dist="139700" dir="2700000" algn="tl" rotWithShape="0">
              <a:srgbClr val="333333">
                <a:alpha val="65000"/>
              </a:srgbClr>
            </a:outerShdw>
          </a:effectLst>
        </p:spPr>
      </p:pic>
      <p:graphicFrame>
        <p:nvGraphicFramePr>
          <p:cNvPr id="10" name="9 Tabla"/>
          <p:cNvGraphicFramePr>
            <a:graphicFrameLocks noGrp="1"/>
          </p:cNvGraphicFramePr>
          <p:nvPr>
            <p:extLst>
              <p:ext uri="{D42A27DB-BD31-4B8C-83A1-F6EECF244321}">
                <p14:modId xmlns:p14="http://schemas.microsoft.com/office/powerpoint/2010/main" val="2339652397"/>
              </p:ext>
            </p:extLst>
          </p:nvPr>
        </p:nvGraphicFramePr>
        <p:xfrm>
          <a:off x="5292080" y="4365104"/>
          <a:ext cx="3456384" cy="963930"/>
        </p:xfrm>
        <a:graphic>
          <a:graphicData uri="http://schemas.openxmlformats.org/drawingml/2006/table">
            <a:tbl>
              <a:tblPr firstRow="1">
                <a:tableStyleId>{3C2FFA5D-87B4-456A-9821-1D502468CF0F}</a:tableStyleId>
              </a:tblPr>
              <a:tblGrid>
                <a:gridCol w="1162036"/>
                <a:gridCol w="2294348"/>
              </a:tblGrid>
              <a:tr h="0">
                <a:tc>
                  <a:txBody>
                    <a:bodyPr/>
                    <a:lstStyle/>
                    <a:p>
                      <a:pPr algn="ctr">
                        <a:lnSpc>
                          <a:spcPct val="115000"/>
                        </a:lnSpc>
                        <a:spcAft>
                          <a:spcPts val="0"/>
                        </a:spcAft>
                      </a:pPr>
                      <a:r>
                        <a:rPr lang="es-ES" sz="1100">
                          <a:effectLst/>
                        </a:rPr>
                        <a:t>Elemento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Perfil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solidFill>
                            <a:srgbClr val="FF00FF"/>
                          </a:solidFill>
                          <a:effectLst/>
                        </a:rPr>
                        <a:t>Tirante</a:t>
                      </a:r>
                      <a:endParaRPr lang="es-ES" sz="1100">
                        <a:solidFill>
                          <a:srgbClr val="FF00FF"/>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Redondo Ø16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solidFill>
                            <a:srgbClr val="FF0000"/>
                          </a:solidFill>
                          <a:effectLst/>
                        </a:rPr>
                        <a:t>Tirante</a:t>
                      </a:r>
                      <a:endParaRPr lang="es-ES" sz="110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Redondo Ø14</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solidFill>
                            <a:srgbClr val="00B050"/>
                          </a:solidFill>
                          <a:effectLst/>
                        </a:rPr>
                        <a:t>Tirante</a:t>
                      </a:r>
                      <a:endParaRPr lang="es-ES" sz="1100">
                        <a:solidFill>
                          <a:srgbClr val="00B05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Redondo Ø20</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solidFill>
                            <a:srgbClr val="00B0F0"/>
                          </a:solidFill>
                          <a:effectLst/>
                        </a:rPr>
                        <a:t>Tirante</a:t>
                      </a:r>
                      <a:endParaRPr lang="es-ES" sz="1100">
                        <a:solidFill>
                          <a:srgbClr val="00B0F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L 40x40x5</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10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558" y="2483145"/>
            <a:ext cx="4362450" cy="2566035"/>
          </a:xfrm>
          <a:prstGeom prst="rect">
            <a:avLst/>
          </a:prstGeom>
          <a:noFill/>
          <a:ln>
            <a:noFill/>
          </a:ln>
        </p:spPr>
      </p:pic>
      <p:graphicFrame>
        <p:nvGraphicFramePr>
          <p:cNvPr id="12" name="11 Tabla"/>
          <p:cNvGraphicFramePr>
            <a:graphicFrameLocks noGrp="1"/>
          </p:cNvGraphicFramePr>
          <p:nvPr>
            <p:extLst>
              <p:ext uri="{D42A27DB-BD31-4B8C-83A1-F6EECF244321}">
                <p14:modId xmlns:p14="http://schemas.microsoft.com/office/powerpoint/2010/main" val="1026753243"/>
              </p:ext>
            </p:extLst>
          </p:nvPr>
        </p:nvGraphicFramePr>
        <p:xfrm>
          <a:off x="5292080" y="3380590"/>
          <a:ext cx="3384376" cy="385572"/>
        </p:xfrm>
        <a:graphic>
          <a:graphicData uri="http://schemas.openxmlformats.org/drawingml/2006/table">
            <a:tbl>
              <a:tblPr firstRow="1">
                <a:tableStyleId>{3C2FFA5D-87B4-456A-9821-1D502468CF0F}</a:tableStyleId>
              </a:tblPr>
              <a:tblGrid>
                <a:gridCol w="1137827"/>
                <a:gridCol w="2246549"/>
              </a:tblGrid>
              <a:tr h="0">
                <a:tc>
                  <a:txBody>
                    <a:bodyPr/>
                    <a:lstStyle/>
                    <a:p>
                      <a:pPr algn="ctr">
                        <a:lnSpc>
                          <a:spcPct val="115000"/>
                        </a:lnSpc>
                        <a:spcAft>
                          <a:spcPts val="0"/>
                        </a:spcAft>
                      </a:pPr>
                      <a:r>
                        <a:rPr lang="es-ES" sz="1100">
                          <a:effectLst/>
                        </a:rPr>
                        <a:t>Elemento</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Perfil</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s-ES" sz="1100">
                          <a:solidFill>
                            <a:schemeClr val="tx2">
                              <a:lumMod val="60000"/>
                              <a:lumOff val="40000"/>
                            </a:schemeClr>
                          </a:solidFill>
                          <a:effectLst/>
                        </a:rPr>
                        <a:t>Tirante</a:t>
                      </a:r>
                      <a:endParaRPr lang="es-ES" sz="1100">
                        <a:solidFill>
                          <a:schemeClr val="tx2">
                            <a:lumMod val="60000"/>
                            <a:lumOff val="40000"/>
                          </a:schemeClr>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s-ES" sz="1100">
                          <a:effectLst/>
                        </a:rPr>
                        <a:t>Redondo Ø16</a:t>
                      </a:r>
                      <a:endParaRPr lang="es-ES" sz="11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072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13" name="12 Imagen"/>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80259" y="2564904"/>
            <a:ext cx="4983480" cy="2562225"/>
          </a:xfrm>
          <a:prstGeom prst="rect">
            <a:avLst/>
          </a:prstGeom>
          <a:noFill/>
          <a:ln>
            <a:noFill/>
          </a:ln>
        </p:spPr>
      </p:pic>
      <p:sp>
        <p:nvSpPr>
          <p:cNvPr id="14" name="13 CuadroTexto"/>
          <p:cNvSpPr txBox="1"/>
          <p:nvPr/>
        </p:nvSpPr>
        <p:spPr>
          <a:xfrm>
            <a:off x="62403" y="2708920"/>
            <a:ext cx="3600400" cy="338554"/>
          </a:xfrm>
          <a:prstGeom prst="rect">
            <a:avLst/>
          </a:prstGeom>
          <a:noFill/>
        </p:spPr>
        <p:txBody>
          <a:bodyPr wrap="square" rtlCol="0">
            <a:spAutoFit/>
          </a:bodyPr>
          <a:lstStyle/>
          <a:p>
            <a:r>
              <a:rPr lang="es-ES" sz="1600" smtClean="0">
                <a:solidFill>
                  <a:schemeClr val="tx2">
                    <a:lumMod val="50000"/>
                  </a:schemeClr>
                </a:solidFill>
                <a:effectLst>
                  <a:reflection blurRad="6350" stA="25000" endPos="45500" dir="5400000" sy="-100000" algn="bl" rotWithShape="0"/>
                </a:effectLst>
              </a:rPr>
              <a:t>Envolvente de axiles en los pórticos 1 y 6</a:t>
            </a:r>
            <a:endParaRPr lang="es-ES" sz="1600">
              <a:solidFill>
                <a:schemeClr val="tx2">
                  <a:lumMod val="50000"/>
                </a:schemeClr>
              </a:solidFill>
              <a:effectLst>
                <a:reflection blurRad="6350" stA="25000" endPos="45500" dir="5400000" sy="-100000" algn="bl" rotWithShape="0"/>
              </a:effectLst>
            </a:endParaRPr>
          </a:p>
        </p:txBody>
      </p:sp>
      <p:sp>
        <p:nvSpPr>
          <p:cNvPr id="15" name="14 CuadroTexto"/>
          <p:cNvSpPr txBox="1"/>
          <p:nvPr/>
        </p:nvSpPr>
        <p:spPr>
          <a:xfrm>
            <a:off x="0" y="1484784"/>
            <a:ext cx="9144000" cy="492443"/>
          </a:xfrm>
          <a:prstGeom prst="rect">
            <a:avLst/>
          </a:prstGeom>
          <a:noFill/>
        </p:spPr>
        <p:txBody>
          <a:bodyPr wrap="square" rtlCol="0">
            <a:spAutoFit/>
          </a:bodyPr>
          <a:lstStyle/>
          <a:p>
            <a:pPr algn="ctr"/>
            <a:r>
              <a:rPr lang="es-ES" sz="2600" b="1" smtClean="0">
                <a:solidFill>
                  <a:schemeClr val="tx2">
                    <a:lumMod val="50000"/>
                  </a:schemeClr>
                </a:solidFill>
                <a:effectLst>
                  <a:reflection blurRad="6350" stA="25000" endPos="45500" dir="5400000" sy="-100000" algn="bl" rotWithShape="0"/>
                </a:effectLst>
              </a:rPr>
              <a:t>PRESENTACIÓN DE ENVOLVENTES</a:t>
            </a:r>
            <a:endParaRPr lang="es-ES" sz="2600" b="1">
              <a:solidFill>
                <a:schemeClr val="tx2">
                  <a:lumMod val="50000"/>
                </a:schemeClr>
              </a:solidFill>
              <a:effectLst>
                <a:reflection blurRad="6350" stA="25000" endPos="45500" dir="5400000" sy="-100000" algn="bl" rotWithShape="0"/>
              </a:effectLs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12"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8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39488" y="1340769"/>
            <a:ext cx="3096344" cy="1706705"/>
          </a:xfrm>
          <a:prstGeom prst="rect">
            <a:avLst/>
          </a:prstGeom>
          <a:noFill/>
          <a:ln>
            <a:noFill/>
          </a:ln>
        </p:spPr>
      </p:pic>
    </p:spTree>
    <p:extLst>
      <p:ext uri="{BB962C8B-B14F-4D97-AF65-F5344CB8AC3E}">
        <p14:creationId xmlns:p14="http://schemas.microsoft.com/office/powerpoint/2010/main" val="19532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13"/>
                                        </p:tgtEl>
                                      </p:cBhvr>
                                    </p:animEffect>
                                    <p:set>
                                      <p:cBhvr>
                                        <p:cTn id="14" dur="1" fill="hold">
                                          <p:stCondLst>
                                            <p:cond delay="499"/>
                                          </p:stCondLst>
                                        </p:cTn>
                                        <p:tgtEl>
                                          <p:spTgt spid="13"/>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xit" presetSubtype="0" fill="hold" grpId="0"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500"/>
                                        <p:tgtEl>
                                          <p:spTgt spid="1026"/>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ANÁLISIS DE DIVERSOS TIPOS DE ESTRUCTURAS</a:t>
            </a:r>
            <a:endParaRPr lang="es-ES" sz="2600" b="1"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107504" y="2132856"/>
            <a:ext cx="8928992" cy="5078313"/>
          </a:xfrm>
          <a:prstGeom prst="rect">
            <a:avLst/>
          </a:prstGeom>
          <a:noFill/>
        </p:spPr>
        <p:txBody>
          <a:bodyPr wrap="square" rtlCol="0">
            <a:spAutoFit/>
          </a:bodyPr>
          <a:lstStyle/>
          <a:p>
            <a:r>
              <a:rPr lang="es-ES" sz="2200" dirty="0" smtClean="0">
                <a:solidFill>
                  <a:schemeClr val="tx2">
                    <a:lumMod val="50000"/>
                  </a:schemeClr>
                </a:solidFill>
                <a:effectLst>
                  <a:reflection blurRad="6350" stA="25000" endPos="45500" dir="5400000" sy="-100000" algn="bl" rotWithShape="0"/>
                </a:effectLst>
              </a:rPr>
              <a:t>Se analizan varios tipos de estructuras de acero para determinar cual es la más adecuada para resolver la estructura del pabellón. Dichas tipologías son:</a:t>
            </a:r>
          </a:p>
          <a:p>
            <a:pPr marL="457200" indent="-4572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Estructura </a:t>
            </a:r>
            <a:r>
              <a:rPr lang="es-ES" sz="2000" dirty="0">
                <a:solidFill>
                  <a:schemeClr val="tx2">
                    <a:lumMod val="50000"/>
                  </a:schemeClr>
                </a:solidFill>
                <a:effectLst>
                  <a:reflection blurRad="6350" stA="25000" endPos="45500" dir="5400000" sy="-100000" algn="bl" rotWithShape="0"/>
                </a:effectLst>
              </a:rPr>
              <a:t>con pórtico plano biarticulado.</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plano </a:t>
            </a:r>
            <a:r>
              <a:rPr lang="es-ES" sz="2000" dirty="0" err="1">
                <a:solidFill>
                  <a:schemeClr val="tx2">
                    <a:lumMod val="50000"/>
                  </a:schemeClr>
                </a:solidFill>
                <a:effectLst>
                  <a:reflection blurRad="6350" stA="25000" endPos="45500" dir="5400000" sy="-100000" algn="bl" rotWithShape="0"/>
                </a:effectLst>
              </a:rPr>
              <a:t>biempotrado</a:t>
            </a:r>
            <a:r>
              <a:rPr lang="es-ES" sz="2000" dirty="0">
                <a:solidFill>
                  <a:schemeClr val="tx2">
                    <a:lumMod val="50000"/>
                  </a:schemeClr>
                </a:solidFill>
                <a:effectLst>
                  <a:reflection blurRad="6350" stA="25000" endPos="45500" dir="5400000" sy="-100000" algn="bl" rotWithShape="0"/>
                </a:effectLst>
              </a:rPr>
              <a:t>.</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a 1 agua biarticulado.</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a 1 agua </a:t>
            </a:r>
            <a:r>
              <a:rPr lang="es-ES" sz="2000" dirty="0" err="1">
                <a:solidFill>
                  <a:schemeClr val="tx2">
                    <a:lumMod val="50000"/>
                  </a:schemeClr>
                </a:solidFill>
                <a:effectLst>
                  <a:reflection blurRad="6350" stA="25000" endPos="45500" dir="5400000" sy="-100000" algn="bl" rotWithShape="0"/>
                </a:effectLst>
              </a:rPr>
              <a:t>biempotrado</a:t>
            </a:r>
            <a:r>
              <a:rPr lang="es-ES" sz="2000" dirty="0">
                <a:solidFill>
                  <a:schemeClr val="tx2">
                    <a:lumMod val="50000"/>
                  </a:schemeClr>
                </a:solidFill>
                <a:effectLst>
                  <a:reflection blurRad="6350" stA="25000" endPos="45500" dir="5400000" sy="-100000" algn="bl" rotWithShape="0"/>
                </a:effectLst>
              </a:rPr>
              <a:t>.</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a 2 aguas biarticulado.</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a 2 aguas </a:t>
            </a:r>
            <a:r>
              <a:rPr lang="es-ES" sz="2000" dirty="0" err="1">
                <a:solidFill>
                  <a:schemeClr val="tx2">
                    <a:lumMod val="50000"/>
                  </a:schemeClr>
                </a:solidFill>
                <a:effectLst>
                  <a:reflection blurRad="6350" stA="25000" endPos="45500" dir="5400000" sy="-100000" algn="bl" rotWithShape="0"/>
                </a:effectLst>
              </a:rPr>
              <a:t>biempotrado</a:t>
            </a:r>
            <a:r>
              <a:rPr lang="es-ES" sz="2000" dirty="0">
                <a:solidFill>
                  <a:schemeClr val="tx2">
                    <a:lumMod val="50000"/>
                  </a:schemeClr>
                </a:solidFill>
                <a:effectLst>
                  <a:reflection blurRad="6350" stA="25000" endPos="45500" dir="5400000" sy="-100000" algn="bl" rotWithShape="0"/>
                </a:effectLst>
              </a:rPr>
              <a:t>.</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en arco biarticulado.</a:t>
            </a:r>
          </a:p>
          <a:p>
            <a:pPr marL="457200" indent="-457200">
              <a:buFont typeface="Arial" pitchFamily="34" charset="0"/>
              <a:buChar char="•"/>
            </a:pPr>
            <a:r>
              <a:rPr lang="es-ES" sz="2000" dirty="0">
                <a:solidFill>
                  <a:schemeClr val="tx2">
                    <a:lumMod val="50000"/>
                  </a:schemeClr>
                </a:solidFill>
                <a:effectLst>
                  <a:reflection blurRad="6350" stA="25000" endPos="45500" dir="5400000" sy="-100000" algn="bl" rotWithShape="0"/>
                </a:effectLst>
              </a:rPr>
              <a:t>Estructura con pórtico en arco </a:t>
            </a:r>
            <a:r>
              <a:rPr lang="es-ES" sz="2000" dirty="0" err="1">
                <a:solidFill>
                  <a:schemeClr val="tx2">
                    <a:lumMod val="50000"/>
                  </a:schemeClr>
                </a:solidFill>
                <a:effectLst>
                  <a:reflection blurRad="6350" stA="25000" endPos="45500" dir="5400000" sy="-100000" algn="bl" rotWithShape="0"/>
                </a:effectLst>
              </a:rPr>
              <a:t>biempotrado</a:t>
            </a:r>
            <a:r>
              <a:rPr lang="es-ES" sz="2000" dirty="0" smtClean="0">
                <a:solidFill>
                  <a:schemeClr val="tx2">
                    <a:lumMod val="50000"/>
                  </a:schemeClr>
                </a:solidFill>
                <a:effectLst>
                  <a:reflection blurRad="6350" stA="25000" endPos="45500" dir="5400000" sy="-100000" algn="bl" rotWithShape="0"/>
                </a:effectLst>
              </a:rPr>
              <a:t>.</a:t>
            </a:r>
          </a:p>
          <a:p>
            <a:endParaRPr lang="es-ES" sz="2000" dirty="0" smtClean="0">
              <a:solidFill>
                <a:schemeClr val="tx2">
                  <a:lumMod val="50000"/>
                </a:schemeClr>
              </a:solidFill>
              <a:effectLst>
                <a:reflection blurRad="6350" stA="25000" endPos="45500" dir="5400000" sy="-100000" algn="bl" rotWithShape="0"/>
              </a:effectLst>
            </a:endParaRPr>
          </a:p>
          <a:p>
            <a:r>
              <a:rPr lang="es-ES" sz="2000" dirty="0">
                <a:solidFill>
                  <a:schemeClr val="tx2">
                    <a:lumMod val="50000"/>
                  </a:schemeClr>
                </a:solidFill>
                <a:effectLst>
                  <a:reflection blurRad="6350" stA="25000" endPos="45500" dir="5400000" sy="-100000" algn="bl" rotWithShape="0"/>
                </a:effectLst>
              </a:rPr>
              <a:t>Todas las estructuras van a estar sometidas a los mismos esfuerzos de manera que los resultados sean equiparables, siendo sus valores</a:t>
            </a:r>
            <a:r>
              <a:rPr lang="es-ES" sz="2000" dirty="0" smtClean="0">
                <a:solidFill>
                  <a:schemeClr val="tx2">
                    <a:lumMod val="50000"/>
                  </a:schemeClr>
                </a:solidFill>
                <a:effectLst>
                  <a:reflection blurRad="6350" stA="25000" endPos="45500" dir="5400000" sy="-100000" algn="bl" rotWithShape="0"/>
                </a:effectLst>
              </a:rPr>
              <a:t>:</a:t>
            </a:r>
            <a:endParaRPr lang="es-ES" sz="2000" dirty="0">
              <a:solidFill>
                <a:schemeClr val="tx2">
                  <a:lumMod val="50000"/>
                </a:schemeClr>
              </a:solidFill>
              <a:effectLst>
                <a:reflection blurRad="6350" stA="25000" endPos="45500" dir="5400000" sy="-100000" algn="bl" rotWithShape="0"/>
              </a:effectLst>
            </a:endParaRPr>
          </a:p>
          <a:p>
            <a:pPr marL="457200" indent="-4572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Carga </a:t>
            </a:r>
            <a:r>
              <a:rPr lang="es-ES" sz="2000" dirty="0">
                <a:solidFill>
                  <a:schemeClr val="tx2">
                    <a:lumMod val="50000"/>
                  </a:schemeClr>
                </a:solidFill>
                <a:effectLst>
                  <a:reflection blurRad="6350" stA="25000" endPos="45500" dir="5400000" sy="-100000" algn="bl" rotWithShape="0"/>
                </a:effectLst>
              </a:rPr>
              <a:t>distribuida vertical de 3,06 </a:t>
            </a:r>
            <a:r>
              <a:rPr lang="es-ES" sz="2000" dirty="0" err="1">
                <a:solidFill>
                  <a:schemeClr val="tx2">
                    <a:lumMod val="50000"/>
                  </a:schemeClr>
                </a:solidFill>
                <a:effectLst>
                  <a:reflection blurRad="6350" stA="25000" endPos="45500" dir="5400000" sy="-100000" algn="bl" rotWithShape="0"/>
                </a:effectLst>
              </a:rPr>
              <a:t>kN</a:t>
            </a:r>
            <a:r>
              <a:rPr lang="es-ES" sz="2000" dirty="0">
                <a:solidFill>
                  <a:schemeClr val="tx2">
                    <a:lumMod val="50000"/>
                  </a:schemeClr>
                </a:solidFill>
                <a:effectLst>
                  <a:reflection blurRad="6350" stA="25000" endPos="45500" dir="5400000" sy="-100000" algn="bl" rotWithShape="0"/>
                </a:effectLst>
              </a:rPr>
              <a:t>/m.</a:t>
            </a:r>
          </a:p>
          <a:p>
            <a:pPr marL="457200" indent="-4572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Carga </a:t>
            </a:r>
            <a:r>
              <a:rPr lang="es-ES" sz="2000" dirty="0">
                <a:solidFill>
                  <a:schemeClr val="tx2">
                    <a:lumMod val="50000"/>
                  </a:schemeClr>
                </a:solidFill>
                <a:effectLst>
                  <a:reflection blurRad="6350" stA="25000" endPos="45500" dir="5400000" sy="-100000" algn="bl" rotWithShape="0"/>
                </a:effectLst>
              </a:rPr>
              <a:t>distribuida horizontal de 2,35 </a:t>
            </a:r>
            <a:r>
              <a:rPr lang="es-ES" sz="2000" dirty="0" err="1">
                <a:solidFill>
                  <a:schemeClr val="tx2">
                    <a:lumMod val="50000"/>
                  </a:schemeClr>
                </a:solidFill>
                <a:effectLst>
                  <a:reflection blurRad="6350" stA="25000" endPos="45500" dir="5400000" sy="-100000" algn="bl" rotWithShape="0"/>
                </a:effectLst>
              </a:rPr>
              <a:t>kN</a:t>
            </a:r>
            <a:r>
              <a:rPr lang="es-ES" sz="2000" dirty="0">
                <a:solidFill>
                  <a:schemeClr val="tx2">
                    <a:lumMod val="50000"/>
                  </a:schemeClr>
                </a:solidFill>
                <a:effectLst>
                  <a:reflection blurRad="6350" stA="25000" endPos="45500" dir="5400000" sy="-100000" algn="bl" rotWithShape="0"/>
                </a:effectLst>
              </a:rPr>
              <a:t>/m.</a:t>
            </a:r>
          </a:p>
          <a:p>
            <a:endParaRPr lang="es-ES" sz="2000" dirty="0">
              <a:solidFill>
                <a:schemeClr val="tx2">
                  <a:lumMod val="50000"/>
                </a:schemeClr>
              </a:solidFill>
              <a:effectLst>
                <a:reflection blurRad="6350" stA="25000" endPos="45500" dir="5400000" sy="-100000" algn="bl" rotWithShape="0"/>
              </a:effectLst>
            </a:endParaRPr>
          </a:p>
        </p:txBody>
      </p:sp>
    </p:spTree>
    <p:extLst>
      <p:ext uri="{BB962C8B-B14F-4D97-AF65-F5344CB8AC3E}">
        <p14:creationId xmlns:p14="http://schemas.microsoft.com/office/powerpoint/2010/main" val="195496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4" name="13 CuadroTexto"/>
          <p:cNvSpPr txBox="1"/>
          <p:nvPr/>
        </p:nvSpPr>
        <p:spPr>
          <a:xfrm>
            <a:off x="80311" y="2636912"/>
            <a:ext cx="3600400"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axiles en los pórticos 2 y 5</a:t>
            </a:r>
            <a:endParaRPr lang="es-ES" sz="1600" dirty="0">
              <a:solidFill>
                <a:schemeClr val="tx2">
                  <a:lumMod val="50000"/>
                </a:schemeClr>
              </a:solidFill>
              <a:effectLst>
                <a:reflection blurRad="6350" stA="25000" endPos="45500" dir="5400000" sy="-100000" algn="bl" rotWithShape="0"/>
              </a:effectLst>
            </a:endParaRPr>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11" y="310668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11" y="3110111"/>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CuadroTexto"/>
          <p:cNvSpPr txBox="1"/>
          <p:nvPr/>
        </p:nvSpPr>
        <p:spPr>
          <a:xfrm>
            <a:off x="80311" y="2636912"/>
            <a:ext cx="3600400"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axiles en los pórticos 3 y 4</a:t>
            </a:r>
            <a:endParaRPr lang="es-ES" sz="1600" dirty="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9853" y="1408455"/>
            <a:ext cx="2635757" cy="1584176"/>
          </a:xfrm>
          <a:prstGeom prst="rect">
            <a:avLst/>
          </a:prstGeom>
          <a:noFill/>
          <a:ln>
            <a:noFill/>
          </a:ln>
        </p:spPr>
      </p:pic>
    </p:spTree>
    <p:extLst>
      <p:ext uri="{BB962C8B-B14F-4D97-AF65-F5344CB8AC3E}">
        <p14:creationId xmlns:p14="http://schemas.microsoft.com/office/powerpoint/2010/main" val="178986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7171"/>
                                        </p:tgtEl>
                                      </p:cBhvr>
                                    </p:animEffect>
                                    <p:set>
                                      <p:cBhvr>
                                        <p:cTn id="17" dur="1" fill="hold">
                                          <p:stCondLst>
                                            <p:cond delay="499"/>
                                          </p:stCondLst>
                                        </p:cTn>
                                        <p:tgtEl>
                                          <p:spTgt spid="7171"/>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500"/>
                                        <p:tgtEl>
                                          <p:spTgt spid="819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4" name="13 CuadroTexto"/>
          <p:cNvSpPr txBox="1"/>
          <p:nvPr/>
        </p:nvSpPr>
        <p:spPr>
          <a:xfrm>
            <a:off x="80311" y="2654077"/>
            <a:ext cx="403244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momentos en los pórticos 1 y 6</a:t>
            </a:r>
            <a:endParaRPr lang="es-ES" sz="1600" dirty="0">
              <a:solidFill>
                <a:schemeClr val="tx2">
                  <a:lumMod val="50000"/>
                </a:schemeClr>
              </a:solidFill>
              <a:effectLst>
                <a:reflection blurRad="6350" stA="25000" endPos="45500" dir="5400000" sy="-100000" algn="bl" rotWithShape="0"/>
              </a:effectLst>
            </a:endParaRPr>
          </a:p>
        </p:txBody>
      </p:sp>
      <p:sp>
        <p:nvSpPr>
          <p:cNvPr id="9" name="8 CuadroTexto"/>
          <p:cNvSpPr txBox="1"/>
          <p:nvPr/>
        </p:nvSpPr>
        <p:spPr>
          <a:xfrm>
            <a:off x="80311" y="2654077"/>
            <a:ext cx="403244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momentos en los pórticos 2 y 5</a:t>
            </a:r>
            <a:endParaRPr lang="es-ES" sz="1600" dirty="0">
              <a:solidFill>
                <a:schemeClr val="tx2">
                  <a:lumMod val="50000"/>
                </a:schemeClr>
              </a:solidFill>
              <a:effectLst>
                <a:reflection blurRad="6350" stA="25000" endPos="45500" dir="5400000" sy="-100000" algn="bl" rotWithShape="0"/>
              </a:effectLst>
            </a:endParaRPr>
          </a:p>
        </p:txBody>
      </p:sp>
      <p:pic>
        <p:nvPicPr>
          <p:cNvPr id="92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34" y="3140967"/>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11"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7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9853" y="1408455"/>
            <a:ext cx="2635757" cy="1584176"/>
          </a:xfrm>
          <a:prstGeom prst="rect">
            <a:avLst/>
          </a:prstGeom>
          <a:noFill/>
          <a:ln>
            <a:noFill/>
          </a:ln>
        </p:spPr>
      </p:pic>
    </p:spTree>
    <p:extLst>
      <p:ext uri="{BB962C8B-B14F-4D97-AF65-F5344CB8AC3E}">
        <p14:creationId xmlns:p14="http://schemas.microsoft.com/office/powerpoint/2010/main" val="174319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9219"/>
                                        </p:tgtEl>
                                        <p:attrNameLst>
                                          <p:attrName>style.visibility</p:attrName>
                                        </p:attrNameLst>
                                      </p:cBhvr>
                                      <p:to>
                                        <p:strVal val="visible"/>
                                      </p:to>
                                    </p:set>
                                    <p:animEffect transition="in" filter="fade">
                                      <p:cBhvr>
                                        <p:cTn id="20" dur="500"/>
                                        <p:tgtEl>
                                          <p:spTgt spid="9219"/>
                                        </p:tgtEl>
                                      </p:cBhvr>
                                    </p:animEffect>
                                  </p:childTnLst>
                                </p:cTn>
                              </p:par>
                              <p:par>
                                <p:cTn id="21" presetID="10" presetClass="exit" presetSubtype="0" fill="hold" nodeType="withEffect">
                                  <p:stCondLst>
                                    <p:cond delay="0"/>
                                  </p:stCondLst>
                                  <p:childTnLst>
                                    <p:animEffect transition="out" filter="fade">
                                      <p:cBhvr>
                                        <p:cTn id="22" dur="500"/>
                                        <p:tgtEl>
                                          <p:spTgt spid="2050"/>
                                        </p:tgtEl>
                                      </p:cBhvr>
                                    </p:animEffect>
                                    <p:set>
                                      <p:cBhvr>
                                        <p:cTn id="2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4" name="13 CuadroTexto"/>
          <p:cNvSpPr txBox="1"/>
          <p:nvPr/>
        </p:nvSpPr>
        <p:spPr>
          <a:xfrm>
            <a:off x="80311" y="2708920"/>
            <a:ext cx="4032447"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momentos en los pórticos 3 y 4</a:t>
            </a:r>
            <a:endParaRPr lang="es-ES" sz="1600" dirty="0">
              <a:solidFill>
                <a:schemeClr val="tx2">
                  <a:lumMod val="50000"/>
                </a:schemeClr>
              </a:solidFill>
              <a:effectLst>
                <a:reflection blurRad="6350" stA="25000" endPos="45500" dir="5400000" sy="-100000" algn="bl" rotWithShape="0"/>
              </a:effectLst>
            </a:endParaRPr>
          </a:p>
        </p:txBody>
      </p:sp>
      <p:sp>
        <p:nvSpPr>
          <p:cNvPr id="9" name="8 CuadroTexto"/>
          <p:cNvSpPr txBox="1"/>
          <p:nvPr/>
        </p:nvSpPr>
        <p:spPr>
          <a:xfrm>
            <a:off x="83297" y="2708920"/>
            <a:ext cx="4545139"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aprovechamiento en los pórticos 1 y 6</a:t>
            </a:r>
            <a:endParaRPr lang="es-ES" sz="1600" dirty="0">
              <a:solidFill>
                <a:schemeClr val="tx2">
                  <a:lumMod val="50000"/>
                </a:schemeClr>
              </a:solidFill>
              <a:effectLst>
                <a:reflection blurRad="6350" stA="25000" endPos="45500" dir="5400000" sy="-100000" algn="bl" rotWithShape="0"/>
              </a:effectLst>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11"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97"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6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9853" y="1408455"/>
            <a:ext cx="2635757" cy="1584176"/>
          </a:xfrm>
          <a:prstGeom prst="rect">
            <a:avLst/>
          </a:prstGeom>
          <a:noFill/>
          <a:ln>
            <a:noFill/>
          </a:ln>
        </p:spPr>
      </p:pic>
    </p:spTree>
    <p:extLst>
      <p:ext uri="{BB962C8B-B14F-4D97-AF65-F5344CB8AC3E}">
        <p14:creationId xmlns:p14="http://schemas.microsoft.com/office/powerpoint/2010/main" val="143432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xit" presetSubtype="0" fill="hold" nodeType="withEffect">
                                  <p:stCondLst>
                                    <p:cond delay="0"/>
                                  </p:stCondLst>
                                  <p:childTnLst>
                                    <p:animEffect transition="out" filter="fade">
                                      <p:cBhvr>
                                        <p:cTn id="19" dur="500"/>
                                        <p:tgtEl>
                                          <p:spTgt spid="10242"/>
                                        </p:tgtEl>
                                      </p:cBhvr>
                                    </p:animEffect>
                                    <p:set>
                                      <p:cBhvr>
                                        <p:cTn id="20" dur="1" fill="hold">
                                          <p:stCondLst>
                                            <p:cond delay="499"/>
                                          </p:stCondLst>
                                        </p:cTn>
                                        <p:tgtEl>
                                          <p:spTgt spid="10242"/>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243"/>
                                        </p:tgtEl>
                                        <p:attrNameLst>
                                          <p:attrName>style.visibility</p:attrName>
                                        </p:attrNameLst>
                                      </p:cBhvr>
                                      <p:to>
                                        <p:strVal val="visible"/>
                                      </p:to>
                                    </p:set>
                                    <p:animEffect transition="in" filter="fade">
                                      <p:cBhvr>
                                        <p:cTn id="23"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14" name="13 CuadroTexto"/>
          <p:cNvSpPr txBox="1"/>
          <p:nvPr/>
        </p:nvSpPr>
        <p:spPr>
          <a:xfrm>
            <a:off x="80310" y="2666889"/>
            <a:ext cx="4545138"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aprovechamiento en los pórticos 2 y 5</a:t>
            </a:r>
            <a:endParaRPr lang="es-ES" sz="1600" dirty="0">
              <a:solidFill>
                <a:schemeClr val="tx2">
                  <a:lumMod val="50000"/>
                </a:schemeClr>
              </a:solidFill>
              <a:effectLst>
                <a:reflection blurRad="6350" stA="25000" endPos="45500" dir="5400000" sy="-100000" algn="bl" rotWithShape="0"/>
              </a:effectLst>
            </a:endParaRPr>
          </a:p>
        </p:txBody>
      </p:sp>
      <p:sp>
        <p:nvSpPr>
          <p:cNvPr id="9" name="8 CuadroTexto"/>
          <p:cNvSpPr txBox="1"/>
          <p:nvPr/>
        </p:nvSpPr>
        <p:spPr>
          <a:xfrm>
            <a:off x="72234" y="2666889"/>
            <a:ext cx="4545139" cy="338554"/>
          </a:xfrm>
          <a:prstGeom prst="rect">
            <a:avLst/>
          </a:prstGeom>
          <a:noFill/>
        </p:spPr>
        <p:txBody>
          <a:bodyPr wrap="square" rtlCol="0">
            <a:spAutoFit/>
          </a:bodyPr>
          <a:lstStyle/>
          <a:p>
            <a:r>
              <a:rPr lang="es-ES" sz="1600" dirty="0" smtClean="0">
                <a:solidFill>
                  <a:schemeClr val="tx2">
                    <a:lumMod val="50000"/>
                  </a:schemeClr>
                </a:solidFill>
                <a:effectLst>
                  <a:reflection blurRad="6350" stA="25000" endPos="45500" dir="5400000" sy="-100000" algn="bl" rotWithShape="0"/>
                </a:effectLst>
              </a:rPr>
              <a:t>Envolvente de aprovechamiento en los pórticos 3 y 4</a:t>
            </a:r>
            <a:endParaRPr lang="es-ES" sz="1600" dirty="0">
              <a:solidFill>
                <a:schemeClr val="tx2">
                  <a:lumMod val="50000"/>
                </a:schemeClr>
              </a:solidFill>
              <a:effectLst>
                <a:reflection blurRad="6350" stA="25000" endPos="45500" dir="5400000" sy="-100000" algn="bl" rotWithShape="0"/>
              </a:effectLst>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10"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34" y="3140968"/>
            <a:ext cx="8983376" cy="3624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6 Imagen"/>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9853" y="1408455"/>
            <a:ext cx="2635757" cy="1584176"/>
          </a:xfrm>
          <a:prstGeom prst="rect">
            <a:avLst/>
          </a:prstGeom>
          <a:noFill/>
          <a:ln>
            <a:noFill/>
          </a:ln>
        </p:spPr>
      </p:pic>
    </p:spTree>
    <p:extLst>
      <p:ext uri="{BB962C8B-B14F-4D97-AF65-F5344CB8AC3E}">
        <p14:creationId xmlns:p14="http://schemas.microsoft.com/office/powerpoint/2010/main" val="2841229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xit" presetSubtype="0" fill="hold" nodeType="withEffect">
                                  <p:stCondLst>
                                    <p:cond delay="0"/>
                                  </p:stCondLst>
                                  <p:childTnLst>
                                    <p:animEffect transition="out" filter="fade">
                                      <p:cBhvr>
                                        <p:cTn id="19" dur="500"/>
                                        <p:tgtEl>
                                          <p:spTgt spid="11266"/>
                                        </p:tgtEl>
                                      </p:cBhvr>
                                    </p:animEffect>
                                    <p:set>
                                      <p:cBhvr>
                                        <p:cTn id="20" dur="1" fill="hold">
                                          <p:stCondLst>
                                            <p:cond delay="499"/>
                                          </p:stCondLst>
                                        </p:cTn>
                                        <p:tgtEl>
                                          <p:spTgt spid="11266"/>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1267"/>
                                        </p:tgtEl>
                                        <p:attrNameLst>
                                          <p:attrName>style.visibility</p:attrName>
                                        </p:attrNameLst>
                                      </p:cBhvr>
                                      <p:to>
                                        <p:strVal val="visible"/>
                                      </p:to>
                                    </p:set>
                                    <p:animEffect transition="in" filter="fade">
                                      <p:cBhvr>
                                        <p:cTn id="23"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1229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3718867"/>
            <a:ext cx="6991350" cy="3038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340768"/>
            <a:ext cx="3357951" cy="22513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340768"/>
            <a:ext cx="7524750" cy="5438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984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12294"/>
                                        </p:tgtEl>
                                      </p:cBhvr>
                                    </p:animEffect>
                                    <p:set>
                                      <p:cBhvr>
                                        <p:cTn id="14" dur="1" fill="hold">
                                          <p:stCondLst>
                                            <p:cond delay="499"/>
                                          </p:stCondLst>
                                        </p:cTn>
                                        <p:tgtEl>
                                          <p:spTgt spid="1229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500"/>
                                        <p:tgtEl>
                                          <p:spTgt spid="12293"/>
                                        </p:tgtEl>
                                      </p:cBhvr>
                                    </p:animEffect>
                                  </p:childTnLst>
                                </p:cTn>
                              </p:par>
                              <p:par>
                                <p:cTn id="18" presetID="10" presetClass="entr" presetSubtype="0" fill="hold" nodeType="withEffect">
                                  <p:stCondLst>
                                    <p:cond delay="0"/>
                                  </p:stCondLst>
                                  <p:childTnLst>
                                    <p:set>
                                      <p:cBhvr>
                                        <p:cTn id="19" dur="1" fill="hold">
                                          <p:stCondLst>
                                            <p:cond delay="0"/>
                                          </p:stCondLst>
                                        </p:cTn>
                                        <p:tgtEl>
                                          <p:spTgt spid="12292"/>
                                        </p:tgtEl>
                                        <p:attrNameLst>
                                          <p:attrName>style.visibility</p:attrName>
                                        </p:attrNameLst>
                                      </p:cBhvr>
                                      <p:to>
                                        <p:strVal val="visible"/>
                                      </p:to>
                                    </p:set>
                                    <p:animEffect transition="in" filter="fade">
                                      <p:cBhvr>
                                        <p:cTn id="20"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6" name="5 CuadroTexto"/>
          <p:cNvSpPr txBox="1"/>
          <p:nvPr/>
        </p:nvSpPr>
        <p:spPr>
          <a:xfrm>
            <a:off x="71500" y="1375437"/>
            <a:ext cx="4439546" cy="769441"/>
          </a:xfrm>
          <a:prstGeom prst="rect">
            <a:avLst/>
          </a:prstGeom>
          <a:noFill/>
        </p:spPr>
        <p:txBody>
          <a:bodyPr wrap="square" rtlCol="0">
            <a:spAutoFit/>
          </a:bodyPr>
          <a:lstStyle/>
          <a:p>
            <a:pPr algn="ctr"/>
            <a:r>
              <a:rPr lang="es-ES" smtClean="0">
                <a:solidFill>
                  <a:schemeClr val="tx2">
                    <a:lumMod val="50000"/>
                  </a:schemeClr>
                </a:solidFill>
                <a:effectLst>
                  <a:reflection blurRad="6350" stA="25000" endPos="45500" dir="5400000" sy="-100000" algn="bl" rotWithShape="0"/>
                </a:effectLst>
              </a:rPr>
              <a:t>Estructura </a:t>
            </a:r>
            <a:r>
              <a:rPr lang="es-ES">
                <a:solidFill>
                  <a:schemeClr val="tx2">
                    <a:lumMod val="50000"/>
                  </a:schemeClr>
                </a:solidFill>
                <a:effectLst>
                  <a:reflection blurRad="6350" stA="25000" endPos="45500" dir="5400000" sy="-100000" algn="bl" rotWithShape="0"/>
                </a:effectLst>
              </a:rPr>
              <a:t>con pórtico plano biarticulado</a:t>
            </a:r>
          </a:p>
          <a:p>
            <a:endParaRPr lang="es-ES" sz="2600">
              <a:solidFill>
                <a:schemeClr val="tx2">
                  <a:lumMod val="50000"/>
                </a:schemeClr>
              </a:solidFill>
              <a:effectLst>
                <a:reflection blurRad="6350" stA="25000" endPos="45500" dir="5400000" sy="-100000" algn="bl" rotWithShape="0"/>
              </a:effectLst>
            </a:endParaRPr>
          </a:p>
        </p:txBody>
      </p:sp>
      <p:pic>
        <p:nvPicPr>
          <p:cNvPr id="7" name="6 Imagen"/>
          <p:cNvPicPr/>
          <p:nvPr/>
        </p:nvPicPr>
        <p:blipFill>
          <a:blip r:embed="rId2" cstate="print"/>
          <a:srcRect/>
          <a:stretch>
            <a:fillRect/>
          </a:stretch>
        </p:blipFill>
        <p:spPr bwMode="auto">
          <a:xfrm>
            <a:off x="154562" y="1754911"/>
            <a:ext cx="4273422" cy="2148796"/>
          </a:xfrm>
          <a:prstGeom prst="rect">
            <a:avLst/>
          </a:prstGeom>
          <a:ln>
            <a:noFill/>
          </a:ln>
          <a:effectLst>
            <a:outerShdw blurRad="292100" dist="139700" dir="2700000" algn="tl" rotWithShape="0">
              <a:srgbClr val="333333">
                <a:alpha val="65000"/>
              </a:srgbClr>
            </a:outerShdw>
          </a:effectLst>
        </p:spPr>
      </p:pic>
      <p:sp>
        <p:nvSpPr>
          <p:cNvPr id="4" name="3 CuadroTexto"/>
          <p:cNvSpPr txBox="1"/>
          <p:nvPr/>
        </p:nvSpPr>
        <p:spPr>
          <a:xfrm>
            <a:off x="4638735" y="1385579"/>
            <a:ext cx="4427984"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plano </a:t>
            </a:r>
            <a:r>
              <a:rPr lang="es-ES" err="1" smtClean="0">
                <a:solidFill>
                  <a:schemeClr val="tx2">
                    <a:lumMod val="50000"/>
                  </a:schemeClr>
                </a:solidFill>
                <a:effectLst>
                  <a:reflection blurRad="6350" stA="25000" endPos="45500" dir="5400000" sy="-100000" algn="bl" rotWithShape="0"/>
                </a:effectLst>
              </a:rPr>
              <a:t>biempotrado</a:t>
            </a:r>
            <a:endParaRPr lang="es-ES">
              <a:solidFill>
                <a:schemeClr val="tx2">
                  <a:lumMod val="50000"/>
                </a:schemeClr>
              </a:solidFill>
              <a:effectLst>
                <a:reflection blurRad="6350" stA="25000" endPos="45500" dir="5400000" sy="-100000" algn="bl" rotWithShape="0"/>
              </a:effectLst>
            </a:endParaRPr>
          </a:p>
        </p:txBody>
      </p:sp>
      <p:pic>
        <p:nvPicPr>
          <p:cNvPr id="8" name="7 Imagen"/>
          <p:cNvPicPr/>
          <p:nvPr/>
        </p:nvPicPr>
        <p:blipFill>
          <a:blip r:embed="rId3" cstate="print"/>
          <a:srcRect/>
          <a:stretch>
            <a:fillRect/>
          </a:stretch>
        </p:blipFill>
        <p:spPr bwMode="auto">
          <a:xfrm>
            <a:off x="4716016" y="1754911"/>
            <a:ext cx="4273422" cy="2151090"/>
          </a:xfrm>
          <a:prstGeom prst="rect">
            <a:avLst/>
          </a:prstGeom>
          <a:ln>
            <a:noFill/>
          </a:ln>
          <a:effectLst>
            <a:outerShdw blurRad="292100" dist="139700" dir="2700000" algn="tl" rotWithShape="0">
              <a:srgbClr val="333333">
                <a:alpha val="65000"/>
              </a:srgbClr>
            </a:outerShdw>
          </a:effectLst>
        </p:spPr>
      </p:pic>
      <p:sp>
        <p:nvSpPr>
          <p:cNvPr id="10" name="9 CuadroTexto"/>
          <p:cNvSpPr txBox="1"/>
          <p:nvPr/>
        </p:nvSpPr>
        <p:spPr>
          <a:xfrm>
            <a:off x="0" y="4036422"/>
            <a:ext cx="4716017"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a:t>
            </a:r>
            <a:r>
              <a:rPr lang="es-ES" smtClean="0">
                <a:solidFill>
                  <a:schemeClr val="tx2">
                    <a:lumMod val="50000"/>
                  </a:schemeClr>
                </a:solidFill>
                <a:effectLst>
                  <a:reflection blurRad="6350" stA="25000" endPos="45500" dir="5400000" sy="-100000" algn="bl" rotWithShape="0"/>
                </a:effectLst>
              </a:rPr>
              <a:t>a 1 agua biarticulado</a:t>
            </a:r>
            <a:endParaRPr lang="es-ES">
              <a:solidFill>
                <a:schemeClr val="tx2">
                  <a:lumMod val="50000"/>
                </a:schemeClr>
              </a:solidFill>
              <a:effectLst>
                <a:reflection blurRad="6350" stA="25000" endPos="45500" dir="5400000" sy="-100000" algn="bl" rotWithShape="0"/>
              </a:effectLst>
            </a:endParaRPr>
          </a:p>
        </p:txBody>
      </p:sp>
      <p:sp>
        <p:nvSpPr>
          <p:cNvPr id="11" name="10 CuadroTexto"/>
          <p:cNvSpPr txBox="1"/>
          <p:nvPr/>
        </p:nvSpPr>
        <p:spPr>
          <a:xfrm>
            <a:off x="4638735" y="4036422"/>
            <a:ext cx="4350703"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a 1 agua </a:t>
            </a:r>
            <a:r>
              <a:rPr lang="es-ES" err="1" smtClean="0">
                <a:solidFill>
                  <a:schemeClr val="tx2">
                    <a:lumMod val="50000"/>
                  </a:schemeClr>
                </a:solidFill>
                <a:effectLst>
                  <a:reflection blurRad="6350" stA="25000" endPos="45500" dir="5400000" sy="-100000" algn="bl" rotWithShape="0"/>
                </a:effectLst>
              </a:rPr>
              <a:t>biempotrado</a:t>
            </a:r>
            <a:endParaRPr lang="es-ES">
              <a:solidFill>
                <a:schemeClr val="tx2">
                  <a:lumMod val="50000"/>
                </a:schemeClr>
              </a:solidFill>
              <a:effectLst>
                <a:reflection blurRad="6350" stA="25000" endPos="45500" dir="5400000" sy="-100000" algn="bl" rotWithShape="0"/>
              </a:effectLst>
            </a:endParaRPr>
          </a:p>
        </p:txBody>
      </p:sp>
      <p:pic>
        <p:nvPicPr>
          <p:cNvPr id="12" name="11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562" y="4422387"/>
            <a:ext cx="4273422" cy="2151090"/>
          </a:xfrm>
          <a:prstGeom prst="rect">
            <a:avLst/>
          </a:prstGeom>
          <a:ln>
            <a:noFill/>
          </a:ln>
          <a:effectLst>
            <a:outerShdw blurRad="292100" dist="139700" dir="2700000" algn="tl" rotWithShape="0">
              <a:srgbClr val="333333">
                <a:alpha val="65000"/>
              </a:srgbClr>
            </a:outerShdw>
          </a:effectLst>
        </p:spPr>
      </p:pic>
      <p:pic>
        <p:nvPicPr>
          <p:cNvPr id="13" name="12 Image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16" y="4422387"/>
            <a:ext cx="4273421" cy="2151090"/>
          </a:xfrm>
          <a:prstGeom prst="rect">
            <a:avLst/>
          </a:prstGeom>
          <a:ln>
            <a:noFill/>
          </a:ln>
          <a:effectLst>
            <a:outerShdw blurRad="292100" dist="139700" dir="2700000" algn="tl" rotWithShape="0">
              <a:srgbClr val="333333">
                <a:alpha val="65000"/>
              </a:srgbClr>
            </a:outerShdw>
          </a:effectLst>
        </p:spPr>
      </p:pic>
      <p:pic>
        <p:nvPicPr>
          <p:cNvPr id="14" name="13 Imagen"/>
          <p:cNvPicPr/>
          <p:nvPr/>
        </p:nvPicPr>
        <p:blipFill>
          <a:blip r:embed="rId6" cstate="print"/>
          <a:srcRect/>
          <a:stretch>
            <a:fillRect/>
          </a:stretch>
        </p:blipFill>
        <p:spPr bwMode="auto">
          <a:xfrm>
            <a:off x="154562" y="1754911"/>
            <a:ext cx="4273422" cy="2148796"/>
          </a:xfrm>
          <a:prstGeom prst="rect">
            <a:avLst/>
          </a:prstGeom>
          <a:ln>
            <a:noFill/>
          </a:ln>
          <a:effectLst>
            <a:outerShdw blurRad="292100" dist="139700" dir="2700000" algn="tl" rotWithShape="0">
              <a:srgbClr val="333333">
                <a:alpha val="65000"/>
              </a:srgbClr>
            </a:outerShdw>
          </a:effectLst>
        </p:spPr>
      </p:pic>
      <p:pic>
        <p:nvPicPr>
          <p:cNvPr id="15" name="14 Imagen"/>
          <p:cNvPicPr/>
          <p:nvPr/>
        </p:nvPicPr>
        <p:blipFill>
          <a:blip r:embed="rId7" cstate="print"/>
          <a:srcRect/>
          <a:stretch>
            <a:fillRect/>
          </a:stretch>
        </p:blipFill>
        <p:spPr bwMode="auto">
          <a:xfrm>
            <a:off x="4709361" y="1741306"/>
            <a:ext cx="4273422" cy="2151090"/>
          </a:xfrm>
          <a:prstGeom prst="rect">
            <a:avLst/>
          </a:prstGeom>
          <a:ln>
            <a:noFill/>
          </a:ln>
          <a:effectLst>
            <a:outerShdw blurRad="292100" dist="139700" dir="2700000" algn="tl" rotWithShape="0">
              <a:srgbClr val="333333">
                <a:alpha val="65000"/>
              </a:srgbClr>
            </a:outerShdw>
          </a:effectLst>
        </p:spPr>
      </p:pic>
      <p:pic>
        <p:nvPicPr>
          <p:cNvPr id="16" name="15 Imagen"/>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562" y="4422387"/>
            <a:ext cx="4273422" cy="2167723"/>
          </a:xfrm>
          <a:prstGeom prst="rect">
            <a:avLst/>
          </a:prstGeom>
          <a:ln>
            <a:noFill/>
          </a:ln>
          <a:effectLst>
            <a:outerShdw blurRad="292100" dist="139700" dir="2700000" algn="tl" rotWithShape="0">
              <a:srgbClr val="333333">
                <a:alpha val="65000"/>
              </a:srgbClr>
            </a:outerShdw>
          </a:effectLst>
        </p:spPr>
      </p:pic>
      <p:pic>
        <p:nvPicPr>
          <p:cNvPr id="17" name="16 Imagen"/>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09361" y="4422387"/>
            <a:ext cx="4286729" cy="21677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4580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xit" presetSubtype="0" fill="hold" nodeType="withEffect">
                                  <p:stCondLst>
                                    <p:cond delay="0"/>
                                  </p:stCondLst>
                                  <p:childTnLst>
                                    <p:animEffect transition="out" filter="fade">
                                      <p:cBhvr>
                                        <p:cTn id="25" dur="500"/>
                                        <p:tgtEl>
                                          <p:spTgt spid="12"/>
                                        </p:tgtEl>
                                      </p:cBhvr>
                                    </p:animEffect>
                                    <p:set>
                                      <p:cBhvr>
                                        <p:cTn id="26" dur="1" fill="hold">
                                          <p:stCondLst>
                                            <p:cond delay="499"/>
                                          </p:stCondLst>
                                        </p:cTn>
                                        <p:tgtEl>
                                          <p:spTgt spid="12"/>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xit" presetSubtype="0" fill="hold" nodeType="with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6" name="5 CuadroTexto"/>
          <p:cNvSpPr txBox="1"/>
          <p:nvPr/>
        </p:nvSpPr>
        <p:spPr>
          <a:xfrm>
            <a:off x="71500" y="1375437"/>
            <a:ext cx="4439546" cy="769441"/>
          </a:xfrm>
          <a:prstGeom prst="rect">
            <a:avLst/>
          </a:prstGeom>
          <a:noFill/>
        </p:spPr>
        <p:txBody>
          <a:bodyPr wrap="square" rtlCol="0">
            <a:spAutoFit/>
          </a:bodyPr>
          <a:lstStyle/>
          <a:p>
            <a:pPr algn="ctr"/>
            <a:r>
              <a:rPr lang="es-ES" smtClean="0">
                <a:solidFill>
                  <a:schemeClr val="tx2">
                    <a:lumMod val="50000"/>
                  </a:schemeClr>
                </a:solidFill>
                <a:effectLst>
                  <a:reflection blurRad="6350" stA="25000" endPos="45500" dir="5400000" sy="-100000" algn="bl" rotWithShape="0"/>
                </a:effectLst>
              </a:rPr>
              <a:t>Estructura </a:t>
            </a:r>
            <a:r>
              <a:rPr lang="es-ES">
                <a:solidFill>
                  <a:schemeClr val="tx2">
                    <a:lumMod val="50000"/>
                  </a:schemeClr>
                </a:solidFill>
                <a:effectLst>
                  <a:reflection blurRad="6350" stA="25000" endPos="45500" dir="5400000" sy="-100000" algn="bl" rotWithShape="0"/>
                </a:effectLst>
              </a:rPr>
              <a:t>con pórtico </a:t>
            </a:r>
            <a:r>
              <a:rPr lang="es-ES" smtClean="0">
                <a:solidFill>
                  <a:schemeClr val="tx2">
                    <a:lumMod val="50000"/>
                  </a:schemeClr>
                </a:solidFill>
                <a:effectLst>
                  <a:reflection blurRad="6350" stA="25000" endPos="45500" dir="5400000" sy="-100000" algn="bl" rotWithShape="0"/>
                </a:effectLst>
              </a:rPr>
              <a:t>a 2 aguas </a:t>
            </a:r>
            <a:r>
              <a:rPr lang="es-ES">
                <a:solidFill>
                  <a:schemeClr val="tx2">
                    <a:lumMod val="50000"/>
                  </a:schemeClr>
                </a:solidFill>
                <a:effectLst>
                  <a:reflection blurRad="6350" stA="25000" endPos="45500" dir="5400000" sy="-100000" algn="bl" rotWithShape="0"/>
                </a:effectLst>
              </a:rPr>
              <a:t>biarticulado</a:t>
            </a:r>
          </a:p>
          <a:p>
            <a:endParaRPr lang="es-ES" sz="2600">
              <a:solidFill>
                <a:schemeClr val="tx2">
                  <a:lumMod val="50000"/>
                </a:schemeClr>
              </a:solidFill>
              <a:effectLst>
                <a:reflection blurRad="6350" stA="25000" endPos="45500" dir="5400000" sy="-100000" algn="bl" rotWithShape="0"/>
              </a:effectLst>
            </a:endParaRPr>
          </a:p>
        </p:txBody>
      </p:sp>
      <p:sp>
        <p:nvSpPr>
          <p:cNvPr id="4" name="3 CuadroTexto"/>
          <p:cNvSpPr txBox="1"/>
          <p:nvPr/>
        </p:nvSpPr>
        <p:spPr>
          <a:xfrm>
            <a:off x="4638735" y="1385579"/>
            <a:ext cx="4427984"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a:t>
            </a:r>
            <a:r>
              <a:rPr lang="es-ES" smtClean="0">
                <a:solidFill>
                  <a:schemeClr val="tx2">
                    <a:lumMod val="50000"/>
                  </a:schemeClr>
                </a:solidFill>
                <a:effectLst>
                  <a:reflection blurRad="6350" stA="25000" endPos="45500" dir="5400000" sy="-100000" algn="bl" rotWithShape="0"/>
                </a:effectLst>
              </a:rPr>
              <a:t>a 2 aguas </a:t>
            </a:r>
            <a:r>
              <a:rPr lang="es-ES" err="1" smtClean="0">
                <a:solidFill>
                  <a:schemeClr val="tx2">
                    <a:lumMod val="50000"/>
                  </a:schemeClr>
                </a:solidFill>
                <a:effectLst>
                  <a:reflection blurRad="6350" stA="25000" endPos="45500" dir="5400000" sy="-100000" algn="bl" rotWithShape="0"/>
                </a:effectLst>
              </a:rPr>
              <a:t>biempotrado</a:t>
            </a:r>
            <a:endParaRPr lang="es-ES">
              <a:solidFill>
                <a:schemeClr val="tx2">
                  <a:lumMod val="50000"/>
                </a:schemeClr>
              </a:solidFill>
              <a:effectLst>
                <a:reflection blurRad="6350" stA="25000" endPos="45500" dir="5400000" sy="-100000" algn="bl" rotWithShape="0"/>
              </a:effectLst>
            </a:endParaRPr>
          </a:p>
        </p:txBody>
      </p:sp>
      <p:sp>
        <p:nvSpPr>
          <p:cNvPr id="10" name="9 CuadroTexto"/>
          <p:cNvSpPr txBox="1"/>
          <p:nvPr/>
        </p:nvSpPr>
        <p:spPr>
          <a:xfrm>
            <a:off x="0" y="4036422"/>
            <a:ext cx="4716017"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a:t>
            </a:r>
            <a:r>
              <a:rPr lang="es-ES" smtClean="0">
                <a:solidFill>
                  <a:schemeClr val="tx2">
                    <a:lumMod val="50000"/>
                  </a:schemeClr>
                </a:solidFill>
                <a:effectLst>
                  <a:reflection blurRad="6350" stA="25000" endPos="45500" dir="5400000" sy="-100000" algn="bl" rotWithShape="0"/>
                </a:effectLst>
              </a:rPr>
              <a:t>en arco biarticulado</a:t>
            </a:r>
            <a:endParaRPr lang="es-ES">
              <a:solidFill>
                <a:schemeClr val="tx2">
                  <a:lumMod val="50000"/>
                </a:schemeClr>
              </a:solidFill>
              <a:effectLst>
                <a:reflection blurRad="6350" stA="25000" endPos="45500" dir="5400000" sy="-100000" algn="bl" rotWithShape="0"/>
              </a:effectLst>
            </a:endParaRPr>
          </a:p>
        </p:txBody>
      </p:sp>
      <p:sp>
        <p:nvSpPr>
          <p:cNvPr id="11" name="10 CuadroTexto"/>
          <p:cNvSpPr txBox="1"/>
          <p:nvPr/>
        </p:nvSpPr>
        <p:spPr>
          <a:xfrm>
            <a:off x="4638735" y="4036422"/>
            <a:ext cx="4350703" cy="369332"/>
          </a:xfrm>
          <a:prstGeom prst="rect">
            <a:avLst/>
          </a:prstGeom>
          <a:noFill/>
        </p:spPr>
        <p:txBody>
          <a:bodyPr wrap="square" rtlCol="0">
            <a:spAutoFit/>
          </a:bodyPr>
          <a:lstStyle/>
          <a:p>
            <a:pPr algn="ctr"/>
            <a:r>
              <a:rPr lang="es-ES">
                <a:solidFill>
                  <a:schemeClr val="tx2">
                    <a:lumMod val="50000"/>
                  </a:schemeClr>
                </a:solidFill>
                <a:effectLst>
                  <a:reflection blurRad="6350" stA="25000" endPos="45500" dir="5400000" sy="-100000" algn="bl" rotWithShape="0"/>
                </a:effectLst>
              </a:rPr>
              <a:t>Estructura con pórtico </a:t>
            </a:r>
            <a:r>
              <a:rPr lang="es-ES" smtClean="0">
                <a:solidFill>
                  <a:schemeClr val="tx2">
                    <a:lumMod val="50000"/>
                  </a:schemeClr>
                </a:solidFill>
                <a:effectLst>
                  <a:reflection blurRad="6350" stA="25000" endPos="45500" dir="5400000" sy="-100000" algn="bl" rotWithShape="0"/>
                </a:effectLst>
              </a:rPr>
              <a:t>en arco </a:t>
            </a:r>
            <a:r>
              <a:rPr lang="es-ES" err="1" smtClean="0">
                <a:solidFill>
                  <a:schemeClr val="tx2">
                    <a:lumMod val="50000"/>
                  </a:schemeClr>
                </a:solidFill>
                <a:effectLst>
                  <a:reflection blurRad="6350" stA="25000" endPos="45500" dir="5400000" sy="-100000" algn="bl" rotWithShape="0"/>
                </a:effectLst>
              </a:rPr>
              <a:t>biempotrado</a:t>
            </a:r>
            <a:endParaRPr lang="es-ES">
              <a:solidFill>
                <a:schemeClr val="tx2">
                  <a:lumMod val="50000"/>
                </a:schemeClr>
              </a:solidFill>
              <a:effectLst>
                <a:reflection blurRad="6350" stA="25000" endPos="45500" dir="5400000" sy="-100000" algn="bl" rotWithShape="0"/>
              </a:effectLst>
            </a:endParaRPr>
          </a:p>
        </p:txBody>
      </p:sp>
      <p:pic>
        <p:nvPicPr>
          <p:cNvPr id="14" name="13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562" y="1754911"/>
            <a:ext cx="4273422" cy="2151090"/>
          </a:xfrm>
          <a:prstGeom prst="rect">
            <a:avLst/>
          </a:prstGeom>
          <a:ln>
            <a:noFill/>
          </a:ln>
          <a:effectLst>
            <a:outerShdw blurRad="292100" dist="139700" dir="2700000" algn="tl" rotWithShape="0">
              <a:srgbClr val="333333">
                <a:alpha val="65000"/>
              </a:srgbClr>
            </a:outerShdw>
          </a:effectLst>
        </p:spPr>
      </p:pic>
      <p:pic>
        <p:nvPicPr>
          <p:cNvPr id="15" name="14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5" y="1754911"/>
            <a:ext cx="4273421" cy="2151090"/>
          </a:xfrm>
          <a:prstGeom prst="rect">
            <a:avLst/>
          </a:prstGeom>
          <a:ln>
            <a:noFill/>
          </a:ln>
          <a:effectLst>
            <a:outerShdw blurRad="292100" dist="139700" dir="2700000" algn="tl" rotWithShape="0">
              <a:srgbClr val="333333">
                <a:alpha val="65000"/>
              </a:srgbClr>
            </a:outerShdw>
          </a:effectLst>
        </p:spPr>
      </p:pic>
      <p:pic>
        <p:nvPicPr>
          <p:cNvPr id="16" name="15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562" y="4405754"/>
            <a:ext cx="4273422" cy="2167723"/>
          </a:xfrm>
          <a:prstGeom prst="rect">
            <a:avLst/>
          </a:prstGeom>
          <a:ln>
            <a:noFill/>
          </a:ln>
          <a:effectLst>
            <a:outerShdw blurRad="292100" dist="139700" dir="2700000" algn="tl" rotWithShape="0">
              <a:srgbClr val="333333">
                <a:alpha val="65000"/>
              </a:srgbClr>
            </a:outerShdw>
          </a:effectLst>
        </p:spPr>
      </p:pic>
      <p:pic>
        <p:nvPicPr>
          <p:cNvPr id="17" name="16 Image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15" y="4405754"/>
            <a:ext cx="4273423" cy="2167723"/>
          </a:xfrm>
          <a:prstGeom prst="rect">
            <a:avLst/>
          </a:prstGeom>
          <a:ln>
            <a:noFill/>
          </a:ln>
          <a:effectLst>
            <a:outerShdw blurRad="292100" dist="139700" dir="2700000" algn="tl" rotWithShape="0">
              <a:srgbClr val="333333">
                <a:alpha val="65000"/>
              </a:srgbClr>
            </a:outerShdw>
          </a:effectLst>
        </p:spPr>
      </p:pic>
      <p:pic>
        <p:nvPicPr>
          <p:cNvPr id="12" name="11 Imagen"/>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4562" y="1754911"/>
            <a:ext cx="4273422" cy="2151090"/>
          </a:xfrm>
          <a:prstGeom prst="rect">
            <a:avLst/>
          </a:prstGeom>
          <a:ln>
            <a:noFill/>
          </a:ln>
          <a:effectLst>
            <a:outerShdw blurRad="292100" dist="139700" dir="2700000" algn="tl" rotWithShape="0">
              <a:srgbClr val="333333">
                <a:alpha val="65000"/>
              </a:srgbClr>
            </a:outerShdw>
          </a:effectLst>
        </p:spPr>
      </p:pic>
      <p:pic>
        <p:nvPicPr>
          <p:cNvPr id="13" name="12 Imagen"/>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16017" y="1754911"/>
            <a:ext cx="4273421" cy="2151090"/>
          </a:xfrm>
          <a:prstGeom prst="rect">
            <a:avLst/>
          </a:prstGeom>
          <a:ln>
            <a:noFill/>
          </a:ln>
          <a:effectLst>
            <a:outerShdw blurRad="292100" dist="139700" dir="2700000" algn="tl" rotWithShape="0">
              <a:srgbClr val="333333">
                <a:alpha val="65000"/>
              </a:srgbClr>
            </a:outerShdw>
          </a:effectLst>
        </p:spPr>
      </p:pic>
      <p:pic>
        <p:nvPicPr>
          <p:cNvPr id="19" name="18 Imagen"/>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6013" y="4405753"/>
            <a:ext cx="4273423" cy="2167723"/>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4563" y="4405752"/>
            <a:ext cx="4273422" cy="21677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291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ANÁLISIS DE DIVERSOS TIPOS </a:t>
            </a:r>
            <a:r>
              <a:rPr lang="es-ES" sz="2600" b="1" smtClean="0">
                <a:solidFill>
                  <a:schemeClr val="tx2">
                    <a:lumMod val="50000"/>
                  </a:schemeClr>
                </a:solidFill>
                <a:effectLst>
                  <a:reflection blurRad="6350" stA="25000" endPos="45500" dir="5400000" sy="-100000" algn="bl" rotWithShape="0"/>
                </a:effectLst>
              </a:rPr>
              <a:t>DE ESTRUCTURAS</a:t>
            </a:r>
            <a:endParaRPr lang="es-ES" sz="2600" b="1"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107504" y="2132856"/>
            <a:ext cx="8928992" cy="3139321"/>
          </a:xfrm>
          <a:prstGeom prst="rect">
            <a:avLst/>
          </a:prstGeom>
          <a:noFill/>
        </p:spPr>
        <p:txBody>
          <a:bodyPr wrap="square" rtlCol="0">
            <a:spAutoFit/>
          </a:bodyPr>
          <a:lstStyle/>
          <a:p>
            <a:r>
              <a:rPr lang="es-ES" sz="2200">
                <a:solidFill>
                  <a:schemeClr val="tx2">
                    <a:lumMod val="50000"/>
                  </a:schemeClr>
                </a:solidFill>
                <a:effectLst>
                  <a:reflection blurRad="6350" stA="25000" endPos="45500" dir="5400000" sy="-100000" algn="bl" rotWithShape="0"/>
                </a:effectLst>
              </a:rPr>
              <a:t>L</a:t>
            </a:r>
            <a:r>
              <a:rPr lang="es-ES" sz="2200" smtClean="0">
                <a:solidFill>
                  <a:schemeClr val="tx2">
                    <a:lumMod val="50000"/>
                  </a:schemeClr>
                </a:solidFill>
                <a:effectLst>
                  <a:reflection blurRad="6350" stA="25000" endPos="45500" dir="5400000" sy="-100000" algn="bl" rotWithShape="0"/>
                </a:effectLst>
              </a:rPr>
              <a:t>a </a:t>
            </a:r>
            <a:r>
              <a:rPr lang="es-ES" sz="2200">
                <a:solidFill>
                  <a:schemeClr val="tx2">
                    <a:lumMod val="50000"/>
                  </a:schemeClr>
                </a:solidFill>
                <a:effectLst>
                  <a:reflection blurRad="6350" stA="25000" endPos="45500" dir="5400000" sy="-100000" algn="bl" rotWithShape="0"/>
                </a:effectLst>
              </a:rPr>
              <a:t>conclusión es que la estructura con un mejor comportamiento es aquella que presenta un pórtico en </a:t>
            </a:r>
            <a:r>
              <a:rPr lang="es-ES" sz="2200" smtClean="0">
                <a:solidFill>
                  <a:schemeClr val="tx2">
                    <a:lumMod val="50000"/>
                  </a:schemeClr>
                </a:solidFill>
                <a:effectLst>
                  <a:reflection blurRad="6350" stA="25000" endPos="45500" dir="5400000" sy="-100000" algn="bl" rotWithShape="0"/>
                </a:effectLst>
              </a:rPr>
              <a:t>arco. Analizando las dos posibles soluciones (pórtico en arco biarticulado y pórtico en arco </a:t>
            </a:r>
            <a:r>
              <a:rPr lang="es-ES" sz="2200" err="1" smtClean="0">
                <a:solidFill>
                  <a:schemeClr val="tx2">
                    <a:lumMod val="50000"/>
                  </a:schemeClr>
                </a:solidFill>
                <a:effectLst>
                  <a:reflection blurRad="6350" stA="25000" endPos="45500" dir="5400000" sy="-100000" algn="bl" rotWithShape="0"/>
                </a:effectLst>
              </a:rPr>
              <a:t>biempotrado</a:t>
            </a:r>
            <a:r>
              <a:rPr lang="es-ES" sz="2200" smtClean="0">
                <a:solidFill>
                  <a:schemeClr val="tx2">
                    <a:lumMod val="50000"/>
                  </a:schemeClr>
                </a:solidFill>
                <a:effectLst>
                  <a:reflection blurRad="6350" stA="25000" endPos="45500" dir="5400000" sy="-100000" algn="bl" rotWithShape="0"/>
                </a:effectLst>
              </a:rPr>
              <a:t>), </a:t>
            </a:r>
            <a:r>
              <a:rPr lang="es-ES" sz="2200">
                <a:solidFill>
                  <a:schemeClr val="tx2">
                    <a:lumMod val="50000"/>
                  </a:schemeClr>
                </a:solidFill>
                <a:effectLst>
                  <a:reflection blurRad="6350" stA="25000" endPos="45500" dir="5400000" sy="-100000" algn="bl" rotWithShape="0"/>
                </a:effectLst>
              </a:rPr>
              <a:t>la principal ventaja de la </a:t>
            </a:r>
            <a:r>
              <a:rPr lang="es-ES" sz="2200" smtClean="0">
                <a:solidFill>
                  <a:schemeClr val="tx2">
                    <a:lumMod val="50000"/>
                  </a:schemeClr>
                </a:solidFill>
                <a:effectLst>
                  <a:reflection blurRad="6350" stA="25000" endPos="45500" dir="5400000" sy="-100000" algn="bl" rotWithShape="0"/>
                </a:effectLst>
              </a:rPr>
              <a:t>primera </a:t>
            </a:r>
            <a:r>
              <a:rPr lang="es-ES" sz="2200">
                <a:solidFill>
                  <a:schemeClr val="tx2">
                    <a:lumMod val="50000"/>
                  </a:schemeClr>
                </a:solidFill>
                <a:effectLst>
                  <a:reflection blurRad="6350" stA="25000" endPos="45500" dir="5400000" sy="-100000" algn="bl" rotWithShape="0"/>
                </a:effectLst>
              </a:rPr>
              <a:t>es que no induce momentos en la base, lo que implica un menor volumen de la cimentación. Sin embargo, la </a:t>
            </a:r>
            <a:r>
              <a:rPr lang="es-ES" sz="2200" smtClean="0">
                <a:solidFill>
                  <a:schemeClr val="tx2">
                    <a:lumMod val="50000"/>
                  </a:schemeClr>
                </a:solidFill>
                <a:effectLst>
                  <a:reflection blurRad="6350" stA="25000" endPos="45500" dir="5400000" sy="-100000" algn="bl" rotWithShape="0"/>
                </a:effectLst>
              </a:rPr>
              <a:t>segunda </a:t>
            </a:r>
            <a:r>
              <a:rPr lang="es-ES" sz="2200">
                <a:solidFill>
                  <a:schemeClr val="tx2">
                    <a:lumMod val="50000"/>
                  </a:schemeClr>
                </a:solidFill>
                <a:effectLst>
                  <a:reflection blurRad="6350" stA="25000" endPos="45500" dir="5400000" sy="-100000" algn="bl" rotWithShape="0"/>
                </a:effectLst>
              </a:rPr>
              <a:t>reduce los momentos máximos y consigue una mayor rigidez transversal del pórtico frente a las fuerzas </a:t>
            </a:r>
            <a:r>
              <a:rPr lang="es-ES" sz="2200" smtClean="0">
                <a:solidFill>
                  <a:schemeClr val="tx2">
                    <a:lumMod val="50000"/>
                  </a:schemeClr>
                </a:solidFill>
                <a:effectLst>
                  <a:reflection blurRad="6350" stA="25000" endPos="45500" dir="5400000" sy="-100000" algn="bl" rotWithShape="0"/>
                </a:effectLst>
              </a:rPr>
              <a:t>horizontales. Con </a:t>
            </a:r>
            <a:r>
              <a:rPr lang="es-ES" sz="2200">
                <a:solidFill>
                  <a:schemeClr val="tx2">
                    <a:lumMod val="50000"/>
                  </a:schemeClr>
                </a:solidFill>
                <a:effectLst>
                  <a:reflection blurRad="6350" stA="25000" endPos="45500" dir="5400000" sy="-100000" algn="bl" rotWithShape="0"/>
                </a:effectLst>
              </a:rPr>
              <a:t>todo ello, considero que la </a:t>
            </a:r>
            <a:r>
              <a:rPr lang="es-ES" sz="2200" smtClean="0">
                <a:solidFill>
                  <a:schemeClr val="tx2">
                    <a:lumMod val="50000"/>
                  </a:schemeClr>
                </a:solidFill>
                <a:effectLst>
                  <a:reflection blurRad="6350" stA="25000" endPos="45500" dir="5400000" sy="-100000" algn="bl" rotWithShape="0"/>
                </a:effectLst>
              </a:rPr>
              <a:t>estructura </a:t>
            </a:r>
            <a:r>
              <a:rPr lang="es-ES" sz="2200">
                <a:solidFill>
                  <a:schemeClr val="tx2">
                    <a:lumMod val="50000"/>
                  </a:schemeClr>
                </a:solidFill>
                <a:effectLst>
                  <a:reflection blurRad="6350" stA="25000" endPos="45500" dir="5400000" sy="-100000" algn="bl" rotWithShape="0"/>
                </a:effectLst>
              </a:rPr>
              <a:t>del pabellón deportivo </a:t>
            </a:r>
            <a:r>
              <a:rPr lang="es-ES" sz="2200" smtClean="0">
                <a:solidFill>
                  <a:schemeClr val="tx2">
                    <a:lumMod val="50000"/>
                  </a:schemeClr>
                </a:solidFill>
                <a:effectLst>
                  <a:reflection blurRad="6350" stA="25000" endPos="45500" dir="5400000" sy="-100000" algn="bl" rotWithShape="0"/>
                </a:effectLst>
              </a:rPr>
              <a:t>se debe resolver mediante </a:t>
            </a:r>
            <a:r>
              <a:rPr lang="es-ES" sz="2200" u="sng" smtClean="0">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pórticos </a:t>
            </a:r>
            <a:r>
              <a:rPr lang="es-ES" sz="2200" u="sng">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en arco </a:t>
            </a:r>
            <a:r>
              <a:rPr lang="es-ES" sz="2200" u="sng" err="1" smtClean="0">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biempotrados</a:t>
            </a:r>
            <a:r>
              <a:rPr lang="es-ES" sz="2200" u="sng" smtClean="0">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rPr>
              <a:t>.</a:t>
            </a:r>
            <a:endParaRPr lang="es-ES" sz="2200" u="sng">
              <a:solidFill>
                <a:schemeClr val="tx2">
                  <a:lumMod val="50000"/>
                </a:schemeClr>
              </a:solidFill>
              <a:effectLst>
                <a:outerShdw blurRad="38100" dist="38100" dir="2700000" algn="tl">
                  <a:srgbClr val="000000">
                    <a:alpha val="43137"/>
                  </a:srgbClr>
                </a:outerShdw>
                <a:reflection blurRad="6350" stA="25000" endPos="45500" dir="5400000" sy="-100000" algn="bl" rotWithShape="0"/>
              </a:effectLst>
            </a:endParaRPr>
          </a:p>
        </p:txBody>
      </p:sp>
    </p:spTree>
    <p:extLst>
      <p:ext uri="{BB962C8B-B14F-4D97-AF65-F5344CB8AC3E}">
        <p14:creationId xmlns:p14="http://schemas.microsoft.com/office/powerpoint/2010/main" val="247900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640" y="1457720"/>
            <a:ext cx="6893070" cy="53466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6 Imagen"/>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39652" y="2204864"/>
            <a:ext cx="6264696" cy="39000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0791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2050"/>
                                        </p:tgtEl>
                                      </p:cBhvr>
                                    </p:animEffect>
                                    <p:set>
                                      <p:cBhvr>
                                        <p:cTn id="14" dur="1" fill="hold">
                                          <p:stCondLst>
                                            <p:cond delay="499"/>
                                          </p:stCondLst>
                                        </p:cTn>
                                        <p:tgtEl>
                                          <p:spTgt spid="2050"/>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792088"/>
          </a:xfrm>
        </p:spPr>
        <p:txBody>
          <a:bodyPr/>
          <a:lstStyle/>
          <a:p>
            <a:pPr algn="ctr"/>
            <a:r>
              <a:rPr lang="es-ES">
                <a:effectLst>
                  <a:reflection blurRad="6350" stA="25000" endPos="45500" dir="5400000" sy="-100000" algn="bl" rotWithShape="0"/>
                </a:effectLst>
              </a:rPr>
              <a:t>PROYECTO FINAL DE GRADO</a:t>
            </a:r>
          </a:p>
        </p:txBody>
      </p:sp>
      <p:sp>
        <p:nvSpPr>
          <p:cNvPr id="5" name="4 CuadroTexto"/>
          <p:cNvSpPr txBox="1"/>
          <p:nvPr/>
        </p:nvSpPr>
        <p:spPr>
          <a:xfrm>
            <a:off x="0" y="1484784"/>
            <a:ext cx="9144000" cy="492443"/>
          </a:xfrm>
          <a:prstGeom prst="rect">
            <a:avLst/>
          </a:prstGeom>
          <a:noFill/>
        </p:spPr>
        <p:txBody>
          <a:bodyPr wrap="square" rtlCol="0">
            <a:spAutoFit/>
          </a:bodyPr>
          <a:lstStyle/>
          <a:p>
            <a:pPr algn="ctr"/>
            <a:r>
              <a:rPr lang="es-ES" sz="2600" b="1" dirty="0" smtClean="0">
                <a:solidFill>
                  <a:schemeClr val="tx2">
                    <a:lumMod val="50000"/>
                  </a:schemeClr>
                </a:solidFill>
                <a:effectLst>
                  <a:reflection blurRad="6350" stA="25000" endPos="45500" dir="5400000" sy="-100000" algn="bl" rotWithShape="0"/>
                </a:effectLst>
              </a:rPr>
              <a:t>DIMENSIONES Y DESCRIPCIÓN DE LA ESTRUCTURA</a:t>
            </a:r>
            <a:endParaRPr lang="es-ES" sz="2600" b="1" dirty="0">
              <a:solidFill>
                <a:schemeClr val="tx2">
                  <a:lumMod val="50000"/>
                </a:schemeClr>
              </a:solidFill>
              <a:effectLst>
                <a:reflection blurRad="6350" stA="25000" endPos="45500" dir="5400000" sy="-100000" algn="bl" rotWithShape="0"/>
              </a:effectLst>
            </a:endParaRPr>
          </a:p>
        </p:txBody>
      </p:sp>
      <p:sp>
        <p:nvSpPr>
          <p:cNvPr id="6" name="5 CuadroTexto"/>
          <p:cNvSpPr txBox="1"/>
          <p:nvPr/>
        </p:nvSpPr>
        <p:spPr>
          <a:xfrm>
            <a:off x="107504" y="2132855"/>
            <a:ext cx="5040560" cy="3508653"/>
          </a:xfrm>
          <a:prstGeom prst="rect">
            <a:avLst/>
          </a:prstGeom>
          <a:noFill/>
        </p:spPr>
        <p:txBody>
          <a:bodyPr wrap="square" rtlCol="0">
            <a:spAutoFit/>
          </a:bodyPr>
          <a:lstStyle/>
          <a:p>
            <a:endParaRPr lang="es-ES" sz="2200" dirty="0">
              <a:solidFill>
                <a:schemeClr val="tx2">
                  <a:lumMod val="50000"/>
                </a:schemeClr>
              </a:solidFill>
              <a:effectLst>
                <a:reflection blurRad="6350" stA="25000" endPos="45500" dir="5400000" sy="-100000" algn="bl" rotWithShape="0"/>
              </a:effectLst>
            </a:endParaRPr>
          </a:p>
          <a:p>
            <a:pPr marL="457200" lvl="0" indent="-4572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Una estructura, </a:t>
            </a:r>
            <a:r>
              <a:rPr lang="es-ES" sz="2000" dirty="0">
                <a:solidFill>
                  <a:schemeClr val="tx2">
                    <a:lumMod val="50000"/>
                  </a:schemeClr>
                </a:solidFill>
                <a:effectLst>
                  <a:reflection blurRad="6350" stA="25000" endPos="45500" dir="5400000" sy="-100000" algn="bl" rotWithShape="0"/>
                </a:effectLst>
              </a:rPr>
              <a:t>con </a:t>
            </a:r>
            <a:r>
              <a:rPr lang="es-ES" sz="2000" dirty="0" smtClean="0">
                <a:solidFill>
                  <a:schemeClr val="tx2">
                    <a:lumMod val="50000"/>
                  </a:schemeClr>
                </a:solidFill>
                <a:effectLst>
                  <a:reflection blurRad="6350" stA="25000" endPos="45500" dir="5400000" sy="-100000" algn="bl" rotWithShape="0"/>
                </a:effectLst>
              </a:rPr>
              <a:t>pórticos en </a:t>
            </a:r>
            <a:r>
              <a:rPr lang="es-ES" sz="2000" dirty="0">
                <a:solidFill>
                  <a:schemeClr val="tx2">
                    <a:lumMod val="50000"/>
                  </a:schemeClr>
                </a:solidFill>
                <a:effectLst>
                  <a:reflection blurRad="6350" stA="25000" endPos="45500" dir="5400000" sy="-100000" algn="bl" rotWithShape="0"/>
                </a:effectLst>
              </a:rPr>
              <a:t>arco, que servirá para cubrir la zona destinada a las actividades deportivas.</a:t>
            </a:r>
          </a:p>
          <a:p>
            <a:pPr marL="457200" lvl="0" indent="-457200">
              <a:buFont typeface="Arial" pitchFamily="34" charset="0"/>
              <a:buChar char="•"/>
            </a:pPr>
            <a:r>
              <a:rPr lang="es-ES" sz="2000" dirty="0" smtClean="0">
                <a:solidFill>
                  <a:schemeClr val="tx2">
                    <a:lumMod val="50000"/>
                  </a:schemeClr>
                </a:solidFill>
                <a:effectLst>
                  <a:reflection blurRad="6350" stA="25000" endPos="45500" dir="5400000" sy="-100000" algn="bl" rotWithShape="0"/>
                </a:effectLst>
              </a:rPr>
              <a:t>Una estructura con pórticos </a:t>
            </a:r>
            <a:r>
              <a:rPr lang="es-ES" sz="2000" dirty="0">
                <a:solidFill>
                  <a:schemeClr val="tx2">
                    <a:lumMod val="50000"/>
                  </a:schemeClr>
                </a:solidFill>
                <a:effectLst>
                  <a:reflection blurRad="6350" stA="25000" endPos="45500" dir="5400000" sy="-100000" algn="bl" rotWithShape="0"/>
                </a:effectLst>
              </a:rPr>
              <a:t>a 1 agua, </a:t>
            </a:r>
            <a:r>
              <a:rPr lang="es-ES" sz="2000" dirty="0" smtClean="0">
                <a:solidFill>
                  <a:schemeClr val="tx2">
                    <a:lumMod val="50000"/>
                  </a:schemeClr>
                </a:solidFill>
                <a:effectLst>
                  <a:reflection blurRad="6350" stA="25000" endPos="45500" dir="5400000" sy="-100000" algn="bl" rotWithShape="0"/>
                </a:effectLst>
              </a:rPr>
              <a:t>adosada a la </a:t>
            </a:r>
            <a:r>
              <a:rPr lang="es-ES" sz="2000" dirty="0">
                <a:solidFill>
                  <a:schemeClr val="tx2">
                    <a:lumMod val="50000"/>
                  </a:schemeClr>
                </a:solidFill>
                <a:effectLst>
                  <a:reflection blurRad="6350" stA="25000" endPos="45500" dir="5400000" sy="-100000" algn="bl" rotWithShape="0"/>
                </a:effectLst>
              </a:rPr>
              <a:t>anterior, que servirá para alojar los vestuarios</a:t>
            </a:r>
            <a:r>
              <a:rPr lang="es-ES" sz="2000" dirty="0" smtClean="0">
                <a:solidFill>
                  <a:schemeClr val="tx2">
                    <a:lumMod val="50000"/>
                  </a:schemeClr>
                </a:solidFill>
                <a:effectLst>
                  <a:reflection blurRad="6350" stA="25000" endPos="45500" dir="5400000" sy="-100000" algn="bl" rotWithShape="0"/>
                </a:effectLst>
              </a:rPr>
              <a:t>.</a:t>
            </a:r>
          </a:p>
          <a:p>
            <a:pPr marL="457200" lvl="0" indent="-457200">
              <a:buFont typeface="Arial" pitchFamily="34" charset="0"/>
              <a:buChar char="•"/>
            </a:pPr>
            <a:endParaRPr lang="es-ES" sz="2600" dirty="0">
              <a:solidFill>
                <a:schemeClr val="tx2">
                  <a:lumMod val="50000"/>
                </a:schemeClr>
              </a:solidFill>
              <a:effectLst>
                <a:reflection blurRad="6350" stA="25000" endPos="45500" dir="5400000" sy="-100000" algn="bl" rotWithShape="0"/>
              </a:effectLst>
            </a:endParaRPr>
          </a:p>
          <a:p>
            <a:pPr lvl="0"/>
            <a:r>
              <a:rPr lang="es-ES" sz="2800" dirty="0"/>
              <a:t> </a:t>
            </a:r>
            <a:r>
              <a:rPr lang="es-ES" sz="2600" dirty="0" smtClean="0">
                <a:solidFill>
                  <a:schemeClr val="tx2">
                    <a:lumMod val="50000"/>
                  </a:schemeClr>
                </a:solidFill>
                <a:effectLst>
                  <a:reflection blurRad="6350" stA="25000" endPos="45500" dir="5400000" sy="-100000" algn="bl" rotWithShape="0"/>
                </a:effectLst>
              </a:rPr>
              <a:t> </a:t>
            </a:r>
            <a:endParaRPr lang="es-ES" sz="2600" dirty="0">
              <a:solidFill>
                <a:schemeClr val="tx2">
                  <a:lumMod val="50000"/>
                </a:schemeClr>
              </a:solidFill>
              <a:effectLst>
                <a:reflection blurRad="6350" stA="25000" endPos="45500" dir="5400000" sy="-100000" algn="bl" rotWithShape="0"/>
              </a:effectLst>
            </a:endParaRPr>
          </a:p>
          <a:p>
            <a:endParaRPr lang="es-ES" sz="2600" dirty="0">
              <a:solidFill>
                <a:schemeClr val="tx2">
                  <a:lumMod val="50000"/>
                </a:schemeClr>
              </a:solidFill>
              <a:effectLst>
                <a:reflection blurRad="6350" stA="25000" endPos="45500" dir="5400000" sy="-100000" algn="bl" rotWithShape="0"/>
              </a:effectLst>
            </a:endParaRPr>
          </a:p>
        </p:txBody>
      </p:sp>
      <p:sp>
        <p:nvSpPr>
          <p:cNvPr id="3" name="2 CuadroTexto"/>
          <p:cNvSpPr txBox="1"/>
          <p:nvPr/>
        </p:nvSpPr>
        <p:spPr>
          <a:xfrm>
            <a:off x="107504" y="5013176"/>
            <a:ext cx="8820980" cy="1107996"/>
          </a:xfrm>
          <a:prstGeom prst="rect">
            <a:avLst/>
          </a:prstGeom>
          <a:noFill/>
        </p:spPr>
        <p:txBody>
          <a:bodyPr wrap="square" rtlCol="0">
            <a:spAutoFit/>
          </a:bodyPr>
          <a:lstStyle/>
          <a:p>
            <a:r>
              <a:rPr lang="es-ES" sz="2200" dirty="0">
                <a:solidFill>
                  <a:schemeClr val="tx2">
                    <a:lumMod val="50000"/>
                  </a:schemeClr>
                </a:solidFill>
                <a:effectLst>
                  <a:reflection blurRad="6350" stA="25000" endPos="45500" dir="5400000" sy="-100000" algn="bl" rotWithShape="0"/>
                </a:effectLst>
              </a:rPr>
              <a:t>Para conferir una mayor estabilidad en las fachadas del pabellón frente a las acciones del viento, se dispone de una serie de </a:t>
            </a:r>
            <a:r>
              <a:rPr lang="es-ES" sz="2200" dirty="0" err="1">
                <a:solidFill>
                  <a:schemeClr val="tx2">
                    <a:lumMod val="50000"/>
                  </a:schemeClr>
                </a:solidFill>
                <a:effectLst>
                  <a:reflection blurRad="6350" stA="25000" endPos="45500" dir="5400000" sy="-100000" algn="bl" rotWithShape="0"/>
                </a:effectLst>
              </a:rPr>
              <a:t>arriostramientos</a:t>
            </a:r>
            <a:r>
              <a:rPr lang="es-ES" sz="2200" dirty="0">
                <a:solidFill>
                  <a:schemeClr val="tx2">
                    <a:lumMod val="50000"/>
                  </a:schemeClr>
                </a:solidFill>
                <a:effectLst>
                  <a:reflection blurRad="6350" stA="25000" endPos="45500" dir="5400000" sy="-100000" algn="bl" rotWithShape="0"/>
                </a:effectLst>
              </a:rPr>
              <a:t> mediante cruces de San Andrés en los vanos extremos.</a:t>
            </a:r>
          </a:p>
        </p:txBody>
      </p:sp>
      <p:pic>
        <p:nvPicPr>
          <p:cNvPr id="8" name="7 Imagen"/>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88094" y="2132855"/>
            <a:ext cx="4056087" cy="2664296"/>
          </a:xfrm>
          <a:prstGeom prst="rect">
            <a:avLst/>
          </a:prstGeom>
          <a:noFill/>
          <a:ln>
            <a:noFill/>
          </a:ln>
        </p:spPr>
      </p:pic>
    </p:spTree>
    <p:extLst>
      <p:ext uri="{BB962C8B-B14F-4D97-AF65-F5344CB8AC3E}">
        <p14:creationId xmlns:p14="http://schemas.microsoft.com/office/powerpoint/2010/main" val="3505397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S10188135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3E27973-A7DE-4230-97D1-7E42CEDC0C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TS101881351</Template>
  <TotalTime>1729</TotalTime>
  <Words>4248</Words>
  <Application>Microsoft Office PowerPoint</Application>
  <PresentationFormat>Presentación en pantalla (4:3)</PresentationFormat>
  <Paragraphs>970</Paragraphs>
  <Slides>44</Slides>
  <Notes>0</Notes>
  <HiddenSlides>0</HiddenSlides>
  <MMClips>0</MMClips>
  <ScaleCrop>false</ScaleCrop>
  <HeadingPairs>
    <vt:vector size="4" baseType="variant">
      <vt:variant>
        <vt:lpstr>Tema</vt:lpstr>
      </vt:variant>
      <vt:variant>
        <vt:i4>1</vt:i4>
      </vt:variant>
      <vt:variant>
        <vt:lpstr>Títulos de diapositiva</vt:lpstr>
      </vt:variant>
      <vt:variant>
        <vt:i4>44</vt:i4>
      </vt:variant>
    </vt:vector>
  </HeadingPairs>
  <TitlesOfParts>
    <vt:vector size="45" baseType="lpstr">
      <vt:lpstr>TS101881351</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lpstr>PROYECTO FINAL DE GRADO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FINAL DE GRADO</dc:title>
  <dc:creator>Alfmendi</dc:creator>
  <cp:lastModifiedBy>No</cp:lastModifiedBy>
  <cp:revision>158</cp:revision>
  <dcterms:created xsi:type="dcterms:W3CDTF">2011-06-22T07:52:44Z</dcterms:created>
  <dcterms:modified xsi:type="dcterms:W3CDTF">2011-07-07T10:40:48Z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TC101881351</vt:lpwstr>
  </property>
</Properties>
</file>