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3" Type="http://schemas.openxmlformats.org/officeDocument/2006/relationships/extended-properties" Target="docProps/app.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960" r:id="rId1"/>
  </p:sldMasterIdLst>
  <p:sldIdLst>
    <p:sldId id="256" r:id="rId2"/>
    <p:sldId id="257" r:id="rId3"/>
    <p:sldId id="272" r:id="rId4"/>
    <p:sldId id="261" r:id="rId5"/>
    <p:sldId id="259" r:id="rId6"/>
    <p:sldId id="262" r:id="rId7"/>
    <p:sldId id="260" r:id="rId8"/>
    <p:sldId id="268" r:id="rId9"/>
    <p:sldId id="263" r:id="rId10"/>
    <p:sldId id="264" r:id="rId11"/>
    <p:sldId id="269" r:id="rId12"/>
    <p:sldId id="265" r:id="rId13"/>
    <p:sldId id="266" r:id="rId14"/>
    <p:sldId id="267" r:id="rId15"/>
    <p:sldId id="273" r:id="rId16"/>
    <p:sldId id="258" r:id="rId17"/>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6FCF"/>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7178" autoAdjust="0"/>
    <p:restoredTop sz="94590" autoAdjust="0"/>
  </p:normalViewPr>
  <p:slideViewPr>
    <p:cSldViewPr snapToObjects="1">
      <p:cViewPr varScale="1">
        <p:scale>
          <a:sx n="108" d="100"/>
          <a:sy n="108" d="100"/>
        </p:scale>
        <p:origin x="-816" y="-88"/>
      </p:cViewPr>
      <p:guideLst>
        <p:guide orient="horz" pos="2160"/>
        <p:guide pos="2880"/>
      </p:guideLst>
    </p:cSldViewPr>
  </p:slideViewPr>
  <p:outlineViewPr>
    <p:cViewPr>
      <p:scale>
        <a:sx n="33" d="100"/>
        <a:sy n="33" d="100"/>
      </p:scale>
      <p:origin x="0" y="361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‹Nr.›</a:t>
            </a:fld>
            <a:endParaRPr kumimoji="0" lang="en-US" sz="1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‹Nr.›</a:t>
            </a:fld>
            <a:endParaRPr kumimoji="0" lang="en-US" sz="2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96652B35-718D-4E28-AFEB-B694A3B357E8}" type="slidenum">
              <a:rPr kumimoji="0" lang="en-US" smtClean="0"/>
              <a:pPr/>
              <a:t>‹Nr.›</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F097991A-92C4-114A-8C94-D4425449D3DB}" type="slidenum">
              <a:rPr lang="es-ES_tradnl" smtClean="0"/>
              <a:pPr/>
              <a:t>‹Nr.›</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11B60-4BDE-5C49-B35D-4AA7DE7BDBA3}" type="datetimeFigureOut">
              <a:rPr lang="es-ES_tradnl" smtClean="0"/>
              <a:pPr/>
              <a:t>6/7/11</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7991A-92C4-114A-8C94-D4425449D3DB}" type="slidenum">
              <a:rPr lang="es-ES_tradnl" smtClean="0"/>
              <a:pPr/>
              <a:t>‹Nr.›</a:t>
            </a:fld>
            <a:endParaRPr lang="es-ES_tradnl"/>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image" Target="../media/image3.png"/><Relationship Id="rId5" Type="http://schemas.openxmlformats.org/officeDocument/2006/relationships/image" Target="../media/image5.png"/><Relationship Id="rId7"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8.png"/><Relationship Id="rId7"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image" Target="../media/image1.jpeg"/><Relationship Id="rId9" Type="http://schemas.openxmlformats.org/officeDocument/2006/relationships/image" Target="../media/image12.png"/><Relationship Id="rId3" Type="http://schemas.openxmlformats.org/officeDocument/2006/relationships/image" Target="../media/image2.pn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4" Type="http://schemas.openxmlformats.org/officeDocument/2006/relationships/image" Target="../media/image2.png"/><Relationship Id="rId10" Type="http://schemas.openxmlformats.org/officeDocument/2006/relationships/image" Target="../media/image18.png"/><Relationship Id="rId5" Type="http://schemas.openxmlformats.org/officeDocument/2006/relationships/image" Target="../media/image3.png"/><Relationship Id="rId7" Type="http://schemas.openxmlformats.org/officeDocument/2006/relationships/image" Target="../media/image15.png"/><Relationship Id="rId11"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image" Target="../media/image1.jpeg"/><Relationship Id="rId9" Type="http://schemas.openxmlformats.org/officeDocument/2006/relationships/image" Target="../media/image17.png"/><Relationship Id="rId3" Type="http://schemas.openxmlformats.org/officeDocument/2006/relationships/image" Target="../media/image13.png"/><Relationship Id="rId6"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0.jpeg"/><Relationship Id="rId7" Type="http://schemas.openxmlformats.org/officeDocument/2006/relationships/image" Target="../media/image22.jpe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6" Type="http://schemas.openxmlformats.org/officeDocument/2006/relationships/image" Target="../media/image21.jpeg"/></Relationships>
</file>

<file path=ppt/slides/_rels/slide7.xml.rels><?xml version="1.0" encoding="UTF-8" standalone="yes"?>
<Relationships xmlns="http://schemas.openxmlformats.org/package/2006/relationships"><Relationship Id="rId6" Type="http://schemas.openxmlformats.org/officeDocument/2006/relationships/image" Target="../media/image2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23.png"/></Relationships>
</file>

<file path=ppt/slides/_rels/slide8.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4" Type="http://schemas.openxmlformats.org/officeDocument/2006/relationships/image" Target="../media/image3.png"/><Relationship Id="rId10" Type="http://schemas.openxmlformats.org/officeDocument/2006/relationships/image" Target="../media/image31.png"/><Relationship Id="rId5" Type="http://schemas.openxmlformats.org/officeDocument/2006/relationships/image" Target="../media/image26.png"/><Relationship Id="rId7" Type="http://schemas.openxmlformats.org/officeDocument/2006/relationships/image" Target="../media/image28.png"/><Relationship Id="rId11" Type="http://schemas.openxmlformats.org/officeDocument/2006/relationships/image" Target="../media/image32.png"/><Relationship Id="rId1" Type="http://schemas.openxmlformats.org/officeDocument/2006/relationships/slideLayout" Target="../slideLayouts/slideLayout1.xml"/><Relationship Id="rId2" Type="http://schemas.openxmlformats.org/officeDocument/2006/relationships/image" Target="../media/image1.jpeg"/><Relationship Id="rId9" Type="http://schemas.openxmlformats.org/officeDocument/2006/relationships/image" Target="../media/image30.png"/><Relationship Id="rId3" Type="http://schemas.openxmlformats.org/officeDocument/2006/relationships/image" Target="../media/image2.png"/><Relationship Id="rId6" Type="http://schemas.openxmlformats.org/officeDocument/2006/relationships/image" Target="../media/image27.png"/></Relationships>
</file>

<file path=ppt/slides/_rels/slide10.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33.png"/></Relationships>
</file>

<file path=ppt/slides/_rels/slide11.xml.rels><?xml version="1.0" encoding="UTF-8" standalone="yes"?>
<Relationships xmlns="http://schemas.openxmlformats.org/package/2006/relationships"><Relationship Id="rId4" Type="http://schemas.openxmlformats.org/officeDocument/2006/relationships/image" Target="../media/image3.png"/><Relationship Id="rId7" Type="http://schemas.openxmlformats.org/officeDocument/2006/relationships/image" Target="../media/image35.png"/><Relationship Id="rId11"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34.png"/><Relationship Id="rId8" Type="http://schemas.openxmlformats.org/officeDocument/2006/relationships/image" Target="../media/image36.png"/><Relationship Id="rId13" Type="http://schemas.openxmlformats.org/officeDocument/2006/relationships/image" Target="../media/image41.png"/><Relationship Id="rId10" Type="http://schemas.openxmlformats.org/officeDocument/2006/relationships/image" Target="../media/image38.png"/><Relationship Id="rId5" Type="http://schemas.openxmlformats.org/officeDocument/2006/relationships/image" Target="../media/image33.png"/><Relationship Id="rId12" Type="http://schemas.openxmlformats.org/officeDocument/2006/relationships/image" Target="../media/image40.png"/><Relationship Id="rId2" Type="http://schemas.openxmlformats.org/officeDocument/2006/relationships/image" Target="../media/image1.jpeg"/><Relationship Id="rId9" Type="http://schemas.openxmlformats.org/officeDocument/2006/relationships/image" Target="../media/image37.png"/><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42.png"/></Relationships>
</file>

<file path=ppt/slides/_rels/slide13.xml.rels><?xml version="1.0" encoding="UTF-8" standalone="yes"?>
<Relationships xmlns="http://schemas.openxmlformats.org/package/2006/relationships"><Relationship Id="rId4" Type="http://schemas.openxmlformats.org/officeDocument/2006/relationships/image" Target="../media/image3.png"/><Relationship Id="rId5" Type="http://schemas.openxmlformats.org/officeDocument/2006/relationships/image" Target="../media/image43.png"/><Relationship Id="rId7"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6" Type="http://schemas.openxmlformats.org/officeDocument/2006/relationships/image" Target="../media/image44.png"/></Relationships>
</file>

<file path=ppt/slides/_rels/slide14.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5" Type="http://schemas.openxmlformats.org/officeDocument/2006/relationships/image" Target="../media/image46.png"/></Relationships>
</file>

<file path=ppt/slides/_rels/slide15.xml.rels><?xml version="1.0" encoding="UTF-8" standalone="yes"?>
<Relationships xmlns="http://schemas.openxmlformats.org/package/2006/relationships"><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6" Type="http://schemas.openxmlformats.org/officeDocument/2006/relationships/image" Target="../media/image3.png"/><Relationship Id="rId4" Type="http://schemas.openxmlformats.org/officeDocument/2006/relationships/hyperlink" Target="http://www.codigotecnico.org" TargetMode="External"/><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hyperlink" Target="http://www.acusticaweb.com/"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14" name="Rectángulo 13"/>
          <p:cNvSpPr/>
          <p:nvPr/>
        </p:nvSpPr>
        <p:spPr>
          <a:xfrm>
            <a:off x="0" y="0"/>
            <a:ext cx="9144000" cy="6858000"/>
          </a:xfrm>
          <a:prstGeom prst="rect">
            <a:avLst/>
          </a:prstGeom>
          <a:gradFill flip="none" rotWithShape="1">
            <a:gsLst>
              <a:gs pos="95000">
                <a:schemeClr val="accent1">
                  <a:lumMod val="75000"/>
                  <a:alpha val="0"/>
                </a:schemeClr>
              </a:gs>
              <a:gs pos="100000">
                <a:schemeClr val="accent1">
                  <a:tint val="50000"/>
                  <a:shade val="100000"/>
                  <a:satMod val="350000"/>
                </a:schemeClr>
              </a:gs>
            </a:gsLst>
            <a:path path="rect">
              <a:fillToRect l="50000" t="50000" r="50000" b="50000"/>
            </a:path>
            <a:tileRect/>
          </a:gradFill>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ítulo 1"/>
          <p:cNvSpPr>
            <a:spLocks noGrp="1"/>
          </p:cNvSpPr>
          <p:nvPr>
            <p:ph type="ctrTitle"/>
          </p:nvPr>
        </p:nvSpPr>
        <p:spPr>
          <a:xfrm>
            <a:off x="2429281" y="2057400"/>
            <a:ext cx="6566289" cy="2274537"/>
          </a:xfrm>
        </p:spPr>
        <p:txBody>
          <a:bodyPr>
            <a:normAutofit fontScale="90000"/>
          </a:bodyPr>
          <a:lstStyle/>
          <a:p>
            <a:pPr lvl="0"/>
            <a:r>
              <a:rPr lang="es-ES_tradnl" b="1" dirty="0" smtClean="0">
                <a:ln w="17780" cmpd="sng">
                  <a:solidFill>
                    <a:schemeClr val="tx1"/>
                  </a:solidFill>
                  <a:prstDash val="solid"/>
                  <a:miter lim="800000"/>
                </a:ln>
                <a:solidFill>
                  <a:srgbClr val="FFFFFF"/>
                </a:solidFill>
                <a:effectLst>
                  <a:outerShdw blurRad="50800" algn="tl" rotWithShape="0">
                    <a:srgbClr val="000000"/>
                  </a:outerShdw>
                </a:effectLst>
                <a:latin typeface="Cambria" pitchFamily="-65" charset="0"/>
                <a:ea typeface="Times New Roman" pitchFamily="-65" charset="0"/>
              </a:rPr>
              <a:t>MEDIDA DE LOS PARAMETROS ACUSTICOS DE UN CASAL FALLERO</a:t>
            </a:r>
            <a:endParaRPr lang="es-ES_tradnl" b="1" dirty="0">
              <a:ln w="17780" cmpd="sng">
                <a:solidFill>
                  <a:schemeClr val="tx1"/>
                </a:solidFill>
                <a:prstDash val="solid"/>
                <a:miter lim="800000"/>
              </a:ln>
              <a:solidFill>
                <a:srgbClr val="FFFFFF"/>
              </a:solidFill>
              <a:effectLst>
                <a:outerShdw blurRad="50800" algn="tl" rotWithShape="0">
                  <a:srgbClr val="000000"/>
                </a:outerShdw>
              </a:effectLst>
            </a:endParaRPr>
          </a:p>
        </p:txBody>
      </p:sp>
      <p:sp>
        <p:nvSpPr>
          <p:cNvPr id="3" name="Subtítulo 2"/>
          <p:cNvSpPr>
            <a:spLocks noGrp="1"/>
          </p:cNvSpPr>
          <p:nvPr>
            <p:ph type="subTitle" idx="1"/>
          </p:nvPr>
        </p:nvSpPr>
        <p:spPr>
          <a:xfrm>
            <a:off x="6023770" y="5867400"/>
            <a:ext cx="2971800" cy="685800"/>
          </a:xfrm>
        </p:spPr>
        <p:txBody>
          <a:bodyPr>
            <a:normAutofit fontScale="47500" lnSpcReduction="20000"/>
          </a:bodyPr>
          <a:lstStyle/>
          <a:p>
            <a:pPr lvl="0" algn="l"/>
            <a:r>
              <a:rPr lang="es-ES_tradnl" sz="4400" b="1" dirty="0" smtClean="0">
                <a:ln w="17780" cmpd="sng">
                  <a:noFill/>
                  <a:prstDash val="solid"/>
                  <a:miter lim="800000"/>
                </a:ln>
                <a:solidFill>
                  <a:schemeClr val="tx1"/>
                </a:solidFill>
                <a:latin typeface="Cambria" pitchFamily="-65" charset="0"/>
                <a:ea typeface="Times New Roman" pitchFamily="-65" charset="0"/>
                <a:cs typeface="+mj-cs"/>
              </a:rPr>
              <a:t>Alumno:</a:t>
            </a:r>
          </a:p>
          <a:p>
            <a:pPr lvl="0" algn="l"/>
            <a:r>
              <a:rPr lang="es-ES_tradnl" sz="4400" b="1" dirty="0" smtClean="0">
                <a:ln w="17780" cmpd="sng">
                  <a:noFill/>
                  <a:prstDash val="solid"/>
                  <a:miter lim="800000"/>
                </a:ln>
                <a:solidFill>
                  <a:schemeClr val="tx1"/>
                </a:solidFill>
                <a:latin typeface="Cambria" pitchFamily="-65" charset="0"/>
                <a:ea typeface="Times New Roman" pitchFamily="-65" charset="0"/>
                <a:cs typeface="+mj-cs"/>
              </a:rPr>
              <a:t>MARTINEZ REAL, JOSE</a:t>
            </a:r>
            <a:endParaRPr lang="es-ES_tradnl" sz="4400" b="1" dirty="0">
              <a:ln w="17780" cmpd="sng">
                <a:noFill/>
                <a:prstDash val="solid"/>
                <a:miter lim="800000"/>
              </a:ln>
              <a:solidFill>
                <a:schemeClr val="tx1"/>
              </a:solidFill>
              <a:latin typeface="Cambria" pitchFamily="-65" charset="0"/>
              <a:ea typeface="Times New Roman" pitchFamily="-65" charset="0"/>
              <a:cs typeface="+mj-cs"/>
            </a:endParaRPr>
          </a:p>
        </p:txBody>
      </p:sp>
      <p:grpSp>
        <p:nvGrpSpPr>
          <p:cNvPr id="12" name="Agrupar 11"/>
          <p:cNvGrpSpPr/>
          <p:nvPr/>
        </p:nvGrpSpPr>
        <p:grpSpPr>
          <a:xfrm>
            <a:off x="279390" y="176400"/>
            <a:ext cx="8463923" cy="609600"/>
            <a:chOff x="279390" y="86400"/>
            <a:chExt cx="8463923" cy="609600"/>
          </a:xfrm>
        </p:grpSpPr>
        <p:pic>
          <p:nvPicPr>
            <p:cNvPr id="13315" name="Imagen 41"/>
            <p:cNvPicPr>
              <a:picLocks noChangeArrowheads="1"/>
            </p:cNvPicPr>
            <p:nvPr/>
          </p:nvPicPr>
          <p:blipFill>
            <a:blip r:embed="rId3"/>
            <a:srcRect/>
            <a:stretch>
              <a:fillRect/>
            </a:stretch>
          </p:blipFill>
          <p:spPr bwMode="auto">
            <a:xfrm>
              <a:off x="7097170"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3131181" y="86400"/>
              <a:ext cx="2581245" cy="609600"/>
            </a:xfrm>
            <a:prstGeom prst="rect">
              <a:avLst/>
            </a:prstGeom>
            <a:solidFill>
              <a:srgbClr val="365F91"/>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800" b="0" i="0" u="none" strike="noStrike" cap="none" normalizeH="0" baseline="0" dirty="0">
                <a:ln>
                  <a:noFill/>
                </a:ln>
                <a:solidFill>
                  <a:schemeClr val="tx1"/>
                </a:solidFill>
                <a:effectLst/>
                <a:latin typeface="Times New Roman" pitchFamily="-65" charset="0"/>
                <a:ea typeface="Times New Roman" pitchFamily="-65" charset="0"/>
              </a:endParaRPr>
            </a:p>
          </p:txBody>
        </p:sp>
      </p:grpSp>
      <p:pic>
        <p:nvPicPr>
          <p:cNvPr id="10" name="Imagen 9" descr="Casa 2.jpg"/>
          <p:cNvPicPr>
            <a:picLocks noChangeAspect="1"/>
          </p:cNvPicPr>
          <p:nvPr/>
        </p:nvPicPr>
        <p:blipFill>
          <a:blip r:embed="rId5">
            <a:clrChange>
              <a:clrFrom>
                <a:srgbClr val="FFFFFF"/>
              </a:clrFrom>
              <a:clrTo>
                <a:srgbClr val="FFFFFF">
                  <a:alpha val="0"/>
                </a:srgbClr>
              </a:clrTo>
            </a:clrChange>
          </a:blip>
          <a:stretch>
            <a:fillRect/>
          </a:stretch>
        </p:blipFill>
        <p:spPr>
          <a:xfrm>
            <a:off x="531647" y="2087847"/>
            <a:ext cx="1897634" cy="2244090"/>
          </a:xfrm>
          <a:prstGeom prst="rect">
            <a:avLst/>
          </a:prstGeom>
        </p:spPr>
      </p:pic>
      <p:sp>
        <p:nvSpPr>
          <p:cNvPr id="11" name="Subtítulo 2"/>
          <p:cNvSpPr txBox="1">
            <a:spLocks/>
          </p:cNvSpPr>
          <p:nvPr/>
        </p:nvSpPr>
        <p:spPr>
          <a:xfrm>
            <a:off x="279390" y="5715000"/>
            <a:ext cx="3683010" cy="838200"/>
          </a:xfrm>
          <a:prstGeom prst="rect">
            <a:avLst/>
          </a:prstGeom>
        </p:spPr>
        <p:txBody>
          <a:bodyPr vert="horz" lIns="91440" tIns="45720" rIns="91440" bIns="45720" rtlCol="0">
            <a:no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s-ES_tradnl" sz="1600" b="1" dirty="0" smtClean="0">
                <a:ln w="17780" cmpd="sng">
                  <a:noFill/>
                  <a:prstDash val="solid"/>
                  <a:miter lim="800000"/>
                </a:ln>
                <a:latin typeface="Cambria" pitchFamily="-65" charset="0"/>
                <a:ea typeface="Times New Roman" pitchFamily="-65" charset="0"/>
                <a:cs typeface="+mj-cs"/>
              </a:rPr>
              <a:t>Directores del PFG</a:t>
            </a:r>
            <a:r>
              <a:rPr kumimoji="0" lang="es-ES_tradnl" sz="1600" b="1" i="0" u="none" strike="noStrike" kern="1200" cap="none" spc="0" normalizeH="0" baseline="0" noProof="0" dirty="0" smtClean="0">
                <a:ln w="17780" cmpd="sng">
                  <a:noFill/>
                  <a:prstDash val="solid"/>
                  <a:miter lim="800000"/>
                </a:ln>
                <a:solidFill>
                  <a:schemeClr val="tx1"/>
                </a:solidFill>
                <a:effectLst/>
                <a:uLnTx/>
                <a:uFillTx/>
                <a:latin typeface="Cambria" pitchFamily="-65" charset="0"/>
                <a:ea typeface="Times New Roman" pitchFamily="-65" charset="0"/>
                <a:cs typeface="+mj-cs"/>
              </a:rPr>
              <a: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s-ES_tradnl" sz="1600" b="1" i="0" u="none" strike="noStrike" kern="1200" cap="none" spc="0" normalizeH="0" baseline="0" noProof="0" dirty="0" smtClean="0">
                <a:ln w="17780" cmpd="sng">
                  <a:noFill/>
                  <a:prstDash val="solid"/>
                  <a:miter lim="800000"/>
                </a:ln>
                <a:solidFill>
                  <a:schemeClr val="tx1"/>
                </a:solidFill>
                <a:effectLst/>
                <a:uLnTx/>
                <a:uFillTx/>
                <a:latin typeface="Cambria" pitchFamily="-65" charset="0"/>
                <a:ea typeface="Times New Roman" pitchFamily="-65" charset="0"/>
                <a:cs typeface="+mj-cs"/>
              </a:rPr>
              <a:t>VICENTE GOMEZ LOZANO</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s-ES_tradnl" sz="1600" b="1" dirty="0" smtClean="0">
                <a:ln w="17780" cmpd="sng">
                  <a:noFill/>
                  <a:prstDash val="solid"/>
                  <a:miter lim="800000"/>
                </a:ln>
                <a:latin typeface="Cambria" pitchFamily="-65" charset="0"/>
                <a:ea typeface="Times New Roman" pitchFamily="-65" charset="0"/>
                <a:cs typeface="+mj-cs"/>
              </a:rPr>
              <a:t>SALDORA REIG GARCIA-SAMPEDRO</a:t>
            </a:r>
            <a:endParaRPr kumimoji="0" lang="es-ES_tradnl" sz="1600" b="1" i="0" u="none" strike="noStrike" kern="1200" cap="none" spc="0" normalizeH="0" baseline="0" noProof="0" dirty="0">
              <a:ln w="17780" cmpd="sng">
                <a:noFill/>
                <a:prstDash val="solid"/>
                <a:miter lim="800000"/>
              </a:ln>
              <a:solidFill>
                <a:schemeClr val="tx1"/>
              </a:solidFill>
              <a:effectLst/>
              <a:uLnTx/>
              <a:uFillTx/>
              <a:latin typeface="Cambria" pitchFamily="-65" charset="0"/>
              <a:ea typeface="Times New Roman" pitchFamily="-65" charset="0"/>
              <a:cs typeface="+mj-cs"/>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79390" y="990600"/>
            <a:ext cx="7772400" cy="4343399"/>
          </a:xfrm>
        </p:spPr>
        <p:txBody>
          <a:bodyPr>
            <a:noAutofit/>
          </a:bodyPr>
          <a:lstStyle/>
          <a:p>
            <a:pPr algn="l"/>
            <a:r>
              <a:rPr lang="es-ES" sz="1800" b="1" u="sng" dirty="0" smtClean="0"/>
              <a:t>INDICE</a:t>
            </a:r>
            <a:br>
              <a:rPr lang="es-ES" sz="1800" b="1" u="sng" dirty="0" smtClean="0"/>
            </a:br>
            <a:r>
              <a:rPr lang="es-ES" sz="1400" b="1" dirty="0" smtClean="0"/>
              <a:t/>
            </a:r>
            <a:br>
              <a:rPr lang="es-ES" sz="1400" b="1" dirty="0" smtClean="0"/>
            </a:br>
            <a:r>
              <a:rPr lang="es-ES" sz="1400" b="1" dirty="0" smtClean="0"/>
              <a:t>	</a:t>
            </a:r>
            <a:r>
              <a:rPr lang="es-ES" sz="1600" b="1" dirty="0" smtClean="0"/>
              <a:t>-  INTRODUCCION</a:t>
            </a:r>
            <a:br>
              <a:rPr lang="es-ES" sz="1600" b="1" dirty="0" smtClean="0"/>
            </a:br>
            <a:r>
              <a:rPr lang="es-ES" sz="1600" b="1" dirty="0" smtClean="0"/>
              <a:t/>
            </a:r>
            <a:br>
              <a:rPr lang="es-ES" sz="1600" b="1" dirty="0" smtClean="0"/>
            </a:br>
            <a:r>
              <a:rPr lang="es-ES" sz="1600" b="1" dirty="0" smtClean="0"/>
              <a:t>	-  EQUIPOS DE MEDICION</a:t>
            </a:r>
            <a:br>
              <a:rPr lang="es-ES" sz="1600" b="1" dirty="0" smtClean="0"/>
            </a:br>
            <a:r>
              <a:rPr lang="es-ES" sz="1600" b="1" dirty="0" smtClean="0"/>
              <a:t/>
            </a:r>
            <a:br>
              <a:rPr lang="es-ES" sz="1600" b="1" dirty="0" smtClean="0"/>
            </a:br>
            <a:r>
              <a:rPr lang="es-ES" sz="1600" b="1" dirty="0" smtClean="0"/>
              <a:t>	-  PROCEDIMIENTOS DE MEDICIONES</a:t>
            </a:r>
            <a:br>
              <a:rPr lang="es-ES" sz="1600" b="1" dirty="0" smtClean="0"/>
            </a:br>
            <a:r>
              <a:rPr lang="es-ES" sz="1600" b="1" dirty="0" smtClean="0"/>
              <a:t/>
            </a:r>
            <a:br>
              <a:rPr lang="es-ES" sz="1600" b="1" dirty="0" smtClean="0"/>
            </a:br>
            <a:r>
              <a:rPr lang="es-ES" sz="1600" b="1" dirty="0" smtClean="0"/>
              <a:t>	-  EJEMPLO DE MEDICION</a:t>
            </a:r>
            <a:br>
              <a:rPr lang="es-ES" sz="1600" b="1" dirty="0" smtClean="0"/>
            </a:br>
            <a:r>
              <a:rPr lang="es-ES" sz="1600" b="1" dirty="0" smtClean="0"/>
              <a:t>	</a:t>
            </a:r>
            <a:br>
              <a:rPr lang="es-ES" sz="1600" b="1" dirty="0" smtClean="0"/>
            </a:br>
            <a:r>
              <a:rPr lang="es-ES" sz="1600" b="1" dirty="0" smtClean="0"/>
              <a:t>	-  PROPUESTA DE SOLUCION A ADOPTAR</a:t>
            </a:r>
            <a:br>
              <a:rPr lang="es-ES" sz="1600" b="1" dirty="0" smtClean="0"/>
            </a:br>
            <a:r>
              <a:rPr lang="es-ES" sz="1600" b="1" dirty="0" smtClean="0"/>
              <a:t/>
            </a:r>
            <a:br>
              <a:rPr lang="es-ES" sz="1600" b="1" dirty="0" smtClean="0"/>
            </a:br>
            <a:r>
              <a:rPr lang="es-ES" sz="1600" b="1" dirty="0" smtClean="0"/>
              <a:t>	-  VALORACION ECONOMICA DE LA SOLUCION PROPUESTA</a:t>
            </a:r>
            <a:br>
              <a:rPr lang="es-ES" sz="1600" b="1" dirty="0" smtClean="0"/>
            </a:br>
            <a:r>
              <a:rPr lang="es-ES" sz="1600" b="1" dirty="0" smtClean="0"/>
              <a:t>	</a:t>
            </a:r>
            <a:br>
              <a:rPr lang="es-ES" sz="1600" b="1" dirty="0" smtClean="0"/>
            </a:br>
            <a:r>
              <a:rPr lang="es-ES" sz="1600" b="1" dirty="0" smtClean="0"/>
              <a:t>	-  CONCLUSIONES</a:t>
            </a:r>
            <a:br>
              <a:rPr lang="es-ES" sz="1600" b="1" dirty="0" smtClean="0"/>
            </a:br>
            <a:r>
              <a:rPr lang="es-ES" sz="1600" b="1" dirty="0" smtClean="0"/>
              <a:t>	</a:t>
            </a:r>
            <a:br>
              <a:rPr lang="es-ES" sz="1600" b="1" dirty="0" smtClean="0"/>
            </a:br>
            <a:r>
              <a:rPr lang="es-ES" sz="1600" b="1" dirty="0" smtClean="0"/>
              <a:t>	-  BIBLIOGRAFIA</a:t>
            </a:r>
            <a:r>
              <a:rPr lang="es-ES" sz="1400" b="1" dirty="0" smtClean="0"/>
              <a:t/>
            </a:r>
            <a:br>
              <a:rPr lang="es-ES" sz="1400" b="1" dirty="0" smtClean="0"/>
            </a:br>
            <a:endParaRPr lang="es-ES_tradnl" sz="1400" dirty="0"/>
          </a:p>
        </p:txBody>
      </p:sp>
      <p:grpSp>
        <p:nvGrpSpPr>
          <p:cNvPr id="10"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63326" y="762001"/>
            <a:ext cx="7772400" cy="1295399"/>
          </a:xfrm>
        </p:spPr>
        <p:txBody>
          <a:bodyPr>
            <a:noAutofit/>
          </a:bodyPr>
          <a:lstStyle/>
          <a:p>
            <a:pPr algn="just"/>
            <a:r>
              <a:rPr lang="es-ES" sz="1400" b="1" dirty="0"/>
              <a:t>INTRODUCCION</a:t>
            </a:r>
            <a:r>
              <a:rPr lang="es-ES_tradnl" sz="1400" dirty="0"/>
              <a:t/>
            </a:r>
            <a:br>
              <a:rPr lang="es-ES_tradnl" sz="1400" dirty="0"/>
            </a:br>
            <a:r>
              <a:rPr lang="es-ES" sz="1400" dirty="0" smtClean="0"/>
              <a:t>El objeto es obtener las medidas de los parámetros acústicos de un local perteneciente a la Asociacion Cultural Fallera Visitación-Orihuela, y en consecuenciencia de los resultados obtenidos realizar la propuesta de aislamiento de ruido del local, según las exigencias que vienen marcadas en el </a:t>
            </a:r>
            <a:r>
              <a:rPr lang="es-ES" sz="1400" b="1" dirty="0" smtClean="0"/>
              <a:t>CTE DB - HR - Portección frente al ruido.</a:t>
            </a:r>
            <a:endParaRPr lang="es-ES_tradnl" sz="1400" dirty="0"/>
          </a:p>
        </p:txBody>
      </p:sp>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grpSp>
        <p:nvGrpSpPr>
          <p:cNvPr id="4" name="Agrupar 17"/>
          <p:cNvGrpSpPr/>
          <p:nvPr/>
        </p:nvGrpSpPr>
        <p:grpSpPr>
          <a:xfrm>
            <a:off x="663326" y="1891866"/>
            <a:ext cx="7772404" cy="3869729"/>
            <a:chOff x="663821" y="1891640"/>
            <a:chExt cx="7772404" cy="3869729"/>
          </a:xfrm>
        </p:grpSpPr>
        <p:grpSp>
          <p:nvGrpSpPr>
            <p:cNvPr id="7" name="Agrupar 16"/>
            <p:cNvGrpSpPr/>
            <p:nvPr/>
          </p:nvGrpSpPr>
          <p:grpSpPr>
            <a:xfrm>
              <a:off x="663821" y="1891640"/>
              <a:ext cx="7772404" cy="3598112"/>
              <a:chOff x="663821" y="1891640"/>
              <a:chExt cx="7772404" cy="3598112"/>
            </a:xfrm>
          </p:grpSpPr>
          <p:grpSp>
            <p:nvGrpSpPr>
              <p:cNvPr id="8" name="Group 2"/>
              <p:cNvGrpSpPr>
                <a:grpSpLocks noChangeAspect="1"/>
              </p:cNvGrpSpPr>
              <p:nvPr/>
            </p:nvGrpSpPr>
            <p:grpSpPr bwMode="auto">
              <a:xfrm>
                <a:off x="3352706" y="1891640"/>
                <a:ext cx="5083519" cy="3598112"/>
                <a:chOff x="1482" y="3561"/>
                <a:chExt cx="8516" cy="6028"/>
              </a:xfrm>
            </p:grpSpPr>
            <p:grpSp>
              <p:nvGrpSpPr>
                <p:cNvPr id="9" name="Group 3"/>
                <p:cNvGrpSpPr>
                  <a:grpSpLocks/>
                </p:cNvGrpSpPr>
                <p:nvPr/>
              </p:nvGrpSpPr>
              <p:grpSpPr bwMode="auto">
                <a:xfrm>
                  <a:off x="1482" y="3561"/>
                  <a:ext cx="8516" cy="6028"/>
                  <a:chOff x="1315" y="3500"/>
                  <a:chExt cx="8842" cy="6430"/>
                </a:xfrm>
              </p:grpSpPr>
              <p:grpSp>
                <p:nvGrpSpPr>
                  <p:cNvPr id="10" name="Group 4"/>
                  <p:cNvGrpSpPr>
                    <a:grpSpLocks/>
                  </p:cNvGrpSpPr>
                  <p:nvPr/>
                </p:nvGrpSpPr>
                <p:grpSpPr bwMode="auto">
                  <a:xfrm>
                    <a:off x="1699" y="3500"/>
                    <a:ext cx="8458" cy="4500"/>
                    <a:chOff x="1699" y="3500"/>
                    <a:chExt cx="8458" cy="4500"/>
                  </a:xfrm>
                </p:grpSpPr>
                <p:pic>
                  <p:nvPicPr>
                    <p:cNvPr id="14341" name="Picture 5" descr=":Imagen 4.png"/>
                    <p:cNvPicPr>
                      <a:picLocks noChangeAspect="1" noChangeArrowheads="1"/>
                    </p:cNvPicPr>
                    <p:nvPr/>
                  </p:nvPicPr>
                  <p:blipFill>
                    <a:blip r:embed="rId5"/>
                    <a:srcRect/>
                    <a:stretch>
                      <a:fillRect/>
                    </a:stretch>
                  </p:blipFill>
                  <p:spPr bwMode="auto">
                    <a:xfrm>
                      <a:off x="1699" y="3500"/>
                      <a:ext cx="6676" cy="4500"/>
                    </a:xfrm>
                    <a:prstGeom prst="rect">
                      <a:avLst/>
                    </a:prstGeom>
                    <a:noFill/>
                  </p:spPr>
                </p:pic>
                <p:sp>
                  <p:nvSpPr>
                    <p:cNvPr id="14342" name="AutoShape 6" descr="Imagen 5"/>
                    <p:cNvSpPr>
                      <a:spLocks noChangeAspect="1"/>
                    </p:cNvSpPr>
                    <p:nvPr/>
                  </p:nvSpPr>
                  <p:spPr bwMode="auto">
                    <a:xfrm>
                      <a:off x="6272" y="3500"/>
                      <a:ext cx="3885" cy="2863"/>
                    </a:xfrm>
                    <a:prstGeom prst="borderCallout1">
                      <a:avLst>
                        <a:gd name="adj1" fmla="val 5944"/>
                        <a:gd name="adj2" fmla="val 0"/>
                        <a:gd name="adj3" fmla="val 72269"/>
                        <a:gd name="adj4" fmla="val -18940"/>
                      </a:avLst>
                    </a:prstGeom>
                    <a:blipFill dpi="0" rotWithShape="1">
                      <a:blip r:embed="rId6"/>
                      <a:srcRect/>
                      <a:stretch>
                        <a:fillRect/>
                      </a:stretch>
                    </a:blipFill>
                    <a:ln w="19050">
                      <a:solidFill>
                        <a:srgbClr val="1F497D"/>
                      </a:solidFill>
                      <a:miter lim="800000"/>
                      <a:headEnd/>
                      <a:tailEnd type="oval" w="sm" len="sm"/>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sz="1200" b="0" i="0" u="none" strike="noStrike" cap="none" normalizeH="0" baseline="0">
                        <a:ln>
                          <a:noFill/>
                        </a:ln>
                        <a:solidFill>
                          <a:schemeClr val="tx1"/>
                        </a:solidFill>
                        <a:effectLst/>
                        <a:latin typeface="Times New Roman" pitchFamily="-65" charset="0"/>
                        <a:ea typeface="Times New Roman" pitchFamily="-65" charset="0"/>
                      </a:endParaRPr>
                    </a:p>
                  </p:txBody>
                </p:sp>
              </p:grpSp>
              <p:pic>
                <p:nvPicPr>
                  <p:cNvPr id="14343" name="Picture 7" descr=":Sin título.jpg"/>
                  <p:cNvPicPr>
                    <a:picLocks noChangeAspect="1" noChangeArrowheads="1"/>
                  </p:cNvPicPr>
                  <p:nvPr/>
                </p:nvPicPr>
                <p:blipFill>
                  <a:blip r:embed="rId7"/>
                  <a:srcRect/>
                  <a:stretch>
                    <a:fillRect/>
                  </a:stretch>
                </p:blipFill>
                <p:spPr bwMode="auto">
                  <a:xfrm>
                    <a:off x="1315" y="6400"/>
                    <a:ext cx="3278" cy="3530"/>
                  </a:xfrm>
                  <a:prstGeom prst="rect">
                    <a:avLst/>
                  </a:prstGeom>
                  <a:noFill/>
                </p:spPr>
              </p:pic>
            </p:grpSp>
            <p:sp>
              <p:nvSpPr>
                <p:cNvPr id="14344" name="AutoShape 8"/>
                <p:cNvSpPr>
                  <a:spLocks/>
                </p:cNvSpPr>
                <p:nvPr/>
              </p:nvSpPr>
              <p:spPr bwMode="auto">
                <a:xfrm rot="480000">
                  <a:off x="7669" y="4829"/>
                  <a:ext cx="724" cy="241"/>
                </a:xfrm>
                <a:custGeom>
                  <a:avLst/>
                  <a:gdLst>
                    <a:gd name="T0" fmla="*/ 0 w 720"/>
                    <a:gd name="T1" fmla="*/ 0 h 360"/>
                    <a:gd name="T2" fmla="*/ 720 w 720"/>
                    <a:gd name="T3" fmla="*/ 0 h 360"/>
                    <a:gd name="T4" fmla="*/ 720 w 720"/>
                    <a:gd name="T5" fmla="*/ 360 h 360"/>
                    <a:gd name="T6" fmla="*/ 0 w 720"/>
                    <a:gd name="T7" fmla="*/ 360 h 360"/>
                    <a:gd name="T8" fmla="*/ 0 w 720"/>
                    <a:gd name="T9" fmla="*/ 0 h 360"/>
                  </a:gdLst>
                  <a:ahLst/>
                  <a:cxnLst>
                    <a:cxn ang="0">
                      <a:pos x="T0" y="T1"/>
                    </a:cxn>
                    <a:cxn ang="0">
                      <a:pos x="T2" y="T3"/>
                    </a:cxn>
                    <a:cxn ang="0">
                      <a:pos x="T4" y="T5"/>
                    </a:cxn>
                    <a:cxn ang="0">
                      <a:pos x="T6" y="T7"/>
                    </a:cxn>
                    <a:cxn ang="0">
                      <a:pos x="T8" y="T9"/>
                    </a:cxn>
                  </a:cxnLst>
                  <a:rect l="0" t="0" r="r" b="b"/>
                  <a:pathLst>
                    <a:path w="720" h="360">
                      <a:moveTo>
                        <a:pt x="0" y="0"/>
                      </a:moveTo>
                      <a:lnTo>
                        <a:pt x="720" y="0"/>
                      </a:lnTo>
                      <a:lnTo>
                        <a:pt x="720" y="360"/>
                      </a:lnTo>
                      <a:lnTo>
                        <a:pt x="0" y="360"/>
                      </a:lnTo>
                      <a:lnTo>
                        <a:pt x="0" y="0"/>
                      </a:lnTo>
                      <a:close/>
                    </a:path>
                  </a:pathLst>
                </a:custGeom>
                <a:solidFill>
                  <a:srgbClr val="FF0000">
                    <a:alpha val="35001"/>
                  </a:srgbClr>
                </a:solidFill>
                <a:ln w="12700">
                  <a:solidFill>
                    <a:srgbClr val="FF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s-ES_tradnl"/>
                </a:p>
              </p:txBody>
            </p:sp>
          </p:grpSp>
          <p:sp>
            <p:nvSpPr>
              <p:cNvPr id="15" name="CuadroTexto 14"/>
              <p:cNvSpPr txBox="1"/>
              <p:nvPr/>
            </p:nvSpPr>
            <p:spPr>
              <a:xfrm>
                <a:off x="663821" y="2129605"/>
                <a:ext cx="2688979" cy="1384995"/>
              </a:xfrm>
              <a:prstGeom prst="rect">
                <a:avLst/>
              </a:prstGeom>
              <a:noFill/>
            </p:spPr>
            <p:txBody>
              <a:bodyPr wrap="square" rtlCol="0">
                <a:spAutoFit/>
              </a:bodyPr>
              <a:lstStyle/>
              <a:p>
                <a:r>
                  <a:rPr lang="es-ES" sz="1400" dirty="0" smtClean="0"/>
                  <a:t>SITUACION</a:t>
                </a:r>
                <a:br>
                  <a:rPr lang="es-ES" sz="1400" dirty="0" smtClean="0"/>
                </a:br>
                <a:r>
                  <a:rPr lang="es-ES_tradnl" sz="1400" dirty="0" smtClean="0"/>
                  <a:t/>
                </a:r>
                <a:br>
                  <a:rPr lang="es-ES_tradnl" sz="1400" dirty="0" smtClean="0"/>
                </a:br>
                <a:r>
                  <a:rPr lang="es-ES" sz="1400" dirty="0" smtClean="0"/>
                  <a:t>Planta Baja del edificio situado </a:t>
                </a:r>
                <a:br>
                  <a:rPr lang="es-ES" sz="1400" dirty="0" smtClean="0"/>
                </a:br>
                <a:r>
                  <a:rPr lang="es-ES" sz="1400" dirty="0" smtClean="0"/>
                  <a:t>C/ Federico Tomaás, numero 3,</a:t>
                </a:r>
                <a:br>
                  <a:rPr lang="es-ES" sz="1400" dirty="0" smtClean="0"/>
                </a:br>
                <a:r>
                  <a:rPr lang="es-ES" sz="1400" dirty="0" smtClean="0"/>
                  <a:t>Valencia. </a:t>
                </a:r>
                <a:br>
                  <a:rPr lang="es-ES" sz="1400" dirty="0" smtClean="0"/>
                </a:br>
                <a:endParaRPr lang="es-ES_tradnl" sz="1400" dirty="0"/>
              </a:p>
            </p:txBody>
          </p:sp>
        </p:grpSp>
        <p:sp>
          <p:nvSpPr>
            <p:cNvPr id="16" name="CuadroTexto 15"/>
            <p:cNvSpPr txBox="1"/>
            <p:nvPr/>
          </p:nvSpPr>
          <p:spPr>
            <a:xfrm>
              <a:off x="663821" y="3514600"/>
              <a:ext cx="2688979" cy="2246769"/>
            </a:xfrm>
            <a:prstGeom prst="rect">
              <a:avLst/>
            </a:prstGeom>
            <a:noFill/>
          </p:spPr>
          <p:txBody>
            <a:bodyPr wrap="square" rtlCol="0">
              <a:spAutoFit/>
            </a:bodyPr>
            <a:lstStyle/>
            <a:p>
              <a:r>
                <a:rPr lang="es-ES" sz="1400" dirty="0" smtClean="0"/>
                <a:t>El local fue construido en el año </a:t>
              </a:r>
              <a:br>
                <a:rPr lang="es-ES" sz="1400" dirty="0" smtClean="0"/>
              </a:br>
              <a:r>
                <a:rPr lang="es-ES" sz="1400" dirty="0" smtClean="0"/>
                <a:t>1930 destinado a un uso público </a:t>
              </a:r>
              <a:br>
                <a:rPr lang="es-ES" sz="1400" dirty="0" smtClean="0"/>
              </a:br>
              <a:r>
                <a:rPr lang="es-ES" sz="1400" dirty="0" smtClean="0"/>
                <a:t>teniendo una superficie de 89 m2</a:t>
              </a:r>
              <a:br>
                <a:rPr lang="es-ES" sz="1400" dirty="0" smtClean="0"/>
              </a:br>
              <a:r>
                <a:rPr lang="es-ES" sz="1400" dirty="0" smtClean="0"/>
                <a:t/>
              </a:r>
              <a:br>
                <a:rPr lang="es-ES" sz="1400" dirty="0" smtClean="0"/>
              </a:br>
              <a:r>
                <a:rPr lang="es-ES" sz="1400" dirty="0" smtClean="0"/>
                <a:t/>
              </a:r>
              <a:br>
                <a:rPr lang="es-ES" sz="1400" dirty="0" smtClean="0"/>
              </a:br>
              <a:r>
                <a:rPr lang="es-ES" sz="1400" dirty="0" smtClean="0"/>
                <a:t>La Planta Primera esta destinada a </a:t>
              </a:r>
              <a:br>
                <a:rPr lang="es-ES" sz="1400" dirty="0" smtClean="0"/>
              </a:br>
              <a:r>
                <a:rPr lang="es-ES" sz="1400" dirty="0" smtClean="0"/>
                <a:t>uso de vivienda, con una superficie de 31 m2, y es utilizada mediante una ampliación por la vivienda situada en la parcela nº 1</a:t>
              </a:r>
              <a:endParaRPr lang="es-ES_tradnl" sz="1400" dirty="0"/>
            </a:p>
          </p:txBody>
        </p:sp>
      </p:grpSp>
      <p:grpSp>
        <p:nvGrpSpPr>
          <p:cNvPr id="11" name="Agrupar 21"/>
          <p:cNvGrpSpPr/>
          <p:nvPr/>
        </p:nvGrpSpPr>
        <p:grpSpPr>
          <a:xfrm>
            <a:off x="4463574" y="4410208"/>
            <a:ext cx="4279740" cy="2152322"/>
            <a:chOff x="4463574" y="4410208"/>
            <a:chExt cx="4279740" cy="2152322"/>
          </a:xfrm>
        </p:grpSpPr>
        <p:sp>
          <p:nvSpPr>
            <p:cNvPr id="20" name="CuadroTexto 19"/>
            <p:cNvSpPr txBox="1"/>
            <p:nvPr/>
          </p:nvSpPr>
          <p:spPr>
            <a:xfrm>
              <a:off x="5236882" y="4410208"/>
              <a:ext cx="3380400" cy="1615827"/>
            </a:xfrm>
            <a:prstGeom prst="rect">
              <a:avLst/>
            </a:prstGeom>
            <a:noFill/>
          </p:spPr>
          <p:txBody>
            <a:bodyPr wrap="square" rtlCol="0">
              <a:spAutoFit/>
            </a:bodyPr>
            <a:lstStyle/>
            <a:p>
              <a:r>
                <a:rPr lang="es-ES" sz="1100" i="1" dirty="0" smtClean="0"/>
                <a:t>Decreto 28/2011, de 18 de marzo, del Consell, que regula las condiciones y tipología de las sedes festeras.  </a:t>
              </a:r>
              <a:r>
                <a:rPr lang="es-ES" sz="1100" b="1" dirty="0" smtClean="0"/>
                <a:t>(Sede festera tipo C)</a:t>
              </a:r>
            </a:p>
            <a:p>
              <a:endParaRPr lang="es-ES" sz="1100" b="1" dirty="0" smtClean="0"/>
            </a:p>
            <a:p>
              <a:r>
                <a:rPr lang="es-ES" sz="1100" i="1" dirty="0" smtClean="0"/>
                <a:t>Ley 14/2010, de 3 de diciembre, de la Generalitat, de Espectáculos Públicos, Actividades Recreativas y Establecimientos Públicos</a:t>
              </a:r>
              <a:r>
                <a:rPr lang="es-ES_tradnl" sz="1100" dirty="0" smtClean="0"/>
                <a:t>.</a:t>
              </a:r>
            </a:p>
            <a:p>
              <a:endParaRPr lang="es-ES_tradnl" sz="1100" b="1" dirty="0" smtClean="0"/>
            </a:p>
            <a:p>
              <a:r>
                <a:rPr lang="es-ES" sz="1100" dirty="0" smtClean="0"/>
                <a:t>CTE DB - HR - Portección frente al ruido</a:t>
              </a:r>
              <a:r>
                <a:rPr lang="es-ES_tradnl" sz="1100" dirty="0" smtClean="0"/>
                <a:t> </a:t>
              </a:r>
              <a:endParaRPr lang="es-ES_tradnl" sz="1100" b="1" dirty="0"/>
            </a:p>
          </p:txBody>
        </p:sp>
        <p:sp>
          <p:nvSpPr>
            <p:cNvPr id="21" name="CuadroTexto 20"/>
            <p:cNvSpPr txBox="1"/>
            <p:nvPr/>
          </p:nvSpPr>
          <p:spPr>
            <a:xfrm>
              <a:off x="4463574" y="6131643"/>
              <a:ext cx="4279740" cy="430887"/>
            </a:xfrm>
            <a:prstGeom prst="rect">
              <a:avLst/>
            </a:prstGeom>
            <a:noFill/>
          </p:spPr>
          <p:txBody>
            <a:bodyPr wrap="square" rtlCol="0">
              <a:spAutoFit/>
            </a:bodyPr>
            <a:lstStyle/>
            <a:p>
              <a:r>
                <a:rPr lang="es-ES_tradnl" sz="1100" b="1" dirty="0" smtClean="0"/>
                <a:t>Recinto de actividad	</a:t>
              </a:r>
              <a:r>
                <a:rPr lang="es-ES" sz="1100" dirty="0" smtClean="0"/>
                <a:t>DnT,A, ≥ 55 dBA</a:t>
              </a:r>
              <a:r>
                <a:rPr lang="es-ES_tradnl" sz="1100" dirty="0" smtClean="0"/>
                <a:t> ; 	</a:t>
              </a:r>
              <a:r>
                <a:rPr lang="es-ES" sz="1100" dirty="0" smtClean="0"/>
                <a:t>L’nT,w, ≤ 60 dBA</a:t>
              </a:r>
              <a:r>
                <a:rPr lang="es-ES_tradnl" sz="1100" dirty="0" smtClean="0"/>
                <a:t> </a:t>
              </a:r>
            </a:p>
            <a:p>
              <a:r>
                <a:rPr lang="es-ES_tradnl" sz="1100" dirty="0" smtClean="0"/>
                <a:t>			Ruido aéreo	              Ruido de impacto</a:t>
              </a:r>
              <a:endParaRPr lang="es-ES_tradnl" sz="1100" dirty="0"/>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
        <p:nvSpPr>
          <p:cNvPr id="7" name="CuadroTexto 6"/>
          <p:cNvSpPr txBox="1"/>
          <p:nvPr/>
        </p:nvSpPr>
        <p:spPr>
          <a:xfrm>
            <a:off x="1066800" y="892314"/>
            <a:ext cx="4572000" cy="707886"/>
          </a:xfrm>
          <a:prstGeom prst="rect">
            <a:avLst/>
          </a:prstGeom>
          <a:noFill/>
        </p:spPr>
        <p:txBody>
          <a:bodyPr wrap="square" rtlCol="0">
            <a:spAutoFit/>
          </a:bodyPr>
          <a:lstStyle/>
          <a:p>
            <a:pPr lvl="0"/>
            <a:r>
              <a:rPr lang="es-ES_tradnl" sz="1100" b="1" dirty="0" smtClean="0"/>
              <a:t>EQUIPOS DE MEDICION</a:t>
            </a:r>
          </a:p>
          <a:p>
            <a:r>
              <a:rPr lang="es-ES_tradnl" sz="1100" dirty="0" smtClean="0"/>
              <a:t>Los equipos usados para realizar las mediciones acústicas son las siguientes: </a:t>
            </a:r>
          </a:p>
          <a:p>
            <a:endParaRPr lang="es-ES_tradnl" dirty="0"/>
          </a:p>
        </p:txBody>
      </p:sp>
      <p:grpSp>
        <p:nvGrpSpPr>
          <p:cNvPr id="25" name="Agrupar 24"/>
          <p:cNvGrpSpPr/>
          <p:nvPr/>
        </p:nvGrpSpPr>
        <p:grpSpPr>
          <a:xfrm>
            <a:off x="1186892" y="1600200"/>
            <a:ext cx="4756708" cy="1993900"/>
            <a:chOff x="1186892" y="1600200"/>
            <a:chExt cx="4756708" cy="1993900"/>
          </a:xfrm>
        </p:grpSpPr>
        <p:pic>
          <p:nvPicPr>
            <p:cNvPr id="8" name="Imagen 7"/>
            <p:cNvPicPr/>
            <p:nvPr/>
          </p:nvPicPr>
          <p:blipFill>
            <a:blip r:embed="rId5"/>
            <a:srcRect/>
            <a:stretch>
              <a:fillRect/>
            </a:stretch>
          </p:blipFill>
          <p:spPr bwMode="auto">
            <a:xfrm>
              <a:off x="1466927" y="1600200"/>
              <a:ext cx="374015" cy="939800"/>
            </a:xfrm>
            <a:prstGeom prst="rect">
              <a:avLst/>
            </a:prstGeom>
            <a:noFill/>
            <a:ln w="9525">
              <a:noFill/>
              <a:miter lim="800000"/>
              <a:headEnd/>
              <a:tailEnd/>
            </a:ln>
          </p:spPr>
        </p:pic>
        <p:pic>
          <p:nvPicPr>
            <p:cNvPr id="9" name="Imagen 8"/>
            <p:cNvPicPr/>
            <p:nvPr/>
          </p:nvPicPr>
          <p:blipFill>
            <a:blip r:embed="rId6"/>
            <a:srcRect/>
            <a:stretch>
              <a:fillRect/>
            </a:stretch>
          </p:blipFill>
          <p:spPr bwMode="auto">
            <a:xfrm>
              <a:off x="1186892" y="2654300"/>
              <a:ext cx="711200" cy="939800"/>
            </a:xfrm>
            <a:prstGeom prst="rect">
              <a:avLst/>
            </a:prstGeom>
            <a:noFill/>
            <a:ln w="9525">
              <a:noFill/>
              <a:miter lim="800000"/>
              <a:headEnd/>
              <a:tailEnd/>
            </a:ln>
          </p:spPr>
        </p:pic>
        <p:sp>
          <p:nvSpPr>
            <p:cNvPr id="13" name="CuadroTexto 12"/>
            <p:cNvSpPr txBox="1"/>
            <p:nvPr/>
          </p:nvSpPr>
          <p:spPr>
            <a:xfrm>
              <a:off x="2136185" y="1654026"/>
              <a:ext cx="3121615" cy="1384995"/>
            </a:xfrm>
            <a:prstGeom prst="rect">
              <a:avLst/>
            </a:prstGeom>
            <a:noFill/>
          </p:spPr>
          <p:txBody>
            <a:bodyPr wrap="square" rtlCol="0">
              <a:spAutoFit/>
            </a:bodyPr>
            <a:lstStyle/>
            <a:p>
              <a:pPr lvl="0"/>
              <a:r>
                <a:rPr lang="es-ES_tradnl" sz="1100" dirty="0" smtClean="0"/>
                <a:t>Analizador de frecuencias: Sonómetro estadístico o integrador.</a:t>
              </a:r>
            </a:p>
            <a:p>
              <a:pPr lvl="0"/>
              <a:r>
                <a:rPr lang="es-ES_tradnl" sz="1100" dirty="0" smtClean="0"/>
                <a:t>Mide los niveles de presión sonora tanto en bandas de frecuencia de octavas como en bandas de tercios de octavas.</a:t>
              </a:r>
            </a:p>
            <a:p>
              <a:pPr lvl="0"/>
              <a:r>
                <a:rPr lang="es-ES_tradnl" sz="1100" dirty="0" smtClean="0"/>
                <a:t>  </a:t>
              </a:r>
            </a:p>
            <a:p>
              <a:endParaRPr lang="es-ES_tradnl" dirty="0"/>
            </a:p>
          </p:txBody>
        </p:sp>
        <p:sp>
          <p:nvSpPr>
            <p:cNvPr id="14" name="CuadroTexto 13"/>
            <p:cNvSpPr txBox="1"/>
            <p:nvPr/>
          </p:nvSpPr>
          <p:spPr>
            <a:xfrm>
              <a:off x="2136185" y="2869743"/>
              <a:ext cx="3807415" cy="430887"/>
            </a:xfrm>
            <a:prstGeom prst="rect">
              <a:avLst/>
            </a:prstGeom>
            <a:noFill/>
          </p:spPr>
          <p:txBody>
            <a:bodyPr wrap="square" rtlCol="0">
              <a:spAutoFit/>
            </a:bodyPr>
            <a:lstStyle/>
            <a:p>
              <a:r>
                <a:rPr lang="es-ES_tradnl" sz="1100" dirty="0" smtClean="0"/>
                <a:t>Fuente generadora de ruido:</a:t>
              </a:r>
            </a:p>
            <a:p>
              <a:r>
                <a:rPr lang="es-ES_tradnl" sz="1100" dirty="0" smtClean="0"/>
                <a:t>Genera un ruido uniforme direccional.</a:t>
              </a:r>
              <a:endParaRPr lang="es-ES_tradnl" dirty="0"/>
            </a:p>
          </p:txBody>
        </p:sp>
      </p:grpSp>
      <p:grpSp>
        <p:nvGrpSpPr>
          <p:cNvPr id="26" name="Agrupar 25"/>
          <p:cNvGrpSpPr/>
          <p:nvPr/>
        </p:nvGrpSpPr>
        <p:grpSpPr>
          <a:xfrm>
            <a:off x="1091007" y="3733800"/>
            <a:ext cx="4166793" cy="2514600"/>
            <a:chOff x="1091007" y="3733800"/>
            <a:chExt cx="4166793" cy="2514600"/>
          </a:xfrm>
        </p:grpSpPr>
        <p:pic>
          <p:nvPicPr>
            <p:cNvPr id="10" name="Imagen 9" descr="Imagen 5.jpg"/>
            <p:cNvPicPr/>
            <p:nvPr/>
          </p:nvPicPr>
          <p:blipFill>
            <a:blip r:embed="rId7"/>
            <a:stretch>
              <a:fillRect/>
            </a:stretch>
          </p:blipFill>
          <p:spPr>
            <a:xfrm>
              <a:off x="1393041" y="3733800"/>
              <a:ext cx="364067" cy="804333"/>
            </a:xfrm>
            <a:prstGeom prst="rect">
              <a:avLst/>
            </a:prstGeom>
          </p:spPr>
        </p:pic>
        <p:sp>
          <p:nvSpPr>
            <p:cNvPr id="15" name="CuadroTexto 14"/>
            <p:cNvSpPr txBox="1"/>
            <p:nvPr/>
          </p:nvSpPr>
          <p:spPr>
            <a:xfrm>
              <a:off x="2136185" y="3830247"/>
              <a:ext cx="3121615" cy="600164"/>
            </a:xfrm>
            <a:prstGeom prst="rect">
              <a:avLst/>
            </a:prstGeom>
            <a:noFill/>
          </p:spPr>
          <p:txBody>
            <a:bodyPr wrap="square" rtlCol="0">
              <a:spAutoFit/>
            </a:bodyPr>
            <a:lstStyle/>
            <a:p>
              <a:r>
                <a:rPr lang="es-ES_tradnl" sz="1100" dirty="0" smtClean="0"/>
                <a:t>Micrófono de incidencia aleatoria:</a:t>
              </a:r>
            </a:p>
            <a:p>
              <a:r>
                <a:rPr lang="es-ES_tradnl" sz="1100" dirty="0" smtClean="0"/>
                <a:t>Recibe el sonido simultáneamente desde todos sus ángulos.</a:t>
              </a:r>
              <a:endParaRPr lang="es-ES_tradnl" dirty="0"/>
            </a:p>
          </p:txBody>
        </p:sp>
        <p:grpSp>
          <p:nvGrpSpPr>
            <p:cNvPr id="19" name="Agrupar 18"/>
            <p:cNvGrpSpPr/>
            <p:nvPr/>
          </p:nvGrpSpPr>
          <p:grpSpPr>
            <a:xfrm>
              <a:off x="1091007" y="4817533"/>
              <a:ext cx="4166793" cy="1430867"/>
              <a:chOff x="1091007" y="4817533"/>
              <a:chExt cx="4166793" cy="1430867"/>
            </a:xfrm>
          </p:grpSpPr>
          <p:pic>
            <p:nvPicPr>
              <p:cNvPr id="11" name="Imagen 10"/>
              <p:cNvPicPr/>
              <p:nvPr/>
            </p:nvPicPr>
            <p:blipFill>
              <a:blip r:embed="rId8"/>
              <a:srcRect/>
              <a:stretch>
                <a:fillRect/>
              </a:stretch>
            </p:blipFill>
            <p:spPr bwMode="auto">
              <a:xfrm>
                <a:off x="1186892" y="4817533"/>
                <a:ext cx="654050" cy="668867"/>
              </a:xfrm>
              <a:prstGeom prst="rect">
                <a:avLst/>
              </a:prstGeom>
              <a:noFill/>
              <a:ln w="9525">
                <a:noFill/>
                <a:miter lim="800000"/>
                <a:headEnd/>
                <a:tailEnd/>
              </a:ln>
            </p:spPr>
          </p:pic>
          <p:pic>
            <p:nvPicPr>
              <p:cNvPr id="12" name="Imagen 11"/>
              <p:cNvPicPr/>
              <p:nvPr/>
            </p:nvPicPr>
            <p:blipFill>
              <a:blip r:embed="rId9"/>
              <a:srcRect/>
              <a:stretch>
                <a:fillRect/>
              </a:stretch>
            </p:blipFill>
            <p:spPr bwMode="auto">
              <a:xfrm>
                <a:off x="1091007" y="5638800"/>
                <a:ext cx="807085" cy="609600"/>
              </a:xfrm>
              <a:prstGeom prst="rect">
                <a:avLst/>
              </a:prstGeom>
              <a:noFill/>
              <a:ln w="9525">
                <a:noFill/>
                <a:miter lim="800000"/>
                <a:headEnd/>
                <a:tailEnd/>
              </a:ln>
            </p:spPr>
          </p:pic>
          <p:sp>
            <p:nvSpPr>
              <p:cNvPr id="16" name="CuadroTexto 15"/>
              <p:cNvSpPr txBox="1"/>
              <p:nvPr/>
            </p:nvSpPr>
            <p:spPr>
              <a:xfrm>
                <a:off x="2136185" y="4909318"/>
                <a:ext cx="3121615" cy="430887"/>
              </a:xfrm>
              <a:prstGeom prst="rect">
                <a:avLst/>
              </a:prstGeom>
              <a:noFill/>
            </p:spPr>
            <p:txBody>
              <a:bodyPr wrap="square" rtlCol="0">
                <a:spAutoFit/>
              </a:bodyPr>
              <a:lstStyle/>
              <a:p>
                <a:pPr lvl="0"/>
                <a:r>
                  <a:rPr lang="es-ES_tradnl" sz="1100" dirty="0" smtClean="0"/>
                  <a:t>Amplificador de potencia:</a:t>
                </a:r>
              </a:p>
              <a:p>
                <a:pPr lvl="0"/>
                <a:r>
                  <a:rPr lang="es-ES_tradnl" sz="1100" dirty="0" smtClean="0"/>
                  <a:t>Amplificar el sonido generado por el software</a:t>
                </a:r>
                <a:endParaRPr lang="es-ES_tradnl" dirty="0"/>
              </a:p>
            </p:txBody>
          </p:sp>
          <p:sp>
            <p:nvSpPr>
              <p:cNvPr id="17" name="CuadroTexto 16"/>
              <p:cNvSpPr txBox="1"/>
              <p:nvPr/>
            </p:nvSpPr>
            <p:spPr>
              <a:xfrm>
                <a:off x="2136185" y="5763652"/>
                <a:ext cx="3121615" cy="430887"/>
              </a:xfrm>
              <a:prstGeom prst="rect">
                <a:avLst/>
              </a:prstGeom>
              <a:noFill/>
            </p:spPr>
            <p:txBody>
              <a:bodyPr wrap="square" rtlCol="0">
                <a:spAutoFit/>
              </a:bodyPr>
              <a:lstStyle/>
              <a:p>
                <a:pPr lvl="0"/>
                <a:r>
                  <a:rPr lang="es-ES_tradnl" sz="1100" dirty="0" smtClean="0"/>
                  <a:t>Software de tiempo de reverberación: </a:t>
                </a:r>
              </a:p>
              <a:p>
                <a:pPr lvl="0"/>
                <a:r>
                  <a:rPr lang="es-ES_tradnl" sz="1100" dirty="0" smtClean="0"/>
                  <a:t>Dirac, versión 3.0</a:t>
                </a:r>
              </a:p>
            </p:txBody>
          </p:sp>
        </p:grpSp>
      </p:grpSp>
      <p:grpSp>
        <p:nvGrpSpPr>
          <p:cNvPr id="29" name="Agrupar 28"/>
          <p:cNvGrpSpPr/>
          <p:nvPr/>
        </p:nvGrpSpPr>
        <p:grpSpPr>
          <a:xfrm>
            <a:off x="5257800" y="1654027"/>
            <a:ext cx="3485514" cy="1940074"/>
            <a:chOff x="5257800" y="1654027"/>
            <a:chExt cx="3485514" cy="1940074"/>
          </a:xfrm>
        </p:grpSpPr>
        <p:sp>
          <p:nvSpPr>
            <p:cNvPr id="20" name="Cerrar llave 19"/>
            <p:cNvSpPr/>
            <p:nvPr/>
          </p:nvSpPr>
          <p:spPr>
            <a:xfrm>
              <a:off x="5257800" y="1654027"/>
              <a:ext cx="381000" cy="1940074"/>
            </a:xfrm>
            <a:prstGeom prst="righ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22" name="CuadroTexto 21"/>
            <p:cNvSpPr txBox="1"/>
            <p:nvPr/>
          </p:nvSpPr>
          <p:spPr>
            <a:xfrm>
              <a:off x="5771514" y="2100302"/>
              <a:ext cx="2971800" cy="600164"/>
            </a:xfrm>
            <a:prstGeom prst="rect">
              <a:avLst/>
            </a:prstGeom>
            <a:noFill/>
          </p:spPr>
          <p:txBody>
            <a:bodyPr wrap="square" rtlCol="0">
              <a:spAutoFit/>
            </a:bodyPr>
            <a:lstStyle/>
            <a:p>
              <a:r>
                <a:rPr lang="es-ES_tradnl" sz="1100" dirty="0" smtClean="0"/>
                <a:t>Se encargan de registrar y emitir:</a:t>
              </a:r>
            </a:p>
            <a:p>
              <a:pPr>
                <a:buFont typeface="Arial"/>
                <a:buChar char="•"/>
              </a:pPr>
              <a:r>
                <a:rPr lang="es-ES_tradnl" sz="1100" dirty="0" smtClean="0">
                  <a:solidFill>
                    <a:srgbClr val="000000"/>
                  </a:solidFill>
                </a:rPr>
                <a:t>  L1 Nivel de presión sonora en recinto emisor</a:t>
              </a:r>
            </a:p>
            <a:p>
              <a:pPr>
                <a:buFont typeface="Arial"/>
                <a:buChar char="•"/>
              </a:pPr>
              <a:r>
                <a:rPr lang="es-ES_tradnl" sz="1100" dirty="0" smtClean="0">
                  <a:solidFill>
                    <a:srgbClr val="000000"/>
                  </a:solidFill>
                </a:rPr>
                <a:t>  L2 Nivel de presión sonora en recinto receptor</a:t>
              </a:r>
              <a:endParaRPr lang="es-ES_tradnl" sz="1100" dirty="0" smtClean="0"/>
            </a:p>
          </p:txBody>
        </p:sp>
      </p:grpSp>
      <p:grpSp>
        <p:nvGrpSpPr>
          <p:cNvPr id="27" name="Agrupar 26"/>
          <p:cNvGrpSpPr/>
          <p:nvPr/>
        </p:nvGrpSpPr>
        <p:grpSpPr>
          <a:xfrm>
            <a:off x="5257800" y="3830247"/>
            <a:ext cx="3485514" cy="2418153"/>
            <a:chOff x="5257800" y="3830247"/>
            <a:chExt cx="3485514" cy="2418153"/>
          </a:xfrm>
        </p:grpSpPr>
        <p:sp>
          <p:nvSpPr>
            <p:cNvPr id="21" name="Cerrar llave 20"/>
            <p:cNvSpPr/>
            <p:nvPr/>
          </p:nvSpPr>
          <p:spPr>
            <a:xfrm>
              <a:off x="5257800" y="3830247"/>
              <a:ext cx="381000" cy="2418153"/>
            </a:xfrm>
            <a:prstGeom prst="righ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23" name="CuadroTexto 22"/>
            <p:cNvSpPr txBox="1"/>
            <p:nvPr/>
          </p:nvSpPr>
          <p:spPr>
            <a:xfrm>
              <a:off x="5771514" y="4191000"/>
              <a:ext cx="2971800" cy="1954381"/>
            </a:xfrm>
            <a:prstGeom prst="rect">
              <a:avLst/>
            </a:prstGeom>
            <a:noFill/>
          </p:spPr>
          <p:txBody>
            <a:bodyPr wrap="square" rtlCol="0">
              <a:spAutoFit/>
            </a:bodyPr>
            <a:lstStyle/>
            <a:p>
              <a:r>
                <a:rPr lang="es-ES_tradnl" sz="1100" dirty="0" smtClean="0"/>
                <a:t>Se encargan de registrar y emitir:</a:t>
              </a:r>
            </a:p>
            <a:p>
              <a:r>
                <a:rPr lang="es-ES_tradnl" sz="1100" dirty="0" smtClean="0">
                  <a:solidFill>
                    <a:srgbClr val="000000"/>
                  </a:solidFill>
                </a:rPr>
                <a:t>Los tiempos de reverberación</a:t>
              </a:r>
            </a:p>
            <a:p>
              <a:pPr>
                <a:buFont typeface="Arial"/>
                <a:buChar char="•"/>
              </a:pPr>
              <a:r>
                <a:rPr lang="es-ES_tradnl" sz="1100" dirty="0" smtClean="0">
                  <a:solidFill>
                    <a:srgbClr val="000000"/>
                  </a:solidFill>
                </a:rPr>
                <a:t>  T10</a:t>
              </a:r>
            </a:p>
            <a:p>
              <a:pPr>
                <a:buFont typeface="Arial"/>
                <a:buChar char="•"/>
              </a:pPr>
              <a:r>
                <a:rPr lang="es-ES_tradnl" sz="1100" dirty="0" smtClean="0">
                  <a:solidFill>
                    <a:srgbClr val="000000"/>
                  </a:solidFill>
                </a:rPr>
                <a:t>  T20</a:t>
              </a:r>
            </a:p>
            <a:p>
              <a:pPr>
                <a:buFont typeface="Arial"/>
                <a:buChar char="•"/>
              </a:pPr>
              <a:r>
                <a:rPr lang="es-ES_tradnl" sz="1100" dirty="0" smtClean="0">
                  <a:solidFill>
                    <a:srgbClr val="000000"/>
                  </a:solidFill>
                </a:rPr>
                <a:t>  </a:t>
              </a:r>
              <a:r>
                <a:rPr lang="es-ES_tradnl" sz="1100" b="1" dirty="0" smtClean="0">
                  <a:solidFill>
                    <a:srgbClr val="000000"/>
                  </a:solidFill>
                </a:rPr>
                <a:t>T30</a:t>
              </a:r>
            </a:p>
            <a:p>
              <a:pPr>
                <a:buFont typeface="Arial"/>
                <a:buChar char="•"/>
              </a:pPr>
              <a:r>
                <a:rPr lang="es-ES_tradnl" sz="1100" dirty="0" smtClean="0">
                  <a:solidFill>
                    <a:srgbClr val="000000"/>
                  </a:solidFill>
                </a:rPr>
                <a:t>  EDT</a:t>
              </a:r>
              <a:endParaRPr lang="es-ES_tradnl" sz="1100" b="1" dirty="0" smtClean="0">
                <a:solidFill>
                  <a:srgbClr val="000000"/>
                </a:solidFill>
              </a:endParaRPr>
            </a:p>
            <a:p>
              <a:endParaRPr lang="es-ES_tradnl" sz="1100" dirty="0" smtClean="0">
                <a:solidFill>
                  <a:srgbClr val="000000"/>
                </a:solidFill>
              </a:endParaRPr>
            </a:p>
            <a:p>
              <a:r>
                <a:rPr lang="es-ES_tradnl" sz="1100" dirty="0" smtClean="0">
                  <a:solidFill>
                    <a:srgbClr val="000000"/>
                  </a:solidFill>
                </a:rPr>
                <a:t> Y otras características del sonido:</a:t>
              </a:r>
            </a:p>
            <a:p>
              <a:pPr>
                <a:buFont typeface="Arial"/>
                <a:buChar char="•"/>
              </a:pPr>
              <a:r>
                <a:rPr lang="es-ES_tradnl" sz="1100" dirty="0" smtClean="0">
                  <a:solidFill>
                    <a:srgbClr val="000000"/>
                  </a:solidFill>
                </a:rPr>
                <a:t>  Claridad C80, etc.</a:t>
              </a:r>
            </a:p>
            <a:p>
              <a:endParaRPr lang="es-ES_tradnl" sz="1100" dirty="0" smtClean="0">
                <a:solidFill>
                  <a:srgbClr val="000000"/>
                </a:solidFill>
              </a:endParaRPr>
            </a:p>
            <a:p>
              <a:pPr>
                <a:buFont typeface="Arial"/>
                <a:buChar char="•"/>
              </a:pPr>
              <a:endParaRPr lang="es-ES_tradnl" sz="1100" dirty="0" smtClean="0"/>
            </a:p>
          </p:txBody>
        </p:sp>
      </p:grpSp>
      <p:grpSp>
        <p:nvGrpSpPr>
          <p:cNvPr id="35" name="Agrupar 34"/>
          <p:cNvGrpSpPr/>
          <p:nvPr/>
        </p:nvGrpSpPr>
        <p:grpSpPr>
          <a:xfrm>
            <a:off x="1757108" y="2625804"/>
            <a:ext cx="6986206" cy="968297"/>
            <a:chOff x="1757108" y="2625804"/>
            <a:chExt cx="6986206" cy="968297"/>
          </a:xfrm>
        </p:grpSpPr>
        <p:sp>
          <p:nvSpPr>
            <p:cNvPr id="28" name="CuadroTexto 27"/>
            <p:cNvSpPr txBox="1"/>
            <p:nvPr/>
          </p:nvSpPr>
          <p:spPr>
            <a:xfrm>
              <a:off x="5771514" y="2625804"/>
              <a:ext cx="2971800" cy="600164"/>
            </a:xfrm>
            <a:prstGeom prst="rect">
              <a:avLst/>
            </a:prstGeom>
            <a:noFill/>
          </p:spPr>
          <p:txBody>
            <a:bodyPr wrap="square" rtlCol="0">
              <a:spAutoFit/>
            </a:bodyPr>
            <a:lstStyle/>
            <a:p>
              <a:endParaRPr lang="es-ES_tradnl" sz="1100" dirty="0" smtClean="0">
                <a:solidFill>
                  <a:srgbClr val="000000"/>
                </a:solidFill>
              </a:endParaRPr>
            </a:p>
            <a:p>
              <a:pPr>
                <a:buFont typeface="Arial"/>
                <a:buChar char="•"/>
              </a:pPr>
              <a:r>
                <a:rPr lang="es-ES_tradnl" sz="1100" dirty="0" smtClean="0">
                  <a:solidFill>
                    <a:srgbClr val="000000"/>
                  </a:solidFill>
                </a:rPr>
                <a:t> B2 Nivel de ruido de fondo en recinto receptor.</a:t>
              </a:r>
            </a:p>
            <a:p>
              <a:pPr>
                <a:buFont typeface="Arial"/>
                <a:buChar char="•"/>
              </a:pPr>
              <a:endParaRPr lang="es-ES_tradnl" sz="1100" dirty="0" smtClean="0"/>
            </a:p>
          </p:txBody>
        </p:sp>
        <p:cxnSp>
          <p:nvCxnSpPr>
            <p:cNvPr id="32" name="Conector recto 31"/>
            <p:cNvCxnSpPr/>
            <p:nvPr/>
          </p:nvCxnSpPr>
          <p:spPr>
            <a:xfrm>
              <a:off x="1757108" y="2700466"/>
              <a:ext cx="2510092" cy="89363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Conector recto 33"/>
            <p:cNvCxnSpPr/>
            <p:nvPr/>
          </p:nvCxnSpPr>
          <p:spPr>
            <a:xfrm flipV="1">
              <a:off x="1757108" y="2654300"/>
              <a:ext cx="2510092" cy="93980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92" name="Agrupar 91"/>
          <p:cNvGrpSpPr/>
          <p:nvPr/>
        </p:nvGrpSpPr>
        <p:grpSpPr>
          <a:xfrm>
            <a:off x="6788015" y="711684"/>
            <a:ext cx="1943025" cy="3014473"/>
            <a:chOff x="6788015" y="711684"/>
            <a:chExt cx="1943025" cy="3014473"/>
          </a:xfrm>
        </p:grpSpPr>
        <p:grpSp>
          <p:nvGrpSpPr>
            <p:cNvPr id="41" name="Agrupar 40"/>
            <p:cNvGrpSpPr>
              <a:grpSpLocks noChangeAspect="1"/>
            </p:cNvGrpSpPr>
            <p:nvPr/>
          </p:nvGrpSpPr>
          <p:grpSpPr>
            <a:xfrm>
              <a:off x="6788015" y="711684"/>
              <a:ext cx="1943025" cy="3014473"/>
              <a:chOff x="499533" y="2102021"/>
              <a:chExt cx="2510366" cy="3894667"/>
            </a:xfrm>
          </p:grpSpPr>
          <p:pic>
            <p:nvPicPr>
              <p:cNvPr id="34" name="Imagen 33"/>
              <p:cNvPicPr/>
              <p:nvPr/>
            </p:nvPicPr>
            <p:blipFill>
              <a:blip r:embed="rId3"/>
              <a:srcRect/>
              <a:stretch>
                <a:fillRect/>
              </a:stretch>
            </p:blipFill>
            <p:spPr bwMode="auto">
              <a:xfrm>
                <a:off x="499533" y="2102021"/>
                <a:ext cx="1557867" cy="3894667"/>
              </a:xfrm>
              <a:prstGeom prst="rect">
                <a:avLst/>
              </a:prstGeom>
              <a:noFill/>
              <a:ln w="9525">
                <a:noFill/>
                <a:miter lim="800000"/>
                <a:headEnd/>
                <a:tailEnd/>
              </a:ln>
            </p:spPr>
          </p:pic>
          <p:grpSp>
            <p:nvGrpSpPr>
              <p:cNvPr id="40" name="Agrupar 39"/>
              <p:cNvGrpSpPr/>
              <p:nvPr/>
            </p:nvGrpSpPr>
            <p:grpSpPr>
              <a:xfrm>
                <a:off x="2019298" y="2102021"/>
                <a:ext cx="990601" cy="3894667"/>
                <a:chOff x="2057399" y="2102020"/>
                <a:chExt cx="990601" cy="3894667"/>
              </a:xfrm>
            </p:grpSpPr>
            <p:sp>
              <p:nvSpPr>
                <p:cNvPr id="36" name="Rectángulo 35"/>
                <p:cNvSpPr/>
                <p:nvPr/>
              </p:nvSpPr>
              <p:spPr>
                <a:xfrm>
                  <a:off x="2057399" y="2102020"/>
                  <a:ext cx="990601" cy="38946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38" name="Conector recto 37"/>
                <p:cNvCxnSpPr/>
                <p:nvPr/>
              </p:nvCxnSpPr>
              <p:spPr>
                <a:xfrm>
                  <a:off x="2057400" y="5943600"/>
                  <a:ext cx="990600" cy="1588"/>
                </a:xfrm>
                <a:prstGeom prst="line">
                  <a:avLst/>
                </a:prstGeom>
                <a:ln w="762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Conector recto 38"/>
                <p:cNvCxnSpPr/>
                <p:nvPr/>
              </p:nvCxnSpPr>
              <p:spPr>
                <a:xfrm>
                  <a:off x="2057400" y="5889600"/>
                  <a:ext cx="990600" cy="1588"/>
                </a:xfrm>
                <a:prstGeom prst="line">
                  <a:avLst/>
                </a:prstGeom>
                <a:ln w="762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grpSp>
        <p:cxnSp>
          <p:nvCxnSpPr>
            <p:cNvPr id="91" name="Conector recto 90"/>
            <p:cNvCxnSpPr/>
            <p:nvPr/>
          </p:nvCxnSpPr>
          <p:spPr>
            <a:xfrm rot="16200000" flipH="1">
              <a:off x="6511809" y="2213409"/>
              <a:ext cx="28620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2" name="Título 1"/>
          <p:cNvSpPr>
            <a:spLocks noGrp="1"/>
          </p:cNvSpPr>
          <p:nvPr>
            <p:ph type="ctrTitle"/>
          </p:nvPr>
        </p:nvSpPr>
        <p:spPr>
          <a:xfrm>
            <a:off x="628440" y="1395734"/>
            <a:ext cx="5924760" cy="1964264"/>
          </a:xfrm>
        </p:spPr>
        <p:txBody>
          <a:bodyPr>
            <a:normAutofit fontScale="90000"/>
          </a:bodyPr>
          <a:lstStyle/>
          <a:p>
            <a:pPr lvl="0" algn="l"/>
            <a:r>
              <a:rPr lang="es-ES" sz="1400" b="1" dirty="0" smtClean="0"/>
              <a:t/>
            </a:r>
            <a:br>
              <a:rPr lang="es-ES" sz="1400" b="1" dirty="0" smtClean="0"/>
            </a:br>
            <a:r>
              <a:rPr lang="es-ES_tradnl" sz="1200" dirty="0" smtClean="0"/>
              <a:t/>
            </a:r>
            <a:br>
              <a:rPr lang="es-ES_tradnl" sz="1200" dirty="0" smtClean="0"/>
            </a:br>
            <a:r>
              <a:rPr lang="es-ES_tradnl" sz="1222" b="1" dirty="0" smtClean="0"/>
              <a:t>PROCEDIMIENTOS DE MEDICIONES</a:t>
            </a:r>
            <a:r>
              <a:rPr lang="es-ES_tradnl" sz="1222" dirty="0" smtClean="0"/>
              <a:t/>
            </a:r>
            <a:br>
              <a:rPr lang="es-ES_tradnl" sz="1222" dirty="0" smtClean="0"/>
            </a:br>
            <a:r>
              <a:rPr lang="es-ES_tradnl" sz="1222" dirty="0" smtClean="0"/>
              <a:t/>
            </a:r>
            <a:br>
              <a:rPr lang="es-ES_tradnl" sz="1222" dirty="0" smtClean="0"/>
            </a:br>
            <a:r>
              <a:rPr lang="es-ES_tradnl" sz="1222" dirty="0" smtClean="0"/>
              <a:t>El ensayo se realiza según el procedimiento de trabajo basado en la norma UNE-EN ISO 140-4:1999, “</a:t>
            </a:r>
            <a:r>
              <a:rPr lang="es-ES" sz="1222" dirty="0" smtClean="0"/>
              <a:t>Medición in situ del aislamiento al ruido aéreo entre locales</a:t>
            </a:r>
            <a:r>
              <a:rPr lang="es-ES_tradnl" sz="1222" dirty="0" smtClean="0"/>
              <a:t>”. </a:t>
            </a:r>
            <a:br>
              <a:rPr lang="es-ES_tradnl" sz="1222" dirty="0" smtClean="0"/>
            </a:br>
            <a:r>
              <a:rPr lang="es-ES_tradnl" sz="1222" dirty="0" smtClean="0"/>
              <a:t>Las mediciones in situ de aislamiento acústico al ruido aéreo deben de realizarse en bandas de tercio de octava .</a:t>
            </a:r>
            <a:br>
              <a:rPr lang="es-ES_tradnl" sz="1222" dirty="0" smtClean="0"/>
            </a:br>
            <a:r>
              <a:rPr lang="es-ES_tradnl" sz="1222" dirty="0" smtClean="0"/>
              <a:t/>
            </a:r>
            <a:br>
              <a:rPr lang="es-ES_tradnl" sz="1222" dirty="0" smtClean="0"/>
            </a:br>
            <a:r>
              <a:rPr lang="es-ES_tradnl" sz="1222" dirty="0" smtClean="0"/>
              <a:t>100 </a:t>
            </a:r>
            <a:r>
              <a:rPr lang="es-ES_tradnl" sz="1222" dirty="0" err="1" smtClean="0"/>
              <a:t>–</a:t>
            </a:r>
            <a:r>
              <a:rPr lang="es-ES_tradnl" sz="1222" dirty="0" smtClean="0"/>
              <a:t> 125 </a:t>
            </a:r>
            <a:r>
              <a:rPr lang="es-ES_tradnl" sz="1222" dirty="0" err="1" smtClean="0"/>
              <a:t>–</a:t>
            </a:r>
            <a:r>
              <a:rPr lang="es-ES_tradnl" sz="1222" dirty="0" smtClean="0"/>
              <a:t> 160  </a:t>
            </a:r>
            <a:r>
              <a:rPr lang="es-ES_tradnl" sz="1222" dirty="0" err="1" smtClean="0"/>
              <a:t>–</a:t>
            </a:r>
            <a:r>
              <a:rPr lang="es-ES_tradnl" sz="1222" dirty="0" smtClean="0"/>
              <a:t> 200 </a:t>
            </a:r>
            <a:r>
              <a:rPr lang="es-ES_tradnl" sz="1222" dirty="0" err="1" smtClean="0"/>
              <a:t>–</a:t>
            </a:r>
            <a:r>
              <a:rPr lang="es-ES_tradnl" sz="1222" dirty="0" smtClean="0"/>
              <a:t> 250 </a:t>
            </a:r>
            <a:r>
              <a:rPr lang="es-ES_tradnl" sz="1222" dirty="0" err="1" smtClean="0"/>
              <a:t>–</a:t>
            </a:r>
            <a:r>
              <a:rPr lang="es-ES_tradnl" sz="1222" dirty="0" smtClean="0"/>
              <a:t> 315 </a:t>
            </a:r>
            <a:r>
              <a:rPr lang="es-ES_tradnl" sz="1222" dirty="0" err="1" smtClean="0"/>
              <a:t>–</a:t>
            </a:r>
            <a:r>
              <a:rPr lang="es-ES_tradnl" sz="1222" dirty="0" smtClean="0"/>
              <a:t> 400 </a:t>
            </a:r>
            <a:r>
              <a:rPr lang="es-ES_tradnl" sz="1222" dirty="0" err="1" smtClean="0"/>
              <a:t>–</a:t>
            </a:r>
            <a:r>
              <a:rPr lang="es-ES_tradnl" sz="1222" dirty="0" smtClean="0"/>
              <a:t> 500 </a:t>
            </a:r>
            <a:r>
              <a:rPr lang="es-ES_tradnl" sz="1222" dirty="0" err="1" smtClean="0"/>
              <a:t>–</a:t>
            </a:r>
            <a:r>
              <a:rPr lang="es-ES_tradnl" sz="1222" dirty="0" smtClean="0"/>
              <a:t> 630 </a:t>
            </a:r>
            <a:r>
              <a:rPr lang="es-ES_tradnl" sz="1222" dirty="0" err="1" smtClean="0"/>
              <a:t>–</a:t>
            </a:r>
            <a:r>
              <a:rPr lang="es-ES_tradnl" sz="1222" dirty="0" smtClean="0"/>
              <a:t> 800 </a:t>
            </a:r>
            <a:r>
              <a:rPr lang="es-ES_tradnl" sz="1222" dirty="0" err="1" smtClean="0"/>
              <a:t>–</a:t>
            </a:r>
            <a:r>
              <a:rPr lang="es-ES_tradnl" sz="1222" dirty="0" smtClean="0"/>
              <a:t> 1000 </a:t>
            </a:r>
            <a:r>
              <a:rPr lang="es-ES_tradnl" sz="1222" dirty="0" err="1" smtClean="0"/>
              <a:t>–</a:t>
            </a:r>
            <a:r>
              <a:rPr lang="es-ES_tradnl" sz="1222" dirty="0" smtClean="0"/>
              <a:t> 1250 </a:t>
            </a:r>
            <a:r>
              <a:rPr lang="es-ES_tradnl" sz="1222" dirty="0" err="1" smtClean="0"/>
              <a:t>–</a:t>
            </a:r>
            <a:r>
              <a:rPr lang="es-ES_tradnl" sz="1222" dirty="0" smtClean="0"/>
              <a:t> 1600 </a:t>
            </a:r>
            <a:r>
              <a:rPr lang="es-ES_tradnl" sz="1222" dirty="0" err="1" smtClean="0"/>
              <a:t>–</a:t>
            </a:r>
            <a:r>
              <a:rPr lang="es-ES_tradnl" sz="1222" dirty="0" smtClean="0"/>
              <a:t> 2000 </a:t>
            </a:r>
            <a:r>
              <a:rPr lang="es-ES_tradnl" sz="1222" dirty="0" err="1" smtClean="0"/>
              <a:t>–</a:t>
            </a:r>
            <a:r>
              <a:rPr lang="es-ES_tradnl" sz="1222" dirty="0" smtClean="0"/>
              <a:t> 2500 </a:t>
            </a:r>
            <a:r>
              <a:rPr lang="es-ES_tradnl" sz="1222" dirty="0" err="1" smtClean="0"/>
              <a:t>–</a:t>
            </a:r>
            <a:r>
              <a:rPr lang="es-ES_tradnl" sz="1222" dirty="0" smtClean="0"/>
              <a:t> 3150 </a:t>
            </a:r>
            <a:r>
              <a:rPr lang="es-ES_tradnl" sz="1222" dirty="0" err="1" smtClean="0"/>
              <a:t>–</a:t>
            </a:r>
            <a:r>
              <a:rPr lang="es-ES_tradnl" sz="1222" dirty="0" smtClean="0"/>
              <a:t> 4000 </a:t>
            </a:r>
            <a:r>
              <a:rPr lang="es-ES_tradnl" sz="1222" dirty="0" err="1" smtClean="0"/>
              <a:t>–</a:t>
            </a:r>
            <a:r>
              <a:rPr lang="es-ES_tradnl" sz="1222" dirty="0" smtClean="0"/>
              <a:t> 5000</a:t>
            </a:r>
            <a:br>
              <a:rPr lang="es-ES_tradnl" sz="1222" dirty="0" smtClean="0"/>
            </a:br>
            <a:r>
              <a:rPr lang="es-ES_tradnl" sz="1222" dirty="0" smtClean="0"/>
              <a:t/>
            </a:r>
            <a:br>
              <a:rPr lang="es-ES_tradnl" sz="1222" dirty="0" smtClean="0"/>
            </a:br>
            <a:r>
              <a:rPr lang="es-ES_tradnl" sz="1222" dirty="0" smtClean="0"/>
              <a:t>N</a:t>
            </a:r>
            <a:r>
              <a:rPr lang="es-ES_tradnl" sz="1200" dirty="0" smtClean="0"/>
              <a:t>ivel de presión acústica &gt; en 10 </a:t>
            </a:r>
            <a:r>
              <a:rPr lang="es-ES_tradnl" sz="1200" dirty="0" err="1" smtClean="0"/>
              <a:t>dB</a:t>
            </a:r>
            <a:r>
              <a:rPr lang="es-ES_tradnl" sz="1200" dirty="0" smtClean="0"/>
              <a:t> como mín. el ruido de fondo (B2) en todas las bandas de frecuencia. Si no supera el ruido de fondo, se ha de realizar la corrección. </a:t>
            </a:r>
            <a:br>
              <a:rPr lang="es-ES_tradnl" sz="1200" dirty="0" smtClean="0"/>
            </a:br>
            <a:r>
              <a:rPr lang="es-ES_tradnl" sz="1200" dirty="0" smtClean="0"/>
              <a:t/>
            </a:r>
            <a:br>
              <a:rPr lang="es-ES_tradnl" sz="1200" dirty="0" smtClean="0"/>
            </a:br>
            <a:r>
              <a:rPr lang="es-ES_tradnl" sz="1222" dirty="0" smtClean="0"/>
              <a:t/>
            </a:r>
            <a:br>
              <a:rPr lang="es-ES_tradnl" sz="1222" dirty="0" smtClean="0"/>
            </a:br>
            <a:r>
              <a:rPr lang="es-ES_tradnl" sz="1100" dirty="0" smtClean="0"/>
              <a:t/>
            </a:r>
            <a:br>
              <a:rPr lang="es-ES_tradnl" sz="1100" dirty="0" smtClean="0"/>
            </a:br>
            <a:r>
              <a:rPr lang="es-ES_tradnl" sz="1200" dirty="0" smtClean="0"/>
              <a:t/>
            </a:r>
            <a:br>
              <a:rPr lang="es-ES_tradnl" sz="1200" dirty="0" smtClean="0"/>
            </a:br>
            <a:r>
              <a:rPr lang="es-ES" sz="1400" dirty="0" smtClean="0"/>
              <a:t/>
            </a:r>
            <a:br>
              <a:rPr lang="es-ES" sz="1400" dirty="0" smtClean="0"/>
            </a:br>
            <a:r>
              <a:rPr lang="es-ES_tradnl" sz="1400" dirty="0" smtClean="0"/>
              <a:t/>
            </a:r>
            <a:br>
              <a:rPr lang="es-ES_tradnl" sz="1400" dirty="0" smtClean="0"/>
            </a:br>
            <a:r>
              <a:rPr lang="es-ES_tradnl" sz="1400" dirty="0" smtClean="0"/>
              <a:t/>
            </a:r>
            <a:br>
              <a:rPr lang="es-ES_tradnl" sz="1400" dirty="0" smtClean="0"/>
            </a:br>
            <a:r>
              <a:rPr lang="es-ES_tradnl" sz="1400" dirty="0" smtClean="0"/>
              <a:t/>
            </a:r>
            <a:br>
              <a:rPr lang="es-ES_tradnl" sz="1400" dirty="0" smtClean="0"/>
            </a:br>
            <a:endParaRPr lang="es-ES_tradnl" sz="1400" dirty="0"/>
          </a:p>
        </p:txBody>
      </p:sp>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4"/>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5"/>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pic>
        <p:nvPicPr>
          <p:cNvPr id="18" name="Imagen 17"/>
          <p:cNvPicPr/>
          <p:nvPr/>
        </p:nvPicPr>
        <p:blipFill>
          <a:blip r:embed="rId6"/>
          <a:srcRect/>
          <a:stretch>
            <a:fillRect/>
          </a:stretch>
        </p:blipFill>
        <p:spPr bwMode="auto">
          <a:xfrm>
            <a:off x="628440" y="3913200"/>
            <a:ext cx="8102600" cy="2475865"/>
          </a:xfrm>
          <a:prstGeom prst="rect">
            <a:avLst/>
          </a:prstGeom>
          <a:noFill/>
          <a:ln w="3175">
            <a:solidFill>
              <a:schemeClr val="tx1"/>
            </a:solidFill>
            <a:miter lim="800000"/>
            <a:headEnd/>
            <a:tailEnd/>
          </a:ln>
        </p:spPr>
      </p:pic>
      <p:pic>
        <p:nvPicPr>
          <p:cNvPr id="21" name="Imagen 20"/>
          <p:cNvPicPr>
            <a:picLocks noChangeAspect="1"/>
          </p:cNvPicPr>
          <p:nvPr/>
        </p:nvPicPr>
        <p:blipFill>
          <a:blip r:embed="rId7"/>
          <a:stretch>
            <a:fillRect/>
          </a:stretch>
        </p:blipFill>
        <p:spPr>
          <a:xfrm rot="5400000">
            <a:off x="6801910" y="4615338"/>
            <a:ext cx="1001903" cy="2856357"/>
          </a:xfrm>
          <a:prstGeom prst="rect">
            <a:avLst/>
          </a:prstGeom>
        </p:spPr>
      </p:pic>
      <p:sp>
        <p:nvSpPr>
          <p:cNvPr id="43" name="Rectángulo 42"/>
          <p:cNvSpPr>
            <a:spLocks noChangeAspect="1"/>
          </p:cNvSpPr>
          <p:nvPr/>
        </p:nvSpPr>
        <p:spPr>
          <a:xfrm>
            <a:off x="7092000" y="1219200"/>
            <a:ext cx="115812" cy="112014"/>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45" name="Conector recto 44"/>
          <p:cNvCxnSpPr/>
          <p:nvPr/>
        </p:nvCxnSpPr>
        <p:spPr>
          <a:xfrm>
            <a:off x="6958800" y="1191196"/>
            <a:ext cx="89332" cy="5600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Conector recto 45"/>
          <p:cNvCxnSpPr/>
          <p:nvPr/>
        </p:nvCxnSpPr>
        <p:spPr>
          <a:xfrm rot="10800000" flipV="1">
            <a:off x="6958800" y="1303209"/>
            <a:ext cx="88534" cy="683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Conector recto 48"/>
          <p:cNvCxnSpPr/>
          <p:nvPr/>
        </p:nvCxnSpPr>
        <p:spPr>
          <a:xfrm>
            <a:off x="6958002" y="1275206"/>
            <a:ext cx="89332" cy="158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03" name="Agrupar 102"/>
          <p:cNvGrpSpPr/>
          <p:nvPr/>
        </p:nvGrpSpPr>
        <p:grpSpPr>
          <a:xfrm>
            <a:off x="628440" y="1031203"/>
            <a:ext cx="7224733" cy="3975713"/>
            <a:chOff x="628440" y="1031203"/>
            <a:chExt cx="7224733" cy="3975713"/>
          </a:xfrm>
        </p:grpSpPr>
        <p:grpSp>
          <p:nvGrpSpPr>
            <p:cNvPr id="94" name="Agrupar 93"/>
            <p:cNvGrpSpPr/>
            <p:nvPr/>
          </p:nvGrpSpPr>
          <p:grpSpPr>
            <a:xfrm>
              <a:off x="2057399" y="1031203"/>
              <a:ext cx="5795774" cy="3975713"/>
              <a:chOff x="2057399" y="1031203"/>
              <a:chExt cx="5795774" cy="3975713"/>
            </a:xfrm>
          </p:grpSpPr>
          <p:grpSp>
            <p:nvGrpSpPr>
              <p:cNvPr id="27" name="Agrupar 26"/>
              <p:cNvGrpSpPr/>
              <p:nvPr/>
            </p:nvGrpSpPr>
            <p:grpSpPr>
              <a:xfrm>
                <a:off x="2057399" y="3805877"/>
                <a:ext cx="3282442" cy="1201039"/>
                <a:chOff x="2057400" y="3196020"/>
                <a:chExt cx="3282442" cy="1201039"/>
              </a:xfrm>
            </p:grpSpPr>
            <p:pic>
              <p:nvPicPr>
                <p:cNvPr id="13" name="Imagen 12"/>
                <p:cNvPicPr>
                  <a:picLocks noChangeAspect="1"/>
                </p:cNvPicPr>
                <p:nvPr/>
              </p:nvPicPr>
              <p:blipFill>
                <a:blip r:embed="rId8"/>
                <a:stretch>
                  <a:fillRect/>
                </a:stretch>
              </p:blipFill>
              <p:spPr>
                <a:xfrm rot="5400000">
                  <a:off x="3326701" y="2383919"/>
                  <a:ext cx="1201039" cy="2825242"/>
                </a:xfrm>
                <a:prstGeom prst="rect">
                  <a:avLst/>
                </a:prstGeom>
                <a:ln w="12700">
                  <a:solidFill>
                    <a:schemeClr val="accent2">
                      <a:lumMod val="60000"/>
                      <a:lumOff val="40000"/>
                    </a:schemeClr>
                  </a:solidFill>
                </a:ln>
              </p:spPr>
            </p:pic>
            <p:cxnSp>
              <p:nvCxnSpPr>
                <p:cNvPr id="24" name="Conector recto 23"/>
                <p:cNvCxnSpPr/>
                <p:nvPr/>
              </p:nvCxnSpPr>
              <p:spPr>
                <a:xfrm flipV="1">
                  <a:off x="2057400" y="3581401"/>
                  <a:ext cx="457199" cy="304799"/>
                </a:xfrm>
                <a:prstGeom prst="line">
                  <a:avLst/>
                </a:prstGeom>
                <a:ln w="12700">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pSp>
          <p:sp>
            <p:nvSpPr>
              <p:cNvPr id="51" name="CuadroTexto 50"/>
              <p:cNvSpPr txBox="1"/>
              <p:nvPr/>
            </p:nvSpPr>
            <p:spPr>
              <a:xfrm>
                <a:off x="7308005" y="2045732"/>
                <a:ext cx="446629" cy="369332"/>
              </a:xfrm>
              <a:prstGeom prst="rect">
                <a:avLst/>
              </a:prstGeom>
              <a:noFill/>
            </p:spPr>
            <p:txBody>
              <a:bodyPr wrap="square" rtlCol="0">
                <a:spAutoFit/>
              </a:bodyPr>
              <a:lstStyle/>
              <a:p>
                <a:r>
                  <a:rPr lang="es-ES_tradnl" dirty="0" smtClean="0">
                    <a:solidFill>
                      <a:schemeClr val="accent2">
                        <a:lumMod val="60000"/>
                        <a:lumOff val="40000"/>
                      </a:schemeClr>
                    </a:solidFill>
                  </a:rPr>
                  <a:t>L1</a:t>
                </a:r>
                <a:endParaRPr lang="es-ES_tradnl" dirty="0">
                  <a:solidFill>
                    <a:schemeClr val="accent2">
                      <a:lumMod val="60000"/>
                      <a:lumOff val="40000"/>
                    </a:schemeClr>
                  </a:solidFill>
                </a:endParaRPr>
              </a:p>
            </p:txBody>
          </p:sp>
          <p:grpSp>
            <p:nvGrpSpPr>
              <p:cNvPr id="89" name="Agrupar 88"/>
              <p:cNvGrpSpPr/>
              <p:nvPr/>
            </p:nvGrpSpPr>
            <p:grpSpPr>
              <a:xfrm>
                <a:off x="7617378" y="1031203"/>
                <a:ext cx="235795" cy="216000"/>
                <a:chOff x="7492724" y="1364400"/>
                <a:chExt cx="235795" cy="216000"/>
              </a:xfrm>
            </p:grpSpPr>
            <p:sp>
              <p:nvSpPr>
                <p:cNvPr id="52" name="Elipse 51"/>
                <p:cNvSpPr/>
                <p:nvPr/>
              </p:nvSpPr>
              <p:spPr>
                <a:xfrm>
                  <a:off x="7506000" y="1364400"/>
                  <a:ext cx="216000" cy="216000"/>
                </a:xfrm>
                <a:prstGeom prst="ellipse">
                  <a:avLst/>
                </a:prstGeom>
                <a:noFill/>
                <a:ln w="12700">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3" name="CuadroTexto 52"/>
                <p:cNvSpPr txBox="1"/>
                <p:nvPr/>
              </p:nvSpPr>
              <p:spPr>
                <a:xfrm>
                  <a:off x="7492724" y="1371598"/>
                  <a:ext cx="235795" cy="184666"/>
                </a:xfrm>
                <a:prstGeom prst="rect">
                  <a:avLst/>
                </a:prstGeom>
                <a:noFill/>
              </p:spPr>
              <p:txBody>
                <a:bodyPr wrap="square" lIns="0" tIns="0" rIns="0" bIns="0" rtlCol="0">
                  <a:spAutoFit/>
                </a:bodyPr>
                <a:lstStyle/>
                <a:p>
                  <a:pPr algn="ctr"/>
                  <a:r>
                    <a:rPr lang="es-ES_tradnl" sz="1200" dirty="0" smtClean="0">
                      <a:solidFill>
                        <a:srgbClr val="D99694"/>
                      </a:solidFill>
                    </a:rPr>
                    <a:t>1</a:t>
                  </a:r>
                  <a:endParaRPr lang="es-ES_tradnl" sz="1200" dirty="0">
                    <a:solidFill>
                      <a:srgbClr val="D99694"/>
                    </a:solidFill>
                  </a:endParaRPr>
                </a:p>
              </p:txBody>
            </p:sp>
          </p:grpSp>
          <p:grpSp>
            <p:nvGrpSpPr>
              <p:cNvPr id="56" name="Agrupar 55"/>
              <p:cNvGrpSpPr/>
              <p:nvPr/>
            </p:nvGrpSpPr>
            <p:grpSpPr>
              <a:xfrm>
                <a:off x="6972017" y="2186128"/>
                <a:ext cx="235795" cy="216000"/>
                <a:chOff x="7308005" y="2362200"/>
                <a:chExt cx="235795" cy="216000"/>
              </a:xfrm>
            </p:grpSpPr>
            <p:sp>
              <p:nvSpPr>
                <p:cNvPr id="54" name="Elipse 53"/>
                <p:cNvSpPr/>
                <p:nvPr/>
              </p:nvSpPr>
              <p:spPr>
                <a:xfrm>
                  <a:off x="7327800" y="2362200"/>
                  <a:ext cx="216000" cy="216000"/>
                </a:xfrm>
                <a:prstGeom prst="ellipse">
                  <a:avLst/>
                </a:prstGeom>
                <a:noFill/>
                <a:ln w="12700">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5" name="CuadroTexto 54"/>
                <p:cNvSpPr txBox="1"/>
                <p:nvPr/>
              </p:nvSpPr>
              <p:spPr>
                <a:xfrm>
                  <a:off x="7308005" y="2362200"/>
                  <a:ext cx="235795" cy="184666"/>
                </a:xfrm>
                <a:prstGeom prst="rect">
                  <a:avLst/>
                </a:prstGeom>
                <a:noFill/>
              </p:spPr>
              <p:txBody>
                <a:bodyPr wrap="square" lIns="0" tIns="0" rIns="0" bIns="0" rtlCol="0">
                  <a:spAutoFit/>
                </a:bodyPr>
                <a:lstStyle/>
                <a:p>
                  <a:pPr algn="ctr"/>
                  <a:r>
                    <a:rPr lang="es-ES_tradnl" sz="1200" dirty="0" smtClean="0">
                      <a:solidFill>
                        <a:srgbClr val="D99694"/>
                      </a:solidFill>
                    </a:rPr>
                    <a:t>2</a:t>
                  </a:r>
                  <a:endParaRPr lang="es-ES_tradnl" sz="1200" dirty="0">
                    <a:solidFill>
                      <a:srgbClr val="D99694"/>
                    </a:solidFill>
                  </a:endParaRPr>
                </a:p>
              </p:txBody>
            </p:sp>
          </p:grpSp>
          <p:grpSp>
            <p:nvGrpSpPr>
              <p:cNvPr id="65" name="Agrupar 64"/>
              <p:cNvGrpSpPr/>
              <p:nvPr/>
            </p:nvGrpSpPr>
            <p:grpSpPr>
              <a:xfrm>
                <a:off x="7002668" y="3352800"/>
                <a:ext cx="235795" cy="216000"/>
                <a:chOff x="7645124" y="1516800"/>
                <a:chExt cx="235795" cy="216000"/>
              </a:xfrm>
            </p:grpSpPr>
            <p:sp>
              <p:nvSpPr>
                <p:cNvPr id="57" name="CuadroTexto 56"/>
                <p:cNvSpPr txBox="1"/>
                <p:nvPr/>
              </p:nvSpPr>
              <p:spPr>
                <a:xfrm>
                  <a:off x="7645124" y="1523998"/>
                  <a:ext cx="235795" cy="184666"/>
                </a:xfrm>
                <a:prstGeom prst="rect">
                  <a:avLst/>
                </a:prstGeom>
                <a:noFill/>
              </p:spPr>
              <p:txBody>
                <a:bodyPr wrap="square" lIns="0" tIns="0" rIns="0" bIns="0" rtlCol="0">
                  <a:spAutoFit/>
                </a:bodyPr>
                <a:lstStyle/>
                <a:p>
                  <a:pPr algn="ctr"/>
                  <a:r>
                    <a:rPr lang="es-ES_tradnl" sz="1200" dirty="0" smtClean="0">
                      <a:solidFill>
                        <a:srgbClr val="D99694"/>
                      </a:solidFill>
                    </a:rPr>
                    <a:t>5</a:t>
                  </a:r>
                  <a:endParaRPr lang="es-ES_tradnl" sz="1200" dirty="0">
                    <a:solidFill>
                      <a:srgbClr val="D99694"/>
                    </a:solidFill>
                  </a:endParaRPr>
                </a:p>
              </p:txBody>
            </p:sp>
            <p:sp>
              <p:nvSpPr>
                <p:cNvPr id="59" name="Elipse 58"/>
                <p:cNvSpPr/>
                <p:nvPr/>
              </p:nvSpPr>
              <p:spPr>
                <a:xfrm>
                  <a:off x="7658400" y="1516800"/>
                  <a:ext cx="216000" cy="216000"/>
                </a:xfrm>
                <a:prstGeom prst="ellipse">
                  <a:avLst/>
                </a:prstGeom>
                <a:noFill/>
                <a:ln w="12700">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64" name="Agrupar 63"/>
              <p:cNvGrpSpPr/>
              <p:nvPr/>
            </p:nvGrpSpPr>
            <p:grpSpPr>
              <a:xfrm>
                <a:off x="7327800" y="1549066"/>
                <a:ext cx="235795" cy="216000"/>
                <a:chOff x="7797524" y="1669200"/>
                <a:chExt cx="235795" cy="216000"/>
              </a:xfrm>
            </p:grpSpPr>
            <p:sp>
              <p:nvSpPr>
                <p:cNvPr id="58" name="CuadroTexto 57"/>
                <p:cNvSpPr txBox="1"/>
                <p:nvPr/>
              </p:nvSpPr>
              <p:spPr>
                <a:xfrm>
                  <a:off x="7797524" y="1676398"/>
                  <a:ext cx="235795" cy="184666"/>
                </a:xfrm>
                <a:prstGeom prst="rect">
                  <a:avLst/>
                </a:prstGeom>
                <a:noFill/>
              </p:spPr>
              <p:txBody>
                <a:bodyPr wrap="square" lIns="0" tIns="0" rIns="0" bIns="0" rtlCol="0">
                  <a:spAutoFit/>
                </a:bodyPr>
                <a:lstStyle/>
                <a:p>
                  <a:pPr algn="ctr"/>
                  <a:r>
                    <a:rPr lang="es-ES_tradnl" sz="1200" dirty="0" smtClean="0">
                      <a:solidFill>
                        <a:srgbClr val="D99694"/>
                      </a:solidFill>
                    </a:rPr>
                    <a:t>4</a:t>
                  </a:r>
                  <a:endParaRPr lang="es-ES_tradnl" sz="1200" dirty="0">
                    <a:solidFill>
                      <a:srgbClr val="D99694"/>
                    </a:solidFill>
                  </a:endParaRPr>
                </a:p>
              </p:txBody>
            </p:sp>
            <p:sp>
              <p:nvSpPr>
                <p:cNvPr id="60" name="Elipse 59"/>
                <p:cNvSpPr/>
                <p:nvPr/>
              </p:nvSpPr>
              <p:spPr>
                <a:xfrm>
                  <a:off x="7810800" y="1669200"/>
                  <a:ext cx="216000" cy="216000"/>
                </a:xfrm>
                <a:prstGeom prst="ellipse">
                  <a:avLst/>
                </a:prstGeom>
                <a:noFill/>
                <a:ln w="12700">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63" name="Agrupar 62"/>
              <p:cNvGrpSpPr/>
              <p:nvPr/>
            </p:nvGrpSpPr>
            <p:grpSpPr>
              <a:xfrm>
                <a:off x="7308005" y="2955328"/>
                <a:ext cx="235795" cy="216000"/>
                <a:chOff x="7949924" y="1821600"/>
                <a:chExt cx="235795" cy="216000"/>
              </a:xfrm>
            </p:grpSpPr>
            <p:sp>
              <p:nvSpPr>
                <p:cNvPr id="61" name="Elipse 60"/>
                <p:cNvSpPr/>
                <p:nvPr/>
              </p:nvSpPr>
              <p:spPr>
                <a:xfrm>
                  <a:off x="7963200" y="1821600"/>
                  <a:ext cx="216000" cy="216000"/>
                </a:xfrm>
                <a:prstGeom prst="ellipse">
                  <a:avLst/>
                </a:prstGeom>
                <a:noFill/>
                <a:ln w="12700">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2" name="CuadroTexto 61"/>
                <p:cNvSpPr txBox="1"/>
                <p:nvPr/>
              </p:nvSpPr>
              <p:spPr>
                <a:xfrm>
                  <a:off x="7949924" y="1828798"/>
                  <a:ext cx="235795" cy="184666"/>
                </a:xfrm>
                <a:prstGeom prst="rect">
                  <a:avLst/>
                </a:prstGeom>
                <a:noFill/>
              </p:spPr>
              <p:txBody>
                <a:bodyPr wrap="square" lIns="0" tIns="0" rIns="0" bIns="0" rtlCol="0">
                  <a:spAutoFit/>
                </a:bodyPr>
                <a:lstStyle/>
                <a:p>
                  <a:pPr algn="ctr"/>
                  <a:r>
                    <a:rPr lang="es-ES_tradnl" sz="1200" dirty="0" smtClean="0">
                      <a:solidFill>
                        <a:srgbClr val="D99694"/>
                      </a:solidFill>
                    </a:rPr>
                    <a:t>3</a:t>
                  </a:r>
                  <a:endParaRPr lang="es-ES_tradnl" sz="1200" dirty="0">
                    <a:solidFill>
                      <a:srgbClr val="D99694"/>
                    </a:solidFill>
                  </a:endParaRPr>
                </a:p>
              </p:txBody>
            </p:sp>
          </p:grpSp>
        </p:grpSp>
        <p:sp>
          <p:nvSpPr>
            <p:cNvPr id="99" name="CuadroTexto 98"/>
            <p:cNvSpPr txBox="1"/>
            <p:nvPr/>
          </p:nvSpPr>
          <p:spPr>
            <a:xfrm>
              <a:off x="628440" y="2762866"/>
              <a:ext cx="5924760" cy="261610"/>
            </a:xfrm>
            <a:prstGeom prst="rect">
              <a:avLst/>
            </a:prstGeom>
            <a:noFill/>
          </p:spPr>
          <p:txBody>
            <a:bodyPr wrap="square" rtlCol="0">
              <a:spAutoFit/>
            </a:bodyPr>
            <a:lstStyle/>
            <a:p>
              <a:pPr>
                <a:buFont typeface="Arial"/>
                <a:buChar char="•"/>
              </a:pPr>
              <a:r>
                <a:rPr lang="es-ES" sz="1100" kern="0" dirty="0" smtClean="0"/>
                <a:t>  Se mide el nivel de ruido en la sala emisora (L1) en diferentes puntos (5 puntos) y se promedia.</a:t>
              </a:r>
              <a:endParaRPr lang="es-ES_tradnl" sz="1100" dirty="0"/>
            </a:p>
          </p:txBody>
        </p:sp>
      </p:grpSp>
      <p:grpSp>
        <p:nvGrpSpPr>
          <p:cNvPr id="106" name="Agrupar 105"/>
          <p:cNvGrpSpPr/>
          <p:nvPr/>
        </p:nvGrpSpPr>
        <p:grpSpPr>
          <a:xfrm>
            <a:off x="628440" y="711684"/>
            <a:ext cx="8076885" cy="6000805"/>
            <a:chOff x="628440" y="711684"/>
            <a:chExt cx="8076885" cy="6000805"/>
          </a:xfrm>
        </p:grpSpPr>
        <p:grpSp>
          <p:nvGrpSpPr>
            <p:cNvPr id="95" name="Agrupar 94"/>
            <p:cNvGrpSpPr/>
            <p:nvPr/>
          </p:nvGrpSpPr>
          <p:grpSpPr>
            <a:xfrm>
              <a:off x="2057399" y="711684"/>
              <a:ext cx="6647926" cy="6000805"/>
              <a:chOff x="2057399" y="711684"/>
              <a:chExt cx="6647926" cy="6000805"/>
            </a:xfrm>
          </p:grpSpPr>
          <p:grpSp>
            <p:nvGrpSpPr>
              <p:cNvPr id="30" name="Agrupar 29"/>
              <p:cNvGrpSpPr/>
              <p:nvPr/>
            </p:nvGrpSpPr>
            <p:grpSpPr>
              <a:xfrm>
                <a:off x="2057399" y="4944840"/>
                <a:ext cx="3282442" cy="1767649"/>
                <a:chOff x="2057399" y="4397060"/>
                <a:chExt cx="3282442" cy="1767649"/>
              </a:xfrm>
            </p:grpSpPr>
            <p:pic>
              <p:nvPicPr>
                <p:cNvPr id="14" name="Imagen 13"/>
                <p:cNvPicPr>
                  <a:picLocks noChangeAspect="1"/>
                </p:cNvPicPr>
                <p:nvPr/>
              </p:nvPicPr>
              <p:blipFill>
                <a:blip r:embed="rId9"/>
                <a:stretch>
                  <a:fillRect/>
                </a:stretch>
              </p:blipFill>
              <p:spPr>
                <a:xfrm rot="5400000">
                  <a:off x="3342258" y="4167126"/>
                  <a:ext cx="1169924" cy="2825242"/>
                </a:xfrm>
                <a:prstGeom prst="rect">
                  <a:avLst/>
                </a:prstGeom>
                <a:ln w="12700">
                  <a:solidFill>
                    <a:srgbClr val="008000"/>
                  </a:solidFill>
                </a:ln>
              </p:spPr>
            </p:pic>
            <p:cxnSp>
              <p:nvCxnSpPr>
                <p:cNvPr id="29" name="Conector recto 28"/>
                <p:cNvCxnSpPr/>
                <p:nvPr/>
              </p:nvCxnSpPr>
              <p:spPr>
                <a:xfrm rot="16200000" flipH="1">
                  <a:off x="1855629" y="4598830"/>
                  <a:ext cx="860740" cy="457199"/>
                </a:xfrm>
                <a:prstGeom prst="line">
                  <a:avLst/>
                </a:prstGeom>
                <a:ln w="12700">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76" name="Agrupar 75"/>
              <p:cNvGrpSpPr/>
              <p:nvPr/>
            </p:nvGrpSpPr>
            <p:grpSpPr>
              <a:xfrm>
                <a:off x="8463011" y="3352800"/>
                <a:ext cx="235795" cy="216000"/>
                <a:chOff x="7645124" y="1516800"/>
                <a:chExt cx="235795" cy="216000"/>
              </a:xfrm>
            </p:grpSpPr>
            <p:sp>
              <p:nvSpPr>
                <p:cNvPr id="66" name="Elipse 65"/>
                <p:cNvSpPr/>
                <p:nvPr/>
              </p:nvSpPr>
              <p:spPr>
                <a:xfrm>
                  <a:off x="7658400" y="1516800"/>
                  <a:ext cx="216000" cy="216000"/>
                </a:xfrm>
                <a:prstGeom prst="ellipse">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1" name="CuadroTexto 70"/>
                <p:cNvSpPr txBox="1"/>
                <p:nvPr/>
              </p:nvSpPr>
              <p:spPr>
                <a:xfrm>
                  <a:off x="7645124" y="1523998"/>
                  <a:ext cx="235795" cy="184666"/>
                </a:xfrm>
                <a:prstGeom prst="rect">
                  <a:avLst/>
                </a:prstGeom>
                <a:noFill/>
              </p:spPr>
              <p:txBody>
                <a:bodyPr wrap="square" lIns="0" tIns="0" rIns="0" bIns="0" rtlCol="0">
                  <a:spAutoFit/>
                </a:bodyPr>
                <a:lstStyle/>
                <a:p>
                  <a:pPr algn="ctr"/>
                  <a:r>
                    <a:rPr lang="es-ES_tradnl" sz="1200" dirty="0" smtClean="0">
                      <a:solidFill>
                        <a:srgbClr val="008000"/>
                      </a:solidFill>
                    </a:rPr>
                    <a:t>1</a:t>
                  </a:r>
                  <a:endParaRPr lang="es-ES_tradnl" sz="1200" dirty="0">
                    <a:solidFill>
                      <a:srgbClr val="008000"/>
                    </a:solidFill>
                  </a:endParaRPr>
                </a:p>
              </p:txBody>
            </p:sp>
          </p:grpSp>
          <p:grpSp>
            <p:nvGrpSpPr>
              <p:cNvPr id="77" name="Agrupar 76"/>
              <p:cNvGrpSpPr/>
              <p:nvPr/>
            </p:nvGrpSpPr>
            <p:grpSpPr>
              <a:xfrm>
                <a:off x="8010978" y="1148400"/>
                <a:ext cx="235795" cy="216000"/>
                <a:chOff x="7797524" y="1669200"/>
                <a:chExt cx="235795" cy="216000"/>
              </a:xfrm>
            </p:grpSpPr>
            <p:sp>
              <p:nvSpPr>
                <p:cNvPr id="67" name="Elipse 66"/>
                <p:cNvSpPr/>
                <p:nvPr/>
              </p:nvSpPr>
              <p:spPr>
                <a:xfrm>
                  <a:off x="7810800" y="1669200"/>
                  <a:ext cx="216000" cy="216000"/>
                </a:xfrm>
                <a:prstGeom prst="ellipse">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2" name="CuadroTexto 71"/>
                <p:cNvSpPr txBox="1"/>
                <p:nvPr/>
              </p:nvSpPr>
              <p:spPr>
                <a:xfrm>
                  <a:off x="7797524" y="1676398"/>
                  <a:ext cx="235795" cy="184666"/>
                </a:xfrm>
                <a:prstGeom prst="rect">
                  <a:avLst/>
                </a:prstGeom>
                <a:noFill/>
              </p:spPr>
              <p:txBody>
                <a:bodyPr wrap="square" lIns="0" tIns="0" rIns="0" bIns="0" rtlCol="0">
                  <a:spAutoFit/>
                </a:bodyPr>
                <a:lstStyle/>
                <a:p>
                  <a:pPr algn="ctr"/>
                  <a:r>
                    <a:rPr lang="es-ES_tradnl" sz="1200" dirty="0" smtClean="0">
                      <a:solidFill>
                        <a:srgbClr val="008000"/>
                      </a:solidFill>
                    </a:rPr>
                    <a:t>2</a:t>
                  </a:r>
                  <a:endParaRPr lang="es-ES_tradnl" sz="1200" dirty="0">
                    <a:solidFill>
                      <a:srgbClr val="008000"/>
                    </a:solidFill>
                  </a:endParaRPr>
                </a:p>
              </p:txBody>
            </p:sp>
          </p:grpSp>
          <p:grpSp>
            <p:nvGrpSpPr>
              <p:cNvPr id="78" name="Agrupar 77"/>
              <p:cNvGrpSpPr/>
              <p:nvPr/>
            </p:nvGrpSpPr>
            <p:grpSpPr>
              <a:xfrm>
                <a:off x="8463011" y="711684"/>
                <a:ext cx="235795" cy="216000"/>
                <a:chOff x="7949924" y="1821600"/>
                <a:chExt cx="235795" cy="216000"/>
              </a:xfrm>
            </p:grpSpPr>
            <p:sp>
              <p:nvSpPr>
                <p:cNvPr id="68" name="Elipse 67"/>
                <p:cNvSpPr/>
                <p:nvPr/>
              </p:nvSpPr>
              <p:spPr>
                <a:xfrm>
                  <a:off x="7963200" y="1821600"/>
                  <a:ext cx="216000" cy="216000"/>
                </a:xfrm>
                <a:prstGeom prst="ellipse">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3" name="CuadroTexto 72"/>
                <p:cNvSpPr txBox="1"/>
                <p:nvPr/>
              </p:nvSpPr>
              <p:spPr>
                <a:xfrm>
                  <a:off x="7949924" y="1828798"/>
                  <a:ext cx="235795" cy="184666"/>
                </a:xfrm>
                <a:prstGeom prst="rect">
                  <a:avLst/>
                </a:prstGeom>
                <a:noFill/>
              </p:spPr>
              <p:txBody>
                <a:bodyPr wrap="square" lIns="0" tIns="0" rIns="0" bIns="0" rtlCol="0">
                  <a:spAutoFit/>
                </a:bodyPr>
                <a:lstStyle/>
                <a:p>
                  <a:pPr algn="ctr"/>
                  <a:r>
                    <a:rPr lang="es-ES_tradnl" sz="1200" dirty="0" smtClean="0">
                      <a:solidFill>
                        <a:srgbClr val="008000"/>
                      </a:solidFill>
                    </a:rPr>
                    <a:t>3</a:t>
                  </a:r>
                  <a:endParaRPr lang="es-ES_tradnl" sz="1200" dirty="0">
                    <a:solidFill>
                      <a:srgbClr val="008000"/>
                    </a:solidFill>
                  </a:endParaRPr>
                </a:p>
              </p:txBody>
            </p:sp>
          </p:grpSp>
          <p:grpSp>
            <p:nvGrpSpPr>
              <p:cNvPr id="79" name="Agrupar 78"/>
              <p:cNvGrpSpPr/>
              <p:nvPr/>
            </p:nvGrpSpPr>
            <p:grpSpPr>
              <a:xfrm>
                <a:off x="8038962" y="2630730"/>
                <a:ext cx="235795" cy="216000"/>
                <a:chOff x="8102324" y="1974000"/>
                <a:chExt cx="235795" cy="216000"/>
              </a:xfrm>
            </p:grpSpPr>
            <p:sp>
              <p:nvSpPr>
                <p:cNvPr id="69" name="Elipse 68"/>
                <p:cNvSpPr/>
                <p:nvPr/>
              </p:nvSpPr>
              <p:spPr>
                <a:xfrm>
                  <a:off x="8115600" y="1974000"/>
                  <a:ext cx="216000" cy="216000"/>
                </a:xfrm>
                <a:prstGeom prst="ellipse">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4" name="CuadroTexto 73"/>
                <p:cNvSpPr txBox="1"/>
                <p:nvPr/>
              </p:nvSpPr>
              <p:spPr>
                <a:xfrm>
                  <a:off x="8102324" y="1981198"/>
                  <a:ext cx="235795" cy="184666"/>
                </a:xfrm>
                <a:prstGeom prst="rect">
                  <a:avLst/>
                </a:prstGeom>
                <a:noFill/>
              </p:spPr>
              <p:txBody>
                <a:bodyPr wrap="square" lIns="0" tIns="0" rIns="0" bIns="0" rtlCol="0">
                  <a:spAutoFit/>
                </a:bodyPr>
                <a:lstStyle/>
                <a:p>
                  <a:pPr algn="ctr"/>
                  <a:r>
                    <a:rPr lang="es-ES_tradnl" sz="1200" dirty="0" smtClean="0">
                      <a:solidFill>
                        <a:srgbClr val="008000"/>
                      </a:solidFill>
                    </a:rPr>
                    <a:t>4</a:t>
                  </a:r>
                  <a:endParaRPr lang="es-ES_tradnl" sz="1200" dirty="0">
                    <a:solidFill>
                      <a:srgbClr val="008000"/>
                    </a:solidFill>
                  </a:endParaRPr>
                </a:p>
              </p:txBody>
            </p:sp>
          </p:grpSp>
          <p:grpSp>
            <p:nvGrpSpPr>
              <p:cNvPr id="80" name="Agrupar 79"/>
              <p:cNvGrpSpPr/>
              <p:nvPr/>
            </p:nvGrpSpPr>
            <p:grpSpPr>
              <a:xfrm>
                <a:off x="8469530" y="2546866"/>
                <a:ext cx="235795" cy="216000"/>
                <a:chOff x="8254724" y="2126400"/>
                <a:chExt cx="235795" cy="216000"/>
              </a:xfrm>
            </p:grpSpPr>
            <p:sp>
              <p:nvSpPr>
                <p:cNvPr id="70" name="Elipse 69"/>
                <p:cNvSpPr/>
                <p:nvPr/>
              </p:nvSpPr>
              <p:spPr>
                <a:xfrm>
                  <a:off x="8268000" y="2126400"/>
                  <a:ext cx="216000" cy="216000"/>
                </a:xfrm>
                <a:prstGeom prst="ellipse">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5" name="CuadroTexto 74"/>
                <p:cNvSpPr txBox="1"/>
                <p:nvPr/>
              </p:nvSpPr>
              <p:spPr>
                <a:xfrm>
                  <a:off x="8254724" y="2133598"/>
                  <a:ext cx="235795" cy="184666"/>
                </a:xfrm>
                <a:prstGeom prst="rect">
                  <a:avLst/>
                </a:prstGeom>
                <a:noFill/>
              </p:spPr>
              <p:txBody>
                <a:bodyPr wrap="square" lIns="0" tIns="0" rIns="0" bIns="0" rtlCol="0">
                  <a:spAutoFit/>
                </a:bodyPr>
                <a:lstStyle/>
                <a:p>
                  <a:pPr algn="ctr"/>
                  <a:r>
                    <a:rPr lang="es-ES_tradnl" sz="1200" dirty="0" smtClean="0">
                      <a:solidFill>
                        <a:srgbClr val="008000"/>
                      </a:solidFill>
                    </a:rPr>
                    <a:t>5</a:t>
                  </a:r>
                  <a:endParaRPr lang="es-ES_tradnl" sz="1200" dirty="0">
                    <a:solidFill>
                      <a:srgbClr val="008000"/>
                    </a:solidFill>
                  </a:endParaRPr>
                </a:p>
              </p:txBody>
            </p:sp>
          </p:grpSp>
          <p:sp>
            <p:nvSpPr>
              <p:cNvPr id="81" name="CuadroTexto 80"/>
              <p:cNvSpPr txBox="1"/>
              <p:nvPr/>
            </p:nvSpPr>
            <p:spPr>
              <a:xfrm>
                <a:off x="8239696" y="1395734"/>
                <a:ext cx="446629" cy="369332"/>
              </a:xfrm>
              <a:prstGeom prst="rect">
                <a:avLst/>
              </a:prstGeom>
              <a:noFill/>
            </p:spPr>
            <p:txBody>
              <a:bodyPr wrap="square" rtlCol="0">
                <a:spAutoFit/>
              </a:bodyPr>
              <a:lstStyle/>
              <a:p>
                <a:r>
                  <a:rPr lang="es-ES_tradnl" dirty="0" smtClean="0">
                    <a:solidFill>
                      <a:srgbClr val="008000"/>
                    </a:solidFill>
                  </a:rPr>
                  <a:t>L2</a:t>
                </a:r>
                <a:endParaRPr lang="es-ES_tradnl" dirty="0">
                  <a:solidFill>
                    <a:srgbClr val="008000"/>
                  </a:solidFill>
                </a:endParaRPr>
              </a:p>
            </p:txBody>
          </p:sp>
        </p:grpSp>
        <p:sp>
          <p:nvSpPr>
            <p:cNvPr id="100" name="CuadroTexto 99"/>
            <p:cNvSpPr txBox="1"/>
            <p:nvPr/>
          </p:nvSpPr>
          <p:spPr>
            <a:xfrm>
              <a:off x="628440" y="2952000"/>
              <a:ext cx="5924760" cy="261610"/>
            </a:xfrm>
            <a:prstGeom prst="rect">
              <a:avLst/>
            </a:prstGeom>
            <a:noFill/>
          </p:spPr>
          <p:txBody>
            <a:bodyPr wrap="square" rtlCol="0">
              <a:spAutoFit/>
            </a:bodyPr>
            <a:lstStyle/>
            <a:p>
              <a:pPr>
                <a:buFont typeface="Arial"/>
                <a:buChar char="•"/>
              </a:pPr>
              <a:r>
                <a:rPr lang="es-ES" sz="1100" dirty="0" smtClean="0"/>
                <a:t>  Se mide el nivel de ruido en la sala receptora (L2) en diferentes puntos (5 puntos) y se promedia.</a:t>
              </a:r>
              <a:endParaRPr lang="es-ES_tradnl" sz="1100" dirty="0"/>
            </a:p>
          </p:txBody>
        </p:sp>
      </p:grpSp>
      <p:grpSp>
        <p:nvGrpSpPr>
          <p:cNvPr id="118" name="Agrupar 117"/>
          <p:cNvGrpSpPr/>
          <p:nvPr/>
        </p:nvGrpSpPr>
        <p:grpSpPr>
          <a:xfrm>
            <a:off x="628440" y="1060794"/>
            <a:ext cx="8115511" cy="4369602"/>
            <a:chOff x="628440" y="1060794"/>
            <a:chExt cx="8115511" cy="4369602"/>
          </a:xfrm>
        </p:grpSpPr>
        <p:grpSp>
          <p:nvGrpSpPr>
            <p:cNvPr id="117" name="Agrupar 116"/>
            <p:cNvGrpSpPr/>
            <p:nvPr/>
          </p:nvGrpSpPr>
          <p:grpSpPr>
            <a:xfrm>
              <a:off x="2514599" y="1060794"/>
              <a:ext cx="6229352" cy="4369602"/>
              <a:chOff x="2514599" y="1060794"/>
              <a:chExt cx="6229352" cy="4369602"/>
            </a:xfrm>
          </p:grpSpPr>
          <p:grpSp>
            <p:nvGrpSpPr>
              <p:cNvPr id="33" name="Agrupar 32"/>
              <p:cNvGrpSpPr/>
              <p:nvPr/>
            </p:nvGrpSpPr>
            <p:grpSpPr>
              <a:xfrm>
                <a:off x="2514599" y="3802765"/>
                <a:ext cx="6229352" cy="1627631"/>
                <a:chOff x="2514599" y="3199133"/>
                <a:chExt cx="6229352" cy="1627631"/>
              </a:xfrm>
            </p:grpSpPr>
            <p:pic>
              <p:nvPicPr>
                <p:cNvPr id="19" name="Imagen 18"/>
                <p:cNvPicPr>
                  <a:picLocks noChangeAspect="1"/>
                </p:cNvPicPr>
                <p:nvPr/>
              </p:nvPicPr>
              <p:blipFill>
                <a:blip r:embed="rId10"/>
                <a:stretch>
                  <a:fillRect/>
                </a:stretch>
              </p:blipFill>
              <p:spPr>
                <a:xfrm rot="5400000">
                  <a:off x="7041960" y="2100774"/>
                  <a:ext cx="603631" cy="2800350"/>
                </a:xfrm>
                <a:prstGeom prst="rect">
                  <a:avLst/>
                </a:prstGeom>
                <a:ln w="12700">
                  <a:solidFill>
                    <a:srgbClr val="FF6FCF"/>
                  </a:solidFill>
                </a:ln>
              </p:spPr>
            </p:pic>
            <p:cxnSp>
              <p:nvCxnSpPr>
                <p:cNvPr id="32" name="Conector recto 31"/>
                <p:cNvCxnSpPr>
                  <a:endCxn id="19" idx="2"/>
                </p:cNvCxnSpPr>
                <p:nvPr/>
              </p:nvCxnSpPr>
              <p:spPr>
                <a:xfrm flipV="1">
                  <a:off x="2514599" y="3500950"/>
                  <a:ext cx="3429002" cy="1325814"/>
                </a:xfrm>
                <a:prstGeom prst="line">
                  <a:avLst/>
                </a:prstGeom>
                <a:ln w="12700">
                  <a:solidFill>
                    <a:srgbClr val="FF6FCF"/>
                  </a:solidFill>
                </a:ln>
                <a:effectLst/>
              </p:spPr>
              <p:style>
                <a:lnRef idx="2">
                  <a:schemeClr val="accent1"/>
                </a:lnRef>
                <a:fillRef idx="0">
                  <a:schemeClr val="accent1"/>
                </a:fillRef>
                <a:effectRef idx="1">
                  <a:schemeClr val="accent1"/>
                </a:effectRef>
                <a:fontRef idx="minor">
                  <a:schemeClr val="tx1"/>
                </a:fontRef>
              </p:style>
            </p:cxnSp>
          </p:grpSp>
          <p:grpSp>
            <p:nvGrpSpPr>
              <p:cNvPr id="116" name="Agrupar 115"/>
              <p:cNvGrpSpPr/>
              <p:nvPr/>
            </p:nvGrpSpPr>
            <p:grpSpPr>
              <a:xfrm>
                <a:off x="7993805" y="1060794"/>
                <a:ext cx="732746" cy="2044816"/>
                <a:chOff x="7993805" y="1060794"/>
                <a:chExt cx="732746" cy="2044816"/>
              </a:xfrm>
            </p:grpSpPr>
            <p:grpSp>
              <p:nvGrpSpPr>
                <p:cNvPr id="86" name="Agrupar 85"/>
                <p:cNvGrpSpPr/>
                <p:nvPr/>
              </p:nvGrpSpPr>
              <p:grpSpPr>
                <a:xfrm>
                  <a:off x="8372859" y="1060794"/>
                  <a:ext cx="235795" cy="216000"/>
                  <a:chOff x="7645124" y="1516800"/>
                  <a:chExt cx="235795" cy="216000"/>
                </a:xfrm>
              </p:grpSpPr>
              <p:sp>
                <p:nvSpPr>
                  <p:cNvPr id="82" name="CuadroTexto 81"/>
                  <p:cNvSpPr txBox="1"/>
                  <p:nvPr/>
                </p:nvSpPr>
                <p:spPr>
                  <a:xfrm>
                    <a:off x="7645124" y="1523998"/>
                    <a:ext cx="235795" cy="184666"/>
                  </a:xfrm>
                  <a:prstGeom prst="rect">
                    <a:avLst/>
                  </a:prstGeom>
                  <a:noFill/>
                </p:spPr>
                <p:txBody>
                  <a:bodyPr wrap="square" lIns="0" tIns="0" rIns="0" bIns="0" rtlCol="0">
                    <a:spAutoFit/>
                  </a:bodyPr>
                  <a:lstStyle/>
                  <a:p>
                    <a:pPr algn="ctr"/>
                    <a:r>
                      <a:rPr lang="es-ES_tradnl" sz="1200" dirty="0" smtClean="0">
                        <a:solidFill>
                          <a:srgbClr val="FF6FCF"/>
                        </a:solidFill>
                      </a:rPr>
                      <a:t>1</a:t>
                    </a:r>
                    <a:endParaRPr lang="es-ES_tradnl" sz="1200" dirty="0">
                      <a:solidFill>
                        <a:srgbClr val="FF6FCF"/>
                      </a:solidFill>
                    </a:endParaRPr>
                  </a:p>
                </p:txBody>
              </p:sp>
              <p:sp>
                <p:nvSpPr>
                  <p:cNvPr id="84" name="Elipse 83"/>
                  <p:cNvSpPr/>
                  <p:nvPr/>
                </p:nvSpPr>
                <p:spPr>
                  <a:xfrm>
                    <a:off x="7658400" y="1516800"/>
                    <a:ext cx="216000" cy="216000"/>
                  </a:xfrm>
                  <a:prstGeom prst="ellipse">
                    <a:avLst/>
                  </a:prstGeom>
                  <a:noFill/>
                  <a:ln w="12700">
                    <a:solidFill>
                      <a:srgbClr val="FF6F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87" name="Agrupar 86"/>
                <p:cNvGrpSpPr/>
                <p:nvPr/>
              </p:nvGrpSpPr>
              <p:grpSpPr>
                <a:xfrm>
                  <a:off x="8490756" y="2889610"/>
                  <a:ext cx="235795" cy="216000"/>
                  <a:chOff x="7797524" y="1669200"/>
                  <a:chExt cx="235795" cy="216000"/>
                </a:xfrm>
              </p:grpSpPr>
              <p:sp>
                <p:nvSpPr>
                  <p:cNvPr id="83" name="CuadroTexto 82"/>
                  <p:cNvSpPr txBox="1"/>
                  <p:nvPr/>
                </p:nvSpPr>
                <p:spPr>
                  <a:xfrm>
                    <a:off x="7797524" y="1676398"/>
                    <a:ext cx="235795" cy="184666"/>
                  </a:xfrm>
                  <a:prstGeom prst="rect">
                    <a:avLst/>
                  </a:prstGeom>
                  <a:noFill/>
                </p:spPr>
                <p:txBody>
                  <a:bodyPr wrap="square" lIns="0" tIns="0" rIns="0" bIns="0" rtlCol="0">
                    <a:spAutoFit/>
                  </a:bodyPr>
                  <a:lstStyle/>
                  <a:p>
                    <a:pPr algn="ctr"/>
                    <a:r>
                      <a:rPr lang="es-ES_tradnl" sz="1200" dirty="0" smtClean="0">
                        <a:solidFill>
                          <a:srgbClr val="FF6FCF"/>
                        </a:solidFill>
                      </a:rPr>
                      <a:t>2</a:t>
                    </a:r>
                    <a:endParaRPr lang="es-ES_tradnl" sz="1200" dirty="0">
                      <a:solidFill>
                        <a:srgbClr val="FF6FCF"/>
                      </a:solidFill>
                    </a:endParaRPr>
                  </a:p>
                </p:txBody>
              </p:sp>
              <p:sp>
                <p:nvSpPr>
                  <p:cNvPr id="85" name="Elipse 84"/>
                  <p:cNvSpPr/>
                  <p:nvPr/>
                </p:nvSpPr>
                <p:spPr>
                  <a:xfrm>
                    <a:off x="7810800" y="1669200"/>
                    <a:ext cx="216000" cy="216000"/>
                  </a:xfrm>
                  <a:prstGeom prst="ellipse">
                    <a:avLst/>
                  </a:prstGeom>
                  <a:noFill/>
                  <a:ln w="12700">
                    <a:solidFill>
                      <a:srgbClr val="FF6F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88" name="CuadroTexto 87"/>
                <p:cNvSpPr txBox="1"/>
                <p:nvPr/>
              </p:nvSpPr>
              <p:spPr>
                <a:xfrm>
                  <a:off x="7993805" y="1676400"/>
                  <a:ext cx="446629" cy="369332"/>
                </a:xfrm>
                <a:prstGeom prst="rect">
                  <a:avLst/>
                </a:prstGeom>
                <a:noFill/>
              </p:spPr>
              <p:txBody>
                <a:bodyPr wrap="square" rtlCol="0">
                  <a:spAutoFit/>
                </a:bodyPr>
                <a:lstStyle/>
                <a:p>
                  <a:r>
                    <a:rPr lang="es-ES_tradnl" dirty="0" smtClean="0">
                      <a:solidFill>
                        <a:srgbClr val="FF6FCF"/>
                      </a:solidFill>
                    </a:rPr>
                    <a:t>B2</a:t>
                  </a:r>
                  <a:endParaRPr lang="es-ES_tradnl" dirty="0">
                    <a:solidFill>
                      <a:srgbClr val="FF6FCF"/>
                    </a:solidFill>
                  </a:endParaRPr>
                </a:p>
              </p:txBody>
            </p:sp>
          </p:grpSp>
        </p:grpSp>
        <p:sp>
          <p:nvSpPr>
            <p:cNvPr id="101" name="CuadroTexto 100"/>
            <p:cNvSpPr txBox="1"/>
            <p:nvPr/>
          </p:nvSpPr>
          <p:spPr>
            <a:xfrm>
              <a:off x="628440" y="3147192"/>
              <a:ext cx="5924760" cy="430887"/>
            </a:xfrm>
            <a:prstGeom prst="rect">
              <a:avLst/>
            </a:prstGeom>
            <a:noFill/>
          </p:spPr>
          <p:txBody>
            <a:bodyPr wrap="square" rtlCol="0">
              <a:spAutoFit/>
            </a:bodyPr>
            <a:lstStyle/>
            <a:p>
              <a:pPr>
                <a:buFont typeface="Arial"/>
                <a:buChar char="•"/>
              </a:pPr>
              <a:r>
                <a:rPr lang="es-ES" sz="1100" dirty="0" smtClean="0"/>
                <a:t>  Se mide el nivel de ruido de fondo en la sala receptora (B2) en diferentes puntos (2puntos) y se   promedia.</a:t>
              </a:r>
              <a:r>
                <a:rPr lang="es-ES_tradnl" sz="1100" dirty="0" smtClean="0"/>
                <a:t>  </a:t>
              </a:r>
              <a:endParaRPr lang="es-ES_tradnl" sz="1100" dirty="0"/>
            </a:p>
          </p:txBody>
        </p:sp>
      </p:grpSp>
      <p:grpSp>
        <p:nvGrpSpPr>
          <p:cNvPr id="119" name="Agrupar 118"/>
          <p:cNvGrpSpPr/>
          <p:nvPr/>
        </p:nvGrpSpPr>
        <p:grpSpPr>
          <a:xfrm>
            <a:off x="628440" y="1876524"/>
            <a:ext cx="8286959" cy="3388799"/>
            <a:chOff x="628440" y="1876524"/>
            <a:chExt cx="8286959" cy="3388799"/>
          </a:xfrm>
        </p:grpSpPr>
        <p:pic>
          <p:nvPicPr>
            <p:cNvPr id="20" name="Imagen 19"/>
            <p:cNvPicPr>
              <a:picLocks noChangeAspect="1"/>
            </p:cNvPicPr>
            <p:nvPr/>
          </p:nvPicPr>
          <p:blipFill>
            <a:blip r:embed="rId11"/>
            <a:stretch>
              <a:fillRect/>
            </a:stretch>
          </p:blipFill>
          <p:spPr>
            <a:xfrm rot="5400000">
              <a:off x="7029514" y="3538441"/>
              <a:ext cx="640969" cy="2812796"/>
            </a:xfrm>
            <a:prstGeom prst="rect">
              <a:avLst/>
            </a:prstGeom>
          </p:spPr>
        </p:pic>
        <p:sp>
          <p:nvSpPr>
            <p:cNvPr id="102" name="CuadroTexto 101"/>
            <p:cNvSpPr txBox="1"/>
            <p:nvPr/>
          </p:nvSpPr>
          <p:spPr>
            <a:xfrm>
              <a:off x="628440" y="3482313"/>
              <a:ext cx="5924760" cy="430887"/>
            </a:xfrm>
            <a:prstGeom prst="rect">
              <a:avLst/>
            </a:prstGeom>
            <a:noFill/>
          </p:spPr>
          <p:txBody>
            <a:bodyPr wrap="square" rtlCol="0">
              <a:spAutoFit/>
            </a:bodyPr>
            <a:lstStyle/>
            <a:p>
              <a:pPr>
                <a:buFont typeface="Arial"/>
                <a:buChar char="•"/>
              </a:pPr>
              <a:r>
                <a:rPr lang="es-ES_tradnl" sz="1100" dirty="0" smtClean="0"/>
                <a:t> Se mide el tiempo de reverberación (T30) en la sala receptora en diferentes puntos (2 puntos) y se promedia.</a:t>
              </a:r>
              <a:endParaRPr lang="es-ES_tradnl" sz="1100" dirty="0"/>
            </a:p>
          </p:txBody>
        </p:sp>
        <p:grpSp>
          <p:nvGrpSpPr>
            <p:cNvPr id="115" name="Agrupar 114"/>
            <p:cNvGrpSpPr/>
            <p:nvPr/>
          </p:nvGrpSpPr>
          <p:grpSpPr>
            <a:xfrm>
              <a:off x="8052238" y="1876524"/>
              <a:ext cx="863161" cy="1302002"/>
              <a:chOff x="8052238" y="1876524"/>
              <a:chExt cx="863161" cy="1302002"/>
            </a:xfrm>
          </p:grpSpPr>
          <p:grpSp>
            <p:nvGrpSpPr>
              <p:cNvPr id="113" name="Agrupar 112"/>
              <p:cNvGrpSpPr/>
              <p:nvPr/>
            </p:nvGrpSpPr>
            <p:grpSpPr>
              <a:xfrm>
                <a:off x="8052238" y="2962526"/>
                <a:ext cx="235795" cy="216000"/>
                <a:chOff x="8163616" y="2370794"/>
                <a:chExt cx="235795" cy="216000"/>
              </a:xfrm>
            </p:grpSpPr>
            <p:sp>
              <p:nvSpPr>
                <p:cNvPr id="108" name="CuadroTexto 107"/>
                <p:cNvSpPr txBox="1"/>
                <p:nvPr/>
              </p:nvSpPr>
              <p:spPr>
                <a:xfrm>
                  <a:off x="8163616" y="2377992"/>
                  <a:ext cx="235795" cy="184666"/>
                </a:xfrm>
                <a:prstGeom prst="rect">
                  <a:avLst/>
                </a:prstGeom>
                <a:noFill/>
              </p:spPr>
              <p:txBody>
                <a:bodyPr wrap="square" lIns="0" tIns="0" rIns="0" bIns="0" rtlCol="0">
                  <a:spAutoFit/>
                </a:bodyPr>
                <a:lstStyle/>
                <a:p>
                  <a:pPr algn="ctr"/>
                  <a:r>
                    <a:rPr lang="es-ES_tradnl" sz="1200" dirty="0" smtClean="0"/>
                    <a:t>1</a:t>
                  </a:r>
                  <a:endParaRPr lang="es-ES_tradnl" sz="1200" dirty="0"/>
                </a:p>
              </p:txBody>
            </p:sp>
            <p:sp>
              <p:nvSpPr>
                <p:cNvPr id="109" name="Elipse 108"/>
                <p:cNvSpPr/>
                <p:nvPr/>
              </p:nvSpPr>
              <p:spPr>
                <a:xfrm>
                  <a:off x="8176892" y="2370794"/>
                  <a:ext cx="216000" cy="216000"/>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grpSp>
          <p:grpSp>
            <p:nvGrpSpPr>
              <p:cNvPr id="112" name="Agrupar 111"/>
              <p:cNvGrpSpPr/>
              <p:nvPr/>
            </p:nvGrpSpPr>
            <p:grpSpPr>
              <a:xfrm>
                <a:off x="8065514" y="2238658"/>
                <a:ext cx="235795" cy="216000"/>
                <a:chOff x="8316016" y="2523194"/>
                <a:chExt cx="235795" cy="216000"/>
              </a:xfrm>
            </p:grpSpPr>
            <p:sp>
              <p:nvSpPr>
                <p:cNvPr id="110" name="Elipse 109"/>
                <p:cNvSpPr/>
                <p:nvPr/>
              </p:nvSpPr>
              <p:spPr>
                <a:xfrm>
                  <a:off x="8329292" y="2523194"/>
                  <a:ext cx="216000" cy="216000"/>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111" name="CuadroTexto 110"/>
                <p:cNvSpPr txBox="1"/>
                <p:nvPr/>
              </p:nvSpPr>
              <p:spPr>
                <a:xfrm>
                  <a:off x="8316016" y="2530392"/>
                  <a:ext cx="235795" cy="184666"/>
                </a:xfrm>
                <a:prstGeom prst="rect">
                  <a:avLst/>
                </a:prstGeom>
                <a:noFill/>
              </p:spPr>
              <p:txBody>
                <a:bodyPr wrap="square" lIns="0" tIns="0" rIns="0" bIns="0" rtlCol="0">
                  <a:spAutoFit/>
                </a:bodyPr>
                <a:lstStyle/>
                <a:p>
                  <a:pPr algn="ctr"/>
                  <a:r>
                    <a:rPr lang="es-ES_tradnl" sz="1200" dirty="0" smtClean="0"/>
                    <a:t>2</a:t>
                  </a:r>
                  <a:endParaRPr lang="es-ES_tradnl" sz="1200" dirty="0"/>
                </a:p>
              </p:txBody>
            </p:sp>
          </p:grpSp>
          <p:sp>
            <p:nvSpPr>
              <p:cNvPr id="114" name="CuadroTexto 113"/>
              <p:cNvSpPr txBox="1"/>
              <p:nvPr/>
            </p:nvSpPr>
            <p:spPr>
              <a:xfrm>
                <a:off x="8267440" y="1876524"/>
                <a:ext cx="647959" cy="369332"/>
              </a:xfrm>
              <a:prstGeom prst="rect">
                <a:avLst/>
              </a:prstGeom>
              <a:noFill/>
            </p:spPr>
            <p:txBody>
              <a:bodyPr wrap="square" rtlCol="0">
                <a:spAutoFit/>
              </a:bodyPr>
              <a:lstStyle/>
              <a:p>
                <a:r>
                  <a:rPr lang="es-ES_tradnl" dirty="0" smtClean="0">
                    <a:solidFill>
                      <a:srgbClr val="000000"/>
                    </a:solidFill>
                  </a:rPr>
                  <a:t>T30</a:t>
                </a:r>
                <a:endParaRPr lang="es-ES_tradnl" dirty="0">
                  <a:solidFill>
                    <a:srgbClr val="000000"/>
                  </a:solidFill>
                </a:endParaRPr>
              </a:p>
            </p:txBody>
          </p:sp>
        </p:gr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pic>
        <p:nvPicPr>
          <p:cNvPr id="15" name="Imagen 14" descr=":Imagenes:Sin títuloA.jpg"/>
          <p:cNvPicPr>
            <a:picLocks noChangeAspect="1"/>
          </p:cNvPicPr>
          <p:nvPr/>
        </p:nvPicPr>
        <p:blipFill>
          <a:blip r:embed="rId5"/>
          <a:srcRect/>
          <a:stretch>
            <a:fillRect/>
          </a:stretch>
        </p:blipFill>
        <p:spPr bwMode="auto">
          <a:xfrm rot="5400000">
            <a:off x="732977" y="1832105"/>
            <a:ext cx="1438529" cy="1444498"/>
          </a:xfrm>
          <a:prstGeom prst="rect">
            <a:avLst/>
          </a:prstGeom>
          <a:noFill/>
          <a:ln w="3175">
            <a:solidFill>
              <a:schemeClr val="tx1"/>
            </a:solidFill>
            <a:miter lim="800000"/>
            <a:headEnd/>
            <a:tailEnd/>
          </a:ln>
        </p:spPr>
      </p:pic>
      <p:pic>
        <p:nvPicPr>
          <p:cNvPr id="16" name="Imagen 15" descr="KINGSTON:(PFG Prueba):03:la foto-22.JPG"/>
          <p:cNvPicPr>
            <a:picLocks noChangeAspect="1"/>
          </p:cNvPicPr>
          <p:nvPr/>
        </p:nvPicPr>
        <p:blipFill>
          <a:blip r:embed="rId6"/>
          <a:srcRect/>
          <a:stretch>
            <a:fillRect/>
          </a:stretch>
        </p:blipFill>
        <p:spPr bwMode="auto">
          <a:xfrm>
            <a:off x="3599225" y="1962000"/>
            <a:ext cx="1645920" cy="1229360"/>
          </a:xfrm>
          <a:prstGeom prst="rect">
            <a:avLst/>
          </a:prstGeom>
          <a:noFill/>
          <a:ln w="3175">
            <a:solidFill>
              <a:schemeClr val="tx1"/>
            </a:solidFill>
            <a:miter lim="800000"/>
            <a:headEnd/>
            <a:tailEnd/>
          </a:ln>
        </p:spPr>
      </p:pic>
      <p:pic>
        <p:nvPicPr>
          <p:cNvPr id="17" name="Imagen 16" descr=":Imagenes:PA-1.JPG"/>
          <p:cNvPicPr>
            <a:picLocks noChangeAspect="1"/>
          </p:cNvPicPr>
          <p:nvPr/>
        </p:nvPicPr>
        <p:blipFill>
          <a:blip r:embed="rId7"/>
          <a:srcRect/>
          <a:stretch>
            <a:fillRect/>
          </a:stretch>
        </p:blipFill>
        <p:spPr bwMode="auto">
          <a:xfrm>
            <a:off x="6823708" y="1962000"/>
            <a:ext cx="1645920" cy="1229360"/>
          </a:xfrm>
          <a:prstGeom prst="rect">
            <a:avLst/>
          </a:prstGeom>
          <a:noFill/>
          <a:ln w="3175">
            <a:solidFill>
              <a:schemeClr val="tx1"/>
            </a:solidFill>
            <a:miter lim="800000"/>
            <a:headEnd/>
            <a:tailEnd/>
          </a:ln>
        </p:spPr>
      </p:pic>
      <p:pic>
        <p:nvPicPr>
          <p:cNvPr id="18" name="Imagen 17"/>
          <p:cNvPicPr>
            <a:picLocks noChangeAspect="1"/>
          </p:cNvPicPr>
          <p:nvPr/>
        </p:nvPicPr>
        <p:blipFill>
          <a:blip r:embed="rId8"/>
          <a:srcRect/>
          <a:stretch>
            <a:fillRect/>
          </a:stretch>
        </p:blipFill>
        <p:spPr bwMode="auto">
          <a:xfrm>
            <a:off x="190800" y="3657600"/>
            <a:ext cx="8756571" cy="2674286"/>
          </a:xfrm>
          <a:prstGeom prst="rect">
            <a:avLst/>
          </a:prstGeom>
          <a:noFill/>
          <a:ln w="3175">
            <a:solidFill>
              <a:schemeClr val="tx1"/>
            </a:solidFill>
            <a:miter lim="800000"/>
            <a:headEnd/>
            <a:tailEnd/>
          </a:ln>
        </p:spPr>
      </p:pic>
      <p:sp>
        <p:nvSpPr>
          <p:cNvPr id="14" name="CuadroTexto 13"/>
          <p:cNvSpPr txBox="1"/>
          <p:nvPr/>
        </p:nvSpPr>
        <p:spPr>
          <a:xfrm>
            <a:off x="640714" y="914400"/>
            <a:ext cx="7828914" cy="769441"/>
          </a:xfrm>
          <a:prstGeom prst="rect">
            <a:avLst/>
          </a:prstGeom>
          <a:noFill/>
        </p:spPr>
        <p:txBody>
          <a:bodyPr wrap="square" rtlCol="0">
            <a:spAutoFit/>
          </a:bodyPr>
          <a:lstStyle/>
          <a:p>
            <a:r>
              <a:rPr lang="es-ES_tradnl" sz="1100" b="1" dirty="0" smtClean="0"/>
              <a:t>EJEMPLO DE MEDICION </a:t>
            </a:r>
          </a:p>
          <a:p>
            <a:r>
              <a:rPr lang="es-ES_tradnl" sz="1100" u="sng" dirty="0" smtClean="0"/>
              <a:t>PARTICION A </a:t>
            </a:r>
            <a:r>
              <a:rPr lang="es-ES_tradnl" sz="1100" dirty="0" smtClean="0"/>
              <a:t/>
            </a:r>
            <a:br>
              <a:rPr lang="es-ES_tradnl" sz="1100" dirty="0" smtClean="0"/>
            </a:br>
            <a:r>
              <a:rPr lang="es-ES_tradnl" sz="1100" dirty="0" smtClean="0"/>
              <a:t>Casal </a:t>
            </a:r>
            <a:r>
              <a:rPr lang="es-ES_tradnl" sz="1100" dirty="0" err="1" smtClean="0"/>
              <a:t>–</a:t>
            </a:r>
            <a:r>
              <a:rPr lang="es-ES_tradnl" sz="1100" dirty="0" smtClean="0"/>
              <a:t> Local </a:t>
            </a:r>
            <a:r>
              <a:rPr lang="es-ES_tradnl" sz="1100" dirty="0" err="1" smtClean="0"/>
              <a:t>nº</a:t>
            </a:r>
            <a:r>
              <a:rPr lang="es-ES_tradnl" sz="1100" dirty="0" smtClean="0"/>
              <a:t> 5</a:t>
            </a:r>
            <a:br>
              <a:rPr lang="es-ES_tradnl" sz="1100" dirty="0" smtClean="0"/>
            </a:br>
            <a:r>
              <a:rPr lang="es-ES_tradnl" sz="1100" dirty="0" smtClean="0"/>
              <a:t>Se trata de una partición realizada con ladrillo hueco de 11 cm, enfoscada con mortero de cemento en las dos caras.</a:t>
            </a:r>
            <a:endParaRPr lang="es-ES_tradnl" sz="1100"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pic>
        <p:nvPicPr>
          <p:cNvPr id="12" name="Imagen 11"/>
          <p:cNvPicPr>
            <a:picLocks noChangeAspect="1"/>
          </p:cNvPicPr>
          <p:nvPr/>
        </p:nvPicPr>
        <p:blipFill>
          <a:blip r:embed="rId5"/>
          <a:srcRect/>
          <a:stretch>
            <a:fillRect/>
          </a:stretch>
        </p:blipFill>
        <p:spPr bwMode="auto">
          <a:xfrm>
            <a:off x="279390" y="784800"/>
            <a:ext cx="5434921" cy="3422222"/>
          </a:xfrm>
          <a:prstGeom prst="rect">
            <a:avLst/>
          </a:prstGeom>
          <a:noFill/>
          <a:ln w="3175">
            <a:solidFill>
              <a:schemeClr val="tx1"/>
            </a:solidFill>
            <a:miter lim="800000"/>
            <a:headEnd/>
            <a:tailEnd/>
          </a:ln>
        </p:spPr>
      </p:pic>
      <p:grpSp>
        <p:nvGrpSpPr>
          <p:cNvPr id="15" name="Agrupar 14"/>
          <p:cNvGrpSpPr/>
          <p:nvPr/>
        </p:nvGrpSpPr>
        <p:grpSpPr>
          <a:xfrm>
            <a:off x="3491456" y="1482236"/>
            <a:ext cx="5652544" cy="5019742"/>
            <a:chOff x="3352800" y="1482236"/>
            <a:chExt cx="5652544" cy="5019742"/>
          </a:xfrm>
        </p:grpSpPr>
        <p:pic>
          <p:nvPicPr>
            <p:cNvPr id="13" name="Imagen 12"/>
            <p:cNvPicPr>
              <a:picLocks noChangeAspect="1"/>
            </p:cNvPicPr>
            <p:nvPr/>
          </p:nvPicPr>
          <p:blipFill>
            <a:blip r:embed="rId6"/>
            <a:srcRect/>
            <a:stretch>
              <a:fillRect/>
            </a:stretch>
          </p:blipFill>
          <p:spPr bwMode="auto">
            <a:xfrm>
              <a:off x="3352800" y="3124200"/>
              <a:ext cx="5390476" cy="3377778"/>
            </a:xfrm>
            <a:prstGeom prst="rect">
              <a:avLst/>
            </a:prstGeom>
            <a:noFill/>
            <a:ln w="3175">
              <a:solidFill>
                <a:schemeClr val="tx1"/>
              </a:solidFill>
              <a:miter lim="800000"/>
              <a:headEnd/>
              <a:tailEnd/>
            </a:ln>
          </p:spPr>
        </p:pic>
        <p:sp>
          <p:nvSpPr>
            <p:cNvPr id="19" name="Título 1"/>
            <p:cNvSpPr txBox="1">
              <a:spLocks/>
            </p:cNvSpPr>
            <p:nvPr/>
          </p:nvSpPr>
          <p:spPr>
            <a:xfrm>
              <a:off x="5793278" y="1482236"/>
              <a:ext cx="3212066" cy="1641964"/>
            </a:xfrm>
            <a:prstGeom prst="rect">
              <a:avLst/>
            </a:prstGeom>
          </p:spPr>
          <p:txBody>
            <a:bodyPr vert="horz" lIns="91440" tIns="45720" rIns="91440" bIns="45720" rtlCol="0" anchor="ctr">
              <a:normAutofit fontScale="97500"/>
            </a:bodyPr>
            <a:lstStyle/>
            <a:p>
              <a:r>
                <a:rPr lang="es-ES" sz="1128" dirty="0" smtClean="0"/>
                <a:t>Por lo tanto el calculo obtenido de la diferencia entre niveles de la PARTICION A, seg</a:t>
              </a:r>
              <a:r>
                <a:rPr lang="es-ES_tradnl" sz="1128" dirty="0" smtClean="0"/>
                <a:t>u</a:t>
              </a:r>
              <a:r>
                <a:rPr lang="es-ES" sz="1128" dirty="0" smtClean="0"/>
                <a:t>n el metodo de la norma UNE-EN ISO 7171-1. es:</a:t>
              </a:r>
              <a:endParaRPr lang="es-ES_tradnl" sz="1128" dirty="0" smtClean="0"/>
            </a:p>
            <a:p>
              <a:r>
                <a:rPr lang="es-ES" sz="1128" dirty="0" smtClean="0"/>
                <a:t>DnT, w= 45 (-1, -4) dB.</a:t>
              </a:r>
              <a:endParaRPr lang="es-ES_tradnl" sz="1128" dirty="0" smtClean="0"/>
            </a:p>
            <a:p>
              <a:pPr marL="0" marR="0" lvl="0" indent="0" algn="just" defTabSz="457200" rtl="0" eaLnBrk="1" fontAlgn="auto" latinLnBrk="0" hangingPunct="1">
                <a:lnSpc>
                  <a:spcPct val="100000"/>
                </a:lnSpc>
                <a:spcBef>
                  <a:spcPct val="0"/>
                </a:spcBef>
                <a:spcAft>
                  <a:spcPts val="0"/>
                </a:spcAft>
                <a:buClrTx/>
                <a:buSzTx/>
                <a:buFontTx/>
                <a:buNone/>
                <a:tabLst/>
                <a:defRPr/>
              </a:pPr>
              <a: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t/>
              </a:r>
              <a:b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br>
              <a: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t/>
              </a:r>
              <a:b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br>
              <a: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t/>
              </a:r>
              <a:br>
                <a:rPr kumimoji="0" lang="es-ES_tradnl" sz="1400" b="0" i="0" u="none" strike="noStrike" kern="1200" cap="none" spc="0" normalizeH="0" baseline="0" noProof="0" dirty="0" smtClean="0">
                  <a:ln>
                    <a:noFill/>
                  </a:ln>
                  <a:solidFill>
                    <a:schemeClr val="tx1"/>
                  </a:solidFill>
                  <a:effectLst/>
                  <a:uLnTx/>
                  <a:uFillTx/>
                  <a:latin typeface="+mj-lt"/>
                  <a:ea typeface="+mj-ea"/>
                  <a:cs typeface="+mj-cs"/>
                </a:rPr>
              </a:br>
              <a:endParaRPr kumimoji="0" lang="es-ES_tradnl" sz="1400" b="0" i="0" u="none" strike="noStrike" kern="1200" cap="none" spc="0" normalizeH="0" baseline="0" noProof="0" dirty="0">
                <a:ln>
                  <a:noFill/>
                </a:ln>
                <a:solidFill>
                  <a:schemeClr val="tx1"/>
                </a:solidFill>
                <a:effectLst/>
                <a:uLnTx/>
                <a:uFillTx/>
                <a:latin typeface="+mj-lt"/>
                <a:ea typeface="+mj-ea"/>
                <a:cs typeface="+mj-cs"/>
              </a:endParaRPr>
            </a:p>
          </p:txBody>
        </p:sp>
      </p:grpSp>
      <p:sp>
        <p:nvSpPr>
          <p:cNvPr id="11" name="CuadroTexto 10"/>
          <p:cNvSpPr txBox="1"/>
          <p:nvPr/>
        </p:nvSpPr>
        <p:spPr>
          <a:xfrm>
            <a:off x="342337" y="4215600"/>
            <a:ext cx="2997210" cy="2462212"/>
          </a:xfrm>
          <a:prstGeom prst="rect">
            <a:avLst/>
          </a:prstGeom>
          <a:noFill/>
        </p:spPr>
        <p:txBody>
          <a:bodyPr wrap="square" rtlCol="0">
            <a:spAutoFit/>
          </a:bodyPr>
          <a:lstStyle/>
          <a:p>
            <a:r>
              <a:rPr lang="es-ES" sz="1100" dirty="0" smtClean="0"/>
              <a:t>PARTICION B:    	  </a:t>
            </a:r>
            <a:r>
              <a:rPr lang="es-ES_tradnl" sz="1100" dirty="0" smtClean="0"/>
              <a:t>Casal </a:t>
            </a:r>
            <a:r>
              <a:rPr lang="es-ES_tradnl" sz="1100" dirty="0" err="1" smtClean="0"/>
              <a:t>–</a:t>
            </a:r>
            <a:r>
              <a:rPr lang="es-ES_tradnl" sz="1100" dirty="0" smtClean="0"/>
              <a:t> Local </a:t>
            </a:r>
            <a:r>
              <a:rPr lang="es-ES_tradnl" sz="1100" dirty="0" err="1" smtClean="0"/>
              <a:t>nº</a:t>
            </a:r>
            <a:r>
              <a:rPr lang="es-ES_tradnl" sz="1100" dirty="0" smtClean="0"/>
              <a:t> 1 </a:t>
            </a:r>
          </a:p>
          <a:p>
            <a:r>
              <a:rPr lang="es-ES" sz="1100" dirty="0" smtClean="0"/>
              <a:t>Ladrillo de adobe y mezcla de tierras de un pie de espesor</a:t>
            </a:r>
            <a:r>
              <a:rPr lang="es-ES_tradnl" sz="1100" dirty="0" smtClean="0"/>
              <a:t> .</a:t>
            </a:r>
          </a:p>
          <a:p>
            <a:pPr algn="ctr"/>
            <a:r>
              <a:rPr lang="es-ES" sz="1100" dirty="0" smtClean="0"/>
              <a:t>DnT, w= 41 (-1, -2) dB.</a:t>
            </a:r>
          </a:p>
          <a:p>
            <a:endParaRPr lang="es-ES" sz="1100" dirty="0" smtClean="0"/>
          </a:p>
          <a:p>
            <a:r>
              <a:rPr lang="es-ES" sz="1100" dirty="0" smtClean="0"/>
              <a:t>FACHADA:		</a:t>
            </a:r>
            <a:r>
              <a:rPr lang="es-ES_tradnl" sz="1100" dirty="0" smtClean="0"/>
              <a:t>Casal </a:t>
            </a:r>
            <a:r>
              <a:rPr lang="es-ES_tradnl" sz="1100" dirty="0" err="1" smtClean="0"/>
              <a:t>–</a:t>
            </a:r>
            <a:r>
              <a:rPr lang="es-ES_tradnl" sz="1100" dirty="0" smtClean="0"/>
              <a:t> Calle</a:t>
            </a:r>
          </a:p>
          <a:p>
            <a:r>
              <a:rPr lang="es-ES" sz="1100" dirty="0" smtClean="0"/>
              <a:t>Ladrillo de adobe y mezcla de tierras de un pie de espesor, y carpinteria de dos hojas de madera.</a:t>
            </a:r>
            <a:r>
              <a:rPr lang="es-ES_tradnl" sz="1100" dirty="0" smtClean="0"/>
              <a:t> 	   </a:t>
            </a:r>
          </a:p>
          <a:p>
            <a:pPr algn="ctr"/>
            <a:r>
              <a:rPr lang="es-ES" sz="1100" dirty="0" smtClean="0"/>
              <a:t>DnT, w= 15 (-2, -2) dB.</a:t>
            </a:r>
          </a:p>
          <a:p>
            <a:endParaRPr lang="es-ES" sz="1100" dirty="0" smtClean="0"/>
          </a:p>
          <a:p>
            <a:r>
              <a:rPr lang="es-ES" sz="1100" dirty="0" smtClean="0"/>
              <a:t>FORJADO:		</a:t>
            </a:r>
            <a:r>
              <a:rPr lang="es-ES_tradnl" sz="1100" dirty="0" smtClean="0"/>
              <a:t>Casal </a:t>
            </a:r>
            <a:r>
              <a:rPr lang="es-ES_tradnl" sz="1100" dirty="0" err="1" smtClean="0"/>
              <a:t>–</a:t>
            </a:r>
            <a:r>
              <a:rPr lang="es-ES_tradnl" sz="1100" dirty="0" smtClean="0"/>
              <a:t> Vivienda</a:t>
            </a:r>
          </a:p>
          <a:p>
            <a:r>
              <a:rPr lang="es-ES" sz="1100" dirty="0" smtClean="0"/>
              <a:t>Viguetas de madera, y bovedillas tabicadas supuestamente cerámicas</a:t>
            </a:r>
            <a:r>
              <a:rPr lang="es-ES_tradnl" sz="1100" dirty="0" smtClean="0"/>
              <a:t> .</a:t>
            </a:r>
            <a:r>
              <a:rPr lang="es-ES" sz="1100" dirty="0" smtClean="0"/>
              <a:t>	   </a:t>
            </a:r>
          </a:p>
          <a:p>
            <a:pPr algn="ctr"/>
            <a:r>
              <a:rPr lang="es-ES" sz="1100" dirty="0" smtClean="0"/>
              <a:t>DnT, w= 32 (-1, -2) dB.</a:t>
            </a:r>
            <a:r>
              <a:rPr lang="es-ES_tradnl" sz="1100" dirty="0" smtClean="0"/>
              <a:t> </a:t>
            </a:r>
            <a:endParaRPr lang="es-ES_tradnl"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
        <p:nvSpPr>
          <p:cNvPr id="11" name="CuadroTexto 10"/>
          <p:cNvSpPr txBox="1"/>
          <p:nvPr/>
        </p:nvSpPr>
        <p:spPr>
          <a:xfrm>
            <a:off x="457200" y="838200"/>
            <a:ext cx="8286114" cy="1107996"/>
          </a:xfrm>
          <a:prstGeom prst="rect">
            <a:avLst/>
          </a:prstGeom>
          <a:noFill/>
        </p:spPr>
        <p:txBody>
          <a:bodyPr wrap="square" rtlCol="0">
            <a:spAutoFit/>
          </a:bodyPr>
          <a:lstStyle/>
          <a:p>
            <a:pPr lvl="0"/>
            <a:r>
              <a:rPr lang="es-ES" sz="1100" b="1" dirty="0" smtClean="0"/>
              <a:t>PROPUESTA DE SOLUCION A ADOPTAR</a:t>
            </a:r>
            <a:endParaRPr lang="es-ES_tradnl" sz="1100" dirty="0" smtClean="0"/>
          </a:p>
          <a:p>
            <a:r>
              <a:rPr lang="es-ES" sz="1100" dirty="0" smtClean="0"/>
              <a:t>En primer lugar se debería modificar la distribución colocando un vestíbulo en la entrada y con ello se crearía una doble puerta, logrando de esta manera cumplir con las exigencias marcadas para la entrada al local.</a:t>
            </a:r>
          </a:p>
          <a:p>
            <a:endParaRPr lang="es-ES_tradnl" sz="1100" dirty="0" smtClean="0"/>
          </a:p>
          <a:p>
            <a:r>
              <a:rPr lang="es-ES" sz="1100" dirty="0" smtClean="0"/>
              <a:t>Debido a la superficie ocupada por el vestíbulo se modificaria la ubicación que tenian anteriormente los aseos.</a:t>
            </a:r>
            <a:endParaRPr lang="es-ES_tradnl" sz="1100" dirty="0" smtClean="0"/>
          </a:p>
          <a:p>
            <a:endParaRPr lang="es-ES_tradnl" sz="1100" dirty="0"/>
          </a:p>
        </p:txBody>
      </p:sp>
      <p:pic>
        <p:nvPicPr>
          <p:cNvPr id="14" name="Imagen 13"/>
          <p:cNvPicPr>
            <a:picLocks noChangeAspect="1"/>
          </p:cNvPicPr>
          <p:nvPr/>
        </p:nvPicPr>
        <p:blipFill>
          <a:blip r:embed="rId5"/>
          <a:stretch>
            <a:fillRect/>
          </a:stretch>
        </p:blipFill>
        <p:spPr>
          <a:xfrm>
            <a:off x="2532744" y="1946196"/>
            <a:ext cx="3778885" cy="4051300"/>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grpSp>
        <p:nvGrpSpPr>
          <p:cNvPr id="40" name="Agrupar 39"/>
          <p:cNvGrpSpPr/>
          <p:nvPr/>
        </p:nvGrpSpPr>
        <p:grpSpPr>
          <a:xfrm>
            <a:off x="279391" y="720000"/>
            <a:ext cx="6197609" cy="6084317"/>
            <a:chOff x="279391" y="720000"/>
            <a:chExt cx="6197609" cy="6084317"/>
          </a:xfrm>
        </p:grpSpPr>
        <p:pic>
          <p:nvPicPr>
            <p:cNvPr id="11" name="Imagen 10"/>
            <p:cNvPicPr>
              <a:picLocks noChangeAspect="1"/>
            </p:cNvPicPr>
            <p:nvPr/>
          </p:nvPicPr>
          <p:blipFill>
            <a:blip r:embed="rId5"/>
            <a:srcRect/>
            <a:stretch>
              <a:fillRect/>
            </a:stretch>
          </p:blipFill>
          <p:spPr bwMode="auto">
            <a:xfrm>
              <a:off x="279391" y="1368000"/>
              <a:ext cx="4397079" cy="5436317"/>
            </a:xfrm>
            <a:prstGeom prst="rect">
              <a:avLst/>
            </a:prstGeom>
            <a:noFill/>
            <a:ln w="9525">
              <a:noFill/>
              <a:miter lim="800000"/>
              <a:headEnd/>
              <a:tailEnd/>
            </a:ln>
          </p:spPr>
        </p:pic>
        <p:sp>
          <p:nvSpPr>
            <p:cNvPr id="18" name="CuadroTexto 17"/>
            <p:cNvSpPr txBox="1"/>
            <p:nvPr/>
          </p:nvSpPr>
          <p:spPr>
            <a:xfrm>
              <a:off x="5110637" y="720000"/>
              <a:ext cx="1366363" cy="261610"/>
            </a:xfrm>
            <a:prstGeom prst="rect">
              <a:avLst/>
            </a:prstGeom>
            <a:noFill/>
          </p:spPr>
          <p:txBody>
            <a:bodyPr wrap="square" rtlCol="0">
              <a:spAutoFit/>
            </a:bodyPr>
            <a:lstStyle/>
            <a:p>
              <a:r>
                <a:rPr lang="es-ES_tradnl" sz="1100" b="1" dirty="0" smtClean="0"/>
                <a:t>CUATRO BLOQUES</a:t>
              </a:r>
              <a:endParaRPr lang="es-ES_tradnl" sz="1100" b="1" dirty="0"/>
            </a:p>
          </p:txBody>
        </p:sp>
      </p:grpSp>
      <p:grpSp>
        <p:nvGrpSpPr>
          <p:cNvPr id="38" name="Agrupar 37"/>
          <p:cNvGrpSpPr/>
          <p:nvPr/>
        </p:nvGrpSpPr>
        <p:grpSpPr>
          <a:xfrm>
            <a:off x="262800" y="895589"/>
            <a:ext cx="8739405" cy="1991611"/>
            <a:chOff x="262800" y="895589"/>
            <a:chExt cx="8739405" cy="1991611"/>
          </a:xfrm>
        </p:grpSpPr>
        <p:sp>
          <p:nvSpPr>
            <p:cNvPr id="16" name="CuadroTexto 15"/>
            <p:cNvSpPr txBox="1"/>
            <p:nvPr/>
          </p:nvSpPr>
          <p:spPr>
            <a:xfrm>
              <a:off x="5110637" y="895589"/>
              <a:ext cx="1137763" cy="261610"/>
            </a:xfrm>
            <a:prstGeom prst="rect">
              <a:avLst/>
            </a:prstGeom>
            <a:noFill/>
          </p:spPr>
          <p:txBody>
            <a:bodyPr wrap="square" rtlCol="0">
              <a:spAutoFit/>
            </a:bodyPr>
            <a:lstStyle/>
            <a:p>
              <a:r>
                <a:rPr lang="es-ES_tradnl" sz="1100" dirty="0" smtClean="0"/>
                <a:t>PRIMER BLOQUE</a:t>
              </a:r>
              <a:endParaRPr lang="es-ES_tradnl" sz="1100" dirty="0"/>
            </a:p>
          </p:txBody>
        </p:sp>
        <p:grpSp>
          <p:nvGrpSpPr>
            <p:cNvPr id="21" name="Agrupar 20"/>
            <p:cNvGrpSpPr/>
            <p:nvPr/>
          </p:nvGrpSpPr>
          <p:grpSpPr>
            <a:xfrm>
              <a:off x="262800" y="975600"/>
              <a:ext cx="8739405" cy="1911600"/>
              <a:chOff x="262800" y="975600"/>
              <a:chExt cx="8739405" cy="1911600"/>
            </a:xfrm>
          </p:grpSpPr>
          <p:pic>
            <p:nvPicPr>
              <p:cNvPr id="8" name="Imagen 7"/>
              <p:cNvPicPr>
                <a:picLocks noChangeAspect="1"/>
              </p:cNvPicPr>
              <p:nvPr/>
            </p:nvPicPr>
            <p:blipFill>
              <a:blip r:embed="rId6"/>
              <a:stretch>
                <a:fillRect/>
              </a:stretch>
            </p:blipFill>
            <p:spPr>
              <a:xfrm>
                <a:off x="5110637" y="1148880"/>
                <a:ext cx="3852672" cy="792480"/>
              </a:xfrm>
              <a:prstGeom prst="rect">
                <a:avLst/>
              </a:prstGeom>
            </p:spPr>
          </p:pic>
          <p:pic>
            <p:nvPicPr>
              <p:cNvPr id="12" name="Imagen 11"/>
              <p:cNvPicPr>
                <a:picLocks noChangeAspect="1"/>
              </p:cNvPicPr>
              <p:nvPr/>
            </p:nvPicPr>
            <p:blipFill>
              <a:blip r:embed="rId7"/>
              <a:stretch>
                <a:fillRect/>
              </a:stretch>
            </p:blipFill>
            <p:spPr>
              <a:xfrm>
                <a:off x="5110637" y="1976400"/>
                <a:ext cx="2036064" cy="426720"/>
              </a:xfrm>
              <a:prstGeom prst="rect">
                <a:avLst/>
              </a:prstGeom>
            </p:spPr>
          </p:pic>
          <p:pic>
            <p:nvPicPr>
              <p:cNvPr id="13" name="Imagen 12"/>
              <p:cNvPicPr>
                <a:picLocks noChangeAspect="1"/>
              </p:cNvPicPr>
              <p:nvPr/>
            </p:nvPicPr>
            <p:blipFill>
              <a:blip r:embed="rId8"/>
              <a:stretch>
                <a:fillRect/>
              </a:stretch>
            </p:blipFill>
            <p:spPr>
              <a:xfrm>
                <a:off x="5110637" y="2438400"/>
                <a:ext cx="2027936" cy="426720"/>
              </a:xfrm>
              <a:prstGeom prst="rect">
                <a:avLst/>
              </a:prstGeom>
            </p:spPr>
          </p:pic>
          <p:sp>
            <p:nvSpPr>
              <p:cNvPr id="19" name="Rectángulo 18"/>
              <p:cNvSpPr/>
              <p:nvPr/>
            </p:nvSpPr>
            <p:spPr>
              <a:xfrm>
                <a:off x="5076000" y="975600"/>
                <a:ext cx="3926205" cy="1911600"/>
              </a:xfrm>
              <a:prstGeom prst="rect">
                <a:avLst/>
              </a:prstGeom>
              <a:noFill/>
              <a:ln w="3175">
                <a:solidFill>
                  <a:srgbClr val="66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0" name="Rectángulo 19"/>
              <p:cNvSpPr/>
              <p:nvPr/>
            </p:nvSpPr>
            <p:spPr>
              <a:xfrm>
                <a:off x="262800" y="1875120"/>
                <a:ext cx="4428000" cy="918000"/>
              </a:xfrm>
              <a:prstGeom prst="rect">
                <a:avLst/>
              </a:prstGeom>
              <a:noFill/>
              <a:ln w="12700">
                <a:solidFill>
                  <a:srgbClr val="66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grpSp>
        <p:nvGrpSpPr>
          <p:cNvPr id="31" name="Agrupar 30"/>
          <p:cNvGrpSpPr/>
          <p:nvPr/>
        </p:nvGrpSpPr>
        <p:grpSpPr>
          <a:xfrm>
            <a:off x="259200" y="2790000"/>
            <a:ext cx="8821300" cy="3102800"/>
            <a:chOff x="259200" y="2790000"/>
            <a:chExt cx="8821300" cy="3102800"/>
          </a:xfrm>
        </p:grpSpPr>
        <p:pic>
          <p:nvPicPr>
            <p:cNvPr id="14" name="Imagen 13"/>
            <p:cNvPicPr>
              <a:picLocks noChangeAspect="1"/>
            </p:cNvPicPr>
            <p:nvPr/>
          </p:nvPicPr>
          <p:blipFill>
            <a:blip r:embed="rId9"/>
            <a:stretch>
              <a:fillRect/>
            </a:stretch>
          </p:blipFill>
          <p:spPr>
            <a:xfrm>
              <a:off x="5110637" y="3014472"/>
              <a:ext cx="3926205" cy="1481328"/>
            </a:xfrm>
            <a:prstGeom prst="rect">
              <a:avLst/>
            </a:prstGeom>
          </p:spPr>
        </p:pic>
        <p:pic>
          <p:nvPicPr>
            <p:cNvPr id="15" name="Imagen 14"/>
            <p:cNvPicPr>
              <a:picLocks noChangeAspect="1"/>
            </p:cNvPicPr>
            <p:nvPr/>
          </p:nvPicPr>
          <p:blipFill>
            <a:blip r:embed="rId10"/>
            <a:stretch>
              <a:fillRect/>
            </a:stretch>
          </p:blipFill>
          <p:spPr>
            <a:xfrm>
              <a:off x="5110637" y="4495800"/>
              <a:ext cx="1841500" cy="1347978"/>
            </a:xfrm>
            <a:prstGeom prst="rect">
              <a:avLst/>
            </a:prstGeom>
          </p:spPr>
        </p:pic>
        <p:sp>
          <p:nvSpPr>
            <p:cNvPr id="17" name="CuadroTexto 16"/>
            <p:cNvSpPr txBox="1"/>
            <p:nvPr/>
          </p:nvSpPr>
          <p:spPr>
            <a:xfrm>
              <a:off x="5110637" y="2815200"/>
              <a:ext cx="1366363" cy="261610"/>
            </a:xfrm>
            <a:prstGeom prst="rect">
              <a:avLst/>
            </a:prstGeom>
            <a:noFill/>
          </p:spPr>
          <p:txBody>
            <a:bodyPr wrap="square" rtlCol="0">
              <a:spAutoFit/>
            </a:bodyPr>
            <a:lstStyle/>
            <a:p>
              <a:r>
                <a:rPr lang="es-ES_tradnl" sz="1100" dirty="0" smtClean="0"/>
                <a:t>SEGUNDO BLOQUE</a:t>
              </a:r>
              <a:endParaRPr lang="es-ES_tradnl" sz="1100" dirty="0"/>
            </a:p>
          </p:txBody>
        </p:sp>
        <p:sp>
          <p:nvSpPr>
            <p:cNvPr id="22" name="Rectángulo 21"/>
            <p:cNvSpPr/>
            <p:nvPr/>
          </p:nvSpPr>
          <p:spPr>
            <a:xfrm>
              <a:off x="259200" y="2790000"/>
              <a:ext cx="4431600" cy="964800"/>
            </a:xfrm>
            <a:prstGeom prst="rect">
              <a:avLst/>
            </a:prstGeom>
            <a:noFill/>
            <a:ln w="12700">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6" name="Forma libre 25"/>
            <p:cNvSpPr/>
            <p:nvPr/>
          </p:nvSpPr>
          <p:spPr>
            <a:xfrm>
              <a:off x="5054600" y="2882900"/>
              <a:ext cx="4025900" cy="3009900"/>
            </a:xfrm>
            <a:custGeom>
              <a:avLst/>
              <a:gdLst>
                <a:gd name="connsiteX0" fmla="*/ 25400 w 4025900"/>
                <a:gd name="connsiteY0" fmla="*/ 0 h 3009900"/>
                <a:gd name="connsiteX1" fmla="*/ 0 w 4025900"/>
                <a:gd name="connsiteY1" fmla="*/ 2997200 h 3009900"/>
                <a:gd name="connsiteX2" fmla="*/ 1943100 w 4025900"/>
                <a:gd name="connsiteY2" fmla="*/ 3009900 h 3009900"/>
                <a:gd name="connsiteX3" fmla="*/ 1943100 w 4025900"/>
                <a:gd name="connsiteY3" fmla="*/ 1612900 h 3009900"/>
                <a:gd name="connsiteX4" fmla="*/ 4025900 w 4025900"/>
                <a:gd name="connsiteY4" fmla="*/ 1612900 h 3009900"/>
                <a:gd name="connsiteX5" fmla="*/ 4013200 w 4025900"/>
                <a:gd name="connsiteY5" fmla="*/ 0 h 3009900"/>
                <a:gd name="connsiteX6" fmla="*/ 25400 w 4025900"/>
                <a:gd name="connsiteY6" fmla="*/ 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5900" h="3009900">
                  <a:moveTo>
                    <a:pt x="25400" y="0"/>
                  </a:moveTo>
                  <a:lnTo>
                    <a:pt x="0" y="2997200"/>
                  </a:lnTo>
                  <a:lnTo>
                    <a:pt x="1943100" y="3009900"/>
                  </a:lnTo>
                  <a:lnTo>
                    <a:pt x="1943100" y="1612900"/>
                  </a:lnTo>
                  <a:lnTo>
                    <a:pt x="4025900" y="1612900"/>
                  </a:lnTo>
                  <a:lnTo>
                    <a:pt x="4013200" y="0"/>
                  </a:lnTo>
                  <a:lnTo>
                    <a:pt x="25400" y="0"/>
                  </a:lnTo>
                  <a:close/>
                </a:path>
              </a:pathLst>
            </a:custGeom>
            <a:noFill/>
            <a:ln w="3175">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32" name="Agrupar 31"/>
          <p:cNvGrpSpPr/>
          <p:nvPr/>
        </p:nvGrpSpPr>
        <p:grpSpPr>
          <a:xfrm>
            <a:off x="262800" y="3754800"/>
            <a:ext cx="8736471" cy="1514641"/>
            <a:chOff x="262800" y="3754800"/>
            <a:chExt cx="8736471" cy="1514641"/>
          </a:xfrm>
        </p:grpSpPr>
        <p:sp>
          <p:nvSpPr>
            <p:cNvPr id="27" name="CuadroTexto 26"/>
            <p:cNvSpPr txBox="1"/>
            <p:nvPr/>
          </p:nvSpPr>
          <p:spPr>
            <a:xfrm>
              <a:off x="7059600" y="4500000"/>
              <a:ext cx="1939671" cy="769441"/>
            </a:xfrm>
            <a:prstGeom prst="rect">
              <a:avLst/>
            </a:prstGeom>
            <a:noFill/>
            <a:ln w="3175">
              <a:solidFill>
                <a:srgbClr val="FF6600"/>
              </a:solidFill>
            </a:ln>
          </p:spPr>
          <p:txBody>
            <a:bodyPr wrap="square" rtlCol="0">
              <a:spAutoFit/>
            </a:bodyPr>
            <a:lstStyle/>
            <a:p>
              <a:r>
                <a:rPr lang="es-ES_tradnl" sz="1100" dirty="0" smtClean="0"/>
                <a:t>TERCER BLOQUE</a:t>
              </a:r>
            </a:p>
            <a:p>
              <a:r>
                <a:rPr lang="es-ES_tradnl" sz="1100" dirty="0" smtClean="0"/>
                <a:t>Mismas características que el segundo bloque, pero en el recinto receptor (Recinto 2).</a:t>
              </a:r>
              <a:endParaRPr lang="es-ES_tradnl" sz="1100" dirty="0"/>
            </a:p>
          </p:txBody>
        </p:sp>
        <p:sp>
          <p:nvSpPr>
            <p:cNvPr id="29" name="Rectángulo 28"/>
            <p:cNvSpPr/>
            <p:nvPr/>
          </p:nvSpPr>
          <p:spPr>
            <a:xfrm>
              <a:off x="262800" y="3754800"/>
              <a:ext cx="4431600" cy="972000"/>
            </a:xfrm>
            <a:prstGeom prst="rect">
              <a:avLst/>
            </a:prstGeom>
            <a:noFill/>
            <a:ln w="12700">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solidFill>
                  <a:srgbClr val="FF6600"/>
                </a:solidFill>
              </a:endParaRPr>
            </a:p>
          </p:txBody>
        </p:sp>
      </p:grpSp>
      <p:grpSp>
        <p:nvGrpSpPr>
          <p:cNvPr id="33" name="Agrupar 32"/>
          <p:cNvGrpSpPr/>
          <p:nvPr/>
        </p:nvGrpSpPr>
        <p:grpSpPr>
          <a:xfrm>
            <a:off x="255600" y="4726800"/>
            <a:ext cx="8746605" cy="1369200"/>
            <a:chOff x="255600" y="4726800"/>
            <a:chExt cx="8746605" cy="1369200"/>
          </a:xfrm>
        </p:grpSpPr>
        <p:sp>
          <p:nvSpPr>
            <p:cNvPr id="28" name="CuadroTexto 27"/>
            <p:cNvSpPr txBox="1"/>
            <p:nvPr/>
          </p:nvSpPr>
          <p:spPr>
            <a:xfrm>
              <a:off x="7062534" y="5281200"/>
              <a:ext cx="1939671" cy="600164"/>
            </a:xfrm>
            <a:prstGeom prst="rect">
              <a:avLst/>
            </a:prstGeom>
            <a:noFill/>
            <a:ln>
              <a:solidFill>
                <a:srgbClr val="FF6FCF"/>
              </a:solidFill>
            </a:ln>
          </p:spPr>
          <p:txBody>
            <a:bodyPr wrap="square" rtlCol="0">
              <a:spAutoFit/>
            </a:bodyPr>
            <a:lstStyle/>
            <a:p>
              <a:r>
                <a:rPr lang="es-ES_tradnl" sz="1100" dirty="0" smtClean="0"/>
                <a:t>CUARTO BLOQUE</a:t>
              </a:r>
            </a:p>
            <a:p>
              <a:r>
                <a:rPr lang="es-ES_tradnl" sz="1100" dirty="0" smtClean="0"/>
                <a:t>Uniones de los diferentes elementos.</a:t>
              </a:r>
              <a:endParaRPr lang="es-ES_tradnl" sz="1100" dirty="0"/>
            </a:p>
          </p:txBody>
        </p:sp>
        <p:sp>
          <p:nvSpPr>
            <p:cNvPr id="30" name="Rectángulo 29"/>
            <p:cNvSpPr/>
            <p:nvPr/>
          </p:nvSpPr>
          <p:spPr>
            <a:xfrm>
              <a:off x="255600" y="4726800"/>
              <a:ext cx="4435200" cy="1369200"/>
            </a:xfrm>
            <a:prstGeom prst="rect">
              <a:avLst/>
            </a:prstGeom>
            <a:noFill/>
            <a:ln w="12700">
              <a:solidFill>
                <a:srgbClr val="FF6F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solidFill>
                  <a:srgbClr val="FF6600"/>
                </a:solidFill>
              </a:endParaRPr>
            </a:p>
          </p:txBody>
        </p:sp>
      </p:grpSp>
      <p:grpSp>
        <p:nvGrpSpPr>
          <p:cNvPr id="37" name="Agrupar 36"/>
          <p:cNvGrpSpPr/>
          <p:nvPr/>
        </p:nvGrpSpPr>
        <p:grpSpPr>
          <a:xfrm>
            <a:off x="2620800" y="2329200"/>
            <a:ext cx="6065098" cy="4384335"/>
            <a:chOff x="2620800" y="2329200"/>
            <a:chExt cx="6065098" cy="4384335"/>
          </a:xfrm>
        </p:grpSpPr>
        <p:pic>
          <p:nvPicPr>
            <p:cNvPr id="34" name="Imagen 33"/>
            <p:cNvPicPr>
              <a:picLocks noChangeAspect="1"/>
            </p:cNvPicPr>
            <p:nvPr/>
          </p:nvPicPr>
          <p:blipFill>
            <a:blip r:embed="rId11"/>
            <a:stretch>
              <a:fillRect/>
            </a:stretch>
          </p:blipFill>
          <p:spPr>
            <a:xfrm>
              <a:off x="5367416" y="5981297"/>
              <a:ext cx="3270504" cy="685038"/>
            </a:xfrm>
            <a:prstGeom prst="rect">
              <a:avLst/>
            </a:prstGeom>
          </p:spPr>
        </p:pic>
        <p:sp>
          <p:nvSpPr>
            <p:cNvPr id="35" name="Rectángulo 34"/>
            <p:cNvSpPr/>
            <p:nvPr/>
          </p:nvSpPr>
          <p:spPr>
            <a:xfrm>
              <a:off x="5310000" y="5940000"/>
              <a:ext cx="3375898" cy="773535"/>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6" name="Rectángulo 35"/>
            <p:cNvSpPr/>
            <p:nvPr/>
          </p:nvSpPr>
          <p:spPr>
            <a:xfrm>
              <a:off x="2620800" y="2329200"/>
              <a:ext cx="1998000" cy="421200"/>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39" name="CuadroTexto 38"/>
          <p:cNvSpPr txBox="1"/>
          <p:nvPr/>
        </p:nvSpPr>
        <p:spPr>
          <a:xfrm>
            <a:off x="203163" y="720000"/>
            <a:ext cx="4851437" cy="769441"/>
          </a:xfrm>
          <a:prstGeom prst="rect">
            <a:avLst/>
          </a:prstGeom>
          <a:noFill/>
        </p:spPr>
        <p:txBody>
          <a:bodyPr wrap="square" rtlCol="0">
            <a:spAutoFit/>
          </a:bodyPr>
          <a:lstStyle/>
          <a:p>
            <a:r>
              <a:rPr lang="es-ES" sz="1100" dirty="0" smtClean="0"/>
              <a:t>A continuación mediante las fichas de la herramienta de cálculo del DB HR Protección frente al ruido, se añadirán los revestimientos adecuados, para obtener la solución adecuada que cumpla con las exigencias marcadas por la normativa. </a:t>
            </a:r>
            <a:endParaRPr lang="es-ES_tradnl" sz="1100" dirty="0" smtClean="0"/>
          </a:p>
          <a:p>
            <a:endParaRPr lang="es-ES_tradnl" sz="1100"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grpSp>
        <p:nvGrpSpPr>
          <p:cNvPr id="51" name="Agrupar 50"/>
          <p:cNvGrpSpPr>
            <a:grpSpLocks noChangeAspect="1"/>
          </p:cNvGrpSpPr>
          <p:nvPr/>
        </p:nvGrpSpPr>
        <p:grpSpPr>
          <a:xfrm>
            <a:off x="2378655" y="3733800"/>
            <a:ext cx="4087063" cy="1884960"/>
            <a:chOff x="3200400" y="3079873"/>
            <a:chExt cx="2948825" cy="1360000"/>
          </a:xfrm>
        </p:grpSpPr>
        <p:pic>
          <p:nvPicPr>
            <p:cNvPr id="11" name="Imagen 10"/>
            <p:cNvPicPr>
              <a:picLocks noChangeAspect="1"/>
            </p:cNvPicPr>
            <p:nvPr/>
          </p:nvPicPr>
          <p:blipFill>
            <a:blip r:embed="rId5"/>
            <a:srcRect/>
            <a:stretch>
              <a:fillRect/>
            </a:stretch>
          </p:blipFill>
          <p:spPr bwMode="auto">
            <a:xfrm>
              <a:off x="3200400" y="3079873"/>
              <a:ext cx="2948825" cy="1360000"/>
            </a:xfrm>
            <a:prstGeom prst="rect">
              <a:avLst/>
            </a:prstGeom>
            <a:noFill/>
            <a:ln w="9525">
              <a:noFill/>
              <a:miter lim="800000"/>
              <a:headEnd/>
              <a:tailEnd/>
            </a:ln>
          </p:spPr>
        </p:pic>
        <p:sp>
          <p:nvSpPr>
            <p:cNvPr id="32" name="Rectángulo 31"/>
            <p:cNvSpPr/>
            <p:nvPr/>
          </p:nvSpPr>
          <p:spPr>
            <a:xfrm>
              <a:off x="3200400" y="3079873"/>
              <a:ext cx="2948825" cy="136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50" name="CuadroTexto 49"/>
          <p:cNvSpPr txBox="1"/>
          <p:nvPr/>
        </p:nvSpPr>
        <p:spPr>
          <a:xfrm>
            <a:off x="279390" y="990600"/>
            <a:ext cx="8463924" cy="2123658"/>
          </a:xfrm>
          <a:prstGeom prst="rect">
            <a:avLst/>
          </a:prstGeom>
          <a:noFill/>
        </p:spPr>
        <p:txBody>
          <a:bodyPr wrap="square" rtlCol="0">
            <a:spAutoFit/>
          </a:bodyPr>
          <a:lstStyle/>
          <a:p>
            <a:r>
              <a:rPr lang="es-ES_tradnl" sz="1100" u="sng" dirty="0" smtClean="0"/>
              <a:t>PARTICION A</a:t>
            </a:r>
            <a:endParaRPr lang="es-ES_tradnl" sz="1100" dirty="0" smtClean="0"/>
          </a:p>
          <a:p>
            <a:r>
              <a:rPr lang="es-ES_tradnl" sz="1100" dirty="0" smtClean="0"/>
              <a:t> </a:t>
            </a:r>
          </a:p>
          <a:p>
            <a:r>
              <a:rPr lang="es-ES_tradnl" sz="1100" dirty="0" smtClean="0"/>
              <a:t>Elemento inicial: </a:t>
            </a:r>
          </a:p>
          <a:p>
            <a:r>
              <a:rPr lang="es-ES_tradnl" sz="1100" dirty="0" smtClean="0"/>
              <a:t> </a:t>
            </a:r>
          </a:p>
          <a:p>
            <a:r>
              <a:rPr lang="es-ES_tradnl" sz="1100" dirty="0" smtClean="0"/>
              <a:t>Formado por una fábrica de ladrillo hueco de 11 cm, enfoscada con mortero de cemento en las dos caras.</a:t>
            </a:r>
          </a:p>
          <a:p>
            <a:r>
              <a:rPr lang="es-ES_tradnl" sz="1100" dirty="0" smtClean="0"/>
              <a:t> </a:t>
            </a:r>
          </a:p>
          <a:p>
            <a:r>
              <a:rPr lang="es-ES_tradnl" sz="1100" dirty="0" smtClean="0"/>
              <a:t>Propuesta de revestimiento (interior):</a:t>
            </a:r>
          </a:p>
          <a:p>
            <a:r>
              <a:rPr lang="es-ES_tradnl" sz="1100" dirty="0" smtClean="0"/>
              <a:t> </a:t>
            </a:r>
          </a:p>
          <a:p>
            <a:r>
              <a:rPr lang="es-ES_tradnl" sz="1100" dirty="0" smtClean="0"/>
              <a:t>Trasdosado mediante </a:t>
            </a:r>
            <a:r>
              <a:rPr lang="es-ES_tradnl" sz="1100" dirty="0" err="1" smtClean="0"/>
              <a:t>perfilería</a:t>
            </a:r>
            <a:r>
              <a:rPr lang="es-ES_tradnl" sz="1100" dirty="0" smtClean="0"/>
              <a:t> autoportante, placa de yeso laminado de espesor de 15 </a:t>
            </a:r>
            <a:r>
              <a:rPr lang="es-ES_tradnl" sz="1100" dirty="0" err="1" smtClean="0"/>
              <a:t>mm</a:t>
            </a:r>
            <a:r>
              <a:rPr lang="es-ES_tradnl" sz="1100" dirty="0" smtClean="0"/>
              <a:t>, lana mineral o cualquier absorbente acústico o amortiguador de vibraciones con una resistividad al flujo del aire </a:t>
            </a:r>
            <a:r>
              <a:rPr lang="es-ES_tradnl" sz="1100" dirty="0" err="1" smtClean="0"/>
              <a:t>r</a:t>
            </a:r>
            <a:r>
              <a:rPr lang="es-ES_tradnl" sz="1100" dirty="0" smtClean="0"/>
              <a:t> </a:t>
            </a:r>
            <a:r>
              <a:rPr lang="es-ES_tradnl" sz="1100" dirty="0" err="1" smtClean="0">
                <a:sym typeface="Symbol"/>
              </a:rPr>
              <a:t></a:t>
            </a:r>
            <a:r>
              <a:rPr lang="es-ES_tradnl" sz="1100" dirty="0" smtClean="0"/>
              <a:t> 5 </a:t>
            </a:r>
            <a:r>
              <a:rPr lang="es-ES_tradnl" sz="1100" dirty="0" err="1" smtClean="0"/>
              <a:t>kPa.s</a:t>
            </a:r>
            <a:r>
              <a:rPr lang="es-ES_tradnl" sz="1100" dirty="0" smtClean="0"/>
              <a:t>/m</a:t>
            </a:r>
            <a:r>
              <a:rPr lang="es-ES_tradnl" sz="1100" baseline="30000" dirty="0" smtClean="0"/>
              <a:t>2</a:t>
            </a:r>
            <a:r>
              <a:rPr lang="es-ES_tradnl" sz="1100" dirty="0" smtClean="0"/>
              <a:t>, con un espesor de 48 </a:t>
            </a:r>
            <a:r>
              <a:rPr lang="es-ES_tradnl" sz="1100" dirty="0" err="1" smtClean="0"/>
              <a:t>mm</a:t>
            </a:r>
            <a:r>
              <a:rPr lang="es-ES_tradnl" sz="1100" dirty="0" smtClean="0"/>
              <a:t>, y un espacio de separación con el elemento base de 10 </a:t>
            </a:r>
            <a:r>
              <a:rPr lang="es-ES_tradnl" sz="1100" dirty="0" err="1" smtClean="0"/>
              <a:t>mm</a:t>
            </a:r>
            <a:r>
              <a:rPr lang="es-ES_tradnl" sz="1100" dirty="0" smtClean="0"/>
              <a:t>.</a:t>
            </a:r>
          </a:p>
          <a:p>
            <a:endParaRPr lang="es-ES_tradnl" sz="1100" b="1"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grpSp>
        <p:nvGrpSpPr>
          <p:cNvPr id="3" name="Agrupar 32"/>
          <p:cNvGrpSpPr/>
          <p:nvPr/>
        </p:nvGrpSpPr>
        <p:grpSpPr>
          <a:xfrm>
            <a:off x="73235" y="1061296"/>
            <a:ext cx="2948825" cy="1554220"/>
            <a:chOff x="73235" y="1061296"/>
            <a:chExt cx="2948825" cy="1554220"/>
          </a:xfrm>
        </p:grpSpPr>
        <p:pic>
          <p:nvPicPr>
            <p:cNvPr id="11" name="Imagen 10"/>
            <p:cNvPicPr>
              <a:picLocks noChangeAspect="1"/>
            </p:cNvPicPr>
            <p:nvPr/>
          </p:nvPicPr>
          <p:blipFill>
            <a:blip r:embed="rId5"/>
            <a:srcRect/>
            <a:stretch>
              <a:fillRect/>
            </a:stretch>
          </p:blipFill>
          <p:spPr bwMode="auto">
            <a:xfrm>
              <a:off x="73235" y="1255516"/>
              <a:ext cx="2948825" cy="1360000"/>
            </a:xfrm>
            <a:prstGeom prst="rect">
              <a:avLst/>
            </a:prstGeom>
            <a:noFill/>
            <a:ln w="9525">
              <a:noFill/>
              <a:miter lim="800000"/>
              <a:headEnd/>
              <a:tailEnd/>
            </a:ln>
          </p:spPr>
        </p:pic>
        <p:sp>
          <p:nvSpPr>
            <p:cNvPr id="31" name="CuadroTexto 30"/>
            <p:cNvSpPr txBox="1"/>
            <p:nvPr/>
          </p:nvSpPr>
          <p:spPr>
            <a:xfrm>
              <a:off x="73235" y="1061296"/>
              <a:ext cx="2948825" cy="261610"/>
            </a:xfrm>
            <a:prstGeom prst="rect">
              <a:avLst/>
            </a:prstGeom>
            <a:solidFill>
              <a:schemeClr val="bg1"/>
            </a:solidFill>
          </p:spPr>
          <p:txBody>
            <a:bodyPr wrap="square" rtlCol="0">
              <a:spAutoFit/>
            </a:bodyPr>
            <a:lstStyle/>
            <a:p>
              <a:r>
                <a:rPr lang="es-ES_tradnl" sz="1100" dirty="0" smtClean="0"/>
                <a:t>PARTICION A</a:t>
              </a:r>
              <a:endParaRPr lang="es-ES_tradnl" sz="1100" dirty="0"/>
            </a:p>
          </p:txBody>
        </p:sp>
        <p:sp>
          <p:nvSpPr>
            <p:cNvPr id="32" name="Rectángulo 31"/>
            <p:cNvSpPr/>
            <p:nvPr/>
          </p:nvSpPr>
          <p:spPr>
            <a:xfrm>
              <a:off x="73235" y="1061296"/>
              <a:ext cx="2948825" cy="155422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4" name="Agrupar 35"/>
          <p:cNvGrpSpPr/>
          <p:nvPr/>
        </p:nvGrpSpPr>
        <p:grpSpPr>
          <a:xfrm>
            <a:off x="5479594" y="892800"/>
            <a:ext cx="3549908" cy="2033260"/>
            <a:chOff x="5479594" y="892800"/>
            <a:chExt cx="3549908" cy="2033260"/>
          </a:xfrm>
        </p:grpSpPr>
        <p:grpSp>
          <p:nvGrpSpPr>
            <p:cNvPr id="7" name="Group 2"/>
            <p:cNvGrpSpPr>
              <a:grpSpLocks noChangeAspect="1"/>
            </p:cNvGrpSpPr>
            <p:nvPr/>
          </p:nvGrpSpPr>
          <p:grpSpPr bwMode="auto">
            <a:xfrm>
              <a:off x="5479594" y="1061296"/>
              <a:ext cx="3534172" cy="1864764"/>
              <a:chOff x="1731" y="7140"/>
              <a:chExt cx="8534" cy="4503"/>
            </a:xfrm>
          </p:grpSpPr>
          <p:grpSp>
            <p:nvGrpSpPr>
              <p:cNvPr id="8" name="Group 3"/>
              <p:cNvGrpSpPr>
                <a:grpSpLocks noChangeAspect="1"/>
              </p:cNvGrpSpPr>
              <p:nvPr/>
            </p:nvGrpSpPr>
            <p:grpSpPr bwMode="auto">
              <a:xfrm>
                <a:off x="1731" y="7140"/>
                <a:ext cx="8534" cy="4503"/>
                <a:chOff x="1731" y="7140"/>
                <a:chExt cx="8534" cy="4503"/>
              </a:xfrm>
            </p:grpSpPr>
            <p:grpSp>
              <p:nvGrpSpPr>
                <p:cNvPr id="9" name="Group 4"/>
                <p:cNvGrpSpPr>
                  <a:grpSpLocks noChangeAspect="1"/>
                </p:cNvGrpSpPr>
                <p:nvPr/>
              </p:nvGrpSpPr>
              <p:grpSpPr bwMode="auto">
                <a:xfrm>
                  <a:off x="1731" y="7140"/>
                  <a:ext cx="8515" cy="4503"/>
                  <a:chOff x="1731" y="7140"/>
                  <a:chExt cx="8515" cy="4503"/>
                </a:xfrm>
              </p:grpSpPr>
              <p:pic>
                <p:nvPicPr>
                  <p:cNvPr id="21509" name="Picture 5"/>
                  <p:cNvPicPr>
                    <a:picLocks noChangeAspect="1" noChangeArrowheads="1"/>
                  </p:cNvPicPr>
                  <p:nvPr/>
                </p:nvPicPr>
                <p:blipFill>
                  <a:blip r:embed="rId6"/>
                  <a:srcRect/>
                  <a:stretch>
                    <a:fillRect/>
                  </a:stretch>
                </p:blipFill>
                <p:spPr bwMode="auto">
                  <a:xfrm>
                    <a:off x="1731" y="7140"/>
                    <a:ext cx="8515" cy="4503"/>
                  </a:xfrm>
                  <a:prstGeom prst="rect">
                    <a:avLst/>
                  </a:prstGeom>
                  <a:noFill/>
                </p:spPr>
              </p:pic>
              <p:sp>
                <p:nvSpPr>
                  <p:cNvPr id="21510" name="Rectangle 6"/>
                  <p:cNvSpPr>
                    <a:spLocks noChangeAspect="1" noChangeArrowheads="1"/>
                  </p:cNvSpPr>
                  <p:nvPr/>
                </p:nvSpPr>
                <p:spPr bwMode="auto">
                  <a:xfrm>
                    <a:off x="1881" y="9391"/>
                    <a:ext cx="1620" cy="371"/>
                  </a:xfrm>
                  <a:prstGeom prst="rect">
                    <a:avLst/>
                  </a:prstGeom>
                  <a:solidFill>
                    <a:srgbClr val="FFFFFF"/>
                  </a:solidFill>
                  <a:ln w="19050">
                    <a:noFill/>
                    <a:miter lim="800000"/>
                    <a:headEnd/>
                    <a:tailEnd/>
                  </a:ln>
                  <a:effectLst/>
                </p:spPr>
                <p:txBody>
                  <a:bodyPr vert="horz" wrap="square" lIns="91440" tIns="91440" rIns="91440" bIns="91440" numCol="1" anchor="t" anchorCtr="0" compatLnSpc="1">
                    <a:prstTxWarp prst="textNoShape">
                      <a:avLst/>
                    </a:prstTxWarp>
                  </a:bodyPr>
                  <a:lstStyle/>
                  <a:p>
                    <a:endParaRPr lang="es-ES_tradnl"/>
                  </a:p>
                </p:txBody>
              </p:sp>
            </p:grpSp>
            <p:sp>
              <p:nvSpPr>
                <p:cNvPr id="21511" name="Rectangle 7"/>
                <p:cNvSpPr>
                  <a:spLocks noChangeAspect="1" noChangeArrowheads="1"/>
                </p:cNvSpPr>
                <p:nvPr/>
              </p:nvSpPr>
              <p:spPr bwMode="auto">
                <a:xfrm>
                  <a:off x="9261" y="9337"/>
                  <a:ext cx="1004" cy="371"/>
                </a:xfrm>
                <a:prstGeom prst="rect">
                  <a:avLst/>
                </a:prstGeom>
                <a:solidFill>
                  <a:srgbClr val="FFFFFF"/>
                </a:solidFill>
                <a:ln w="19050">
                  <a:noFill/>
                  <a:miter lim="800000"/>
                  <a:headEnd/>
                  <a:tailEnd/>
                </a:ln>
                <a:effectLst/>
              </p:spPr>
              <p:txBody>
                <a:bodyPr vert="horz" wrap="square" lIns="91440" tIns="91440" rIns="91440" bIns="91440" numCol="1" anchor="t" anchorCtr="0" compatLnSpc="1">
                  <a:prstTxWarp prst="textNoShape">
                    <a:avLst/>
                  </a:prstTxWarp>
                </a:bodyPr>
                <a:lstStyle/>
                <a:p>
                  <a:endParaRPr lang="es-ES_tradnl"/>
                </a:p>
              </p:txBody>
            </p:sp>
          </p:grpSp>
          <p:pic>
            <p:nvPicPr>
              <p:cNvPr id="21512" name="Picture 8"/>
              <p:cNvPicPr>
                <a:picLocks noChangeAspect="1" noChangeArrowheads="1"/>
              </p:cNvPicPr>
              <p:nvPr/>
            </p:nvPicPr>
            <p:blipFill>
              <a:blip r:embed="rId7"/>
              <a:srcRect/>
              <a:stretch>
                <a:fillRect/>
              </a:stretch>
            </p:blipFill>
            <p:spPr bwMode="auto">
              <a:xfrm>
                <a:off x="2411" y="9157"/>
                <a:ext cx="1632" cy="384"/>
              </a:xfrm>
              <a:prstGeom prst="rect">
                <a:avLst/>
              </a:prstGeom>
              <a:noFill/>
            </p:spPr>
          </p:pic>
          <p:pic>
            <p:nvPicPr>
              <p:cNvPr id="21513" name="Picture 9"/>
              <p:cNvPicPr>
                <a:picLocks noChangeAspect="1" noChangeArrowheads="1"/>
              </p:cNvPicPr>
              <p:nvPr/>
            </p:nvPicPr>
            <p:blipFill>
              <a:blip r:embed="rId8"/>
              <a:srcRect/>
              <a:stretch>
                <a:fillRect/>
              </a:stretch>
            </p:blipFill>
            <p:spPr bwMode="auto">
              <a:xfrm>
                <a:off x="9071" y="9157"/>
                <a:ext cx="883" cy="365"/>
              </a:xfrm>
              <a:prstGeom prst="rect">
                <a:avLst/>
              </a:prstGeom>
              <a:noFill/>
            </p:spPr>
          </p:pic>
        </p:grpSp>
        <p:sp>
          <p:nvSpPr>
            <p:cNvPr id="34" name="CuadroTexto 33"/>
            <p:cNvSpPr txBox="1"/>
            <p:nvPr/>
          </p:nvSpPr>
          <p:spPr>
            <a:xfrm>
              <a:off x="5479594" y="892800"/>
              <a:ext cx="3526304" cy="261610"/>
            </a:xfrm>
            <a:prstGeom prst="rect">
              <a:avLst/>
            </a:prstGeom>
            <a:solidFill>
              <a:schemeClr val="bg1"/>
            </a:solidFill>
          </p:spPr>
          <p:txBody>
            <a:bodyPr wrap="square" rtlCol="0">
              <a:spAutoFit/>
            </a:bodyPr>
            <a:lstStyle/>
            <a:p>
              <a:r>
                <a:rPr lang="es-ES_tradnl" sz="1100" dirty="0" smtClean="0"/>
                <a:t>PARTICION B</a:t>
              </a:r>
              <a:endParaRPr lang="es-ES_tradnl" sz="1100" dirty="0"/>
            </a:p>
          </p:txBody>
        </p:sp>
        <p:sp>
          <p:nvSpPr>
            <p:cNvPr id="35" name="Rectángulo 34"/>
            <p:cNvSpPr/>
            <p:nvPr/>
          </p:nvSpPr>
          <p:spPr>
            <a:xfrm>
              <a:off x="5479594" y="892800"/>
              <a:ext cx="3549908" cy="203326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10" name="Agrupar 40"/>
          <p:cNvGrpSpPr/>
          <p:nvPr/>
        </p:nvGrpSpPr>
        <p:grpSpPr>
          <a:xfrm>
            <a:off x="109380" y="4835172"/>
            <a:ext cx="3463124" cy="1956126"/>
            <a:chOff x="109380" y="4770000"/>
            <a:chExt cx="3463124" cy="1956126"/>
          </a:xfrm>
        </p:grpSpPr>
        <p:grpSp>
          <p:nvGrpSpPr>
            <p:cNvPr id="12" name="Group 10"/>
            <p:cNvGrpSpPr>
              <a:grpSpLocks noChangeAspect="1"/>
            </p:cNvGrpSpPr>
            <p:nvPr/>
          </p:nvGrpSpPr>
          <p:grpSpPr bwMode="auto">
            <a:xfrm>
              <a:off x="109380" y="5020497"/>
              <a:ext cx="3463124" cy="1705629"/>
              <a:chOff x="2771" y="7143"/>
              <a:chExt cx="6451" cy="3178"/>
            </a:xfrm>
          </p:grpSpPr>
          <p:pic>
            <p:nvPicPr>
              <p:cNvPr id="21515" name="Picture 11"/>
              <p:cNvPicPr>
                <a:picLocks noChangeAspect="1" noChangeArrowheads="1"/>
              </p:cNvPicPr>
              <p:nvPr/>
            </p:nvPicPr>
            <p:blipFill>
              <a:blip r:embed="rId9"/>
              <a:srcRect/>
              <a:stretch>
                <a:fillRect/>
              </a:stretch>
            </p:blipFill>
            <p:spPr bwMode="auto">
              <a:xfrm>
                <a:off x="2771" y="7143"/>
                <a:ext cx="6432" cy="3178"/>
              </a:xfrm>
              <a:prstGeom prst="rect">
                <a:avLst/>
              </a:prstGeom>
              <a:noFill/>
            </p:spPr>
          </p:pic>
          <p:sp>
            <p:nvSpPr>
              <p:cNvPr id="21516" name="Rectangle 12"/>
              <p:cNvSpPr>
                <a:spLocks noChangeAspect="1" noChangeArrowheads="1"/>
              </p:cNvSpPr>
              <p:nvPr/>
            </p:nvSpPr>
            <p:spPr bwMode="auto">
              <a:xfrm>
                <a:off x="8361" y="8257"/>
                <a:ext cx="861" cy="360"/>
              </a:xfrm>
              <a:prstGeom prst="rect">
                <a:avLst/>
              </a:prstGeom>
              <a:solidFill>
                <a:srgbClr val="FFFFFF"/>
              </a:solidFill>
              <a:ln w="19050">
                <a:noFill/>
                <a:miter lim="800000"/>
                <a:headEnd/>
                <a:tailEnd/>
              </a:ln>
              <a:effectLst/>
            </p:spPr>
            <p:txBody>
              <a:bodyPr vert="horz" wrap="square" lIns="91440" tIns="91440" rIns="91440" bIns="91440" numCol="1" anchor="t" anchorCtr="0" compatLnSpc="1">
                <a:prstTxWarp prst="textNoShape">
                  <a:avLst/>
                </a:prstTxWarp>
              </a:bodyPr>
              <a:lstStyle/>
              <a:p>
                <a:endParaRPr lang="es-ES_tradnl"/>
              </a:p>
            </p:txBody>
          </p:sp>
          <p:pic>
            <p:nvPicPr>
              <p:cNvPr id="21517" name="Picture 13"/>
              <p:cNvPicPr>
                <a:picLocks noChangeAspect="1" noChangeArrowheads="1"/>
              </p:cNvPicPr>
              <p:nvPr/>
            </p:nvPicPr>
            <p:blipFill>
              <a:blip r:embed="rId10"/>
              <a:srcRect/>
              <a:stretch>
                <a:fillRect/>
              </a:stretch>
            </p:blipFill>
            <p:spPr bwMode="auto">
              <a:xfrm>
                <a:off x="7631" y="8257"/>
                <a:ext cx="941" cy="413"/>
              </a:xfrm>
              <a:prstGeom prst="rect">
                <a:avLst/>
              </a:prstGeom>
              <a:noFill/>
            </p:spPr>
          </p:pic>
        </p:grpSp>
        <p:sp>
          <p:nvSpPr>
            <p:cNvPr id="37" name="CuadroTexto 36"/>
            <p:cNvSpPr txBox="1"/>
            <p:nvPr/>
          </p:nvSpPr>
          <p:spPr>
            <a:xfrm>
              <a:off x="109380" y="4770000"/>
              <a:ext cx="3452924" cy="261610"/>
            </a:xfrm>
            <a:prstGeom prst="rect">
              <a:avLst/>
            </a:prstGeom>
            <a:solidFill>
              <a:schemeClr val="bg1"/>
            </a:solidFill>
          </p:spPr>
          <p:txBody>
            <a:bodyPr wrap="square" rtlCol="0">
              <a:spAutoFit/>
            </a:bodyPr>
            <a:lstStyle/>
            <a:p>
              <a:r>
                <a:rPr lang="es-ES_tradnl" sz="1100" dirty="0" smtClean="0"/>
                <a:t>PARTICION C</a:t>
              </a:r>
              <a:endParaRPr lang="es-ES_tradnl" sz="1100" dirty="0"/>
            </a:p>
          </p:txBody>
        </p:sp>
        <p:sp>
          <p:nvSpPr>
            <p:cNvPr id="40" name="Rectángulo 39"/>
            <p:cNvSpPr/>
            <p:nvPr/>
          </p:nvSpPr>
          <p:spPr>
            <a:xfrm>
              <a:off x="109380" y="4770000"/>
              <a:ext cx="3452924" cy="1956126"/>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13" name="Agrupar 43"/>
          <p:cNvGrpSpPr/>
          <p:nvPr/>
        </p:nvGrpSpPr>
        <p:grpSpPr>
          <a:xfrm>
            <a:off x="5164840" y="4824000"/>
            <a:ext cx="3864662" cy="1967298"/>
            <a:chOff x="5164840" y="4766400"/>
            <a:chExt cx="3864662" cy="1967298"/>
          </a:xfrm>
        </p:grpSpPr>
        <p:grpSp>
          <p:nvGrpSpPr>
            <p:cNvPr id="14" name="Group 14"/>
            <p:cNvGrpSpPr>
              <a:grpSpLocks noChangeAspect="1"/>
            </p:cNvGrpSpPr>
            <p:nvPr/>
          </p:nvGrpSpPr>
          <p:grpSpPr bwMode="auto">
            <a:xfrm>
              <a:off x="5164840" y="5020497"/>
              <a:ext cx="3864662" cy="1713201"/>
              <a:chOff x="2416" y="7003"/>
              <a:chExt cx="7299" cy="3235"/>
            </a:xfrm>
          </p:grpSpPr>
          <p:pic>
            <p:nvPicPr>
              <p:cNvPr id="21519" name="Picture 15"/>
              <p:cNvPicPr>
                <a:picLocks noChangeAspect="1" noChangeArrowheads="1"/>
              </p:cNvPicPr>
              <p:nvPr/>
            </p:nvPicPr>
            <p:blipFill>
              <a:blip r:embed="rId11"/>
              <a:srcRect/>
              <a:stretch>
                <a:fillRect/>
              </a:stretch>
            </p:blipFill>
            <p:spPr bwMode="auto">
              <a:xfrm>
                <a:off x="2416" y="7003"/>
                <a:ext cx="7296" cy="3235"/>
              </a:xfrm>
              <a:prstGeom prst="rect">
                <a:avLst/>
              </a:prstGeom>
              <a:noFill/>
            </p:spPr>
          </p:pic>
          <p:sp>
            <p:nvSpPr>
              <p:cNvPr id="21520" name="Rectangle 16"/>
              <p:cNvSpPr>
                <a:spLocks noChangeAspect="1" noChangeArrowheads="1"/>
              </p:cNvSpPr>
              <p:nvPr/>
            </p:nvSpPr>
            <p:spPr bwMode="auto">
              <a:xfrm>
                <a:off x="8826" y="8077"/>
                <a:ext cx="889" cy="543"/>
              </a:xfrm>
              <a:prstGeom prst="rect">
                <a:avLst/>
              </a:prstGeom>
              <a:solidFill>
                <a:srgbClr val="FFFFFF"/>
              </a:solidFill>
              <a:ln w="19050">
                <a:noFill/>
                <a:miter lim="800000"/>
                <a:headEnd/>
                <a:tailEnd/>
              </a:ln>
              <a:effectLst/>
            </p:spPr>
            <p:txBody>
              <a:bodyPr vert="horz" wrap="square" lIns="91440" tIns="91440" rIns="91440" bIns="91440" numCol="1" anchor="t" anchorCtr="0" compatLnSpc="1">
                <a:prstTxWarp prst="textNoShape">
                  <a:avLst/>
                </a:prstTxWarp>
              </a:bodyPr>
              <a:lstStyle/>
              <a:p>
                <a:endParaRPr lang="es-ES_tradnl"/>
              </a:p>
            </p:txBody>
          </p:sp>
          <p:pic>
            <p:nvPicPr>
              <p:cNvPr id="21521" name="Picture 17"/>
              <p:cNvPicPr>
                <a:picLocks noChangeAspect="1" noChangeArrowheads="1"/>
              </p:cNvPicPr>
              <p:nvPr/>
            </p:nvPicPr>
            <p:blipFill>
              <a:blip r:embed="rId10"/>
              <a:srcRect/>
              <a:stretch>
                <a:fillRect/>
              </a:stretch>
            </p:blipFill>
            <p:spPr bwMode="auto">
              <a:xfrm>
                <a:off x="7991" y="8077"/>
                <a:ext cx="941" cy="413"/>
              </a:xfrm>
              <a:prstGeom prst="rect">
                <a:avLst/>
              </a:prstGeom>
              <a:noFill/>
            </p:spPr>
          </p:pic>
        </p:grpSp>
        <p:sp>
          <p:nvSpPr>
            <p:cNvPr id="42" name="CuadroTexto 41"/>
            <p:cNvSpPr txBox="1"/>
            <p:nvPr/>
          </p:nvSpPr>
          <p:spPr>
            <a:xfrm>
              <a:off x="5164840" y="4766400"/>
              <a:ext cx="3863074" cy="261610"/>
            </a:xfrm>
            <a:prstGeom prst="rect">
              <a:avLst/>
            </a:prstGeom>
            <a:solidFill>
              <a:schemeClr val="bg1"/>
            </a:solidFill>
          </p:spPr>
          <p:txBody>
            <a:bodyPr wrap="square" rtlCol="0">
              <a:spAutoFit/>
            </a:bodyPr>
            <a:lstStyle/>
            <a:p>
              <a:r>
                <a:rPr lang="es-ES_tradnl" sz="1100" dirty="0" smtClean="0"/>
                <a:t>FACHADA</a:t>
              </a:r>
              <a:endParaRPr lang="es-ES_tradnl" sz="1100" dirty="0"/>
            </a:p>
          </p:txBody>
        </p:sp>
        <p:sp>
          <p:nvSpPr>
            <p:cNvPr id="43" name="Rectángulo 42"/>
            <p:cNvSpPr/>
            <p:nvPr/>
          </p:nvSpPr>
          <p:spPr>
            <a:xfrm>
              <a:off x="5164840" y="4766400"/>
              <a:ext cx="3864662" cy="1967298"/>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15" name="Agrupar 48"/>
          <p:cNvGrpSpPr/>
          <p:nvPr/>
        </p:nvGrpSpPr>
        <p:grpSpPr>
          <a:xfrm>
            <a:off x="2718399" y="2077200"/>
            <a:ext cx="3578468" cy="3606352"/>
            <a:chOff x="2718399" y="2077200"/>
            <a:chExt cx="3578468" cy="3606352"/>
          </a:xfrm>
        </p:grpSpPr>
        <p:grpSp>
          <p:nvGrpSpPr>
            <p:cNvPr id="16" name="Agrupar 46"/>
            <p:cNvGrpSpPr/>
            <p:nvPr/>
          </p:nvGrpSpPr>
          <p:grpSpPr>
            <a:xfrm>
              <a:off x="2718399" y="2077200"/>
              <a:ext cx="3578468" cy="3597457"/>
              <a:chOff x="2596439" y="1896568"/>
              <a:chExt cx="3578468" cy="3597457"/>
            </a:xfrm>
          </p:grpSpPr>
          <p:grpSp>
            <p:nvGrpSpPr>
              <p:cNvPr id="17" name="Group 18"/>
              <p:cNvGrpSpPr>
                <a:grpSpLocks noChangeAspect="1"/>
              </p:cNvGrpSpPr>
              <p:nvPr/>
            </p:nvGrpSpPr>
            <p:grpSpPr bwMode="auto">
              <a:xfrm>
                <a:off x="2596439" y="2133605"/>
                <a:ext cx="3578468" cy="3360420"/>
                <a:chOff x="2051" y="5377"/>
                <a:chExt cx="8141" cy="7643"/>
              </a:xfrm>
            </p:grpSpPr>
            <p:pic>
              <p:nvPicPr>
                <p:cNvPr id="21523" name="Picture 19"/>
                <p:cNvPicPr>
                  <a:picLocks noChangeAspect="1" noChangeArrowheads="1"/>
                </p:cNvPicPr>
                <p:nvPr/>
              </p:nvPicPr>
              <p:blipFill>
                <a:blip r:embed="rId12"/>
                <a:srcRect/>
                <a:stretch>
                  <a:fillRect/>
                </a:stretch>
              </p:blipFill>
              <p:spPr bwMode="auto">
                <a:xfrm>
                  <a:off x="2051" y="5377"/>
                  <a:ext cx="8141" cy="6566"/>
                </a:xfrm>
                <a:prstGeom prst="rect">
                  <a:avLst/>
                </a:prstGeom>
                <a:noFill/>
              </p:spPr>
            </p:pic>
            <p:pic>
              <p:nvPicPr>
                <p:cNvPr id="21524" name="Picture 20"/>
                <p:cNvPicPr>
                  <a:picLocks noChangeAspect="1" noChangeArrowheads="1"/>
                </p:cNvPicPr>
                <p:nvPr/>
              </p:nvPicPr>
              <p:blipFill>
                <a:blip r:embed="rId13"/>
                <a:srcRect/>
                <a:stretch>
                  <a:fillRect/>
                </a:stretch>
              </p:blipFill>
              <p:spPr bwMode="auto">
                <a:xfrm>
                  <a:off x="5651" y="12578"/>
                  <a:ext cx="998" cy="442"/>
                </a:xfrm>
                <a:prstGeom prst="rect">
                  <a:avLst/>
                </a:prstGeom>
                <a:noFill/>
              </p:spPr>
            </p:pic>
          </p:grpSp>
          <p:sp>
            <p:nvSpPr>
              <p:cNvPr id="45" name="CuadroTexto 44"/>
              <p:cNvSpPr txBox="1"/>
              <p:nvPr/>
            </p:nvSpPr>
            <p:spPr>
              <a:xfrm>
                <a:off x="2596439" y="1915200"/>
                <a:ext cx="3578468" cy="261610"/>
              </a:xfrm>
              <a:prstGeom prst="rect">
                <a:avLst/>
              </a:prstGeom>
              <a:solidFill>
                <a:schemeClr val="bg1"/>
              </a:solidFill>
            </p:spPr>
            <p:txBody>
              <a:bodyPr wrap="square" rtlCol="0">
                <a:spAutoFit/>
              </a:bodyPr>
              <a:lstStyle/>
              <a:p>
                <a:r>
                  <a:rPr lang="es-ES_tradnl" sz="1100" dirty="0" smtClean="0"/>
                  <a:t>FORJADO</a:t>
                </a:r>
                <a:endParaRPr lang="es-ES_tradnl" sz="1100" dirty="0"/>
              </a:p>
            </p:txBody>
          </p:sp>
          <p:sp>
            <p:nvSpPr>
              <p:cNvPr id="46" name="Rectángulo 45"/>
              <p:cNvSpPr/>
              <p:nvPr/>
            </p:nvSpPr>
            <p:spPr>
              <a:xfrm>
                <a:off x="2596439" y="1896568"/>
                <a:ext cx="3578468" cy="3123929"/>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48" name="Rectángulo 47"/>
            <p:cNvSpPr/>
            <p:nvPr/>
          </p:nvSpPr>
          <p:spPr>
            <a:xfrm>
              <a:off x="4300819" y="5480322"/>
              <a:ext cx="438682" cy="203230"/>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50" name="CuadroTexto 49"/>
          <p:cNvSpPr txBox="1"/>
          <p:nvPr/>
        </p:nvSpPr>
        <p:spPr>
          <a:xfrm>
            <a:off x="279390" y="761995"/>
            <a:ext cx="1854210" cy="261610"/>
          </a:xfrm>
          <a:prstGeom prst="rect">
            <a:avLst/>
          </a:prstGeom>
          <a:noFill/>
        </p:spPr>
        <p:txBody>
          <a:bodyPr wrap="square" rtlCol="0">
            <a:spAutoFit/>
          </a:bodyPr>
          <a:lstStyle/>
          <a:p>
            <a:r>
              <a:rPr lang="es-ES_tradnl" sz="1100" dirty="0" smtClean="0"/>
              <a:t>DETALLES CONSTRUCTIVOS</a:t>
            </a:r>
            <a:endParaRPr lang="es-ES_tradnl" sz="11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
        <p:nvSpPr>
          <p:cNvPr id="50" name="CuadroTexto 49"/>
          <p:cNvSpPr txBox="1"/>
          <p:nvPr/>
        </p:nvSpPr>
        <p:spPr>
          <a:xfrm>
            <a:off x="279390" y="881390"/>
            <a:ext cx="3835410" cy="261610"/>
          </a:xfrm>
          <a:prstGeom prst="rect">
            <a:avLst/>
          </a:prstGeom>
          <a:noFill/>
        </p:spPr>
        <p:txBody>
          <a:bodyPr wrap="square" rtlCol="0">
            <a:spAutoFit/>
          </a:bodyPr>
          <a:lstStyle/>
          <a:p>
            <a:r>
              <a:rPr lang="es-ES_tradnl" sz="1100" b="1" dirty="0" smtClean="0"/>
              <a:t>VALORACION ECONOMICA DE LA SOLUCION PROPUESTA</a:t>
            </a:r>
            <a:endParaRPr lang="es-ES_tradnl" sz="1100" b="1" dirty="0"/>
          </a:p>
        </p:txBody>
      </p:sp>
      <p:sp>
        <p:nvSpPr>
          <p:cNvPr id="47" name="CuadroTexto 46"/>
          <p:cNvSpPr txBox="1"/>
          <p:nvPr/>
        </p:nvSpPr>
        <p:spPr>
          <a:xfrm>
            <a:off x="279390" y="1143000"/>
            <a:ext cx="8463924" cy="769441"/>
          </a:xfrm>
          <a:prstGeom prst="rect">
            <a:avLst/>
          </a:prstGeom>
          <a:noFill/>
        </p:spPr>
        <p:txBody>
          <a:bodyPr wrap="square" rtlCol="0">
            <a:spAutoFit/>
          </a:bodyPr>
          <a:lstStyle/>
          <a:p>
            <a:r>
              <a:rPr lang="es-ES_tradnl" sz="1100" dirty="0" smtClean="0"/>
              <a:t>Se aporta un estudio aproximado del posible coste que debería realizarse para acondicionar el casal según las propuestas de las soluciones constructivas.</a:t>
            </a:r>
          </a:p>
          <a:p>
            <a:r>
              <a:rPr lang="es-ES_tradnl" sz="1100" dirty="0" smtClean="0"/>
              <a:t>Los importes de los diferentes elementos se han sacado de la Base de Datos de la Construcción del 2010 del Instituto Valenciano de la Edificación </a:t>
            </a:r>
            <a:r>
              <a:rPr lang="es-ES_tradnl" sz="1100" b="1" dirty="0" smtClean="0"/>
              <a:t>(IVE)</a:t>
            </a:r>
            <a:r>
              <a:rPr lang="es-ES_tradnl" sz="1100" dirty="0" smtClean="0"/>
              <a:t>.</a:t>
            </a:r>
            <a:endParaRPr lang="es-ES_tradnl" sz="1100" b="1" dirty="0"/>
          </a:p>
        </p:txBody>
      </p:sp>
      <p:grpSp>
        <p:nvGrpSpPr>
          <p:cNvPr id="17" name="Agrupar 16"/>
          <p:cNvGrpSpPr/>
          <p:nvPr/>
        </p:nvGrpSpPr>
        <p:grpSpPr>
          <a:xfrm>
            <a:off x="279392" y="1857756"/>
            <a:ext cx="8463922" cy="4924044"/>
            <a:chOff x="279392" y="1857756"/>
            <a:chExt cx="8463922" cy="4924044"/>
          </a:xfrm>
        </p:grpSpPr>
        <p:sp>
          <p:nvSpPr>
            <p:cNvPr id="22533" name="Text Box 5"/>
            <p:cNvSpPr txBox="1">
              <a:spLocks noChangeArrowheads="1"/>
            </p:cNvSpPr>
            <p:nvPr/>
          </p:nvSpPr>
          <p:spPr bwMode="auto">
            <a:xfrm>
              <a:off x="6344286" y="2977200"/>
              <a:ext cx="1199514" cy="34290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dirty="0">
                  <a:ln>
                    <a:noFill/>
                  </a:ln>
                  <a:solidFill>
                    <a:schemeClr val="tx1"/>
                  </a:solidFill>
                  <a:effectLst/>
                  <a:latin typeface="Cambria" charset="0"/>
                  <a:ea typeface="Times New Roman" charset="0"/>
                </a:rPr>
                <a:t>Total = 59,31 </a:t>
              </a:r>
              <a:r>
                <a:rPr kumimoji="0" lang="es-ES_tradnl" sz="1100" b="0" i="0" u="none" strike="noStrike" cap="none" normalizeH="0" baseline="0" dirty="0" err="1">
                  <a:ln>
                    <a:noFill/>
                  </a:ln>
                  <a:solidFill>
                    <a:schemeClr val="tx1"/>
                  </a:solidFill>
                  <a:effectLst/>
                  <a:latin typeface="Cambria" charset="0"/>
                  <a:ea typeface="Times New Roman" charset="0"/>
                </a:rPr>
                <a:t>m</a:t>
              </a:r>
              <a:endParaRPr kumimoji="0" lang="es-ES_tradnl" sz="1100" b="0" i="0" u="none" strike="noStrike" cap="none" normalizeH="0" baseline="0" dirty="0">
                <a:ln>
                  <a:noFill/>
                </a:ln>
                <a:solidFill>
                  <a:schemeClr val="tx1"/>
                </a:solidFill>
                <a:effectLst/>
                <a:latin typeface="Times New Roman" charset="0"/>
                <a:ea typeface="Times New Roman" charset="0"/>
              </a:endParaRPr>
            </a:p>
          </p:txBody>
        </p:sp>
        <p:sp>
          <p:nvSpPr>
            <p:cNvPr id="53" name="Cerrar llave 52"/>
            <p:cNvSpPr/>
            <p:nvPr/>
          </p:nvSpPr>
          <p:spPr>
            <a:xfrm>
              <a:off x="6096000" y="2818800"/>
              <a:ext cx="141829" cy="734400"/>
            </a:xfrm>
            <a:prstGeom prst="righ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pic>
          <p:nvPicPr>
            <p:cNvPr id="49" name="Imagen 48"/>
            <p:cNvPicPr>
              <a:picLocks noChangeAspect="1"/>
            </p:cNvPicPr>
            <p:nvPr/>
          </p:nvPicPr>
          <p:blipFill>
            <a:blip r:embed="rId5">
              <a:clrChange>
                <a:clrFrom>
                  <a:srgbClr val="FFFFFF"/>
                </a:clrFrom>
                <a:clrTo>
                  <a:srgbClr val="FFFFFF">
                    <a:alpha val="0"/>
                  </a:srgbClr>
                </a:clrTo>
              </a:clrChange>
            </a:blip>
            <a:stretch>
              <a:fillRect/>
            </a:stretch>
          </p:blipFill>
          <p:spPr>
            <a:xfrm>
              <a:off x="279392" y="1857756"/>
              <a:ext cx="4533138" cy="4924044"/>
            </a:xfrm>
            <a:prstGeom prst="rect">
              <a:avLst/>
            </a:prstGeom>
          </p:spPr>
        </p:pic>
        <p:sp>
          <p:nvSpPr>
            <p:cNvPr id="52" name="CuadroTexto 51"/>
            <p:cNvSpPr txBox="1"/>
            <p:nvPr/>
          </p:nvSpPr>
          <p:spPr>
            <a:xfrm>
              <a:off x="4912038" y="2102401"/>
              <a:ext cx="3831276" cy="2292935"/>
            </a:xfrm>
            <a:prstGeom prst="rect">
              <a:avLst/>
            </a:prstGeom>
            <a:noFill/>
          </p:spPr>
          <p:txBody>
            <a:bodyPr wrap="square" rtlCol="0">
              <a:spAutoFit/>
            </a:bodyPr>
            <a:lstStyle/>
            <a:p>
              <a:r>
                <a:rPr lang="es-ES" sz="1100" dirty="0" smtClean="0"/>
                <a:t>Los perímetros del interior del casal son los que se indican a continuación según las unidades de uso</a:t>
              </a:r>
              <a:r>
                <a:rPr lang="es-ES_tradnl" sz="1100" dirty="0" smtClean="0"/>
                <a:t> :</a:t>
              </a:r>
            </a:p>
            <a:p>
              <a:endParaRPr lang="es-ES_tradnl" sz="1100" b="1" dirty="0" smtClean="0"/>
            </a:p>
            <a:p>
              <a:endParaRPr lang="es-ES_tradnl" sz="1100" dirty="0" smtClean="0"/>
            </a:p>
            <a:p>
              <a:r>
                <a:rPr lang="es-ES_tradnl" sz="1100" dirty="0" smtClean="0"/>
                <a:t>Local = 42,61 </a:t>
              </a:r>
              <a:r>
                <a:rPr lang="es-ES_tradnl" sz="1100" dirty="0" err="1" smtClean="0"/>
                <a:t>m</a:t>
              </a:r>
              <a:r>
                <a:rPr lang="es-ES_tradnl" sz="1100" dirty="0" smtClean="0"/>
                <a:t> </a:t>
              </a:r>
            </a:p>
            <a:p>
              <a:r>
                <a:rPr lang="es-ES_tradnl" sz="1100" dirty="0" smtClean="0"/>
                <a:t>Vestíbulo = 6,20 </a:t>
              </a:r>
              <a:r>
                <a:rPr lang="es-ES_tradnl" sz="1100" dirty="0" err="1" smtClean="0"/>
                <a:t>m</a:t>
              </a:r>
              <a:endParaRPr lang="es-ES_tradnl" sz="1100" dirty="0" smtClean="0"/>
            </a:p>
            <a:p>
              <a:r>
                <a:rPr lang="es-ES_tradnl" sz="1100" dirty="0" smtClean="0"/>
                <a:t>Aseo= 5,25 </a:t>
              </a:r>
              <a:r>
                <a:rPr lang="es-ES_tradnl" sz="1100" dirty="0" err="1" smtClean="0"/>
                <a:t>m</a:t>
              </a:r>
              <a:endParaRPr lang="es-ES_tradnl" sz="1100" dirty="0" smtClean="0"/>
            </a:p>
            <a:p>
              <a:r>
                <a:rPr lang="es-ES_tradnl" sz="1100" dirty="0" smtClean="0"/>
                <a:t>Aseo = 5,25 </a:t>
              </a:r>
              <a:r>
                <a:rPr lang="es-ES_tradnl" sz="1100" dirty="0" err="1" smtClean="0"/>
                <a:t>m</a:t>
              </a:r>
              <a:endParaRPr lang="es-ES_tradnl" sz="1100" dirty="0" smtClean="0"/>
            </a:p>
            <a:p>
              <a:endParaRPr lang="es-ES_tradnl" sz="1100" dirty="0" smtClean="0"/>
            </a:p>
            <a:p>
              <a:endParaRPr lang="es-ES_tradnl" sz="1100" dirty="0" smtClean="0"/>
            </a:p>
            <a:p>
              <a:endParaRPr lang="es-ES_tradnl" sz="1100" dirty="0" smtClean="0"/>
            </a:p>
            <a:p>
              <a:r>
                <a:rPr lang="es-ES_tradnl" sz="1100" dirty="0" smtClean="0"/>
                <a:t>La altura libre de todo el local es de 3,68 </a:t>
              </a:r>
              <a:r>
                <a:rPr lang="es-ES_tradnl" sz="1100" dirty="0" err="1" smtClean="0"/>
                <a:t>m</a:t>
              </a:r>
              <a:endParaRPr lang="es-ES_tradnl" sz="1100" dirty="0" smtClean="0"/>
            </a:p>
            <a:p>
              <a:endParaRPr lang="es-ES_tradnl" sz="1100" b="1" dirty="0"/>
            </a:p>
          </p:txBody>
        </p:sp>
        <p:sp>
          <p:nvSpPr>
            <p:cNvPr id="22534" name="Text Box 6"/>
            <p:cNvSpPr txBox="1">
              <a:spLocks noChangeArrowheads="1"/>
            </p:cNvSpPr>
            <p:nvPr/>
          </p:nvSpPr>
          <p:spPr bwMode="auto">
            <a:xfrm>
              <a:off x="5715000" y="4527053"/>
              <a:ext cx="2438400" cy="342900"/>
            </a:xfrm>
            <a:prstGeom prst="rect">
              <a:avLst/>
            </a:prstGeom>
            <a:noFill/>
            <a:ln w="3175">
              <a:solidFill>
                <a:schemeClr val="tx1"/>
              </a:solid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dirty="0">
                  <a:ln>
                    <a:noFill/>
                  </a:ln>
                  <a:solidFill>
                    <a:schemeClr val="tx1"/>
                  </a:solidFill>
                  <a:effectLst/>
                  <a:latin typeface="Cambria" charset="0"/>
                  <a:ea typeface="Times New Roman" charset="0"/>
                </a:rPr>
                <a:t>Superficie = 59,31 </a:t>
              </a:r>
              <a:r>
                <a:rPr kumimoji="0" lang="es-ES_tradnl" sz="1100" b="0" i="0" u="none" strike="noStrike" cap="none" normalizeH="0" baseline="0" dirty="0" err="1">
                  <a:ln>
                    <a:noFill/>
                  </a:ln>
                  <a:solidFill>
                    <a:schemeClr val="tx1"/>
                  </a:solidFill>
                  <a:effectLst/>
                  <a:latin typeface="Cambria" charset="0"/>
                  <a:ea typeface="Times New Roman" charset="0"/>
                </a:rPr>
                <a:t>x</a:t>
              </a:r>
              <a:r>
                <a:rPr kumimoji="0" lang="es-ES_tradnl" sz="1100" b="0" i="0" u="none" strike="noStrike" cap="none" normalizeH="0" baseline="0" dirty="0">
                  <a:ln>
                    <a:noFill/>
                  </a:ln>
                  <a:solidFill>
                    <a:schemeClr val="tx1"/>
                  </a:solidFill>
                  <a:effectLst/>
                  <a:latin typeface="Cambria" charset="0"/>
                  <a:ea typeface="Times New Roman" charset="0"/>
                </a:rPr>
                <a:t> 3,68 = 218,26 m2</a:t>
              </a:r>
              <a:endParaRPr kumimoji="0" lang="es-ES_tradnl" sz="1100" b="0" i="0" u="none" strike="noStrike" cap="none" normalizeH="0" baseline="0" dirty="0">
                <a:ln>
                  <a:noFill/>
                </a:ln>
                <a:solidFill>
                  <a:schemeClr val="tx1"/>
                </a:solidFill>
                <a:effectLst/>
                <a:latin typeface="Times New Roman" charset="0"/>
                <a:ea typeface="Times New Roman" charset="0"/>
              </a:endParaRP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grpSp>
        <p:nvGrpSpPr>
          <p:cNvPr id="16" name="Agrupar 15"/>
          <p:cNvGrpSpPr/>
          <p:nvPr/>
        </p:nvGrpSpPr>
        <p:grpSpPr>
          <a:xfrm>
            <a:off x="87294" y="990600"/>
            <a:ext cx="4334891" cy="2835886"/>
            <a:chOff x="87294" y="990600"/>
            <a:chExt cx="4334891" cy="2835886"/>
          </a:xfrm>
        </p:grpSpPr>
        <p:sp>
          <p:nvSpPr>
            <p:cNvPr id="52" name="CuadroTexto 51"/>
            <p:cNvSpPr txBox="1"/>
            <p:nvPr/>
          </p:nvSpPr>
          <p:spPr>
            <a:xfrm>
              <a:off x="279390" y="3395599"/>
              <a:ext cx="3471600" cy="430887"/>
            </a:xfrm>
            <a:prstGeom prst="rect">
              <a:avLst/>
            </a:prstGeom>
            <a:noFill/>
          </p:spPr>
          <p:txBody>
            <a:bodyPr wrap="square" rtlCol="0">
              <a:spAutoFit/>
            </a:bodyPr>
            <a:lstStyle/>
            <a:p>
              <a:r>
                <a:rPr lang="es-ES_tradnl" sz="1100" dirty="0" smtClean="0"/>
                <a:t>La superficie de techo de todo el casal es de 84,76 m2</a:t>
              </a:r>
            </a:p>
            <a:p>
              <a:endParaRPr lang="es-ES_tradnl" sz="1100" b="1" dirty="0"/>
            </a:p>
          </p:txBody>
        </p:sp>
        <p:pic>
          <p:nvPicPr>
            <p:cNvPr id="14" name="Imagen 13"/>
            <p:cNvPicPr>
              <a:picLocks noChangeAspect="1"/>
            </p:cNvPicPr>
            <p:nvPr/>
          </p:nvPicPr>
          <p:blipFill>
            <a:blip r:embed="rId5">
              <a:clrChange>
                <a:clrFrom>
                  <a:srgbClr val="FFFFFF"/>
                </a:clrFrom>
                <a:clrTo>
                  <a:srgbClr val="FFFFFF">
                    <a:alpha val="0"/>
                  </a:srgbClr>
                </a:clrTo>
              </a:clrChange>
            </a:blip>
            <a:stretch>
              <a:fillRect/>
            </a:stretch>
          </p:blipFill>
          <p:spPr>
            <a:xfrm>
              <a:off x="87294" y="990600"/>
              <a:ext cx="4334891" cy="2404999"/>
            </a:xfrm>
            <a:prstGeom prst="rect">
              <a:avLst/>
            </a:prstGeom>
          </p:spPr>
        </p:pic>
      </p:grpSp>
      <p:grpSp>
        <p:nvGrpSpPr>
          <p:cNvPr id="23" name="Agrupar 22"/>
          <p:cNvGrpSpPr/>
          <p:nvPr/>
        </p:nvGrpSpPr>
        <p:grpSpPr>
          <a:xfrm>
            <a:off x="132125" y="4147828"/>
            <a:ext cx="8859475" cy="2320290"/>
            <a:chOff x="132125" y="3826486"/>
            <a:chExt cx="8859475" cy="2320290"/>
          </a:xfrm>
        </p:grpSpPr>
        <p:sp>
          <p:nvSpPr>
            <p:cNvPr id="17" name="CuadroTexto 16"/>
            <p:cNvSpPr txBox="1"/>
            <p:nvPr/>
          </p:nvSpPr>
          <p:spPr>
            <a:xfrm>
              <a:off x="4511352" y="4564559"/>
              <a:ext cx="4480248" cy="769441"/>
            </a:xfrm>
            <a:prstGeom prst="rect">
              <a:avLst/>
            </a:prstGeom>
            <a:noFill/>
          </p:spPr>
          <p:txBody>
            <a:bodyPr wrap="square" rtlCol="0">
              <a:spAutoFit/>
            </a:bodyPr>
            <a:lstStyle/>
            <a:p>
              <a:r>
                <a:rPr lang="es-ES_tradnl" sz="1100" dirty="0" smtClean="0"/>
                <a:t>La longitud de la partición B, y por lo tanto partición colindante con el local </a:t>
              </a:r>
              <a:r>
                <a:rPr lang="es-ES_tradnl" sz="1100" dirty="0" err="1" smtClean="0"/>
                <a:t>nº</a:t>
              </a:r>
              <a:r>
                <a:rPr lang="es-ES_tradnl" sz="1100" dirty="0" smtClean="0"/>
                <a:t> 1 y el casal es de 14,03 </a:t>
              </a:r>
              <a:r>
                <a:rPr lang="es-ES_tradnl" sz="1100" dirty="0" err="1" smtClean="0"/>
                <a:t>m</a:t>
              </a:r>
              <a:endParaRPr lang="es-ES_tradnl" sz="1100" dirty="0" smtClean="0"/>
            </a:p>
            <a:p>
              <a:endParaRPr lang="es-ES_tradnl" sz="1100" dirty="0" smtClean="0"/>
            </a:p>
            <a:p>
              <a:r>
                <a:rPr lang="es-ES_tradnl" sz="1100" dirty="0" smtClean="0"/>
                <a:t>La superficie de la partición B es de 14,03 </a:t>
              </a:r>
              <a:r>
                <a:rPr lang="es-ES_tradnl" sz="1100" dirty="0" err="1" smtClean="0"/>
                <a:t>x</a:t>
              </a:r>
              <a:r>
                <a:rPr lang="es-ES_tradnl" sz="1100" dirty="0" smtClean="0"/>
                <a:t> 3,68 = 51,63 m2</a:t>
              </a:r>
              <a:endParaRPr lang="es-ES_tradnl" sz="1100" dirty="0"/>
            </a:p>
          </p:txBody>
        </p:sp>
        <p:grpSp>
          <p:nvGrpSpPr>
            <p:cNvPr id="19" name="Agrupar 18"/>
            <p:cNvGrpSpPr/>
            <p:nvPr/>
          </p:nvGrpSpPr>
          <p:grpSpPr>
            <a:xfrm>
              <a:off x="132125" y="3826486"/>
              <a:ext cx="4290060" cy="2320290"/>
              <a:chOff x="132125" y="3826486"/>
              <a:chExt cx="4290060" cy="2320290"/>
            </a:xfrm>
          </p:grpSpPr>
          <p:pic>
            <p:nvPicPr>
              <p:cNvPr id="15" name="Imagen 14"/>
              <p:cNvPicPr>
                <a:picLocks noChangeAspect="1"/>
              </p:cNvPicPr>
              <p:nvPr/>
            </p:nvPicPr>
            <p:blipFill>
              <a:blip r:embed="rId6">
                <a:clrChange>
                  <a:clrFrom>
                    <a:srgbClr val="FFFFFF"/>
                  </a:clrFrom>
                  <a:clrTo>
                    <a:srgbClr val="FFFFFF">
                      <a:alpha val="0"/>
                    </a:srgbClr>
                  </a:clrTo>
                </a:clrChange>
              </a:blip>
              <a:stretch>
                <a:fillRect/>
              </a:stretch>
            </p:blipFill>
            <p:spPr>
              <a:xfrm>
                <a:off x="132125" y="3826486"/>
                <a:ext cx="4290060" cy="2320290"/>
              </a:xfrm>
              <a:prstGeom prst="rect">
                <a:avLst/>
              </a:prstGeom>
            </p:spPr>
          </p:pic>
          <p:sp>
            <p:nvSpPr>
              <p:cNvPr id="18" name="Rectángulo 17"/>
              <p:cNvSpPr/>
              <p:nvPr/>
            </p:nvSpPr>
            <p:spPr>
              <a:xfrm>
                <a:off x="3319200" y="3895200"/>
                <a:ext cx="474390" cy="115200"/>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grpSp>
        <p:nvGrpSpPr>
          <p:cNvPr id="22" name="Agrupar 21"/>
          <p:cNvGrpSpPr/>
          <p:nvPr/>
        </p:nvGrpSpPr>
        <p:grpSpPr>
          <a:xfrm>
            <a:off x="4558410" y="990600"/>
            <a:ext cx="4480248" cy="2366527"/>
            <a:chOff x="4558410" y="990600"/>
            <a:chExt cx="4480248" cy="2366527"/>
          </a:xfrm>
        </p:grpSpPr>
        <p:pic>
          <p:nvPicPr>
            <p:cNvPr id="20" name="Imagen 19"/>
            <p:cNvPicPr>
              <a:picLocks noChangeAspect="1"/>
            </p:cNvPicPr>
            <p:nvPr/>
          </p:nvPicPr>
          <p:blipFill>
            <a:blip r:embed="rId7">
              <a:clrChange>
                <a:clrFrom>
                  <a:srgbClr val="FFFFFF"/>
                </a:clrFrom>
                <a:clrTo>
                  <a:srgbClr val="FFFFFF">
                    <a:alpha val="0"/>
                  </a:srgbClr>
                </a:clrTo>
              </a:clrChange>
            </a:blip>
            <a:stretch>
              <a:fillRect/>
            </a:stretch>
          </p:blipFill>
          <p:spPr>
            <a:xfrm>
              <a:off x="4558410" y="990600"/>
              <a:ext cx="4359275" cy="2073275"/>
            </a:xfrm>
            <a:prstGeom prst="rect">
              <a:avLst/>
            </a:prstGeom>
          </p:spPr>
        </p:pic>
        <p:sp>
          <p:nvSpPr>
            <p:cNvPr id="21" name="CuadroTexto 20"/>
            <p:cNvSpPr txBox="1"/>
            <p:nvPr/>
          </p:nvSpPr>
          <p:spPr>
            <a:xfrm>
              <a:off x="4558410" y="3095517"/>
              <a:ext cx="4480248" cy="261610"/>
            </a:xfrm>
            <a:prstGeom prst="rect">
              <a:avLst/>
            </a:prstGeom>
            <a:noFill/>
          </p:spPr>
          <p:txBody>
            <a:bodyPr wrap="square" rtlCol="0">
              <a:spAutoFit/>
            </a:bodyPr>
            <a:lstStyle/>
            <a:p>
              <a:r>
                <a:rPr lang="es-ES_tradnl" sz="1100" dirty="0" smtClean="0"/>
                <a:t>El numero de puertas de entrada al local será de 2 unidades.</a:t>
              </a: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
        <p:nvSpPr>
          <p:cNvPr id="52" name="CuadroTexto 51"/>
          <p:cNvSpPr txBox="1"/>
          <p:nvPr/>
        </p:nvSpPr>
        <p:spPr>
          <a:xfrm>
            <a:off x="431790" y="1206043"/>
            <a:ext cx="5816610" cy="430887"/>
          </a:xfrm>
          <a:prstGeom prst="rect">
            <a:avLst/>
          </a:prstGeom>
          <a:noFill/>
        </p:spPr>
        <p:txBody>
          <a:bodyPr wrap="square" rtlCol="0">
            <a:spAutoFit/>
          </a:bodyPr>
          <a:lstStyle/>
          <a:p>
            <a:r>
              <a:rPr lang="es-ES_tradnl" sz="1100" dirty="0" smtClean="0"/>
              <a:t>Por lo tanto la valoración económica para poder aplicar soluciones propuestas seria la siguiente:</a:t>
            </a:r>
          </a:p>
          <a:p>
            <a:endParaRPr lang="es-ES_tradnl" sz="1100" b="1" dirty="0"/>
          </a:p>
        </p:txBody>
      </p:sp>
      <p:grpSp>
        <p:nvGrpSpPr>
          <p:cNvPr id="23" name="Agrupar 22"/>
          <p:cNvGrpSpPr/>
          <p:nvPr/>
        </p:nvGrpSpPr>
        <p:grpSpPr>
          <a:xfrm>
            <a:off x="1840942" y="1981200"/>
            <a:ext cx="5362194" cy="1791335"/>
            <a:chOff x="2087038" y="2286000"/>
            <a:chExt cx="5362194" cy="1791335"/>
          </a:xfrm>
        </p:grpSpPr>
        <p:pic>
          <p:nvPicPr>
            <p:cNvPr id="16" name="Imagen 15"/>
            <p:cNvPicPr>
              <a:picLocks noChangeAspect="1"/>
            </p:cNvPicPr>
            <p:nvPr/>
          </p:nvPicPr>
          <p:blipFill>
            <a:blip r:embed="rId5">
              <a:clrChange>
                <a:clrFrom>
                  <a:srgbClr val="FFFFFF"/>
                </a:clrFrom>
                <a:clrTo>
                  <a:srgbClr val="FFFFFF">
                    <a:alpha val="0"/>
                  </a:srgbClr>
                </a:clrTo>
              </a:clrChange>
            </a:blip>
            <a:stretch>
              <a:fillRect/>
            </a:stretch>
          </p:blipFill>
          <p:spPr>
            <a:xfrm>
              <a:off x="2087038" y="2286000"/>
              <a:ext cx="5362194" cy="1791335"/>
            </a:xfrm>
            <a:prstGeom prst="rect">
              <a:avLst/>
            </a:prstGeom>
          </p:spPr>
        </p:pic>
        <p:sp>
          <p:nvSpPr>
            <p:cNvPr id="22" name="Rectángulo 21"/>
            <p:cNvSpPr/>
            <p:nvPr/>
          </p:nvSpPr>
          <p:spPr>
            <a:xfrm>
              <a:off x="2952000" y="2325600"/>
              <a:ext cx="457200" cy="129600"/>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grpSp>
        <p:nvGrpSpPr>
          <p:cNvPr id="2"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3"/>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4"/>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
        <p:nvSpPr>
          <p:cNvPr id="52" name="CuadroTexto 51"/>
          <p:cNvSpPr txBox="1"/>
          <p:nvPr/>
        </p:nvSpPr>
        <p:spPr>
          <a:xfrm>
            <a:off x="431790" y="1206043"/>
            <a:ext cx="8311524" cy="1785104"/>
          </a:xfrm>
          <a:prstGeom prst="rect">
            <a:avLst/>
          </a:prstGeom>
          <a:noFill/>
        </p:spPr>
        <p:txBody>
          <a:bodyPr wrap="square" rtlCol="0">
            <a:spAutoFit/>
          </a:bodyPr>
          <a:lstStyle/>
          <a:p>
            <a:pPr lvl="0"/>
            <a:r>
              <a:rPr lang="es-ES" sz="1100" b="1" dirty="0" smtClean="0"/>
              <a:t>CONCLUSIONES</a:t>
            </a:r>
            <a:endParaRPr lang="es-ES_tradnl" sz="1100" dirty="0" smtClean="0"/>
          </a:p>
          <a:p>
            <a:endParaRPr lang="es-ES_tradnl" sz="1100" dirty="0" smtClean="0"/>
          </a:p>
          <a:p>
            <a:r>
              <a:rPr lang="es-ES_tradnl" sz="1100" dirty="0" smtClean="0"/>
              <a:t>Dependiendo del tipo de recinto que sea el que se quiera aislar, y también los tipos de recintos los contiguos a este, la normativa marca diferentes exigencias. </a:t>
            </a:r>
          </a:p>
          <a:p>
            <a:r>
              <a:rPr lang="es-ES_tradnl" sz="1100" dirty="0" smtClean="0"/>
              <a:t> </a:t>
            </a:r>
          </a:p>
          <a:p>
            <a:r>
              <a:rPr lang="es-ES_tradnl" sz="1100" dirty="0" smtClean="0"/>
              <a:t>Por lo tanto, en primer lugar hay que saber las necesidades del Proyecto y de los alrededores a este. Una vez definidos podremos saber las exigencias que vienen marcadas en el Código Técnico, en cuanto a diferencia de niveles, y en consecuencia se actuará aplicando los diferentes revestimientos del catalogo del que se dispone según las necesidades que se tengan. </a:t>
            </a:r>
          </a:p>
          <a:p>
            <a:endParaRPr lang="es-ES_tradnl" sz="1100" dirty="0" smtClean="0"/>
          </a:p>
          <a:p>
            <a:endParaRPr lang="es-ES_tradnl" sz="1100" b="1"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535986" y="696000"/>
            <a:ext cx="8207327" cy="5933400"/>
          </a:xfrm>
        </p:spPr>
        <p:txBody>
          <a:bodyPr>
            <a:noAutofit/>
          </a:bodyPr>
          <a:lstStyle/>
          <a:p>
            <a:pPr lvl="0" algn="l"/>
            <a:r>
              <a:rPr lang="es-ES" sz="1100" b="1" dirty="0" smtClean="0"/>
              <a:t>BIBLIOGRAFIA</a:t>
            </a:r>
            <a:r>
              <a:rPr lang="es-ES_tradnl" sz="1100" dirty="0" smtClean="0"/>
              <a:t/>
            </a:r>
            <a:br>
              <a:rPr lang="es-ES_tradnl" sz="1100" dirty="0" smtClean="0"/>
            </a:br>
            <a:r>
              <a:rPr lang="es-ES" sz="1100" b="1" dirty="0" smtClean="0"/>
              <a:t> </a:t>
            </a:r>
            <a:r>
              <a:rPr lang="es-ES_tradnl" sz="1100" dirty="0" smtClean="0"/>
              <a:t/>
            </a:r>
            <a:br>
              <a:rPr lang="es-ES_tradnl" sz="1100" dirty="0" smtClean="0"/>
            </a:br>
            <a:r>
              <a:rPr lang="es-ES" sz="1100" dirty="0" smtClean="0"/>
              <a:t>DURÁ DOMÉNECH, ANTONIO: Temas de acústica,  Publicaciones Universidad de Alicante.</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Acústica en la edificación, AENOR (Asociación Española de Normalización  Certificación) 2002</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LLINARES, J., LLOPIS, A., SANCHO, J.: Acústica arquitectónica y urbanística, Servicio de Publicaciones Universidad Politécnica de Valencia.</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RODRIGUEZ RODRIGUEZ, FRANCISCO JAVIER, DE LA PUENTE CRESPO, JAVIER, DIAZ SANCHIDRIAN, CESAR: Guía acústica de la construcción, CIE DOSSAT 2000, 2008</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CARRION ISBERT, ANTONI:  Diseño acústico de espacios arquitectónicos, Edicions de la Universitat Politècnica de Catalunya, SL, 1998</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Documento Básico “DB-HR Protección frente al ruido”, 2009.</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Norma UNE-EN ISO 140-4: Medición del aislamiento acústico en los edificios y de los elementos de construcción. Parte 4: Medición “in situ” del aislamiento al ruido aéreo entre locales.</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t>Norma UNE-EN ISO 140-5: Medición del aislamiento acústico en los edificios y de los los elementos de construcción. Parte 5: Mediciones     “in situ” del aislamiento acústico al ruido aéreo de elementos de fachadas y de fachadas.</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u="sng" dirty="0" smtClean="0"/>
              <a:t>Webs</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hlinkClick r:id="rId3"/>
              </a:rPr>
              <a:t>http://www.acusticaweb.com/</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hlinkClick r:id="" action="ppaction://noaction"/>
              </a:rPr>
              <a:t>http://acústica.net/</a:t>
            </a:r>
            <a:r>
              <a:rPr lang="es-ES_tradnl" sz="1100" dirty="0" smtClean="0"/>
              <a:t/>
            </a:r>
            <a:br>
              <a:rPr lang="es-ES_tradnl" sz="1100" dirty="0" smtClean="0"/>
            </a:br>
            <a:r>
              <a:rPr lang="es-ES" sz="1100" dirty="0" smtClean="0"/>
              <a:t> </a:t>
            </a:r>
            <a:r>
              <a:rPr lang="es-ES_tradnl" sz="1100" dirty="0" smtClean="0"/>
              <a:t/>
            </a:r>
            <a:br>
              <a:rPr lang="es-ES_tradnl" sz="1100" dirty="0" smtClean="0"/>
            </a:br>
            <a:r>
              <a:rPr lang="es-ES" sz="1100" dirty="0" smtClean="0">
                <a:hlinkClick r:id="rId4"/>
              </a:rPr>
              <a:t>http://es.wikipedia.org/</a:t>
            </a:r>
            <a:r>
              <a:rPr lang="es-ES" sz="1100" dirty="0" smtClean="0"/>
              <a:t/>
            </a:r>
            <a:br>
              <a:rPr lang="es-ES" sz="1100" dirty="0" smtClean="0"/>
            </a:br>
            <a:r>
              <a:rPr lang="es-ES" sz="1100" dirty="0" smtClean="0"/>
              <a:t> </a:t>
            </a:r>
            <a:r>
              <a:rPr lang="es-ES_tradnl" sz="1100" dirty="0" smtClean="0"/>
              <a:t/>
            </a:r>
            <a:br>
              <a:rPr lang="es-ES_tradnl" sz="1100" dirty="0" smtClean="0"/>
            </a:br>
            <a:r>
              <a:rPr lang="es-ES" sz="1100" dirty="0" smtClean="0">
                <a:hlinkClick r:id="rId4"/>
              </a:rPr>
              <a:t>http://www.codigotecnico.org</a:t>
            </a:r>
            <a:r>
              <a:rPr lang="es-ES" sz="1100" dirty="0" smtClean="0"/>
              <a:t/>
            </a:r>
            <a:br>
              <a:rPr lang="es-ES" sz="1100" dirty="0" smtClean="0"/>
            </a:br>
            <a:r>
              <a:rPr lang="es-ES" sz="1100" dirty="0" smtClean="0"/>
              <a:t/>
            </a:r>
            <a:br>
              <a:rPr lang="es-ES" sz="1100" dirty="0" smtClean="0"/>
            </a:br>
            <a:r>
              <a:rPr lang="es-ES" sz="1100" dirty="0" smtClean="0">
                <a:hlinkClick r:id="rId4"/>
              </a:rPr>
              <a:t>http://www.five.es</a:t>
            </a:r>
            <a:endParaRPr lang="es-ES_tradnl" sz="1100" dirty="0">
              <a:hlinkClick r:id="rId4"/>
            </a:endParaRPr>
          </a:p>
        </p:txBody>
      </p:sp>
      <p:grpSp>
        <p:nvGrpSpPr>
          <p:cNvPr id="3" name="Agrupar 9"/>
          <p:cNvGrpSpPr/>
          <p:nvPr/>
        </p:nvGrpSpPr>
        <p:grpSpPr>
          <a:xfrm>
            <a:off x="279390" y="86400"/>
            <a:ext cx="8463924" cy="609600"/>
            <a:chOff x="279390" y="86400"/>
            <a:chExt cx="8463924" cy="609600"/>
          </a:xfrm>
        </p:grpSpPr>
        <p:pic>
          <p:nvPicPr>
            <p:cNvPr id="13315" name="Imagen 41"/>
            <p:cNvPicPr>
              <a:picLocks noChangeArrowheads="1"/>
            </p:cNvPicPr>
            <p:nvPr/>
          </p:nvPicPr>
          <p:blipFill>
            <a:blip r:embed="rId5"/>
            <a:srcRect/>
            <a:stretch>
              <a:fillRect/>
            </a:stretch>
          </p:blipFill>
          <p:spPr bwMode="auto">
            <a:xfrm>
              <a:off x="7097171" y="134406"/>
              <a:ext cx="1646143" cy="467868"/>
            </a:xfrm>
            <a:prstGeom prst="rect">
              <a:avLst/>
            </a:prstGeom>
            <a:noFill/>
          </p:spPr>
        </p:pic>
        <p:pic>
          <p:nvPicPr>
            <p:cNvPr id="13316" name="Imagen 40"/>
            <p:cNvPicPr>
              <a:picLocks noChangeArrowheads="1"/>
            </p:cNvPicPr>
            <p:nvPr/>
          </p:nvPicPr>
          <p:blipFill>
            <a:blip r:embed="rId6"/>
            <a:srcRect/>
            <a:stretch>
              <a:fillRect/>
            </a:stretch>
          </p:blipFill>
          <p:spPr bwMode="auto">
            <a:xfrm>
              <a:off x="279390" y="134406"/>
              <a:ext cx="1477718" cy="467868"/>
            </a:xfrm>
            <a:prstGeom prst="rect">
              <a:avLst/>
            </a:prstGeom>
            <a:noFill/>
          </p:spPr>
        </p:pic>
        <p:sp>
          <p:nvSpPr>
            <p:cNvPr id="5" name="Cuadro de texto 2"/>
            <p:cNvSpPr txBox="1">
              <a:spLocks noChangeAspect="1" noChangeArrowheads="1"/>
            </p:cNvSpPr>
            <p:nvPr/>
          </p:nvSpPr>
          <p:spPr bwMode="auto">
            <a:xfrm>
              <a:off x="1840942" y="86400"/>
              <a:ext cx="2581245" cy="609600"/>
            </a:xfrm>
            <a:prstGeom prst="rect">
              <a:avLst/>
            </a:prstGeom>
            <a:solidFill>
              <a:srgbClr val="365F91"/>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1" i="0" u="none" strike="noStrike" cap="none" normalizeH="0" baseline="0" dirty="0">
                  <a:ln>
                    <a:noFill/>
                  </a:ln>
                  <a:solidFill>
                    <a:srgbClr val="FFFFFF"/>
                  </a:solidFill>
                  <a:effectLst/>
                  <a:latin typeface="Cambria" pitchFamily="-65" charset="0"/>
                  <a:ea typeface="Times New Roman" pitchFamily="-65" charset="0"/>
                </a:rPr>
                <a:t>PFG T24</a:t>
              </a:r>
              <a:endParaRPr kumimoji="0" lang="es-ES_tradnl" sz="11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INSTRUMENTACION ACUSTICA ARQUITECTONICA</a:t>
              </a:r>
              <a:endParaRPr kumimoji="0" lang="es-ES_tradnl" sz="800" b="1" i="0" u="none" strike="noStrike" cap="none" normalizeH="0" baseline="0" dirty="0">
                <a:ln>
                  <a:noFill/>
                </a:ln>
                <a:solidFill>
                  <a:srgbClr val="FFFFFF"/>
                </a:solidFill>
                <a:effectLst/>
                <a:latin typeface="Times New Roman" pitchFamily="-65" charset="0"/>
                <a:ea typeface="Times New Roman" pitchFamily="-65"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a:ln>
                    <a:noFill/>
                  </a:ln>
                  <a:solidFill>
                    <a:srgbClr val="FFFFFF"/>
                  </a:solidFill>
                  <a:effectLst/>
                  <a:latin typeface="Cambria" pitchFamily="-65" charset="0"/>
                  <a:ea typeface="Times New Roman" pitchFamily="-65" charset="0"/>
                </a:rPr>
                <a:t>CURSO 2010/</a:t>
              </a:r>
              <a:r>
                <a:rPr kumimoji="0" lang="es-ES_tradnl" sz="800" b="1" i="0" u="none" strike="noStrike" cap="none" normalizeH="0" baseline="0" dirty="0" smtClean="0">
                  <a:ln>
                    <a:noFill/>
                  </a:ln>
                  <a:solidFill>
                    <a:srgbClr val="FFFFFF"/>
                  </a:solidFill>
                  <a:effectLst/>
                  <a:latin typeface="Cambria" pitchFamily="-65" charset="0"/>
                  <a:ea typeface="Times New Roman" pitchFamily="-65" charset="0"/>
                </a:rPr>
                <a:t>2011</a:t>
              </a:r>
              <a:endParaRPr kumimoji="0" lang="es-ES_tradnl" sz="1200" b="0" i="0" u="none" strike="noStrike" cap="none" normalizeH="0" baseline="0" dirty="0">
                <a:ln>
                  <a:noFill/>
                </a:ln>
                <a:solidFill>
                  <a:schemeClr val="tx1"/>
                </a:solidFill>
                <a:effectLst/>
                <a:latin typeface="Times New Roman" pitchFamily="-65" charset="0"/>
                <a:ea typeface="Times New Roman" pitchFamily="-65" charset="0"/>
              </a:endParaRPr>
            </a:p>
          </p:txBody>
        </p:sp>
        <p:sp>
          <p:nvSpPr>
            <p:cNvPr id="6" name="Cuadro de texto 2"/>
            <p:cNvSpPr txBox="1">
              <a:spLocks noChangeAspect="1" noChangeArrowheads="1"/>
            </p:cNvSpPr>
            <p:nvPr/>
          </p:nvSpPr>
          <p:spPr bwMode="auto">
            <a:xfrm>
              <a:off x="4422185" y="86400"/>
              <a:ext cx="2580483" cy="609600"/>
            </a:xfrm>
            <a:prstGeom prst="rect">
              <a:avLst/>
            </a:prstGeom>
            <a:solidFill>
              <a:srgbClr val="FFFFFF"/>
            </a:solidFill>
            <a:ln w="9525">
              <a:solidFill>
                <a:srgbClr val="000000"/>
              </a:solidFill>
              <a:miter lim="800000"/>
              <a:headEnd/>
              <a:tailEnd/>
            </a:ln>
          </p:spPr>
          <p:txBody>
            <a:bodyPr vert="horz" wrap="square" lIns="91440" tIns="10800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a:ln>
                    <a:noFill/>
                  </a:ln>
                  <a:solidFill>
                    <a:schemeClr val="tx1"/>
                  </a:solidFill>
                  <a:effectLst/>
                  <a:latin typeface="Cambria" pitchFamily="-65" charset="0"/>
                  <a:ea typeface="Times New Roman" pitchFamily="-65" charset="0"/>
                </a:rPr>
                <a:t>MEDIDA DE LOS PARAMETROS ACUSTICOS DE UN CASAL FALLERO</a:t>
              </a:r>
              <a:endParaRPr kumimoji="0" lang="es-ES_tradnl" sz="1000" b="0" i="0" u="none" strike="noStrike" cap="none" normalizeH="0" baseline="0" dirty="0">
                <a:ln>
                  <a:noFill/>
                </a:ln>
                <a:solidFill>
                  <a:schemeClr val="tx1"/>
                </a:solidFill>
                <a:effectLst/>
                <a:latin typeface="Times New Roman" pitchFamily="-65" charset="0"/>
                <a:ea typeface="Times New Roman" pitchFamily="-65" charset="0"/>
              </a:endParaRPr>
            </a:p>
          </p:txBody>
        </p:sp>
      </p:gr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Papel.thmx</Template>
  <TotalTime>1908</TotalTime>
  <Words>2054</Words>
  <Application>Microsoft Office PowerPoint</Application>
  <PresentationFormat>Presentación en pantalla (4:3)</PresentationFormat>
  <Paragraphs>201</Paragraphs>
  <Slides>16</Slides>
  <Notes>0</Notes>
  <HiddenSlides>0</HiddenSlides>
  <MMClips>0</MMClips>
  <ScaleCrop>false</ScaleCrop>
  <HeadingPairs>
    <vt:vector size="4" baseType="variant">
      <vt:variant>
        <vt:lpstr>Plantilla de diseño</vt:lpstr>
      </vt:variant>
      <vt:variant>
        <vt:i4>1</vt:i4>
      </vt:variant>
      <vt:variant>
        <vt:lpstr>Títulos de diapositiva</vt:lpstr>
      </vt:variant>
      <vt:variant>
        <vt:i4>16</vt:i4>
      </vt:variant>
    </vt:vector>
  </HeadingPairs>
  <TitlesOfParts>
    <vt:vector size="17" baseType="lpstr">
      <vt:lpstr>Tema de Office</vt:lpstr>
      <vt:lpstr>MEDIDA DE LOS PARAMETROS ACUSTICOS DE UN CASAL FALLERO</vt:lpstr>
      <vt:lpstr>INDICE   -  INTRODUCCION   -  EQUIPOS DE MEDICION   -  PROCEDIMIENTOS DE MEDICIONES   -  EJEMPLO DE MEDICION    -  PROPUESTA DE SOLUCION A ADOPTAR   -  VALORACION ECONOMICA DE LA SOLUCION PROPUESTA    -  CONCLUSIONES    -  BIBLIOGRAFIA </vt:lpstr>
      <vt:lpstr>INTRODUCCION El objeto es obtener las medidas de los parámetros acústicos de un local perteneciente a la Asociacion Cultural Fallera Visitación-Orihuela, y en consecuenciencia de los resultados obtenidos realizar la propuesta de aislamiento de ruido del local, según las exigencias que vienen marcadas en el CTE DB - HR - Portección frente al ruido.</vt:lpstr>
      <vt:lpstr>Diapositiva 4</vt:lpstr>
      <vt:lpstr>  PROCEDIMIENTOS DE MEDICIONES  El ensayo se realiza según el procedimiento de trabajo basado en la norma UNE-EN ISO 140-4:1999, “Medición in situ del aislamiento al ruido aéreo entre locales”.  Las mediciones in situ de aislamiento acústico al ruido aéreo deben de realizarse en bandas de tercio de octava .  100 – 125 – 160  – 200 – 250 – 315 – 400 – 500 – 630 – 800 – 1000 – 1250 – 1600 – 2000 – 2500 – 3150 – 4000 – 5000  Nivel de presión acústica &gt; en 10 dB como mín. el ruido de fondo (B2) en todas las bandas de frecuencia. Si no supera el ruido de fondo, se ha de realizar la corrección.          </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BIBLIOGRAFIA   DURÁ DOMÉNECH, ANTONIO: Temas de acústica,  Publicaciones Universidad de Alicante.   Acústica en la edificación, AENOR (Asociación Española de Normalización  Certificación) 2002   LLINARES, J., LLOPIS, A., SANCHO, J.: Acústica arquitectónica y urbanística, Servicio de Publicaciones Universidad Politécnica de Valencia.   RODRIGUEZ RODRIGUEZ, FRANCISCO JAVIER, DE LA PUENTE CRESPO, JAVIER, DIAZ SANCHIDRIAN, CESAR: Guía acústica de la construcción, CIE DOSSAT 2000, 2008   CARRION ISBERT, ANTONI:  Diseño acústico de espacios arquitectónicos, Edicions de la Universitat Politècnica de Catalunya, SL, 1998   Documento Básico “DB-HR Protección frente al ruido”, 2009.   Norma UNE-EN ISO 140-4: Medición del aislamiento acústico en los edificios y de los elementos de construcción. Parte 4: Medición “in situ” del aislamiento al ruido aéreo entre locales.   Norma UNE-EN ISO 140-5: Medición del aislamiento acústico en los edificios y de los los elementos de construcción. Parte 5: Mediciones     “in situ” del aislamiento acústico al ruido aéreo de elementos de fachadas y de fachadas.   Webs   http://www.acusticaweb.com/   http://acústica.net/   http://es.wikipedia.org/   http://www.codigotecnico.org  http://www.five.es</vt:lpstr>
    </vt:vector>
  </TitlesOfParts>
  <Company>QPAE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MEDIDA DE LOS PARAMETROS ACUSTICOS DE UN CASAL FALLERO</dc:title>
  <dc:creator>Pepe Martínez Real</dc:creator>
  <cp:lastModifiedBy>Pepe Martínez Real</cp:lastModifiedBy>
  <cp:revision>66</cp:revision>
  <dcterms:created xsi:type="dcterms:W3CDTF">2011-07-05T22:04:09Z</dcterms:created>
  <dcterms:modified xsi:type="dcterms:W3CDTF">2011-07-05T22:06:59Z</dcterms:modified>
</cp:coreProperties>
</file>