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6"/>
  </p:notesMasterIdLst>
  <p:sldIdLst>
    <p:sldId id="256" r:id="rId2"/>
    <p:sldId id="266" r:id="rId3"/>
    <p:sldId id="257" r:id="rId4"/>
    <p:sldId id="265" r:id="rId5"/>
    <p:sldId id="258" r:id="rId6"/>
    <p:sldId id="313" r:id="rId7"/>
    <p:sldId id="259" r:id="rId8"/>
    <p:sldId id="314" r:id="rId9"/>
    <p:sldId id="260" r:id="rId10"/>
    <p:sldId id="261" r:id="rId11"/>
    <p:sldId id="262" r:id="rId12"/>
    <p:sldId id="263" r:id="rId13"/>
    <p:sldId id="264" r:id="rId14"/>
    <p:sldId id="267" r:id="rId15"/>
    <p:sldId id="268" r:id="rId16"/>
    <p:sldId id="315" r:id="rId17"/>
    <p:sldId id="269" r:id="rId18"/>
    <p:sldId id="270" r:id="rId19"/>
    <p:sldId id="271" r:id="rId20"/>
    <p:sldId id="273" r:id="rId21"/>
    <p:sldId id="323" r:id="rId22"/>
    <p:sldId id="274" r:id="rId23"/>
    <p:sldId id="275" r:id="rId24"/>
    <p:sldId id="277" r:id="rId25"/>
    <p:sldId id="279" r:id="rId26"/>
    <p:sldId id="282" r:id="rId27"/>
    <p:sldId id="284" r:id="rId28"/>
    <p:sldId id="289" r:id="rId29"/>
    <p:sldId id="285" r:id="rId30"/>
    <p:sldId id="286" r:id="rId31"/>
    <p:sldId id="287" r:id="rId32"/>
    <p:sldId id="324" r:id="rId33"/>
    <p:sldId id="295" r:id="rId34"/>
    <p:sldId id="296" r:id="rId35"/>
    <p:sldId id="317" r:id="rId36"/>
    <p:sldId id="318" r:id="rId37"/>
    <p:sldId id="319" r:id="rId38"/>
    <p:sldId id="320" r:id="rId39"/>
    <p:sldId id="31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9" r:id="rId48"/>
    <p:sldId id="312" r:id="rId49"/>
    <p:sldId id="311" r:id="rId50"/>
    <p:sldId id="322" r:id="rId51"/>
    <p:sldId id="304" r:id="rId52"/>
    <p:sldId id="305" r:id="rId53"/>
    <p:sldId id="306" r:id="rId54"/>
    <p:sldId id="321" r:id="rId55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366" autoAdjust="0"/>
  </p:normalViewPr>
  <p:slideViewPr>
    <p:cSldViewPr>
      <p:cViewPr varScale="1">
        <p:scale>
          <a:sx n="66" d="100"/>
          <a:sy n="66" d="100"/>
        </p:scale>
        <p:origin x="-140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 dirty="0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022EDF-A87C-4480-A1C2-AF9C6A25F4A5}" type="datetimeFigureOut">
              <a:rPr lang="es-ES" smtClean="0"/>
              <a:pPr/>
              <a:t>08/07/2011</a:t>
            </a:fld>
            <a:endParaRPr lang="es-ES" dirty="0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 dirty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59928D-F316-47A7-B74A-1BBAE6BF1B8D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15287439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59928D-F316-47A7-B74A-1BBAE6BF1B8D}" type="slidenum">
              <a:rPr lang="es-ES" smtClean="0"/>
              <a:pPr/>
              <a:t>1</a:t>
            </a:fld>
            <a:endParaRPr lang="es-E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53CF-80F5-4468-B371-7FDDA83C66DA}" type="datetimeFigureOut">
              <a:rPr lang="es-ES" smtClean="0"/>
              <a:pPr/>
              <a:t>08/07/2011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3FCA2-9CDF-4D29-9A81-2864D3FEE700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53CF-80F5-4468-B371-7FDDA83C66DA}" type="datetimeFigureOut">
              <a:rPr lang="es-ES" smtClean="0"/>
              <a:pPr/>
              <a:t>08/07/2011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3FCA2-9CDF-4D29-9A81-2864D3FEE700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53CF-80F5-4468-B371-7FDDA83C66DA}" type="datetimeFigureOut">
              <a:rPr lang="es-ES" smtClean="0"/>
              <a:pPr/>
              <a:t>08/07/2011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3FCA2-9CDF-4D29-9A81-2864D3FEE700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53CF-80F5-4468-B371-7FDDA83C66DA}" type="datetimeFigureOut">
              <a:rPr lang="es-ES" smtClean="0"/>
              <a:pPr/>
              <a:t>08/07/2011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3FCA2-9CDF-4D29-9A81-2864D3FEE700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53CF-80F5-4468-B371-7FDDA83C66DA}" type="datetimeFigureOut">
              <a:rPr lang="es-ES" smtClean="0"/>
              <a:pPr/>
              <a:t>08/07/2011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3FCA2-9CDF-4D29-9A81-2864D3FEE700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53CF-80F5-4468-B371-7FDDA83C66DA}" type="datetimeFigureOut">
              <a:rPr lang="es-ES" smtClean="0"/>
              <a:pPr/>
              <a:t>08/07/2011</a:t>
            </a:fld>
            <a:endParaRPr lang="es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3FCA2-9CDF-4D29-9A81-2864D3FEE700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53CF-80F5-4468-B371-7FDDA83C66DA}" type="datetimeFigureOut">
              <a:rPr lang="es-ES" smtClean="0"/>
              <a:pPr/>
              <a:t>08/07/2011</a:t>
            </a:fld>
            <a:endParaRPr lang="es-ES" dirty="0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3FCA2-9CDF-4D29-9A81-2864D3FEE700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53CF-80F5-4468-B371-7FDDA83C66DA}" type="datetimeFigureOut">
              <a:rPr lang="es-ES" smtClean="0"/>
              <a:pPr/>
              <a:t>08/07/2011</a:t>
            </a:fld>
            <a:endParaRPr lang="es-ES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3FCA2-9CDF-4D29-9A81-2864D3FEE700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53CF-80F5-4468-B371-7FDDA83C66DA}" type="datetimeFigureOut">
              <a:rPr lang="es-ES" smtClean="0"/>
              <a:pPr/>
              <a:t>08/07/2011</a:t>
            </a:fld>
            <a:endParaRPr lang="es-ES" dirty="0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3FCA2-9CDF-4D29-9A81-2864D3FEE700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53CF-80F5-4468-B371-7FDDA83C66DA}" type="datetimeFigureOut">
              <a:rPr lang="es-ES" smtClean="0"/>
              <a:pPr/>
              <a:t>08/07/2011</a:t>
            </a:fld>
            <a:endParaRPr lang="es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3FCA2-9CDF-4D29-9A81-2864D3FEE700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53CF-80F5-4468-B371-7FDDA83C66DA}" type="datetimeFigureOut">
              <a:rPr lang="es-ES" smtClean="0"/>
              <a:pPr/>
              <a:t>08/07/2011</a:t>
            </a:fld>
            <a:endParaRPr lang="es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3FCA2-9CDF-4D29-9A81-2864D3FEE700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4D53CF-80F5-4468-B371-7FDDA83C66DA}" type="datetimeFigureOut">
              <a:rPr lang="es-ES" smtClean="0"/>
              <a:pPr/>
              <a:t>08/07/2011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33FCA2-9CDF-4D29-9A81-2864D3FEE700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.png"/><Relationship Id="rId4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1.png"/><Relationship Id="rId4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1.png"/><Relationship Id="rId4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image" Target="../media/image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image" Target="../media/image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1.png"/><Relationship Id="rId7" Type="http://schemas.openxmlformats.org/officeDocument/2006/relationships/image" Target="../media/image4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Relationship Id="rId9" Type="http://schemas.openxmlformats.org/officeDocument/2006/relationships/image" Target="../media/image48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1.png"/><Relationship Id="rId7" Type="http://schemas.openxmlformats.org/officeDocument/2006/relationships/image" Target="../media/image4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9.jpeg"/><Relationship Id="rId9" Type="http://schemas.openxmlformats.org/officeDocument/2006/relationships/image" Target="../media/image48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2.jpeg"/><Relationship Id="rId7" Type="http://schemas.openxmlformats.org/officeDocument/2006/relationships/image" Target="../media/image46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1.png"/><Relationship Id="rId9" Type="http://schemas.openxmlformats.org/officeDocument/2006/relationships/image" Target="../media/image48.jpe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1.png"/><Relationship Id="rId7" Type="http://schemas.openxmlformats.org/officeDocument/2006/relationships/image" Target="../media/image4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51.jpeg"/><Relationship Id="rId9" Type="http://schemas.openxmlformats.org/officeDocument/2006/relationships/image" Target="../media/image48.jpe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2.jpeg"/><Relationship Id="rId7" Type="http://schemas.openxmlformats.org/officeDocument/2006/relationships/image" Target="../media/image46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image" Target="../media/image2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image" Target="../media/image2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image" Target="../media/image2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image" Target="../media/image2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image" Target="../media/image2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6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8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3568" y="1340768"/>
            <a:ext cx="7772400" cy="1470025"/>
          </a:xfrm>
        </p:spPr>
        <p:txBody>
          <a:bodyPr/>
          <a:lstStyle/>
          <a:p>
            <a:r>
              <a:rPr lang="es-ES" sz="4000" dirty="0" smtClean="0"/>
              <a:t>El Castillo de Cofrentes</a:t>
            </a:r>
            <a:endParaRPr lang="es-ES" sz="4000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31640" y="5085184"/>
            <a:ext cx="6400800" cy="1152128"/>
          </a:xfrm>
        </p:spPr>
        <p:txBody>
          <a:bodyPr>
            <a:normAutofit/>
          </a:bodyPr>
          <a:lstStyle/>
          <a:p>
            <a:r>
              <a:rPr lang="es-ES" sz="2000" dirty="0" smtClean="0"/>
              <a:t>Javier Esparza García</a:t>
            </a:r>
          </a:p>
          <a:p>
            <a:r>
              <a:rPr lang="es-ES" sz="1800" dirty="0" smtClean="0"/>
              <a:t>Julio 2011</a:t>
            </a:r>
            <a:endParaRPr lang="es-ES" sz="1800" dirty="0"/>
          </a:p>
        </p:txBody>
      </p:sp>
      <p:sp>
        <p:nvSpPr>
          <p:cNvPr id="4" name="3 CuadroTexto"/>
          <p:cNvSpPr txBox="1"/>
          <p:nvPr/>
        </p:nvSpPr>
        <p:spPr>
          <a:xfrm>
            <a:off x="971600" y="836712"/>
            <a:ext cx="73448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dirty="0" smtClean="0"/>
              <a:t>Conservación </a:t>
            </a:r>
            <a:r>
              <a:rPr lang="es-ES" sz="2000" dirty="0"/>
              <a:t>del Patrimonio Histórico</a:t>
            </a:r>
          </a:p>
          <a:p>
            <a:pPr algn="ctr"/>
            <a:r>
              <a:rPr lang="es-ES" sz="2000" dirty="0"/>
              <a:t>Proyecto Final de </a:t>
            </a:r>
            <a:r>
              <a:rPr lang="es-ES" sz="2000" dirty="0" smtClean="0"/>
              <a:t>Grado</a:t>
            </a:r>
            <a:endParaRPr lang="es-ES" sz="2000" dirty="0"/>
          </a:p>
        </p:txBody>
      </p:sp>
      <p:cxnSp>
        <p:nvCxnSpPr>
          <p:cNvPr id="12" name="11 Conector recto"/>
          <p:cNvCxnSpPr/>
          <p:nvPr/>
        </p:nvCxnSpPr>
        <p:spPr>
          <a:xfrm>
            <a:off x="539552" y="119675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9 Imagen" descr="escudo escuela letras blanca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72200" y="5805264"/>
            <a:ext cx="2088231" cy="852267"/>
          </a:xfrm>
          <a:prstGeom prst="rect">
            <a:avLst/>
          </a:prstGeom>
        </p:spPr>
      </p:pic>
      <p:pic>
        <p:nvPicPr>
          <p:cNvPr id="13" name="12 Imagen" descr="marca_UPV fondo negro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5877272"/>
            <a:ext cx="2088232" cy="738094"/>
          </a:xfrm>
          <a:prstGeom prst="rect">
            <a:avLst/>
          </a:prstGeom>
        </p:spPr>
      </p:pic>
      <p:cxnSp>
        <p:nvCxnSpPr>
          <p:cNvPr id="14" name="13 Conector recto"/>
          <p:cNvCxnSpPr/>
          <p:nvPr/>
        </p:nvCxnSpPr>
        <p:spPr>
          <a:xfrm>
            <a:off x="467544" y="587727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8 Imagen" descr="15 OTRAS DEP DESDE ABAJ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99792" y="2420888"/>
            <a:ext cx="3672408" cy="24482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3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971600" y="1484784"/>
            <a:ext cx="3888432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6213" lvl="0" indent="-176213">
              <a:buFont typeface="Arial" pitchFamily="34" charset="0"/>
              <a:buChar char="•"/>
            </a:pPr>
            <a:r>
              <a:rPr lang="es-ES" sz="1700" dirty="0" smtClean="0"/>
              <a:t>La </a:t>
            </a:r>
            <a:r>
              <a:rPr lang="es-ES" sz="1700" dirty="0"/>
              <a:t>importancia del pueblo de Cofrentes </a:t>
            </a:r>
            <a:r>
              <a:rPr lang="es-ES" sz="1700" dirty="0" smtClean="0"/>
              <a:t>    a </a:t>
            </a:r>
            <a:r>
              <a:rPr lang="es-ES" sz="1700" dirty="0"/>
              <a:t>lo largo de la Historia</a:t>
            </a:r>
            <a:r>
              <a:rPr lang="es-ES" sz="1700" dirty="0" smtClean="0"/>
              <a:t>.</a:t>
            </a:r>
          </a:p>
          <a:p>
            <a:pPr lvl="0">
              <a:buFont typeface="Arial" pitchFamily="34" charset="0"/>
              <a:buChar char="•"/>
            </a:pPr>
            <a:endParaRPr lang="es-ES" sz="1700" dirty="0"/>
          </a:p>
          <a:p>
            <a:pPr marL="176213" lvl="0" indent="-176213">
              <a:buFont typeface="Arial" pitchFamily="34" charset="0"/>
              <a:buChar char="•"/>
            </a:pPr>
            <a:r>
              <a:rPr lang="es-ES" sz="1700" dirty="0" smtClean="0"/>
              <a:t> La </a:t>
            </a:r>
            <a:r>
              <a:rPr lang="es-ES" sz="1700" dirty="0"/>
              <a:t>situación </a:t>
            </a:r>
            <a:r>
              <a:rPr lang="es-ES" sz="1700" dirty="0" smtClean="0"/>
              <a:t>estratégica </a:t>
            </a:r>
            <a:r>
              <a:rPr lang="es-ES" sz="1700" dirty="0"/>
              <a:t>y </a:t>
            </a:r>
            <a:r>
              <a:rPr lang="es-ES" sz="1700" dirty="0" smtClean="0"/>
              <a:t>privilegiada </a:t>
            </a:r>
            <a:r>
              <a:rPr lang="es-ES" sz="1700" dirty="0"/>
              <a:t>que ocupa </a:t>
            </a:r>
            <a:r>
              <a:rPr lang="es-ES" sz="1700" dirty="0" smtClean="0"/>
              <a:t>la población.</a:t>
            </a:r>
          </a:p>
          <a:p>
            <a:pPr lvl="0">
              <a:buFont typeface="Arial" pitchFamily="34" charset="0"/>
              <a:buChar char="•"/>
            </a:pPr>
            <a:endParaRPr lang="es-ES" sz="1700" dirty="0"/>
          </a:p>
          <a:p>
            <a:pPr marL="176213" lvl="0" indent="-176213">
              <a:buFont typeface="Arial" pitchFamily="34" charset="0"/>
              <a:buChar char="•"/>
            </a:pPr>
            <a:r>
              <a:rPr lang="es-ES" sz="1700" dirty="0" smtClean="0"/>
              <a:t>Su ubicación </a:t>
            </a:r>
            <a:r>
              <a:rPr lang="es-ES" sz="1700" dirty="0"/>
              <a:t>en lo alto de una chimenea volcánica inactiva</a:t>
            </a:r>
            <a:r>
              <a:rPr lang="es-ES" sz="1700" dirty="0" smtClean="0"/>
              <a:t>.</a:t>
            </a:r>
          </a:p>
          <a:p>
            <a:pPr lvl="0">
              <a:buFont typeface="Arial" pitchFamily="34" charset="0"/>
              <a:buChar char="•"/>
            </a:pPr>
            <a:endParaRPr lang="es-ES" sz="1700" dirty="0"/>
          </a:p>
          <a:p>
            <a:pPr marL="176213" lvl="0" indent="-176213">
              <a:buFont typeface="Arial" pitchFamily="34" charset="0"/>
              <a:buChar char="•"/>
            </a:pPr>
            <a:r>
              <a:rPr lang="es-ES" sz="1700" dirty="0" smtClean="0"/>
              <a:t>Conocer </a:t>
            </a:r>
            <a:r>
              <a:rPr lang="es-ES" sz="1700" dirty="0"/>
              <a:t>el origen y la evolución de la construcción a lo largo del tiempo</a:t>
            </a:r>
            <a:r>
              <a:rPr lang="es-ES" sz="1700" dirty="0" smtClean="0"/>
              <a:t>.</a:t>
            </a:r>
          </a:p>
          <a:p>
            <a:pPr lvl="0">
              <a:buFont typeface="Arial" pitchFamily="34" charset="0"/>
              <a:buChar char="•"/>
            </a:pPr>
            <a:endParaRPr lang="es-ES" sz="1700" dirty="0"/>
          </a:p>
          <a:p>
            <a:pPr marL="176213" lvl="0" indent="-176213">
              <a:buFont typeface="Arial" pitchFamily="34" charset="0"/>
              <a:buChar char="•"/>
            </a:pPr>
            <a:r>
              <a:rPr lang="es-ES" sz="1700" dirty="0" smtClean="0"/>
              <a:t>La </a:t>
            </a:r>
            <a:r>
              <a:rPr lang="es-ES" sz="1700" dirty="0"/>
              <a:t>curiosidad por conocer los motivos del estado en que se encuentra actualmente.</a:t>
            </a:r>
          </a:p>
          <a:p>
            <a:pPr>
              <a:buFont typeface="Arial" pitchFamily="34" charset="0"/>
              <a:buChar char="•"/>
            </a:pPr>
            <a:endParaRPr lang="es-ES" sz="1700" dirty="0"/>
          </a:p>
        </p:txBody>
      </p:sp>
      <p:pic>
        <p:nvPicPr>
          <p:cNvPr id="3074" name="Picture 2" descr="_DSC03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1196752"/>
            <a:ext cx="3076287" cy="4608000"/>
          </a:xfrm>
          <a:prstGeom prst="rect">
            <a:avLst/>
          </a:prstGeom>
          <a:noFill/>
        </p:spPr>
      </p:pic>
      <p:sp>
        <p:nvSpPr>
          <p:cNvPr id="9" name="3 Título"/>
          <p:cNvSpPr txBox="1">
            <a:spLocks/>
          </p:cNvSpPr>
          <p:nvPr/>
        </p:nvSpPr>
        <p:spPr>
          <a:xfrm>
            <a:off x="467544" y="2606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Motivos de nuestra elección</a:t>
            </a:r>
          </a:p>
        </p:txBody>
      </p:sp>
      <p:sp>
        <p:nvSpPr>
          <p:cNvPr id="12" name="3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3" name="12 Imagen" descr="escudo escuela letras blanca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72200" y="5805264"/>
            <a:ext cx="2088231" cy="852267"/>
          </a:xfrm>
          <a:prstGeom prst="rect">
            <a:avLst/>
          </a:prstGeom>
        </p:spPr>
      </p:pic>
      <p:cxnSp>
        <p:nvCxnSpPr>
          <p:cNvPr id="14" name="13 Conector recto"/>
          <p:cNvCxnSpPr/>
          <p:nvPr/>
        </p:nvCxnSpPr>
        <p:spPr>
          <a:xfrm>
            <a:off x="467544" y="1124744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14 Imagen" descr="marca_UPV fondo negro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5877272"/>
            <a:ext cx="2088232" cy="738094"/>
          </a:xfrm>
          <a:prstGeom prst="rect">
            <a:avLst/>
          </a:prstGeom>
        </p:spPr>
      </p:pic>
      <p:cxnSp>
        <p:nvCxnSpPr>
          <p:cNvPr id="16" name="15 Conector recto"/>
          <p:cNvCxnSpPr/>
          <p:nvPr/>
        </p:nvCxnSpPr>
        <p:spPr>
          <a:xfrm>
            <a:off x="467544" y="587727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Contenido</a:t>
            </a:r>
          </a:p>
        </p:txBody>
      </p:sp>
      <p:sp>
        <p:nvSpPr>
          <p:cNvPr id="3" name="4 Marcador de contenido"/>
          <p:cNvSpPr txBox="1">
            <a:spLocks/>
          </p:cNvSpPr>
          <p:nvPr/>
        </p:nvSpPr>
        <p:spPr>
          <a:xfrm>
            <a:off x="1259632" y="1340768"/>
            <a:ext cx="7139136" cy="452596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Introducción.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es-ES" sz="32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Motivos de nuestra elección.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es-ES" sz="3200" b="0" i="0" u="none" strike="noStrike" kern="1200" cap="none" spc="0" normalizeH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Objetivos del Proyecto.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Metodología.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Análisis del Castillo.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Rectificación fotogramétrica.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Planos.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Conclusiones.</a:t>
            </a:r>
          </a:p>
        </p:txBody>
      </p:sp>
      <p:pic>
        <p:nvPicPr>
          <p:cNvPr id="4" name="3 Imagen" descr="escudo escuela letras blanca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2200" y="5805264"/>
            <a:ext cx="2088231" cy="852267"/>
          </a:xfrm>
          <a:prstGeom prst="rect">
            <a:avLst/>
          </a:prstGeom>
        </p:spPr>
      </p:pic>
      <p:sp>
        <p:nvSpPr>
          <p:cNvPr id="6" name="3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Contenido</a:t>
            </a:r>
          </a:p>
        </p:txBody>
      </p:sp>
      <p:cxnSp>
        <p:nvCxnSpPr>
          <p:cNvPr id="8" name="7 Conector recto"/>
          <p:cNvCxnSpPr/>
          <p:nvPr/>
        </p:nvCxnSpPr>
        <p:spPr>
          <a:xfrm>
            <a:off x="467544" y="1124744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8 Imagen" descr="marca_UPV fondo negro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5877272"/>
            <a:ext cx="2088232" cy="738094"/>
          </a:xfrm>
          <a:prstGeom prst="rect">
            <a:avLst/>
          </a:prstGeom>
        </p:spPr>
      </p:pic>
      <p:cxnSp>
        <p:nvCxnSpPr>
          <p:cNvPr id="10" name="9 Conector recto"/>
          <p:cNvCxnSpPr/>
          <p:nvPr/>
        </p:nvCxnSpPr>
        <p:spPr>
          <a:xfrm>
            <a:off x="467544" y="587727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Título"/>
          <p:cNvSpPr txBox="1">
            <a:spLocks/>
          </p:cNvSpPr>
          <p:nvPr/>
        </p:nvSpPr>
        <p:spPr>
          <a:xfrm>
            <a:off x="467544" y="1886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Objetivos</a:t>
            </a:r>
          </a:p>
        </p:txBody>
      </p:sp>
      <p:sp>
        <p:nvSpPr>
          <p:cNvPr id="3" name="4 Marcador de contenido"/>
          <p:cNvSpPr txBox="1">
            <a:spLocks/>
          </p:cNvSpPr>
          <p:nvPr/>
        </p:nvSpPr>
        <p:spPr>
          <a:xfrm>
            <a:off x="899592" y="1052736"/>
            <a:ext cx="7272808" cy="27363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65113" lvl="0" indent="-176213" algn="just">
              <a:buFont typeface="Arial" pitchFamily="34" charset="0"/>
              <a:buChar char="•"/>
            </a:pPr>
            <a:endParaRPr lang="es-ES" sz="1900" dirty="0" smtClean="0"/>
          </a:p>
          <a:p>
            <a:pPr marL="265113" lvl="0" indent="-176213" algn="just">
              <a:buFont typeface="Arial" pitchFamily="34" charset="0"/>
              <a:buChar char="•"/>
            </a:pPr>
            <a:r>
              <a:rPr lang="es-ES" sz="2000" dirty="0" smtClean="0"/>
              <a:t>Realizar un estudio histórico completo del Castillo y de la villa de Cofrentes.</a:t>
            </a:r>
          </a:p>
          <a:p>
            <a:pPr marL="265113" lvl="0" indent="-176213" algn="just">
              <a:buFont typeface="Arial" pitchFamily="34" charset="0"/>
              <a:buChar char="•"/>
            </a:pPr>
            <a:endParaRPr lang="es-ES" sz="2000" dirty="0"/>
          </a:p>
          <a:p>
            <a:pPr marL="265113" lvl="0" indent="-176213" algn="just">
              <a:buFont typeface="Arial" pitchFamily="34" charset="0"/>
              <a:buChar char="•"/>
            </a:pPr>
            <a:r>
              <a:rPr lang="es-ES" sz="2000" dirty="0" smtClean="0"/>
              <a:t>Conocer </a:t>
            </a:r>
            <a:r>
              <a:rPr lang="es-ES" sz="2000" dirty="0"/>
              <a:t>la evolución </a:t>
            </a:r>
            <a:r>
              <a:rPr lang="es-ES" sz="2000" dirty="0" smtClean="0"/>
              <a:t>histórica y constructiva del Castillo y realizar una hipótesis sobre su origen.</a:t>
            </a:r>
          </a:p>
          <a:p>
            <a:pPr marL="265113" lvl="0" indent="-176213" algn="just"/>
            <a:endParaRPr lang="es-ES" sz="2000" dirty="0"/>
          </a:p>
          <a:p>
            <a:pPr marL="265113" lvl="0" indent="-176213" algn="just">
              <a:buFont typeface="Arial" pitchFamily="34" charset="0"/>
              <a:buChar char="•"/>
            </a:pPr>
            <a:r>
              <a:rPr lang="es-ES" sz="2000" dirty="0"/>
              <a:t>Estudiar </a:t>
            </a:r>
            <a:r>
              <a:rPr lang="es-ES" sz="2000" dirty="0" smtClean="0"/>
              <a:t>los sistemas constructivos y los materiales empleados en la construcción del </a:t>
            </a:r>
            <a:r>
              <a:rPr lang="es-ES" sz="2000" dirty="0"/>
              <a:t>Castillo. </a:t>
            </a:r>
            <a:endParaRPr lang="es-ES" sz="2000" dirty="0" smtClean="0"/>
          </a:p>
          <a:p>
            <a:pPr marL="265113" lvl="0" indent="-176213" algn="just">
              <a:buFont typeface="Arial" pitchFamily="34" charset="0"/>
              <a:buChar char="•"/>
            </a:pPr>
            <a:endParaRPr lang="es-ES" sz="1900" dirty="0"/>
          </a:p>
        </p:txBody>
      </p:sp>
      <p:pic>
        <p:nvPicPr>
          <p:cNvPr id="4" name="3 Imagen" descr="escudo escuela letras blanca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2200" y="5805264"/>
            <a:ext cx="2088231" cy="852267"/>
          </a:xfrm>
          <a:prstGeom prst="rect">
            <a:avLst/>
          </a:prstGeom>
        </p:spPr>
      </p:pic>
      <p:cxnSp>
        <p:nvCxnSpPr>
          <p:cNvPr id="11" name="10 Conector recto"/>
          <p:cNvCxnSpPr/>
          <p:nvPr/>
        </p:nvCxnSpPr>
        <p:spPr>
          <a:xfrm>
            <a:off x="467544" y="1124744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11 Imagen" descr="marca_UPV fondo negro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5877272"/>
            <a:ext cx="2088232" cy="738094"/>
          </a:xfrm>
          <a:prstGeom prst="rect">
            <a:avLst/>
          </a:prstGeom>
        </p:spPr>
      </p:pic>
      <p:cxnSp>
        <p:nvCxnSpPr>
          <p:cNvPr id="13" name="12 Conector recto"/>
          <p:cNvCxnSpPr/>
          <p:nvPr/>
        </p:nvCxnSpPr>
        <p:spPr>
          <a:xfrm>
            <a:off x="467544" y="587727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7 Imagen" descr="1 ACCESO INF REC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87624" y="4149080"/>
            <a:ext cx="2160000" cy="1440000"/>
          </a:xfrm>
          <a:prstGeom prst="rect">
            <a:avLst/>
          </a:prstGeom>
        </p:spPr>
      </p:pic>
      <p:pic>
        <p:nvPicPr>
          <p:cNvPr id="9" name="8 Imagen" descr="2 TORRE EXT RECT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96136" y="4149080"/>
            <a:ext cx="2160000" cy="1440000"/>
          </a:xfrm>
          <a:prstGeom prst="rect">
            <a:avLst/>
          </a:prstGeom>
        </p:spPr>
      </p:pic>
      <p:pic>
        <p:nvPicPr>
          <p:cNvPr id="10" name="9 Imagen" descr="5 RIO VISTO DESDE LA MURALLA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491880" y="4149080"/>
            <a:ext cx="2160000" cy="144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Título"/>
          <p:cNvSpPr txBox="1">
            <a:spLocks/>
          </p:cNvSpPr>
          <p:nvPr/>
        </p:nvSpPr>
        <p:spPr>
          <a:xfrm>
            <a:off x="467544" y="1886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Objetivos</a:t>
            </a:r>
          </a:p>
        </p:txBody>
      </p:sp>
      <p:sp>
        <p:nvSpPr>
          <p:cNvPr id="3" name="4 Marcador de contenido"/>
          <p:cNvSpPr txBox="1">
            <a:spLocks/>
          </p:cNvSpPr>
          <p:nvPr/>
        </p:nvSpPr>
        <p:spPr>
          <a:xfrm>
            <a:off x="827584" y="1052736"/>
            <a:ext cx="7488832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65113" lvl="0" indent="-176213" algn="just">
              <a:buFont typeface="Arial" pitchFamily="34" charset="0"/>
              <a:buChar char="•"/>
            </a:pPr>
            <a:endParaRPr lang="es-ES" sz="1900" dirty="0" smtClean="0"/>
          </a:p>
          <a:p>
            <a:pPr marL="265113" indent="-176213" algn="just">
              <a:buFont typeface="Arial" pitchFamily="34" charset="0"/>
              <a:buChar char="•"/>
            </a:pPr>
            <a:r>
              <a:rPr lang="es-ES" sz="2000" dirty="0" smtClean="0"/>
              <a:t>Realizar una descripción del estado actual del Castillo analizando cada una de las dependencias.</a:t>
            </a:r>
          </a:p>
          <a:p>
            <a:pPr marL="265113" indent="-176213" algn="just">
              <a:buFont typeface="Arial" pitchFamily="34" charset="0"/>
              <a:buChar char="•"/>
            </a:pPr>
            <a:endParaRPr lang="es-ES" sz="2000" dirty="0"/>
          </a:p>
          <a:p>
            <a:pPr marL="265113" indent="-176213" algn="just">
              <a:buFont typeface="Arial" pitchFamily="34" charset="0"/>
              <a:buChar char="•"/>
            </a:pPr>
            <a:r>
              <a:rPr lang="es-ES" sz="2000" dirty="0" smtClean="0"/>
              <a:t>Analizar las obras de intervención que se han realizado.</a:t>
            </a:r>
          </a:p>
          <a:p>
            <a:pPr marL="265113" lvl="0" indent="-176213" algn="just">
              <a:buFont typeface="Arial" pitchFamily="34" charset="0"/>
              <a:buChar char="•"/>
            </a:pPr>
            <a:endParaRPr lang="es-ES" sz="2000" dirty="0" smtClean="0"/>
          </a:p>
          <a:p>
            <a:pPr marL="265113" lvl="0" indent="-176213" algn="just">
              <a:buFont typeface="Arial" pitchFamily="34" charset="0"/>
              <a:buChar char="•"/>
            </a:pPr>
            <a:r>
              <a:rPr lang="es-ES" sz="2000" dirty="0" smtClean="0"/>
              <a:t>Llevar a cabo el levantamiento gráfico de la construcción.</a:t>
            </a:r>
          </a:p>
          <a:p>
            <a:pPr marL="265113" lvl="0" indent="-176213" algn="just"/>
            <a:endParaRPr lang="es-ES" sz="2000" dirty="0" smtClean="0"/>
          </a:p>
          <a:p>
            <a:pPr marL="265113" indent="-176213" algn="just">
              <a:buFont typeface="Arial" pitchFamily="34" charset="0"/>
              <a:buChar char="•"/>
            </a:pPr>
            <a:r>
              <a:rPr lang="es-ES" sz="2000" dirty="0" smtClean="0"/>
              <a:t>Aportar nuevos datos acerca del Castillo y contrastar los existentes.</a:t>
            </a:r>
            <a:endParaRPr lang="es-ES" sz="2000" dirty="0"/>
          </a:p>
        </p:txBody>
      </p:sp>
      <p:pic>
        <p:nvPicPr>
          <p:cNvPr id="4" name="3 Imagen" descr="escudo escuela letras blanca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2200" y="5805264"/>
            <a:ext cx="2088231" cy="852267"/>
          </a:xfrm>
          <a:prstGeom prst="rect">
            <a:avLst/>
          </a:prstGeom>
        </p:spPr>
      </p:pic>
      <p:cxnSp>
        <p:nvCxnSpPr>
          <p:cNvPr id="6" name="5 Conector recto"/>
          <p:cNvCxnSpPr/>
          <p:nvPr/>
        </p:nvCxnSpPr>
        <p:spPr>
          <a:xfrm>
            <a:off x="467544" y="1124744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6 Imagen" descr="marca_UPV fondo negro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5877272"/>
            <a:ext cx="2088232" cy="738094"/>
          </a:xfrm>
          <a:prstGeom prst="rect">
            <a:avLst/>
          </a:prstGeom>
        </p:spPr>
      </p:pic>
      <p:cxnSp>
        <p:nvCxnSpPr>
          <p:cNvPr id="8" name="7 Conector recto"/>
          <p:cNvCxnSpPr/>
          <p:nvPr/>
        </p:nvCxnSpPr>
        <p:spPr>
          <a:xfrm>
            <a:off x="467544" y="587727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8 Imagen" descr="15 OTRAS DEP DESDE ABAJ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96136" y="4149080"/>
            <a:ext cx="2160000" cy="1440000"/>
          </a:xfrm>
          <a:prstGeom prst="rect">
            <a:avLst/>
          </a:prstGeom>
        </p:spPr>
      </p:pic>
      <p:pic>
        <p:nvPicPr>
          <p:cNvPr id="10" name="9 Imagen" descr="11 SALA 0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87624" y="4149080"/>
            <a:ext cx="2160000" cy="1440000"/>
          </a:xfrm>
          <a:prstGeom prst="rect">
            <a:avLst/>
          </a:prstGeom>
        </p:spPr>
      </p:pic>
      <p:pic>
        <p:nvPicPr>
          <p:cNvPr id="11" name="10 Imagen" descr="10 PATIO ARMAS RECT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491880" y="4149080"/>
            <a:ext cx="2160000" cy="144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Contenido</a:t>
            </a:r>
          </a:p>
        </p:txBody>
      </p:sp>
      <p:sp>
        <p:nvSpPr>
          <p:cNvPr id="3" name="4 Marcador de contenido"/>
          <p:cNvSpPr txBox="1">
            <a:spLocks/>
          </p:cNvSpPr>
          <p:nvPr/>
        </p:nvSpPr>
        <p:spPr>
          <a:xfrm>
            <a:off x="1259632" y="1340768"/>
            <a:ext cx="7139136" cy="452596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Introducción.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es-ES" sz="32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Motivos de nuestra elección.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es-ES" sz="32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Objetivos del Proyecto.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es-ES" sz="3200" b="0" i="0" u="none" strike="noStrike" kern="1200" cap="none" spc="0" normalizeH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Metodología.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Análisis del Castillo.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Rectificación fotogramétrica.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Planos.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Conclusiones.</a:t>
            </a:r>
          </a:p>
        </p:txBody>
      </p:sp>
      <p:pic>
        <p:nvPicPr>
          <p:cNvPr id="4" name="3 Imagen" descr="escudo escuela letras blanca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2200" y="5805264"/>
            <a:ext cx="2088231" cy="852267"/>
          </a:xfrm>
          <a:prstGeom prst="rect">
            <a:avLst/>
          </a:prstGeom>
        </p:spPr>
      </p:pic>
      <p:cxnSp>
        <p:nvCxnSpPr>
          <p:cNvPr id="6" name="5 Conector recto"/>
          <p:cNvCxnSpPr/>
          <p:nvPr/>
        </p:nvCxnSpPr>
        <p:spPr>
          <a:xfrm>
            <a:off x="467544" y="1124744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6 Imagen" descr="marca_UPV fondo negro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5877272"/>
            <a:ext cx="2088232" cy="738094"/>
          </a:xfrm>
          <a:prstGeom prst="rect">
            <a:avLst/>
          </a:prstGeom>
        </p:spPr>
      </p:pic>
      <p:cxnSp>
        <p:nvCxnSpPr>
          <p:cNvPr id="8" name="7 Conector recto"/>
          <p:cNvCxnSpPr/>
          <p:nvPr/>
        </p:nvCxnSpPr>
        <p:spPr>
          <a:xfrm>
            <a:off x="467544" y="587727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Título"/>
          <p:cNvSpPr txBox="1">
            <a:spLocks/>
          </p:cNvSpPr>
          <p:nvPr/>
        </p:nvSpPr>
        <p:spPr>
          <a:xfrm>
            <a:off x="467544" y="1886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Metodología</a:t>
            </a:r>
          </a:p>
        </p:txBody>
      </p:sp>
      <p:sp>
        <p:nvSpPr>
          <p:cNvPr id="3" name="4 Marcador de contenido"/>
          <p:cNvSpPr txBox="1">
            <a:spLocks/>
          </p:cNvSpPr>
          <p:nvPr/>
        </p:nvSpPr>
        <p:spPr>
          <a:xfrm>
            <a:off x="1259632" y="1268760"/>
            <a:ext cx="6912768" cy="24482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6213" lvl="0" indent="-176213">
              <a:lnSpc>
                <a:spcPct val="150000"/>
              </a:lnSpc>
              <a:buFont typeface="Arial" pitchFamily="34" charset="0"/>
              <a:buChar char="•"/>
            </a:pPr>
            <a:r>
              <a:rPr lang="es-ES" dirty="0" smtClean="0"/>
              <a:t>Investigación </a:t>
            </a:r>
            <a:r>
              <a:rPr lang="es-ES" dirty="0"/>
              <a:t>y búsqueda de información de interés</a:t>
            </a:r>
            <a:r>
              <a:rPr lang="es-ES" dirty="0" smtClean="0"/>
              <a:t>.</a:t>
            </a:r>
          </a:p>
          <a:p>
            <a:pPr marL="176213" lvl="0" indent="-176213">
              <a:lnSpc>
                <a:spcPct val="150000"/>
              </a:lnSpc>
              <a:buFont typeface="Arial" pitchFamily="34" charset="0"/>
              <a:buChar char="•"/>
            </a:pPr>
            <a:r>
              <a:rPr lang="es-ES" dirty="0" smtClean="0"/>
              <a:t>Documentación </a:t>
            </a:r>
            <a:r>
              <a:rPr lang="es-ES" dirty="0"/>
              <a:t>acerca de la historia de Cofrentes y del valle de Ayora</a:t>
            </a:r>
            <a:r>
              <a:rPr lang="es-ES" dirty="0" smtClean="0"/>
              <a:t>.</a:t>
            </a:r>
          </a:p>
          <a:p>
            <a:pPr marL="176213" lvl="0" indent="-176213">
              <a:lnSpc>
                <a:spcPct val="150000"/>
              </a:lnSpc>
              <a:buFont typeface="Arial" pitchFamily="34" charset="0"/>
              <a:buChar char="•"/>
            </a:pPr>
            <a:r>
              <a:rPr lang="es-ES" dirty="0" smtClean="0"/>
              <a:t>Consulta </a:t>
            </a:r>
            <a:r>
              <a:rPr lang="es-ES" dirty="0"/>
              <a:t>a </a:t>
            </a:r>
            <a:r>
              <a:rPr lang="es-ES" dirty="0" smtClean="0"/>
              <a:t>profesionales </a:t>
            </a:r>
            <a:r>
              <a:rPr lang="es-ES" dirty="0"/>
              <a:t>que tuvieran relación con el Castillo o hubieran realizado trabajos </a:t>
            </a:r>
            <a:r>
              <a:rPr lang="es-ES" dirty="0" smtClean="0"/>
              <a:t>acerca de </a:t>
            </a:r>
            <a:r>
              <a:rPr lang="es-ES" dirty="0"/>
              <a:t>él</a:t>
            </a:r>
            <a:r>
              <a:rPr lang="es-ES" dirty="0" smtClean="0"/>
              <a:t>.</a:t>
            </a:r>
            <a:endParaRPr lang="es-ES" dirty="0"/>
          </a:p>
          <a:p>
            <a:pPr marL="176213" lvl="0" indent="-176213">
              <a:lnSpc>
                <a:spcPct val="150000"/>
              </a:lnSpc>
              <a:buFont typeface="Arial" pitchFamily="34" charset="0"/>
              <a:buChar char="•"/>
            </a:pPr>
            <a:r>
              <a:rPr lang="es-ES" dirty="0"/>
              <a:t>Diversas entrevistas con la arqueóloga actual Rosa García</a:t>
            </a:r>
            <a:r>
              <a:rPr lang="es-ES" dirty="0" smtClean="0"/>
              <a:t>.</a:t>
            </a:r>
            <a:endParaRPr lang="es-ES" dirty="0"/>
          </a:p>
          <a:p>
            <a:pPr marL="265113" indent="-176213" algn="just"/>
            <a:endParaRPr lang="es-ES" sz="1900" dirty="0"/>
          </a:p>
        </p:txBody>
      </p:sp>
      <p:pic>
        <p:nvPicPr>
          <p:cNvPr id="4" name="3 Imagen" descr="escudo escuela letras blanca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2200" y="5805264"/>
            <a:ext cx="2088231" cy="852267"/>
          </a:xfrm>
          <a:prstGeom prst="rect">
            <a:avLst/>
          </a:prstGeom>
        </p:spPr>
      </p:pic>
      <p:cxnSp>
        <p:nvCxnSpPr>
          <p:cNvPr id="6" name="5 Conector recto"/>
          <p:cNvCxnSpPr/>
          <p:nvPr/>
        </p:nvCxnSpPr>
        <p:spPr>
          <a:xfrm>
            <a:off x="467544" y="1124744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6 Imagen" descr="marca_UPV fondo negro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5877272"/>
            <a:ext cx="2088232" cy="738094"/>
          </a:xfrm>
          <a:prstGeom prst="rect">
            <a:avLst/>
          </a:prstGeom>
        </p:spPr>
      </p:pic>
      <p:cxnSp>
        <p:nvCxnSpPr>
          <p:cNvPr id="8" name="7 Conector recto"/>
          <p:cNvCxnSpPr/>
          <p:nvPr/>
        </p:nvCxnSpPr>
        <p:spPr>
          <a:xfrm>
            <a:off x="467544" y="587727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8 Imagen" descr="metodologia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20000"/>
          </a:blip>
          <a:stretch>
            <a:fillRect/>
          </a:stretch>
        </p:blipFill>
        <p:spPr>
          <a:xfrm>
            <a:off x="2555776" y="3429000"/>
            <a:ext cx="3600400" cy="2400266"/>
          </a:xfrm>
          <a:prstGeom prst="rect">
            <a:avLst/>
          </a:prstGeom>
        </p:spPr>
      </p:pic>
      <p:pic>
        <p:nvPicPr>
          <p:cNvPr id="10" name="9 Imagen" descr="_DSC023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-180000">
            <a:off x="4230283" y="5041282"/>
            <a:ext cx="1093192" cy="728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4 Marcador de contenido"/>
          <p:cNvSpPr txBox="1">
            <a:spLocks/>
          </p:cNvSpPr>
          <p:nvPr/>
        </p:nvSpPr>
        <p:spPr>
          <a:xfrm>
            <a:off x="1691680" y="1556792"/>
            <a:ext cx="6840760" cy="38164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6213" lvl="0" indent="-176213">
              <a:lnSpc>
                <a:spcPct val="150000"/>
              </a:lnSpc>
              <a:buFont typeface="Arial" pitchFamily="34" charset="0"/>
              <a:buChar char="•"/>
            </a:pPr>
            <a:endParaRPr lang="es-ES" sz="2000" dirty="0" smtClean="0"/>
          </a:p>
          <a:p>
            <a:pPr marL="176213" lvl="0" indent="-176213">
              <a:lnSpc>
                <a:spcPct val="150000"/>
              </a:lnSpc>
              <a:buFont typeface="Arial" pitchFamily="34" charset="0"/>
              <a:buChar char="•"/>
            </a:pPr>
            <a:endParaRPr lang="es-ES" sz="2000" dirty="0" smtClean="0"/>
          </a:p>
          <a:p>
            <a:pPr marL="176213" lvl="0" indent="-176213">
              <a:lnSpc>
                <a:spcPct val="150000"/>
              </a:lnSpc>
              <a:buFont typeface="Arial" pitchFamily="34" charset="0"/>
              <a:buChar char="•"/>
            </a:pPr>
            <a:endParaRPr lang="es-ES" sz="2000" dirty="0" smtClean="0"/>
          </a:p>
          <a:p>
            <a:pPr marL="176213" lvl="0" indent="-176213">
              <a:lnSpc>
                <a:spcPct val="150000"/>
              </a:lnSpc>
              <a:buFont typeface="Arial" pitchFamily="34" charset="0"/>
              <a:buChar char="•"/>
            </a:pPr>
            <a:endParaRPr lang="es-ES" sz="2000" dirty="0" smtClean="0"/>
          </a:p>
          <a:p>
            <a:pPr marL="176213" lvl="0" indent="-176213">
              <a:lnSpc>
                <a:spcPct val="150000"/>
              </a:lnSpc>
              <a:buFont typeface="Arial" pitchFamily="34" charset="0"/>
              <a:buChar char="•"/>
            </a:pPr>
            <a:endParaRPr lang="es-ES" sz="2000" dirty="0" smtClean="0"/>
          </a:p>
          <a:p>
            <a:pPr marL="176213" lvl="0" indent="-176213">
              <a:lnSpc>
                <a:spcPct val="150000"/>
              </a:lnSpc>
              <a:buFont typeface="Arial" pitchFamily="34" charset="0"/>
              <a:buChar char="•"/>
            </a:pPr>
            <a:r>
              <a:rPr lang="es-ES" dirty="0" smtClean="0"/>
              <a:t>Análisis </a:t>
            </a:r>
            <a:r>
              <a:rPr lang="es-ES" dirty="0"/>
              <a:t>de los diferentes elementos del Castillo</a:t>
            </a:r>
            <a:r>
              <a:rPr lang="es-ES" dirty="0" smtClean="0"/>
              <a:t>.</a:t>
            </a:r>
            <a:endParaRPr lang="es-ES" dirty="0"/>
          </a:p>
          <a:p>
            <a:pPr marL="176213" lvl="0" indent="-176213">
              <a:lnSpc>
                <a:spcPct val="150000"/>
              </a:lnSpc>
              <a:buFont typeface="Arial" pitchFamily="34" charset="0"/>
              <a:buChar char="•"/>
            </a:pPr>
            <a:r>
              <a:rPr lang="es-ES" dirty="0"/>
              <a:t>Identificación de las diferentes técnicas constructivas</a:t>
            </a:r>
            <a:r>
              <a:rPr lang="es-ES" dirty="0" smtClean="0"/>
              <a:t>.</a:t>
            </a:r>
            <a:endParaRPr lang="es-ES" dirty="0"/>
          </a:p>
          <a:p>
            <a:pPr marL="176213" lvl="0" indent="-176213">
              <a:lnSpc>
                <a:spcPct val="150000"/>
              </a:lnSpc>
              <a:buFont typeface="Arial" pitchFamily="34" charset="0"/>
              <a:buChar char="•"/>
            </a:pPr>
            <a:r>
              <a:rPr lang="es-ES" dirty="0"/>
              <a:t>Medición </a:t>
            </a:r>
            <a:r>
              <a:rPr lang="es-ES" dirty="0" smtClean="0"/>
              <a:t>directa </a:t>
            </a:r>
            <a:r>
              <a:rPr lang="es-ES" dirty="0"/>
              <a:t>y realización de multitud de </a:t>
            </a:r>
            <a:r>
              <a:rPr lang="es-ES" dirty="0" smtClean="0"/>
              <a:t>fotografías.</a:t>
            </a:r>
          </a:p>
          <a:p>
            <a:pPr marL="176213" lvl="0" indent="-176213">
              <a:lnSpc>
                <a:spcPct val="150000"/>
              </a:lnSpc>
              <a:buFont typeface="Arial" pitchFamily="34" charset="0"/>
              <a:buChar char="•"/>
            </a:pPr>
            <a:r>
              <a:rPr lang="es-ES" dirty="0" smtClean="0"/>
              <a:t>Levantamiento </a:t>
            </a:r>
            <a:r>
              <a:rPr lang="es-ES" dirty="0"/>
              <a:t>gráfico y rectificación </a:t>
            </a:r>
            <a:r>
              <a:rPr lang="es-ES" dirty="0" smtClean="0"/>
              <a:t>fotogramétrica.</a:t>
            </a:r>
            <a:endParaRPr lang="es-ES" dirty="0"/>
          </a:p>
          <a:p>
            <a:pPr marL="265113" indent="-176213" algn="just"/>
            <a:endParaRPr lang="es-ES" sz="1900" dirty="0"/>
          </a:p>
        </p:txBody>
      </p:sp>
      <p:sp>
        <p:nvSpPr>
          <p:cNvPr id="2" name="3 Título"/>
          <p:cNvSpPr txBox="1">
            <a:spLocks/>
          </p:cNvSpPr>
          <p:nvPr/>
        </p:nvSpPr>
        <p:spPr>
          <a:xfrm>
            <a:off x="467544" y="1886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Metodología</a:t>
            </a:r>
          </a:p>
        </p:txBody>
      </p:sp>
      <p:pic>
        <p:nvPicPr>
          <p:cNvPr id="4" name="3 Imagen" descr="escudo escuela letras blanca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2200" y="5805264"/>
            <a:ext cx="2088231" cy="852267"/>
          </a:xfrm>
          <a:prstGeom prst="rect">
            <a:avLst/>
          </a:prstGeom>
        </p:spPr>
      </p:pic>
      <p:cxnSp>
        <p:nvCxnSpPr>
          <p:cNvPr id="6" name="5 Conector recto"/>
          <p:cNvCxnSpPr/>
          <p:nvPr/>
        </p:nvCxnSpPr>
        <p:spPr>
          <a:xfrm>
            <a:off x="467544" y="1124744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6 Imagen" descr="marca_UPV fondo negro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5877272"/>
            <a:ext cx="2088232" cy="738094"/>
          </a:xfrm>
          <a:prstGeom prst="rect">
            <a:avLst/>
          </a:prstGeom>
        </p:spPr>
      </p:pic>
      <p:cxnSp>
        <p:nvCxnSpPr>
          <p:cNvPr id="8" name="7 Conector recto"/>
          <p:cNvCxnSpPr/>
          <p:nvPr/>
        </p:nvCxnSpPr>
        <p:spPr>
          <a:xfrm>
            <a:off x="467544" y="587727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8 Imagen" descr="metodologia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20000"/>
          </a:blip>
          <a:stretch>
            <a:fillRect/>
          </a:stretch>
        </p:blipFill>
        <p:spPr>
          <a:xfrm>
            <a:off x="2483768" y="1052736"/>
            <a:ext cx="4176464" cy="2784309"/>
          </a:xfrm>
          <a:prstGeom prst="rect">
            <a:avLst/>
          </a:prstGeom>
        </p:spPr>
      </p:pic>
      <p:pic>
        <p:nvPicPr>
          <p:cNvPr id="10" name="9 Imagen" descr="_DSC023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-180000">
            <a:off x="4377229" y="2813532"/>
            <a:ext cx="1268103" cy="8454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Contenido</a:t>
            </a:r>
          </a:p>
        </p:txBody>
      </p:sp>
      <p:sp>
        <p:nvSpPr>
          <p:cNvPr id="3" name="4 Marcador de contenido"/>
          <p:cNvSpPr txBox="1">
            <a:spLocks/>
          </p:cNvSpPr>
          <p:nvPr/>
        </p:nvSpPr>
        <p:spPr>
          <a:xfrm>
            <a:off x="1259632" y="1340768"/>
            <a:ext cx="7139136" cy="452596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Introducción.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es-ES" sz="32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Motivos de nuestra elección.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es-ES" sz="32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Objetivos del Proyecto.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Metodología.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es-ES" sz="3200" b="0" i="0" u="none" strike="noStrike" kern="1200" cap="none" spc="0" normalizeH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Análisis del Castillo.</a:t>
            </a:r>
            <a:endParaRPr kumimoji="0" lang="es-E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Rectificación fotogramétrica.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Planos.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Conclusiones.</a:t>
            </a:r>
          </a:p>
        </p:txBody>
      </p:sp>
      <p:pic>
        <p:nvPicPr>
          <p:cNvPr id="4" name="3 Imagen" descr="escudo escuela letras blanca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2200" y="5805264"/>
            <a:ext cx="2088231" cy="852267"/>
          </a:xfrm>
          <a:prstGeom prst="rect">
            <a:avLst/>
          </a:prstGeom>
        </p:spPr>
      </p:pic>
      <p:cxnSp>
        <p:nvCxnSpPr>
          <p:cNvPr id="6" name="5 Conector recto"/>
          <p:cNvCxnSpPr/>
          <p:nvPr/>
        </p:nvCxnSpPr>
        <p:spPr>
          <a:xfrm>
            <a:off x="467544" y="1124744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6 Imagen" descr="marca_UPV fondo negro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5877272"/>
            <a:ext cx="2088232" cy="738094"/>
          </a:xfrm>
          <a:prstGeom prst="rect">
            <a:avLst/>
          </a:prstGeom>
        </p:spPr>
      </p:pic>
      <p:cxnSp>
        <p:nvCxnSpPr>
          <p:cNvPr id="8" name="7 Conector recto"/>
          <p:cNvCxnSpPr/>
          <p:nvPr/>
        </p:nvCxnSpPr>
        <p:spPr>
          <a:xfrm>
            <a:off x="467544" y="587727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Análisis</a:t>
            </a:r>
            <a:r>
              <a:rPr kumimoji="0" lang="es-ES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del Castillo</a:t>
            </a:r>
            <a:endParaRPr kumimoji="0" lang="es-E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" name="3 Imagen" descr="escudo escuela letras blanca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2200" y="5805264"/>
            <a:ext cx="2088231" cy="852267"/>
          </a:xfrm>
          <a:prstGeom prst="rect">
            <a:avLst/>
          </a:prstGeom>
        </p:spPr>
      </p:pic>
      <p:pic>
        <p:nvPicPr>
          <p:cNvPr id="5122" name="Picture 2" descr="_DSC032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1340768"/>
            <a:ext cx="6492743" cy="43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5 Conector recto"/>
          <p:cNvCxnSpPr/>
          <p:nvPr/>
        </p:nvCxnSpPr>
        <p:spPr>
          <a:xfrm>
            <a:off x="467544" y="1124744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6 Imagen" descr="marca_UPV fondo negro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5877272"/>
            <a:ext cx="2088232" cy="738094"/>
          </a:xfrm>
          <a:prstGeom prst="rect">
            <a:avLst/>
          </a:prstGeom>
        </p:spPr>
      </p:pic>
      <p:cxnSp>
        <p:nvCxnSpPr>
          <p:cNvPr id="8" name="7 Conector recto"/>
          <p:cNvCxnSpPr/>
          <p:nvPr/>
        </p:nvCxnSpPr>
        <p:spPr>
          <a:xfrm>
            <a:off x="467544" y="587727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Origen del Castillo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611560" y="1700808"/>
            <a:ext cx="396044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6213" indent="-176213">
              <a:buFont typeface="Arial" pitchFamily="34" charset="0"/>
              <a:buChar char="•"/>
            </a:pPr>
            <a:r>
              <a:rPr lang="es-ES" dirty="0"/>
              <a:t> </a:t>
            </a:r>
            <a:r>
              <a:rPr lang="es-ES" dirty="0" smtClean="0"/>
              <a:t>Origen islámico, posiblemente construido en el siglo XII.</a:t>
            </a:r>
          </a:p>
          <a:p>
            <a:pPr marL="176213" indent="-176213">
              <a:buFont typeface="Arial" pitchFamily="34" charset="0"/>
              <a:buChar char="•"/>
            </a:pPr>
            <a:endParaRPr lang="es-ES" dirty="0"/>
          </a:p>
          <a:p>
            <a:pPr marL="176213" indent="-176213">
              <a:buFont typeface="Arial" pitchFamily="34" charset="0"/>
              <a:buChar char="•"/>
            </a:pPr>
            <a:r>
              <a:rPr lang="es-ES" dirty="0" smtClean="0"/>
              <a:t>Inicialmente su uso fue militar.</a:t>
            </a:r>
          </a:p>
          <a:p>
            <a:pPr marL="176213" indent="-176213">
              <a:buFont typeface="Arial" pitchFamily="34" charset="0"/>
              <a:buChar char="•"/>
            </a:pPr>
            <a:endParaRPr lang="es-ES" dirty="0"/>
          </a:p>
          <a:p>
            <a:pPr marL="176213" indent="-176213">
              <a:buFont typeface="Arial" pitchFamily="34" charset="0"/>
              <a:buChar char="•"/>
            </a:pPr>
            <a:r>
              <a:rPr lang="es-ES" dirty="0" smtClean="0"/>
              <a:t>Posteriormente pasó a ser un Castillo  Medieval Palaciego, en el siglo XVII.</a:t>
            </a:r>
          </a:p>
          <a:p>
            <a:pPr marL="176213" indent="-176213">
              <a:buFont typeface="Arial" pitchFamily="34" charset="0"/>
              <a:buChar char="•"/>
            </a:pPr>
            <a:endParaRPr lang="es-ES" dirty="0" smtClean="0"/>
          </a:p>
          <a:p>
            <a:pPr marL="176213" indent="-176213">
              <a:buFont typeface="Arial" pitchFamily="34" charset="0"/>
              <a:buChar char="•"/>
            </a:pPr>
            <a:r>
              <a:rPr lang="es-ES" dirty="0" smtClean="0"/>
              <a:t>Durante la guerra de la Independencia sufrió graves daños.</a:t>
            </a:r>
          </a:p>
          <a:p>
            <a:pPr marL="176213" indent="-176213">
              <a:buFont typeface="Arial" pitchFamily="34" charset="0"/>
              <a:buChar char="•"/>
            </a:pPr>
            <a:endParaRPr lang="es-ES" dirty="0" smtClean="0"/>
          </a:p>
          <a:p>
            <a:pPr marL="176213" indent="-176213">
              <a:buFont typeface="Arial" pitchFamily="34" charset="0"/>
              <a:buChar char="•"/>
            </a:pPr>
            <a:r>
              <a:rPr lang="es-ES" dirty="0" smtClean="0"/>
              <a:t>Ha sufrido  intervenciones notables durante la década de los noventa.</a:t>
            </a:r>
          </a:p>
          <a:p>
            <a:pPr marL="176213" indent="-176213">
              <a:buFont typeface="Arial" pitchFamily="34" charset="0"/>
              <a:buChar char="•"/>
            </a:pPr>
            <a:endParaRPr lang="es-ES" dirty="0"/>
          </a:p>
          <a:p>
            <a:pPr marL="176213" indent="-176213">
              <a:buFont typeface="Arial" pitchFamily="34" charset="0"/>
              <a:buChar char="•"/>
            </a:pPr>
            <a:endParaRPr lang="es-ES" dirty="0"/>
          </a:p>
        </p:txBody>
      </p:sp>
      <p:pic>
        <p:nvPicPr>
          <p:cNvPr id="5" name="4 Imagen" descr="escudo escuela letras blanca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2200" y="5805264"/>
            <a:ext cx="2088231" cy="852267"/>
          </a:xfrm>
          <a:prstGeom prst="rect">
            <a:avLst/>
          </a:prstGeom>
        </p:spPr>
      </p:pic>
      <p:pic>
        <p:nvPicPr>
          <p:cNvPr id="9" name="8 Imagen" descr="Distribucion OK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200000">
            <a:off x="4618211" y="1370641"/>
            <a:ext cx="4032448" cy="4260733"/>
          </a:xfrm>
          <a:prstGeom prst="rect">
            <a:avLst/>
          </a:prstGeom>
        </p:spPr>
      </p:pic>
      <p:cxnSp>
        <p:nvCxnSpPr>
          <p:cNvPr id="10" name="9 Conector recto"/>
          <p:cNvCxnSpPr/>
          <p:nvPr/>
        </p:nvCxnSpPr>
        <p:spPr>
          <a:xfrm>
            <a:off x="467544" y="1124744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10 Imagen" descr="marca_UPV fondo negro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5877272"/>
            <a:ext cx="2088232" cy="738094"/>
          </a:xfrm>
          <a:prstGeom prst="rect">
            <a:avLst/>
          </a:prstGeom>
        </p:spPr>
      </p:pic>
      <p:cxnSp>
        <p:nvCxnSpPr>
          <p:cNvPr id="12" name="11 Conector recto"/>
          <p:cNvCxnSpPr/>
          <p:nvPr/>
        </p:nvCxnSpPr>
        <p:spPr>
          <a:xfrm>
            <a:off x="467544" y="587727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 txBox="1">
            <a:spLocks/>
          </p:cNvSpPr>
          <p:nvPr/>
        </p:nvSpPr>
        <p:spPr>
          <a:xfrm>
            <a:off x="611560" y="548680"/>
            <a:ext cx="7772400" cy="14700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3600" dirty="0" smtClean="0">
                <a:latin typeface="+mj-lt"/>
                <a:ea typeface="+mj-ea"/>
                <a:cs typeface="+mj-cs"/>
              </a:rPr>
              <a:t>El Castillo de Cofrentes</a:t>
            </a:r>
          </a:p>
        </p:txBody>
      </p:sp>
      <p:cxnSp>
        <p:nvCxnSpPr>
          <p:cNvPr id="5" name="4 Conector recto"/>
          <p:cNvCxnSpPr/>
          <p:nvPr/>
        </p:nvCxnSpPr>
        <p:spPr>
          <a:xfrm>
            <a:off x="539552" y="1268760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 descr="Pintura del castillo de cofrent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412776"/>
            <a:ext cx="6343650" cy="436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9 Imagen" descr="escudo escuela letras blanca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72200" y="5805264"/>
            <a:ext cx="2088231" cy="852267"/>
          </a:xfrm>
          <a:prstGeom prst="rect">
            <a:avLst/>
          </a:prstGeom>
        </p:spPr>
      </p:pic>
      <p:pic>
        <p:nvPicPr>
          <p:cNvPr id="11" name="10 Imagen" descr="marca_UPV fondo negro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5877272"/>
            <a:ext cx="2088232" cy="738094"/>
          </a:xfrm>
          <a:prstGeom prst="rect">
            <a:avLst/>
          </a:prstGeom>
        </p:spPr>
      </p:pic>
      <p:cxnSp>
        <p:nvCxnSpPr>
          <p:cNvPr id="12" name="11 Conector recto"/>
          <p:cNvCxnSpPr/>
          <p:nvPr/>
        </p:nvCxnSpPr>
        <p:spPr>
          <a:xfrm>
            <a:off x="467544" y="587727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 txBox="1">
            <a:spLocks/>
          </p:cNvSpPr>
          <p:nvPr/>
        </p:nvSpPr>
        <p:spPr>
          <a:xfrm>
            <a:off x="467544" y="476672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Estructura del Castillo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467544" y="1772816"/>
            <a:ext cx="4536504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sz="1700" dirty="0"/>
          </a:p>
          <a:p>
            <a:pPr marL="176213" indent="-176213">
              <a:buFont typeface="Arial" pitchFamily="34" charset="0"/>
              <a:buChar char="•"/>
            </a:pPr>
            <a:r>
              <a:rPr lang="es-ES" sz="1700" dirty="0" smtClean="0"/>
              <a:t>La planta es de forma poligonal irregular, prácticamente redonda.</a:t>
            </a:r>
          </a:p>
          <a:p>
            <a:pPr marL="176213" indent="-176213">
              <a:buFont typeface="Arial" pitchFamily="34" charset="0"/>
              <a:buChar char="•"/>
            </a:pPr>
            <a:endParaRPr lang="es-ES" sz="1700" dirty="0"/>
          </a:p>
          <a:p>
            <a:pPr marL="176213" indent="-176213">
              <a:buFont typeface="Arial" pitchFamily="34" charset="0"/>
              <a:buChar char="•"/>
            </a:pPr>
            <a:r>
              <a:rPr lang="es-ES" sz="1700" dirty="0" smtClean="0"/>
              <a:t>El patio de armas tiene forma rectangular.</a:t>
            </a:r>
          </a:p>
          <a:p>
            <a:pPr marL="176213"/>
            <a:endParaRPr lang="es-ES" sz="1700" dirty="0"/>
          </a:p>
          <a:p>
            <a:pPr marL="176213" indent="-176213">
              <a:buFont typeface="Arial" pitchFamily="34" charset="0"/>
              <a:buChar char="•"/>
            </a:pPr>
            <a:r>
              <a:rPr lang="es-ES" sz="1700" dirty="0" smtClean="0"/>
              <a:t>El Castillo se compone de dos recintos diferenciados:</a:t>
            </a:r>
          </a:p>
          <a:p>
            <a:pPr marL="176213" indent="-176213"/>
            <a:endParaRPr lang="es-ES" sz="1700" dirty="0" smtClean="0"/>
          </a:p>
          <a:p>
            <a:pPr marL="176213" indent="-176213"/>
            <a:r>
              <a:rPr lang="es-ES" sz="1700" dirty="0"/>
              <a:t> </a:t>
            </a:r>
            <a:r>
              <a:rPr lang="es-ES" sz="1700" dirty="0" smtClean="0"/>
              <a:t>	- El albacar o recinto interior.</a:t>
            </a:r>
          </a:p>
          <a:p>
            <a:pPr marL="176213" indent="-176213"/>
            <a:r>
              <a:rPr lang="es-ES" sz="1700" dirty="0"/>
              <a:t>	</a:t>
            </a:r>
            <a:r>
              <a:rPr lang="es-ES" sz="1700" dirty="0" smtClean="0"/>
              <a:t>- La celoquia</a:t>
            </a:r>
            <a:r>
              <a:rPr lang="es-ES" sz="1700" dirty="0"/>
              <a:t> </a:t>
            </a:r>
            <a:r>
              <a:rPr lang="es-ES" sz="1700" dirty="0" smtClean="0"/>
              <a:t>o recinto superior.</a:t>
            </a:r>
          </a:p>
          <a:p>
            <a:pPr marL="176213"/>
            <a:endParaRPr lang="es-ES" sz="1700" dirty="0"/>
          </a:p>
          <a:p>
            <a:pPr marL="176213" indent="-176213"/>
            <a:endParaRPr lang="es-ES" dirty="0"/>
          </a:p>
        </p:txBody>
      </p:sp>
      <p:pic>
        <p:nvPicPr>
          <p:cNvPr id="5" name="4 Imagen" descr="escudo escuela letras blanca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2200" y="5805264"/>
            <a:ext cx="2088231" cy="852267"/>
          </a:xfrm>
          <a:prstGeom prst="rect">
            <a:avLst/>
          </a:prstGeom>
        </p:spPr>
      </p:pic>
      <p:pic>
        <p:nvPicPr>
          <p:cNvPr id="7" name="6 Imagen" descr="Distribucion OK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200000">
            <a:off x="4618211" y="1370641"/>
            <a:ext cx="4032448" cy="4260733"/>
          </a:xfrm>
          <a:prstGeom prst="rect">
            <a:avLst/>
          </a:prstGeom>
        </p:spPr>
      </p:pic>
      <p:cxnSp>
        <p:nvCxnSpPr>
          <p:cNvPr id="12" name="11 Conector recto"/>
          <p:cNvCxnSpPr/>
          <p:nvPr/>
        </p:nvCxnSpPr>
        <p:spPr>
          <a:xfrm>
            <a:off x="467544" y="1124744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12 Imagen" descr="marca_UPV fondo negro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5877272"/>
            <a:ext cx="2088232" cy="738094"/>
          </a:xfrm>
          <a:prstGeom prst="rect">
            <a:avLst/>
          </a:prstGeom>
        </p:spPr>
      </p:pic>
      <p:cxnSp>
        <p:nvCxnSpPr>
          <p:cNvPr id="14" name="13 Conector recto"/>
          <p:cNvCxnSpPr/>
          <p:nvPr/>
        </p:nvCxnSpPr>
        <p:spPr>
          <a:xfrm>
            <a:off x="467544" y="587727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8 Imagen" descr="Distribuci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980728"/>
            <a:ext cx="7092280" cy="5011904"/>
          </a:xfrm>
          <a:prstGeom prst="rect">
            <a:avLst/>
          </a:prstGeom>
        </p:spPr>
      </p:pic>
      <p:sp>
        <p:nvSpPr>
          <p:cNvPr id="3" name="1 Título"/>
          <p:cNvSpPr txBox="1">
            <a:spLocks/>
          </p:cNvSpPr>
          <p:nvPr/>
        </p:nvSpPr>
        <p:spPr>
          <a:xfrm>
            <a:off x="467544" y="476672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Distribución</a:t>
            </a:r>
          </a:p>
        </p:txBody>
      </p:sp>
      <p:pic>
        <p:nvPicPr>
          <p:cNvPr id="5" name="4 Imagen" descr="escudo escuela letras blanca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72200" y="5805264"/>
            <a:ext cx="2088231" cy="852267"/>
          </a:xfrm>
          <a:prstGeom prst="rect">
            <a:avLst/>
          </a:prstGeom>
        </p:spPr>
      </p:pic>
      <p:cxnSp>
        <p:nvCxnSpPr>
          <p:cNvPr id="12" name="11 Conector recto"/>
          <p:cNvCxnSpPr/>
          <p:nvPr/>
        </p:nvCxnSpPr>
        <p:spPr>
          <a:xfrm>
            <a:off x="467544" y="1124744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12 Imagen" descr="marca_UPV fondo negro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5877272"/>
            <a:ext cx="2088232" cy="738094"/>
          </a:xfrm>
          <a:prstGeom prst="rect">
            <a:avLst/>
          </a:prstGeom>
        </p:spPr>
      </p:pic>
      <p:cxnSp>
        <p:nvCxnSpPr>
          <p:cNvPr id="14" name="13 Conector recto"/>
          <p:cNvCxnSpPr/>
          <p:nvPr/>
        </p:nvCxnSpPr>
        <p:spPr>
          <a:xfrm>
            <a:off x="467544" y="587727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 txBox="1">
            <a:spLocks/>
          </p:cNvSpPr>
          <p:nvPr/>
        </p:nvSpPr>
        <p:spPr>
          <a:xfrm>
            <a:off x="467544" y="476672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Sistema constructivo</a:t>
            </a:r>
          </a:p>
        </p:txBody>
      </p:sp>
      <p:pic>
        <p:nvPicPr>
          <p:cNvPr id="4" name="3 Imagen" descr="escudo escuela letras blanca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2200" y="5805264"/>
            <a:ext cx="2088231" cy="852267"/>
          </a:xfrm>
          <a:prstGeom prst="rect">
            <a:avLst/>
          </a:prstGeom>
        </p:spPr>
      </p:pic>
      <p:pic>
        <p:nvPicPr>
          <p:cNvPr id="6146" name="119 Imagen" descr="Descripción: _DSC027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628800"/>
            <a:ext cx="2696157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118 Imagen" descr="Descripción: _DSC0162.JPG"/>
          <p:cNvPicPr>
            <a:picLocks noChangeAspect="1" noChangeArrowheads="1"/>
          </p:cNvPicPr>
          <p:nvPr/>
        </p:nvPicPr>
        <p:blipFill>
          <a:blip r:embed="rId4" cstate="print"/>
          <a:srcRect r="-43" b="10562"/>
          <a:stretch>
            <a:fillRect/>
          </a:stretch>
        </p:blipFill>
        <p:spPr bwMode="auto">
          <a:xfrm>
            <a:off x="1043608" y="4221088"/>
            <a:ext cx="2115800" cy="12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114 Imagen" descr="Descripción: _DSC0182.JPG"/>
          <p:cNvPicPr>
            <a:picLocks noChangeAspect="1" noChangeArrowheads="1"/>
          </p:cNvPicPr>
          <p:nvPr/>
        </p:nvPicPr>
        <p:blipFill>
          <a:blip r:embed="rId5" cstate="print"/>
          <a:srcRect r="499" b="10545"/>
          <a:stretch>
            <a:fillRect/>
          </a:stretch>
        </p:blipFill>
        <p:spPr bwMode="auto">
          <a:xfrm>
            <a:off x="3491880" y="4221088"/>
            <a:ext cx="2115800" cy="12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117 Imagen" descr="Descripción: _DSC018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2160" y="4221088"/>
            <a:ext cx="1887310" cy="12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CuadroTexto"/>
          <p:cNvSpPr txBox="1"/>
          <p:nvPr/>
        </p:nvSpPr>
        <p:spPr>
          <a:xfrm>
            <a:off x="4139952" y="2060848"/>
            <a:ext cx="40324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Es la técnica más utilizada en el Castillo y se pueden observar varios tipos según la combinación de materiales.</a:t>
            </a:r>
            <a:endParaRPr lang="es-ES" dirty="0"/>
          </a:p>
        </p:txBody>
      </p:sp>
      <p:sp>
        <p:nvSpPr>
          <p:cNvPr id="12" name="11 CuadroTexto"/>
          <p:cNvSpPr txBox="1"/>
          <p:nvPr/>
        </p:nvSpPr>
        <p:spPr>
          <a:xfrm>
            <a:off x="5508104" y="1556792"/>
            <a:ext cx="12289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b="1" dirty="0" smtClean="0"/>
              <a:t>El Tapial</a:t>
            </a:r>
            <a:endParaRPr lang="es-ES" sz="2400" b="1" dirty="0"/>
          </a:p>
        </p:txBody>
      </p:sp>
      <p:sp>
        <p:nvSpPr>
          <p:cNvPr id="13" name="12 CuadroTexto"/>
          <p:cNvSpPr txBox="1"/>
          <p:nvPr/>
        </p:nvSpPr>
        <p:spPr>
          <a:xfrm>
            <a:off x="1619672" y="3789040"/>
            <a:ext cx="10425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000" b="1" dirty="0" smtClean="0"/>
              <a:t>Sillarejo</a:t>
            </a:r>
            <a:endParaRPr lang="es-ES" sz="2000" b="1" dirty="0"/>
          </a:p>
        </p:txBody>
      </p:sp>
      <p:sp>
        <p:nvSpPr>
          <p:cNvPr id="16" name="15 CuadroTexto"/>
          <p:cNvSpPr txBox="1"/>
          <p:nvPr/>
        </p:nvSpPr>
        <p:spPr>
          <a:xfrm>
            <a:off x="6444208" y="3789040"/>
            <a:ext cx="9044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000" b="1" dirty="0" smtClean="0"/>
              <a:t>Sillería</a:t>
            </a:r>
            <a:endParaRPr lang="es-ES" sz="2000" b="1" dirty="0"/>
          </a:p>
        </p:txBody>
      </p:sp>
      <p:sp>
        <p:nvSpPr>
          <p:cNvPr id="17" name="16 CuadroTexto"/>
          <p:cNvSpPr txBox="1"/>
          <p:nvPr/>
        </p:nvSpPr>
        <p:spPr>
          <a:xfrm>
            <a:off x="3707904" y="3789040"/>
            <a:ext cx="16149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000" b="1" dirty="0" smtClean="0"/>
              <a:t>Mampostería</a:t>
            </a:r>
            <a:endParaRPr lang="es-ES" sz="2000" b="1" dirty="0"/>
          </a:p>
        </p:txBody>
      </p:sp>
      <p:cxnSp>
        <p:nvCxnSpPr>
          <p:cNvPr id="14" name="13 Conector recto"/>
          <p:cNvCxnSpPr/>
          <p:nvPr/>
        </p:nvCxnSpPr>
        <p:spPr>
          <a:xfrm>
            <a:off x="467544" y="1124744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14 Imagen" descr="marca_UPV fondo negro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5877272"/>
            <a:ext cx="2088232" cy="738094"/>
          </a:xfrm>
          <a:prstGeom prst="rect">
            <a:avLst/>
          </a:prstGeom>
        </p:spPr>
      </p:pic>
      <p:cxnSp>
        <p:nvCxnSpPr>
          <p:cNvPr id="18" name="17 Conector recto"/>
          <p:cNvCxnSpPr/>
          <p:nvPr/>
        </p:nvCxnSpPr>
        <p:spPr>
          <a:xfrm>
            <a:off x="467544" y="587727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Sistema constructivo</a:t>
            </a:r>
          </a:p>
        </p:txBody>
      </p:sp>
      <p:pic>
        <p:nvPicPr>
          <p:cNvPr id="6" name="5 Imagen" descr="escudo escuela letras blanca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2200" y="5805264"/>
            <a:ext cx="2088231" cy="852267"/>
          </a:xfrm>
          <a:prstGeom prst="rect">
            <a:avLst/>
          </a:prstGeom>
        </p:spPr>
      </p:pic>
      <p:sp>
        <p:nvSpPr>
          <p:cNvPr id="10" name="9 CuadroTexto"/>
          <p:cNvSpPr txBox="1"/>
          <p:nvPr/>
        </p:nvSpPr>
        <p:spPr>
          <a:xfrm>
            <a:off x="4716016" y="1052736"/>
            <a:ext cx="37444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smtClean="0"/>
              <a:t>Torres y paño de acceso de sillarejo, recibido con mortero de cal. Sillería en la puerta de acceso.</a:t>
            </a:r>
            <a:endParaRPr lang="es-ES" sz="1400" dirty="0"/>
          </a:p>
        </p:txBody>
      </p:sp>
      <p:sp>
        <p:nvSpPr>
          <p:cNvPr id="11" name="10 CuadroTexto"/>
          <p:cNvSpPr txBox="1"/>
          <p:nvPr/>
        </p:nvSpPr>
        <p:spPr>
          <a:xfrm>
            <a:off x="4716016" y="1556792"/>
            <a:ext cx="37444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smtClean="0"/>
              <a:t>Muralla de sillarejo, hiladas horizontales, </a:t>
            </a:r>
            <a:r>
              <a:rPr lang="es-ES" sz="1400" dirty="0"/>
              <a:t>m</a:t>
            </a:r>
            <a:r>
              <a:rPr lang="es-ES" sz="1400" dirty="0" smtClean="0"/>
              <a:t>ampostería en la parte inferior.</a:t>
            </a:r>
            <a:endParaRPr lang="es-ES" sz="1400" dirty="0"/>
          </a:p>
        </p:txBody>
      </p:sp>
      <p:sp>
        <p:nvSpPr>
          <p:cNvPr id="12" name="11 CuadroTexto"/>
          <p:cNvSpPr txBox="1"/>
          <p:nvPr/>
        </p:nvSpPr>
        <p:spPr>
          <a:xfrm>
            <a:off x="4716016" y="2060848"/>
            <a:ext cx="37444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smtClean="0"/>
              <a:t>Muro de mampostería irregular de gran tamaño colocada en hiladas recibida con mortero de cal.</a:t>
            </a:r>
            <a:endParaRPr lang="es-ES" sz="1400" dirty="0"/>
          </a:p>
        </p:txBody>
      </p:sp>
      <p:sp>
        <p:nvSpPr>
          <p:cNvPr id="13" name="12 CuadroTexto"/>
          <p:cNvSpPr txBox="1"/>
          <p:nvPr/>
        </p:nvSpPr>
        <p:spPr>
          <a:xfrm>
            <a:off x="4716016" y="2564904"/>
            <a:ext cx="37444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smtClean="0"/>
              <a:t>Fábrica de ladrillo enfoscada con mortero, mampostería  irregular en la parte inferior.</a:t>
            </a:r>
            <a:endParaRPr lang="es-ES" sz="1400" dirty="0"/>
          </a:p>
        </p:txBody>
      </p:sp>
      <p:sp>
        <p:nvSpPr>
          <p:cNvPr id="14" name="13 CuadroTexto"/>
          <p:cNvSpPr txBox="1"/>
          <p:nvPr/>
        </p:nvSpPr>
        <p:spPr>
          <a:xfrm>
            <a:off x="4716016" y="3068960"/>
            <a:ext cx="37444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smtClean="0"/>
              <a:t>Fábrica de ladrillo enfoscada con mortero, en la parte inferior mampostería  irregular en hiladas.</a:t>
            </a:r>
            <a:endParaRPr lang="es-ES" sz="1400" dirty="0"/>
          </a:p>
        </p:txBody>
      </p:sp>
      <p:sp>
        <p:nvSpPr>
          <p:cNvPr id="15" name="14 CuadroTexto"/>
          <p:cNvSpPr txBox="1"/>
          <p:nvPr/>
        </p:nvSpPr>
        <p:spPr>
          <a:xfrm>
            <a:off x="4716016" y="3573016"/>
            <a:ext cx="37444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smtClean="0"/>
              <a:t>Fábrica de tapia encajonada con refuerzo de ladrillo en las esquinas y en los huecos.</a:t>
            </a:r>
            <a:endParaRPr lang="es-ES" sz="1400" dirty="0"/>
          </a:p>
        </p:txBody>
      </p:sp>
      <p:sp>
        <p:nvSpPr>
          <p:cNvPr id="16" name="15 CuadroTexto"/>
          <p:cNvSpPr txBox="1"/>
          <p:nvPr/>
        </p:nvSpPr>
        <p:spPr>
          <a:xfrm>
            <a:off x="4716016" y="4077072"/>
            <a:ext cx="37444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smtClean="0"/>
              <a:t>Fábrica de tapia reforzada con mampostería recibida con mortero de cal. </a:t>
            </a:r>
          </a:p>
        </p:txBody>
      </p:sp>
      <p:sp>
        <p:nvSpPr>
          <p:cNvPr id="17" name="16 CuadroTexto"/>
          <p:cNvSpPr txBox="1"/>
          <p:nvPr/>
        </p:nvSpPr>
        <p:spPr>
          <a:xfrm>
            <a:off x="4716016" y="4581128"/>
            <a:ext cx="37444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smtClean="0"/>
              <a:t>Fábrica de tapia valenciana con hiladas de ladrillos horizontales, parcialmente intervenida.</a:t>
            </a:r>
          </a:p>
        </p:txBody>
      </p:sp>
      <p:sp>
        <p:nvSpPr>
          <p:cNvPr id="18" name="17 CuadroTexto"/>
          <p:cNvSpPr txBox="1"/>
          <p:nvPr/>
        </p:nvSpPr>
        <p:spPr>
          <a:xfrm>
            <a:off x="4716016" y="5085184"/>
            <a:ext cx="39959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smtClean="0"/>
              <a:t>Torre de mampostería redondeada regular en hiladas, con forma de cono, de un periodo posterior</a:t>
            </a:r>
          </a:p>
        </p:txBody>
      </p:sp>
      <p:pic>
        <p:nvPicPr>
          <p:cNvPr id="22" name="21 Imagen" descr="Sist construc OK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23668" t="46728" r="67796" b="7073"/>
          <a:stretch>
            <a:fillRect/>
          </a:stretch>
        </p:blipFill>
        <p:spPr>
          <a:xfrm>
            <a:off x="3923928" y="1124744"/>
            <a:ext cx="648072" cy="4392488"/>
          </a:xfrm>
          <a:prstGeom prst="rect">
            <a:avLst/>
          </a:prstGeom>
        </p:spPr>
      </p:pic>
      <p:pic>
        <p:nvPicPr>
          <p:cNvPr id="25" name="24 Imagen" descr="Sist construc OK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18409" t="1050" r="17162" b="54851"/>
          <a:stretch>
            <a:fillRect/>
          </a:stretch>
        </p:blipFill>
        <p:spPr>
          <a:xfrm>
            <a:off x="395536" y="1628800"/>
            <a:ext cx="3528392" cy="3024336"/>
          </a:xfrm>
          <a:prstGeom prst="rect">
            <a:avLst/>
          </a:prstGeom>
        </p:spPr>
      </p:pic>
      <p:cxnSp>
        <p:nvCxnSpPr>
          <p:cNvPr id="29" name="28 Conector recto"/>
          <p:cNvCxnSpPr/>
          <p:nvPr/>
        </p:nvCxnSpPr>
        <p:spPr>
          <a:xfrm>
            <a:off x="467544" y="83671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29 Imagen" descr="marca_UPV fondo negro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5877272"/>
            <a:ext cx="2088232" cy="738094"/>
          </a:xfrm>
          <a:prstGeom prst="rect">
            <a:avLst/>
          </a:prstGeom>
        </p:spPr>
      </p:pic>
      <p:cxnSp>
        <p:nvCxnSpPr>
          <p:cNvPr id="31" name="30 Conector recto"/>
          <p:cNvCxnSpPr/>
          <p:nvPr/>
        </p:nvCxnSpPr>
        <p:spPr>
          <a:xfrm>
            <a:off x="467544" y="587727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Materiales</a:t>
            </a:r>
          </a:p>
        </p:txBody>
      </p:sp>
      <p:sp>
        <p:nvSpPr>
          <p:cNvPr id="10" name="9 CuadroTexto"/>
          <p:cNvSpPr txBox="1"/>
          <p:nvPr/>
        </p:nvSpPr>
        <p:spPr>
          <a:xfrm>
            <a:off x="3563888" y="1268760"/>
            <a:ext cx="19111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000" b="1" dirty="0" smtClean="0"/>
              <a:t>Muralla exterior</a:t>
            </a:r>
            <a:endParaRPr lang="es-ES" sz="2000" b="1" dirty="0"/>
          </a:p>
        </p:txBody>
      </p:sp>
      <p:sp>
        <p:nvSpPr>
          <p:cNvPr id="11" name="10 CuadroTexto"/>
          <p:cNvSpPr txBox="1"/>
          <p:nvPr/>
        </p:nvSpPr>
        <p:spPr>
          <a:xfrm>
            <a:off x="3779912" y="1772816"/>
            <a:ext cx="46085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4625" indent="-174625">
              <a:buFont typeface="Arial" pitchFamily="34" charset="0"/>
              <a:buChar char="•"/>
            </a:pPr>
            <a:r>
              <a:rPr lang="es-ES" dirty="0" smtClean="0"/>
              <a:t>Construida con sillarejo, colocado en hiladas horizontales, recibido con mortero de cal.</a:t>
            </a:r>
          </a:p>
          <a:p>
            <a:pPr marL="174625" indent="-174625">
              <a:buFont typeface="Arial" pitchFamily="34" charset="0"/>
              <a:buChar char="•"/>
            </a:pPr>
            <a:r>
              <a:rPr lang="es-ES" dirty="0" smtClean="0"/>
              <a:t>Mampostería en la parte interior.</a:t>
            </a:r>
          </a:p>
          <a:p>
            <a:pPr marL="174625" indent="-174625">
              <a:buFont typeface="Arial" pitchFamily="34" charset="0"/>
              <a:buChar char="•"/>
            </a:pPr>
            <a:r>
              <a:rPr lang="es-ES" dirty="0" smtClean="0"/>
              <a:t>Recrecido en la parte superior.</a:t>
            </a:r>
            <a:endParaRPr lang="es-ES" dirty="0"/>
          </a:p>
        </p:txBody>
      </p:sp>
      <p:pic>
        <p:nvPicPr>
          <p:cNvPr id="9218" name="12 Imagen" descr="Descripción: Ficha 2 MURALLA.jpg"/>
          <p:cNvPicPr>
            <a:picLocks noChangeAspect="1" noChangeArrowheads="1"/>
          </p:cNvPicPr>
          <p:nvPr/>
        </p:nvPicPr>
        <p:blipFill>
          <a:blip r:embed="rId2" cstate="print"/>
          <a:srcRect t="4893" r="52180" b="65590"/>
          <a:stretch>
            <a:fillRect/>
          </a:stretch>
        </p:blipFill>
        <p:spPr bwMode="auto">
          <a:xfrm>
            <a:off x="1115616" y="3356992"/>
            <a:ext cx="2219892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12 Imagen" descr="Descripción: Ficha 2 MURALLA.jpg"/>
          <p:cNvPicPr>
            <a:picLocks noChangeAspect="1" noChangeArrowheads="1"/>
          </p:cNvPicPr>
          <p:nvPr/>
        </p:nvPicPr>
        <p:blipFill>
          <a:blip r:embed="rId3" cstate="print"/>
          <a:srcRect t="70004" r="-130"/>
          <a:stretch>
            <a:fillRect/>
          </a:stretch>
        </p:blipFill>
        <p:spPr bwMode="auto">
          <a:xfrm>
            <a:off x="3491880" y="3356992"/>
            <a:ext cx="4604460" cy="2160000"/>
          </a:xfrm>
          <a:prstGeom prst="rect">
            <a:avLst/>
          </a:prstGeom>
          <a:noFill/>
        </p:spPr>
      </p:pic>
      <p:cxnSp>
        <p:nvCxnSpPr>
          <p:cNvPr id="14" name="13 Conector recto"/>
          <p:cNvCxnSpPr/>
          <p:nvPr/>
        </p:nvCxnSpPr>
        <p:spPr>
          <a:xfrm>
            <a:off x="467544" y="83671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14 Imagen" descr="marca_UPV fondo negro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5877272"/>
            <a:ext cx="2088232" cy="738094"/>
          </a:xfrm>
          <a:prstGeom prst="rect">
            <a:avLst/>
          </a:prstGeom>
        </p:spPr>
      </p:pic>
      <p:cxnSp>
        <p:nvCxnSpPr>
          <p:cNvPr id="16" name="15 Conector recto"/>
          <p:cNvCxnSpPr/>
          <p:nvPr/>
        </p:nvCxnSpPr>
        <p:spPr>
          <a:xfrm>
            <a:off x="467544" y="587727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16 Imagen" descr="escudo escuela letras blancas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72200" y="5805264"/>
            <a:ext cx="2088231" cy="852267"/>
          </a:xfrm>
          <a:prstGeom prst="rect">
            <a:avLst/>
          </a:prstGeom>
        </p:spPr>
      </p:pic>
      <p:pic>
        <p:nvPicPr>
          <p:cNvPr id="21" name="20 Imagen" descr="Distribucion OK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16200000">
            <a:off x="1379861" y="1292547"/>
            <a:ext cx="1703558" cy="180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Materiales</a:t>
            </a:r>
          </a:p>
        </p:txBody>
      </p:sp>
      <p:sp>
        <p:nvSpPr>
          <p:cNvPr id="10" name="9 CuadroTexto"/>
          <p:cNvSpPr txBox="1"/>
          <p:nvPr/>
        </p:nvSpPr>
        <p:spPr>
          <a:xfrm>
            <a:off x="3563888" y="1124744"/>
            <a:ext cx="22563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000" b="1" dirty="0" smtClean="0"/>
              <a:t>Torre del homenaje</a:t>
            </a:r>
            <a:endParaRPr lang="es-ES" sz="2000" b="1" dirty="0"/>
          </a:p>
        </p:txBody>
      </p:sp>
      <p:sp>
        <p:nvSpPr>
          <p:cNvPr id="11" name="10 CuadroTexto"/>
          <p:cNvSpPr txBox="1"/>
          <p:nvPr/>
        </p:nvSpPr>
        <p:spPr>
          <a:xfrm>
            <a:off x="3779912" y="1628800"/>
            <a:ext cx="46085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4625" indent="-174625">
              <a:buFont typeface="Arial" pitchFamily="34" charset="0"/>
              <a:buChar char="•"/>
            </a:pPr>
            <a:r>
              <a:rPr lang="es-ES" dirty="0" smtClean="0"/>
              <a:t>Parte inferior construida con mampostería, reforzada con sillería en las esquinas.</a:t>
            </a:r>
          </a:p>
          <a:p>
            <a:pPr marL="174625" indent="-174625">
              <a:buFont typeface="Arial" pitchFamily="34" charset="0"/>
              <a:buChar char="•"/>
            </a:pPr>
            <a:r>
              <a:rPr lang="es-ES" dirty="0" smtClean="0"/>
              <a:t>Tapial en la parte superior.</a:t>
            </a:r>
          </a:p>
          <a:p>
            <a:pPr marL="174625" indent="-174625">
              <a:buFont typeface="Arial" pitchFamily="34" charset="0"/>
              <a:buChar char="•"/>
            </a:pPr>
            <a:r>
              <a:rPr lang="es-ES" dirty="0" smtClean="0"/>
              <a:t>Ha sufrido una fuerte intervención.</a:t>
            </a:r>
            <a:endParaRPr lang="es-ES" dirty="0"/>
          </a:p>
        </p:txBody>
      </p:sp>
      <p:pic>
        <p:nvPicPr>
          <p:cNvPr id="11266" name="Picture 2" descr="Descripción: Ficha 5 TORRE.jpg"/>
          <p:cNvPicPr>
            <a:picLocks noChangeAspect="1" noChangeArrowheads="1"/>
          </p:cNvPicPr>
          <p:nvPr/>
        </p:nvPicPr>
        <p:blipFill>
          <a:blip r:embed="rId2" cstate="print"/>
          <a:srcRect t="4491" r="52943" b="65800"/>
          <a:stretch>
            <a:fillRect/>
          </a:stretch>
        </p:blipFill>
        <p:spPr bwMode="auto">
          <a:xfrm>
            <a:off x="1115616" y="3356992"/>
            <a:ext cx="2178656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53 Imagen" descr="Descripción: Ficha 5 TORRE.jpg"/>
          <p:cNvPicPr>
            <a:picLocks noChangeAspect="1" noChangeArrowheads="1"/>
          </p:cNvPicPr>
          <p:nvPr/>
        </p:nvPicPr>
        <p:blipFill>
          <a:blip r:embed="rId3" cstate="print"/>
          <a:srcRect t="69984"/>
          <a:stretch>
            <a:fillRect/>
          </a:stretch>
        </p:blipFill>
        <p:spPr bwMode="auto">
          <a:xfrm>
            <a:off x="3491880" y="3356992"/>
            <a:ext cx="4578592" cy="2160000"/>
          </a:xfrm>
          <a:prstGeom prst="rect">
            <a:avLst/>
          </a:prstGeom>
          <a:noFill/>
        </p:spPr>
      </p:pic>
      <p:cxnSp>
        <p:nvCxnSpPr>
          <p:cNvPr id="12" name="11 Conector recto"/>
          <p:cNvCxnSpPr/>
          <p:nvPr/>
        </p:nvCxnSpPr>
        <p:spPr>
          <a:xfrm>
            <a:off x="467544" y="83671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12 Imagen" descr="marca_UPV fondo negro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5877272"/>
            <a:ext cx="2088232" cy="738094"/>
          </a:xfrm>
          <a:prstGeom prst="rect">
            <a:avLst/>
          </a:prstGeom>
        </p:spPr>
      </p:pic>
      <p:cxnSp>
        <p:nvCxnSpPr>
          <p:cNvPr id="14" name="13 Conector recto"/>
          <p:cNvCxnSpPr/>
          <p:nvPr/>
        </p:nvCxnSpPr>
        <p:spPr>
          <a:xfrm>
            <a:off x="467544" y="587727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14 Imagen" descr="escudo escuela letras blancas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72200" y="5805264"/>
            <a:ext cx="2088231" cy="852267"/>
          </a:xfrm>
          <a:prstGeom prst="rect">
            <a:avLst/>
          </a:prstGeom>
        </p:spPr>
      </p:pic>
      <p:pic>
        <p:nvPicPr>
          <p:cNvPr id="17" name="16 Imagen" descr="9 TORRE HOMENAJE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40000"/>
          </a:blip>
          <a:stretch>
            <a:fillRect/>
          </a:stretch>
        </p:blipFill>
        <p:spPr>
          <a:xfrm>
            <a:off x="1259632" y="1268760"/>
            <a:ext cx="1905000" cy="1798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Materiales</a:t>
            </a:r>
          </a:p>
        </p:txBody>
      </p:sp>
      <p:sp>
        <p:nvSpPr>
          <p:cNvPr id="10" name="9 CuadroTexto"/>
          <p:cNvSpPr txBox="1"/>
          <p:nvPr/>
        </p:nvSpPr>
        <p:spPr>
          <a:xfrm>
            <a:off x="3563888" y="1124744"/>
            <a:ext cx="26374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000" b="1" dirty="0" smtClean="0"/>
              <a:t>Muro tapial valenciano</a:t>
            </a:r>
            <a:endParaRPr lang="es-ES" sz="2000" b="1" dirty="0"/>
          </a:p>
        </p:txBody>
      </p:sp>
      <p:sp>
        <p:nvSpPr>
          <p:cNvPr id="11" name="10 CuadroTexto"/>
          <p:cNvSpPr txBox="1"/>
          <p:nvPr/>
        </p:nvSpPr>
        <p:spPr>
          <a:xfrm>
            <a:off x="3779912" y="1340768"/>
            <a:ext cx="460851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4625" indent="-174625">
              <a:buFont typeface="Arial" pitchFamily="34" charset="0"/>
              <a:buChar char="•"/>
            </a:pPr>
            <a:endParaRPr lang="es-ES" dirty="0" smtClean="0"/>
          </a:p>
          <a:p>
            <a:pPr marL="174625" indent="-174625">
              <a:buFont typeface="Arial" pitchFamily="34" charset="0"/>
              <a:buChar char="•"/>
            </a:pPr>
            <a:r>
              <a:rPr lang="es-ES" dirty="0" smtClean="0"/>
              <a:t>Elemento sin intervenir.</a:t>
            </a:r>
          </a:p>
          <a:p>
            <a:pPr marL="174625" indent="-174625">
              <a:buFont typeface="Arial" pitchFamily="34" charset="0"/>
              <a:buChar char="•"/>
            </a:pPr>
            <a:r>
              <a:rPr lang="es-ES" dirty="0" smtClean="0"/>
              <a:t>Se observan los huecos de las agujas y restos de la costra de cal.</a:t>
            </a:r>
          </a:p>
          <a:p>
            <a:pPr marL="174625" indent="-174625">
              <a:buFont typeface="Arial" pitchFamily="34" charset="0"/>
              <a:buChar char="•"/>
            </a:pPr>
            <a:r>
              <a:rPr lang="es-ES" dirty="0" smtClean="0"/>
              <a:t>Señales de los forjados superiores y escaleras.</a:t>
            </a:r>
          </a:p>
          <a:p>
            <a:pPr marL="174625" indent="-174625">
              <a:buFont typeface="Arial" pitchFamily="34" charset="0"/>
              <a:buChar char="•"/>
            </a:pPr>
            <a:endParaRPr lang="es-ES" dirty="0"/>
          </a:p>
        </p:txBody>
      </p:sp>
      <p:pic>
        <p:nvPicPr>
          <p:cNvPr id="13314" name="63 Imagen" descr="Descripción: Ficha 7 EXTERIOR OTRAS DEP.jpg"/>
          <p:cNvPicPr>
            <a:picLocks noChangeAspect="1" noChangeArrowheads="1"/>
          </p:cNvPicPr>
          <p:nvPr/>
        </p:nvPicPr>
        <p:blipFill>
          <a:blip r:embed="rId2" cstate="print"/>
          <a:srcRect t="4491" r="52940" b="65800"/>
          <a:stretch>
            <a:fillRect/>
          </a:stretch>
        </p:blipFill>
        <p:spPr bwMode="auto">
          <a:xfrm>
            <a:off x="1115616" y="3356992"/>
            <a:ext cx="2178656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63 Imagen" descr="Descripción: Ficha 7 EXTERIOR OTRAS DEP.jpg"/>
          <p:cNvPicPr>
            <a:picLocks noChangeAspect="1" noChangeArrowheads="1"/>
          </p:cNvPicPr>
          <p:nvPr/>
        </p:nvPicPr>
        <p:blipFill>
          <a:blip r:embed="rId3" cstate="print"/>
          <a:srcRect t="69984"/>
          <a:stretch>
            <a:fillRect/>
          </a:stretch>
        </p:blipFill>
        <p:spPr bwMode="auto">
          <a:xfrm>
            <a:off x="3491880" y="3356992"/>
            <a:ext cx="4578592" cy="2160000"/>
          </a:xfrm>
          <a:prstGeom prst="rect">
            <a:avLst/>
          </a:prstGeom>
          <a:noFill/>
        </p:spPr>
      </p:pic>
      <p:cxnSp>
        <p:nvCxnSpPr>
          <p:cNvPr id="12" name="11 Conector recto"/>
          <p:cNvCxnSpPr/>
          <p:nvPr/>
        </p:nvCxnSpPr>
        <p:spPr>
          <a:xfrm>
            <a:off x="467544" y="83671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12 Imagen" descr="marca_UPV fondo negro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5877272"/>
            <a:ext cx="2088232" cy="738094"/>
          </a:xfrm>
          <a:prstGeom prst="rect">
            <a:avLst/>
          </a:prstGeom>
        </p:spPr>
      </p:pic>
      <p:cxnSp>
        <p:nvCxnSpPr>
          <p:cNvPr id="14" name="13 Conector recto"/>
          <p:cNvCxnSpPr/>
          <p:nvPr/>
        </p:nvCxnSpPr>
        <p:spPr>
          <a:xfrm>
            <a:off x="467544" y="587727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14 Imagen" descr="escudo escuela letras blancas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72200" y="5805264"/>
            <a:ext cx="2088231" cy="852267"/>
          </a:xfrm>
          <a:prstGeom prst="rect">
            <a:avLst/>
          </a:prstGeom>
        </p:spPr>
      </p:pic>
      <p:pic>
        <p:nvPicPr>
          <p:cNvPr id="17" name="16 Imagen" descr="8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40000"/>
          </a:blip>
          <a:stretch>
            <a:fillRect/>
          </a:stretch>
        </p:blipFill>
        <p:spPr>
          <a:xfrm>
            <a:off x="1259632" y="1268760"/>
            <a:ext cx="1905000" cy="1798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Estado actual</a:t>
            </a:r>
          </a:p>
        </p:txBody>
      </p:sp>
      <p:sp>
        <p:nvSpPr>
          <p:cNvPr id="7" name="6 CuadroTexto"/>
          <p:cNvSpPr txBox="1"/>
          <p:nvPr/>
        </p:nvSpPr>
        <p:spPr>
          <a:xfrm>
            <a:off x="1043608" y="1196752"/>
            <a:ext cx="72007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/>
              <a:t>Actualmente </a:t>
            </a:r>
            <a:r>
              <a:rPr lang="es-ES" sz="1600" dirty="0" smtClean="0"/>
              <a:t>se </a:t>
            </a:r>
            <a:r>
              <a:rPr lang="es-ES" sz="1600" dirty="0"/>
              <a:t>encuentra en buen estado, debido a las obras de reconstrucción que ha experimentado </a:t>
            </a:r>
            <a:r>
              <a:rPr lang="es-ES" sz="1600" dirty="0" smtClean="0"/>
              <a:t>y que </a:t>
            </a:r>
            <a:r>
              <a:rPr lang="es-ES" sz="1600" dirty="0"/>
              <a:t>han afectado a la mayoría de elementos importantes del </a:t>
            </a:r>
            <a:r>
              <a:rPr lang="es-ES" sz="1600" dirty="0" smtClean="0"/>
              <a:t>Castillo.</a:t>
            </a:r>
          </a:p>
          <a:p>
            <a:endParaRPr lang="es-ES" sz="1600" dirty="0"/>
          </a:p>
          <a:p>
            <a:r>
              <a:rPr lang="es-ES" sz="1600" dirty="0" smtClean="0"/>
              <a:t>Actualmente </a:t>
            </a:r>
            <a:r>
              <a:rPr lang="es-ES" sz="1600" dirty="0"/>
              <a:t>ofrece una imagen totalmente distinta  a la que tenía tras las últimas </a:t>
            </a:r>
            <a:r>
              <a:rPr lang="es-ES" sz="1600" dirty="0" smtClean="0"/>
              <a:t>modificaciones tras las guerras acontecidas.</a:t>
            </a:r>
            <a:endParaRPr lang="es-ES" sz="1600" dirty="0"/>
          </a:p>
        </p:txBody>
      </p:sp>
      <p:pic>
        <p:nvPicPr>
          <p:cNvPr id="8" name="7 Imagen" descr="_DSC029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6016" y="2996952"/>
            <a:ext cx="3780000" cy="2520000"/>
          </a:xfrm>
          <a:prstGeom prst="rect">
            <a:avLst/>
          </a:prstGeom>
        </p:spPr>
      </p:pic>
      <p:pic>
        <p:nvPicPr>
          <p:cNvPr id="9" name="8 Imagen" descr="_DSC03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2996952"/>
            <a:ext cx="3780000" cy="2520000"/>
          </a:xfrm>
          <a:prstGeom prst="rect">
            <a:avLst/>
          </a:prstGeom>
        </p:spPr>
      </p:pic>
      <p:cxnSp>
        <p:nvCxnSpPr>
          <p:cNvPr id="10" name="9 Conector recto"/>
          <p:cNvCxnSpPr/>
          <p:nvPr/>
        </p:nvCxnSpPr>
        <p:spPr>
          <a:xfrm>
            <a:off x="467544" y="83671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10 Imagen" descr="marca_UPV fondo negro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5877272"/>
            <a:ext cx="2088232" cy="738094"/>
          </a:xfrm>
          <a:prstGeom prst="rect">
            <a:avLst/>
          </a:prstGeom>
        </p:spPr>
      </p:pic>
      <p:cxnSp>
        <p:nvCxnSpPr>
          <p:cNvPr id="12" name="11 Conector recto"/>
          <p:cNvCxnSpPr/>
          <p:nvPr/>
        </p:nvCxnSpPr>
        <p:spPr>
          <a:xfrm>
            <a:off x="467544" y="587727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12 Imagen" descr="escudo escuela letras blancas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72200" y="5805264"/>
            <a:ext cx="2088231" cy="8522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Intervenciones</a:t>
            </a:r>
            <a:r>
              <a:rPr kumimoji="0" lang="es-ES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realizadas</a:t>
            </a:r>
            <a:endParaRPr kumimoji="0" lang="es-E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67544" y="83671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7 Imagen" descr="marca_UPV fondo negro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5877272"/>
            <a:ext cx="2088232" cy="738094"/>
          </a:xfrm>
          <a:prstGeom prst="rect">
            <a:avLst/>
          </a:prstGeom>
        </p:spPr>
      </p:pic>
      <p:cxnSp>
        <p:nvCxnSpPr>
          <p:cNvPr id="9" name="8 Conector recto"/>
          <p:cNvCxnSpPr/>
          <p:nvPr/>
        </p:nvCxnSpPr>
        <p:spPr>
          <a:xfrm>
            <a:off x="467544" y="587727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9 Imagen" descr="escudo escuela letras blanca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72200" y="5805264"/>
            <a:ext cx="2088231" cy="852267"/>
          </a:xfrm>
          <a:prstGeom prst="rect">
            <a:avLst/>
          </a:prstGeom>
        </p:spPr>
      </p:pic>
      <p:pic>
        <p:nvPicPr>
          <p:cNvPr id="11" name="10 Imagen" descr="8 ENTRADA PATIO ARMA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91680" y="1340768"/>
            <a:ext cx="5940684" cy="396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Intervenciones</a:t>
            </a:r>
            <a:r>
              <a:rPr kumimoji="0" lang="es-ES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realizadas</a:t>
            </a:r>
            <a:endParaRPr kumimoji="0" lang="es-E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5362" name="39 Imagen" descr="Descripción: _DSC0066.JPG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 l="6107" t="4028" r="8160" b="10623"/>
          <a:stretch>
            <a:fillRect/>
          </a:stretch>
        </p:blipFill>
        <p:spPr bwMode="auto">
          <a:xfrm>
            <a:off x="1115616" y="1844824"/>
            <a:ext cx="3281282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 descr="Descripción: _DSC0077.JPG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 l="6100" t="3664" r="9868" b="9158"/>
          <a:stretch>
            <a:fillRect/>
          </a:stretch>
        </p:blipFill>
        <p:spPr bwMode="auto">
          <a:xfrm>
            <a:off x="4860032" y="1844824"/>
            <a:ext cx="3121905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11 CuadroTexto"/>
          <p:cNvSpPr txBox="1"/>
          <p:nvPr/>
        </p:nvSpPr>
        <p:spPr>
          <a:xfrm>
            <a:off x="2915816" y="1268760"/>
            <a:ext cx="32783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b="1" dirty="0" smtClean="0"/>
              <a:t>Muralla recinto superior</a:t>
            </a:r>
            <a:endParaRPr lang="es-ES" sz="2400" b="1" dirty="0"/>
          </a:p>
        </p:txBody>
      </p:sp>
      <p:sp>
        <p:nvSpPr>
          <p:cNvPr id="13" name="12 CuadroTexto"/>
          <p:cNvSpPr txBox="1"/>
          <p:nvPr/>
        </p:nvSpPr>
        <p:spPr>
          <a:xfrm>
            <a:off x="1331640" y="4149080"/>
            <a:ext cx="64807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Todos los muros exteriores del recinto superior han sufrido una reconstrucción completa en los últimos años.</a:t>
            </a:r>
          </a:p>
          <a:p>
            <a:r>
              <a:rPr lang="es-ES" dirty="0" smtClean="0"/>
              <a:t>La reconstrucción de los muros se ha llevado a cabo con fábrica de ladrillo cerámico con un enfoscado de mortero de cemento. </a:t>
            </a:r>
            <a:endParaRPr lang="es-ES" dirty="0"/>
          </a:p>
        </p:txBody>
      </p:sp>
      <p:cxnSp>
        <p:nvCxnSpPr>
          <p:cNvPr id="9" name="8 Conector recto"/>
          <p:cNvCxnSpPr/>
          <p:nvPr/>
        </p:nvCxnSpPr>
        <p:spPr>
          <a:xfrm>
            <a:off x="467544" y="83671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9 Imagen" descr="marca_UPV fondo negro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5877272"/>
            <a:ext cx="2088232" cy="738094"/>
          </a:xfrm>
          <a:prstGeom prst="rect">
            <a:avLst/>
          </a:prstGeom>
        </p:spPr>
      </p:pic>
      <p:cxnSp>
        <p:nvCxnSpPr>
          <p:cNvPr id="11" name="10 Conector recto"/>
          <p:cNvCxnSpPr/>
          <p:nvPr/>
        </p:nvCxnSpPr>
        <p:spPr>
          <a:xfrm>
            <a:off x="467544" y="587727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13 Imagen" descr="escudo escuela letras blancas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72200" y="5805264"/>
            <a:ext cx="2088231" cy="8522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3600" dirty="0" smtClean="0"/>
              <a:t>Contenido</a:t>
            </a:r>
            <a:endParaRPr lang="es-ES" sz="3600" dirty="0"/>
          </a:p>
        </p:txBody>
      </p:sp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1259632" y="1340768"/>
            <a:ext cx="7139136" cy="4525963"/>
          </a:xfrm>
        </p:spPr>
        <p:txBody>
          <a:bodyPr>
            <a:normAutofit lnSpcReduction="10000"/>
          </a:bodyPr>
          <a:lstStyle/>
          <a:p>
            <a:r>
              <a:rPr lang="es-ES" dirty="0" smtClean="0"/>
              <a:t>Introducción.</a:t>
            </a:r>
          </a:p>
          <a:p>
            <a:r>
              <a:rPr lang="es-ES" dirty="0" smtClean="0"/>
              <a:t>Motivos de nuestra elección.</a:t>
            </a:r>
          </a:p>
          <a:p>
            <a:r>
              <a:rPr lang="es-ES" dirty="0" smtClean="0"/>
              <a:t>Objetivos del Proyecto.</a:t>
            </a:r>
          </a:p>
          <a:p>
            <a:r>
              <a:rPr lang="es-ES" dirty="0" smtClean="0"/>
              <a:t>Metodología.</a:t>
            </a:r>
          </a:p>
          <a:p>
            <a:r>
              <a:rPr lang="es-ES" dirty="0" smtClean="0"/>
              <a:t>Análisis del Castillo.</a:t>
            </a:r>
          </a:p>
          <a:p>
            <a:r>
              <a:rPr lang="es-ES" dirty="0" smtClean="0"/>
              <a:t>Rectificación fotogramétrica.</a:t>
            </a:r>
          </a:p>
          <a:p>
            <a:r>
              <a:rPr lang="es-ES" dirty="0" smtClean="0"/>
              <a:t>Planos.</a:t>
            </a:r>
          </a:p>
          <a:p>
            <a:r>
              <a:rPr lang="es-ES" dirty="0" smtClean="0"/>
              <a:t>Conclusiones.</a:t>
            </a:r>
            <a:endParaRPr lang="es-ES" dirty="0"/>
          </a:p>
        </p:txBody>
      </p:sp>
      <p:pic>
        <p:nvPicPr>
          <p:cNvPr id="6" name="5 Imagen" descr="escudo escuela letras blanca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2200" y="5805264"/>
            <a:ext cx="2088231" cy="852267"/>
          </a:xfrm>
          <a:prstGeom prst="rect">
            <a:avLst/>
          </a:prstGeom>
        </p:spPr>
      </p:pic>
      <p:cxnSp>
        <p:nvCxnSpPr>
          <p:cNvPr id="8" name="7 Conector recto"/>
          <p:cNvCxnSpPr/>
          <p:nvPr/>
        </p:nvCxnSpPr>
        <p:spPr>
          <a:xfrm>
            <a:off x="539552" y="119675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8 Imagen" descr="marca_UPV fondo negro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5877272"/>
            <a:ext cx="2088232" cy="738094"/>
          </a:xfrm>
          <a:prstGeom prst="rect">
            <a:avLst/>
          </a:prstGeom>
        </p:spPr>
      </p:pic>
      <p:cxnSp>
        <p:nvCxnSpPr>
          <p:cNvPr id="10" name="9 Conector recto"/>
          <p:cNvCxnSpPr/>
          <p:nvPr/>
        </p:nvCxnSpPr>
        <p:spPr>
          <a:xfrm>
            <a:off x="467544" y="587727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Intervenciones</a:t>
            </a:r>
            <a:r>
              <a:rPr kumimoji="0" lang="es-ES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realizadas</a:t>
            </a:r>
            <a:endParaRPr kumimoji="0" lang="es-E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11 CuadroTexto"/>
          <p:cNvSpPr txBox="1"/>
          <p:nvPr/>
        </p:nvSpPr>
        <p:spPr>
          <a:xfrm>
            <a:off x="3491880" y="1268760"/>
            <a:ext cx="20849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b="1" dirty="0" smtClean="0"/>
              <a:t>Patio de armas</a:t>
            </a:r>
            <a:endParaRPr lang="es-ES" sz="2400" b="1" dirty="0"/>
          </a:p>
        </p:txBody>
      </p:sp>
      <p:sp>
        <p:nvSpPr>
          <p:cNvPr id="13" name="12 CuadroTexto"/>
          <p:cNvSpPr txBox="1"/>
          <p:nvPr/>
        </p:nvSpPr>
        <p:spPr>
          <a:xfrm>
            <a:off x="1331640" y="4149080"/>
            <a:ext cx="66247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En 1992 se iniciaron los trabajos, que duraron 4 años.</a:t>
            </a:r>
          </a:p>
          <a:p>
            <a:r>
              <a:rPr lang="es-ES" dirty="0" smtClean="0"/>
              <a:t>Se retiraron varios metros de vegetación y se restauró el pavimento original de cantos rodados, muy común en los palacios del siglo XVIII.</a:t>
            </a:r>
          </a:p>
          <a:p>
            <a:r>
              <a:rPr lang="es-ES" dirty="0" smtClean="0"/>
              <a:t>En la actualidad se encuentra en perfecto estado.</a:t>
            </a:r>
            <a:endParaRPr lang="es-ES" dirty="0"/>
          </a:p>
        </p:txBody>
      </p:sp>
      <p:pic>
        <p:nvPicPr>
          <p:cNvPr id="16386" name="19 Imagen" descr="Descripción: _DSC0063.JPG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 l="6102" t="5128" r="6032" b="6960"/>
          <a:stretch>
            <a:fillRect/>
          </a:stretch>
        </p:blipFill>
        <p:spPr bwMode="auto">
          <a:xfrm>
            <a:off x="1115616" y="1844824"/>
            <a:ext cx="3241905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13 Imagen" descr="_DSC026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1844824"/>
            <a:ext cx="3240000" cy="2160000"/>
          </a:xfrm>
          <a:prstGeom prst="rect">
            <a:avLst/>
          </a:prstGeom>
        </p:spPr>
      </p:pic>
      <p:cxnSp>
        <p:nvCxnSpPr>
          <p:cNvPr id="9" name="8 Conector recto"/>
          <p:cNvCxnSpPr/>
          <p:nvPr/>
        </p:nvCxnSpPr>
        <p:spPr>
          <a:xfrm>
            <a:off x="467544" y="83671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9 Imagen" descr="marca_UPV fondo negro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5877272"/>
            <a:ext cx="2088232" cy="738094"/>
          </a:xfrm>
          <a:prstGeom prst="rect">
            <a:avLst/>
          </a:prstGeom>
        </p:spPr>
      </p:pic>
      <p:cxnSp>
        <p:nvCxnSpPr>
          <p:cNvPr id="11" name="10 Conector recto"/>
          <p:cNvCxnSpPr/>
          <p:nvPr/>
        </p:nvCxnSpPr>
        <p:spPr>
          <a:xfrm>
            <a:off x="467544" y="587727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14 Imagen" descr="escudo escuela letras blancas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72200" y="5805264"/>
            <a:ext cx="2088231" cy="8522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Intervenciones</a:t>
            </a:r>
            <a:r>
              <a:rPr kumimoji="0" lang="es-ES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realizadas</a:t>
            </a:r>
            <a:endParaRPr kumimoji="0" lang="es-E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11 CuadroTexto"/>
          <p:cNvSpPr txBox="1"/>
          <p:nvPr/>
        </p:nvSpPr>
        <p:spPr>
          <a:xfrm>
            <a:off x="3059832" y="1268760"/>
            <a:ext cx="29962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b="1" dirty="0" smtClean="0"/>
              <a:t>La torre del homenaje</a:t>
            </a:r>
            <a:endParaRPr lang="es-ES" sz="2400" b="1" dirty="0"/>
          </a:p>
        </p:txBody>
      </p:sp>
      <p:sp>
        <p:nvSpPr>
          <p:cNvPr id="13" name="12 CuadroTexto"/>
          <p:cNvSpPr txBox="1"/>
          <p:nvPr/>
        </p:nvSpPr>
        <p:spPr>
          <a:xfrm>
            <a:off x="1331640" y="4149080"/>
            <a:ext cx="66247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La intervención se inició en 1992, a cargo de Francisco Cervera.</a:t>
            </a:r>
          </a:p>
          <a:p>
            <a:r>
              <a:rPr lang="es-ES" dirty="0" smtClean="0"/>
              <a:t>Reconstrucción completa de la Torre, con fábrica de ladrillo </a:t>
            </a:r>
            <a:r>
              <a:rPr lang="es-ES" dirty="0"/>
              <a:t> </a:t>
            </a:r>
            <a:r>
              <a:rPr lang="es-ES" dirty="0" smtClean="0"/>
              <a:t>con un enfoscado de mortero. </a:t>
            </a:r>
          </a:p>
          <a:p>
            <a:r>
              <a:rPr lang="es-ES" dirty="0" smtClean="0"/>
              <a:t>Se añadió un nuevo nivel a modo de mirador</a:t>
            </a:r>
          </a:p>
          <a:p>
            <a:r>
              <a:rPr lang="es-ES" dirty="0" smtClean="0"/>
              <a:t>Intervención muy polémica.</a:t>
            </a:r>
            <a:endParaRPr lang="es-ES" dirty="0"/>
          </a:p>
        </p:txBody>
      </p:sp>
      <p:pic>
        <p:nvPicPr>
          <p:cNvPr id="17410" name="29 Imagen" descr="Descripción: _DSC0071.JPG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 l="6590" t="7692" r="7008" b="5861"/>
          <a:stretch>
            <a:fillRect/>
          </a:stretch>
        </p:blipFill>
        <p:spPr bwMode="auto">
          <a:xfrm>
            <a:off x="1115616" y="1844824"/>
            <a:ext cx="3241905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14 Imagen" descr="_DSC033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1844824"/>
            <a:ext cx="3240000" cy="2160000"/>
          </a:xfrm>
          <a:prstGeom prst="rect">
            <a:avLst/>
          </a:prstGeom>
        </p:spPr>
      </p:pic>
      <p:cxnSp>
        <p:nvCxnSpPr>
          <p:cNvPr id="10" name="9 Conector recto"/>
          <p:cNvCxnSpPr/>
          <p:nvPr/>
        </p:nvCxnSpPr>
        <p:spPr>
          <a:xfrm>
            <a:off x="467544" y="83671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10 Imagen" descr="marca_UPV fondo negro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5877272"/>
            <a:ext cx="2088232" cy="738094"/>
          </a:xfrm>
          <a:prstGeom prst="rect">
            <a:avLst/>
          </a:prstGeom>
        </p:spPr>
      </p:pic>
      <p:cxnSp>
        <p:nvCxnSpPr>
          <p:cNvPr id="14" name="13 Conector recto"/>
          <p:cNvCxnSpPr/>
          <p:nvPr/>
        </p:nvCxnSpPr>
        <p:spPr>
          <a:xfrm>
            <a:off x="467544" y="587727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15 Imagen" descr="escudo escuela letras blancas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72200" y="5805264"/>
            <a:ext cx="2088231" cy="8522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Intervenciones</a:t>
            </a:r>
            <a:r>
              <a:rPr kumimoji="0" lang="es-ES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realizadas</a:t>
            </a:r>
            <a:endParaRPr kumimoji="0" lang="es-E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10" name="9 Conector recto"/>
          <p:cNvCxnSpPr/>
          <p:nvPr/>
        </p:nvCxnSpPr>
        <p:spPr>
          <a:xfrm>
            <a:off x="467544" y="83671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10 Imagen" descr="marca_UPV fondo negro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5877272"/>
            <a:ext cx="2088232" cy="738094"/>
          </a:xfrm>
          <a:prstGeom prst="rect">
            <a:avLst/>
          </a:prstGeom>
        </p:spPr>
      </p:pic>
      <p:cxnSp>
        <p:nvCxnSpPr>
          <p:cNvPr id="14" name="13 Conector recto"/>
          <p:cNvCxnSpPr/>
          <p:nvPr/>
        </p:nvCxnSpPr>
        <p:spPr>
          <a:xfrm>
            <a:off x="467544" y="587727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15 Imagen" descr="escudo escuela letras blanca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72200" y="5805264"/>
            <a:ext cx="2088231" cy="852267"/>
          </a:xfrm>
          <a:prstGeom prst="rect">
            <a:avLst/>
          </a:prstGeom>
        </p:spPr>
      </p:pic>
      <p:pic>
        <p:nvPicPr>
          <p:cNvPr id="17" name="16 Imagen" descr="_DSC0106.JPG"/>
          <p:cNvPicPr>
            <a:picLocks noChangeAspect="1"/>
          </p:cNvPicPr>
          <p:nvPr/>
        </p:nvPicPr>
        <p:blipFill>
          <a:blip r:embed="rId4" cstate="print">
            <a:lum contrast="10000"/>
          </a:blip>
          <a:stretch>
            <a:fillRect/>
          </a:stretch>
        </p:blipFill>
        <p:spPr>
          <a:xfrm>
            <a:off x="1907704" y="1772816"/>
            <a:ext cx="5400000" cy="3600000"/>
          </a:xfrm>
          <a:prstGeom prst="rect">
            <a:avLst/>
          </a:prstGeom>
        </p:spPr>
      </p:pic>
      <p:sp>
        <p:nvSpPr>
          <p:cNvPr id="18" name="17 CuadroTexto"/>
          <p:cNvSpPr txBox="1"/>
          <p:nvPr/>
        </p:nvSpPr>
        <p:spPr>
          <a:xfrm>
            <a:off x="3059832" y="1268760"/>
            <a:ext cx="29962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b="1" dirty="0" smtClean="0"/>
              <a:t>La torre del homenaje</a:t>
            </a:r>
            <a:endParaRPr lang="es-E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3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Contenido</a:t>
            </a:r>
          </a:p>
        </p:txBody>
      </p:sp>
      <p:sp>
        <p:nvSpPr>
          <p:cNvPr id="7" name="4 Marcador de contenido"/>
          <p:cNvSpPr txBox="1">
            <a:spLocks/>
          </p:cNvSpPr>
          <p:nvPr/>
        </p:nvSpPr>
        <p:spPr>
          <a:xfrm>
            <a:off x="1259632" y="1412776"/>
            <a:ext cx="7139136" cy="452596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Introducción.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es-ES" sz="32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Motivos de nuestra elección.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es-ES" sz="32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Objetivos del Proyecto.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Metodología.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es-ES" sz="32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Análisis del Castillo.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3200" b="0" i="0" u="none" strike="noStrike" kern="1200" cap="none" spc="0" normalizeH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Rectificación fotogramétrica.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Planos.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Conclusiones.</a:t>
            </a:r>
          </a:p>
        </p:txBody>
      </p:sp>
      <p:pic>
        <p:nvPicPr>
          <p:cNvPr id="10" name="9 Imagen" descr="escudo escuela letras blanca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2200" y="5805264"/>
            <a:ext cx="2088231" cy="852267"/>
          </a:xfrm>
          <a:prstGeom prst="rect">
            <a:avLst/>
          </a:prstGeom>
        </p:spPr>
      </p:pic>
      <p:cxnSp>
        <p:nvCxnSpPr>
          <p:cNvPr id="11" name="10 Conector recto"/>
          <p:cNvCxnSpPr/>
          <p:nvPr/>
        </p:nvCxnSpPr>
        <p:spPr>
          <a:xfrm>
            <a:off x="539552" y="119675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11 Imagen" descr="marca_UPV fondo negro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5877272"/>
            <a:ext cx="2088232" cy="738094"/>
          </a:xfrm>
          <a:prstGeom prst="rect">
            <a:avLst/>
          </a:prstGeom>
        </p:spPr>
      </p:pic>
      <p:cxnSp>
        <p:nvCxnSpPr>
          <p:cNvPr id="13" name="12 Conector recto"/>
          <p:cNvCxnSpPr/>
          <p:nvPr/>
        </p:nvCxnSpPr>
        <p:spPr>
          <a:xfrm>
            <a:off x="467544" y="587727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Rectificación fotogramétrica</a:t>
            </a:r>
          </a:p>
        </p:txBody>
      </p:sp>
      <p:cxnSp>
        <p:nvCxnSpPr>
          <p:cNvPr id="9" name="8 Conector recto"/>
          <p:cNvCxnSpPr/>
          <p:nvPr/>
        </p:nvCxnSpPr>
        <p:spPr>
          <a:xfrm>
            <a:off x="539552" y="1052736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9 Imagen" descr="marca_UPV fondo negro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5877272"/>
            <a:ext cx="2088232" cy="738094"/>
          </a:xfrm>
          <a:prstGeom prst="rect">
            <a:avLst/>
          </a:prstGeom>
        </p:spPr>
      </p:pic>
      <p:cxnSp>
        <p:nvCxnSpPr>
          <p:cNvPr id="11" name="10 Conector recto"/>
          <p:cNvCxnSpPr/>
          <p:nvPr/>
        </p:nvCxnSpPr>
        <p:spPr>
          <a:xfrm>
            <a:off x="467544" y="587727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11 Imagen" descr="escudo escuela letras blanca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72200" y="5805264"/>
            <a:ext cx="2088231" cy="852267"/>
          </a:xfrm>
          <a:prstGeom prst="rect">
            <a:avLst/>
          </a:prstGeom>
        </p:spPr>
      </p:pic>
      <p:pic>
        <p:nvPicPr>
          <p:cNvPr id="13" name="12 Imagen" descr="_DSC0263.JPG"/>
          <p:cNvPicPr>
            <a:picLocks noChangeAspect="1"/>
          </p:cNvPicPr>
          <p:nvPr/>
        </p:nvPicPr>
        <p:blipFill>
          <a:blip r:embed="rId4" cstate="print">
            <a:lum contrast="10000"/>
          </a:blip>
          <a:stretch>
            <a:fillRect/>
          </a:stretch>
        </p:blipFill>
        <p:spPr>
          <a:xfrm>
            <a:off x="2555776" y="1772816"/>
            <a:ext cx="3780000" cy="2520000"/>
          </a:xfrm>
          <a:prstGeom prst="rect">
            <a:avLst/>
          </a:prstGeom>
        </p:spPr>
      </p:pic>
      <p:sp>
        <p:nvSpPr>
          <p:cNvPr id="14" name="13 CuadroTexto"/>
          <p:cNvSpPr txBox="1"/>
          <p:nvPr/>
        </p:nvSpPr>
        <p:spPr>
          <a:xfrm>
            <a:off x="1331640" y="1196752"/>
            <a:ext cx="17797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dirty="0" smtClean="0"/>
              <a:t>Metodología</a:t>
            </a:r>
            <a:endParaRPr lang="es-ES" sz="2400" dirty="0"/>
          </a:p>
        </p:txBody>
      </p:sp>
      <p:pic>
        <p:nvPicPr>
          <p:cNvPr id="15" name="14 Imagen" descr="_DSC026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27584" y="4797152"/>
            <a:ext cx="1239710" cy="826473"/>
          </a:xfrm>
          <a:prstGeom prst="rect">
            <a:avLst/>
          </a:prstGeom>
        </p:spPr>
      </p:pic>
      <p:pic>
        <p:nvPicPr>
          <p:cNvPr id="16" name="15 Imagen" descr="_DSC0263_pt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483768" y="4797152"/>
            <a:ext cx="1239710" cy="826473"/>
          </a:xfrm>
          <a:prstGeom prst="rect">
            <a:avLst/>
          </a:prstGeom>
        </p:spPr>
      </p:pic>
      <p:pic>
        <p:nvPicPr>
          <p:cNvPr id="17" name="16 Imagen" descr="ASRIX capilla y cocina.ASR.jpg"/>
          <p:cNvPicPr>
            <a:picLocks noChangeAspect="1"/>
          </p:cNvPicPr>
          <p:nvPr/>
        </p:nvPicPr>
        <p:blipFill>
          <a:blip r:embed="rId7" cstate="print"/>
          <a:srcRect l="25588" t="12201" r="8263" b="9838"/>
          <a:stretch>
            <a:fillRect/>
          </a:stretch>
        </p:blipFill>
        <p:spPr>
          <a:xfrm>
            <a:off x="4139952" y="4725144"/>
            <a:ext cx="1262251" cy="991768"/>
          </a:xfrm>
          <a:prstGeom prst="rect">
            <a:avLst/>
          </a:prstGeom>
        </p:spPr>
      </p:pic>
      <p:pic>
        <p:nvPicPr>
          <p:cNvPr id="18" name="17 Imagen" descr="capilla y cocina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6136" y="5085184"/>
            <a:ext cx="1124129" cy="423090"/>
          </a:xfrm>
          <a:prstGeom prst="rect">
            <a:avLst/>
          </a:prstGeom>
        </p:spPr>
      </p:pic>
      <p:pic>
        <p:nvPicPr>
          <p:cNvPr id="19" name="18 Imagen" descr="RECT 4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40000"/>
          </a:blip>
          <a:srcRect l="15588" t="41173" r="16905" b="34194"/>
          <a:stretch>
            <a:fillRect/>
          </a:stretch>
        </p:blipFill>
        <p:spPr>
          <a:xfrm>
            <a:off x="7236296" y="5013176"/>
            <a:ext cx="1152128" cy="595127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19 CuadroTexto"/>
          <p:cNvSpPr txBox="1"/>
          <p:nvPr/>
        </p:nvSpPr>
        <p:spPr>
          <a:xfrm>
            <a:off x="827584" y="4437112"/>
            <a:ext cx="7266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>
                <a:solidFill>
                  <a:srgbClr val="FFC000"/>
                </a:solidFill>
              </a:rPr>
              <a:t>Imagen</a:t>
            </a:r>
            <a:endParaRPr lang="es-ES" sz="1400" dirty="0">
              <a:solidFill>
                <a:srgbClr val="FFC000"/>
              </a:solidFill>
            </a:endParaRPr>
          </a:p>
        </p:txBody>
      </p:sp>
      <p:cxnSp>
        <p:nvCxnSpPr>
          <p:cNvPr id="22" name="21 Conector recto de flecha"/>
          <p:cNvCxnSpPr/>
          <p:nvPr/>
        </p:nvCxnSpPr>
        <p:spPr>
          <a:xfrm>
            <a:off x="2123728" y="5157192"/>
            <a:ext cx="28803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23 Conector recto de flecha"/>
          <p:cNvCxnSpPr/>
          <p:nvPr/>
        </p:nvCxnSpPr>
        <p:spPr>
          <a:xfrm>
            <a:off x="3779912" y="5157192"/>
            <a:ext cx="28803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24 Conector recto de flecha"/>
          <p:cNvCxnSpPr/>
          <p:nvPr/>
        </p:nvCxnSpPr>
        <p:spPr>
          <a:xfrm>
            <a:off x="5436096" y="5157192"/>
            <a:ext cx="28803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25 Conector recto de flecha"/>
          <p:cNvCxnSpPr/>
          <p:nvPr/>
        </p:nvCxnSpPr>
        <p:spPr>
          <a:xfrm>
            <a:off x="6876256" y="5157192"/>
            <a:ext cx="28803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28 CuadroTexto"/>
          <p:cNvSpPr txBox="1"/>
          <p:nvPr/>
        </p:nvSpPr>
        <p:spPr>
          <a:xfrm>
            <a:off x="2483768" y="4437112"/>
            <a:ext cx="6952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PTLens</a:t>
            </a:r>
            <a:endParaRPr lang="es-ES" sz="1400" dirty="0"/>
          </a:p>
        </p:txBody>
      </p:sp>
      <p:sp>
        <p:nvSpPr>
          <p:cNvPr id="30" name="29 CuadroTexto"/>
          <p:cNvSpPr txBox="1"/>
          <p:nvPr/>
        </p:nvSpPr>
        <p:spPr>
          <a:xfrm>
            <a:off x="4139952" y="4437112"/>
            <a:ext cx="5886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ASRix</a:t>
            </a:r>
            <a:endParaRPr lang="es-ES" sz="1400" dirty="0"/>
          </a:p>
        </p:txBody>
      </p:sp>
      <p:sp>
        <p:nvSpPr>
          <p:cNvPr id="31" name="30 CuadroTexto"/>
          <p:cNvSpPr txBox="1"/>
          <p:nvPr/>
        </p:nvSpPr>
        <p:spPr>
          <a:xfrm>
            <a:off x="5652120" y="4437112"/>
            <a:ext cx="9748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Photoshop</a:t>
            </a:r>
            <a:endParaRPr lang="es-ES" sz="1400" dirty="0"/>
          </a:p>
        </p:txBody>
      </p:sp>
      <p:sp>
        <p:nvSpPr>
          <p:cNvPr id="32" name="31 CuadroTexto"/>
          <p:cNvSpPr txBox="1"/>
          <p:nvPr/>
        </p:nvSpPr>
        <p:spPr>
          <a:xfrm>
            <a:off x="7092280" y="4437112"/>
            <a:ext cx="7922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Autocad</a:t>
            </a:r>
            <a:endParaRPr lang="es-E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Rectificación fotogramétrica</a:t>
            </a:r>
          </a:p>
        </p:txBody>
      </p:sp>
      <p:cxnSp>
        <p:nvCxnSpPr>
          <p:cNvPr id="9" name="8 Conector recto"/>
          <p:cNvCxnSpPr/>
          <p:nvPr/>
        </p:nvCxnSpPr>
        <p:spPr>
          <a:xfrm>
            <a:off x="539552" y="1052736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9 Imagen" descr="marca_UPV fondo negro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5877272"/>
            <a:ext cx="2088232" cy="738094"/>
          </a:xfrm>
          <a:prstGeom prst="rect">
            <a:avLst/>
          </a:prstGeom>
        </p:spPr>
      </p:pic>
      <p:cxnSp>
        <p:nvCxnSpPr>
          <p:cNvPr id="11" name="10 Conector recto"/>
          <p:cNvCxnSpPr/>
          <p:nvPr/>
        </p:nvCxnSpPr>
        <p:spPr>
          <a:xfrm>
            <a:off x="467544" y="587727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11 Imagen" descr="escudo escuela letras blanca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72200" y="5805264"/>
            <a:ext cx="2088231" cy="852267"/>
          </a:xfrm>
          <a:prstGeom prst="rect">
            <a:avLst/>
          </a:prstGeom>
        </p:spPr>
      </p:pic>
      <p:pic>
        <p:nvPicPr>
          <p:cNvPr id="15" name="14 Imagen" descr="_DSC0263_pt.JPG"/>
          <p:cNvPicPr>
            <a:picLocks noChangeAspect="1"/>
          </p:cNvPicPr>
          <p:nvPr/>
        </p:nvPicPr>
        <p:blipFill>
          <a:blip r:embed="rId4" cstate="print">
            <a:lum contrast="10000"/>
          </a:blip>
          <a:stretch>
            <a:fillRect/>
          </a:stretch>
        </p:blipFill>
        <p:spPr>
          <a:xfrm>
            <a:off x="2555776" y="1772816"/>
            <a:ext cx="3780000" cy="2520000"/>
          </a:xfrm>
          <a:prstGeom prst="rect">
            <a:avLst/>
          </a:prstGeom>
        </p:spPr>
      </p:pic>
      <p:sp>
        <p:nvSpPr>
          <p:cNvPr id="17" name="16 CuadroTexto"/>
          <p:cNvSpPr txBox="1"/>
          <p:nvPr/>
        </p:nvSpPr>
        <p:spPr>
          <a:xfrm>
            <a:off x="1331640" y="1196752"/>
            <a:ext cx="17797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dirty="0" smtClean="0"/>
              <a:t>Metodología</a:t>
            </a:r>
            <a:endParaRPr lang="es-ES" sz="2400" dirty="0"/>
          </a:p>
        </p:txBody>
      </p:sp>
      <p:pic>
        <p:nvPicPr>
          <p:cNvPr id="18" name="17 Imagen" descr="_DSC026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27584" y="4797152"/>
            <a:ext cx="1239710" cy="826473"/>
          </a:xfrm>
          <a:prstGeom prst="rect">
            <a:avLst/>
          </a:prstGeom>
        </p:spPr>
      </p:pic>
      <p:pic>
        <p:nvPicPr>
          <p:cNvPr id="19" name="18 Imagen" descr="_DSC0263_pt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483768" y="4797152"/>
            <a:ext cx="1239710" cy="826473"/>
          </a:xfrm>
          <a:prstGeom prst="rect">
            <a:avLst/>
          </a:prstGeom>
        </p:spPr>
      </p:pic>
      <p:pic>
        <p:nvPicPr>
          <p:cNvPr id="20" name="19 Imagen" descr="ASRIX capilla y cocina.ASR.jpg"/>
          <p:cNvPicPr>
            <a:picLocks noChangeAspect="1"/>
          </p:cNvPicPr>
          <p:nvPr/>
        </p:nvPicPr>
        <p:blipFill>
          <a:blip r:embed="rId7" cstate="print"/>
          <a:srcRect l="25588" t="12201" r="8263" b="9838"/>
          <a:stretch>
            <a:fillRect/>
          </a:stretch>
        </p:blipFill>
        <p:spPr>
          <a:xfrm>
            <a:off x="4139952" y="4725144"/>
            <a:ext cx="1262251" cy="991768"/>
          </a:xfrm>
          <a:prstGeom prst="rect">
            <a:avLst/>
          </a:prstGeom>
        </p:spPr>
      </p:pic>
      <p:pic>
        <p:nvPicPr>
          <p:cNvPr id="21" name="20 Imagen" descr="capilla y cocina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6136" y="5085184"/>
            <a:ext cx="1124129" cy="423090"/>
          </a:xfrm>
          <a:prstGeom prst="rect">
            <a:avLst/>
          </a:prstGeom>
        </p:spPr>
      </p:pic>
      <p:pic>
        <p:nvPicPr>
          <p:cNvPr id="22" name="21 Imagen" descr="RECT 4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40000"/>
          </a:blip>
          <a:srcRect l="15588" t="41173" r="16905" b="34194"/>
          <a:stretch>
            <a:fillRect/>
          </a:stretch>
        </p:blipFill>
        <p:spPr>
          <a:xfrm>
            <a:off x="7236296" y="5013176"/>
            <a:ext cx="1152128" cy="595127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22 CuadroTexto"/>
          <p:cNvSpPr txBox="1"/>
          <p:nvPr/>
        </p:nvSpPr>
        <p:spPr>
          <a:xfrm>
            <a:off x="827584" y="4437112"/>
            <a:ext cx="7266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Imagen</a:t>
            </a:r>
            <a:endParaRPr lang="es-ES" sz="1400" dirty="0"/>
          </a:p>
        </p:txBody>
      </p:sp>
      <p:cxnSp>
        <p:nvCxnSpPr>
          <p:cNvPr id="24" name="23 Conector recto de flecha"/>
          <p:cNvCxnSpPr/>
          <p:nvPr/>
        </p:nvCxnSpPr>
        <p:spPr>
          <a:xfrm>
            <a:off x="2123728" y="5157192"/>
            <a:ext cx="28803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24 Conector recto de flecha"/>
          <p:cNvCxnSpPr/>
          <p:nvPr/>
        </p:nvCxnSpPr>
        <p:spPr>
          <a:xfrm>
            <a:off x="3779912" y="5157192"/>
            <a:ext cx="28803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25 Conector recto de flecha"/>
          <p:cNvCxnSpPr/>
          <p:nvPr/>
        </p:nvCxnSpPr>
        <p:spPr>
          <a:xfrm>
            <a:off x="5436096" y="5157192"/>
            <a:ext cx="28803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26 Conector recto de flecha"/>
          <p:cNvCxnSpPr/>
          <p:nvPr/>
        </p:nvCxnSpPr>
        <p:spPr>
          <a:xfrm>
            <a:off x="6876256" y="5157192"/>
            <a:ext cx="28803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27 CuadroTexto"/>
          <p:cNvSpPr txBox="1"/>
          <p:nvPr/>
        </p:nvSpPr>
        <p:spPr>
          <a:xfrm>
            <a:off x="2483768" y="4437112"/>
            <a:ext cx="6952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>
                <a:solidFill>
                  <a:srgbClr val="FFC000"/>
                </a:solidFill>
              </a:rPr>
              <a:t>PTLens</a:t>
            </a:r>
            <a:endParaRPr lang="es-ES" sz="1400" dirty="0">
              <a:solidFill>
                <a:srgbClr val="FFC000"/>
              </a:solidFill>
            </a:endParaRPr>
          </a:p>
        </p:txBody>
      </p:sp>
      <p:sp>
        <p:nvSpPr>
          <p:cNvPr id="29" name="28 CuadroTexto"/>
          <p:cNvSpPr txBox="1"/>
          <p:nvPr/>
        </p:nvSpPr>
        <p:spPr>
          <a:xfrm>
            <a:off x="4139952" y="4437112"/>
            <a:ext cx="5886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ASRix</a:t>
            </a:r>
            <a:endParaRPr lang="es-ES" sz="1400" dirty="0"/>
          </a:p>
        </p:txBody>
      </p:sp>
      <p:sp>
        <p:nvSpPr>
          <p:cNvPr id="30" name="29 CuadroTexto"/>
          <p:cNvSpPr txBox="1"/>
          <p:nvPr/>
        </p:nvSpPr>
        <p:spPr>
          <a:xfrm>
            <a:off x="5652120" y="4437112"/>
            <a:ext cx="9748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Photoshop</a:t>
            </a:r>
            <a:endParaRPr lang="es-ES" sz="1400" dirty="0"/>
          </a:p>
        </p:txBody>
      </p:sp>
      <p:sp>
        <p:nvSpPr>
          <p:cNvPr id="31" name="30 CuadroTexto"/>
          <p:cNvSpPr txBox="1"/>
          <p:nvPr/>
        </p:nvSpPr>
        <p:spPr>
          <a:xfrm>
            <a:off x="7092280" y="4437112"/>
            <a:ext cx="7922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Autocad</a:t>
            </a:r>
            <a:endParaRPr lang="es-E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12 Imagen" descr="ASRIX capilla y cocina.ASR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rcRect l="25588" t="12201" r="8263" b="9838"/>
          <a:stretch>
            <a:fillRect/>
          </a:stretch>
        </p:blipFill>
        <p:spPr>
          <a:xfrm>
            <a:off x="2536138" y="1412776"/>
            <a:ext cx="3757102" cy="2952008"/>
          </a:xfrm>
          <a:prstGeom prst="rect">
            <a:avLst/>
          </a:prstGeom>
        </p:spPr>
      </p:pic>
      <p:sp>
        <p:nvSpPr>
          <p:cNvPr id="2" name="3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Rectificación fotogramétrica</a:t>
            </a:r>
          </a:p>
        </p:txBody>
      </p:sp>
      <p:cxnSp>
        <p:nvCxnSpPr>
          <p:cNvPr id="9" name="8 Conector recto"/>
          <p:cNvCxnSpPr/>
          <p:nvPr/>
        </p:nvCxnSpPr>
        <p:spPr>
          <a:xfrm>
            <a:off x="539552" y="1052736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9 Imagen" descr="marca_UPV fondo negro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5877272"/>
            <a:ext cx="2088232" cy="738094"/>
          </a:xfrm>
          <a:prstGeom prst="rect">
            <a:avLst/>
          </a:prstGeom>
        </p:spPr>
      </p:pic>
      <p:cxnSp>
        <p:nvCxnSpPr>
          <p:cNvPr id="11" name="10 Conector recto"/>
          <p:cNvCxnSpPr/>
          <p:nvPr/>
        </p:nvCxnSpPr>
        <p:spPr>
          <a:xfrm>
            <a:off x="467544" y="587727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11 Imagen" descr="escudo escuela letras blancas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72200" y="5805264"/>
            <a:ext cx="2088231" cy="852267"/>
          </a:xfrm>
          <a:prstGeom prst="rect">
            <a:avLst/>
          </a:prstGeom>
        </p:spPr>
      </p:pic>
      <p:sp>
        <p:nvSpPr>
          <p:cNvPr id="18" name="17 CuadroTexto"/>
          <p:cNvSpPr txBox="1"/>
          <p:nvPr/>
        </p:nvSpPr>
        <p:spPr>
          <a:xfrm>
            <a:off x="1331640" y="1196752"/>
            <a:ext cx="17797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dirty="0" smtClean="0"/>
              <a:t>Metodología</a:t>
            </a:r>
            <a:endParaRPr lang="es-ES" sz="2400" dirty="0"/>
          </a:p>
        </p:txBody>
      </p:sp>
      <p:pic>
        <p:nvPicPr>
          <p:cNvPr id="19" name="18 Imagen" descr="_DSC026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27584" y="4797152"/>
            <a:ext cx="1239710" cy="826473"/>
          </a:xfrm>
          <a:prstGeom prst="rect">
            <a:avLst/>
          </a:prstGeom>
        </p:spPr>
      </p:pic>
      <p:pic>
        <p:nvPicPr>
          <p:cNvPr id="20" name="19 Imagen" descr="_DSC0263_pt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483768" y="4797152"/>
            <a:ext cx="1239710" cy="826473"/>
          </a:xfrm>
          <a:prstGeom prst="rect">
            <a:avLst/>
          </a:prstGeom>
        </p:spPr>
      </p:pic>
      <p:pic>
        <p:nvPicPr>
          <p:cNvPr id="21" name="20 Imagen" descr="ASRIX capilla y cocina.ASR.jpg"/>
          <p:cNvPicPr>
            <a:picLocks noChangeAspect="1"/>
          </p:cNvPicPr>
          <p:nvPr/>
        </p:nvPicPr>
        <p:blipFill>
          <a:blip r:embed="rId7" cstate="print"/>
          <a:srcRect l="25588" t="12201" r="8263" b="9838"/>
          <a:stretch>
            <a:fillRect/>
          </a:stretch>
        </p:blipFill>
        <p:spPr>
          <a:xfrm>
            <a:off x="4139952" y="4725144"/>
            <a:ext cx="1262251" cy="991768"/>
          </a:xfrm>
          <a:prstGeom prst="rect">
            <a:avLst/>
          </a:prstGeom>
        </p:spPr>
      </p:pic>
      <p:pic>
        <p:nvPicPr>
          <p:cNvPr id="22" name="21 Imagen" descr="capilla y cocina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6136" y="5085184"/>
            <a:ext cx="1124129" cy="423090"/>
          </a:xfrm>
          <a:prstGeom prst="rect">
            <a:avLst/>
          </a:prstGeom>
        </p:spPr>
      </p:pic>
      <p:pic>
        <p:nvPicPr>
          <p:cNvPr id="23" name="22 Imagen" descr="RECT 4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40000"/>
          </a:blip>
          <a:srcRect l="15588" t="41173" r="16905" b="34194"/>
          <a:stretch>
            <a:fillRect/>
          </a:stretch>
        </p:blipFill>
        <p:spPr>
          <a:xfrm>
            <a:off x="7236296" y="5013176"/>
            <a:ext cx="1152128" cy="595127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23 CuadroTexto"/>
          <p:cNvSpPr txBox="1"/>
          <p:nvPr/>
        </p:nvSpPr>
        <p:spPr>
          <a:xfrm>
            <a:off x="827584" y="4437112"/>
            <a:ext cx="7266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Imagen</a:t>
            </a:r>
            <a:endParaRPr lang="es-ES" sz="1400" dirty="0"/>
          </a:p>
        </p:txBody>
      </p:sp>
      <p:cxnSp>
        <p:nvCxnSpPr>
          <p:cNvPr id="25" name="24 Conector recto de flecha"/>
          <p:cNvCxnSpPr/>
          <p:nvPr/>
        </p:nvCxnSpPr>
        <p:spPr>
          <a:xfrm>
            <a:off x="2123728" y="5157192"/>
            <a:ext cx="28803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25 Conector recto de flecha"/>
          <p:cNvCxnSpPr/>
          <p:nvPr/>
        </p:nvCxnSpPr>
        <p:spPr>
          <a:xfrm>
            <a:off x="3779912" y="5157192"/>
            <a:ext cx="28803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26 Conector recto de flecha"/>
          <p:cNvCxnSpPr/>
          <p:nvPr/>
        </p:nvCxnSpPr>
        <p:spPr>
          <a:xfrm>
            <a:off x="5436096" y="5157192"/>
            <a:ext cx="28803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27 Conector recto de flecha"/>
          <p:cNvCxnSpPr/>
          <p:nvPr/>
        </p:nvCxnSpPr>
        <p:spPr>
          <a:xfrm>
            <a:off x="6876256" y="5157192"/>
            <a:ext cx="28803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28 CuadroTexto"/>
          <p:cNvSpPr txBox="1"/>
          <p:nvPr/>
        </p:nvSpPr>
        <p:spPr>
          <a:xfrm>
            <a:off x="2483768" y="4437112"/>
            <a:ext cx="6952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PTLens</a:t>
            </a:r>
            <a:endParaRPr lang="es-ES" sz="1400" dirty="0"/>
          </a:p>
        </p:txBody>
      </p:sp>
      <p:sp>
        <p:nvSpPr>
          <p:cNvPr id="30" name="29 CuadroTexto"/>
          <p:cNvSpPr txBox="1"/>
          <p:nvPr/>
        </p:nvSpPr>
        <p:spPr>
          <a:xfrm>
            <a:off x="4139952" y="4437112"/>
            <a:ext cx="5886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>
                <a:solidFill>
                  <a:srgbClr val="FFC000"/>
                </a:solidFill>
              </a:rPr>
              <a:t>ASRix</a:t>
            </a:r>
            <a:endParaRPr lang="es-ES" sz="1400" dirty="0">
              <a:solidFill>
                <a:srgbClr val="FFC000"/>
              </a:solidFill>
            </a:endParaRPr>
          </a:p>
        </p:txBody>
      </p:sp>
      <p:sp>
        <p:nvSpPr>
          <p:cNvPr id="31" name="30 CuadroTexto"/>
          <p:cNvSpPr txBox="1"/>
          <p:nvPr/>
        </p:nvSpPr>
        <p:spPr>
          <a:xfrm>
            <a:off x="5652120" y="4437112"/>
            <a:ext cx="9748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Photoshop</a:t>
            </a:r>
            <a:endParaRPr lang="es-ES" sz="1400" dirty="0"/>
          </a:p>
        </p:txBody>
      </p:sp>
      <p:sp>
        <p:nvSpPr>
          <p:cNvPr id="32" name="31 CuadroTexto"/>
          <p:cNvSpPr txBox="1"/>
          <p:nvPr/>
        </p:nvSpPr>
        <p:spPr>
          <a:xfrm>
            <a:off x="7092280" y="4437112"/>
            <a:ext cx="7922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Autocad</a:t>
            </a:r>
            <a:endParaRPr lang="es-E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Rectificación fotogramétrica</a:t>
            </a:r>
          </a:p>
        </p:txBody>
      </p:sp>
      <p:cxnSp>
        <p:nvCxnSpPr>
          <p:cNvPr id="9" name="8 Conector recto"/>
          <p:cNvCxnSpPr/>
          <p:nvPr/>
        </p:nvCxnSpPr>
        <p:spPr>
          <a:xfrm>
            <a:off x="539552" y="1052736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9 Imagen" descr="marca_UPV fondo negro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5877272"/>
            <a:ext cx="2088232" cy="738094"/>
          </a:xfrm>
          <a:prstGeom prst="rect">
            <a:avLst/>
          </a:prstGeom>
        </p:spPr>
      </p:pic>
      <p:cxnSp>
        <p:nvCxnSpPr>
          <p:cNvPr id="11" name="10 Conector recto"/>
          <p:cNvCxnSpPr/>
          <p:nvPr/>
        </p:nvCxnSpPr>
        <p:spPr>
          <a:xfrm>
            <a:off x="467544" y="587727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11 Imagen" descr="escudo escuela letras blanca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72200" y="5805264"/>
            <a:ext cx="2088231" cy="852267"/>
          </a:xfrm>
          <a:prstGeom prst="rect">
            <a:avLst/>
          </a:prstGeom>
        </p:spPr>
      </p:pic>
      <p:pic>
        <p:nvPicPr>
          <p:cNvPr id="15" name="14 Imagen" descr="capilla y cocina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10000"/>
          </a:blip>
          <a:stretch>
            <a:fillRect/>
          </a:stretch>
        </p:blipFill>
        <p:spPr>
          <a:xfrm>
            <a:off x="1979712" y="2060848"/>
            <a:ext cx="5256584" cy="1978428"/>
          </a:xfrm>
          <a:prstGeom prst="rect">
            <a:avLst/>
          </a:prstGeom>
        </p:spPr>
      </p:pic>
      <p:sp>
        <p:nvSpPr>
          <p:cNvPr id="18" name="17 CuadroTexto"/>
          <p:cNvSpPr txBox="1"/>
          <p:nvPr/>
        </p:nvSpPr>
        <p:spPr>
          <a:xfrm>
            <a:off x="1331640" y="1196752"/>
            <a:ext cx="17797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dirty="0" smtClean="0"/>
              <a:t>Metodología</a:t>
            </a:r>
            <a:endParaRPr lang="es-ES" sz="2400" dirty="0"/>
          </a:p>
        </p:txBody>
      </p:sp>
      <p:pic>
        <p:nvPicPr>
          <p:cNvPr id="19" name="18 Imagen" descr="_DSC026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27584" y="4797152"/>
            <a:ext cx="1239710" cy="826473"/>
          </a:xfrm>
          <a:prstGeom prst="rect">
            <a:avLst/>
          </a:prstGeom>
        </p:spPr>
      </p:pic>
      <p:pic>
        <p:nvPicPr>
          <p:cNvPr id="20" name="19 Imagen" descr="_DSC0263_pt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483768" y="4797152"/>
            <a:ext cx="1239710" cy="826473"/>
          </a:xfrm>
          <a:prstGeom prst="rect">
            <a:avLst/>
          </a:prstGeom>
        </p:spPr>
      </p:pic>
      <p:pic>
        <p:nvPicPr>
          <p:cNvPr id="21" name="20 Imagen" descr="ASRIX capilla y cocina.ASR.jpg"/>
          <p:cNvPicPr>
            <a:picLocks noChangeAspect="1"/>
          </p:cNvPicPr>
          <p:nvPr/>
        </p:nvPicPr>
        <p:blipFill>
          <a:blip r:embed="rId7" cstate="print"/>
          <a:srcRect l="25588" t="12201" r="8263" b="9838"/>
          <a:stretch>
            <a:fillRect/>
          </a:stretch>
        </p:blipFill>
        <p:spPr>
          <a:xfrm>
            <a:off x="4139952" y="4725144"/>
            <a:ext cx="1262251" cy="991768"/>
          </a:xfrm>
          <a:prstGeom prst="rect">
            <a:avLst/>
          </a:prstGeom>
        </p:spPr>
      </p:pic>
      <p:pic>
        <p:nvPicPr>
          <p:cNvPr id="22" name="21 Imagen" descr="capilla y cocina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6136" y="5085184"/>
            <a:ext cx="1124129" cy="423090"/>
          </a:xfrm>
          <a:prstGeom prst="rect">
            <a:avLst/>
          </a:prstGeom>
        </p:spPr>
      </p:pic>
      <p:pic>
        <p:nvPicPr>
          <p:cNvPr id="23" name="22 Imagen" descr="RECT 4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40000"/>
          </a:blip>
          <a:srcRect l="15588" t="41173" r="16905" b="34194"/>
          <a:stretch>
            <a:fillRect/>
          </a:stretch>
        </p:blipFill>
        <p:spPr>
          <a:xfrm>
            <a:off x="7236296" y="5013176"/>
            <a:ext cx="1152128" cy="595127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23 CuadroTexto"/>
          <p:cNvSpPr txBox="1"/>
          <p:nvPr/>
        </p:nvSpPr>
        <p:spPr>
          <a:xfrm>
            <a:off x="827584" y="4437112"/>
            <a:ext cx="7266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Imagen</a:t>
            </a:r>
            <a:endParaRPr lang="es-ES" sz="1400" dirty="0"/>
          </a:p>
        </p:txBody>
      </p:sp>
      <p:cxnSp>
        <p:nvCxnSpPr>
          <p:cNvPr id="25" name="24 Conector recto de flecha"/>
          <p:cNvCxnSpPr/>
          <p:nvPr/>
        </p:nvCxnSpPr>
        <p:spPr>
          <a:xfrm>
            <a:off x="2123728" y="5157192"/>
            <a:ext cx="28803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25 Conector recto de flecha"/>
          <p:cNvCxnSpPr/>
          <p:nvPr/>
        </p:nvCxnSpPr>
        <p:spPr>
          <a:xfrm>
            <a:off x="3779912" y="5157192"/>
            <a:ext cx="28803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26 Conector recto de flecha"/>
          <p:cNvCxnSpPr/>
          <p:nvPr/>
        </p:nvCxnSpPr>
        <p:spPr>
          <a:xfrm>
            <a:off x="5436096" y="5157192"/>
            <a:ext cx="28803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27 Conector recto de flecha"/>
          <p:cNvCxnSpPr/>
          <p:nvPr/>
        </p:nvCxnSpPr>
        <p:spPr>
          <a:xfrm>
            <a:off x="6876256" y="5157192"/>
            <a:ext cx="28803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28 CuadroTexto"/>
          <p:cNvSpPr txBox="1"/>
          <p:nvPr/>
        </p:nvSpPr>
        <p:spPr>
          <a:xfrm>
            <a:off x="2483768" y="4437112"/>
            <a:ext cx="6952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PTLens</a:t>
            </a:r>
            <a:endParaRPr lang="es-ES" sz="1400" dirty="0"/>
          </a:p>
        </p:txBody>
      </p:sp>
      <p:sp>
        <p:nvSpPr>
          <p:cNvPr id="30" name="29 CuadroTexto"/>
          <p:cNvSpPr txBox="1"/>
          <p:nvPr/>
        </p:nvSpPr>
        <p:spPr>
          <a:xfrm>
            <a:off x="4139952" y="4437112"/>
            <a:ext cx="5886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ASRix</a:t>
            </a:r>
            <a:endParaRPr lang="es-ES" sz="1400" dirty="0"/>
          </a:p>
        </p:txBody>
      </p:sp>
      <p:sp>
        <p:nvSpPr>
          <p:cNvPr id="31" name="30 CuadroTexto"/>
          <p:cNvSpPr txBox="1"/>
          <p:nvPr/>
        </p:nvSpPr>
        <p:spPr>
          <a:xfrm>
            <a:off x="5652120" y="4437112"/>
            <a:ext cx="9748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>
                <a:solidFill>
                  <a:srgbClr val="FFC000"/>
                </a:solidFill>
              </a:rPr>
              <a:t>Photoshop</a:t>
            </a:r>
            <a:endParaRPr lang="es-ES" sz="1400" dirty="0">
              <a:solidFill>
                <a:srgbClr val="FFC000"/>
              </a:solidFill>
            </a:endParaRPr>
          </a:p>
        </p:txBody>
      </p:sp>
      <p:sp>
        <p:nvSpPr>
          <p:cNvPr id="32" name="31 CuadroTexto"/>
          <p:cNvSpPr txBox="1"/>
          <p:nvPr/>
        </p:nvSpPr>
        <p:spPr>
          <a:xfrm>
            <a:off x="7092280" y="4437112"/>
            <a:ext cx="7922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Autocad</a:t>
            </a:r>
            <a:endParaRPr lang="es-E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15 Imagen" descr="RECT 4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588" t="41173" r="16905" b="34194"/>
          <a:stretch>
            <a:fillRect/>
          </a:stretch>
        </p:blipFill>
        <p:spPr>
          <a:xfrm>
            <a:off x="1835696" y="1772816"/>
            <a:ext cx="5467995" cy="282447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3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Rectificación fotogramétrica</a:t>
            </a:r>
          </a:p>
        </p:txBody>
      </p:sp>
      <p:cxnSp>
        <p:nvCxnSpPr>
          <p:cNvPr id="9" name="8 Conector recto"/>
          <p:cNvCxnSpPr/>
          <p:nvPr/>
        </p:nvCxnSpPr>
        <p:spPr>
          <a:xfrm>
            <a:off x="539552" y="1052736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9 Imagen" descr="marca_UPV fondo negro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5877272"/>
            <a:ext cx="2088232" cy="738094"/>
          </a:xfrm>
          <a:prstGeom prst="rect">
            <a:avLst/>
          </a:prstGeom>
        </p:spPr>
      </p:pic>
      <p:cxnSp>
        <p:nvCxnSpPr>
          <p:cNvPr id="11" name="10 Conector recto"/>
          <p:cNvCxnSpPr/>
          <p:nvPr/>
        </p:nvCxnSpPr>
        <p:spPr>
          <a:xfrm>
            <a:off x="467544" y="587727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11 Imagen" descr="escudo escuela letras blancas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72200" y="5805264"/>
            <a:ext cx="2088231" cy="852267"/>
          </a:xfrm>
          <a:prstGeom prst="rect">
            <a:avLst/>
          </a:prstGeom>
        </p:spPr>
      </p:pic>
      <p:sp>
        <p:nvSpPr>
          <p:cNvPr id="17" name="16 CuadroTexto"/>
          <p:cNvSpPr txBox="1"/>
          <p:nvPr/>
        </p:nvSpPr>
        <p:spPr>
          <a:xfrm>
            <a:off x="1331640" y="1196752"/>
            <a:ext cx="17797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dirty="0" smtClean="0"/>
              <a:t>Metodología</a:t>
            </a:r>
            <a:endParaRPr lang="es-ES" sz="2400" dirty="0"/>
          </a:p>
        </p:txBody>
      </p:sp>
      <p:pic>
        <p:nvPicPr>
          <p:cNvPr id="18" name="17 Imagen" descr="_DSC026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27584" y="4797152"/>
            <a:ext cx="1239710" cy="826473"/>
          </a:xfrm>
          <a:prstGeom prst="rect">
            <a:avLst/>
          </a:prstGeom>
        </p:spPr>
      </p:pic>
      <p:pic>
        <p:nvPicPr>
          <p:cNvPr id="19" name="18 Imagen" descr="_DSC0263_pt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483768" y="4797152"/>
            <a:ext cx="1239710" cy="826473"/>
          </a:xfrm>
          <a:prstGeom prst="rect">
            <a:avLst/>
          </a:prstGeom>
        </p:spPr>
      </p:pic>
      <p:pic>
        <p:nvPicPr>
          <p:cNvPr id="20" name="19 Imagen" descr="ASRIX capilla y cocina.ASR.jpg"/>
          <p:cNvPicPr>
            <a:picLocks noChangeAspect="1"/>
          </p:cNvPicPr>
          <p:nvPr/>
        </p:nvPicPr>
        <p:blipFill>
          <a:blip r:embed="rId7" cstate="print"/>
          <a:srcRect l="25588" t="12201" r="8263" b="9838"/>
          <a:stretch>
            <a:fillRect/>
          </a:stretch>
        </p:blipFill>
        <p:spPr>
          <a:xfrm>
            <a:off x="4139952" y="4725144"/>
            <a:ext cx="1262251" cy="991768"/>
          </a:xfrm>
          <a:prstGeom prst="rect">
            <a:avLst/>
          </a:prstGeom>
        </p:spPr>
      </p:pic>
      <p:pic>
        <p:nvPicPr>
          <p:cNvPr id="21" name="20 Imagen" descr="capilla y cocina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6136" y="5085184"/>
            <a:ext cx="1124129" cy="423090"/>
          </a:xfrm>
          <a:prstGeom prst="rect">
            <a:avLst/>
          </a:prstGeom>
        </p:spPr>
      </p:pic>
      <p:pic>
        <p:nvPicPr>
          <p:cNvPr id="22" name="21 Imagen" descr="RECT 4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40000"/>
          </a:blip>
          <a:srcRect l="15588" t="41173" r="16905" b="34194"/>
          <a:stretch>
            <a:fillRect/>
          </a:stretch>
        </p:blipFill>
        <p:spPr>
          <a:xfrm>
            <a:off x="7236296" y="5013176"/>
            <a:ext cx="1152128" cy="595127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22 CuadroTexto"/>
          <p:cNvSpPr txBox="1"/>
          <p:nvPr/>
        </p:nvSpPr>
        <p:spPr>
          <a:xfrm>
            <a:off x="827584" y="4437112"/>
            <a:ext cx="7266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Imagen</a:t>
            </a:r>
            <a:endParaRPr lang="es-ES" sz="1400" dirty="0"/>
          </a:p>
        </p:txBody>
      </p:sp>
      <p:cxnSp>
        <p:nvCxnSpPr>
          <p:cNvPr id="24" name="23 Conector recto de flecha"/>
          <p:cNvCxnSpPr/>
          <p:nvPr/>
        </p:nvCxnSpPr>
        <p:spPr>
          <a:xfrm>
            <a:off x="2123728" y="5157192"/>
            <a:ext cx="28803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24 Conector recto de flecha"/>
          <p:cNvCxnSpPr/>
          <p:nvPr/>
        </p:nvCxnSpPr>
        <p:spPr>
          <a:xfrm>
            <a:off x="3779912" y="5157192"/>
            <a:ext cx="28803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25 Conector recto de flecha"/>
          <p:cNvCxnSpPr/>
          <p:nvPr/>
        </p:nvCxnSpPr>
        <p:spPr>
          <a:xfrm>
            <a:off x="5436096" y="5157192"/>
            <a:ext cx="28803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26 Conector recto de flecha"/>
          <p:cNvCxnSpPr/>
          <p:nvPr/>
        </p:nvCxnSpPr>
        <p:spPr>
          <a:xfrm>
            <a:off x="6876256" y="5157192"/>
            <a:ext cx="28803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27 CuadroTexto"/>
          <p:cNvSpPr txBox="1"/>
          <p:nvPr/>
        </p:nvSpPr>
        <p:spPr>
          <a:xfrm>
            <a:off x="2483768" y="4437112"/>
            <a:ext cx="6952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PTLens</a:t>
            </a:r>
            <a:endParaRPr lang="es-ES" sz="1400" dirty="0"/>
          </a:p>
        </p:txBody>
      </p:sp>
      <p:sp>
        <p:nvSpPr>
          <p:cNvPr id="29" name="28 CuadroTexto"/>
          <p:cNvSpPr txBox="1"/>
          <p:nvPr/>
        </p:nvSpPr>
        <p:spPr>
          <a:xfrm>
            <a:off x="4139952" y="4437112"/>
            <a:ext cx="5886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ASRix</a:t>
            </a:r>
            <a:endParaRPr lang="es-ES" sz="1400" dirty="0"/>
          </a:p>
        </p:txBody>
      </p:sp>
      <p:sp>
        <p:nvSpPr>
          <p:cNvPr id="30" name="29 CuadroTexto"/>
          <p:cNvSpPr txBox="1"/>
          <p:nvPr/>
        </p:nvSpPr>
        <p:spPr>
          <a:xfrm>
            <a:off x="5652120" y="4437112"/>
            <a:ext cx="9748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Photoshop</a:t>
            </a:r>
            <a:endParaRPr lang="es-ES" sz="1400" dirty="0"/>
          </a:p>
        </p:txBody>
      </p:sp>
      <p:sp>
        <p:nvSpPr>
          <p:cNvPr id="31" name="30 CuadroTexto"/>
          <p:cNvSpPr txBox="1"/>
          <p:nvPr/>
        </p:nvSpPr>
        <p:spPr>
          <a:xfrm>
            <a:off x="7092280" y="4437112"/>
            <a:ext cx="7922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>
                <a:solidFill>
                  <a:srgbClr val="FFC000"/>
                </a:solidFill>
              </a:rPr>
              <a:t>Autocad</a:t>
            </a:r>
            <a:endParaRPr lang="es-ES" sz="14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Rectificación fotogramétrica</a:t>
            </a:r>
          </a:p>
        </p:txBody>
      </p:sp>
      <p:pic>
        <p:nvPicPr>
          <p:cNvPr id="6" name="5 Imagen" descr="RECT 1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618" t="14359" r="8672" b="31036"/>
          <a:stretch>
            <a:fillRect/>
          </a:stretch>
        </p:blipFill>
        <p:spPr>
          <a:xfrm>
            <a:off x="2843808" y="1124744"/>
            <a:ext cx="5190546" cy="46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6 Imagen" descr="RECT 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369" t="68899" r="57429" b="13251"/>
          <a:stretch>
            <a:fillRect/>
          </a:stretch>
        </p:blipFill>
        <p:spPr>
          <a:xfrm>
            <a:off x="1547664" y="4365104"/>
            <a:ext cx="1512168" cy="1224136"/>
          </a:xfrm>
          <a:prstGeom prst="rect">
            <a:avLst/>
          </a:prstGeom>
        </p:spPr>
      </p:pic>
      <p:sp>
        <p:nvSpPr>
          <p:cNvPr id="8" name="7 CuadroTexto"/>
          <p:cNvSpPr txBox="1"/>
          <p:nvPr/>
        </p:nvSpPr>
        <p:spPr>
          <a:xfrm>
            <a:off x="1763688" y="1556792"/>
            <a:ext cx="9941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Acceso </a:t>
            </a:r>
          </a:p>
          <a:p>
            <a:r>
              <a:rPr lang="es-ES" dirty="0" smtClean="0"/>
              <a:t>Principal</a:t>
            </a:r>
            <a:endParaRPr lang="es-ES" dirty="0"/>
          </a:p>
        </p:txBody>
      </p:sp>
      <p:cxnSp>
        <p:nvCxnSpPr>
          <p:cNvPr id="9" name="8 Conector recto"/>
          <p:cNvCxnSpPr/>
          <p:nvPr/>
        </p:nvCxnSpPr>
        <p:spPr>
          <a:xfrm>
            <a:off x="539552" y="1052736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9 Imagen" descr="marca_UPV fondo negro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5877272"/>
            <a:ext cx="2088232" cy="738094"/>
          </a:xfrm>
          <a:prstGeom prst="rect">
            <a:avLst/>
          </a:prstGeom>
        </p:spPr>
      </p:pic>
      <p:cxnSp>
        <p:nvCxnSpPr>
          <p:cNvPr id="11" name="10 Conector recto"/>
          <p:cNvCxnSpPr/>
          <p:nvPr/>
        </p:nvCxnSpPr>
        <p:spPr>
          <a:xfrm>
            <a:off x="467544" y="587727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11 Imagen" descr="escudo escuela letras blancas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72200" y="5805264"/>
            <a:ext cx="2088231" cy="8522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3600" dirty="0" smtClean="0"/>
              <a:t>Contenido</a:t>
            </a:r>
            <a:endParaRPr lang="es-ES" sz="3600" dirty="0"/>
          </a:p>
        </p:txBody>
      </p:sp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1259632" y="1340768"/>
            <a:ext cx="7139136" cy="4525963"/>
          </a:xfrm>
        </p:spPr>
        <p:txBody>
          <a:bodyPr>
            <a:normAutofit lnSpcReduction="10000"/>
          </a:bodyPr>
          <a:lstStyle/>
          <a:p>
            <a:r>
              <a:rPr lang="es-ES" dirty="0" smtClean="0">
                <a:solidFill>
                  <a:srgbClr val="FFC000"/>
                </a:solidFill>
              </a:rPr>
              <a:t>Introducción.</a:t>
            </a:r>
          </a:p>
          <a:p>
            <a:r>
              <a:rPr lang="es-ES" dirty="0" smtClean="0"/>
              <a:t>Motivos de nuestra elección.</a:t>
            </a:r>
          </a:p>
          <a:p>
            <a:r>
              <a:rPr lang="es-ES" dirty="0" smtClean="0"/>
              <a:t>Objetivos del Proyecto.</a:t>
            </a:r>
          </a:p>
          <a:p>
            <a:r>
              <a:rPr lang="es-ES" dirty="0" smtClean="0"/>
              <a:t>Metodología.</a:t>
            </a:r>
          </a:p>
          <a:p>
            <a:r>
              <a:rPr lang="es-ES" dirty="0" smtClean="0"/>
              <a:t>Análisis del Castillo.</a:t>
            </a:r>
          </a:p>
          <a:p>
            <a:r>
              <a:rPr lang="es-ES" dirty="0" smtClean="0"/>
              <a:t>Rectificación fotogramétrica.</a:t>
            </a:r>
          </a:p>
          <a:p>
            <a:r>
              <a:rPr lang="es-ES" dirty="0" smtClean="0"/>
              <a:t>Planos.</a:t>
            </a:r>
          </a:p>
          <a:p>
            <a:r>
              <a:rPr lang="es-ES" dirty="0" smtClean="0"/>
              <a:t>Conclusiones.</a:t>
            </a:r>
            <a:endParaRPr lang="es-ES" dirty="0"/>
          </a:p>
        </p:txBody>
      </p:sp>
      <p:pic>
        <p:nvPicPr>
          <p:cNvPr id="11" name="10 Imagen" descr="escudo escuela letras blanca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2200" y="5805264"/>
            <a:ext cx="2088231" cy="852267"/>
          </a:xfrm>
          <a:prstGeom prst="rect">
            <a:avLst/>
          </a:prstGeom>
        </p:spPr>
      </p:pic>
      <p:pic>
        <p:nvPicPr>
          <p:cNvPr id="12" name="11 Imagen" descr="marca_UPV fondo negro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5877272"/>
            <a:ext cx="2088232" cy="738094"/>
          </a:xfrm>
          <a:prstGeom prst="rect">
            <a:avLst/>
          </a:prstGeom>
        </p:spPr>
      </p:pic>
      <p:cxnSp>
        <p:nvCxnSpPr>
          <p:cNvPr id="13" name="12 Conector recto"/>
          <p:cNvCxnSpPr/>
          <p:nvPr/>
        </p:nvCxnSpPr>
        <p:spPr>
          <a:xfrm>
            <a:off x="467544" y="587727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Conector recto"/>
          <p:cNvCxnSpPr/>
          <p:nvPr/>
        </p:nvCxnSpPr>
        <p:spPr>
          <a:xfrm>
            <a:off x="539552" y="119675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Rectificación fotogramétrica</a:t>
            </a:r>
          </a:p>
        </p:txBody>
      </p:sp>
      <p:sp>
        <p:nvSpPr>
          <p:cNvPr id="8" name="7 CuadroTexto"/>
          <p:cNvSpPr txBox="1"/>
          <p:nvPr/>
        </p:nvSpPr>
        <p:spPr>
          <a:xfrm>
            <a:off x="1547664" y="1556792"/>
            <a:ext cx="14424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Celoquia</a:t>
            </a:r>
          </a:p>
          <a:p>
            <a:r>
              <a:rPr lang="es-ES" dirty="0" smtClean="0"/>
              <a:t>Paño exterior</a:t>
            </a:r>
          </a:p>
        </p:txBody>
      </p:sp>
      <p:pic>
        <p:nvPicPr>
          <p:cNvPr id="10" name="9 Imagen" descr="RECT 2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0000"/>
          </a:blip>
          <a:srcRect l="13531" t="15945" r="5734" b="38218"/>
          <a:stretch>
            <a:fillRect/>
          </a:stretch>
        </p:blipFill>
        <p:spPr>
          <a:xfrm>
            <a:off x="2843808" y="1124744"/>
            <a:ext cx="5826122" cy="46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10 Imagen" descr="RECT 2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312" t="69950" r="57514" b="14236"/>
          <a:stretch>
            <a:fillRect/>
          </a:stretch>
        </p:blipFill>
        <p:spPr>
          <a:xfrm>
            <a:off x="1835696" y="4437112"/>
            <a:ext cx="1224136" cy="1088121"/>
          </a:xfrm>
          <a:prstGeom prst="rect">
            <a:avLst/>
          </a:prstGeom>
        </p:spPr>
      </p:pic>
      <p:pic>
        <p:nvPicPr>
          <p:cNvPr id="12" name="11 Imagen" descr="marca_UPV fondo negro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5877272"/>
            <a:ext cx="2088232" cy="738094"/>
          </a:xfrm>
          <a:prstGeom prst="rect">
            <a:avLst/>
          </a:prstGeom>
        </p:spPr>
      </p:pic>
      <p:cxnSp>
        <p:nvCxnSpPr>
          <p:cNvPr id="13" name="12 Conector recto"/>
          <p:cNvCxnSpPr/>
          <p:nvPr/>
        </p:nvCxnSpPr>
        <p:spPr>
          <a:xfrm>
            <a:off x="467544" y="587727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13 Imagen" descr="escudo escuela letras blancas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72200" y="5805264"/>
            <a:ext cx="2088231" cy="852267"/>
          </a:xfrm>
          <a:prstGeom prst="rect">
            <a:avLst/>
          </a:prstGeom>
        </p:spPr>
      </p:pic>
      <p:cxnSp>
        <p:nvCxnSpPr>
          <p:cNvPr id="15" name="14 Conector recto"/>
          <p:cNvCxnSpPr/>
          <p:nvPr/>
        </p:nvCxnSpPr>
        <p:spPr>
          <a:xfrm>
            <a:off x="539552" y="1052736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Rectificación fotogramétrica</a:t>
            </a:r>
          </a:p>
        </p:txBody>
      </p:sp>
      <p:sp>
        <p:nvSpPr>
          <p:cNvPr id="8" name="7 CuadroTexto"/>
          <p:cNvSpPr txBox="1"/>
          <p:nvPr/>
        </p:nvSpPr>
        <p:spPr>
          <a:xfrm>
            <a:off x="1907704" y="1556792"/>
            <a:ext cx="10054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Acceso</a:t>
            </a:r>
          </a:p>
          <a:p>
            <a:r>
              <a:rPr lang="es-ES" dirty="0" smtClean="0"/>
              <a:t>Celoquia</a:t>
            </a:r>
          </a:p>
        </p:txBody>
      </p:sp>
      <p:pic>
        <p:nvPicPr>
          <p:cNvPr id="9" name="8 Imagen" descr="RECT 3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0000"/>
          </a:blip>
          <a:srcRect l="16989" t="14241" r="11352" b="34131"/>
          <a:stretch>
            <a:fillRect/>
          </a:stretch>
        </p:blipFill>
        <p:spPr>
          <a:xfrm>
            <a:off x="3419872" y="1124744"/>
            <a:ext cx="4590000" cy="46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11 Imagen" descr="RECT 3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312" t="69950" r="58912" b="14236"/>
          <a:stretch>
            <a:fillRect/>
          </a:stretch>
        </p:blipFill>
        <p:spPr>
          <a:xfrm>
            <a:off x="1835696" y="4437112"/>
            <a:ext cx="1152128" cy="1084356"/>
          </a:xfrm>
          <a:prstGeom prst="rect">
            <a:avLst/>
          </a:prstGeom>
        </p:spPr>
      </p:pic>
      <p:pic>
        <p:nvPicPr>
          <p:cNvPr id="10" name="9 Imagen" descr="marca_UPV fondo negro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5877272"/>
            <a:ext cx="2088232" cy="738094"/>
          </a:xfrm>
          <a:prstGeom prst="rect">
            <a:avLst/>
          </a:prstGeom>
        </p:spPr>
      </p:pic>
      <p:cxnSp>
        <p:nvCxnSpPr>
          <p:cNvPr id="11" name="10 Conector recto"/>
          <p:cNvCxnSpPr/>
          <p:nvPr/>
        </p:nvCxnSpPr>
        <p:spPr>
          <a:xfrm>
            <a:off x="467544" y="587727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12 Imagen" descr="escudo escuela letras blancas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72200" y="5805264"/>
            <a:ext cx="2088231" cy="852267"/>
          </a:xfrm>
          <a:prstGeom prst="rect">
            <a:avLst/>
          </a:prstGeom>
        </p:spPr>
      </p:pic>
      <p:cxnSp>
        <p:nvCxnSpPr>
          <p:cNvPr id="14" name="13 Conector recto"/>
          <p:cNvCxnSpPr/>
          <p:nvPr/>
        </p:nvCxnSpPr>
        <p:spPr>
          <a:xfrm>
            <a:off x="539552" y="1052736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Rectificación fotogramétrica</a:t>
            </a:r>
          </a:p>
        </p:txBody>
      </p:sp>
      <p:sp>
        <p:nvSpPr>
          <p:cNvPr id="8" name="7 CuadroTexto"/>
          <p:cNvSpPr txBox="1"/>
          <p:nvPr/>
        </p:nvSpPr>
        <p:spPr>
          <a:xfrm>
            <a:off x="1691680" y="1556792"/>
            <a:ext cx="15648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Dependencias </a:t>
            </a:r>
          </a:p>
          <a:p>
            <a:r>
              <a:rPr lang="es-ES" dirty="0" smtClean="0"/>
              <a:t>Interiores</a:t>
            </a:r>
          </a:p>
        </p:txBody>
      </p:sp>
      <p:pic>
        <p:nvPicPr>
          <p:cNvPr id="10" name="9 Imagen" descr="RECT 4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10000"/>
          </a:blip>
          <a:srcRect l="15588" t="14150" r="15506" b="34194"/>
          <a:stretch>
            <a:fillRect/>
          </a:stretch>
        </p:blipFill>
        <p:spPr>
          <a:xfrm>
            <a:off x="3635896" y="1268760"/>
            <a:ext cx="4410000" cy="46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10 Imagen" descr="RECT 4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826" t="68899" r="58915" b="14301"/>
          <a:stretch>
            <a:fillRect/>
          </a:stretch>
        </p:blipFill>
        <p:spPr>
          <a:xfrm>
            <a:off x="1763688" y="4365104"/>
            <a:ext cx="1224136" cy="1152128"/>
          </a:xfrm>
          <a:prstGeom prst="rect">
            <a:avLst/>
          </a:prstGeom>
        </p:spPr>
      </p:pic>
      <p:pic>
        <p:nvPicPr>
          <p:cNvPr id="9" name="8 Imagen" descr="marca_UPV fondo negro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5877272"/>
            <a:ext cx="2088232" cy="738094"/>
          </a:xfrm>
          <a:prstGeom prst="rect">
            <a:avLst/>
          </a:prstGeom>
        </p:spPr>
      </p:pic>
      <p:cxnSp>
        <p:nvCxnSpPr>
          <p:cNvPr id="12" name="11 Conector recto"/>
          <p:cNvCxnSpPr/>
          <p:nvPr/>
        </p:nvCxnSpPr>
        <p:spPr>
          <a:xfrm>
            <a:off x="467544" y="587727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12 Imagen" descr="escudo escuela letras blancas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72200" y="5805264"/>
            <a:ext cx="2088231" cy="852267"/>
          </a:xfrm>
          <a:prstGeom prst="rect">
            <a:avLst/>
          </a:prstGeom>
        </p:spPr>
      </p:pic>
      <p:cxnSp>
        <p:nvCxnSpPr>
          <p:cNvPr id="14" name="13 Conector recto"/>
          <p:cNvCxnSpPr/>
          <p:nvPr/>
        </p:nvCxnSpPr>
        <p:spPr>
          <a:xfrm>
            <a:off x="539552" y="1052736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Rectificación fotogramétrica</a:t>
            </a:r>
          </a:p>
        </p:txBody>
      </p:sp>
      <p:sp>
        <p:nvSpPr>
          <p:cNvPr id="8" name="7 CuadroTexto"/>
          <p:cNvSpPr txBox="1"/>
          <p:nvPr/>
        </p:nvSpPr>
        <p:spPr>
          <a:xfrm>
            <a:off x="1979712" y="1628800"/>
            <a:ext cx="14320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Fábrica tapial</a:t>
            </a:r>
          </a:p>
          <a:p>
            <a:r>
              <a:rPr lang="es-ES" dirty="0" smtClean="0"/>
              <a:t>Valenciano</a:t>
            </a:r>
          </a:p>
        </p:txBody>
      </p:sp>
      <p:pic>
        <p:nvPicPr>
          <p:cNvPr id="9" name="8 Imagen" descr="RECT 5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0000"/>
          </a:blip>
          <a:srcRect l="15826" t="5855" r="12828" b="30588"/>
          <a:stretch>
            <a:fillRect/>
          </a:stretch>
        </p:blipFill>
        <p:spPr>
          <a:xfrm>
            <a:off x="3635896" y="1052736"/>
            <a:ext cx="3711724" cy="46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11 Imagen" descr="RECT 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312" t="69950" r="58912" b="14236"/>
          <a:stretch>
            <a:fillRect/>
          </a:stretch>
        </p:blipFill>
        <p:spPr>
          <a:xfrm>
            <a:off x="1835696" y="4437112"/>
            <a:ext cx="1152128" cy="1084356"/>
          </a:xfrm>
          <a:prstGeom prst="rect">
            <a:avLst/>
          </a:prstGeom>
        </p:spPr>
      </p:pic>
      <p:pic>
        <p:nvPicPr>
          <p:cNvPr id="10" name="9 Imagen" descr="marca_UPV fondo negro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5877272"/>
            <a:ext cx="2088232" cy="738094"/>
          </a:xfrm>
          <a:prstGeom prst="rect">
            <a:avLst/>
          </a:prstGeom>
        </p:spPr>
      </p:pic>
      <p:cxnSp>
        <p:nvCxnSpPr>
          <p:cNvPr id="11" name="10 Conector recto"/>
          <p:cNvCxnSpPr/>
          <p:nvPr/>
        </p:nvCxnSpPr>
        <p:spPr>
          <a:xfrm>
            <a:off x="467544" y="587727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12 Imagen" descr="escudo escuela letras blancas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72200" y="5805264"/>
            <a:ext cx="2088231" cy="852267"/>
          </a:xfrm>
          <a:prstGeom prst="rect">
            <a:avLst/>
          </a:prstGeom>
        </p:spPr>
      </p:pic>
      <p:cxnSp>
        <p:nvCxnSpPr>
          <p:cNvPr id="14" name="13 Conector recto"/>
          <p:cNvCxnSpPr/>
          <p:nvPr/>
        </p:nvCxnSpPr>
        <p:spPr>
          <a:xfrm>
            <a:off x="539552" y="1052736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Rectificación fotogramétrica</a:t>
            </a:r>
          </a:p>
        </p:txBody>
      </p:sp>
      <p:sp>
        <p:nvSpPr>
          <p:cNvPr id="8" name="7 CuadroTexto"/>
          <p:cNvSpPr txBox="1"/>
          <p:nvPr/>
        </p:nvSpPr>
        <p:spPr>
          <a:xfrm>
            <a:off x="2051720" y="1556792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Sala 05</a:t>
            </a:r>
          </a:p>
        </p:txBody>
      </p:sp>
      <p:pic>
        <p:nvPicPr>
          <p:cNvPr id="10" name="9 Imagen" descr="RECT 6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10000"/>
          </a:blip>
          <a:srcRect l="14392" t="7021" r="14957" b="30059"/>
          <a:stretch>
            <a:fillRect/>
          </a:stretch>
        </p:blipFill>
        <p:spPr>
          <a:xfrm>
            <a:off x="3563888" y="1196752"/>
            <a:ext cx="3711724" cy="46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10 Imagen" descr="RECT 6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826" t="69949" r="58915" b="14301"/>
          <a:stretch>
            <a:fillRect/>
          </a:stretch>
        </p:blipFill>
        <p:spPr>
          <a:xfrm>
            <a:off x="1763688" y="4437112"/>
            <a:ext cx="1224136" cy="1080120"/>
          </a:xfrm>
          <a:prstGeom prst="rect">
            <a:avLst/>
          </a:prstGeom>
        </p:spPr>
      </p:pic>
      <p:pic>
        <p:nvPicPr>
          <p:cNvPr id="9" name="8 Imagen" descr="marca_UPV fondo negro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5877272"/>
            <a:ext cx="2088232" cy="738094"/>
          </a:xfrm>
          <a:prstGeom prst="rect">
            <a:avLst/>
          </a:prstGeom>
        </p:spPr>
      </p:pic>
      <p:cxnSp>
        <p:nvCxnSpPr>
          <p:cNvPr id="12" name="11 Conector recto"/>
          <p:cNvCxnSpPr/>
          <p:nvPr/>
        </p:nvCxnSpPr>
        <p:spPr>
          <a:xfrm>
            <a:off x="467544" y="587727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12 Imagen" descr="escudo escuela letras blancas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72200" y="5805264"/>
            <a:ext cx="2088231" cy="852267"/>
          </a:xfrm>
          <a:prstGeom prst="rect">
            <a:avLst/>
          </a:prstGeom>
        </p:spPr>
      </p:pic>
      <p:cxnSp>
        <p:nvCxnSpPr>
          <p:cNvPr id="14" name="13 Conector recto"/>
          <p:cNvCxnSpPr/>
          <p:nvPr/>
        </p:nvCxnSpPr>
        <p:spPr>
          <a:xfrm>
            <a:off x="539552" y="1052736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Rectificación fotogramétrica</a:t>
            </a:r>
          </a:p>
        </p:txBody>
      </p:sp>
      <p:sp>
        <p:nvSpPr>
          <p:cNvPr id="8" name="7 CuadroTexto"/>
          <p:cNvSpPr txBox="1"/>
          <p:nvPr/>
        </p:nvSpPr>
        <p:spPr>
          <a:xfrm>
            <a:off x="1763688" y="1628800"/>
            <a:ext cx="11528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Torre del </a:t>
            </a:r>
          </a:p>
          <a:p>
            <a:r>
              <a:rPr lang="es-ES" dirty="0" smtClean="0"/>
              <a:t>Homenaje</a:t>
            </a:r>
          </a:p>
        </p:txBody>
      </p:sp>
      <p:pic>
        <p:nvPicPr>
          <p:cNvPr id="9" name="8 Imagen" descr="RECT 7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0000"/>
          </a:blip>
          <a:srcRect l="15209" t="18500" r="9361" b="33191"/>
          <a:stretch>
            <a:fillRect/>
          </a:stretch>
        </p:blipFill>
        <p:spPr>
          <a:xfrm>
            <a:off x="2987824" y="1124744"/>
            <a:ext cx="5164138" cy="46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11 Imagen" descr="RECT 7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826" t="69949" r="58999" b="14238"/>
          <a:stretch>
            <a:fillRect/>
          </a:stretch>
        </p:blipFill>
        <p:spPr>
          <a:xfrm>
            <a:off x="1763687" y="4437112"/>
            <a:ext cx="1215135" cy="10801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9 Imagen" descr="escudo escuela letras blancas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72200" y="5805264"/>
            <a:ext cx="2088231" cy="852267"/>
          </a:xfrm>
          <a:prstGeom prst="rect">
            <a:avLst/>
          </a:prstGeom>
        </p:spPr>
      </p:pic>
      <p:pic>
        <p:nvPicPr>
          <p:cNvPr id="11" name="10 Imagen" descr="marca_UPV fondo negro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5877272"/>
            <a:ext cx="2088232" cy="738094"/>
          </a:xfrm>
          <a:prstGeom prst="rect">
            <a:avLst/>
          </a:prstGeom>
        </p:spPr>
      </p:pic>
      <p:cxnSp>
        <p:nvCxnSpPr>
          <p:cNvPr id="13" name="12 Conector recto"/>
          <p:cNvCxnSpPr/>
          <p:nvPr/>
        </p:nvCxnSpPr>
        <p:spPr>
          <a:xfrm>
            <a:off x="467544" y="587727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13 Imagen" descr="marca_UPV fondo negro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5877272"/>
            <a:ext cx="2088232" cy="738094"/>
          </a:xfrm>
          <a:prstGeom prst="rect">
            <a:avLst/>
          </a:prstGeom>
        </p:spPr>
      </p:pic>
      <p:cxnSp>
        <p:nvCxnSpPr>
          <p:cNvPr id="15" name="14 Conector recto"/>
          <p:cNvCxnSpPr/>
          <p:nvPr/>
        </p:nvCxnSpPr>
        <p:spPr>
          <a:xfrm>
            <a:off x="467544" y="587727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15 Imagen" descr="escudo escuela letras blancas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72200" y="5805264"/>
            <a:ext cx="2088231" cy="852267"/>
          </a:xfrm>
          <a:prstGeom prst="rect">
            <a:avLst/>
          </a:prstGeom>
        </p:spPr>
      </p:pic>
      <p:cxnSp>
        <p:nvCxnSpPr>
          <p:cNvPr id="17" name="16 Conector recto"/>
          <p:cNvCxnSpPr/>
          <p:nvPr/>
        </p:nvCxnSpPr>
        <p:spPr>
          <a:xfrm>
            <a:off x="539552" y="1052736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Contenido</a:t>
            </a:r>
          </a:p>
        </p:txBody>
      </p:sp>
      <p:sp>
        <p:nvSpPr>
          <p:cNvPr id="3" name="4 Marcador de contenido"/>
          <p:cNvSpPr txBox="1">
            <a:spLocks/>
          </p:cNvSpPr>
          <p:nvPr/>
        </p:nvSpPr>
        <p:spPr>
          <a:xfrm>
            <a:off x="1259632" y="1412776"/>
            <a:ext cx="7139136" cy="452596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Introducción.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es-ES" sz="32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Motivos de nuestra elección.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es-ES" sz="32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Objetivos del Proyecto.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Metodología.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es-ES" sz="32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Análisis del Castillo.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32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  Rectificación fotogramétrica.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3200" b="0" i="0" u="none" strike="noStrike" kern="1200" cap="none" spc="0" normalizeH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Planos.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Conclusiones.</a:t>
            </a:r>
          </a:p>
        </p:txBody>
      </p:sp>
      <p:cxnSp>
        <p:nvCxnSpPr>
          <p:cNvPr id="7" name="6 Conector recto"/>
          <p:cNvCxnSpPr/>
          <p:nvPr/>
        </p:nvCxnSpPr>
        <p:spPr>
          <a:xfrm>
            <a:off x="539552" y="119675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12 Imagen" descr="escudo escuela letras blanca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2200" y="5805264"/>
            <a:ext cx="2088231" cy="852267"/>
          </a:xfrm>
          <a:prstGeom prst="rect">
            <a:avLst/>
          </a:prstGeom>
        </p:spPr>
      </p:pic>
      <p:pic>
        <p:nvPicPr>
          <p:cNvPr id="14" name="13 Imagen" descr="marca_UPV fondo negro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5877272"/>
            <a:ext cx="2088232" cy="738094"/>
          </a:xfrm>
          <a:prstGeom prst="rect">
            <a:avLst/>
          </a:prstGeom>
        </p:spPr>
      </p:pic>
      <p:cxnSp>
        <p:nvCxnSpPr>
          <p:cNvPr id="15" name="14 Conector recto"/>
          <p:cNvCxnSpPr/>
          <p:nvPr/>
        </p:nvCxnSpPr>
        <p:spPr>
          <a:xfrm>
            <a:off x="467544" y="587727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Planos</a:t>
            </a:r>
          </a:p>
        </p:txBody>
      </p:sp>
      <p:pic>
        <p:nvPicPr>
          <p:cNvPr id="6" name="5 Imagen" descr="escudo escuela letras blanca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2200" y="5805264"/>
            <a:ext cx="2088231" cy="852267"/>
          </a:xfrm>
          <a:prstGeom prst="rect">
            <a:avLst/>
          </a:prstGeom>
        </p:spPr>
      </p:pic>
      <p:pic>
        <p:nvPicPr>
          <p:cNvPr id="8" name="7 Imagen" descr="marca_UPV fondo negro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5877272"/>
            <a:ext cx="2088232" cy="738094"/>
          </a:xfrm>
          <a:prstGeom prst="rect">
            <a:avLst/>
          </a:prstGeom>
        </p:spPr>
      </p:pic>
      <p:cxnSp>
        <p:nvCxnSpPr>
          <p:cNvPr id="9" name="8 Conector recto"/>
          <p:cNvCxnSpPr/>
          <p:nvPr/>
        </p:nvCxnSpPr>
        <p:spPr>
          <a:xfrm>
            <a:off x="467544" y="587727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>
            <a:off x="539552" y="1052736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12 Imagen" descr="1.png"/>
          <p:cNvPicPr>
            <a:picLocks noChangeAspect="1"/>
          </p:cNvPicPr>
          <p:nvPr/>
        </p:nvPicPr>
        <p:blipFill>
          <a:blip r:embed="rId4" cstate="print">
            <a:lum bright="40000"/>
          </a:blip>
          <a:stretch>
            <a:fillRect/>
          </a:stretch>
        </p:blipFill>
        <p:spPr>
          <a:xfrm>
            <a:off x="1485893" y="576066"/>
            <a:ext cx="6172213" cy="57058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Planos</a:t>
            </a:r>
          </a:p>
        </p:txBody>
      </p:sp>
      <p:pic>
        <p:nvPicPr>
          <p:cNvPr id="6" name="5 Imagen" descr="escudo escuela letras blanca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2200" y="5805264"/>
            <a:ext cx="2088231" cy="852267"/>
          </a:xfrm>
          <a:prstGeom prst="rect">
            <a:avLst/>
          </a:prstGeom>
        </p:spPr>
      </p:pic>
      <p:pic>
        <p:nvPicPr>
          <p:cNvPr id="8" name="7 Imagen" descr="marca_UPV fondo negro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5877272"/>
            <a:ext cx="2088232" cy="738094"/>
          </a:xfrm>
          <a:prstGeom prst="rect">
            <a:avLst/>
          </a:prstGeom>
        </p:spPr>
      </p:pic>
      <p:cxnSp>
        <p:nvCxnSpPr>
          <p:cNvPr id="9" name="8 Conector recto"/>
          <p:cNvCxnSpPr/>
          <p:nvPr/>
        </p:nvCxnSpPr>
        <p:spPr>
          <a:xfrm>
            <a:off x="467544" y="587727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>
            <a:off x="539552" y="1052736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10 Imagen" descr="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04182" y="1051555"/>
            <a:ext cx="6135636" cy="4754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Planos</a:t>
            </a:r>
          </a:p>
        </p:txBody>
      </p:sp>
      <p:pic>
        <p:nvPicPr>
          <p:cNvPr id="7" name="6 Imagen" descr="5 A3 blanco.png"/>
          <p:cNvPicPr>
            <a:picLocks noChangeAspect="1"/>
          </p:cNvPicPr>
          <p:nvPr/>
        </p:nvPicPr>
        <p:blipFill>
          <a:blip r:embed="rId2" cstate="print">
            <a:lum bright="40000"/>
          </a:blip>
          <a:srcRect l="9450" t="8786" r="13380" b="13228"/>
          <a:stretch>
            <a:fillRect/>
          </a:stretch>
        </p:blipFill>
        <p:spPr>
          <a:xfrm>
            <a:off x="1187624" y="980728"/>
            <a:ext cx="6768752" cy="483482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5 Imagen" descr="escudo escuela letras blanca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72200" y="5805264"/>
            <a:ext cx="2088231" cy="852267"/>
          </a:xfrm>
          <a:prstGeom prst="rect">
            <a:avLst/>
          </a:prstGeom>
        </p:spPr>
      </p:pic>
      <p:pic>
        <p:nvPicPr>
          <p:cNvPr id="8" name="7 Imagen" descr="marca_UPV fondo negro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5877272"/>
            <a:ext cx="2088232" cy="738094"/>
          </a:xfrm>
          <a:prstGeom prst="rect">
            <a:avLst/>
          </a:prstGeom>
        </p:spPr>
      </p:pic>
      <p:cxnSp>
        <p:nvCxnSpPr>
          <p:cNvPr id="9" name="8 Conector recto"/>
          <p:cNvCxnSpPr/>
          <p:nvPr/>
        </p:nvCxnSpPr>
        <p:spPr>
          <a:xfrm>
            <a:off x="467544" y="587727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>
            <a:off x="539552" y="1052736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3600" dirty="0" smtClean="0"/>
              <a:t>Cofrentes</a:t>
            </a:r>
            <a:endParaRPr lang="es-ES" sz="3600" dirty="0"/>
          </a:p>
        </p:txBody>
      </p:sp>
      <p:pic>
        <p:nvPicPr>
          <p:cNvPr id="1026" name="2 Imagen" descr="Descripción: planisimo lejanisimo.JPG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 t="4256" r="1317" b="4974"/>
          <a:stretch>
            <a:fillRect/>
          </a:stretch>
        </p:blipFill>
        <p:spPr bwMode="auto">
          <a:xfrm>
            <a:off x="2195736" y="1412776"/>
            <a:ext cx="4692748" cy="2736000"/>
          </a:xfrm>
          <a:prstGeom prst="rect">
            <a:avLst/>
          </a:prstGeom>
          <a:noFill/>
        </p:spPr>
      </p:pic>
      <p:pic>
        <p:nvPicPr>
          <p:cNvPr id="6" name="5 Imagen" descr="escudo escuela letras blanca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72200" y="5805264"/>
            <a:ext cx="2088231" cy="852267"/>
          </a:xfrm>
          <a:prstGeom prst="rect">
            <a:avLst/>
          </a:prstGeom>
        </p:spPr>
      </p:pic>
      <p:cxnSp>
        <p:nvCxnSpPr>
          <p:cNvPr id="8" name="7 Conector recto"/>
          <p:cNvCxnSpPr/>
          <p:nvPr/>
        </p:nvCxnSpPr>
        <p:spPr>
          <a:xfrm>
            <a:off x="611560" y="1124744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8 Imagen" descr="marca_UPV fondo negro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5877272"/>
            <a:ext cx="2088232" cy="738094"/>
          </a:xfrm>
          <a:prstGeom prst="rect">
            <a:avLst/>
          </a:prstGeom>
        </p:spPr>
      </p:pic>
      <p:cxnSp>
        <p:nvCxnSpPr>
          <p:cNvPr id="10" name="9 Conector recto"/>
          <p:cNvCxnSpPr/>
          <p:nvPr/>
        </p:nvCxnSpPr>
        <p:spPr>
          <a:xfrm>
            <a:off x="467544" y="587727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0 CuadroTexto"/>
          <p:cNvSpPr txBox="1"/>
          <p:nvPr/>
        </p:nvSpPr>
        <p:spPr>
          <a:xfrm>
            <a:off x="683568" y="4149080"/>
            <a:ext cx="784887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dirty="0"/>
              <a:t> </a:t>
            </a:r>
          </a:p>
          <a:p>
            <a:pPr algn="just"/>
            <a:r>
              <a:rPr lang="es-ES" dirty="0"/>
              <a:t>Cofrentes es un municipio que se encuentra en el extremo Sudoeste de la provincia de </a:t>
            </a:r>
            <a:r>
              <a:rPr lang="es-ES" dirty="0" smtClean="0"/>
              <a:t>Valencia.</a:t>
            </a:r>
            <a:endParaRPr lang="es-ES" dirty="0"/>
          </a:p>
          <a:p>
            <a:pPr algn="just"/>
            <a:r>
              <a:rPr lang="es-ES" dirty="0" smtClean="0"/>
              <a:t>Se encuentra en la parte Norte del </a:t>
            </a:r>
            <a:r>
              <a:rPr lang="es-ES" dirty="0"/>
              <a:t>Valle de </a:t>
            </a:r>
            <a:r>
              <a:rPr lang="es-ES" dirty="0" smtClean="0"/>
              <a:t>Ayora, sus </a:t>
            </a:r>
            <a:r>
              <a:rPr lang="es-ES" dirty="0"/>
              <a:t>límites son: Requena por el Norte, Jalance por el Sur, Cortes de Pallás por el Este y Albacete por el Oeste.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Planos</a:t>
            </a:r>
          </a:p>
        </p:txBody>
      </p:sp>
      <p:pic>
        <p:nvPicPr>
          <p:cNvPr id="6" name="5 Imagen" descr="escudo escuela letras blanca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2200" y="5805264"/>
            <a:ext cx="2088231" cy="852267"/>
          </a:xfrm>
          <a:prstGeom prst="rect">
            <a:avLst/>
          </a:prstGeom>
        </p:spPr>
      </p:pic>
      <p:pic>
        <p:nvPicPr>
          <p:cNvPr id="8" name="7 Imagen" descr="marca_UPV fondo negro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5877272"/>
            <a:ext cx="2088232" cy="738094"/>
          </a:xfrm>
          <a:prstGeom prst="rect">
            <a:avLst/>
          </a:prstGeom>
        </p:spPr>
      </p:pic>
      <p:cxnSp>
        <p:nvCxnSpPr>
          <p:cNvPr id="9" name="8 Conector recto"/>
          <p:cNvCxnSpPr/>
          <p:nvPr/>
        </p:nvCxnSpPr>
        <p:spPr>
          <a:xfrm>
            <a:off x="467544" y="587727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>
            <a:off x="539552" y="1052736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10 Imagen" descr="4 A3 blanco.png"/>
          <p:cNvPicPr>
            <a:picLocks noChangeAspect="1"/>
          </p:cNvPicPr>
          <p:nvPr/>
        </p:nvPicPr>
        <p:blipFill>
          <a:blip r:embed="rId4" cstate="print">
            <a:biLevel thresh="50000"/>
            <a:lum bright="40000"/>
          </a:blip>
          <a:srcRect l="6688" t="8786" r="5901" b="22153"/>
          <a:stretch>
            <a:fillRect/>
          </a:stretch>
        </p:blipFill>
        <p:spPr>
          <a:xfrm>
            <a:off x="539552" y="1196752"/>
            <a:ext cx="7992888" cy="44644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Contenido</a:t>
            </a:r>
          </a:p>
        </p:txBody>
      </p:sp>
      <p:sp>
        <p:nvSpPr>
          <p:cNvPr id="3" name="4 Marcador de contenido"/>
          <p:cNvSpPr txBox="1">
            <a:spLocks/>
          </p:cNvSpPr>
          <p:nvPr/>
        </p:nvSpPr>
        <p:spPr>
          <a:xfrm>
            <a:off x="1259632" y="1484784"/>
            <a:ext cx="7139136" cy="452596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Introducción.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es-ES" sz="32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Motivos de nuestra elección.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es-ES" sz="32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Objetivos del Proyecto.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Metodología.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es-ES" sz="32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Análisis del Castillo.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32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  Rectificación fotogramétrica.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Planos.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3200" b="0" i="0" u="none" strike="noStrike" kern="1200" cap="none" spc="0" normalizeH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Conclusiones.</a:t>
            </a:r>
          </a:p>
        </p:txBody>
      </p:sp>
      <p:pic>
        <p:nvPicPr>
          <p:cNvPr id="6" name="5 Imagen" descr="escudo escuela letras blanca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2200" y="5805264"/>
            <a:ext cx="2088231" cy="852267"/>
          </a:xfrm>
          <a:prstGeom prst="rect">
            <a:avLst/>
          </a:prstGeom>
        </p:spPr>
      </p:pic>
      <p:cxnSp>
        <p:nvCxnSpPr>
          <p:cNvPr id="7" name="6 Conector recto"/>
          <p:cNvCxnSpPr/>
          <p:nvPr/>
        </p:nvCxnSpPr>
        <p:spPr>
          <a:xfrm>
            <a:off x="539552" y="119675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7 Imagen" descr="marca_UPV fondo negro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5877272"/>
            <a:ext cx="2088232" cy="738094"/>
          </a:xfrm>
          <a:prstGeom prst="rect">
            <a:avLst/>
          </a:prstGeom>
        </p:spPr>
      </p:pic>
      <p:cxnSp>
        <p:nvCxnSpPr>
          <p:cNvPr id="9" name="8 Conector recto"/>
          <p:cNvCxnSpPr/>
          <p:nvPr/>
        </p:nvCxnSpPr>
        <p:spPr>
          <a:xfrm>
            <a:off x="467544" y="587727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Conclusiones</a:t>
            </a:r>
          </a:p>
        </p:txBody>
      </p:sp>
      <p:sp>
        <p:nvSpPr>
          <p:cNvPr id="3" name="4 Marcador de contenido"/>
          <p:cNvSpPr txBox="1">
            <a:spLocks/>
          </p:cNvSpPr>
          <p:nvPr/>
        </p:nvSpPr>
        <p:spPr>
          <a:xfrm>
            <a:off x="1259632" y="1412776"/>
            <a:ext cx="7139136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s-ES" sz="3200" b="0" i="0" u="none" strike="noStrike" kern="1200" cap="none" spc="0" normalizeH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1331640" y="1340768"/>
            <a:ext cx="662473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4625" indent="-174625">
              <a:buFont typeface="Arial" pitchFamily="34" charset="0"/>
              <a:buChar char="•"/>
            </a:pPr>
            <a:r>
              <a:rPr lang="es-ES" sz="2000" dirty="0" smtClean="0"/>
              <a:t>Se ha realizado un estudio completo de los documentos existentes referentes al Castillo y a la villa de Cofrentes.</a:t>
            </a:r>
          </a:p>
          <a:p>
            <a:pPr>
              <a:buFont typeface="Arial" pitchFamily="34" charset="0"/>
              <a:buChar char="•"/>
            </a:pPr>
            <a:endParaRPr lang="es-ES" sz="2000" dirty="0" smtClean="0"/>
          </a:p>
          <a:p>
            <a:pPr marL="174625" indent="-174625">
              <a:buFont typeface="Arial" pitchFamily="34" charset="0"/>
              <a:buChar char="•"/>
            </a:pPr>
            <a:r>
              <a:rPr lang="es-ES" sz="2000" dirty="0" smtClean="0"/>
              <a:t>Se ha realizado una reconstrucción histórica completa  del Castillo y de la población.</a:t>
            </a:r>
          </a:p>
          <a:p>
            <a:pPr>
              <a:buFont typeface="Arial" pitchFamily="34" charset="0"/>
              <a:buChar char="•"/>
            </a:pPr>
            <a:endParaRPr lang="es-ES" sz="2000" dirty="0" smtClean="0"/>
          </a:p>
          <a:p>
            <a:pPr marL="174625" indent="-174625">
              <a:buFont typeface="Arial" pitchFamily="34" charset="0"/>
              <a:buChar char="•"/>
            </a:pPr>
            <a:r>
              <a:rPr lang="es-ES" sz="2000" dirty="0" smtClean="0"/>
              <a:t>Hemos realizado un estudio espacial añadiendo nuevas hipótesis a las realizadas anteriormente.</a:t>
            </a:r>
          </a:p>
          <a:p>
            <a:pPr>
              <a:buFont typeface="Arial" pitchFamily="34" charset="0"/>
              <a:buChar char="•"/>
            </a:pPr>
            <a:endParaRPr lang="es-ES" sz="2000" dirty="0" smtClean="0"/>
          </a:p>
          <a:p>
            <a:pPr marL="174625" indent="-174625">
              <a:buFont typeface="Arial" pitchFamily="34" charset="0"/>
              <a:buChar char="•"/>
            </a:pPr>
            <a:r>
              <a:rPr lang="es-ES" sz="2000" dirty="0" smtClean="0"/>
              <a:t>Hemos analizado los sistemas constructivos y los materiales que se utilizaron para la construcción del Castillo. </a:t>
            </a:r>
          </a:p>
          <a:p>
            <a:pPr marL="174625" indent="-174625">
              <a:buFont typeface="Arial" pitchFamily="34" charset="0"/>
              <a:buChar char="•"/>
            </a:pPr>
            <a:endParaRPr lang="es-ES" sz="2000" dirty="0" smtClean="0"/>
          </a:p>
          <a:p>
            <a:pPr marL="174625" indent="-174625">
              <a:buFont typeface="Arial" pitchFamily="34" charset="0"/>
              <a:buChar char="•"/>
            </a:pPr>
            <a:r>
              <a:rPr lang="es-ES" sz="2000" dirty="0" smtClean="0"/>
              <a:t>En la segunda parte de los trabajos se ha llevado a cabo un levantamiento gráfico del Castillo. </a:t>
            </a:r>
          </a:p>
          <a:p>
            <a:pPr marL="174625" indent="-174625">
              <a:buFont typeface="Arial" pitchFamily="34" charset="0"/>
              <a:buChar char="•"/>
            </a:pPr>
            <a:endParaRPr lang="es-ES" sz="2000" dirty="0" smtClean="0"/>
          </a:p>
          <a:p>
            <a:pPr>
              <a:buFont typeface="Arial" pitchFamily="34" charset="0"/>
              <a:buChar char="•"/>
            </a:pPr>
            <a:endParaRPr lang="es-ES" sz="2000" dirty="0" smtClean="0"/>
          </a:p>
        </p:txBody>
      </p:sp>
      <p:pic>
        <p:nvPicPr>
          <p:cNvPr id="8" name="7 Imagen" descr="escudo escuela letras blanca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2200" y="5805264"/>
            <a:ext cx="2088231" cy="852267"/>
          </a:xfrm>
          <a:prstGeom prst="rect">
            <a:avLst/>
          </a:prstGeom>
        </p:spPr>
      </p:pic>
      <p:pic>
        <p:nvPicPr>
          <p:cNvPr id="9" name="8 Imagen" descr="marca_UPV fondo negro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5877272"/>
            <a:ext cx="2088232" cy="738094"/>
          </a:xfrm>
          <a:prstGeom prst="rect">
            <a:avLst/>
          </a:prstGeom>
        </p:spPr>
      </p:pic>
      <p:cxnSp>
        <p:nvCxnSpPr>
          <p:cNvPr id="10" name="9 Conector recto"/>
          <p:cNvCxnSpPr/>
          <p:nvPr/>
        </p:nvCxnSpPr>
        <p:spPr>
          <a:xfrm>
            <a:off x="467544" y="587727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"/>
          <p:cNvCxnSpPr/>
          <p:nvPr/>
        </p:nvCxnSpPr>
        <p:spPr>
          <a:xfrm>
            <a:off x="539552" y="119675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Conclusiones</a:t>
            </a:r>
          </a:p>
        </p:txBody>
      </p:sp>
      <p:sp>
        <p:nvSpPr>
          <p:cNvPr id="7" name="6 CuadroTexto"/>
          <p:cNvSpPr txBox="1"/>
          <p:nvPr/>
        </p:nvSpPr>
        <p:spPr>
          <a:xfrm>
            <a:off x="1043608" y="1484784"/>
            <a:ext cx="7272808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sz="2000" dirty="0" smtClean="0"/>
          </a:p>
          <a:p>
            <a:pPr marL="174625" indent="-174625">
              <a:buFont typeface="Arial" pitchFamily="34" charset="0"/>
              <a:buChar char="•"/>
            </a:pPr>
            <a:r>
              <a:rPr lang="es-ES" sz="2000" dirty="0" smtClean="0"/>
              <a:t>Por todo lo expuesto, podemos decir que los objetivos del proyecto han sido alcanzados, puesto que hemos conseguido realizar un documento en el que se realiza un análisis histórico, constructivo y gráfico completo del Castillo de Cofrentes. </a:t>
            </a:r>
          </a:p>
          <a:p>
            <a:pPr marL="174625" indent="-174625">
              <a:buFont typeface="Arial" pitchFamily="34" charset="0"/>
              <a:buChar char="•"/>
            </a:pPr>
            <a:endParaRPr lang="es-ES" sz="2000" dirty="0" smtClean="0"/>
          </a:p>
          <a:p>
            <a:pPr marL="174625" indent="-174625">
              <a:buFont typeface="Arial" pitchFamily="34" charset="0"/>
              <a:buChar char="•"/>
            </a:pPr>
            <a:r>
              <a:rPr lang="es-ES" sz="2000" dirty="0" smtClean="0"/>
              <a:t>Esperamos que este proyecto sea documento de consulta para futuros estudios que se realicen sobre el Castillo.</a:t>
            </a:r>
          </a:p>
          <a:p>
            <a:pPr>
              <a:buFont typeface="Arial" pitchFamily="34" charset="0"/>
              <a:buChar char="•"/>
            </a:pPr>
            <a:endParaRPr lang="es-ES" sz="2000" dirty="0" smtClean="0"/>
          </a:p>
          <a:p>
            <a:pPr marL="174625" indent="-174625">
              <a:buFont typeface="Arial" pitchFamily="34" charset="0"/>
              <a:buChar char="•"/>
            </a:pPr>
            <a:r>
              <a:rPr lang="es-ES" sz="2000" dirty="0" smtClean="0"/>
              <a:t>No nos queda más que desear que los estudios que se realicen a partir de ahora en los restos de esta importante fortaleza sirvan para conocer más datos acerca de su origen y su historia.</a:t>
            </a:r>
          </a:p>
          <a:p>
            <a:r>
              <a:rPr lang="es-ES" dirty="0" smtClean="0"/>
              <a:t> </a:t>
            </a:r>
          </a:p>
        </p:txBody>
      </p:sp>
      <p:cxnSp>
        <p:nvCxnSpPr>
          <p:cNvPr id="8" name="7 Conector recto"/>
          <p:cNvCxnSpPr/>
          <p:nvPr/>
        </p:nvCxnSpPr>
        <p:spPr>
          <a:xfrm>
            <a:off x="539552" y="119675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8 Imagen" descr="escudo escuela letras blanca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2200" y="5805264"/>
            <a:ext cx="2088231" cy="852267"/>
          </a:xfrm>
          <a:prstGeom prst="rect">
            <a:avLst/>
          </a:prstGeom>
        </p:spPr>
      </p:pic>
      <p:pic>
        <p:nvPicPr>
          <p:cNvPr id="10" name="9 Imagen" descr="marca_UPV fondo negro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5877272"/>
            <a:ext cx="2088232" cy="738094"/>
          </a:xfrm>
          <a:prstGeom prst="rect">
            <a:avLst/>
          </a:prstGeom>
        </p:spPr>
      </p:pic>
      <p:cxnSp>
        <p:nvCxnSpPr>
          <p:cNvPr id="11" name="10 Conector recto"/>
          <p:cNvCxnSpPr/>
          <p:nvPr/>
        </p:nvCxnSpPr>
        <p:spPr>
          <a:xfrm>
            <a:off x="467544" y="587727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8 Imagen" descr="escudo escuela letras blanca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2200" y="5805264"/>
            <a:ext cx="2088231" cy="852267"/>
          </a:xfrm>
          <a:prstGeom prst="rect">
            <a:avLst/>
          </a:prstGeom>
        </p:spPr>
      </p:pic>
      <p:pic>
        <p:nvPicPr>
          <p:cNvPr id="10" name="9 Imagen" descr="marca_UPV fondo negro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5877272"/>
            <a:ext cx="2088232" cy="738094"/>
          </a:xfrm>
          <a:prstGeom prst="rect">
            <a:avLst/>
          </a:prstGeom>
        </p:spPr>
      </p:pic>
      <p:cxnSp>
        <p:nvCxnSpPr>
          <p:cNvPr id="11" name="10 Conector recto"/>
          <p:cNvCxnSpPr/>
          <p:nvPr/>
        </p:nvCxnSpPr>
        <p:spPr>
          <a:xfrm>
            <a:off x="467544" y="587727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12 CuadroTexto"/>
          <p:cNvSpPr txBox="1"/>
          <p:nvPr/>
        </p:nvSpPr>
        <p:spPr>
          <a:xfrm>
            <a:off x="971600" y="692696"/>
            <a:ext cx="73448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dirty="0" smtClean="0"/>
              <a:t>Conservación </a:t>
            </a:r>
            <a:r>
              <a:rPr lang="es-ES" sz="2000" dirty="0"/>
              <a:t>del Patrimonio Histórico</a:t>
            </a:r>
          </a:p>
          <a:p>
            <a:pPr algn="ctr"/>
            <a:r>
              <a:rPr lang="es-ES" sz="2000" dirty="0"/>
              <a:t>Proyecto Final de </a:t>
            </a:r>
            <a:r>
              <a:rPr lang="es-ES" sz="2000" dirty="0" smtClean="0"/>
              <a:t>Grado</a:t>
            </a:r>
            <a:endParaRPr lang="es-ES" sz="2000" dirty="0"/>
          </a:p>
        </p:txBody>
      </p:sp>
      <p:cxnSp>
        <p:nvCxnSpPr>
          <p:cNvPr id="14" name="13 Conector recto"/>
          <p:cNvCxnSpPr/>
          <p:nvPr/>
        </p:nvCxnSpPr>
        <p:spPr>
          <a:xfrm>
            <a:off x="531168" y="104435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11 Imagen" descr="13 TORRE Y CAPILL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91680" y="1628800"/>
            <a:ext cx="5832647" cy="3888432"/>
          </a:xfrm>
          <a:prstGeom prst="rect">
            <a:avLst/>
          </a:prstGeom>
        </p:spPr>
      </p:pic>
      <p:sp>
        <p:nvSpPr>
          <p:cNvPr id="7" name="6 CuadroTexto"/>
          <p:cNvSpPr txBox="1"/>
          <p:nvPr/>
        </p:nvSpPr>
        <p:spPr>
          <a:xfrm>
            <a:off x="755576" y="1988840"/>
            <a:ext cx="7737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dirty="0" smtClean="0">
                <a:solidFill>
                  <a:schemeClr val="bg1"/>
                </a:solidFill>
              </a:rPr>
              <a:t>Fin</a:t>
            </a:r>
            <a:r>
              <a:rPr lang="es-ES" dirty="0" smtClean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3600" dirty="0" smtClean="0"/>
              <a:t>Cofrentes</a:t>
            </a:r>
            <a:endParaRPr lang="es-ES" sz="3600" dirty="0"/>
          </a:p>
        </p:txBody>
      </p:sp>
      <p:pic>
        <p:nvPicPr>
          <p:cNvPr id="6" name="5 Imagen" descr="escudo escuela letras blanca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2200" y="5805264"/>
            <a:ext cx="2088231" cy="852267"/>
          </a:xfrm>
          <a:prstGeom prst="rect">
            <a:avLst/>
          </a:prstGeom>
        </p:spPr>
      </p:pic>
      <p:cxnSp>
        <p:nvCxnSpPr>
          <p:cNvPr id="8" name="7 Conector recto"/>
          <p:cNvCxnSpPr/>
          <p:nvPr/>
        </p:nvCxnSpPr>
        <p:spPr>
          <a:xfrm>
            <a:off x="611560" y="1124744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8 Imagen" descr="marca_UPV fondo negro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5877272"/>
            <a:ext cx="2088232" cy="738094"/>
          </a:xfrm>
          <a:prstGeom prst="rect">
            <a:avLst/>
          </a:prstGeom>
        </p:spPr>
      </p:pic>
      <p:cxnSp>
        <p:nvCxnSpPr>
          <p:cNvPr id="10" name="9 Conector recto"/>
          <p:cNvCxnSpPr/>
          <p:nvPr/>
        </p:nvCxnSpPr>
        <p:spPr>
          <a:xfrm>
            <a:off x="467544" y="587727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10 Imagen" descr="cofrentes o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59632" y="1628800"/>
            <a:ext cx="6549253" cy="360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3600" dirty="0" smtClean="0"/>
              <a:t>El Castillo</a:t>
            </a:r>
            <a:endParaRPr lang="es-ES" sz="3600" dirty="0"/>
          </a:p>
        </p:txBody>
      </p:sp>
      <p:sp>
        <p:nvSpPr>
          <p:cNvPr id="5" name="4 CuadroTexto"/>
          <p:cNvSpPr txBox="1"/>
          <p:nvPr/>
        </p:nvSpPr>
        <p:spPr>
          <a:xfrm>
            <a:off x="683568" y="4149080"/>
            <a:ext cx="784887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dirty="0"/>
              <a:t> </a:t>
            </a:r>
          </a:p>
          <a:p>
            <a:pPr algn="just"/>
            <a:r>
              <a:rPr lang="es-ES" dirty="0"/>
              <a:t>El Castillo domina la parte mas elevada de la villa, se levanta sobre un imponente afloramiento volcánico </a:t>
            </a:r>
            <a:r>
              <a:rPr lang="es-ES" dirty="0" smtClean="0"/>
              <a:t>inactivo.</a:t>
            </a:r>
          </a:p>
          <a:p>
            <a:pPr algn="just"/>
            <a:r>
              <a:rPr lang="es-ES" dirty="0" smtClean="0"/>
              <a:t>La </a:t>
            </a:r>
            <a:r>
              <a:rPr lang="es-ES" dirty="0"/>
              <a:t>espectacular columna de roca se levanta casi cien metros sobre el rio </a:t>
            </a:r>
            <a:r>
              <a:rPr lang="es-ES" dirty="0" smtClean="0"/>
              <a:t>Cabriel y es inaccesible </a:t>
            </a:r>
            <a:r>
              <a:rPr lang="es-ES" dirty="0"/>
              <a:t>en más de un 70% de su perímetro.</a:t>
            </a:r>
          </a:p>
        </p:txBody>
      </p:sp>
      <p:pic>
        <p:nvPicPr>
          <p:cNvPr id="6" name="5 Imagen" descr="escudo escuela letras blanca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2200" y="5805264"/>
            <a:ext cx="2088231" cy="852267"/>
          </a:xfrm>
          <a:prstGeom prst="rect">
            <a:avLst/>
          </a:prstGeom>
        </p:spPr>
      </p:pic>
      <p:pic>
        <p:nvPicPr>
          <p:cNvPr id="2050" name="Picture 2" descr="Plano lejano"/>
          <p:cNvPicPr>
            <a:picLocks noChangeAspect="1" noChangeArrowheads="1"/>
          </p:cNvPicPr>
          <p:nvPr/>
        </p:nvPicPr>
        <p:blipFill>
          <a:blip r:embed="rId3" cstate="print">
            <a:lum bright="-10000" contrast="30000"/>
          </a:blip>
          <a:srcRect l="13411" t="33537" r="10883" b="14174"/>
          <a:stretch>
            <a:fillRect/>
          </a:stretch>
        </p:blipFill>
        <p:spPr bwMode="auto">
          <a:xfrm>
            <a:off x="2123728" y="1412776"/>
            <a:ext cx="4957045" cy="2736304"/>
          </a:xfrm>
          <a:prstGeom prst="rect">
            <a:avLst/>
          </a:prstGeom>
          <a:noFill/>
        </p:spPr>
      </p:pic>
      <p:cxnSp>
        <p:nvCxnSpPr>
          <p:cNvPr id="8" name="7 Conector recto"/>
          <p:cNvCxnSpPr/>
          <p:nvPr/>
        </p:nvCxnSpPr>
        <p:spPr>
          <a:xfrm>
            <a:off x="467544" y="1124744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8 Imagen" descr="marca_UPV fondo negro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5877272"/>
            <a:ext cx="2088232" cy="738094"/>
          </a:xfrm>
          <a:prstGeom prst="rect">
            <a:avLst/>
          </a:prstGeom>
        </p:spPr>
      </p:pic>
      <p:cxnSp>
        <p:nvCxnSpPr>
          <p:cNvPr id="10" name="9 Conector recto"/>
          <p:cNvCxnSpPr/>
          <p:nvPr/>
        </p:nvCxnSpPr>
        <p:spPr>
          <a:xfrm>
            <a:off x="467544" y="587727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3600" dirty="0" smtClean="0"/>
              <a:t>El Castillo</a:t>
            </a:r>
            <a:endParaRPr lang="es-ES" sz="3600" dirty="0"/>
          </a:p>
        </p:txBody>
      </p:sp>
      <p:pic>
        <p:nvPicPr>
          <p:cNvPr id="6" name="5 Imagen" descr="escudo escuela letras blanca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2200" y="5805264"/>
            <a:ext cx="2088231" cy="852267"/>
          </a:xfrm>
          <a:prstGeom prst="rect">
            <a:avLst/>
          </a:prstGeom>
        </p:spPr>
      </p:pic>
      <p:cxnSp>
        <p:nvCxnSpPr>
          <p:cNvPr id="8" name="7 Conector recto"/>
          <p:cNvCxnSpPr/>
          <p:nvPr/>
        </p:nvCxnSpPr>
        <p:spPr>
          <a:xfrm>
            <a:off x="467544" y="1124744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8 Imagen" descr="marca_UPV fondo negro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5877272"/>
            <a:ext cx="2088232" cy="738094"/>
          </a:xfrm>
          <a:prstGeom prst="rect">
            <a:avLst/>
          </a:prstGeom>
        </p:spPr>
      </p:pic>
      <p:cxnSp>
        <p:nvCxnSpPr>
          <p:cNvPr id="10" name="9 Conector recto"/>
          <p:cNvCxnSpPr/>
          <p:nvPr/>
        </p:nvCxnSpPr>
        <p:spPr>
          <a:xfrm>
            <a:off x="467544" y="587727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10 Imagen" descr="cofrentes 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75656" y="1628800"/>
            <a:ext cx="6298546" cy="360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3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Contenido</a:t>
            </a:r>
          </a:p>
        </p:txBody>
      </p:sp>
      <p:sp>
        <p:nvSpPr>
          <p:cNvPr id="9" name="4 Marcador de contenido"/>
          <p:cNvSpPr txBox="1">
            <a:spLocks/>
          </p:cNvSpPr>
          <p:nvPr/>
        </p:nvSpPr>
        <p:spPr>
          <a:xfrm>
            <a:off x="1259632" y="1340768"/>
            <a:ext cx="7139136" cy="452596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Introducción.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es-ES" sz="3200" b="0" i="0" u="none" strike="noStrike" kern="1200" cap="none" spc="0" normalizeH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Motivos de nuestra elección.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Objetivos del Proyecto.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Metodología.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Análisis del Castillo.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Rectificación fotogramétrica.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Planos.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Conclusiones.</a:t>
            </a:r>
          </a:p>
        </p:txBody>
      </p:sp>
      <p:pic>
        <p:nvPicPr>
          <p:cNvPr id="10" name="9 Imagen" descr="escudo escuela letras blanca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2200" y="5805264"/>
            <a:ext cx="2088231" cy="852267"/>
          </a:xfrm>
          <a:prstGeom prst="rect">
            <a:avLst/>
          </a:prstGeom>
        </p:spPr>
      </p:pic>
      <p:cxnSp>
        <p:nvCxnSpPr>
          <p:cNvPr id="6" name="5 Conector recto"/>
          <p:cNvCxnSpPr/>
          <p:nvPr/>
        </p:nvCxnSpPr>
        <p:spPr>
          <a:xfrm>
            <a:off x="467544" y="1124744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6 Imagen" descr="marca_UPV fondo negro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5877272"/>
            <a:ext cx="2088232" cy="738094"/>
          </a:xfrm>
          <a:prstGeom prst="rect">
            <a:avLst/>
          </a:prstGeom>
        </p:spPr>
      </p:pic>
      <p:cxnSp>
        <p:nvCxnSpPr>
          <p:cNvPr id="12" name="11 Conector recto"/>
          <p:cNvCxnSpPr/>
          <p:nvPr/>
        </p:nvCxnSpPr>
        <p:spPr>
          <a:xfrm>
            <a:off x="467544" y="587727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Escala de grise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2589</TotalTime>
  <Words>1310</Words>
  <Application>Microsoft Office PowerPoint</Application>
  <PresentationFormat>Presentación en pantalla (4:3)</PresentationFormat>
  <Paragraphs>296</Paragraphs>
  <Slides>54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54</vt:i4>
      </vt:variant>
    </vt:vector>
  </HeadingPairs>
  <TitlesOfParts>
    <vt:vector size="55" baseType="lpstr">
      <vt:lpstr>Tema de Office</vt:lpstr>
      <vt:lpstr>El Castillo de Cofrentes</vt:lpstr>
      <vt:lpstr>Diapositiva 2</vt:lpstr>
      <vt:lpstr>Contenido</vt:lpstr>
      <vt:lpstr>Contenido</vt:lpstr>
      <vt:lpstr>Cofrentes</vt:lpstr>
      <vt:lpstr>Cofrentes</vt:lpstr>
      <vt:lpstr>El Castillo</vt:lpstr>
      <vt:lpstr>El Castillo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  <vt:lpstr>Diapositiva 36</vt:lpstr>
      <vt:lpstr>Diapositiva 37</vt:lpstr>
      <vt:lpstr>Diapositiva 38</vt:lpstr>
      <vt:lpstr>Diapositiva 39</vt:lpstr>
      <vt:lpstr>Diapositiva 40</vt:lpstr>
      <vt:lpstr>Diapositiva 41</vt:lpstr>
      <vt:lpstr>Diapositiva 42</vt:lpstr>
      <vt:lpstr>Diapositiva 43</vt:lpstr>
      <vt:lpstr>Diapositiva 44</vt:lpstr>
      <vt:lpstr>Diapositiva 45</vt:lpstr>
      <vt:lpstr>Diapositiva 46</vt:lpstr>
      <vt:lpstr>Diapositiva 47</vt:lpstr>
      <vt:lpstr>Diapositiva 48</vt:lpstr>
      <vt:lpstr>Diapositiva 49</vt:lpstr>
      <vt:lpstr>Diapositiva 50</vt:lpstr>
      <vt:lpstr>Diapositiva 51</vt:lpstr>
      <vt:lpstr>Diapositiva 52</vt:lpstr>
      <vt:lpstr>Diapositiva 53</vt:lpstr>
      <vt:lpstr>Diapositiva 54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Javier</dc:creator>
  <cp:lastModifiedBy>Javier</cp:lastModifiedBy>
  <cp:revision>173</cp:revision>
  <dcterms:created xsi:type="dcterms:W3CDTF">2011-06-28T10:18:30Z</dcterms:created>
  <dcterms:modified xsi:type="dcterms:W3CDTF">2011-07-07T22:57:13Z</dcterms:modified>
</cp:coreProperties>
</file>