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5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51CDA5-07A2-4A1A-A4C8-3A9067D4A2C4}" type="datetimeFigureOut">
              <a:rPr lang="es-ES" smtClean="0"/>
              <a:pPr/>
              <a:t>03/07/2011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4C5700-0C1F-4195-8E32-C8105492B8A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C5700-0C1F-4195-8E32-C8105492B8AD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4DB6290-ADF8-44B2-8C5C-17CF1E2E773B}" type="datetimeFigureOut">
              <a:rPr lang="es-ES" smtClean="0"/>
              <a:pPr/>
              <a:t>03/07/2011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A5881F63-46B1-450E-BBCB-623BBDF150F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B6290-ADF8-44B2-8C5C-17CF1E2E773B}" type="datetimeFigureOut">
              <a:rPr lang="es-ES" smtClean="0"/>
              <a:pPr/>
              <a:t>03/07/2011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1F63-46B1-450E-BBCB-623BBDF150F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B6290-ADF8-44B2-8C5C-17CF1E2E773B}" type="datetimeFigureOut">
              <a:rPr lang="es-ES" smtClean="0"/>
              <a:pPr/>
              <a:t>03/07/2011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1F63-46B1-450E-BBCB-623BBDF150F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B6290-ADF8-44B2-8C5C-17CF1E2E773B}" type="datetimeFigureOut">
              <a:rPr lang="es-ES" smtClean="0"/>
              <a:pPr/>
              <a:t>03/07/2011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1F63-46B1-450E-BBCB-623BBDF150F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4DB6290-ADF8-44B2-8C5C-17CF1E2E773B}" type="datetimeFigureOut">
              <a:rPr lang="es-ES" smtClean="0"/>
              <a:pPr/>
              <a:t>03/07/2011</a:t>
            </a:fld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5881F63-46B1-450E-BBCB-623BBDF150F8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94DB6290-ADF8-44B2-8C5C-17CF1E2E773B}" type="datetimeFigureOut">
              <a:rPr lang="es-ES" smtClean="0"/>
              <a:pPr/>
              <a:t>03/07/2011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A5881F63-46B1-450E-BBCB-623BBDF150F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B6290-ADF8-44B2-8C5C-17CF1E2E773B}" type="datetimeFigureOut">
              <a:rPr lang="es-ES" smtClean="0"/>
              <a:pPr/>
              <a:t>03/07/2011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1F63-46B1-450E-BBCB-623BBDF150F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B6290-ADF8-44B2-8C5C-17CF1E2E773B}" type="datetimeFigureOut">
              <a:rPr lang="es-ES" smtClean="0"/>
              <a:pPr/>
              <a:t>03/07/2011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1F63-46B1-450E-BBCB-623BBDF150F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B6290-ADF8-44B2-8C5C-17CF1E2E773B}" type="datetimeFigureOut">
              <a:rPr lang="es-ES" smtClean="0"/>
              <a:pPr/>
              <a:t>03/07/2011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1F63-46B1-450E-BBCB-623BBDF150F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B6290-ADF8-44B2-8C5C-17CF1E2E773B}" type="datetimeFigureOut">
              <a:rPr lang="es-ES" smtClean="0"/>
              <a:pPr/>
              <a:t>03/07/2011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1F63-46B1-450E-BBCB-623BBDF150F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B6290-ADF8-44B2-8C5C-17CF1E2E773B}" type="datetimeFigureOut">
              <a:rPr lang="es-ES" smtClean="0"/>
              <a:pPr/>
              <a:t>03/07/2011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1F63-46B1-450E-BBCB-623BBDF150F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4DB6290-ADF8-44B2-8C5C-17CF1E2E773B}" type="datetimeFigureOut">
              <a:rPr lang="es-ES" smtClean="0"/>
              <a:pPr/>
              <a:t>03/07/2011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A5881F63-46B1-450E-BBCB-623BBDF150F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7544" y="2276872"/>
            <a:ext cx="8458200" cy="1470025"/>
          </a:xfrm>
        </p:spPr>
        <p:txBody>
          <a:bodyPr/>
          <a:lstStyle/>
          <a:p>
            <a:r>
              <a:rPr lang="es-ES" dirty="0" smtClean="0"/>
              <a:t>Satisfacción y motivación laboral de los Jefes de obra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75656" y="4509120"/>
            <a:ext cx="7056784" cy="1752600"/>
          </a:xfrm>
        </p:spPr>
        <p:txBody>
          <a:bodyPr>
            <a:normAutofit/>
          </a:bodyPr>
          <a:lstStyle/>
          <a:p>
            <a:pPr algn="just"/>
            <a:r>
              <a:rPr lang="es-ES" dirty="0" smtClean="0"/>
              <a:t>Proyecto realizado por: Guadalupe Santo Armero.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Directores del PFG: Dra. Elena Navarro Astor y </a:t>
            </a:r>
          </a:p>
          <a:p>
            <a:pPr algn="just"/>
            <a:r>
              <a:rPr lang="es-ES" dirty="0" smtClean="0"/>
              <a:t>			D. Igor Fernández Plazaola.</a:t>
            </a:r>
            <a:endParaRPr lang="es-ES" dirty="0"/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1" y="3861047"/>
            <a:ext cx="5364087" cy="504057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64008" marR="0" lvl="0" indent="0" algn="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lang="es-ES" sz="2400" dirty="0" smtClean="0">
                <a:solidFill>
                  <a:schemeClr val="tx2"/>
                </a:solidFill>
              </a:rPr>
              <a:t>5 de Julio de 2011.</a:t>
            </a: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4 Imagen" descr="logo etsie.png"/>
          <p:cNvPicPr>
            <a:picLocks noChangeAspect="1"/>
          </p:cNvPicPr>
          <p:nvPr/>
        </p:nvPicPr>
        <p:blipFill>
          <a:blip r:embed="rId2" cstate="print">
            <a:lum contrast="55000"/>
          </a:blip>
          <a:stretch>
            <a:fillRect/>
          </a:stretch>
        </p:blipFill>
        <p:spPr>
          <a:xfrm>
            <a:off x="179512" y="188640"/>
            <a:ext cx="4144196" cy="1008112"/>
          </a:xfrm>
          <a:prstGeom prst="rect">
            <a:avLst/>
          </a:prstGeom>
        </p:spPr>
      </p:pic>
      <p:pic>
        <p:nvPicPr>
          <p:cNvPr id="6" name="5 Imagen" descr="logo upv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52320" y="404664"/>
            <a:ext cx="1080120" cy="1080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Introducción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r>
              <a:rPr lang="es-ES" dirty="0" smtClean="0"/>
              <a:t>¿En que consiste este Proyecto final de grado?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Motivos:</a:t>
            </a:r>
          </a:p>
          <a:p>
            <a:pPr lvl="1"/>
            <a:r>
              <a:rPr lang="es-ES" dirty="0" smtClean="0"/>
              <a:t>Sector de la construcción- Baja productividad.</a:t>
            </a:r>
          </a:p>
          <a:p>
            <a:pPr lvl="1"/>
            <a:r>
              <a:rPr lang="es-ES" dirty="0" smtClean="0"/>
              <a:t>Mejorar la productividad.</a:t>
            </a:r>
          </a:p>
          <a:p>
            <a:pPr lvl="1"/>
            <a:endParaRPr lang="es-ES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Conceptos clave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Satisfacción.</a:t>
            </a:r>
          </a:p>
          <a:p>
            <a:r>
              <a:rPr lang="es-ES" dirty="0" smtClean="0"/>
              <a:t>Motivación.</a:t>
            </a:r>
          </a:p>
          <a:p>
            <a:endParaRPr lang="es-ES" dirty="0" smtClean="0"/>
          </a:p>
          <a:p>
            <a:r>
              <a:rPr lang="es-ES" dirty="0" smtClean="0"/>
              <a:t>Investigación cualitativa.</a:t>
            </a:r>
          </a:p>
          <a:p>
            <a:pPr lvl="1"/>
            <a:r>
              <a:rPr lang="es-ES" dirty="0" smtClean="0"/>
              <a:t>¿En qué consiste?</a:t>
            </a:r>
          </a:p>
          <a:p>
            <a:pPr lvl="1"/>
            <a:r>
              <a:rPr lang="es-ES" dirty="0" smtClean="0"/>
              <a:t>¿Por qué la utilizo?</a:t>
            </a:r>
            <a:endParaRPr lang="es-ES" dirty="0"/>
          </a:p>
        </p:txBody>
      </p:sp>
      <p:sp>
        <p:nvSpPr>
          <p:cNvPr id="4" name="3 Cerrar llave"/>
          <p:cNvSpPr/>
          <p:nvPr/>
        </p:nvSpPr>
        <p:spPr>
          <a:xfrm>
            <a:off x="3131840" y="2276872"/>
            <a:ext cx="288032" cy="100811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3563888" y="2492896"/>
            <a:ext cx="201622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Diferencias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Elección del oficio.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249424"/>
            <a:ext cx="4762872" cy="4325112"/>
          </a:xfrm>
        </p:spPr>
        <p:txBody>
          <a:bodyPr/>
          <a:lstStyle/>
          <a:p>
            <a:r>
              <a:rPr lang="es-ES" dirty="0" smtClean="0"/>
              <a:t>Motivos:</a:t>
            </a:r>
          </a:p>
          <a:p>
            <a:pPr>
              <a:buNone/>
            </a:pPr>
            <a:endParaRPr lang="es-ES" dirty="0" smtClean="0"/>
          </a:p>
          <a:p>
            <a:pPr lvl="1"/>
            <a:r>
              <a:rPr lang="es-ES" dirty="0" smtClean="0"/>
              <a:t>Figura importante.</a:t>
            </a:r>
          </a:p>
          <a:p>
            <a:pPr lvl="1"/>
            <a:r>
              <a:rPr lang="es-ES" dirty="0" smtClean="0"/>
              <a:t>Cumplir plazos y presupuestos.</a:t>
            </a:r>
          </a:p>
          <a:p>
            <a:pPr lvl="1"/>
            <a:r>
              <a:rPr lang="es-ES" dirty="0" smtClean="0"/>
              <a:t>Coordinar.</a:t>
            </a:r>
          </a:p>
          <a:p>
            <a:pPr lvl="1"/>
            <a:r>
              <a:rPr lang="es-ES" dirty="0" smtClean="0"/>
              <a:t>Responsabilidad.</a:t>
            </a:r>
          </a:p>
          <a:p>
            <a:pPr lvl="1"/>
            <a:endParaRPr lang="es-ES" dirty="0" smtClean="0"/>
          </a:p>
          <a:p>
            <a:pPr>
              <a:buNone/>
            </a:pPr>
            <a:endParaRPr lang="es-ES" dirty="0"/>
          </a:p>
        </p:txBody>
      </p:sp>
      <p:pic>
        <p:nvPicPr>
          <p:cNvPr id="4" name="3 Imagen" descr="2011-07-03_12-05-48_390.jpg"/>
          <p:cNvPicPr>
            <a:picLocks noChangeAspect="1"/>
          </p:cNvPicPr>
          <p:nvPr/>
        </p:nvPicPr>
        <p:blipFill>
          <a:blip r:embed="rId2" cstate="print">
            <a:lum bright="33000" contrast="55000"/>
          </a:blip>
          <a:stretch>
            <a:fillRect/>
          </a:stretch>
        </p:blipFill>
        <p:spPr>
          <a:xfrm>
            <a:off x="5436096" y="1988840"/>
            <a:ext cx="3280809" cy="4392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Aspectos destacados del análisis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Negativos:</a:t>
            </a:r>
          </a:p>
          <a:p>
            <a:pPr>
              <a:buNone/>
            </a:pPr>
            <a:endParaRPr lang="es-ES" dirty="0" smtClean="0"/>
          </a:p>
          <a:p>
            <a:pPr lvl="1"/>
            <a:r>
              <a:rPr lang="es-ES" dirty="0" smtClean="0"/>
              <a:t>Crisis económica.  Factores extrínsecos.</a:t>
            </a:r>
          </a:p>
          <a:p>
            <a:pPr lvl="1"/>
            <a:r>
              <a:rPr lang="es-ES" dirty="0" smtClean="0"/>
              <a:t>Horario.</a:t>
            </a:r>
          </a:p>
          <a:p>
            <a:pPr lvl="1"/>
            <a:r>
              <a:rPr lang="es-ES" dirty="0" smtClean="0"/>
              <a:t>Compensaciones económicas.</a:t>
            </a:r>
          </a:p>
          <a:p>
            <a:pPr lvl="1"/>
            <a:r>
              <a:rPr lang="es-ES" dirty="0" smtClean="0"/>
              <a:t>ESTRÉS.</a:t>
            </a:r>
          </a:p>
          <a:p>
            <a:pPr lvl="1">
              <a:buNone/>
            </a:pPr>
            <a:endParaRPr lang="es-ES" dirty="0" smtClean="0"/>
          </a:p>
          <a:p>
            <a:pPr lvl="1">
              <a:buNone/>
            </a:pPr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Aspectos destacados del análisis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Positivos:</a:t>
            </a:r>
          </a:p>
          <a:p>
            <a:pPr>
              <a:buNone/>
            </a:pPr>
            <a:endParaRPr lang="es-ES" dirty="0" smtClean="0"/>
          </a:p>
          <a:p>
            <a:pPr lvl="1"/>
            <a:r>
              <a:rPr lang="es-ES" dirty="0" smtClean="0"/>
              <a:t>Ver finalizada la obra.</a:t>
            </a:r>
          </a:p>
          <a:p>
            <a:pPr lvl="1"/>
            <a:r>
              <a:rPr lang="es-ES" dirty="0" smtClean="0"/>
              <a:t>Crisis económica.</a:t>
            </a:r>
          </a:p>
          <a:p>
            <a:pPr lvl="1"/>
            <a:r>
              <a:rPr lang="es-ES" dirty="0" smtClean="0"/>
              <a:t>Relaciones sociales.</a:t>
            </a:r>
          </a:p>
          <a:p>
            <a:pPr lvl="1"/>
            <a:r>
              <a:rPr lang="es-ES" dirty="0" smtClean="0"/>
              <a:t>Nuevos retos/ Aprendizaje continuo.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Conclusiones sobre la metodología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r>
              <a:rPr lang="es-ES" dirty="0" smtClean="0"/>
              <a:t>Saturación teórica.</a:t>
            </a:r>
          </a:p>
          <a:p>
            <a:r>
              <a:rPr lang="es-ES" dirty="0" smtClean="0"/>
              <a:t>Investigaciones realizadas en el taller de dirección y gestión de recursos humanos en la edificación.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Conclusiones sobre el PFG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r>
              <a:rPr lang="es-ES" dirty="0" smtClean="0"/>
              <a:t>Importancia para un ingeniero de edificación.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564904"/>
            <a:ext cx="8229600" cy="1143000"/>
          </a:xfrm>
        </p:spPr>
        <p:txBody>
          <a:bodyPr/>
          <a:lstStyle/>
          <a:p>
            <a:r>
              <a:rPr lang="es-ES" dirty="0" smtClean="0"/>
              <a:t>Agradecimientos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67744" y="2996952"/>
            <a:ext cx="4690864" cy="1143000"/>
          </a:xfrm>
        </p:spPr>
        <p:txBody>
          <a:bodyPr/>
          <a:lstStyle/>
          <a:p>
            <a:r>
              <a:rPr lang="es-ES" dirty="0" smtClean="0"/>
              <a:t>FIN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5517232"/>
            <a:ext cx="8003232" cy="936104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s-ES" sz="2600" dirty="0" smtClean="0"/>
              <a:t>Proyecto realizado por: Guadalupe Santo Armero.</a:t>
            </a:r>
            <a:endParaRPr lang="es-ES" sz="2600" dirty="0"/>
          </a:p>
        </p:txBody>
      </p:sp>
      <p:pic>
        <p:nvPicPr>
          <p:cNvPr id="4" name="3 Imagen" descr="logo etsi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1196752"/>
            <a:ext cx="3848183" cy="936104"/>
          </a:xfrm>
          <a:prstGeom prst="rect">
            <a:avLst/>
          </a:prstGeom>
        </p:spPr>
      </p:pic>
      <p:pic>
        <p:nvPicPr>
          <p:cNvPr id="5" name="4 Imagen" descr="logo upv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836712"/>
            <a:ext cx="1440160" cy="1440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1922</TotalTime>
  <Words>183</Words>
  <Application>Microsoft Office PowerPoint</Application>
  <PresentationFormat>Presentación en pantalla (4:3)</PresentationFormat>
  <Paragraphs>56</Paragraphs>
  <Slides>10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Urbano</vt:lpstr>
      <vt:lpstr>Satisfacción y motivación laboral de los Jefes de obra</vt:lpstr>
      <vt:lpstr>Introducción</vt:lpstr>
      <vt:lpstr>Conceptos clave</vt:lpstr>
      <vt:lpstr>Elección del oficio.</vt:lpstr>
      <vt:lpstr>Aspectos destacados del análisis</vt:lpstr>
      <vt:lpstr>Aspectos destacados del análisis</vt:lpstr>
      <vt:lpstr>Conclusiones sobre la metodología</vt:lpstr>
      <vt:lpstr>Conclusiones sobre el PFG</vt:lpstr>
      <vt:lpstr>Agradecimientos</vt:lpstr>
      <vt:lpstr>FIN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Guada</dc:creator>
  <cp:lastModifiedBy>Guada</cp:lastModifiedBy>
  <cp:revision>41</cp:revision>
  <dcterms:created xsi:type="dcterms:W3CDTF">2011-06-29T10:46:56Z</dcterms:created>
  <dcterms:modified xsi:type="dcterms:W3CDTF">2011-07-03T17:20:08Z</dcterms:modified>
</cp:coreProperties>
</file>