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00" r:id="rId1"/>
  </p:sldMasterIdLst>
  <p:sldIdLst>
    <p:sldId id="256" r:id="rId2"/>
    <p:sldId id="284" r:id="rId3"/>
    <p:sldId id="279" r:id="rId4"/>
    <p:sldId id="278" r:id="rId5"/>
    <p:sldId id="285" r:id="rId6"/>
    <p:sldId id="277" r:id="rId7"/>
    <p:sldId id="283" r:id="rId8"/>
    <p:sldId id="257" r:id="rId9"/>
    <p:sldId id="263" r:id="rId10"/>
    <p:sldId id="264" r:id="rId11"/>
    <p:sldId id="265" r:id="rId12"/>
    <p:sldId id="266" r:id="rId13"/>
    <p:sldId id="276" r:id="rId14"/>
    <p:sldId id="259" r:id="rId15"/>
    <p:sldId id="260" r:id="rId16"/>
    <p:sldId id="261" r:id="rId17"/>
    <p:sldId id="262" r:id="rId18"/>
    <p:sldId id="268" r:id="rId19"/>
    <p:sldId id="269" r:id="rId20"/>
    <p:sldId id="271" r:id="rId21"/>
    <p:sldId id="272" r:id="rId22"/>
    <p:sldId id="287" r:id="rId23"/>
    <p:sldId id="288" r:id="rId24"/>
    <p:sldId id="280" r:id="rId25"/>
    <p:sldId id="281" r:id="rId26"/>
    <p:sldId id="282" r:id="rId2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362" autoAdjust="0"/>
    <p:restoredTop sz="98805" autoAdjust="0"/>
  </p:normalViewPr>
  <p:slideViewPr>
    <p:cSldViewPr>
      <p:cViewPr>
        <p:scale>
          <a:sx n="75" d="100"/>
          <a:sy n="75" d="100"/>
        </p:scale>
        <p:origin x="-1506" y="-10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PROYECTO%20PFG\ensayo%20granulometrico\excel%20granulometria.xls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G:\PROYECTO%20PFG\TRABAJO%20PARTES\tablas%20ensayos%20con%20graficos%20retocado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G:\PROYECTO%20PFG\TRABAJO%20PARTES\tablas%20ensayos%20con%20graficos%20retocado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G:\PROYECTO%20PFG\TRABAJO%20PARTES\tablas%20ensayos%20con%20graficos%20retocado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SERGIO%202GB:PROYECTO%20PFG:TRABAJO%20PARTES:tablas%20de%20compresi&#243;n%20mac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1655147962115727E-2"/>
          <c:y val="7.150027059084052E-2"/>
          <c:w val="0.86714992679469238"/>
          <c:h val="0.77431952005332683"/>
        </c:manualLayout>
      </c:layout>
      <c:scatterChart>
        <c:scatterStyle val="lineMarker"/>
        <c:varyColors val="0"/>
        <c:ser>
          <c:idx val="0"/>
          <c:order val="0"/>
          <c:tx>
            <c:strRef>
              <c:f>Hoja1!$C$5</c:f>
              <c:strCache>
                <c:ptCount val="1"/>
                <c:pt idx="0">
                  <c:v>Grava 6/12</c:v>
                </c:pt>
              </c:strCache>
            </c:strRef>
          </c:tx>
          <c:spPr>
            <a:ln w="50800" cmpd="sng">
              <a:solidFill>
                <a:schemeClr val="tx1"/>
              </a:solidFill>
            </a:ln>
          </c:spPr>
          <c:marker>
            <c:symbol val="diamond"/>
            <c:size val="7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Hoja1!$A$11:$A$28</c:f>
              <c:numCache>
                <c:formatCode>General</c:formatCode>
                <c:ptCount val="18"/>
                <c:pt idx="0">
                  <c:v>63</c:v>
                </c:pt>
                <c:pt idx="1">
                  <c:v>50</c:v>
                </c:pt>
                <c:pt idx="2">
                  <c:v>31.5</c:v>
                </c:pt>
                <c:pt idx="3">
                  <c:v>22.5</c:v>
                </c:pt>
                <c:pt idx="4">
                  <c:v>20</c:v>
                </c:pt>
                <c:pt idx="5">
                  <c:v>16</c:v>
                </c:pt>
                <c:pt idx="6">
                  <c:v>14</c:v>
                </c:pt>
                <c:pt idx="7">
                  <c:v>12.5</c:v>
                </c:pt>
                <c:pt idx="8">
                  <c:v>10</c:v>
                </c:pt>
                <c:pt idx="9">
                  <c:v>8</c:v>
                </c:pt>
                <c:pt idx="10">
                  <c:v>6.3</c:v>
                </c:pt>
                <c:pt idx="11">
                  <c:v>4</c:v>
                </c:pt>
                <c:pt idx="12">
                  <c:v>2</c:v>
                </c:pt>
                <c:pt idx="13">
                  <c:v>1</c:v>
                </c:pt>
                <c:pt idx="14">
                  <c:v>0.5</c:v>
                </c:pt>
                <c:pt idx="15">
                  <c:v>0.25</c:v>
                </c:pt>
                <c:pt idx="16">
                  <c:v>0.125</c:v>
                </c:pt>
                <c:pt idx="17">
                  <c:v>6.3000000000000014E-2</c:v>
                </c:pt>
              </c:numCache>
            </c:numRef>
          </c:xVal>
          <c:yVal>
            <c:numRef>
              <c:f>Hoja1!$D$11:$D$28</c:f>
              <c:numCache>
                <c:formatCode>General</c:formatCode>
                <c:ptCount val="18"/>
                <c:pt idx="7" formatCode="#,##0.00">
                  <c:v>6.7145571123248624</c:v>
                </c:pt>
                <c:pt idx="8" formatCode="#,##0.00">
                  <c:v>63.10479696034195</c:v>
                </c:pt>
                <c:pt idx="9" formatCode="#,##0.00">
                  <c:v>93.78040845404891</c:v>
                </c:pt>
                <c:pt idx="10" formatCode="#,##0.00">
                  <c:v>98.411137497031575</c:v>
                </c:pt>
                <c:pt idx="11" formatCode="#,##0.00">
                  <c:v>98.601116124435919</c:v>
                </c:pt>
                <c:pt idx="12" formatCode="#,##0.00">
                  <c:v>98.612989788648761</c:v>
                </c:pt>
                <c:pt idx="13" formatCode="#,##0.00">
                  <c:v>98.624863452861447</c:v>
                </c:pt>
                <c:pt idx="14" formatCode="#,##0.00">
                  <c:v>98.63673711707402</c:v>
                </c:pt>
                <c:pt idx="15" formatCode="#,##0.00">
                  <c:v>98.648610781287147</c:v>
                </c:pt>
                <c:pt idx="16" formatCode="#,##0.00">
                  <c:v>98.707979102350848</c:v>
                </c:pt>
                <c:pt idx="17" formatCode="#,##0.00">
                  <c:v>98.8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Hoja1!$I$5</c:f>
              <c:strCache>
                <c:ptCount val="1"/>
                <c:pt idx="0">
                  <c:v>Arena 0/4</c:v>
                </c:pt>
              </c:strCache>
            </c:strRef>
          </c:tx>
          <c:spPr>
            <a:ln w="44450">
              <a:solidFill>
                <a:srgbClr val="0070C0"/>
              </a:solidFill>
            </a:ln>
          </c:spPr>
          <c:marker>
            <c:symbol val="triangle"/>
            <c:size val="7"/>
            <c:spPr>
              <a:solidFill>
                <a:schemeClr val="bg1"/>
              </a:solidFill>
            </c:spPr>
          </c:marker>
          <c:xVal>
            <c:numRef>
              <c:f>Hoja1!$G$11:$G$28</c:f>
              <c:numCache>
                <c:formatCode>General</c:formatCode>
                <c:ptCount val="18"/>
                <c:pt idx="0">
                  <c:v>63</c:v>
                </c:pt>
                <c:pt idx="1">
                  <c:v>50</c:v>
                </c:pt>
                <c:pt idx="2">
                  <c:v>31.5</c:v>
                </c:pt>
                <c:pt idx="3">
                  <c:v>22.5</c:v>
                </c:pt>
                <c:pt idx="4">
                  <c:v>20</c:v>
                </c:pt>
                <c:pt idx="5">
                  <c:v>16</c:v>
                </c:pt>
                <c:pt idx="6">
                  <c:v>14</c:v>
                </c:pt>
                <c:pt idx="7">
                  <c:v>12.5</c:v>
                </c:pt>
                <c:pt idx="8">
                  <c:v>10</c:v>
                </c:pt>
                <c:pt idx="9">
                  <c:v>8</c:v>
                </c:pt>
                <c:pt idx="10">
                  <c:v>6.3</c:v>
                </c:pt>
                <c:pt idx="11">
                  <c:v>4</c:v>
                </c:pt>
                <c:pt idx="12">
                  <c:v>2</c:v>
                </c:pt>
                <c:pt idx="13">
                  <c:v>1</c:v>
                </c:pt>
                <c:pt idx="14">
                  <c:v>0.5</c:v>
                </c:pt>
                <c:pt idx="15">
                  <c:v>0.25</c:v>
                </c:pt>
                <c:pt idx="16">
                  <c:v>0.125</c:v>
                </c:pt>
                <c:pt idx="17">
                  <c:v>6.3000000000000014E-2</c:v>
                </c:pt>
              </c:numCache>
            </c:numRef>
          </c:xVal>
          <c:yVal>
            <c:numRef>
              <c:f>Hoja1!$J$11:$J$28</c:f>
              <c:numCache>
                <c:formatCode>General</c:formatCode>
                <c:ptCount val="18"/>
                <c:pt idx="11" formatCode="#,##0.00">
                  <c:v>9.3566626121128746E-2</c:v>
                </c:pt>
                <c:pt idx="12" formatCode="#,##0.00">
                  <c:v>29.593787176025533</c:v>
                </c:pt>
                <c:pt idx="13" formatCode="#,##0.00">
                  <c:v>51.381444401373962</c:v>
                </c:pt>
                <c:pt idx="14" formatCode="#,##0.00">
                  <c:v>63.585205779744108</c:v>
                </c:pt>
                <c:pt idx="15" formatCode="#,##0.00">
                  <c:v>72.273535348134587</c:v>
                </c:pt>
                <c:pt idx="16" formatCode="#,##0.00">
                  <c:v>79.959365350941681</c:v>
                </c:pt>
                <c:pt idx="17" formatCode="#,##0.00">
                  <c:v>87.270928849264152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Hoja1!$O$5</c:f>
              <c:strCache>
                <c:ptCount val="1"/>
                <c:pt idx="0">
                  <c:v>Arena 0/2</c:v>
                </c:pt>
              </c:strCache>
            </c:strRef>
          </c:tx>
          <c:spPr>
            <a:ln w="44450">
              <a:solidFill>
                <a:srgbClr val="C00000"/>
              </a:solidFill>
            </a:ln>
          </c:spPr>
          <c:marker>
            <c:symbol val="circle"/>
            <c:size val="7"/>
            <c:spPr>
              <a:solidFill>
                <a:schemeClr val="bg1"/>
              </a:solidFill>
            </c:spPr>
          </c:marker>
          <c:xVal>
            <c:numRef>
              <c:f>Hoja1!$M$11:$M$28</c:f>
              <c:numCache>
                <c:formatCode>General</c:formatCode>
                <c:ptCount val="18"/>
                <c:pt idx="0">
                  <c:v>63</c:v>
                </c:pt>
                <c:pt idx="1">
                  <c:v>50</c:v>
                </c:pt>
                <c:pt idx="2">
                  <c:v>31.5</c:v>
                </c:pt>
                <c:pt idx="3">
                  <c:v>22.5</c:v>
                </c:pt>
                <c:pt idx="4">
                  <c:v>20</c:v>
                </c:pt>
                <c:pt idx="5">
                  <c:v>16</c:v>
                </c:pt>
                <c:pt idx="6">
                  <c:v>14</c:v>
                </c:pt>
                <c:pt idx="7">
                  <c:v>12.5</c:v>
                </c:pt>
                <c:pt idx="8">
                  <c:v>10</c:v>
                </c:pt>
                <c:pt idx="9">
                  <c:v>8</c:v>
                </c:pt>
                <c:pt idx="10">
                  <c:v>6.3</c:v>
                </c:pt>
                <c:pt idx="11">
                  <c:v>4</c:v>
                </c:pt>
                <c:pt idx="12">
                  <c:v>2</c:v>
                </c:pt>
                <c:pt idx="13">
                  <c:v>1</c:v>
                </c:pt>
                <c:pt idx="14">
                  <c:v>0.5</c:v>
                </c:pt>
                <c:pt idx="15">
                  <c:v>0.25</c:v>
                </c:pt>
                <c:pt idx="16">
                  <c:v>0.125</c:v>
                </c:pt>
                <c:pt idx="17">
                  <c:v>6.3000000000000014E-2</c:v>
                </c:pt>
              </c:numCache>
            </c:numRef>
          </c:xVal>
          <c:yVal>
            <c:numRef>
              <c:f>Hoja1!$P$11:$P$28</c:f>
              <c:numCache>
                <c:formatCode>General</c:formatCode>
                <c:ptCount val="18"/>
                <c:pt idx="12" formatCode="#,##0.00">
                  <c:v>0.3694269992805902</c:v>
                </c:pt>
                <c:pt idx="13" formatCode="#,##0.00">
                  <c:v>40.423091131807645</c:v>
                </c:pt>
                <c:pt idx="14" formatCode="#,##0.00">
                  <c:v>62.802589877700157</c:v>
                </c:pt>
                <c:pt idx="15" formatCode="#,##0.00">
                  <c:v>72.835449437109858</c:v>
                </c:pt>
                <c:pt idx="16" formatCode="#,##0.00">
                  <c:v>80.185102370165666</c:v>
                </c:pt>
                <c:pt idx="17" formatCode="#,##0.00">
                  <c:v>85.551515622873367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8773760"/>
        <c:axId val="88776064"/>
      </c:scatterChart>
      <c:valAx>
        <c:axId val="88773760"/>
        <c:scaling>
          <c:logBase val="2"/>
          <c:orientation val="minMax"/>
        </c:scaling>
        <c:delete val="0"/>
        <c:axPos val="b"/>
        <c:majorGridlines>
          <c:spPr>
            <a:ln>
              <a:solidFill>
                <a:schemeClr val="tx1"/>
              </a:solidFill>
            </a:ln>
          </c:spPr>
        </c:majorGridlines>
        <c:minorGridlines/>
        <c:title>
          <c:tx>
            <c:rich>
              <a:bodyPr/>
              <a:lstStyle/>
              <a:p>
                <a:pPr>
                  <a:defRPr sz="1100"/>
                </a:pPr>
                <a:r>
                  <a:rPr lang="es-ES" sz="1100"/>
                  <a:t>ABERTURA DEL TAMIZ (mm)</a:t>
                </a:r>
              </a:p>
            </c:rich>
          </c:tx>
          <c:layout>
            <c:manualLayout>
              <c:xMode val="edge"/>
              <c:yMode val="edge"/>
              <c:x val="0.3718271716122003"/>
              <c:y val="0.95695490456491505"/>
            </c:manualLayout>
          </c:layout>
          <c:overlay val="0"/>
        </c:title>
        <c:numFmt formatCode="#,##0.00" sourceLinked="0"/>
        <c:majorTickMark val="none"/>
        <c:minorTickMark val="cross"/>
        <c:tickLblPos val="nextTo"/>
        <c:spPr>
          <a:noFill/>
          <a:ln>
            <a:solidFill>
              <a:schemeClr val="tx1"/>
            </a:solidFill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88776064"/>
        <c:crosses val="max"/>
        <c:crossBetween val="midCat"/>
        <c:majorUnit val="1"/>
      </c:valAx>
      <c:valAx>
        <c:axId val="88776064"/>
        <c:scaling>
          <c:orientation val="maxMin"/>
          <c:max val="100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s-ES" sz="1200"/>
                  <a:t>%  RETENIDO ACUMULADO</a:t>
                </a:r>
              </a:p>
            </c:rich>
          </c:tx>
          <c:layout>
            <c:manualLayout>
              <c:xMode val="edge"/>
              <c:yMode val="edge"/>
              <c:x val="1.0679860546468304E-2"/>
              <c:y val="0.28627360242313687"/>
            </c:manualLayout>
          </c:layout>
          <c:overlay val="0"/>
        </c:title>
        <c:numFmt formatCode="#,##0" sourceLinked="0"/>
        <c:majorTickMark val="out"/>
        <c:minorTickMark val="cross"/>
        <c:tickLblPos val="nextTo"/>
        <c:crossAx val="88773760"/>
        <c:crossesAt val="1.0000000000000004E-2"/>
        <c:crossBetween val="midCat"/>
        <c:majorUnit val="10"/>
        <c:minorUnit val="2"/>
      </c:valAx>
    </c:plotArea>
    <c:legend>
      <c:legendPos val="r"/>
      <c:layout>
        <c:manualLayout>
          <c:xMode val="edge"/>
          <c:yMode val="edge"/>
          <c:x val="0.80110371217357446"/>
          <c:y val="0.64621217300641798"/>
          <c:w val="0.14545802678758399"/>
          <c:h val="0.1903795424340949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</c:spPr>
      <c:txPr>
        <a:bodyPr/>
        <a:lstStyle/>
        <a:p>
          <a:pPr>
            <a:defRPr sz="1200"/>
          </a:pPr>
          <a:endParaRPr lang="es-ES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l">
              <a:defRPr lang="es-ES" sz="3200" b="1" kern="12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defRPr>
            </a:pPr>
            <a:r>
              <a:rPr lang="es-ES" sz="3200" b="1" kern="1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RESULTADOS ENSAYO DE </a:t>
            </a:r>
          </a:p>
          <a:p>
            <a:pPr algn="l">
              <a:defRPr lang="es-ES" sz="3200" b="1" kern="12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defRPr>
            </a:pPr>
            <a:r>
              <a:rPr lang="es-ES" sz="3200" b="1" kern="1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ESCURRIMIENTO</a:t>
            </a:r>
            <a:endParaRPr lang="es-ES" sz="3200" b="1" kern="12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c:rich>
      </c:tx>
      <c:layout>
        <c:manualLayout>
          <c:xMode val="edge"/>
          <c:yMode val="edge"/>
          <c:x val="8.5983160341018498E-3"/>
          <c:y val="6.2738674014363455E-5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1148114690353055E-2"/>
          <c:y val="0.16964507362992701"/>
          <c:w val="0.85180153024891625"/>
          <c:h val="0.70676741163701595"/>
        </c:manualLayout>
      </c:layout>
      <c:scatterChart>
        <c:scatterStyle val="lineMarker"/>
        <c:varyColors val="0"/>
        <c:ser>
          <c:idx val="0"/>
          <c:order val="0"/>
          <c:tx>
            <c:v>Valores medios df</c:v>
          </c:tx>
          <c:spPr>
            <a:ln>
              <a:noFill/>
            </a:ln>
            <a:effectLst>
              <a:outerShdw blurRad="57150" dist="38100" dir="5400000" algn="ctr" rotWithShape="0">
                <a:schemeClr val="accent2">
                  <a:shade val="9000"/>
                  <a:alpha val="48000"/>
                  <a:satMod val="105000"/>
                </a:schemeClr>
              </a:outerShdw>
            </a:effectLst>
          </c:spPr>
          <c:marker>
            <c:symbol val="diamond"/>
            <c:size val="14"/>
            <c:spPr>
              <a:gradFill rotWithShape="1">
                <a:gsLst>
                  <a:gs pos="0">
                    <a:schemeClr val="accent2">
                      <a:tint val="98000"/>
                      <a:shade val="25000"/>
                      <a:satMod val="250000"/>
                    </a:schemeClr>
                  </a:gs>
                  <a:gs pos="68000">
                    <a:schemeClr val="accent2">
                      <a:tint val="86000"/>
                      <a:satMod val="115000"/>
                    </a:schemeClr>
                  </a:gs>
                  <a:gs pos="100000">
                    <a:schemeClr val="accent2">
                      <a:tint val="50000"/>
                      <a:satMod val="15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ln>
                <a:noFill/>
              </a:ln>
              <a:effectLst>
                <a:outerShdw blurRad="57150" dist="38100" dir="5400000" algn="ctr" rotWithShape="0">
                  <a:schemeClr val="accent2">
                    <a:shade val="9000"/>
                    <a:alpha val="48000"/>
                    <a:satMod val="10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</a:sp3d>
            </c:spPr>
          </c:marker>
          <c:dPt>
            <c:idx val="0"/>
            <c:bubble3D val="0"/>
          </c:dPt>
          <c:trendline>
            <c:spPr>
              <a:ln w="28575">
                <a:solidFill>
                  <a:schemeClr val="tx1"/>
                </a:solidFill>
              </a:ln>
            </c:spPr>
            <c:trendlineType val="linear"/>
            <c:dispRSqr val="1"/>
            <c:dispEq val="1"/>
            <c:trendlineLbl>
              <c:layout>
                <c:manualLayout>
                  <c:x val="-5.393275974800614E-2"/>
                  <c:y val="0.24079858156647307"/>
                </c:manualLayout>
              </c:layout>
              <c:numFmt formatCode="General" sourceLinked="0"/>
              <c:spPr>
                <a:solidFill>
                  <a:schemeClr val="bg1"/>
                </a:solidFill>
                <a:ln>
                  <a:solidFill>
                    <a:schemeClr val="tx1"/>
                  </a:solidFill>
                </a:ln>
              </c:spPr>
              <c:txPr>
                <a:bodyPr/>
                <a:lstStyle/>
                <a:p>
                  <a:pPr>
                    <a:defRPr sz="1400"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es-ES"/>
                </a:p>
              </c:txPr>
            </c:trendlineLbl>
          </c:trendline>
          <c:xVal>
            <c:numRef>
              <c:f>Hoja1!$AN$2:$AV$2</c:f>
              <c:numCache>
                <c:formatCode>0.0%</c:formatCode>
                <c:ptCount val="9"/>
                <c:pt idx="0">
                  <c:v>-6.0000000000000019E-2</c:v>
                </c:pt>
                <c:pt idx="1">
                  <c:v>-4.5000000000000012E-2</c:v>
                </c:pt>
                <c:pt idx="2">
                  <c:v>-3.0000000000000002E-2</c:v>
                </c:pt>
                <c:pt idx="3">
                  <c:v>-1.4999999999999998E-2</c:v>
                </c:pt>
                <c:pt idx="4">
                  <c:v>0</c:v>
                </c:pt>
                <c:pt idx="5">
                  <c:v>1.4999999999999998E-2</c:v>
                </c:pt>
                <c:pt idx="6">
                  <c:v>3.0000000000000002E-2</c:v>
                </c:pt>
                <c:pt idx="7">
                  <c:v>4.5000000000000012E-2</c:v>
                </c:pt>
                <c:pt idx="8">
                  <c:v>6.0000000000000019E-2</c:v>
                </c:pt>
              </c:numCache>
            </c:numRef>
          </c:xVal>
          <c:yVal>
            <c:numRef>
              <c:f>Hoja1!$AN$7:$AV$7</c:f>
              <c:numCache>
                <c:formatCode>0.0</c:formatCode>
                <c:ptCount val="9"/>
                <c:pt idx="0">
                  <c:v>63.166666666666579</c:v>
                </c:pt>
                <c:pt idx="1">
                  <c:v>65.333333333333258</c:v>
                </c:pt>
                <c:pt idx="2">
                  <c:v>66.833333333333258</c:v>
                </c:pt>
                <c:pt idx="3">
                  <c:v>67.333333333333258</c:v>
                </c:pt>
                <c:pt idx="4">
                  <c:v>69.166666666666643</c:v>
                </c:pt>
                <c:pt idx="5">
                  <c:v>70</c:v>
                </c:pt>
                <c:pt idx="6">
                  <c:v>72</c:v>
                </c:pt>
                <c:pt idx="7">
                  <c:v>72.5</c:v>
                </c:pt>
                <c:pt idx="8">
                  <c:v>73.333333333333258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Hoja1!$AW$6</c:f>
              <c:strCache>
                <c:ptCount val="1"/>
                <c:pt idx="0">
                  <c:v>Intervalo EHE</c:v>
                </c:pt>
              </c:strCache>
            </c:strRef>
          </c:tx>
          <c:spPr>
            <a:ln w="44450" cap="sq">
              <a:solidFill>
                <a:schemeClr val="accent5">
                  <a:lumMod val="75000"/>
                </a:schemeClr>
              </a:solidFill>
              <a:prstDash val="lgDash"/>
            </a:ln>
          </c:spPr>
          <c:marker>
            <c:symbol val="none"/>
          </c:marker>
          <c:trendline>
            <c:spPr>
              <a:ln>
                <a:noFill/>
              </a:ln>
            </c:spPr>
            <c:trendlineType val="linear"/>
            <c:dispRSqr val="0"/>
            <c:dispEq val="0"/>
          </c:trendline>
          <c:xVal>
            <c:numRef>
              <c:f>Hoja1!$AN$2:$AV$2</c:f>
              <c:numCache>
                <c:formatCode>0.0%</c:formatCode>
                <c:ptCount val="9"/>
                <c:pt idx="0">
                  <c:v>-6.0000000000000019E-2</c:v>
                </c:pt>
                <c:pt idx="1">
                  <c:v>-4.5000000000000012E-2</c:v>
                </c:pt>
                <c:pt idx="2">
                  <c:v>-3.0000000000000002E-2</c:v>
                </c:pt>
                <c:pt idx="3">
                  <c:v>-1.4999999999999998E-2</c:v>
                </c:pt>
                <c:pt idx="4">
                  <c:v>0</c:v>
                </c:pt>
                <c:pt idx="5">
                  <c:v>1.4999999999999998E-2</c:v>
                </c:pt>
                <c:pt idx="6">
                  <c:v>3.0000000000000002E-2</c:v>
                </c:pt>
                <c:pt idx="7">
                  <c:v>4.5000000000000012E-2</c:v>
                </c:pt>
                <c:pt idx="8">
                  <c:v>6.0000000000000019E-2</c:v>
                </c:pt>
              </c:numCache>
            </c:numRef>
          </c:xVal>
          <c:yVal>
            <c:numRef>
              <c:f>Hoja1!$AN$8:$AV$8</c:f>
              <c:numCache>
                <c:formatCode>0.0</c:formatCode>
                <c:ptCount val="9"/>
                <c:pt idx="0">
                  <c:v>75</c:v>
                </c:pt>
                <c:pt idx="1">
                  <c:v>75</c:v>
                </c:pt>
                <c:pt idx="2">
                  <c:v>75</c:v>
                </c:pt>
                <c:pt idx="3">
                  <c:v>75</c:v>
                </c:pt>
                <c:pt idx="4">
                  <c:v>75</c:v>
                </c:pt>
                <c:pt idx="5">
                  <c:v>75</c:v>
                </c:pt>
                <c:pt idx="6">
                  <c:v>75</c:v>
                </c:pt>
                <c:pt idx="7">
                  <c:v>75</c:v>
                </c:pt>
                <c:pt idx="8">
                  <c:v>75</c:v>
                </c:pt>
              </c:numCache>
            </c:numRef>
          </c:yVal>
          <c:smooth val="0"/>
        </c:ser>
        <c:ser>
          <c:idx val="4"/>
          <c:order val="2"/>
          <c:tx>
            <c:strRef>
              <c:f>Hoja1!$AW$5</c:f>
              <c:strCache>
                <c:ptCount val="1"/>
                <c:pt idx="0">
                  <c:v>Intervalo ensayo </c:v>
                </c:pt>
              </c:strCache>
            </c:strRef>
          </c:tx>
          <c:spPr>
            <a:ln w="38100">
              <a:solidFill>
                <a:srgbClr val="C00000"/>
              </a:solidFill>
              <a:prstDash val="dash"/>
            </a:ln>
          </c:spPr>
          <c:marker>
            <c:symbol val="none"/>
          </c:marker>
          <c:xVal>
            <c:numRef>
              <c:f>Hoja1!$AN$2:$AV$2</c:f>
              <c:numCache>
                <c:formatCode>0.0%</c:formatCode>
                <c:ptCount val="9"/>
                <c:pt idx="0">
                  <c:v>-6.0000000000000019E-2</c:v>
                </c:pt>
                <c:pt idx="1">
                  <c:v>-4.5000000000000012E-2</c:v>
                </c:pt>
                <c:pt idx="2">
                  <c:v>-3.0000000000000002E-2</c:v>
                </c:pt>
                <c:pt idx="3">
                  <c:v>-1.4999999999999998E-2</c:v>
                </c:pt>
                <c:pt idx="4">
                  <c:v>0</c:v>
                </c:pt>
                <c:pt idx="5">
                  <c:v>1.4999999999999998E-2</c:v>
                </c:pt>
                <c:pt idx="6">
                  <c:v>3.0000000000000002E-2</c:v>
                </c:pt>
                <c:pt idx="7">
                  <c:v>4.5000000000000012E-2</c:v>
                </c:pt>
                <c:pt idx="8">
                  <c:v>6.0000000000000019E-2</c:v>
                </c:pt>
              </c:numCache>
            </c:numRef>
          </c:xVal>
          <c:yVal>
            <c:numRef>
              <c:f>Hoja1!$AN$9:$AV$9</c:f>
              <c:numCache>
                <c:formatCode>0.0</c:formatCode>
                <c:ptCount val="9"/>
                <c:pt idx="0">
                  <c:v>74.166666666666643</c:v>
                </c:pt>
                <c:pt idx="1">
                  <c:v>74.166666666666643</c:v>
                </c:pt>
                <c:pt idx="2">
                  <c:v>74.166666666666643</c:v>
                </c:pt>
                <c:pt idx="3">
                  <c:v>74.166666666666643</c:v>
                </c:pt>
                <c:pt idx="4">
                  <c:v>74.166666666666643</c:v>
                </c:pt>
                <c:pt idx="5">
                  <c:v>74.166666666666643</c:v>
                </c:pt>
                <c:pt idx="6">
                  <c:v>74.166666666666643</c:v>
                </c:pt>
                <c:pt idx="7">
                  <c:v>74.166666666666643</c:v>
                </c:pt>
                <c:pt idx="8">
                  <c:v>74.166666666666643</c:v>
                </c:pt>
              </c:numCache>
            </c:numRef>
          </c:yVal>
          <c:smooth val="0"/>
        </c:ser>
        <c:ser>
          <c:idx val="2"/>
          <c:order val="3"/>
          <c:spPr>
            <a:ln w="44450" cap="sq">
              <a:solidFill>
                <a:schemeClr val="accent5">
                  <a:lumMod val="75000"/>
                </a:schemeClr>
              </a:solidFill>
              <a:prstDash val="lgDash"/>
            </a:ln>
          </c:spPr>
          <c:marker>
            <c:symbol val="none"/>
          </c:marker>
          <c:trendline>
            <c:spPr>
              <a:ln>
                <a:noFill/>
              </a:ln>
            </c:spPr>
            <c:trendlineType val="linear"/>
            <c:dispRSqr val="0"/>
            <c:dispEq val="0"/>
          </c:trendline>
          <c:xVal>
            <c:numRef>
              <c:f>Hoja1!$AN$2:$AV$2</c:f>
              <c:numCache>
                <c:formatCode>0.0%</c:formatCode>
                <c:ptCount val="9"/>
                <c:pt idx="0">
                  <c:v>-6.0000000000000019E-2</c:v>
                </c:pt>
                <c:pt idx="1">
                  <c:v>-4.5000000000000012E-2</c:v>
                </c:pt>
                <c:pt idx="2">
                  <c:v>-3.0000000000000002E-2</c:v>
                </c:pt>
                <c:pt idx="3">
                  <c:v>-1.4999999999999998E-2</c:v>
                </c:pt>
                <c:pt idx="4">
                  <c:v>0</c:v>
                </c:pt>
                <c:pt idx="5">
                  <c:v>1.4999999999999998E-2</c:v>
                </c:pt>
                <c:pt idx="6">
                  <c:v>3.0000000000000002E-2</c:v>
                </c:pt>
                <c:pt idx="7">
                  <c:v>4.5000000000000012E-2</c:v>
                </c:pt>
                <c:pt idx="8">
                  <c:v>6.0000000000000019E-2</c:v>
                </c:pt>
              </c:numCache>
            </c:numRef>
          </c:xVal>
          <c:yVal>
            <c:numRef>
              <c:f>Hoja1!$AN$6:$AV$6</c:f>
              <c:numCache>
                <c:formatCode>0.0</c:formatCode>
                <c:ptCount val="9"/>
                <c:pt idx="0">
                  <c:v>65</c:v>
                </c:pt>
                <c:pt idx="1">
                  <c:v>65</c:v>
                </c:pt>
                <c:pt idx="2">
                  <c:v>65</c:v>
                </c:pt>
                <c:pt idx="3">
                  <c:v>65</c:v>
                </c:pt>
                <c:pt idx="4">
                  <c:v>65</c:v>
                </c:pt>
                <c:pt idx="5">
                  <c:v>65</c:v>
                </c:pt>
                <c:pt idx="6">
                  <c:v>65</c:v>
                </c:pt>
                <c:pt idx="7">
                  <c:v>65</c:v>
                </c:pt>
                <c:pt idx="8">
                  <c:v>65</c:v>
                </c:pt>
              </c:numCache>
            </c:numRef>
          </c:yVal>
          <c:smooth val="0"/>
        </c:ser>
        <c:ser>
          <c:idx val="3"/>
          <c:order val="4"/>
          <c:spPr>
            <a:ln w="38100">
              <a:solidFill>
                <a:srgbClr val="C00000"/>
              </a:solidFill>
              <a:prstDash val="dash"/>
            </a:ln>
          </c:spPr>
          <c:marker>
            <c:symbol val="none"/>
          </c:marker>
          <c:xVal>
            <c:numRef>
              <c:f>Hoja1!$AN$2:$AV$2</c:f>
              <c:numCache>
                <c:formatCode>0.0%</c:formatCode>
                <c:ptCount val="9"/>
                <c:pt idx="0">
                  <c:v>-6.0000000000000019E-2</c:v>
                </c:pt>
                <c:pt idx="1">
                  <c:v>-4.5000000000000012E-2</c:v>
                </c:pt>
                <c:pt idx="2">
                  <c:v>-3.0000000000000002E-2</c:v>
                </c:pt>
                <c:pt idx="3">
                  <c:v>-1.4999999999999998E-2</c:v>
                </c:pt>
                <c:pt idx="4">
                  <c:v>0</c:v>
                </c:pt>
                <c:pt idx="5">
                  <c:v>1.4999999999999998E-2</c:v>
                </c:pt>
                <c:pt idx="6">
                  <c:v>3.0000000000000002E-2</c:v>
                </c:pt>
                <c:pt idx="7">
                  <c:v>4.5000000000000012E-2</c:v>
                </c:pt>
                <c:pt idx="8">
                  <c:v>6.0000000000000019E-2</c:v>
                </c:pt>
              </c:numCache>
            </c:numRef>
          </c:xVal>
          <c:yVal>
            <c:numRef>
              <c:f>Hoja1!$AN$5:$AV$5</c:f>
              <c:numCache>
                <c:formatCode>0.0</c:formatCode>
                <c:ptCount val="9"/>
                <c:pt idx="0">
                  <c:v>64.166666666666643</c:v>
                </c:pt>
                <c:pt idx="1">
                  <c:v>64.166666666666643</c:v>
                </c:pt>
                <c:pt idx="2">
                  <c:v>64.166666666666643</c:v>
                </c:pt>
                <c:pt idx="3">
                  <c:v>64.166666666666643</c:v>
                </c:pt>
                <c:pt idx="4">
                  <c:v>64.166666666666643</c:v>
                </c:pt>
                <c:pt idx="5">
                  <c:v>64.166666666666643</c:v>
                </c:pt>
                <c:pt idx="6">
                  <c:v>64.166666666666643</c:v>
                </c:pt>
                <c:pt idx="7">
                  <c:v>64.166666666666643</c:v>
                </c:pt>
                <c:pt idx="8">
                  <c:v>64.166666666666643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9673088"/>
        <c:axId val="89675264"/>
      </c:scatterChart>
      <c:valAx>
        <c:axId val="89673088"/>
        <c:scaling>
          <c:orientation val="minMax"/>
          <c:max val="6.0000000000000019E-2"/>
          <c:min val="-6.0000000000000019E-2"/>
        </c:scaling>
        <c:delete val="0"/>
        <c:axPos val="b"/>
        <c:title>
          <c:tx>
            <c:rich>
              <a:bodyPr/>
              <a:lstStyle/>
              <a:p>
                <a:pPr>
                  <a:defRPr sz="1600"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r>
                  <a:rPr lang="es-ES" sz="1600" dirty="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Variación en</a:t>
                </a:r>
                <a:r>
                  <a:rPr lang="es-ES" sz="1600" baseline="0" dirty="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el contenido de agua (%)</a:t>
                </a:r>
                <a:endParaRPr lang="es-ES" sz="1600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c:rich>
          </c:tx>
          <c:layout>
            <c:manualLayout>
              <c:xMode val="edge"/>
              <c:yMode val="edge"/>
              <c:x val="0.27097626675360315"/>
              <c:y val="0.94930790365867324"/>
            </c:manualLayout>
          </c:layout>
          <c:overlay val="0"/>
        </c:title>
        <c:numFmt formatCode="0.0%" sourceLinked="0"/>
        <c:majorTickMark val="out"/>
        <c:minorTickMark val="none"/>
        <c:tickLblPos val="nextTo"/>
        <c:spPr>
          <a:ln w="25400"/>
        </c:spPr>
        <c:txPr>
          <a:bodyPr/>
          <a:lstStyle/>
          <a:p>
            <a:pPr>
              <a:defRPr sz="1100" b="1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pPr>
            <a:endParaRPr lang="es-ES"/>
          </a:p>
        </c:txPr>
        <c:crossAx val="89675264"/>
        <c:crosses val="autoZero"/>
        <c:crossBetween val="midCat"/>
        <c:majorUnit val="1.4999999999999998E-2"/>
        <c:minorUnit val="1.4999999999999998E-2"/>
      </c:valAx>
      <c:valAx>
        <c:axId val="89675264"/>
        <c:scaling>
          <c:orientation val="minMax"/>
          <c:max val="80"/>
          <c:min val="60"/>
        </c:scaling>
        <c:delete val="0"/>
        <c:axPos val="l"/>
        <c:title>
          <c:tx>
            <c:rich>
              <a:bodyPr/>
              <a:lstStyle/>
              <a:p>
                <a:pPr>
                  <a:defRPr sz="1800"/>
                </a:pPr>
                <a:r>
                  <a:rPr lang="es-ES" sz="1800" dirty="0" err="1"/>
                  <a:t>d</a:t>
                </a:r>
                <a:r>
                  <a:rPr lang="es-ES" sz="1800" baseline="-25000" dirty="0" err="1"/>
                  <a:t>f</a:t>
                </a:r>
                <a:r>
                  <a:rPr lang="es-ES" sz="1800" dirty="0"/>
                  <a:t> (cm)</a:t>
                </a:r>
              </a:p>
            </c:rich>
          </c:tx>
          <c:layout>
            <c:manualLayout>
              <c:xMode val="edge"/>
              <c:yMode val="edge"/>
              <c:x val="0"/>
              <c:y val="0.43098801178573515"/>
            </c:manualLayout>
          </c:layout>
          <c:overlay val="0"/>
        </c:title>
        <c:numFmt formatCode="0" sourceLinked="0"/>
        <c:majorTickMark val="out"/>
        <c:minorTickMark val="out"/>
        <c:tickLblPos val="nextTo"/>
        <c:spPr>
          <a:ln w="25400"/>
        </c:spPr>
        <c:txPr>
          <a:bodyPr/>
          <a:lstStyle/>
          <a:p>
            <a:pPr>
              <a:defRPr sz="1200" b="1">
                <a:latin typeface="Verdana" pitchFamily="34" charset="0"/>
                <a:ea typeface="Verdana" pitchFamily="34" charset="0"/>
                <a:cs typeface="Verdana" pitchFamily="34" charset="0"/>
              </a:defRPr>
            </a:pPr>
            <a:endParaRPr lang="es-ES"/>
          </a:p>
        </c:txPr>
        <c:crossAx val="89673088"/>
        <c:crossesAt val="-6.0000000000000019E-2"/>
        <c:crossBetween val="midCat"/>
        <c:majorUnit val="5"/>
      </c:valAx>
      <c:spPr>
        <a:noFill/>
        <a:ln>
          <a:noFill/>
        </a:ln>
      </c:spPr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5332543628272797E-2"/>
          <c:y val="5.8327198745127297E-2"/>
          <c:w val="0.89006205851679565"/>
          <c:h val="0.812280047834257"/>
        </c:manualLayout>
      </c:layout>
      <c:scatterChart>
        <c:scatterStyle val="lineMarker"/>
        <c:varyColors val="0"/>
        <c:ser>
          <c:idx val="0"/>
          <c:order val="0"/>
          <c:tx>
            <c:v>Valores medios df</c:v>
          </c:tx>
          <c:spPr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circle"/>
            <c:size val="12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marker>
          <c:trendline>
            <c:spPr>
              <a:ln w="25400">
                <a:solidFill>
                  <a:schemeClr val="tx1"/>
                </a:solidFill>
              </a:ln>
            </c:spPr>
            <c:trendlineType val="linear"/>
            <c:dispRSqr val="1"/>
            <c:dispEq val="1"/>
            <c:trendlineLbl>
              <c:layout>
                <c:manualLayout>
                  <c:x val="-3.9754543401987592E-2"/>
                  <c:y val="0.50972851407346975"/>
                </c:manualLayout>
              </c:layout>
              <c:numFmt formatCode="General" sourceLinked="0"/>
              <c:spPr>
                <a:solidFill>
                  <a:schemeClr val="bg1"/>
                </a:solidFill>
                <a:ln>
                  <a:solidFill>
                    <a:schemeClr val="tx1"/>
                  </a:solidFill>
                </a:ln>
              </c:spPr>
              <c:txPr>
                <a:bodyPr/>
                <a:lstStyle/>
                <a:p>
                  <a:pPr>
                    <a:defRPr sz="1100" b="1">
                      <a:latin typeface="Verdana" pitchFamily="34" charset="0"/>
                      <a:ea typeface="Verdana" pitchFamily="34" charset="0"/>
                      <a:cs typeface="Verdana" pitchFamily="34" charset="0"/>
                    </a:defRPr>
                  </a:pPr>
                  <a:endParaRPr lang="es-ES"/>
                </a:p>
              </c:txPr>
            </c:trendlineLbl>
          </c:trendline>
          <c:xVal>
            <c:numRef>
              <c:f>Hoja1!$AN$2:$AV$2</c:f>
              <c:numCache>
                <c:formatCode>0.0%</c:formatCode>
                <c:ptCount val="9"/>
                <c:pt idx="0">
                  <c:v>-0.06</c:v>
                </c:pt>
                <c:pt idx="1">
                  <c:v>-4.4999999999999998E-2</c:v>
                </c:pt>
                <c:pt idx="2">
                  <c:v>-0.03</c:v>
                </c:pt>
                <c:pt idx="3">
                  <c:v>-1.4999999999999999E-2</c:v>
                </c:pt>
                <c:pt idx="4">
                  <c:v>0</c:v>
                </c:pt>
                <c:pt idx="5">
                  <c:v>1.4999999999999999E-2</c:v>
                </c:pt>
                <c:pt idx="6">
                  <c:v>0.03</c:v>
                </c:pt>
                <c:pt idx="7">
                  <c:v>4.4999999999999998E-2</c:v>
                </c:pt>
                <c:pt idx="8">
                  <c:v>0.06</c:v>
                </c:pt>
              </c:numCache>
            </c:numRef>
          </c:xVal>
          <c:yVal>
            <c:numRef>
              <c:f>Hoja1!$AN$11:$AV$11</c:f>
              <c:numCache>
                <c:formatCode>0.0</c:formatCode>
                <c:ptCount val="9"/>
                <c:pt idx="0">
                  <c:v>60.833333333333329</c:v>
                </c:pt>
                <c:pt idx="1">
                  <c:v>65.5</c:v>
                </c:pt>
                <c:pt idx="2">
                  <c:v>66.666666666666657</c:v>
                </c:pt>
                <c:pt idx="3">
                  <c:v>67.5</c:v>
                </c:pt>
                <c:pt idx="4">
                  <c:v>68</c:v>
                </c:pt>
                <c:pt idx="5">
                  <c:v>70.166666666666657</c:v>
                </c:pt>
                <c:pt idx="6">
                  <c:v>71.333333333333329</c:v>
                </c:pt>
                <c:pt idx="7">
                  <c:v>72.166666666666657</c:v>
                </c:pt>
                <c:pt idx="8">
                  <c:v>74.166666666666671</c:v>
                </c:pt>
              </c:numCache>
            </c:numRef>
          </c:yVal>
          <c:smooth val="0"/>
        </c:ser>
        <c:ser>
          <c:idx val="1"/>
          <c:order val="1"/>
          <c:tx>
            <c:v>Valores mínimos según EHE (df escurri. - 50 mm)</c:v>
          </c:tx>
          <c:spPr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marker>
          <c:xVal>
            <c:numRef>
              <c:f>Hoja1!$AN$2:$AV$2</c:f>
              <c:numCache>
                <c:formatCode>0.0%</c:formatCode>
                <c:ptCount val="9"/>
                <c:pt idx="0">
                  <c:v>-0.06</c:v>
                </c:pt>
                <c:pt idx="1">
                  <c:v>-4.4999999999999998E-2</c:v>
                </c:pt>
                <c:pt idx="2">
                  <c:v>-0.03</c:v>
                </c:pt>
                <c:pt idx="3">
                  <c:v>-1.4999999999999999E-2</c:v>
                </c:pt>
                <c:pt idx="4">
                  <c:v>0</c:v>
                </c:pt>
                <c:pt idx="5">
                  <c:v>1.4999999999999999E-2</c:v>
                </c:pt>
                <c:pt idx="6">
                  <c:v>0.03</c:v>
                </c:pt>
                <c:pt idx="7">
                  <c:v>4.4999999999999998E-2</c:v>
                </c:pt>
                <c:pt idx="8">
                  <c:v>0.06</c:v>
                </c:pt>
              </c:numCache>
            </c:numRef>
          </c:xVal>
          <c:yVal>
            <c:numRef>
              <c:f>Hoja1!$AN$16:$AV$16</c:f>
              <c:numCache>
                <c:formatCode>0.0</c:formatCode>
                <c:ptCount val="9"/>
                <c:pt idx="0">
                  <c:v>58.166666666666664</c:v>
                </c:pt>
                <c:pt idx="1">
                  <c:v>60.333333333333343</c:v>
                </c:pt>
                <c:pt idx="2">
                  <c:v>61.833333333333329</c:v>
                </c:pt>
                <c:pt idx="3">
                  <c:v>62.333333333333343</c:v>
                </c:pt>
                <c:pt idx="4">
                  <c:v>64.166666666666657</c:v>
                </c:pt>
                <c:pt idx="5">
                  <c:v>65</c:v>
                </c:pt>
                <c:pt idx="6">
                  <c:v>67</c:v>
                </c:pt>
                <c:pt idx="7">
                  <c:v>67.5</c:v>
                </c:pt>
                <c:pt idx="8">
                  <c:v>68.333333333333329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1566080"/>
        <c:axId val="91568384"/>
      </c:scatterChart>
      <c:valAx>
        <c:axId val="91566080"/>
        <c:scaling>
          <c:orientation val="minMax"/>
          <c:max val="0.06"/>
          <c:min val="-0.06"/>
        </c:scaling>
        <c:delete val="0"/>
        <c:axPos val="b"/>
        <c:title>
          <c:tx>
            <c:rich>
              <a:bodyPr/>
              <a:lstStyle/>
              <a:p>
                <a:pPr>
                  <a:defRPr sz="1200"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r>
                  <a:rPr lang="es-ES" sz="1200" b="1" i="0" baseline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Variación en el contenido de agua (%)</a:t>
                </a:r>
                <a:endParaRPr lang="es-ES" sz="1200"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c:rich>
          </c:tx>
          <c:layout>
            <c:manualLayout>
              <c:xMode val="edge"/>
              <c:yMode val="edge"/>
              <c:x val="0.32131275288408817"/>
              <c:y val="0.94091039211055527"/>
            </c:manualLayout>
          </c:layout>
          <c:overlay val="0"/>
        </c:title>
        <c:numFmt formatCode="0.0%" sourceLinked="0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Verdana" pitchFamily="34" charset="0"/>
                <a:ea typeface="Verdana" pitchFamily="34" charset="0"/>
                <a:cs typeface="Verdana" pitchFamily="34" charset="0"/>
              </a:defRPr>
            </a:pPr>
            <a:endParaRPr lang="es-ES"/>
          </a:p>
        </c:txPr>
        <c:crossAx val="91568384"/>
        <c:crosses val="autoZero"/>
        <c:crossBetween val="midCat"/>
        <c:majorUnit val="1.4999999999999999E-2"/>
        <c:minorUnit val="1.4999999999999999E-2"/>
      </c:valAx>
      <c:valAx>
        <c:axId val="91568384"/>
        <c:scaling>
          <c:orientation val="minMax"/>
          <c:max val="75"/>
          <c:min val="55"/>
        </c:scaling>
        <c:delete val="0"/>
        <c:axPos val="l"/>
        <c:title>
          <c:tx>
            <c:rich>
              <a:bodyPr/>
              <a:lstStyle/>
              <a:p>
                <a:pPr>
                  <a:defRPr sz="1200"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r>
                  <a:rPr lang="es-ES" sz="1200" b="1" i="0" baseline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df (cm)</a:t>
                </a:r>
                <a:endParaRPr lang="es-ES" sz="1200"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c:rich>
          </c:tx>
          <c:layout>
            <c:manualLayout>
              <c:xMode val="edge"/>
              <c:yMode val="edge"/>
              <c:x val="1.3031010525221695E-4"/>
              <c:y val="0.39828200469024211"/>
            </c:manualLayout>
          </c:layout>
          <c:overlay val="0"/>
        </c:title>
        <c:numFmt formatCode="0" sourceLinked="0"/>
        <c:majorTickMark val="out"/>
        <c:minorTickMark val="out"/>
        <c:tickLblPos val="nextTo"/>
        <c:spPr>
          <a:ln w="9525"/>
        </c:spPr>
        <c:txPr>
          <a:bodyPr/>
          <a:lstStyle/>
          <a:p>
            <a:pPr>
              <a:defRPr sz="1200" b="1">
                <a:latin typeface="Verdana" pitchFamily="34" charset="0"/>
                <a:ea typeface="Verdana" pitchFamily="34" charset="0"/>
                <a:cs typeface="Verdana" pitchFamily="34" charset="0"/>
              </a:defRPr>
            </a:pPr>
            <a:endParaRPr lang="es-ES"/>
          </a:p>
        </c:txPr>
        <c:crossAx val="91566080"/>
        <c:crossesAt val="-0.06"/>
        <c:crossBetween val="midCat"/>
        <c:majorUnit val="5"/>
        <c:minorUnit val="1"/>
      </c:valAx>
    </c:plotArea>
    <c:legend>
      <c:legendPos val="r"/>
      <c:layout>
        <c:manualLayout>
          <c:xMode val="edge"/>
          <c:yMode val="edge"/>
          <c:x val="0.67498750138873453"/>
          <c:y val="0.6835696803143182"/>
          <c:w val="0.26738426913138685"/>
          <c:h val="0.16888700431543466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</c:spPr>
      <c:txPr>
        <a:bodyPr/>
        <a:lstStyle/>
        <a:p>
          <a:pPr>
            <a:defRPr b="1">
              <a:latin typeface="Verdana" pitchFamily="34" charset="0"/>
              <a:ea typeface="Verdana" pitchFamily="34" charset="0"/>
              <a:cs typeface="Verdana" pitchFamily="34" charset="0"/>
            </a:defRPr>
          </a:pPr>
          <a:endParaRPr lang="es-E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3435593570113306E-2"/>
          <c:y val="1.635946702917802E-2"/>
          <c:w val="0.87774143691972295"/>
          <c:h val="0.87996392314910066"/>
        </c:manualLayout>
      </c:layout>
      <c:scatterChart>
        <c:scatterStyle val="lineMarker"/>
        <c:varyColors val="0"/>
        <c:ser>
          <c:idx val="0"/>
          <c:order val="0"/>
          <c:tx>
            <c:v>Tv - Valores medios</c:v>
          </c:tx>
          <c:spPr>
            <a:ln w="28575">
              <a:solidFill>
                <a:schemeClr val="tx2">
                  <a:lumMod val="40000"/>
                  <a:lumOff val="60000"/>
                </a:schemeClr>
              </a:solidFill>
            </a:ln>
          </c:spPr>
          <c:marker>
            <c:symbol val="diamond"/>
            <c:size val="12"/>
            <c:spPr>
              <a:noFill/>
            </c:spPr>
          </c:marker>
          <c:xVal>
            <c:numRef>
              <c:f>Hoja1!$AN$2:$AV$2</c:f>
              <c:numCache>
                <c:formatCode>0.0%</c:formatCode>
                <c:ptCount val="9"/>
                <c:pt idx="0">
                  <c:v>-0.06</c:v>
                </c:pt>
                <c:pt idx="1">
                  <c:v>-4.4999999999999998E-2</c:v>
                </c:pt>
                <c:pt idx="2">
                  <c:v>-0.03</c:v>
                </c:pt>
                <c:pt idx="3">
                  <c:v>-1.4999999999999999E-2</c:v>
                </c:pt>
                <c:pt idx="4">
                  <c:v>0</c:v>
                </c:pt>
                <c:pt idx="5">
                  <c:v>1.4999999999999999E-2</c:v>
                </c:pt>
                <c:pt idx="6">
                  <c:v>0.03</c:v>
                </c:pt>
                <c:pt idx="7">
                  <c:v>4.4999999999999998E-2</c:v>
                </c:pt>
                <c:pt idx="8">
                  <c:v>0.06</c:v>
                </c:pt>
              </c:numCache>
            </c:numRef>
          </c:xVal>
          <c:yVal>
            <c:numRef>
              <c:f>Hoja1!$AN$21:$AV$21</c:f>
              <c:numCache>
                <c:formatCode>0.0</c:formatCode>
                <c:ptCount val="9"/>
                <c:pt idx="0">
                  <c:v>23.849999999999998</c:v>
                </c:pt>
                <c:pt idx="1">
                  <c:v>11.436666666666667</c:v>
                </c:pt>
                <c:pt idx="2">
                  <c:v>9.6133333333333315</c:v>
                </c:pt>
                <c:pt idx="3">
                  <c:v>9.586666666666666</c:v>
                </c:pt>
                <c:pt idx="4">
                  <c:v>8.2466666666666661</c:v>
                </c:pt>
                <c:pt idx="5">
                  <c:v>7.7666666666666666</c:v>
                </c:pt>
                <c:pt idx="6">
                  <c:v>7.8900000000000006</c:v>
                </c:pt>
                <c:pt idx="7">
                  <c:v>7.5666666666666655</c:v>
                </c:pt>
                <c:pt idx="8">
                  <c:v>7.0066666666666668</c:v>
                </c:pt>
              </c:numCache>
            </c:numRef>
          </c:yVal>
          <c:smooth val="0"/>
        </c:ser>
        <c:ser>
          <c:idx val="1"/>
          <c:order val="1"/>
          <c:tx>
            <c:v>Rango admisible EHE</c:v>
          </c:tx>
          <c:spPr>
            <a:ln w="38100">
              <a:solidFill>
                <a:srgbClr val="C00000"/>
              </a:solidFill>
              <a:prstDash val="dash"/>
            </a:ln>
          </c:spPr>
          <c:marker>
            <c:symbol val="none"/>
          </c:marker>
          <c:xVal>
            <c:numRef>
              <c:f>Hoja1!$AN$2:$AV$2</c:f>
              <c:numCache>
                <c:formatCode>0.0%</c:formatCode>
                <c:ptCount val="9"/>
                <c:pt idx="0">
                  <c:v>-0.06</c:v>
                </c:pt>
                <c:pt idx="1">
                  <c:v>-4.4999999999999998E-2</c:v>
                </c:pt>
                <c:pt idx="2">
                  <c:v>-0.03</c:v>
                </c:pt>
                <c:pt idx="3">
                  <c:v>-1.4999999999999999E-2</c:v>
                </c:pt>
                <c:pt idx="4">
                  <c:v>0</c:v>
                </c:pt>
                <c:pt idx="5">
                  <c:v>1.4999999999999999E-2</c:v>
                </c:pt>
                <c:pt idx="6">
                  <c:v>0.03</c:v>
                </c:pt>
                <c:pt idx="7">
                  <c:v>4.4999999999999998E-2</c:v>
                </c:pt>
                <c:pt idx="8">
                  <c:v>0.06</c:v>
                </c:pt>
              </c:numCache>
            </c:numRef>
          </c:xVal>
          <c:yVal>
            <c:numRef>
              <c:f>Hoja1!$AN$22:$AV$22</c:f>
              <c:numCache>
                <c:formatCode>0.0</c:formatCode>
                <c:ptCount val="9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  <c:pt idx="5">
                  <c:v>20</c:v>
                </c:pt>
                <c:pt idx="6">
                  <c:v>20</c:v>
                </c:pt>
                <c:pt idx="7">
                  <c:v>20</c:v>
                </c:pt>
                <c:pt idx="8">
                  <c:v>20</c:v>
                </c:pt>
              </c:numCache>
            </c:numRef>
          </c:yVal>
          <c:smooth val="0"/>
        </c:ser>
        <c:ser>
          <c:idx val="2"/>
          <c:order val="2"/>
          <c:tx>
            <c:v>Tv Mínimo según EHE</c:v>
          </c:tx>
          <c:spPr>
            <a:ln w="44450">
              <a:solidFill>
                <a:srgbClr val="C00000"/>
              </a:solidFill>
              <a:prstDash val="dash"/>
            </a:ln>
          </c:spPr>
          <c:marker>
            <c:symbol val="none"/>
          </c:marker>
          <c:xVal>
            <c:numRef>
              <c:f>Hoja1!$AN$2:$AV$2</c:f>
              <c:numCache>
                <c:formatCode>0.0%</c:formatCode>
                <c:ptCount val="9"/>
                <c:pt idx="0">
                  <c:v>-0.06</c:v>
                </c:pt>
                <c:pt idx="1">
                  <c:v>-4.4999999999999998E-2</c:v>
                </c:pt>
                <c:pt idx="2">
                  <c:v>-0.03</c:v>
                </c:pt>
                <c:pt idx="3">
                  <c:v>-1.4999999999999999E-2</c:v>
                </c:pt>
                <c:pt idx="4">
                  <c:v>0</c:v>
                </c:pt>
                <c:pt idx="5">
                  <c:v>1.4999999999999999E-2</c:v>
                </c:pt>
                <c:pt idx="6">
                  <c:v>0.03</c:v>
                </c:pt>
                <c:pt idx="7">
                  <c:v>4.4999999999999998E-2</c:v>
                </c:pt>
                <c:pt idx="8">
                  <c:v>0.06</c:v>
                </c:pt>
              </c:numCache>
            </c:numRef>
          </c:xVal>
          <c:yVal>
            <c:numRef>
              <c:f>Hoja1!$AN$20:$AV$20</c:f>
              <c:numCache>
                <c:formatCode>0.0</c:formatCode>
                <c:ptCount val="9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1629056"/>
        <c:axId val="91630976"/>
      </c:scatterChart>
      <c:valAx>
        <c:axId val="91629056"/>
        <c:scaling>
          <c:orientation val="minMax"/>
          <c:max val="0.06"/>
          <c:min val="-0.06"/>
        </c:scaling>
        <c:delete val="0"/>
        <c:axPos val="b"/>
        <c:title>
          <c:tx>
            <c:rich>
              <a:bodyPr/>
              <a:lstStyle/>
              <a:p>
                <a:pPr>
                  <a:defRPr sz="700"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r>
                  <a:rPr lang="es-ES" sz="1200" b="1" i="0" baseline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Variación en el contenido de agua (%)</a:t>
                </a:r>
                <a:endParaRPr lang="es-ES" sz="700"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c:rich>
          </c:tx>
          <c:layout>
            <c:manualLayout>
              <c:xMode val="edge"/>
              <c:yMode val="edge"/>
              <c:x val="0.32575605049825573"/>
              <c:y val="0.95845403698972387"/>
            </c:manualLayout>
          </c:layout>
          <c:overlay val="0"/>
        </c:title>
        <c:numFmt formatCode="0.0%" sourceLinked="0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Verdana" pitchFamily="34" charset="0"/>
                <a:ea typeface="Verdana" pitchFamily="34" charset="0"/>
                <a:cs typeface="Verdana" pitchFamily="34" charset="0"/>
              </a:defRPr>
            </a:pPr>
            <a:endParaRPr lang="es-ES"/>
          </a:p>
        </c:txPr>
        <c:crossAx val="91630976"/>
        <c:crosses val="autoZero"/>
        <c:crossBetween val="midCat"/>
        <c:majorUnit val="1.4999999999999999E-2"/>
        <c:minorUnit val="1.4999999999999999E-2"/>
      </c:valAx>
      <c:valAx>
        <c:axId val="91630976"/>
        <c:scaling>
          <c:orientation val="minMax"/>
          <c:max val="28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r>
                  <a:rPr lang="es-ES" sz="120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Tv</a:t>
                </a:r>
                <a:r>
                  <a:rPr lang="es-ES" sz="1200" baseline="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(segundos)</a:t>
                </a:r>
                <a:endParaRPr lang="es-ES" sz="120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c:rich>
          </c:tx>
          <c:layout>
            <c:manualLayout>
              <c:xMode val="edge"/>
              <c:yMode val="edge"/>
              <c:x val="5.2354137876534416E-4"/>
              <c:y val="0.35303928869356449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Verdana" pitchFamily="34" charset="0"/>
                <a:ea typeface="Verdana" pitchFamily="34" charset="0"/>
                <a:cs typeface="Verdana" pitchFamily="34" charset="0"/>
              </a:defRPr>
            </a:pPr>
            <a:endParaRPr lang="es-ES"/>
          </a:p>
        </c:txPr>
        <c:crossAx val="91629056"/>
        <c:crossesAt val="-0.06"/>
        <c:crossBetween val="midCat"/>
        <c:majorUnit val="2"/>
        <c:minorUnit val="2"/>
      </c:valAx>
    </c:plotArea>
    <c:legend>
      <c:legendPos val="r"/>
      <c:layout>
        <c:manualLayout>
          <c:xMode val="edge"/>
          <c:yMode val="edge"/>
          <c:x val="0.74196945274095605"/>
          <c:y val="0.815660135506318"/>
          <c:w val="0.201737817974769"/>
          <c:h val="5.6328145028383098E-2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</c:sp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812340405407726E-2"/>
          <c:y val="7.4313506421466127E-2"/>
          <c:w val="0.88115181210815541"/>
          <c:h val="0.80452398205338604"/>
        </c:manualLayout>
      </c:layout>
      <c:scatterChart>
        <c:scatterStyle val="lineMarker"/>
        <c:varyColors val="0"/>
        <c:ser>
          <c:idx val="0"/>
          <c:order val="0"/>
          <c:tx>
            <c:v>Resistencias Medias</c:v>
          </c:tx>
          <c:spPr>
            <a:ln>
              <a:noFill/>
            </a:ln>
            <a:effectLst>
              <a:outerShdw blurRad="57150" dist="38100" dir="5400000" algn="ctr" rotWithShape="0">
                <a:schemeClr val="accent1">
                  <a:shade val="9000"/>
                  <a:alpha val="48000"/>
                  <a:satMod val="105000"/>
                </a:schemeClr>
              </a:outerShdw>
            </a:effectLst>
          </c:spPr>
          <c:marker>
            <c:symbol val="diamond"/>
            <c:size val="11"/>
            <c:spPr>
              <a:gradFill rotWithShape="1">
                <a:gsLst>
                  <a:gs pos="0">
                    <a:schemeClr val="accent1">
                      <a:tint val="98000"/>
                      <a:shade val="25000"/>
                      <a:satMod val="250000"/>
                    </a:schemeClr>
                  </a:gs>
                  <a:gs pos="68000">
                    <a:schemeClr val="accent1">
                      <a:tint val="86000"/>
                      <a:satMod val="115000"/>
                    </a:schemeClr>
                  </a:gs>
                  <a:gs pos="100000">
                    <a:schemeClr val="accent1">
                      <a:tint val="50000"/>
                      <a:satMod val="15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ln>
                <a:noFill/>
              </a:ln>
              <a:effectLst>
                <a:outerShdw blurRad="57150" dist="38100" dir="5400000" algn="ctr" rotWithShape="0">
                  <a:schemeClr val="accent1">
                    <a:shade val="9000"/>
                    <a:alpha val="48000"/>
                    <a:satMod val="10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</a:sp3d>
            </c:spPr>
          </c:marker>
          <c:trendline>
            <c:spPr>
              <a:ln w="25400"/>
            </c:spPr>
            <c:trendlineType val="linear"/>
            <c:dispRSqr val="1"/>
            <c:dispEq val="1"/>
            <c:trendlineLbl>
              <c:layout>
                <c:manualLayout>
                  <c:x val="-1.583819643161781E-2"/>
                  <c:y val="-0.53144313646178465"/>
                </c:manualLayout>
              </c:layout>
              <c:numFmt formatCode="General" sourceLinked="0"/>
              <c:spPr>
                <a:solidFill>
                  <a:schemeClr val="bg1"/>
                </a:solidFill>
                <a:ln>
                  <a:solidFill>
                    <a:schemeClr val="tx1"/>
                  </a:solidFill>
                </a:ln>
              </c:spPr>
              <c:txPr>
                <a:bodyPr/>
                <a:lstStyle/>
                <a:p>
                  <a:pPr>
                    <a:defRPr sz="1400" b="1">
                      <a:latin typeface="Times New Roman"/>
                      <a:cs typeface="Times New Roman"/>
                    </a:defRPr>
                  </a:pPr>
                  <a:endParaRPr lang="es-ES"/>
                </a:p>
              </c:txPr>
            </c:trendlineLbl>
          </c:trendline>
          <c:xVal>
            <c:numRef>
              <c:f>'[tablas de compresión mac.xlsx]Hoja1'!$AC$2:$AK$2</c:f>
              <c:numCache>
                <c:formatCode>0.0%</c:formatCode>
                <c:ptCount val="9"/>
                <c:pt idx="0">
                  <c:v>-6.0000000000000019E-2</c:v>
                </c:pt>
                <c:pt idx="1">
                  <c:v>-4.5000000000000012E-2</c:v>
                </c:pt>
                <c:pt idx="2">
                  <c:v>-3.0000000000000002E-2</c:v>
                </c:pt>
                <c:pt idx="3">
                  <c:v>-1.4999999999999998E-2</c:v>
                </c:pt>
                <c:pt idx="4">
                  <c:v>0</c:v>
                </c:pt>
                <c:pt idx="5">
                  <c:v>1.4999999999999998E-2</c:v>
                </c:pt>
                <c:pt idx="6">
                  <c:v>3.0000000000000002E-2</c:v>
                </c:pt>
                <c:pt idx="7">
                  <c:v>4.5000000000000012E-2</c:v>
                </c:pt>
                <c:pt idx="8">
                  <c:v>6.0000000000000019E-2</c:v>
                </c:pt>
              </c:numCache>
            </c:numRef>
          </c:xVal>
          <c:yVal>
            <c:numRef>
              <c:f>'[tablas de compresión mac.xlsx]Hoja1'!$AC$15:$AK$15</c:f>
              <c:numCache>
                <c:formatCode>General</c:formatCode>
                <c:ptCount val="9"/>
                <c:pt idx="0">
                  <c:v>39.157303272825551</c:v>
                </c:pt>
                <c:pt idx="1">
                  <c:v>38.396188967194973</c:v>
                </c:pt>
                <c:pt idx="2">
                  <c:v>38.334884840966936</c:v>
                </c:pt>
                <c:pt idx="3">
                  <c:v>37.184253548687799</c:v>
                </c:pt>
                <c:pt idx="4">
                  <c:v>36.603279060127157</c:v>
                </c:pt>
                <c:pt idx="5">
                  <c:v>36.447660893548324</c:v>
                </c:pt>
                <c:pt idx="6">
                  <c:v>33.888920978832459</c:v>
                </c:pt>
                <c:pt idx="7">
                  <c:v>32.720370018886662</c:v>
                </c:pt>
                <c:pt idx="8">
                  <c:v>32.130907266694429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1670784"/>
        <c:axId val="88551808"/>
      </c:scatterChart>
      <c:valAx>
        <c:axId val="91670784"/>
        <c:scaling>
          <c:orientation val="minMax"/>
          <c:max val="6.0000000000000019E-2"/>
          <c:min val="-6.0000000000000019E-2"/>
        </c:scaling>
        <c:delete val="0"/>
        <c:axPos val="b"/>
        <c:title>
          <c:tx>
            <c:rich>
              <a:bodyPr/>
              <a:lstStyle/>
              <a:p>
                <a:pPr>
                  <a:defRPr sz="1600"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r>
                  <a:rPr lang="es-ES" sz="160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Variación de agua (%)</a:t>
                </a:r>
              </a:p>
            </c:rich>
          </c:tx>
          <c:layout/>
          <c:overlay val="0"/>
        </c:title>
        <c:numFmt formatCode="0.0%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Verdana" pitchFamily="34" charset="0"/>
                <a:ea typeface="Verdana" pitchFamily="34" charset="0"/>
                <a:cs typeface="Verdana" pitchFamily="34" charset="0"/>
              </a:defRPr>
            </a:pPr>
            <a:endParaRPr lang="es-ES"/>
          </a:p>
        </c:txPr>
        <c:crossAx val="88551808"/>
        <c:crosses val="autoZero"/>
        <c:crossBetween val="midCat"/>
        <c:majorUnit val="1.4999999999999998E-2"/>
        <c:minorUnit val="4.0000000000000018E-3"/>
      </c:valAx>
      <c:valAx>
        <c:axId val="88551808"/>
        <c:scaling>
          <c:orientation val="minMax"/>
          <c:max val="45"/>
          <c:min val="3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600"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r>
                  <a:rPr lang="es-ES" sz="160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Resistencia a Compresión (MPa)</a:t>
                </a:r>
              </a:p>
            </c:rich>
          </c:tx>
          <c:layout>
            <c:manualLayout>
              <c:xMode val="edge"/>
              <c:yMode val="edge"/>
              <c:x val="1.7652743460908301E-3"/>
              <c:y val="0.11830993141517902"/>
            </c:manualLayout>
          </c:layout>
          <c:overlay val="0"/>
        </c:title>
        <c:numFmt formatCode="General" sourceLinked="1"/>
        <c:majorTickMark val="out"/>
        <c:minorTickMark val="out"/>
        <c:tickLblPos val="nextTo"/>
        <c:txPr>
          <a:bodyPr/>
          <a:lstStyle/>
          <a:p>
            <a:pPr>
              <a:defRPr sz="1200" b="1">
                <a:latin typeface="Verdana" pitchFamily="34" charset="0"/>
                <a:ea typeface="Verdana" pitchFamily="34" charset="0"/>
                <a:cs typeface="Verdana" pitchFamily="34" charset="0"/>
              </a:defRPr>
            </a:pPr>
            <a:endParaRPr lang="es-ES"/>
          </a:p>
        </c:txPr>
        <c:crossAx val="91670784"/>
        <c:crossesAt val="-6.0000000000000019E-2"/>
        <c:crossBetween val="midCat"/>
        <c:majorUnit val="5"/>
        <c:minorUnit val="1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1220605687553218"/>
          <c:y val="0.28105760708570998"/>
          <c:w val="0.24060395929531647"/>
          <c:h val="0.132869706685384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</c:spPr>
      <c:txPr>
        <a:bodyPr/>
        <a:lstStyle/>
        <a:p>
          <a:pPr>
            <a:defRPr sz="1100" b="1"/>
          </a:pPr>
          <a:endParaRPr lang="es-ES"/>
        </a:p>
      </c:txPr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94A7F3-157D-4F7C-B1F7-51B452D2CA9A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06710880-E925-4B71-A294-081277846C17}">
      <dgm:prSet phldrT="[Texto]"/>
      <dgm:spPr/>
      <dgm:t>
        <a:bodyPr/>
        <a:lstStyle/>
        <a:p>
          <a:r>
            <a:rPr lang="es-ES" dirty="0" smtClean="0">
              <a:latin typeface="Verdana" pitchFamily="34" charset="0"/>
              <a:ea typeface="Verdana" pitchFamily="34" charset="0"/>
              <a:cs typeface="Verdana" pitchFamily="34" charset="0"/>
            </a:rPr>
            <a:t>ENSAYOS EN EL HORMIGÓN AUTOCOMPACTANTE EN ESTADO </a:t>
          </a:r>
          <a:r>
            <a:rPr lang="es-ES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FRESCO</a:t>
          </a:r>
          <a:endParaRPr lang="es-ES" b="1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0140CE54-5C38-4390-A08D-55AFA578E3DA}" type="parTrans" cxnId="{07ED02D3-4698-4D5A-871A-FF78EBA21E88}">
      <dgm:prSet/>
      <dgm:spPr/>
      <dgm:t>
        <a:bodyPr/>
        <a:lstStyle/>
        <a:p>
          <a:endParaRPr lang="es-ES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FF10ADE3-20DF-4BFA-A107-700EC48674AD}" type="sibTrans" cxnId="{07ED02D3-4698-4D5A-871A-FF78EBA21E88}">
      <dgm:prSet/>
      <dgm:spPr/>
      <dgm:t>
        <a:bodyPr/>
        <a:lstStyle/>
        <a:p>
          <a:endParaRPr lang="es-ES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33EAC07E-3341-406C-A68B-8B83481211C3}">
      <dgm:prSet phldrT="[Texto]"/>
      <dgm:spPr/>
      <dgm:t>
        <a:bodyPr/>
        <a:lstStyle/>
        <a:p>
          <a:r>
            <a:rPr lang="es-ES" dirty="0" smtClean="0">
              <a:latin typeface="Verdana" pitchFamily="34" charset="0"/>
              <a:ea typeface="Verdana" pitchFamily="34" charset="0"/>
              <a:cs typeface="Verdana" pitchFamily="34" charset="0"/>
            </a:rPr>
            <a:t>ENSAYO DE </a:t>
          </a:r>
          <a:r>
            <a:rPr lang="es-ES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ESCURRIMIENTO</a:t>
          </a:r>
          <a:endParaRPr lang="es-ES" b="1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50FBE725-A6CE-4C94-AEFD-AD5A3843CAAD}" type="parTrans" cxnId="{1E465317-ADDA-4AE0-8977-489C7375D7A2}">
      <dgm:prSet/>
      <dgm:spPr/>
      <dgm:t>
        <a:bodyPr/>
        <a:lstStyle/>
        <a:p>
          <a:endParaRPr lang="es-ES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841F9B4D-8CA1-429F-B504-47C6955579DE}" type="sibTrans" cxnId="{1E465317-ADDA-4AE0-8977-489C7375D7A2}">
      <dgm:prSet/>
      <dgm:spPr/>
      <dgm:t>
        <a:bodyPr/>
        <a:lstStyle/>
        <a:p>
          <a:endParaRPr lang="es-ES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E70F0836-7A6B-43F3-A153-6A66A18A6871}">
      <dgm:prSet phldrT="[Texto]"/>
      <dgm:spPr/>
      <dgm:t>
        <a:bodyPr/>
        <a:lstStyle/>
        <a:p>
          <a:r>
            <a:rPr lang="es-ES" dirty="0" smtClean="0">
              <a:latin typeface="Verdana" pitchFamily="34" charset="0"/>
              <a:ea typeface="Verdana" pitchFamily="34" charset="0"/>
              <a:cs typeface="Verdana" pitchFamily="34" charset="0"/>
            </a:rPr>
            <a:t>ENSAYO CON EL </a:t>
          </a:r>
          <a:r>
            <a:rPr lang="es-ES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EMBUDO EN “V”</a:t>
          </a:r>
          <a:endParaRPr lang="es-ES" b="1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3018A4DE-D1A9-4862-936D-2CAF5E6DDBF3}" type="parTrans" cxnId="{DDE8E591-26F6-44C2-BBB0-9B4BC8035E63}">
      <dgm:prSet/>
      <dgm:spPr/>
      <dgm:t>
        <a:bodyPr/>
        <a:lstStyle/>
        <a:p>
          <a:endParaRPr lang="es-ES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4327DE73-1EBB-41C3-9711-90540D6C7D6F}" type="sibTrans" cxnId="{DDE8E591-26F6-44C2-BBB0-9B4BC8035E63}">
      <dgm:prSet/>
      <dgm:spPr/>
      <dgm:t>
        <a:bodyPr/>
        <a:lstStyle/>
        <a:p>
          <a:endParaRPr lang="es-ES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53A8B871-675E-4C15-BF85-B7BBAEE64D24}">
      <dgm:prSet/>
      <dgm:spPr/>
      <dgm:t>
        <a:bodyPr/>
        <a:lstStyle/>
        <a:p>
          <a:r>
            <a:rPr lang="es-ES" dirty="0" smtClean="0">
              <a:latin typeface="Verdana" pitchFamily="34" charset="0"/>
              <a:ea typeface="Verdana" pitchFamily="34" charset="0"/>
              <a:cs typeface="Verdana" pitchFamily="34" charset="0"/>
            </a:rPr>
            <a:t>ENSAYO DE ESCURRIMIENTO CON EL </a:t>
          </a:r>
          <a:r>
            <a:rPr lang="es-ES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ANILLO JAPONÉS</a:t>
          </a:r>
          <a:endParaRPr lang="es-ES" b="1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5E20C5CA-0A63-4446-A2E0-4395367FF789}" type="parTrans" cxnId="{1FB2F203-7733-4E60-A766-C6CAEAC9D876}">
      <dgm:prSet/>
      <dgm:spPr/>
      <dgm:t>
        <a:bodyPr/>
        <a:lstStyle/>
        <a:p>
          <a:endParaRPr lang="es-ES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DA4B48B3-9006-4079-9353-469385597ADE}" type="sibTrans" cxnId="{1FB2F203-7733-4E60-A766-C6CAEAC9D876}">
      <dgm:prSet/>
      <dgm:spPr/>
      <dgm:t>
        <a:bodyPr/>
        <a:lstStyle/>
        <a:p>
          <a:endParaRPr lang="es-ES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63BE2DCF-D1B6-414F-AB5F-F841E81E3A25}">
      <dgm:prSet custT="1"/>
      <dgm:spPr/>
      <dgm:t>
        <a:bodyPr/>
        <a:lstStyle/>
        <a:p>
          <a:r>
            <a:rPr lang="es-ES" sz="2000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ENSAYOS EN EL HORMIGÓN AUTOCOMPACTANTE </a:t>
          </a:r>
          <a:endParaRPr lang="es-ES" sz="2000" b="1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FC3389E9-9719-4905-9783-9CCCD00E1CBB}" type="parTrans" cxnId="{03053078-CF9C-4A60-BDA2-FE132A01EC7C}">
      <dgm:prSet/>
      <dgm:spPr/>
      <dgm:t>
        <a:bodyPr/>
        <a:lstStyle/>
        <a:p>
          <a:endParaRPr lang="es-ES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A1DF2DC0-02A3-4A3C-AC90-93A627E91591}" type="sibTrans" cxnId="{03053078-CF9C-4A60-BDA2-FE132A01EC7C}">
      <dgm:prSet/>
      <dgm:spPr/>
      <dgm:t>
        <a:bodyPr/>
        <a:lstStyle/>
        <a:p>
          <a:endParaRPr lang="es-ES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900DA69A-182C-440C-9B9E-57F182AB320D}">
      <dgm:prSet/>
      <dgm:spPr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es-ES" dirty="0" smtClean="0">
              <a:latin typeface="Verdana" pitchFamily="34" charset="0"/>
              <a:ea typeface="Verdana" pitchFamily="34" charset="0"/>
              <a:cs typeface="Verdana" pitchFamily="34" charset="0"/>
            </a:rPr>
            <a:t>ENSAYOS EN EL HORMIGÓN AUTOCOMPACTANTE EN ESTADO </a:t>
          </a:r>
          <a:r>
            <a:rPr lang="es-ES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ENDURECIDO</a:t>
          </a:r>
          <a:endParaRPr lang="es-ES" b="1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D0AA6B29-55AA-4D0F-B1D6-47DF8624A00F}" type="parTrans" cxnId="{81304E0C-950A-42ED-A05D-5E7AD53FC59A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es-ES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3D418CA6-32A4-4BB7-B7AB-111222A2D5CA}" type="sibTrans" cxnId="{81304E0C-950A-42ED-A05D-5E7AD53FC59A}">
      <dgm:prSet/>
      <dgm:spPr/>
      <dgm:t>
        <a:bodyPr/>
        <a:lstStyle/>
        <a:p>
          <a:endParaRPr lang="es-ES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CEBF7F51-7ECF-4E20-A1EB-980F67BE943A}">
      <dgm:prSet/>
      <dgm:spPr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es-ES" dirty="0" smtClean="0">
              <a:latin typeface="Verdana" pitchFamily="34" charset="0"/>
              <a:ea typeface="Verdana" pitchFamily="34" charset="0"/>
              <a:cs typeface="Verdana" pitchFamily="34" charset="0"/>
            </a:rPr>
            <a:t>ENSAYO DE </a:t>
          </a:r>
          <a:r>
            <a:rPr lang="es-ES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RESISTENCIA A COMPRESIÓN</a:t>
          </a:r>
          <a:endParaRPr lang="es-ES" b="1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E7C540CC-64E5-4B00-B680-0C32F864A761}" type="parTrans" cxnId="{AE417FB0-5FCA-4FBC-AA4F-D12D6867E76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es-ES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DB3C5D7C-E920-4359-8A31-3A5B73237B48}" type="sibTrans" cxnId="{AE417FB0-5FCA-4FBC-AA4F-D12D6867E767}">
      <dgm:prSet/>
      <dgm:spPr/>
      <dgm:t>
        <a:bodyPr/>
        <a:lstStyle/>
        <a:p>
          <a:endParaRPr lang="es-ES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87E31ABB-A23D-45DC-A0E0-E90CCA51EE1B}" type="pres">
      <dgm:prSet presAssocID="{AB94A7F3-157D-4F7C-B1F7-51B452D2CA9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CD03AF82-73AE-499C-94B6-A6677BEE0585}" type="pres">
      <dgm:prSet presAssocID="{63BE2DCF-D1B6-414F-AB5F-F841E81E3A25}" presName="hierRoot1" presStyleCnt="0"/>
      <dgm:spPr/>
    </dgm:pt>
    <dgm:pt modelId="{502B0289-CABA-460E-BF07-1FEAAFECEE1A}" type="pres">
      <dgm:prSet presAssocID="{63BE2DCF-D1B6-414F-AB5F-F841E81E3A25}" presName="composite" presStyleCnt="0"/>
      <dgm:spPr/>
    </dgm:pt>
    <dgm:pt modelId="{1BD8D646-FD7D-4B81-A0C2-7500248C62D5}" type="pres">
      <dgm:prSet presAssocID="{63BE2DCF-D1B6-414F-AB5F-F841E81E3A25}" presName="background" presStyleLbl="node0" presStyleIdx="0" presStyleCnt="1"/>
      <dgm:spPr>
        <a:solidFill>
          <a:schemeClr val="accent1">
            <a:lumMod val="50000"/>
          </a:schemeClr>
        </a:solidFill>
      </dgm:spPr>
    </dgm:pt>
    <dgm:pt modelId="{43EE65DB-2E4C-4415-9EDF-9C99E3674EAA}" type="pres">
      <dgm:prSet presAssocID="{63BE2DCF-D1B6-414F-AB5F-F841E81E3A25}" presName="text" presStyleLbl="fgAcc0" presStyleIdx="0" presStyleCnt="1" custScaleX="377413" custScaleY="54201" custLinFactNeighborX="-4629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9072C5B-33EA-4C12-A3EE-8A19CE7C0BD9}" type="pres">
      <dgm:prSet presAssocID="{63BE2DCF-D1B6-414F-AB5F-F841E81E3A25}" presName="hierChild2" presStyleCnt="0"/>
      <dgm:spPr/>
    </dgm:pt>
    <dgm:pt modelId="{35424B15-85ED-428F-A4AD-DC7A4844A3AA}" type="pres">
      <dgm:prSet presAssocID="{0140CE54-5C38-4390-A08D-55AFA578E3DA}" presName="Name10" presStyleLbl="parChTrans1D2" presStyleIdx="0" presStyleCnt="2"/>
      <dgm:spPr/>
      <dgm:t>
        <a:bodyPr/>
        <a:lstStyle/>
        <a:p>
          <a:endParaRPr lang="es-ES"/>
        </a:p>
      </dgm:t>
    </dgm:pt>
    <dgm:pt modelId="{BDA40117-0BC1-41D9-A18C-EE83218B4C04}" type="pres">
      <dgm:prSet presAssocID="{06710880-E925-4B71-A294-081277846C17}" presName="hierRoot2" presStyleCnt="0"/>
      <dgm:spPr/>
    </dgm:pt>
    <dgm:pt modelId="{0C70FDEE-1B7F-4FCA-A561-8EBC992FBAC5}" type="pres">
      <dgm:prSet presAssocID="{06710880-E925-4B71-A294-081277846C17}" presName="composite2" presStyleCnt="0"/>
      <dgm:spPr/>
    </dgm:pt>
    <dgm:pt modelId="{BC630B91-9C9D-44D2-87AF-E1E306DB3054}" type="pres">
      <dgm:prSet presAssocID="{06710880-E925-4B71-A294-081277846C17}" presName="background2" presStyleLbl="node2" presStyleIdx="0" presStyleCnt="2"/>
      <dgm:spPr/>
    </dgm:pt>
    <dgm:pt modelId="{ED22AC3F-7D6F-4040-B0F8-35EC2FA8EC39}" type="pres">
      <dgm:prSet presAssocID="{06710880-E925-4B71-A294-081277846C17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2057FAD-BB2B-45A3-BE56-5E63D8CCA416}" type="pres">
      <dgm:prSet presAssocID="{06710880-E925-4B71-A294-081277846C17}" presName="hierChild3" presStyleCnt="0"/>
      <dgm:spPr/>
    </dgm:pt>
    <dgm:pt modelId="{A3135999-6AFC-442C-9512-EA835EA20C2D}" type="pres">
      <dgm:prSet presAssocID="{50FBE725-A6CE-4C94-AEFD-AD5A3843CAAD}" presName="Name17" presStyleLbl="parChTrans1D3" presStyleIdx="0" presStyleCnt="4"/>
      <dgm:spPr/>
      <dgm:t>
        <a:bodyPr/>
        <a:lstStyle/>
        <a:p>
          <a:endParaRPr lang="es-ES"/>
        </a:p>
      </dgm:t>
    </dgm:pt>
    <dgm:pt modelId="{1337B606-993A-48EE-B7D5-F5EC93CB3671}" type="pres">
      <dgm:prSet presAssocID="{33EAC07E-3341-406C-A68B-8B83481211C3}" presName="hierRoot3" presStyleCnt="0"/>
      <dgm:spPr/>
    </dgm:pt>
    <dgm:pt modelId="{75493677-6287-456B-8FF8-E1806F75A818}" type="pres">
      <dgm:prSet presAssocID="{33EAC07E-3341-406C-A68B-8B83481211C3}" presName="composite3" presStyleCnt="0"/>
      <dgm:spPr/>
    </dgm:pt>
    <dgm:pt modelId="{C1759F56-0DC8-4BB3-9259-E60E6A7A7B5E}" type="pres">
      <dgm:prSet presAssocID="{33EAC07E-3341-406C-A68B-8B83481211C3}" presName="background3" presStyleLbl="node3" presStyleIdx="0" presStyleCnt="4"/>
      <dgm:spPr/>
    </dgm:pt>
    <dgm:pt modelId="{E4269B18-7128-4F0A-BDA7-28C8BF0067A6}" type="pres">
      <dgm:prSet presAssocID="{33EAC07E-3341-406C-A68B-8B83481211C3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76ADE5F-D256-46A5-B734-1B56D697D593}" type="pres">
      <dgm:prSet presAssocID="{33EAC07E-3341-406C-A68B-8B83481211C3}" presName="hierChild4" presStyleCnt="0"/>
      <dgm:spPr/>
    </dgm:pt>
    <dgm:pt modelId="{C5D2AB91-2BBC-4D8C-BF8B-115A7FFAA320}" type="pres">
      <dgm:prSet presAssocID="{5E20C5CA-0A63-4446-A2E0-4395367FF789}" presName="Name17" presStyleLbl="parChTrans1D3" presStyleIdx="1" presStyleCnt="4"/>
      <dgm:spPr/>
      <dgm:t>
        <a:bodyPr/>
        <a:lstStyle/>
        <a:p>
          <a:endParaRPr lang="es-ES"/>
        </a:p>
      </dgm:t>
    </dgm:pt>
    <dgm:pt modelId="{B0AEF0D7-13FD-4704-B32A-7986F876FC27}" type="pres">
      <dgm:prSet presAssocID="{53A8B871-675E-4C15-BF85-B7BBAEE64D24}" presName="hierRoot3" presStyleCnt="0"/>
      <dgm:spPr/>
    </dgm:pt>
    <dgm:pt modelId="{2425D6E2-538F-4579-A68F-EA431B0FE6C0}" type="pres">
      <dgm:prSet presAssocID="{53A8B871-675E-4C15-BF85-B7BBAEE64D24}" presName="composite3" presStyleCnt="0"/>
      <dgm:spPr/>
    </dgm:pt>
    <dgm:pt modelId="{DBE1AA2F-A81D-45F3-A133-D5C842B96F2C}" type="pres">
      <dgm:prSet presAssocID="{53A8B871-675E-4C15-BF85-B7BBAEE64D24}" presName="background3" presStyleLbl="node3" presStyleIdx="1" presStyleCnt="4"/>
      <dgm:spPr/>
    </dgm:pt>
    <dgm:pt modelId="{DB7FF6B9-BAAE-4DFF-8973-001696E34A49}" type="pres">
      <dgm:prSet presAssocID="{53A8B871-675E-4C15-BF85-B7BBAEE64D24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ACDD5EC-0946-42D3-9367-B32E5F4E49A0}" type="pres">
      <dgm:prSet presAssocID="{53A8B871-675E-4C15-BF85-B7BBAEE64D24}" presName="hierChild4" presStyleCnt="0"/>
      <dgm:spPr/>
    </dgm:pt>
    <dgm:pt modelId="{8B00FF94-22B2-43AD-805B-9620F0533256}" type="pres">
      <dgm:prSet presAssocID="{3018A4DE-D1A9-4862-936D-2CAF5E6DDBF3}" presName="Name17" presStyleLbl="parChTrans1D3" presStyleIdx="2" presStyleCnt="4"/>
      <dgm:spPr/>
      <dgm:t>
        <a:bodyPr/>
        <a:lstStyle/>
        <a:p>
          <a:endParaRPr lang="es-ES"/>
        </a:p>
      </dgm:t>
    </dgm:pt>
    <dgm:pt modelId="{E3955596-C8AF-4972-8D14-7C48BA30ACC9}" type="pres">
      <dgm:prSet presAssocID="{E70F0836-7A6B-43F3-A153-6A66A18A6871}" presName="hierRoot3" presStyleCnt="0"/>
      <dgm:spPr/>
    </dgm:pt>
    <dgm:pt modelId="{E534D1A5-6DCD-46CD-884D-1DEA465CE70F}" type="pres">
      <dgm:prSet presAssocID="{E70F0836-7A6B-43F3-A153-6A66A18A6871}" presName="composite3" presStyleCnt="0"/>
      <dgm:spPr/>
    </dgm:pt>
    <dgm:pt modelId="{8895C24D-4EF7-4E0B-9829-4C04C3471941}" type="pres">
      <dgm:prSet presAssocID="{E70F0836-7A6B-43F3-A153-6A66A18A6871}" presName="background3" presStyleLbl="node3" presStyleIdx="2" presStyleCnt="4"/>
      <dgm:spPr/>
    </dgm:pt>
    <dgm:pt modelId="{E81AAD46-4454-4D03-AF31-861F7224F8E0}" type="pres">
      <dgm:prSet presAssocID="{E70F0836-7A6B-43F3-A153-6A66A18A6871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B2BDD39-1FF2-47AF-8BDF-1650D1C35121}" type="pres">
      <dgm:prSet presAssocID="{E70F0836-7A6B-43F3-A153-6A66A18A6871}" presName="hierChild4" presStyleCnt="0"/>
      <dgm:spPr/>
    </dgm:pt>
    <dgm:pt modelId="{4A6A80DE-5F18-4DF7-A1AB-BEDC31B04996}" type="pres">
      <dgm:prSet presAssocID="{D0AA6B29-55AA-4D0F-B1D6-47DF8624A00F}" presName="Name10" presStyleLbl="parChTrans1D2" presStyleIdx="1" presStyleCnt="2"/>
      <dgm:spPr/>
      <dgm:t>
        <a:bodyPr/>
        <a:lstStyle/>
        <a:p>
          <a:endParaRPr lang="es-ES"/>
        </a:p>
      </dgm:t>
    </dgm:pt>
    <dgm:pt modelId="{A691B069-132A-4B41-97BF-BBC670485630}" type="pres">
      <dgm:prSet presAssocID="{900DA69A-182C-440C-9B9E-57F182AB320D}" presName="hierRoot2" presStyleCnt="0"/>
      <dgm:spPr/>
    </dgm:pt>
    <dgm:pt modelId="{88B8A36B-7C7B-4058-BC90-AD8E6D11B2F1}" type="pres">
      <dgm:prSet presAssocID="{900DA69A-182C-440C-9B9E-57F182AB320D}" presName="composite2" presStyleCnt="0"/>
      <dgm:spPr/>
    </dgm:pt>
    <dgm:pt modelId="{BD333776-4107-4D84-B213-D5043F46A61B}" type="pres">
      <dgm:prSet presAssocID="{900DA69A-182C-440C-9B9E-57F182AB320D}" presName="background2" presStyleLbl="node2" presStyleIdx="1" presStyleCnt="2"/>
      <dgm:spPr>
        <a:solidFill>
          <a:schemeClr val="tx1">
            <a:lumMod val="75000"/>
            <a:lumOff val="25000"/>
          </a:schemeClr>
        </a:solidFill>
      </dgm:spPr>
    </dgm:pt>
    <dgm:pt modelId="{AB8BD9B7-9886-46D4-9925-ADC054F483D3}" type="pres">
      <dgm:prSet presAssocID="{900DA69A-182C-440C-9B9E-57F182AB320D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038F6F9-E386-4747-9541-69E1B3B445D4}" type="pres">
      <dgm:prSet presAssocID="{900DA69A-182C-440C-9B9E-57F182AB320D}" presName="hierChild3" presStyleCnt="0"/>
      <dgm:spPr/>
    </dgm:pt>
    <dgm:pt modelId="{7BBF562B-A136-4BE0-9CD9-B834B368C482}" type="pres">
      <dgm:prSet presAssocID="{E7C540CC-64E5-4B00-B680-0C32F864A761}" presName="Name17" presStyleLbl="parChTrans1D3" presStyleIdx="3" presStyleCnt="4"/>
      <dgm:spPr/>
      <dgm:t>
        <a:bodyPr/>
        <a:lstStyle/>
        <a:p>
          <a:endParaRPr lang="es-ES"/>
        </a:p>
      </dgm:t>
    </dgm:pt>
    <dgm:pt modelId="{EBB2335A-E34B-4E74-9DD6-3353863D4C40}" type="pres">
      <dgm:prSet presAssocID="{CEBF7F51-7ECF-4E20-A1EB-980F67BE943A}" presName="hierRoot3" presStyleCnt="0"/>
      <dgm:spPr/>
    </dgm:pt>
    <dgm:pt modelId="{B5D41577-044F-4532-891A-968487A6677E}" type="pres">
      <dgm:prSet presAssocID="{CEBF7F51-7ECF-4E20-A1EB-980F67BE943A}" presName="composite3" presStyleCnt="0"/>
      <dgm:spPr/>
    </dgm:pt>
    <dgm:pt modelId="{F2017F65-5A6C-44FB-BC55-2A6A4B1631EC}" type="pres">
      <dgm:prSet presAssocID="{CEBF7F51-7ECF-4E20-A1EB-980F67BE943A}" presName="background3" presStyleLbl="node3" presStyleIdx="3" presStyleCnt="4"/>
      <dgm:spPr>
        <a:solidFill>
          <a:schemeClr val="tx1">
            <a:lumMod val="75000"/>
            <a:lumOff val="25000"/>
          </a:schemeClr>
        </a:solidFill>
      </dgm:spPr>
    </dgm:pt>
    <dgm:pt modelId="{11B766C2-B9D0-468B-8457-8AFD3B041F61}" type="pres">
      <dgm:prSet presAssocID="{CEBF7F51-7ECF-4E20-A1EB-980F67BE943A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433A9D9-47BC-4F0B-B735-7569B11A3038}" type="pres">
      <dgm:prSet presAssocID="{CEBF7F51-7ECF-4E20-A1EB-980F67BE943A}" presName="hierChild4" presStyleCnt="0"/>
      <dgm:spPr/>
    </dgm:pt>
  </dgm:ptLst>
  <dgm:cxnLst>
    <dgm:cxn modelId="{1A06C864-6076-4BC3-BA6F-B49C62423DE6}" type="presOf" srcId="{0140CE54-5C38-4390-A08D-55AFA578E3DA}" destId="{35424B15-85ED-428F-A4AD-DC7A4844A3AA}" srcOrd="0" destOrd="0" presId="urn:microsoft.com/office/officeart/2005/8/layout/hierarchy1"/>
    <dgm:cxn modelId="{81304E0C-950A-42ED-A05D-5E7AD53FC59A}" srcId="{63BE2DCF-D1B6-414F-AB5F-F841E81E3A25}" destId="{900DA69A-182C-440C-9B9E-57F182AB320D}" srcOrd="1" destOrd="0" parTransId="{D0AA6B29-55AA-4D0F-B1D6-47DF8624A00F}" sibTransId="{3D418CA6-32A4-4BB7-B7AB-111222A2D5CA}"/>
    <dgm:cxn modelId="{41F3C5D3-5618-4B51-BA54-0F002D9E882A}" type="presOf" srcId="{AB94A7F3-157D-4F7C-B1F7-51B452D2CA9A}" destId="{87E31ABB-A23D-45DC-A0E0-E90CCA51EE1B}" srcOrd="0" destOrd="0" presId="urn:microsoft.com/office/officeart/2005/8/layout/hierarchy1"/>
    <dgm:cxn modelId="{1E465317-ADDA-4AE0-8977-489C7375D7A2}" srcId="{06710880-E925-4B71-A294-081277846C17}" destId="{33EAC07E-3341-406C-A68B-8B83481211C3}" srcOrd="0" destOrd="0" parTransId="{50FBE725-A6CE-4C94-AEFD-AD5A3843CAAD}" sibTransId="{841F9B4D-8CA1-429F-B504-47C6955579DE}"/>
    <dgm:cxn modelId="{CAC82605-3D26-4C3D-8A4B-61152AF3E29B}" type="presOf" srcId="{50FBE725-A6CE-4C94-AEFD-AD5A3843CAAD}" destId="{A3135999-6AFC-442C-9512-EA835EA20C2D}" srcOrd="0" destOrd="0" presId="urn:microsoft.com/office/officeart/2005/8/layout/hierarchy1"/>
    <dgm:cxn modelId="{1FB2F203-7733-4E60-A766-C6CAEAC9D876}" srcId="{06710880-E925-4B71-A294-081277846C17}" destId="{53A8B871-675E-4C15-BF85-B7BBAEE64D24}" srcOrd="1" destOrd="0" parTransId="{5E20C5CA-0A63-4446-A2E0-4395367FF789}" sibTransId="{DA4B48B3-9006-4079-9353-469385597ADE}"/>
    <dgm:cxn modelId="{1A37427B-858F-45FA-8038-25B85E0AA9F7}" type="presOf" srcId="{06710880-E925-4B71-A294-081277846C17}" destId="{ED22AC3F-7D6F-4040-B0F8-35EC2FA8EC39}" srcOrd="0" destOrd="0" presId="urn:microsoft.com/office/officeart/2005/8/layout/hierarchy1"/>
    <dgm:cxn modelId="{55FA22B7-664F-4EB7-8237-2DBA10FF81B9}" type="presOf" srcId="{D0AA6B29-55AA-4D0F-B1D6-47DF8624A00F}" destId="{4A6A80DE-5F18-4DF7-A1AB-BEDC31B04996}" srcOrd="0" destOrd="0" presId="urn:microsoft.com/office/officeart/2005/8/layout/hierarchy1"/>
    <dgm:cxn modelId="{4DF4F8CE-F363-416C-918E-47A649797EFF}" type="presOf" srcId="{900DA69A-182C-440C-9B9E-57F182AB320D}" destId="{AB8BD9B7-9886-46D4-9925-ADC054F483D3}" srcOrd="0" destOrd="0" presId="urn:microsoft.com/office/officeart/2005/8/layout/hierarchy1"/>
    <dgm:cxn modelId="{03053078-CF9C-4A60-BDA2-FE132A01EC7C}" srcId="{AB94A7F3-157D-4F7C-B1F7-51B452D2CA9A}" destId="{63BE2DCF-D1B6-414F-AB5F-F841E81E3A25}" srcOrd="0" destOrd="0" parTransId="{FC3389E9-9719-4905-9783-9CCCD00E1CBB}" sibTransId="{A1DF2DC0-02A3-4A3C-AC90-93A627E91591}"/>
    <dgm:cxn modelId="{AE417FB0-5FCA-4FBC-AA4F-D12D6867E767}" srcId="{900DA69A-182C-440C-9B9E-57F182AB320D}" destId="{CEBF7F51-7ECF-4E20-A1EB-980F67BE943A}" srcOrd="0" destOrd="0" parTransId="{E7C540CC-64E5-4B00-B680-0C32F864A761}" sibTransId="{DB3C5D7C-E920-4359-8A31-3A5B73237B48}"/>
    <dgm:cxn modelId="{FD85372A-A7E4-470A-A627-5628FB8196A5}" type="presOf" srcId="{53A8B871-675E-4C15-BF85-B7BBAEE64D24}" destId="{DB7FF6B9-BAAE-4DFF-8973-001696E34A49}" srcOrd="0" destOrd="0" presId="urn:microsoft.com/office/officeart/2005/8/layout/hierarchy1"/>
    <dgm:cxn modelId="{AC7E1098-10BD-4255-86C0-83DFDC5B55F8}" type="presOf" srcId="{CEBF7F51-7ECF-4E20-A1EB-980F67BE943A}" destId="{11B766C2-B9D0-468B-8457-8AFD3B041F61}" srcOrd="0" destOrd="0" presId="urn:microsoft.com/office/officeart/2005/8/layout/hierarchy1"/>
    <dgm:cxn modelId="{A26A4AA1-BD0E-45AF-9886-4F074DCB1D71}" type="presOf" srcId="{63BE2DCF-D1B6-414F-AB5F-F841E81E3A25}" destId="{43EE65DB-2E4C-4415-9EDF-9C99E3674EAA}" srcOrd="0" destOrd="0" presId="urn:microsoft.com/office/officeart/2005/8/layout/hierarchy1"/>
    <dgm:cxn modelId="{C0D96DA0-953C-4A00-9599-38E7EFFF91B0}" type="presOf" srcId="{3018A4DE-D1A9-4862-936D-2CAF5E6DDBF3}" destId="{8B00FF94-22B2-43AD-805B-9620F0533256}" srcOrd="0" destOrd="0" presId="urn:microsoft.com/office/officeart/2005/8/layout/hierarchy1"/>
    <dgm:cxn modelId="{07ED02D3-4698-4D5A-871A-FF78EBA21E88}" srcId="{63BE2DCF-D1B6-414F-AB5F-F841E81E3A25}" destId="{06710880-E925-4B71-A294-081277846C17}" srcOrd="0" destOrd="0" parTransId="{0140CE54-5C38-4390-A08D-55AFA578E3DA}" sibTransId="{FF10ADE3-20DF-4BFA-A107-700EC48674AD}"/>
    <dgm:cxn modelId="{36B170B0-1A97-4B53-BC1E-B185A32D0083}" type="presOf" srcId="{5E20C5CA-0A63-4446-A2E0-4395367FF789}" destId="{C5D2AB91-2BBC-4D8C-BF8B-115A7FFAA320}" srcOrd="0" destOrd="0" presId="urn:microsoft.com/office/officeart/2005/8/layout/hierarchy1"/>
    <dgm:cxn modelId="{BF7BDD55-3234-4AFB-9DC5-253618406836}" type="presOf" srcId="{E7C540CC-64E5-4B00-B680-0C32F864A761}" destId="{7BBF562B-A136-4BE0-9CD9-B834B368C482}" srcOrd="0" destOrd="0" presId="urn:microsoft.com/office/officeart/2005/8/layout/hierarchy1"/>
    <dgm:cxn modelId="{6889CFF2-05FD-4766-8B6C-84EBDBB07C2A}" type="presOf" srcId="{33EAC07E-3341-406C-A68B-8B83481211C3}" destId="{E4269B18-7128-4F0A-BDA7-28C8BF0067A6}" srcOrd="0" destOrd="0" presId="urn:microsoft.com/office/officeart/2005/8/layout/hierarchy1"/>
    <dgm:cxn modelId="{DDE8E591-26F6-44C2-BBB0-9B4BC8035E63}" srcId="{06710880-E925-4B71-A294-081277846C17}" destId="{E70F0836-7A6B-43F3-A153-6A66A18A6871}" srcOrd="2" destOrd="0" parTransId="{3018A4DE-D1A9-4862-936D-2CAF5E6DDBF3}" sibTransId="{4327DE73-1EBB-41C3-9711-90540D6C7D6F}"/>
    <dgm:cxn modelId="{9F36F573-7845-4206-AC64-1CD2B71F468F}" type="presOf" srcId="{E70F0836-7A6B-43F3-A153-6A66A18A6871}" destId="{E81AAD46-4454-4D03-AF31-861F7224F8E0}" srcOrd="0" destOrd="0" presId="urn:microsoft.com/office/officeart/2005/8/layout/hierarchy1"/>
    <dgm:cxn modelId="{D35A2652-19D9-4331-9A04-4A8BB21CB944}" type="presParOf" srcId="{87E31ABB-A23D-45DC-A0E0-E90CCA51EE1B}" destId="{CD03AF82-73AE-499C-94B6-A6677BEE0585}" srcOrd="0" destOrd="0" presId="urn:microsoft.com/office/officeart/2005/8/layout/hierarchy1"/>
    <dgm:cxn modelId="{598BF820-5216-426B-950B-F8D537E32042}" type="presParOf" srcId="{CD03AF82-73AE-499C-94B6-A6677BEE0585}" destId="{502B0289-CABA-460E-BF07-1FEAAFECEE1A}" srcOrd="0" destOrd="0" presId="urn:microsoft.com/office/officeart/2005/8/layout/hierarchy1"/>
    <dgm:cxn modelId="{D70190F2-73F7-4733-8D46-ECBA278602E3}" type="presParOf" srcId="{502B0289-CABA-460E-BF07-1FEAAFECEE1A}" destId="{1BD8D646-FD7D-4B81-A0C2-7500248C62D5}" srcOrd="0" destOrd="0" presId="urn:microsoft.com/office/officeart/2005/8/layout/hierarchy1"/>
    <dgm:cxn modelId="{4E1AF964-DCAB-4220-BB1C-59235768B4B3}" type="presParOf" srcId="{502B0289-CABA-460E-BF07-1FEAAFECEE1A}" destId="{43EE65DB-2E4C-4415-9EDF-9C99E3674EAA}" srcOrd="1" destOrd="0" presId="urn:microsoft.com/office/officeart/2005/8/layout/hierarchy1"/>
    <dgm:cxn modelId="{5D56C4EF-BC82-4285-A92B-21775D3BC89D}" type="presParOf" srcId="{CD03AF82-73AE-499C-94B6-A6677BEE0585}" destId="{F9072C5B-33EA-4C12-A3EE-8A19CE7C0BD9}" srcOrd="1" destOrd="0" presId="urn:microsoft.com/office/officeart/2005/8/layout/hierarchy1"/>
    <dgm:cxn modelId="{2C97006C-DE4B-49EE-BB4C-2A867E88C56D}" type="presParOf" srcId="{F9072C5B-33EA-4C12-A3EE-8A19CE7C0BD9}" destId="{35424B15-85ED-428F-A4AD-DC7A4844A3AA}" srcOrd="0" destOrd="0" presId="urn:microsoft.com/office/officeart/2005/8/layout/hierarchy1"/>
    <dgm:cxn modelId="{E53300DD-BB35-4870-9C5D-BE4E6280BA29}" type="presParOf" srcId="{F9072C5B-33EA-4C12-A3EE-8A19CE7C0BD9}" destId="{BDA40117-0BC1-41D9-A18C-EE83218B4C04}" srcOrd="1" destOrd="0" presId="urn:microsoft.com/office/officeart/2005/8/layout/hierarchy1"/>
    <dgm:cxn modelId="{D40D965B-0800-4CDC-84C4-FA2C00516470}" type="presParOf" srcId="{BDA40117-0BC1-41D9-A18C-EE83218B4C04}" destId="{0C70FDEE-1B7F-4FCA-A561-8EBC992FBAC5}" srcOrd="0" destOrd="0" presId="urn:microsoft.com/office/officeart/2005/8/layout/hierarchy1"/>
    <dgm:cxn modelId="{08BE4F3C-868E-4F1D-94C1-AC17EF052499}" type="presParOf" srcId="{0C70FDEE-1B7F-4FCA-A561-8EBC992FBAC5}" destId="{BC630B91-9C9D-44D2-87AF-E1E306DB3054}" srcOrd="0" destOrd="0" presId="urn:microsoft.com/office/officeart/2005/8/layout/hierarchy1"/>
    <dgm:cxn modelId="{557C1D4B-D421-4A08-8E2A-FFDC45B10748}" type="presParOf" srcId="{0C70FDEE-1B7F-4FCA-A561-8EBC992FBAC5}" destId="{ED22AC3F-7D6F-4040-B0F8-35EC2FA8EC39}" srcOrd="1" destOrd="0" presId="urn:microsoft.com/office/officeart/2005/8/layout/hierarchy1"/>
    <dgm:cxn modelId="{3F23CA16-A32E-440E-96F8-85974346E0BD}" type="presParOf" srcId="{BDA40117-0BC1-41D9-A18C-EE83218B4C04}" destId="{42057FAD-BB2B-45A3-BE56-5E63D8CCA416}" srcOrd="1" destOrd="0" presId="urn:microsoft.com/office/officeart/2005/8/layout/hierarchy1"/>
    <dgm:cxn modelId="{47F0D50C-E36B-4264-8A84-6E20C82BEC79}" type="presParOf" srcId="{42057FAD-BB2B-45A3-BE56-5E63D8CCA416}" destId="{A3135999-6AFC-442C-9512-EA835EA20C2D}" srcOrd="0" destOrd="0" presId="urn:microsoft.com/office/officeart/2005/8/layout/hierarchy1"/>
    <dgm:cxn modelId="{D4FB45B8-074A-4281-950D-04210FB96F0B}" type="presParOf" srcId="{42057FAD-BB2B-45A3-BE56-5E63D8CCA416}" destId="{1337B606-993A-48EE-B7D5-F5EC93CB3671}" srcOrd="1" destOrd="0" presId="urn:microsoft.com/office/officeart/2005/8/layout/hierarchy1"/>
    <dgm:cxn modelId="{EFF3271F-42D2-4CFF-8F89-953C02704CC7}" type="presParOf" srcId="{1337B606-993A-48EE-B7D5-F5EC93CB3671}" destId="{75493677-6287-456B-8FF8-E1806F75A818}" srcOrd="0" destOrd="0" presId="urn:microsoft.com/office/officeart/2005/8/layout/hierarchy1"/>
    <dgm:cxn modelId="{0BFF7AD3-16E5-49E6-B81F-3426A9E252F7}" type="presParOf" srcId="{75493677-6287-456B-8FF8-E1806F75A818}" destId="{C1759F56-0DC8-4BB3-9259-E60E6A7A7B5E}" srcOrd="0" destOrd="0" presId="urn:microsoft.com/office/officeart/2005/8/layout/hierarchy1"/>
    <dgm:cxn modelId="{8A9549A1-32EB-49DE-B960-BC99AF6D819E}" type="presParOf" srcId="{75493677-6287-456B-8FF8-E1806F75A818}" destId="{E4269B18-7128-4F0A-BDA7-28C8BF0067A6}" srcOrd="1" destOrd="0" presId="urn:microsoft.com/office/officeart/2005/8/layout/hierarchy1"/>
    <dgm:cxn modelId="{8EA5CE54-3780-4AC9-96AE-5A05F6DF65DA}" type="presParOf" srcId="{1337B606-993A-48EE-B7D5-F5EC93CB3671}" destId="{876ADE5F-D256-46A5-B734-1B56D697D593}" srcOrd="1" destOrd="0" presId="urn:microsoft.com/office/officeart/2005/8/layout/hierarchy1"/>
    <dgm:cxn modelId="{BB84B14D-8490-482A-945E-B8CA292D311A}" type="presParOf" srcId="{42057FAD-BB2B-45A3-BE56-5E63D8CCA416}" destId="{C5D2AB91-2BBC-4D8C-BF8B-115A7FFAA320}" srcOrd="2" destOrd="0" presId="urn:microsoft.com/office/officeart/2005/8/layout/hierarchy1"/>
    <dgm:cxn modelId="{53C38C5B-3C0E-4128-AA42-1ECF291AE527}" type="presParOf" srcId="{42057FAD-BB2B-45A3-BE56-5E63D8CCA416}" destId="{B0AEF0D7-13FD-4704-B32A-7986F876FC27}" srcOrd="3" destOrd="0" presId="urn:microsoft.com/office/officeart/2005/8/layout/hierarchy1"/>
    <dgm:cxn modelId="{0DFFCC58-9913-4ADA-8B10-FD0544E1D69A}" type="presParOf" srcId="{B0AEF0D7-13FD-4704-B32A-7986F876FC27}" destId="{2425D6E2-538F-4579-A68F-EA431B0FE6C0}" srcOrd="0" destOrd="0" presId="urn:microsoft.com/office/officeart/2005/8/layout/hierarchy1"/>
    <dgm:cxn modelId="{FC392E3C-1BFD-4B8D-8B1E-4970B2882C0C}" type="presParOf" srcId="{2425D6E2-538F-4579-A68F-EA431B0FE6C0}" destId="{DBE1AA2F-A81D-45F3-A133-D5C842B96F2C}" srcOrd="0" destOrd="0" presId="urn:microsoft.com/office/officeart/2005/8/layout/hierarchy1"/>
    <dgm:cxn modelId="{21368E1B-088D-47D6-975B-0D6F626E0280}" type="presParOf" srcId="{2425D6E2-538F-4579-A68F-EA431B0FE6C0}" destId="{DB7FF6B9-BAAE-4DFF-8973-001696E34A49}" srcOrd="1" destOrd="0" presId="urn:microsoft.com/office/officeart/2005/8/layout/hierarchy1"/>
    <dgm:cxn modelId="{65E9F5D9-36C3-4CD1-948F-AB3E07943D93}" type="presParOf" srcId="{B0AEF0D7-13FD-4704-B32A-7986F876FC27}" destId="{BACDD5EC-0946-42D3-9367-B32E5F4E49A0}" srcOrd="1" destOrd="0" presId="urn:microsoft.com/office/officeart/2005/8/layout/hierarchy1"/>
    <dgm:cxn modelId="{AD806EA5-D903-4BAD-B0AC-32C38356E257}" type="presParOf" srcId="{42057FAD-BB2B-45A3-BE56-5E63D8CCA416}" destId="{8B00FF94-22B2-43AD-805B-9620F0533256}" srcOrd="4" destOrd="0" presId="urn:microsoft.com/office/officeart/2005/8/layout/hierarchy1"/>
    <dgm:cxn modelId="{E5E856EE-179E-4D89-AACB-FA66AA3E3FF5}" type="presParOf" srcId="{42057FAD-BB2B-45A3-BE56-5E63D8CCA416}" destId="{E3955596-C8AF-4972-8D14-7C48BA30ACC9}" srcOrd="5" destOrd="0" presId="urn:microsoft.com/office/officeart/2005/8/layout/hierarchy1"/>
    <dgm:cxn modelId="{4D8C0246-BABE-43A2-B8A2-3F7AF2437FAF}" type="presParOf" srcId="{E3955596-C8AF-4972-8D14-7C48BA30ACC9}" destId="{E534D1A5-6DCD-46CD-884D-1DEA465CE70F}" srcOrd="0" destOrd="0" presId="urn:microsoft.com/office/officeart/2005/8/layout/hierarchy1"/>
    <dgm:cxn modelId="{37CB1D6D-4ECD-4DD0-961D-221AD0CA2B27}" type="presParOf" srcId="{E534D1A5-6DCD-46CD-884D-1DEA465CE70F}" destId="{8895C24D-4EF7-4E0B-9829-4C04C3471941}" srcOrd="0" destOrd="0" presId="urn:microsoft.com/office/officeart/2005/8/layout/hierarchy1"/>
    <dgm:cxn modelId="{4F1B05D5-F68B-4F72-859C-21E9283DD767}" type="presParOf" srcId="{E534D1A5-6DCD-46CD-884D-1DEA465CE70F}" destId="{E81AAD46-4454-4D03-AF31-861F7224F8E0}" srcOrd="1" destOrd="0" presId="urn:microsoft.com/office/officeart/2005/8/layout/hierarchy1"/>
    <dgm:cxn modelId="{08E17C4B-087F-4E57-A52F-C68584321393}" type="presParOf" srcId="{E3955596-C8AF-4972-8D14-7C48BA30ACC9}" destId="{AB2BDD39-1FF2-47AF-8BDF-1650D1C35121}" srcOrd="1" destOrd="0" presId="urn:microsoft.com/office/officeart/2005/8/layout/hierarchy1"/>
    <dgm:cxn modelId="{E7FE837E-746D-42B1-9951-1D090BC5CA2B}" type="presParOf" srcId="{F9072C5B-33EA-4C12-A3EE-8A19CE7C0BD9}" destId="{4A6A80DE-5F18-4DF7-A1AB-BEDC31B04996}" srcOrd="2" destOrd="0" presId="urn:microsoft.com/office/officeart/2005/8/layout/hierarchy1"/>
    <dgm:cxn modelId="{F52702F1-F16E-4E54-8A13-CF6447C4BDF8}" type="presParOf" srcId="{F9072C5B-33EA-4C12-A3EE-8A19CE7C0BD9}" destId="{A691B069-132A-4B41-97BF-BBC670485630}" srcOrd="3" destOrd="0" presId="urn:microsoft.com/office/officeart/2005/8/layout/hierarchy1"/>
    <dgm:cxn modelId="{119F4382-C7F9-41B7-89F0-9B6EEEF43ABD}" type="presParOf" srcId="{A691B069-132A-4B41-97BF-BBC670485630}" destId="{88B8A36B-7C7B-4058-BC90-AD8E6D11B2F1}" srcOrd="0" destOrd="0" presId="urn:microsoft.com/office/officeart/2005/8/layout/hierarchy1"/>
    <dgm:cxn modelId="{75E48B96-EF63-4C29-B51E-12E5CCD2E06E}" type="presParOf" srcId="{88B8A36B-7C7B-4058-BC90-AD8E6D11B2F1}" destId="{BD333776-4107-4D84-B213-D5043F46A61B}" srcOrd="0" destOrd="0" presId="urn:microsoft.com/office/officeart/2005/8/layout/hierarchy1"/>
    <dgm:cxn modelId="{982684D8-3D9B-41E3-8C1F-5E31DCA55A12}" type="presParOf" srcId="{88B8A36B-7C7B-4058-BC90-AD8E6D11B2F1}" destId="{AB8BD9B7-9886-46D4-9925-ADC054F483D3}" srcOrd="1" destOrd="0" presId="urn:microsoft.com/office/officeart/2005/8/layout/hierarchy1"/>
    <dgm:cxn modelId="{3EEA1878-3510-4CE6-AECD-6E4F25E29AA2}" type="presParOf" srcId="{A691B069-132A-4B41-97BF-BBC670485630}" destId="{A038F6F9-E386-4747-9541-69E1B3B445D4}" srcOrd="1" destOrd="0" presId="urn:microsoft.com/office/officeart/2005/8/layout/hierarchy1"/>
    <dgm:cxn modelId="{9BD90B00-CA95-4F48-B9BD-5A043D00104B}" type="presParOf" srcId="{A038F6F9-E386-4747-9541-69E1B3B445D4}" destId="{7BBF562B-A136-4BE0-9CD9-B834B368C482}" srcOrd="0" destOrd="0" presId="urn:microsoft.com/office/officeart/2005/8/layout/hierarchy1"/>
    <dgm:cxn modelId="{868001EE-4E3A-4955-B056-178AF6352EDA}" type="presParOf" srcId="{A038F6F9-E386-4747-9541-69E1B3B445D4}" destId="{EBB2335A-E34B-4E74-9DD6-3353863D4C40}" srcOrd="1" destOrd="0" presId="urn:microsoft.com/office/officeart/2005/8/layout/hierarchy1"/>
    <dgm:cxn modelId="{34C086AD-6427-4042-993F-87825ECFAED6}" type="presParOf" srcId="{EBB2335A-E34B-4E74-9DD6-3353863D4C40}" destId="{B5D41577-044F-4532-891A-968487A6677E}" srcOrd="0" destOrd="0" presId="urn:microsoft.com/office/officeart/2005/8/layout/hierarchy1"/>
    <dgm:cxn modelId="{715B45C0-C20F-42CD-8A9A-93A7D7B4AFEE}" type="presParOf" srcId="{B5D41577-044F-4532-891A-968487A6677E}" destId="{F2017F65-5A6C-44FB-BC55-2A6A4B1631EC}" srcOrd="0" destOrd="0" presId="urn:microsoft.com/office/officeart/2005/8/layout/hierarchy1"/>
    <dgm:cxn modelId="{D68E6C0D-96BA-4241-91A7-88C8DD90461D}" type="presParOf" srcId="{B5D41577-044F-4532-891A-968487A6677E}" destId="{11B766C2-B9D0-468B-8457-8AFD3B041F61}" srcOrd="1" destOrd="0" presId="urn:microsoft.com/office/officeart/2005/8/layout/hierarchy1"/>
    <dgm:cxn modelId="{B0C96037-73C7-4233-B933-79C337A371F1}" type="presParOf" srcId="{EBB2335A-E34B-4E74-9DD6-3353863D4C40}" destId="{E433A9D9-47BC-4F0B-B735-7569B11A303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BF562B-A136-4BE0-9CD9-B834B368C482}">
      <dsp:nvSpPr>
        <dsp:cNvPr id="0" name=""/>
        <dsp:cNvSpPr/>
      </dsp:nvSpPr>
      <dsp:spPr>
        <a:xfrm>
          <a:off x="7296817" y="2608718"/>
          <a:ext cx="91440" cy="5122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1224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6A80DE-5F18-4DF7-A1AB-BEDC31B04996}">
      <dsp:nvSpPr>
        <dsp:cNvPr id="0" name=""/>
        <dsp:cNvSpPr/>
      </dsp:nvSpPr>
      <dsp:spPr>
        <a:xfrm>
          <a:off x="4374386" y="978036"/>
          <a:ext cx="2968150" cy="5122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9082"/>
              </a:lnTo>
              <a:lnTo>
                <a:pt x="2968150" y="349082"/>
              </a:lnTo>
              <a:lnTo>
                <a:pt x="2968150" y="51224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00FF94-22B2-43AD-805B-9620F0533256}">
      <dsp:nvSpPr>
        <dsp:cNvPr id="0" name=""/>
        <dsp:cNvSpPr/>
      </dsp:nvSpPr>
      <dsp:spPr>
        <a:xfrm>
          <a:off x="3037105" y="2608718"/>
          <a:ext cx="2152715" cy="5122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9082"/>
              </a:lnTo>
              <a:lnTo>
                <a:pt x="2152715" y="349082"/>
              </a:lnTo>
              <a:lnTo>
                <a:pt x="2152715" y="5122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D2AB91-2BBC-4D8C-BF8B-115A7FFAA320}">
      <dsp:nvSpPr>
        <dsp:cNvPr id="0" name=""/>
        <dsp:cNvSpPr/>
      </dsp:nvSpPr>
      <dsp:spPr>
        <a:xfrm>
          <a:off x="2991385" y="2608718"/>
          <a:ext cx="91440" cy="5122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122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135999-6AFC-442C-9512-EA835EA20C2D}">
      <dsp:nvSpPr>
        <dsp:cNvPr id="0" name=""/>
        <dsp:cNvSpPr/>
      </dsp:nvSpPr>
      <dsp:spPr>
        <a:xfrm>
          <a:off x="884389" y="2608718"/>
          <a:ext cx="2152715" cy="512248"/>
        </a:xfrm>
        <a:custGeom>
          <a:avLst/>
          <a:gdLst/>
          <a:ahLst/>
          <a:cxnLst/>
          <a:rect l="0" t="0" r="0" b="0"/>
          <a:pathLst>
            <a:path>
              <a:moveTo>
                <a:pt x="2152715" y="0"/>
              </a:moveTo>
              <a:lnTo>
                <a:pt x="2152715" y="349082"/>
              </a:lnTo>
              <a:lnTo>
                <a:pt x="0" y="349082"/>
              </a:lnTo>
              <a:lnTo>
                <a:pt x="0" y="5122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424B15-85ED-428F-A4AD-DC7A4844A3AA}">
      <dsp:nvSpPr>
        <dsp:cNvPr id="0" name=""/>
        <dsp:cNvSpPr/>
      </dsp:nvSpPr>
      <dsp:spPr>
        <a:xfrm>
          <a:off x="3037105" y="978036"/>
          <a:ext cx="1337280" cy="512248"/>
        </a:xfrm>
        <a:custGeom>
          <a:avLst/>
          <a:gdLst/>
          <a:ahLst/>
          <a:cxnLst/>
          <a:rect l="0" t="0" r="0" b="0"/>
          <a:pathLst>
            <a:path>
              <a:moveTo>
                <a:pt x="1337280" y="0"/>
              </a:moveTo>
              <a:lnTo>
                <a:pt x="1337280" y="349082"/>
              </a:lnTo>
              <a:lnTo>
                <a:pt x="0" y="349082"/>
              </a:lnTo>
              <a:lnTo>
                <a:pt x="0" y="51224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D8D646-FD7D-4B81-A0C2-7500248C62D5}">
      <dsp:nvSpPr>
        <dsp:cNvPr id="0" name=""/>
        <dsp:cNvSpPr/>
      </dsp:nvSpPr>
      <dsp:spPr>
        <a:xfrm>
          <a:off x="1050674" y="371834"/>
          <a:ext cx="6647423" cy="606202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EE65DB-2E4C-4415-9EDF-9C99E3674EAA}">
      <dsp:nvSpPr>
        <dsp:cNvPr id="0" name=""/>
        <dsp:cNvSpPr/>
      </dsp:nvSpPr>
      <dsp:spPr>
        <a:xfrm>
          <a:off x="1246375" y="557750"/>
          <a:ext cx="6647423" cy="6062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ENSAYOS EN EL HORMIGÓN AUTOCOMPACTANTE </a:t>
          </a:r>
          <a:endParaRPr lang="es-ES" sz="2000" b="1" kern="1200" dirty="0"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1264130" y="575505"/>
        <a:ext cx="6611913" cy="570692"/>
      </dsp:txXfrm>
    </dsp:sp>
    <dsp:sp modelId="{BC630B91-9C9D-44D2-87AF-E1E306DB3054}">
      <dsp:nvSpPr>
        <dsp:cNvPr id="0" name=""/>
        <dsp:cNvSpPr/>
      </dsp:nvSpPr>
      <dsp:spPr>
        <a:xfrm>
          <a:off x="2156449" y="1490285"/>
          <a:ext cx="1761312" cy="11184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22AC3F-7D6F-4040-B0F8-35EC2FA8EC39}">
      <dsp:nvSpPr>
        <dsp:cNvPr id="0" name=""/>
        <dsp:cNvSpPr/>
      </dsp:nvSpPr>
      <dsp:spPr>
        <a:xfrm>
          <a:off x="2352150" y="1676201"/>
          <a:ext cx="1761312" cy="11184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ENSAYOS EN EL HORMIGÓN AUTOCOMPACTANTE EN ESTADO </a:t>
          </a:r>
          <a:r>
            <a:rPr lang="es-ES" sz="120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FRESCO</a:t>
          </a:r>
          <a:endParaRPr lang="es-ES" sz="1200" b="1" kern="1200" dirty="0"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2384908" y="1708959"/>
        <a:ext cx="1695796" cy="1052917"/>
      </dsp:txXfrm>
    </dsp:sp>
    <dsp:sp modelId="{C1759F56-0DC8-4BB3-9259-E60E6A7A7B5E}">
      <dsp:nvSpPr>
        <dsp:cNvPr id="0" name=""/>
        <dsp:cNvSpPr/>
      </dsp:nvSpPr>
      <dsp:spPr>
        <a:xfrm>
          <a:off x="3733" y="3120967"/>
          <a:ext cx="1761312" cy="11184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269B18-7128-4F0A-BDA7-28C8BF0067A6}">
      <dsp:nvSpPr>
        <dsp:cNvPr id="0" name=""/>
        <dsp:cNvSpPr/>
      </dsp:nvSpPr>
      <dsp:spPr>
        <a:xfrm>
          <a:off x="199434" y="3306883"/>
          <a:ext cx="1761312" cy="11184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ENSAYO DE </a:t>
          </a:r>
          <a:r>
            <a:rPr lang="es-ES" sz="120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ESCURRIMIENTO</a:t>
          </a:r>
          <a:endParaRPr lang="es-ES" sz="1200" b="1" kern="1200" dirty="0"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232192" y="3339641"/>
        <a:ext cx="1695796" cy="1052917"/>
      </dsp:txXfrm>
    </dsp:sp>
    <dsp:sp modelId="{DBE1AA2F-A81D-45F3-A133-D5C842B96F2C}">
      <dsp:nvSpPr>
        <dsp:cNvPr id="0" name=""/>
        <dsp:cNvSpPr/>
      </dsp:nvSpPr>
      <dsp:spPr>
        <a:xfrm>
          <a:off x="2156449" y="3120967"/>
          <a:ext cx="1761312" cy="11184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7FF6B9-BAAE-4DFF-8973-001696E34A49}">
      <dsp:nvSpPr>
        <dsp:cNvPr id="0" name=""/>
        <dsp:cNvSpPr/>
      </dsp:nvSpPr>
      <dsp:spPr>
        <a:xfrm>
          <a:off x="2352150" y="3306883"/>
          <a:ext cx="1761312" cy="11184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ENSAYO DE ESCURRIMIENTO CON EL </a:t>
          </a:r>
          <a:r>
            <a:rPr lang="es-ES" sz="120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ANILLO JAPONÉS</a:t>
          </a:r>
          <a:endParaRPr lang="es-ES" sz="1200" b="1" kern="1200" dirty="0"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2384908" y="3339641"/>
        <a:ext cx="1695796" cy="1052917"/>
      </dsp:txXfrm>
    </dsp:sp>
    <dsp:sp modelId="{8895C24D-4EF7-4E0B-9829-4C04C3471941}">
      <dsp:nvSpPr>
        <dsp:cNvPr id="0" name=""/>
        <dsp:cNvSpPr/>
      </dsp:nvSpPr>
      <dsp:spPr>
        <a:xfrm>
          <a:off x="4309164" y="3120967"/>
          <a:ext cx="1761312" cy="11184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1AAD46-4454-4D03-AF31-861F7224F8E0}">
      <dsp:nvSpPr>
        <dsp:cNvPr id="0" name=""/>
        <dsp:cNvSpPr/>
      </dsp:nvSpPr>
      <dsp:spPr>
        <a:xfrm>
          <a:off x="4504866" y="3306883"/>
          <a:ext cx="1761312" cy="11184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ENSAYO CON EL </a:t>
          </a:r>
          <a:r>
            <a:rPr lang="es-ES" sz="120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EMBUDO EN “V”</a:t>
          </a:r>
          <a:endParaRPr lang="es-ES" sz="1200" b="1" kern="1200" dirty="0"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4537624" y="3339641"/>
        <a:ext cx="1695796" cy="1052917"/>
      </dsp:txXfrm>
    </dsp:sp>
    <dsp:sp modelId="{BD333776-4107-4D84-B213-D5043F46A61B}">
      <dsp:nvSpPr>
        <dsp:cNvPr id="0" name=""/>
        <dsp:cNvSpPr/>
      </dsp:nvSpPr>
      <dsp:spPr>
        <a:xfrm>
          <a:off x="6461880" y="1490285"/>
          <a:ext cx="1761312" cy="1118433"/>
        </a:xfrm>
        <a:prstGeom prst="roundRect">
          <a:avLst>
            <a:gd name="adj" fmla="val 10000"/>
          </a:avLst>
        </a:prstGeom>
        <a:solidFill>
          <a:schemeClr val="tx1">
            <a:lumMod val="75000"/>
            <a:lumOff val="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8BD9B7-9886-46D4-9925-ADC054F483D3}">
      <dsp:nvSpPr>
        <dsp:cNvPr id="0" name=""/>
        <dsp:cNvSpPr/>
      </dsp:nvSpPr>
      <dsp:spPr>
        <a:xfrm>
          <a:off x="6657582" y="1676201"/>
          <a:ext cx="1761312" cy="11184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ENSAYOS EN EL HORMIGÓN AUTOCOMPACTANTE EN ESTADO </a:t>
          </a:r>
          <a:r>
            <a:rPr lang="es-ES" sz="120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ENDURECIDO</a:t>
          </a:r>
          <a:endParaRPr lang="es-ES" sz="1200" b="1" kern="1200" dirty="0"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6690340" y="1708959"/>
        <a:ext cx="1695796" cy="1052917"/>
      </dsp:txXfrm>
    </dsp:sp>
    <dsp:sp modelId="{F2017F65-5A6C-44FB-BC55-2A6A4B1631EC}">
      <dsp:nvSpPr>
        <dsp:cNvPr id="0" name=""/>
        <dsp:cNvSpPr/>
      </dsp:nvSpPr>
      <dsp:spPr>
        <a:xfrm>
          <a:off x="6461880" y="3120967"/>
          <a:ext cx="1761312" cy="1118433"/>
        </a:xfrm>
        <a:prstGeom prst="roundRect">
          <a:avLst>
            <a:gd name="adj" fmla="val 10000"/>
          </a:avLst>
        </a:prstGeom>
        <a:solidFill>
          <a:schemeClr val="tx1">
            <a:lumMod val="75000"/>
            <a:lumOff val="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B766C2-B9D0-468B-8457-8AFD3B041F61}">
      <dsp:nvSpPr>
        <dsp:cNvPr id="0" name=""/>
        <dsp:cNvSpPr/>
      </dsp:nvSpPr>
      <dsp:spPr>
        <a:xfrm>
          <a:off x="6657582" y="3306883"/>
          <a:ext cx="1761312" cy="11184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ENSAYO DE </a:t>
          </a:r>
          <a:r>
            <a:rPr lang="es-ES" sz="120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RESISTENCIA A COMPRESIÓN</a:t>
          </a:r>
          <a:endParaRPr lang="es-ES" sz="1200" b="1" kern="1200" dirty="0"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6690340" y="3339641"/>
        <a:ext cx="1695796" cy="10529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0.63934</cdr:x>
      <cdr:y>0.84091</cdr:y>
    </cdr:from>
    <cdr:to>
      <cdr:x>0.93536</cdr:x>
      <cdr:y>0.87494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29080" t="55023" r="56987" b="43038"/>
        <a:stretch xmlns:a="http://schemas.openxmlformats.org/drawingml/2006/main"/>
      </cdr:blipFill>
      <cdr:spPr>
        <a:xfrm xmlns:a="http://schemas.openxmlformats.org/drawingml/2006/main">
          <a:off x="5616624" y="5589239"/>
          <a:ext cx="2600523" cy="226133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0.63934</cdr:x>
      <cdr:y>0.74357</cdr:y>
    </cdr:from>
    <cdr:to>
      <cdr:x>0.93536</cdr:x>
      <cdr:y>0.84212</cdr:y>
    </cdr:to>
    <cdr:pic>
      <cdr:nvPicPr>
        <cdr:cNvPr id="3" name="chart"/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29080" t="45431" r="56987" b="48954"/>
        <a:stretch xmlns:a="http://schemas.openxmlformats.org/drawingml/2006/main"/>
      </cdr:blipFill>
      <cdr:spPr>
        <a:xfrm xmlns:a="http://schemas.openxmlformats.org/drawingml/2006/main">
          <a:off x="5616624" y="4942242"/>
          <a:ext cx="2600523" cy="654984"/>
        </a:xfrm>
        <a:prstGeom xmlns:a="http://schemas.openxmlformats.org/drawingml/2006/main" prst="rect">
          <a:avLst/>
        </a:prstGeom>
      </cdr:spPr>
    </cdr:pic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27454-1A34-4E6F-AE90-FB57C6B4FFA4}" type="datetimeFigureOut">
              <a:rPr lang="es-ES" smtClean="0"/>
              <a:pPr/>
              <a:t>14/07/2011</a:t>
            </a:fld>
            <a:endParaRPr lang="es-E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B55DD-12E5-4781-91CB-568969F9704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27454-1A34-4E6F-AE90-FB57C6B4FFA4}" type="datetimeFigureOut">
              <a:rPr lang="es-ES" smtClean="0"/>
              <a:pPr/>
              <a:t>14/07/2011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B55DD-12E5-4781-91CB-568969F9704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27454-1A34-4E6F-AE90-FB57C6B4FFA4}" type="datetimeFigureOut">
              <a:rPr lang="es-ES" smtClean="0"/>
              <a:pPr/>
              <a:t>14/07/2011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B55DD-12E5-4781-91CB-568969F9704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27454-1A34-4E6F-AE90-FB57C6B4FFA4}" type="datetimeFigureOut">
              <a:rPr lang="es-ES" smtClean="0"/>
              <a:pPr/>
              <a:t>14/07/2011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B55DD-12E5-4781-91CB-568969F9704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27454-1A34-4E6F-AE90-FB57C6B4FFA4}" type="datetimeFigureOut">
              <a:rPr lang="es-ES" smtClean="0"/>
              <a:pPr/>
              <a:t>14/07/2011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B55DD-12E5-4781-91CB-568969F9704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27454-1A34-4E6F-AE90-FB57C6B4FFA4}" type="datetimeFigureOut">
              <a:rPr lang="es-ES" smtClean="0"/>
              <a:pPr/>
              <a:t>14/07/2011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B55DD-12E5-4781-91CB-568969F9704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27454-1A34-4E6F-AE90-FB57C6B4FFA4}" type="datetimeFigureOut">
              <a:rPr lang="es-ES" smtClean="0"/>
              <a:pPr/>
              <a:t>14/07/2011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B55DD-12E5-4781-91CB-568969F9704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27454-1A34-4E6F-AE90-FB57C6B4FFA4}" type="datetimeFigureOut">
              <a:rPr lang="es-ES" smtClean="0"/>
              <a:pPr/>
              <a:t>14/07/2011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B55DD-12E5-4781-91CB-568969F9704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27454-1A34-4E6F-AE90-FB57C6B4FFA4}" type="datetimeFigureOut">
              <a:rPr lang="es-ES" smtClean="0"/>
              <a:pPr/>
              <a:t>14/07/2011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7EB55DD-12E5-4781-91CB-568969F97048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27454-1A34-4E6F-AE90-FB57C6B4FFA4}" type="datetimeFigureOut">
              <a:rPr lang="es-ES" smtClean="0"/>
              <a:pPr/>
              <a:t>14/07/2011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B55DD-12E5-4781-91CB-568969F9704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27454-1A34-4E6F-AE90-FB57C6B4FFA4}" type="datetimeFigureOut">
              <a:rPr lang="es-ES" smtClean="0"/>
              <a:pPr/>
              <a:t>14/07/2011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B55DD-12E5-4781-91CB-568969F9704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DA27454-1A34-4E6F-AE90-FB57C6B4FFA4}" type="datetimeFigureOut">
              <a:rPr lang="es-ES" smtClean="0"/>
              <a:pPr/>
              <a:t>14/07/2011</a:t>
            </a:fld>
            <a:endParaRPr lang="es-E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7EB55DD-12E5-4781-91CB-568969F97048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12" Type="http://schemas.microsoft.com/office/2007/relationships/hdphoto" Target="../media/hdphoto6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11" Type="http://schemas.openxmlformats.org/officeDocument/2006/relationships/image" Target="../media/image22.png"/><Relationship Id="rId5" Type="http://schemas.openxmlformats.org/officeDocument/2006/relationships/image" Target="../media/image19.png"/><Relationship Id="rId15" Type="http://schemas.openxmlformats.org/officeDocument/2006/relationships/image" Target="../media/image25.jpeg"/><Relationship Id="rId10" Type="http://schemas.openxmlformats.org/officeDocument/2006/relationships/image" Target="../media/image21.png"/><Relationship Id="rId4" Type="http://schemas.microsoft.com/office/2007/relationships/hdphoto" Target="../media/hdphoto4.wdp"/><Relationship Id="rId9" Type="http://schemas.openxmlformats.org/officeDocument/2006/relationships/image" Target="../media/image11.jpeg"/><Relationship Id="rId1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2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29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6.jpeg"/><Relationship Id="rId7" Type="http://schemas.openxmlformats.org/officeDocument/2006/relationships/image" Target="../media/image32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9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7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agen 1" descr="Descripción: http://www.upv.es/entidades/ETSIE/info/U0496009.png"/>
          <p:cNvPicPr>
            <a:picLocks noChangeAspect="1" noChangeArrowheads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445224"/>
            <a:ext cx="1266825" cy="1276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Imagen 2" descr="Descripción: http://www.upv.es/entidades/ETSIE/info/U049600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446"/>
          <a:stretch>
            <a:fillRect/>
          </a:stretch>
        </p:blipFill>
        <p:spPr bwMode="auto">
          <a:xfrm>
            <a:off x="7858571" y="5477894"/>
            <a:ext cx="1177925" cy="1276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1259632" y="5621178"/>
            <a:ext cx="6768753" cy="46166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s-ES" sz="2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UNIVERSIDAD </a:t>
            </a:r>
            <a:r>
              <a:rPr lang="es-ES" sz="2400" b="1" dirty="0">
                <a:ln w="50800"/>
                <a:solidFill>
                  <a:schemeClr val="bg1">
                    <a:shade val="50000"/>
                  </a:schemeClr>
                </a:solidFill>
              </a:rPr>
              <a:t>POLITÉCNICA DE </a:t>
            </a:r>
            <a:r>
              <a:rPr lang="es-ES" sz="2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VALÉNCIA</a:t>
            </a:r>
            <a:endParaRPr lang="es-ES" sz="24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446336" y="6217567"/>
            <a:ext cx="6412233" cy="58477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s-ES" sz="16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ESCUELA TÉCNICA SUPERIOR DE INGENIERÍA DE EDIFICACIÓN </a:t>
            </a:r>
            <a:endParaRPr lang="es-ES" sz="16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0" y="692696"/>
            <a:ext cx="9144000" cy="156966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/>
            <a:r>
              <a:rPr lang="es-ES" sz="3200" b="1" dirty="0"/>
              <a:t>ESTUDIO DE LA ROBUSTEZ EN EL HORMIGÓN AUTOCOMPACTANTE CON BAJO CONTENIDO DE FINOS</a:t>
            </a:r>
            <a:endParaRPr lang="es-ES" sz="3200" dirty="0"/>
          </a:p>
        </p:txBody>
      </p:sp>
      <p:sp>
        <p:nvSpPr>
          <p:cNvPr id="9" name="8 Rectángulo"/>
          <p:cNvSpPr/>
          <p:nvPr/>
        </p:nvSpPr>
        <p:spPr>
          <a:xfrm>
            <a:off x="-2" y="2924944"/>
            <a:ext cx="9144002" cy="461665"/>
          </a:xfrm>
          <a:prstGeom prst="rect">
            <a:avLst/>
          </a:prstGeom>
          <a:scene3d>
            <a:camera prst="orthographicFront"/>
            <a:lightRig rig="threePt" dir="t"/>
          </a:scene3d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s-ES" sz="2400" b="1" dirty="0">
                <a:ln w="50800"/>
                <a:solidFill>
                  <a:schemeClr val="bg1">
                    <a:shade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SERGIO CREMADES ESCRIG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-2" y="3789040"/>
            <a:ext cx="914400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s-ES" sz="1400" b="1" i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		</a:t>
            </a:r>
            <a:r>
              <a:rPr lang="es-ES" sz="1400" b="1" i="1" dirty="0" smtClean="0">
                <a:ln w="50800"/>
                <a:solidFill>
                  <a:schemeClr val="bg1">
                    <a:lumMod val="85000"/>
                    <a:lumOff val="15000"/>
                  </a:schemeClr>
                </a:solidFill>
              </a:rPr>
              <a:t>DIRECTORES</a:t>
            </a:r>
            <a:r>
              <a:rPr lang="es-ES" sz="1400" b="1" i="1" dirty="0">
                <a:ln w="50800"/>
                <a:solidFill>
                  <a:schemeClr val="bg1">
                    <a:lumMod val="85000"/>
                    <a:lumOff val="15000"/>
                  </a:schemeClr>
                </a:solidFill>
              </a:rPr>
              <a:t>: </a:t>
            </a:r>
            <a:r>
              <a:rPr lang="es-ES" sz="1400" b="1" dirty="0">
                <a:ln w="50800"/>
                <a:solidFill>
                  <a:schemeClr val="bg1">
                    <a:lumMod val="85000"/>
                    <a:lumOff val="15000"/>
                  </a:schemeClr>
                </a:solidFill>
              </a:rPr>
              <a:t>	LUIS </a:t>
            </a:r>
            <a:r>
              <a:rPr lang="es-ES" sz="1400" b="1" dirty="0" smtClean="0">
                <a:ln w="50800"/>
                <a:solidFill>
                  <a:schemeClr val="bg1">
                    <a:lumMod val="85000"/>
                    <a:lumOff val="15000"/>
                  </a:schemeClr>
                </a:solidFill>
              </a:rPr>
              <a:t>VICENTE GARCÍA </a:t>
            </a:r>
            <a:r>
              <a:rPr lang="es-ES" sz="1400" b="1" dirty="0">
                <a:ln w="50800"/>
                <a:solidFill>
                  <a:schemeClr val="bg1">
                    <a:lumMod val="85000"/>
                    <a:lumOff val="15000"/>
                  </a:schemeClr>
                </a:solidFill>
              </a:rPr>
              <a:t>BALLESTER</a:t>
            </a:r>
          </a:p>
          <a:p>
            <a:r>
              <a:rPr lang="es-ES" sz="1400" b="1" dirty="0">
                <a:ln w="50800"/>
                <a:solidFill>
                  <a:schemeClr val="bg1">
                    <a:lumMod val="85000"/>
                    <a:lumOff val="15000"/>
                  </a:schemeClr>
                </a:solidFill>
              </a:rPr>
              <a:t>		</a:t>
            </a:r>
            <a:r>
              <a:rPr lang="es-ES" sz="1400" b="1" dirty="0" smtClean="0">
                <a:ln w="50800"/>
                <a:solidFill>
                  <a:schemeClr val="bg1">
                    <a:lumMod val="85000"/>
                    <a:lumOff val="15000"/>
                  </a:schemeClr>
                </a:solidFill>
              </a:rPr>
              <a:t>		JOSÉ </a:t>
            </a:r>
            <a:r>
              <a:rPr lang="es-ES" sz="1400" b="1" dirty="0">
                <a:ln w="50800"/>
                <a:solidFill>
                  <a:schemeClr val="bg1">
                    <a:lumMod val="85000"/>
                    <a:lumOff val="15000"/>
                  </a:schemeClr>
                </a:solidFill>
              </a:rPr>
              <a:t>RAMÓN ALBIOL IBÁÑEZ</a:t>
            </a:r>
            <a:r>
              <a:rPr lang="es-ES" b="1" dirty="0">
                <a:ln w="50800"/>
                <a:solidFill>
                  <a:schemeClr val="bg1">
                    <a:shade val="50000"/>
                  </a:schemeClr>
                </a:solidFill>
              </a:rPr>
              <a:t>	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3856099" y="4725144"/>
            <a:ext cx="1460656" cy="46166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s-ES" b="1" dirty="0">
                <a:ln w="50800"/>
                <a:solidFill>
                  <a:schemeClr val="bg1">
                    <a:lumMod val="85000"/>
                    <a:lumOff val="15000"/>
                  </a:schemeClr>
                </a:solidFill>
              </a:rPr>
              <a:t>JUNIO </a:t>
            </a:r>
            <a:r>
              <a:rPr lang="es-ES" sz="2400" b="1" dirty="0">
                <a:ln w="50800"/>
                <a:solidFill>
                  <a:schemeClr val="bg1">
                    <a:lumMod val="85000"/>
                    <a:lumOff val="15000"/>
                  </a:schemeClr>
                </a:solidFill>
              </a:rPr>
              <a:t>2</a:t>
            </a:r>
            <a:r>
              <a:rPr lang="es-ES" b="1" dirty="0">
                <a:ln w="50800"/>
                <a:solidFill>
                  <a:schemeClr val="bg1">
                    <a:lumMod val="85000"/>
                    <a:lumOff val="15000"/>
                  </a:schemeClr>
                </a:solidFill>
              </a:rPr>
              <a:t>0</a:t>
            </a:r>
            <a:r>
              <a:rPr lang="es-ES" sz="2400" b="1" dirty="0">
                <a:ln w="50800"/>
                <a:solidFill>
                  <a:schemeClr val="bg1">
                    <a:lumMod val="85000"/>
                    <a:lumOff val="15000"/>
                  </a:schemeClr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63733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0" y="262820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85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INTRODUCCIÓN</a:t>
            </a:r>
            <a:endParaRPr lang="es-E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>
                  <a:lumMod val="85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759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0" y="1340768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ROBUSTEZ</a:t>
            </a:r>
            <a:endParaRPr lang="es-E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1187624" y="2859901"/>
            <a:ext cx="655272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La </a:t>
            </a:r>
            <a:r>
              <a:rPr lang="es-ES" dirty="0">
                <a:latin typeface="Verdana" pitchFamily="34" charset="0"/>
                <a:ea typeface="Verdana" pitchFamily="34" charset="0"/>
                <a:cs typeface="Verdana" pitchFamily="34" charset="0"/>
              </a:rPr>
              <a:t>robustez se puede considerar como la capacidad de la mezcla 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de </a:t>
            </a:r>
            <a:r>
              <a:rPr lang="es-ES" dirty="0">
                <a:latin typeface="Verdana" pitchFamily="34" charset="0"/>
                <a:ea typeface="Verdana" pitchFamily="34" charset="0"/>
                <a:cs typeface="Verdana" pitchFamily="34" charset="0"/>
              </a:rPr>
              <a:t>HAC de mantener las 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propiedades y composición </a:t>
            </a:r>
            <a:r>
              <a:rPr lang="es-ES" dirty="0">
                <a:latin typeface="Verdana" pitchFamily="34" charset="0"/>
                <a:ea typeface="Verdana" pitchFamily="34" charset="0"/>
                <a:cs typeface="Verdana" pitchFamily="34" charset="0"/>
              </a:rPr>
              <a:t>en estado 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fresco, </a:t>
            </a:r>
            <a:r>
              <a:rPr lang="es-ES" dirty="0">
                <a:latin typeface="Verdana" pitchFamily="34" charset="0"/>
                <a:ea typeface="Verdana" pitchFamily="34" charset="0"/>
                <a:cs typeface="Verdana" pitchFamily="34" charset="0"/>
              </a:rPr>
              <a:t>antes y después del vertido de una amasada o de amasadas 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sucesivas, cuando se producen pequeños cambios en </a:t>
            </a:r>
            <a:r>
              <a:rPr lang="es-ES" dirty="0">
                <a:latin typeface="Verdana" pitchFamily="34" charset="0"/>
                <a:ea typeface="Verdana" pitchFamily="34" charset="0"/>
                <a:cs typeface="Verdana" pitchFamily="34" charset="0"/>
              </a:rPr>
              <a:t>la composición de la mezcla y 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en </a:t>
            </a:r>
            <a:r>
              <a:rPr lang="es-ES" dirty="0">
                <a:latin typeface="Verdana" pitchFamily="34" charset="0"/>
                <a:ea typeface="Verdana" pitchFamily="34" charset="0"/>
                <a:cs typeface="Verdana" pitchFamily="34" charset="0"/>
              </a:rPr>
              <a:t>los contenidos de los ingredientes de la 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mezcla.</a:t>
            </a:r>
          </a:p>
          <a:p>
            <a:pPr algn="just"/>
            <a:endParaRPr lang="es-ES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es-ES" dirty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40381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-1" y="836712"/>
            <a:ext cx="91440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HORMIGÓN</a:t>
            </a:r>
            <a:r>
              <a:rPr lang="es-E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AUTOCOMPACTANTE</a:t>
            </a:r>
            <a:endParaRPr lang="es-E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899592" y="2001029"/>
            <a:ext cx="748883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El </a:t>
            </a:r>
            <a:r>
              <a:rPr lang="es-ES" dirty="0">
                <a:latin typeface="Verdana" pitchFamily="34" charset="0"/>
                <a:ea typeface="Verdana" pitchFamily="34" charset="0"/>
                <a:cs typeface="Verdana" pitchFamily="34" charset="0"/>
              </a:rPr>
              <a:t>hormigón </a:t>
            </a:r>
            <a:r>
              <a:rPr lang="es-ES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autocompactante</a:t>
            </a:r>
            <a:r>
              <a:rPr lang="es-ES" dirty="0">
                <a:latin typeface="Verdana" pitchFamily="34" charset="0"/>
                <a:ea typeface="Verdana" pitchFamily="34" charset="0"/>
                <a:cs typeface="Verdana" pitchFamily="34" charset="0"/>
              </a:rPr>
              <a:t>, es un concepto nuevo, 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donde las técnicas de diseño difieren </a:t>
            </a:r>
            <a:r>
              <a:rPr lang="es-ES" dirty="0">
                <a:latin typeface="Verdana" pitchFamily="34" charset="0"/>
                <a:ea typeface="Verdana" pitchFamily="34" charset="0"/>
                <a:cs typeface="Verdana" pitchFamily="34" charset="0"/>
              </a:rPr>
              <a:t>del hormigón tradicional. </a:t>
            </a:r>
          </a:p>
          <a:p>
            <a:pPr algn="just"/>
            <a:r>
              <a:rPr lang="es-ES" dirty="0"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</a:p>
          <a:p>
            <a:pPr algn="just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es-ES" dirty="0"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lang="es-ES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Estos </a:t>
            </a:r>
            <a:r>
              <a:rPr lang="es-ES" dirty="0">
                <a:latin typeface="Verdana" pitchFamily="34" charset="0"/>
                <a:ea typeface="Verdana" pitchFamily="34" charset="0"/>
                <a:cs typeface="Verdana" pitchFamily="34" charset="0"/>
              </a:rPr>
              <a:t>factores ayudaron a la aparición del hormigón </a:t>
            </a:r>
            <a:r>
              <a:rPr lang="es-ES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autocompactante</a:t>
            </a:r>
            <a:r>
              <a:rPr lang="es-ES" dirty="0">
                <a:latin typeface="Verdana" pitchFamily="34" charset="0"/>
                <a:ea typeface="Verdana" pitchFamily="34" charset="0"/>
                <a:cs typeface="Verdana" pitchFamily="34" charset="0"/>
              </a:rPr>
              <a:t>, que se ha empleado en muchas estructuras por las siguientes razones: </a:t>
            </a:r>
          </a:p>
          <a:p>
            <a:pPr algn="just"/>
            <a:r>
              <a:rPr lang="es-ES" dirty="0"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</a:p>
          <a:p>
            <a:pPr marL="1657350" lvl="3" indent="-285750" algn="just">
              <a:buFont typeface="Wingdings" pitchFamily="2" charset="2"/>
              <a:buChar char="q"/>
            </a:pP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Evitar el vibrado.</a:t>
            </a:r>
          </a:p>
          <a:p>
            <a:pPr marL="1657350" lvl="3" indent="-285750" algn="just">
              <a:buFont typeface="Wingdings" pitchFamily="2" charset="2"/>
              <a:buChar char="q"/>
            </a:pP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Mayor </a:t>
            </a:r>
            <a:r>
              <a:rPr lang="es-ES" dirty="0">
                <a:latin typeface="Verdana" pitchFamily="34" charset="0"/>
                <a:ea typeface="Verdana" pitchFamily="34" charset="0"/>
                <a:cs typeface="Verdana" pitchFamily="34" charset="0"/>
              </a:rPr>
              <a:t>productividad. </a:t>
            </a:r>
          </a:p>
          <a:p>
            <a:pPr marL="1657350" lvl="3" indent="-285750" algn="just">
              <a:buFont typeface="Wingdings" pitchFamily="2" charset="2"/>
              <a:buChar char="q"/>
            </a:pP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Ahorro </a:t>
            </a:r>
            <a:r>
              <a:rPr lang="es-ES" dirty="0">
                <a:latin typeface="Verdana" pitchFamily="34" charset="0"/>
                <a:ea typeface="Verdana" pitchFamily="34" charset="0"/>
                <a:cs typeface="Verdana" pitchFamily="34" charset="0"/>
              </a:rPr>
              <a:t>en mano de obra. </a:t>
            </a:r>
          </a:p>
          <a:p>
            <a:pPr marL="1657350" lvl="3" indent="-285750" algn="just">
              <a:buFont typeface="Wingdings" pitchFamily="2" charset="2"/>
              <a:buChar char="q"/>
            </a:pPr>
            <a:r>
              <a:rPr lang="es-ES" dirty="0">
                <a:latin typeface="Verdana" pitchFamily="34" charset="0"/>
                <a:ea typeface="Verdana" pitchFamily="34" charset="0"/>
                <a:cs typeface="Verdana" pitchFamily="34" charset="0"/>
              </a:rPr>
              <a:t>Mejor entorno de trabajo. </a:t>
            </a:r>
          </a:p>
          <a:p>
            <a:pPr marL="1657350" lvl="3" indent="-285750" algn="just">
              <a:buFont typeface="Wingdings" pitchFamily="2" charset="2"/>
              <a:buChar char="q"/>
            </a:pPr>
            <a:r>
              <a:rPr lang="es-ES" dirty="0">
                <a:latin typeface="Verdana" pitchFamily="34" charset="0"/>
                <a:ea typeface="Verdana" pitchFamily="34" charset="0"/>
                <a:cs typeface="Verdana" pitchFamily="34" charset="0"/>
              </a:rPr>
              <a:t>Mayor calidad de los elementos hormigonados. </a:t>
            </a:r>
          </a:p>
          <a:p>
            <a:pPr marL="1657350" lvl="3" indent="-285750" algn="just">
              <a:buFont typeface="Wingdings" pitchFamily="2" charset="2"/>
              <a:buChar char="q"/>
            </a:pPr>
            <a:r>
              <a:rPr lang="es-ES" dirty="0">
                <a:latin typeface="Verdana" pitchFamily="34" charset="0"/>
                <a:ea typeface="Verdana" pitchFamily="34" charset="0"/>
                <a:cs typeface="Verdana" pitchFamily="34" charset="0"/>
              </a:rPr>
              <a:t>Adaptabilidad en condiciones difíciles. </a:t>
            </a:r>
          </a:p>
          <a:p>
            <a:pPr algn="just"/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134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0" y="262820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85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OBJETIVOS</a:t>
            </a:r>
            <a:endParaRPr lang="es-E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>
                  <a:lumMod val="85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755575" y="764704"/>
            <a:ext cx="810314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s-ES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Identificar qué cambios sufre el </a:t>
            </a:r>
            <a:r>
              <a:rPr lang="es-E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hormigón </a:t>
            </a:r>
            <a:r>
              <a:rPr lang="es-E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autocompactante</a:t>
            </a:r>
            <a:r>
              <a:rPr lang="es-E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en estado </a:t>
            </a:r>
            <a:r>
              <a:rPr lang="es-E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fresco.</a:t>
            </a:r>
          </a:p>
          <a:p>
            <a:pPr marL="285750" lvl="0" indent="-285750">
              <a:buFont typeface="Arial" pitchFamily="34" charset="0"/>
              <a:buChar char="•"/>
            </a:pPr>
            <a:endParaRPr lang="es-E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s-E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Determinar la robustez del hormigón </a:t>
            </a:r>
            <a:r>
              <a:rPr lang="es-E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autocompactante</a:t>
            </a:r>
            <a:r>
              <a:rPr lang="es-E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estudiado.</a:t>
            </a:r>
          </a:p>
          <a:p>
            <a:pPr lvl="0"/>
            <a:endParaRPr lang="es-E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s-E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Análisis e interpretación de resultados obtenidos.</a:t>
            </a:r>
            <a:endParaRPr lang="es-E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s-ES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</a:p>
        </p:txBody>
      </p:sp>
      <p:pic>
        <p:nvPicPr>
          <p:cNvPr id="1026" name="Picture 2" descr="G:\PROYECTO PFG\fotos\IMG_20110512_1003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307875" y="3570057"/>
            <a:ext cx="3561651" cy="21325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G:\PROYECTO PFG\fotos\IMG_20110512_09314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72" t="14673" r="11602" b="16623"/>
          <a:stretch/>
        </p:blipFill>
        <p:spPr bwMode="auto">
          <a:xfrm rot="16200000">
            <a:off x="2042349" y="3366363"/>
            <a:ext cx="2206752" cy="37721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68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0" y="262820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85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PLAN EXPERIMENTAL</a:t>
            </a:r>
            <a:endParaRPr lang="es-E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>
                  <a:lumMod val="85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CuadroTexto 4"/>
          <p:cNvSpPr txBox="1"/>
          <p:nvPr/>
        </p:nvSpPr>
        <p:spPr>
          <a:xfrm>
            <a:off x="2715851" y="4365104"/>
            <a:ext cx="3712298" cy="461665"/>
          </a:xfrm>
          <a:prstGeom prst="rect">
            <a:avLst/>
          </a:prstGeom>
          <a:noFill/>
          <a:ln w="28575">
            <a:solidFill>
              <a:schemeClr val="bg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s-ES" sz="2400" dirty="0" smtClean="0">
                <a:solidFill>
                  <a:schemeClr val="bg1"/>
                </a:solidFill>
                <a:latin typeface="Verdana"/>
                <a:cs typeface="Verdana"/>
              </a:rPr>
              <a:t>HA–30/AC-E2/12,5/</a:t>
            </a:r>
            <a:r>
              <a:rPr lang="es-ES" sz="2400" dirty="0" err="1" smtClean="0">
                <a:solidFill>
                  <a:schemeClr val="bg1"/>
                </a:solidFill>
                <a:latin typeface="Verdana"/>
                <a:cs typeface="Verdana"/>
              </a:rPr>
              <a:t>IIa</a:t>
            </a:r>
            <a:endParaRPr lang="es-ES" sz="240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8893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2555776" y="692696"/>
            <a:ext cx="5112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COMPONENTES</a:t>
            </a:r>
            <a:endParaRPr lang="es-E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" name="6 Image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06" t="58899" r="36346"/>
          <a:stretch/>
        </p:blipFill>
        <p:spPr>
          <a:xfrm>
            <a:off x="3075087" y="1787458"/>
            <a:ext cx="2381250" cy="18517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7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37" t="23381" r="11772" b="28416"/>
          <a:stretch/>
        </p:blipFill>
        <p:spPr>
          <a:xfrm>
            <a:off x="2665512" y="4130557"/>
            <a:ext cx="2790825" cy="2171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8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64" t="4987" r="39749" b="50000"/>
          <a:stretch/>
        </p:blipFill>
        <p:spPr>
          <a:xfrm>
            <a:off x="760828" y="4202432"/>
            <a:ext cx="1571626" cy="20279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9 Imagen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7" t="36784" r="57470" b="18268"/>
          <a:stretch/>
        </p:blipFill>
        <p:spPr>
          <a:xfrm>
            <a:off x="289248" y="1700808"/>
            <a:ext cx="2514786" cy="20250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7 CuadroTexto"/>
          <p:cNvSpPr txBox="1"/>
          <p:nvPr/>
        </p:nvSpPr>
        <p:spPr>
          <a:xfrm>
            <a:off x="289248" y="3725838"/>
            <a:ext cx="2514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ÁRIDO GRUESO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3075087" y="3639188"/>
            <a:ext cx="2381250" cy="365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CEMENTO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760828" y="6230383"/>
            <a:ext cx="15716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ÁRIDO FINO 0/2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2665512" y="6302257"/>
            <a:ext cx="2790825" cy="367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ÁRIDO FINO 0/4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6" name="Picture 2" descr="G:\PROYECTO PFG\fotos\IMG_20110512_08191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386" y="1787458"/>
            <a:ext cx="1288070" cy="2151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G:\PROYECTO PFG\fotos\IMG_20110512_08211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591" y="1556792"/>
            <a:ext cx="1288068" cy="2151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11 CuadroTexto"/>
          <p:cNvSpPr txBox="1"/>
          <p:nvPr/>
        </p:nvSpPr>
        <p:spPr>
          <a:xfrm>
            <a:off x="5856591" y="3717032"/>
            <a:ext cx="12880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ADITIVO MODULADOR DE LA VISCOSIDAD</a:t>
            </a:r>
            <a:endParaRPr lang="es-E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7308304" y="3938666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ADITIVO </a:t>
            </a:r>
            <a:br>
              <a:rPr lang="es-ES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s-ES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SUPER - PLASTIFICANTE</a:t>
            </a:r>
            <a:endParaRPr lang="es-E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9" name="Picture 5" descr="http://www.nutricion.pro/wp-content/uploads/2010/12/imagen-agua-300x300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30" b="12989"/>
          <a:stretch/>
        </p:blipFill>
        <p:spPr bwMode="auto">
          <a:xfrm>
            <a:off x="5940152" y="4713541"/>
            <a:ext cx="2489241" cy="16001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16 CuadroTexto"/>
          <p:cNvSpPr txBox="1"/>
          <p:nvPr/>
        </p:nvSpPr>
        <p:spPr>
          <a:xfrm>
            <a:off x="5789359" y="6307128"/>
            <a:ext cx="2790825" cy="367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AGUA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03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4 CuadroTexto"/>
          <p:cNvSpPr txBox="1"/>
          <p:nvPr/>
        </p:nvSpPr>
        <p:spPr>
          <a:xfrm>
            <a:off x="395536" y="678196"/>
            <a:ext cx="3384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ÁRIDO</a:t>
            </a:r>
          </a:p>
        </p:txBody>
      </p:sp>
      <p:pic>
        <p:nvPicPr>
          <p:cNvPr id="3" name="Picture 2" descr="G:\PROYECTO PFG\fotos\2º dia de ensayos\PREPARACION AMASADA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6" t="6939" r="10800" b="27339"/>
          <a:stretch/>
        </p:blipFill>
        <p:spPr bwMode="auto">
          <a:xfrm>
            <a:off x="5580112" y="116632"/>
            <a:ext cx="3516955" cy="165618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4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5703843"/>
              </p:ext>
            </p:extLst>
          </p:nvPr>
        </p:nvGraphicFramePr>
        <p:xfrm>
          <a:off x="395536" y="1988840"/>
          <a:ext cx="8136904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251520" y="1353542"/>
            <a:ext cx="5076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Curvas granulométricas de los áridos y sus respectivos Módulos Granulométricos.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059832" y="2492896"/>
            <a:ext cx="1296144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1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M.G.= 2,57 </a:t>
            </a:r>
            <a:endParaRPr lang="es-ES" sz="1400" b="1" dirty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4787272" y="3356992"/>
            <a:ext cx="1296896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1400" b="1" dirty="0" smtClean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M.G.= 2,97 </a:t>
            </a:r>
            <a:endParaRPr lang="es-ES" sz="1400" b="1" dirty="0">
              <a:solidFill>
                <a:schemeClr val="accent1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6444208" y="4365104"/>
            <a:ext cx="1296144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M.G.= 6,94 </a:t>
            </a:r>
            <a:endParaRPr lang="es-ES" sz="14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735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4 CuadroTexto"/>
          <p:cNvSpPr txBox="1"/>
          <p:nvPr/>
        </p:nvSpPr>
        <p:spPr>
          <a:xfrm>
            <a:off x="395536" y="692696"/>
            <a:ext cx="3384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CEMENTO</a:t>
            </a:r>
            <a:endParaRPr lang="es-E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Picture 8" descr="G:\PROYECTO PFG\fotos\SACO DE CEMENTO 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68" t="12835" r="14905" b="13257"/>
          <a:stretch/>
        </p:blipFill>
        <p:spPr bwMode="auto">
          <a:xfrm rot="16200000">
            <a:off x="6666779" y="490772"/>
            <a:ext cx="2435176" cy="15841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899592" y="1854116"/>
            <a:ext cx="48245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" dirty="0">
                <a:latin typeface="Verdana" pitchFamily="34" charset="0"/>
                <a:ea typeface="Verdana" pitchFamily="34" charset="0"/>
                <a:cs typeface="Verdana" pitchFamily="34" charset="0"/>
              </a:rPr>
              <a:t>Cemento 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Portland resistente a sulfatos </a:t>
            </a:r>
            <a:r>
              <a:rPr lang="es-E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 42,5 R/SR.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1999555"/>
              </p:ext>
            </p:extLst>
          </p:nvPr>
        </p:nvGraphicFramePr>
        <p:xfrm>
          <a:off x="179512" y="2500451"/>
          <a:ext cx="8568952" cy="43399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31813"/>
                <a:gridCol w="3533588"/>
                <a:gridCol w="1678455"/>
                <a:gridCol w="1325096"/>
              </a:tblGrid>
              <a:tr h="4033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 </a:t>
                      </a:r>
                    </a:p>
                  </a:txBody>
                  <a:tcPr marL="36957" marR="36957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36957" marR="36957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ESPECIFICACIONES NORMA RC-08 </a:t>
                      </a:r>
                      <a:endParaRPr lang="es-ES" sz="1200" dirty="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36957" marR="3695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HABITUAL</a:t>
                      </a:r>
                    </a:p>
                  </a:txBody>
                  <a:tcPr marL="36957" marR="36957" marT="0" marB="0" anchor="ctr"/>
                </a:tc>
              </a:tr>
              <a:tr h="182867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Componentes</a:t>
                      </a:r>
                      <a:endParaRPr lang="es-ES" sz="1200" dirty="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36957" marR="3695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Clinker (%)</a:t>
                      </a:r>
                    </a:p>
                  </a:txBody>
                  <a:tcPr marL="36957" marR="3695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95-100</a:t>
                      </a:r>
                    </a:p>
                  </a:txBody>
                  <a:tcPr marL="36957" marR="3695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97</a:t>
                      </a:r>
                    </a:p>
                  </a:txBody>
                  <a:tcPr marL="36957" marR="36957" marT="0" marB="0" anchor="ctr"/>
                </a:tc>
              </a:tr>
              <a:tr h="1388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Caliza (L) (%)</a:t>
                      </a:r>
                    </a:p>
                  </a:txBody>
                  <a:tcPr marL="36957" marR="3695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-</a:t>
                      </a:r>
                    </a:p>
                  </a:txBody>
                  <a:tcPr marL="36957" marR="3695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</a:t>
                      </a:r>
                    </a:p>
                  </a:txBody>
                  <a:tcPr marL="36957" marR="36957" marT="0" marB="0" anchor="ctr"/>
                </a:tc>
              </a:tr>
              <a:tr h="1388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Regulador de fraguado, “yeso” (%)</a:t>
                      </a:r>
                    </a:p>
                  </a:txBody>
                  <a:tcPr marL="36957" marR="3695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-</a:t>
                      </a:r>
                    </a:p>
                  </a:txBody>
                  <a:tcPr marL="36957" marR="3695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</a:t>
                      </a:r>
                    </a:p>
                  </a:txBody>
                  <a:tcPr marL="36957" marR="36957" marT="0" marB="0" anchor="ctr"/>
                </a:tc>
              </a:tr>
              <a:tr h="225755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CARACTERÍSTICAS DEL CEMENTO</a:t>
                      </a:r>
                      <a:endParaRPr lang="es-ES" sz="1200" dirty="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36957" marR="36957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 dirty="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36957" marR="36957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 dirty="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36957" marR="36957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 dirty="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36957" marR="36957" marT="0" marB="0" anchor="ctr"/>
                </a:tc>
              </a:tr>
              <a:tr h="225755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Químicas</a:t>
                      </a:r>
                    </a:p>
                  </a:txBody>
                  <a:tcPr marL="36957" marR="3695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Trióxido de azufre (SO3) (%)</a:t>
                      </a:r>
                    </a:p>
                  </a:txBody>
                  <a:tcPr marL="36957" marR="3695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 </a:t>
                      </a:r>
                      <a:r>
                        <a:rPr lang="es-ES" sz="1200" dirty="0" err="1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máx</a:t>
                      </a:r>
                      <a:endParaRPr lang="es-ES" sz="1200" dirty="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36957" marR="3695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3,5</a:t>
                      </a:r>
                    </a:p>
                  </a:txBody>
                  <a:tcPr marL="36957" marR="36957" marT="0" marB="0" anchor="ctr"/>
                </a:tc>
              </a:tr>
              <a:tr h="30100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Cloruros (Cl-) (%)</a:t>
                      </a:r>
                    </a:p>
                  </a:txBody>
                  <a:tcPr marL="36957" marR="3695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0,10 máx</a:t>
                      </a:r>
                    </a:p>
                  </a:txBody>
                  <a:tcPr marL="36957" marR="3695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0,03</a:t>
                      </a:r>
                    </a:p>
                  </a:txBody>
                  <a:tcPr marL="36957" marR="36957" marT="0" marB="0" anchor="ctr"/>
                </a:tc>
              </a:tr>
              <a:tr h="22575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Pérdida por calcinación (%)</a:t>
                      </a:r>
                    </a:p>
                  </a:txBody>
                  <a:tcPr marL="36957" marR="3695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5 máx</a:t>
                      </a:r>
                    </a:p>
                  </a:txBody>
                  <a:tcPr marL="36957" marR="3695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2,0</a:t>
                      </a:r>
                    </a:p>
                  </a:txBody>
                  <a:tcPr marL="36957" marR="36957" marT="0" marB="0" anchor="ctr"/>
                </a:tc>
              </a:tr>
              <a:tr h="22575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Residuo insoluble (%)</a:t>
                      </a:r>
                    </a:p>
                  </a:txBody>
                  <a:tcPr marL="36957" marR="3695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5 máx</a:t>
                      </a:r>
                    </a:p>
                  </a:txBody>
                  <a:tcPr marL="36957" marR="3695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0,3</a:t>
                      </a:r>
                    </a:p>
                  </a:txBody>
                  <a:tcPr marL="36957" marR="36957" marT="0" marB="0" anchor="ctr"/>
                </a:tc>
              </a:tr>
              <a:tr h="138875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Físicas</a:t>
                      </a:r>
                    </a:p>
                  </a:txBody>
                  <a:tcPr marL="36957" marR="3695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Expansión Le Chatelier (mm)</a:t>
                      </a:r>
                    </a:p>
                  </a:txBody>
                  <a:tcPr marL="36957" marR="3695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10 máx</a:t>
                      </a:r>
                    </a:p>
                  </a:txBody>
                  <a:tcPr marL="36957" marR="3695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</a:t>
                      </a:r>
                    </a:p>
                  </a:txBody>
                  <a:tcPr marL="36957" marR="36957" marT="0" marB="0" anchor="ctr"/>
                </a:tc>
              </a:tr>
              <a:tr h="22575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Tiempo de inicio de fraguado (minutos)</a:t>
                      </a:r>
                    </a:p>
                  </a:txBody>
                  <a:tcPr marL="36957" marR="3695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60 mín</a:t>
                      </a:r>
                    </a:p>
                  </a:txBody>
                  <a:tcPr marL="36957" marR="3695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195</a:t>
                      </a:r>
                    </a:p>
                  </a:txBody>
                  <a:tcPr marL="36957" marR="36957" marT="0" marB="0" anchor="ctr"/>
                </a:tc>
              </a:tr>
              <a:tr h="27430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Tiempo final de fraguado (minutos)</a:t>
                      </a:r>
                    </a:p>
                  </a:txBody>
                  <a:tcPr marL="36957" marR="3695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-</a:t>
                      </a:r>
                    </a:p>
                  </a:txBody>
                  <a:tcPr marL="36957" marR="3695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260</a:t>
                      </a:r>
                    </a:p>
                  </a:txBody>
                  <a:tcPr marL="36957" marR="36957" marT="0" marB="0" anchor="ctr"/>
                </a:tc>
              </a:tr>
              <a:tr h="37625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Superficie específica Blaine (cm2/g)</a:t>
                      </a:r>
                    </a:p>
                  </a:txBody>
                  <a:tcPr marL="36957" marR="3695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-</a:t>
                      </a:r>
                    </a:p>
                  </a:txBody>
                  <a:tcPr marL="36957" marR="3695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3.900</a:t>
                      </a:r>
                    </a:p>
                  </a:txBody>
                  <a:tcPr marL="36957" marR="36957" marT="0" marB="0" anchor="ctr"/>
                </a:tc>
              </a:tr>
              <a:tr h="150503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Mecánicas</a:t>
                      </a:r>
                    </a:p>
                  </a:txBody>
                  <a:tcPr marL="36957" marR="3695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Compresión a 1 día (MPa)</a:t>
                      </a:r>
                    </a:p>
                  </a:txBody>
                  <a:tcPr marL="36957" marR="3695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-</a:t>
                      </a:r>
                    </a:p>
                  </a:txBody>
                  <a:tcPr marL="36957" marR="3695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13</a:t>
                      </a:r>
                    </a:p>
                  </a:txBody>
                  <a:tcPr marL="36957" marR="36957" marT="0" marB="0" anchor="ctr"/>
                </a:tc>
              </a:tr>
              <a:tr h="15050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Compresión a 2 días (MPa)</a:t>
                      </a:r>
                    </a:p>
                  </a:txBody>
                  <a:tcPr marL="36957" marR="3695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20 mín</a:t>
                      </a:r>
                    </a:p>
                  </a:txBody>
                  <a:tcPr marL="36957" marR="3695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27</a:t>
                      </a:r>
                    </a:p>
                  </a:txBody>
                  <a:tcPr marL="36957" marR="36957" marT="0" marB="0" anchor="ctr"/>
                </a:tc>
              </a:tr>
              <a:tr h="18286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Compresión a 7 días (MPa)</a:t>
                      </a:r>
                    </a:p>
                  </a:txBody>
                  <a:tcPr marL="36957" marR="3695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-</a:t>
                      </a:r>
                    </a:p>
                  </a:txBody>
                  <a:tcPr marL="36957" marR="3695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42</a:t>
                      </a:r>
                    </a:p>
                  </a:txBody>
                  <a:tcPr marL="36957" marR="36957" marT="0" marB="0" anchor="ctr"/>
                </a:tc>
              </a:tr>
              <a:tr h="21029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Compresión a 28 días (MPa)</a:t>
                      </a:r>
                    </a:p>
                  </a:txBody>
                  <a:tcPr marL="36957" marR="3695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42 mín-62 </a:t>
                      </a:r>
                      <a:r>
                        <a:rPr lang="es-ES" sz="1200" dirty="0" err="1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máx</a:t>
                      </a:r>
                      <a:endParaRPr lang="es-ES" sz="1200" dirty="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36957" marR="36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58</a:t>
                      </a:r>
                    </a:p>
                  </a:txBody>
                  <a:tcPr marL="36957" marR="36957" marT="0" marB="0" anchor="ctr"/>
                </a:tc>
              </a:tr>
              <a:tr h="13887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Adicionales</a:t>
                      </a:r>
                    </a:p>
                  </a:txBody>
                  <a:tcPr marL="36957" marR="3695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C3A</a:t>
                      </a:r>
                    </a:p>
                  </a:txBody>
                  <a:tcPr marL="36957" marR="3695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5 máx</a:t>
                      </a:r>
                    </a:p>
                  </a:txBody>
                  <a:tcPr marL="36957" marR="3695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</a:t>
                      </a:r>
                    </a:p>
                  </a:txBody>
                  <a:tcPr marL="36957" marR="36957" marT="0" marB="0" anchor="ctr"/>
                </a:tc>
              </a:tr>
              <a:tr h="15050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C3A+C4AF</a:t>
                      </a:r>
                    </a:p>
                  </a:txBody>
                  <a:tcPr marL="36957" marR="3695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22 máx</a:t>
                      </a:r>
                    </a:p>
                  </a:txBody>
                  <a:tcPr marL="36957" marR="3695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13</a:t>
                      </a:r>
                    </a:p>
                  </a:txBody>
                  <a:tcPr marL="36957" marR="36957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502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4 CuadroTexto"/>
          <p:cNvSpPr txBox="1"/>
          <p:nvPr/>
        </p:nvSpPr>
        <p:spPr>
          <a:xfrm>
            <a:off x="251521" y="692696"/>
            <a:ext cx="540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ADITIVO SUPERPLASTIFICANTE</a:t>
            </a:r>
            <a:endParaRPr lang="es-E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050" name="Picture 2" descr="http://quimicaruta8.com.ar/image/cache/bidon%20amarillo-500x5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00" b="96600" l="16600" r="826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98364">
            <a:off x="6070703" y="66527"/>
            <a:ext cx="3150939" cy="3150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7333" l="2500" r="98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98364">
            <a:off x="6715912" y="986361"/>
            <a:ext cx="1608295" cy="1681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331066"/>
              </p:ext>
            </p:extLst>
          </p:nvPr>
        </p:nvGraphicFramePr>
        <p:xfrm>
          <a:off x="395536" y="2492896"/>
          <a:ext cx="6451626" cy="40684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48272"/>
                <a:gridCol w="4003354"/>
              </a:tblGrid>
              <a:tr h="28800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SIKA VISCOCRETE®-3425</a:t>
                      </a:r>
                      <a:br>
                        <a:rPr lang="es-ES" sz="16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</a:br>
                      <a:r>
                        <a:rPr lang="es-ES" sz="16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SUPERPLASTIFICANTE DE ALTO RENDIMIENTO</a:t>
                      </a:r>
                      <a:endParaRPr lang="es-ES" sz="1400" dirty="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8800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Datos Técnicos</a:t>
                      </a:r>
                      <a:endParaRPr lang="es-ES" sz="140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88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Composición</a:t>
                      </a:r>
                      <a:r>
                        <a:rPr lang="es-ES" sz="1600" baseline="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es-ES" sz="160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química</a:t>
                      </a:r>
                      <a:endParaRPr lang="es-ES" sz="1400" dirty="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err="1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Policarboxilato</a:t>
                      </a:r>
                      <a:r>
                        <a:rPr lang="es-ES" sz="16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modificado en base acuosa</a:t>
                      </a:r>
                      <a:endParaRPr lang="es-ES" sz="1400" dirty="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88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Densidad</a:t>
                      </a:r>
                      <a:endParaRPr lang="es-ES" sz="140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1,05 kg/l ± 0,01</a:t>
                      </a:r>
                      <a:endParaRPr lang="es-ES" sz="140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88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Valor de pH</a:t>
                      </a:r>
                      <a:endParaRPr lang="es-ES" sz="140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 ± 1</a:t>
                      </a:r>
                      <a:endParaRPr lang="es-ES" sz="140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88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Contenido en Cloruros</a:t>
                      </a:r>
                      <a:endParaRPr lang="es-ES" sz="140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Libre de cloruros</a:t>
                      </a:r>
                      <a:endParaRPr lang="es-ES" sz="140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88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Efecto del fraguado</a:t>
                      </a:r>
                      <a:endParaRPr lang="es-ES" sz="140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No retardante</a:t>
                      </a:r>
                      <a:endParaRPr lang="es-ES" sz="140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88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Efecto de sobredosificación</a:t>
                      </a:r>
                      <a:endParaRPr lang="es-ES" sz="140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Puede producir exudación</a:t>
                      </a:r>
                      <a:endParaRPr lang="es-ES" sz="140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88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DOSIFICACIÓN RECOMENDADA</a:t>
                      </a:r>
                      <a:endParaRPr lang="es-ES" sz="1100" dirty="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 </a:t>
                      </a:r>
                      <a:r>
                        <a:rPr lang="es-ES" sz="1600" b="1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– </a:t>
                      </a:r>
                      <a:r>
                        <a:rPr lang="es-ES" sz="1600" b="1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 </a:t>
                      </a:r>
                      <a:r>
                        <a:rPr lang="es-ES" sz="1600" b="1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% del peso del </a:t>
                      </a:r>
                      <a:r>
                        <a:rPr lang="es-ES" sz="1600" b="1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cemento.</a:t>
                      </a:r>
                      <a:endParaRPr lang="es-ES" sz="1400" b="1" dirty="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641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4 CuadroTexto"/>
          <p:cNvSpPr txBox="1"/>
          <p:nvPr/>
        </p:nvSpPr>
        <p:spPr>
          <a:xfrm>
            <a:off x="-108520" y="911622"/>
            <a:ext cx="59046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ADITIVO MODULADOR DE LA VISCOSIDAD</a:t>
            </a:r>
            <a:endParaRPr lang="es-E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" name="Picture 2" descr="http://quimicaruta8.com.ar/image/cache/bidon%20amarillo-500x5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00" b="96600" l="16600" r="826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02331">
            <a:off x="5809637" y="100801"/>
            <a:ext cx="3549087" cy="354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83" b="96311" l="0" r="986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51316">
            <a:off x="6667897" y="1141143"/>
            <a:ext cx="1563582" cy="2081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8909314"/>
              </p:ext>
            </p:extLst>
          </p:nvPr>
        </p:nvGraphicFramePr>
        <p:xfrm>
          <a:off x="395536" y="2852936"/>
          <a:ext cx="6192688" cy="38045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48272"/>
                <a:gridCol w="3744416"/>
              </a:tblGrid>
              <a:tr h="36000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SIKA® STABILIZER-4R</a:t>
                      </a:r>
                      <a:br>
                        <a:rPr lang="es-ES" sz="16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</a:br>
                      <a:r>
                        <a:rPr lang="es-ES" sz="16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ADITIVO ESTABILIZADOR Y COHESIONANTE PARA HORMIGÓN BOMBEADO Y COMPACTADO</a:t>
                      </a:r>
                      <a:endParaRPr lang="es-ES" sz="1400" dirty="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45479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Datos Técnicos</a:t>
                      </a:r>
                      <a:endParaRPr lang="es-ES" sz="1400" dirty="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Composición química</a:t>
                      </a:r>
                      <a:endParaRPr lang="es-ES" sz="140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Polisacáridos</a:t>
                      </a:r>
                      <a:endParaRPr lang="es-ES" sz="140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Densidad (20 ºC)</a:t>
                      </a:r>
                      <a:endParaRPr lang="es-ES" sz="140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Aprox. 1,0 kg/l</a:t>
                      </a:r>
                      <a:endParaRPr lang="es-ES" sz="140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Contenido en sólidos</a:t>
                      </a:r>
                      <a:endParaRPr lang="es-ES" sz="140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Aprox. 3 – 3,5 %</a:t>
                      </a:r>
                      <a:endParaRPr lang="es-ES" sz="140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Valor de pH</a:t>
                      </a:r>
                      <a:endParaRPr lang="es-ES" sz="140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Aprox. 8,5 – 9,5</a:t>
                      </a:r>
                      <a:endParaRPr lang="es-ES" sz="140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DOSIFICACIÓN RECOMENDADA</a:t>
                      </a:r>
                      <a:endParaRPr lang="es-ES" sz="1100" dirty="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Del 0,2 % al 2% del peso del cemento, hasta el 4% para usos especiales.</a:t>
                      </a:r>
                      <a:endParaRPr lang="es-ES" sz="1400" b="1" dirty="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7064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2057 Image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98" r="15291"/>
          <a:stretch/>
        </p:blipFill>
        <p:spPr>
          <a:xfrm>
            <a:off x="6512558" y="1256169"/>
            <a:ext cx="583265" cy="820217"/>
          </a:xfrm>
          <a:prstGeom prst="ellipse">
            <a:avLst/>
          </a:prstGeom>
        </p:spPr>
      </p:pic>
      <p:pic>
        <p:nvPicPr>
          <p:cNvPr id="65" name="64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640" b="23810" l="73635" r="9709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320" t="9629" r="7249" b="75768"/>
          <a:stretch/>
        </p:blipFill>
        <p:spPr>
          <a:xfrm>
            <a:off x="6795247" y="1703755"/>
            <a:ext cx="167555" cy="119760"/>
          </a:xfrm>
          <a:prstGeom prst="rect">
            <a:avLst/>
          </a:prstGeom>
        </p:spPr>
      </p:pic>
      <p:pic>
        <p:nvPicPr>
          <p:cNvPr id="90" name="89 Imagen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40" b="23810" l="73635" r="9709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320" t="9629" r="14928" b="75768"/>
          <a:stretch/>
        </p:blipFill>
        <p:spPr>
          <a:xfrm rot="12997975">
            <a:off x="6780475" y="1614492"/>
            <a:ext cx="104580" cy="119760"/>
          </a:xfrm>
          <a:prstGeom prst="rect">
            <a:avLst/>
          </a:prstGeom>
        </p:spPr>
      </p:pic>
      <p:pic>
        <p:nvPicPr>
          <p:cNvPr id="91" name="Picture 8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76" t="66087" r="60938" b="18262"/>
          <a:stretch/>
        </p:blipFill>
        <p:spPr bwMode="auto">
          <a:xfrm>
            <a:off x="7308304" y="1595119"/>
            <a:ext cx="600372" cy="321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3" name="92 CuadroTexto"/>
          <p:cNvSpPr txBox="1"/>
          <p:nvPr/>
        </p:nvSpPr>
        <p:spPr>
          <a:xfrm>
            <a:off x="611560" y="260648"/>
            <a:ext cx="33908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PROCESO DE AMASADO</a:t>
            </a:r>
            <a:endParaRPr lang="es-E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94" name="Picture 2" descr="G:\PROYECTO PFG\fotos\2º dia de ensayos\PREPARACION AMASADA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" t="-353" r="778" b="-278"/>
          <a:stretch/>
        </p:blipFill>
        <p:spPr bwMode="auto">
          <a:xfrm>
            <a:off x="198120" y="1628800"/>
            <a:ext cx="3787140" cy="23031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3" name="2062 CuadroTexto"/>
          <p:cNvSpPr txBox="1"/>
          <p:nvPr/>
        </p:nvSpPr>
        <p:spPr>
          <a:xfrm>
            <a:off x="5796136" y="908720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TIEMPO DE AMASADO</a:t>
            </a:r>
            <a:endParaRPr lang="es-ES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64" name="2063 CuadroTexto"/>
          <p:cNvSpPr txBox="1"/>
          <p:nvPr/>
        </p:nvSpPr>
        <p:spPr>
          <a:xfrm>
            <a:off x="66698" y="4058488"/>
            <a:ext cx="22730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1. HOMOGENEIZACIÓN DE COMPONENTES SÓLIDOS</a:t>
            </a:r>
            <a:endParaRPr lang="es-E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99" name="Picture 5" descr="http://www.nutricion.pro/wp-content/uploads/2010/12/imagen-agua-300x300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30" b="12989"/>
          <a:stretch/>
        </p:blipFill>
        <p:spPr bwMode="auto">
          <a:xfrm>
            <a:off x="2909402" y="3374664"/>
            <a:ext cx="2637938" cy="16385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" name="99 CuadroTexto"/>
          <p:cNvSpPr txBox="1"/>
          <p:nvPr/>
        </p:nvSpPr>
        <p:spPr>
          <a:xfrm>
            <a:off x="2606716" y="5046419"/>
            <a:ext cx="1821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2. AÑADIMOS EL 50% DEL AGUA</a:t>
            </a:r>
            <a:endParaRPr lang="es-E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92" name="Picture 8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55" t="66087" r="61174" b="18262"/>
          <a:stretch/>
        </p:blipFill>
        <p:spPr bwMode="auto">
          <a:xfrm>
            <a:off x="7938880" y="1592477"/>
            <a:ext cx="157326" cy="321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1" name="Picture 8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54" t="10371" r="54360" b="73920"/>
          <a:stretch/>
        </p:blipFill>
        <p:spPr bwMode="auto">
          <a:xfrm>
            <a:off x="7931526" y="1589743"/>
            <a:ext cx="162995" cy="323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7" name="Picture 8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47" t="30302" r="54401" b="53942"/>
          <a:stretch/>
        </p:blipFill>
        <p:spPr bwMode="auto">
          <a:xfrm>
            <a:off x="7938293" y="1592798"/>
            <a:ext cx="162099" cy="324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" name="Picture 8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67" t="48383" r="54435" b="36240"/>
          <a:stretch/>
        </p:blipFill>
        <p:spPr bwMode="auto">
          <a:xfrm>
            <a:off x="7933827" y="1591728"/>
            <a:ext cx="160694" cy="316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9" name="Picture 8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32" t="66087" r="54371" b="18262"/>
          <a:stretch/>
        </p:blipFill>
        <p:spPr bwMode="auto">
          <a:xfrm>
            <a:off x="7933827" y="1590936"/>
            <a:ext cx="163280" cy="321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" name="Picture 9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44" t="7227" r="50758" b="77561"/>
          <a:stretch/>
        </p:blipFill>
        <p:spPr bwMode="auto">
          <a:xfrm>
            <a:off x="7934064" y="1589743"/>
            <a:ext cx="166958" cy="314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" name="Picture 9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78" t="7306" r="44341" b="77482"/>
          <a:stretch/>
        </p:blipFill>
        <p:spPr bwMode="auto">
          <a:xfrm>
            <a:off x="7935315" y="1589742"/>
            <a:ext cx="166517" cy="314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" name="Picture 9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24" t="7282" r="37764" b="77506"/>
          <a:stretch/>
        </p:blipFill>
        <p:spPr bwMode="auto">
          <a:xfrm>
            <a:off x="7937511" y="1590936"/>
            <a:ext cx="162034" cy="314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" name="Picture 9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03" t="7282" r="31185" b="77506"/>
          <a:stretch/>
        </p:blipFill>
        <p:spPr bwMode="auto">
          <a:xfrm>
            <a:off x="7939798" y="1589741"/>
            <a:ext cx="162034" cy="314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5" name="Picture 9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65" t="7282" r="24523" b="77506"/>
          <a:stretch/>
        </p:blipFill>
        <p:spPr bwMode="auto">
          <a:xfrm>
            <a:off x="7939798" y="1589740"/>
            <a:ext cx="162034" cy="314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" name="Picture 8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55" t="66087" r="61174" b="18262"/>
          <a:stretch/>
        </p:blipFill>
        <p:spPr bwMode="auto">
          <a:xfrm>
            <a:off x="7939781" y="1589743"/>
            <a:ext cx="157326" cy="321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7" name="Picture 8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54" t="10371" r="54360" b="73920"/>
          <a:stretch/>
        </p:blipFill>
        <p:spPr bwMode="auto">
          <a:xfrm>
            <a:off x="7936550" y="1589743"/>
            <a:ext cx="162995" cy="323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8" name="Picture 8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16" t="10017" r="54360" b="73920"/>
          <a:stretch/>
        </p:blipFill>
        <p:spPr bwMode="auto">
          <a:xfrm>
            <a:off x="7728392" y="1584678"/>
            <a:ext cx="180284" cy="330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6" name="Picture 11" descr="http://www.proveedormedico.com/vasopresipitado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137" b="94510" l="4500" r="92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001" y="4325312"/>
            <a:ext cx="1079001" cy="137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" name="Picture 5" descr="http://www.nutricion.pro/wp-content/uploads/2010/12/imagen-agua-300x300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5" t="22730" r="12632" b="12989"/>
          <a:stretch/>
        </p:blipFill>
        <p:spPr bwMode="auto">
          <a:xfrm>
            <a:off x="5860829" y="4193919"/>
            <a:ext cx="1303459" cy="16385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1" name="110 CuadroTexto"/>
          <p:cNvSpPr txBox="1"/>
          <p:nvPr/>
        </p:nvSpPr>
        <p:spPr>
          <a:xfrm>
            <a:off x="4355976" y="5835157"/>
            <a:ext cx="22322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3. AÑADIMOS EL 50% RESTANTE DE AGUA + ADITIVO SUPERPLASTIFICANTE</a:t>
            </a:r>
            <a:endParaRPr lang="es-E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12" name="Picture 11" descr="http://www.proveedormedico.com/vasopresipitado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137" b="94510" l="4500" r="92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6690" y="4964200"/>
            <a:ext cx="1475605" cy="1881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3" name="112 CuadroTexto"/>
          <p:cNvSpPr txBox="1"/>
          <p:nvPr/>
        </p:nvSpPr>
        <p:spPr>
          <a:xfrm>
            <a:off x="7092280" y="3931920"/>
            <a:ext cx="20845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4. AÑADIMOS ADITIVO MODULADOR DE LA VISCOSIDAD</a:t>
            </a:r>
            <a:endParaRPr lang="es-E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15" name="Picture 9" descr="G:\PROYECTO PFG\fotos\IMG_20110512_100744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64" b="17901"/>
          <a:stretch/>
        </p:blipFill>
        <p:spPr bwMode="auto">
          <a:xfrm>
            <a:off x="43098" y="1542406"/>
            <a:ext cx="4593308" cy="52344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Picture 10" descr="G:\PROYECTO PFG\fotos\Hotmail\IMG_20110607_132359.jpg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67" r="7412"/>
          <a:stretch/>
        </p:blipFill>
        <p:spPr bwMode="auto">
          <a:xfrm>
            <a:off x="4077054" y="2813130"/>
            <a:ext cx="4949987" cy="39246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7" name="2066 Flecha a la derecha con bandas"/>
          <p:cNvSpPr/>
          <p:nvPr/>
        </p:nvSpPr>
        <p:spPr>
          <a:xfrm rot="9073357">
            <a:off x="5148866" y="2325381"/>
            <a:ext cx="1220234" cy="770796"/>
          </a:xfrm>
          <a:prstGeom prst="striped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7231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3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800" decel="100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800" decel="100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000"/>
                            </p:stCondLst>
                            <p:childTnLst>
                              <p:par>
                                <p:cTn id="5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10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3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4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6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7500"/>
                            </p:stCondLst>
                            <p:childTnLst>
                              <p:par>
                                <p:cTn id="8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9000"/>
                            </p:stCondLst>
                            <p:childTnLst>
                              <p:par>
                                <p:cTn id="8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0500"/>
                            </p:stCondLst>
                            <p:childTnLst>
                              <p:par>
                                <p:cTn id="9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200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5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500"/>
                            </p:stCondLst>
                            <p:childTnLst>
                              <p:par>
                                <p:cTn id="110" presetID="5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16" presetID="26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4" grpId="0"/>
      <p:bldP spid="100" grpId="0"/>
      <p:bldP spid="111" grpId="0"/>
      <p:bldP spid="113" grpId="0"/>
      <p:bldP spid="206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051720" y="620688"/>
            <a:ext cx="60486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DOSIFICACIONES ADOPTADAS</a:t>
            </a:r>
            <a:endParaRPr lang="es-E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7552593"/>
              </p:ext>
            </p:extLst>
          </p:nvPr>
        </p:nvGraphicFramePr>
        <p:xfrm>
          <a:off x="107504" y="1844824"/>
          <a:ext cx="8928988" cy="4608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60208"/>
                <a:gridCol w="785420"/>
                <a:gridCol w="785420"/>
                <a:gridCol w="785420"/>
                <a:gridCol w="785420"/>
                <a:gridCol w="785420"/>
                <a:gridCol w="785420"/>
                <a:gridCol w="785420"/>
                <a:gridCol w="785420"/>
                <a:gridCol w="785420"/>
              </a:tblGrid>
              <a:tr h="225503">
                <a:tc rowSpan="2">
                  <a:txBody>
                    <a:bodyPr/>
                    <a:lstStyle/>
                    <a:p>
                      <a:pPr marR="7239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200" b="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 </a:t>
                      </a:r>
                      <a:endParaRPr lang="es-ES" sz="1100" b="0" dirty="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7235" marR="67235" marT="0" marB="0" anchor="ctr">
                    <a:noFill/>
                  </a:tcPr>
                </a:tc>
                <a:tc gridSpan="9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2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HORMIGÓN</a:t>
                      </a:r>
                      <a:endParaRPr lang="es-ES" sz="1100" dirty="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7235" marR="67235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2550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100" b="1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</a:t>
                      </a:r>
                    </a:p>
                  </a:txBody>
                  <a:tcPr marL="67235" marR="67235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100" b="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100" b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100" b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100" b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100" b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5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100" b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6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100" b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7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100" b="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8</a:t>
                      </a:r>
                    </a:p>
                  </a:txBody>
                  <a:tcPr marL="67235" marR="67235" marT="0" marB="0" anchor="ctr"/>
                </a:tc>
              </a:tr>
              <a:tr h="4509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200" b="1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Variación de </a:t>
                      </a:r>
                      <a:r>
                        <a:rPr lang="es-ES" sz="1200" b="1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Agua</a:t>
                      </a:r>
                      <a:endParaRPr lang="es-ES" sz="1100" b="1" dirty="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 b="1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0%</a:t>
                      </a:r>
                      <a:endParaRPr lang="es-ES" sz="1100" b="1" dirty="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7235" marR="67235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 b="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+ 1,5%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 b="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- 1,5%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 b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+ 3%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 b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- 3%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 b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+ 4,5%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 b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- 4,5%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 b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+ 6%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 b="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- 6%</a:t>
                      </a:r>
                    </a:p>
                  </a:txBody>
                  <a:tcPr marL="67235" marR="67235" marT="0" marB="0" anchor="ctr"/>
                </a:tc>
              </a:tr>
              <a:tr h="3472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Relación  a/c</a:t>
                      </a:r>
                      <a:endParaRPr lang="es-ES" sz="110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kumimoji="0" lang="es-ES" sz="1100" b="1" kern="1200" dirty="0">
                          <a:solidFill>
                            <a:schemeClr val="dk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0,6</a:t>
                      </a:r>
                    </a:p>
                  </a:txBody>
                  <a:tcPr marL="67235" marR="67235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0,609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0,591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0,618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0,582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0,627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0,573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0,636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0,564</a:t>
                      </a:r>
                    </a:p>
                  </a:txBody>
                  <a:tcPr marL="67235" marR="67235" marT="0" marB="0" anchor="ctr"/>
                </a:tc>
              </a:tr>
              <a:tr h="3472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Cemento</a:t>
                      </a:r>
                      <a:endParaRPr lang="es-ES" sz="110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kumimoji="0" lang="es-ES" sz="1100" b="1" kern="1200" dirty="0">
                          <a:solidFill>
                            <a:schemeClr val="dk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350 Kg</a:t>
                      </a:r>
                    </a:p>
                  </a:txBody>
                  <a:tcPr marL="67235" marR="67235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350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350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350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350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350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350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350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350 Kg</a:t>
                      </a:r>
                    </a:p>
                  </a:txBody>
                  <a:tcPr marL="67235" marR="67235" marT="0" marB="0" anchor="ctr"/>
                </a:tc>
              </a:tr>
              <a:tr h="3472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2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Agua</a:t>
                      </a:r>
                      <a:endParaRPr lang="es-ES" sz="1100" dirty="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kumimoji="0" lang="es-ES" sz="1100" b="1" kern="1200" dirty="0">
                          <a:solidFill>
                            <a:schemeClr val="dk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210 Kg</a:t>
                      </a:r>
                    </a:p>
                  </a:txBody>
                  <a:tcPr marL="67235" marR="67235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213,2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206,9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216,3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203,7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219,5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200,6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222,6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197,4 Kg</a:t>
                      </a:r>
                    </a:p>
                  </a:txBody>
                  <a:tcPr marL="67235" marR="67235" marT="0" marB="0" anchor="ctr"/>
                </a:tc>
              </a:tr>
              <a:tr h="440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Arena 0/2</a:t>
                      </a:r>
                      <a:b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</a:b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( 24% del ARIDO )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kumimoji="0" lang="es-ES" sz="1100" b="1" kern="1200" dirty="0">
                          <a:solidFill>
                            <a:schemeClr val="dk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440 Kg</a:t>
                      </a:r>
                    </a:p>
                  </a:txBody>
                  <a:tcPr marL="67235" marR="67235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438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442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436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444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434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446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432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448 Kg</a:t>
                      </a:r>
                    </a:p>
                  </a:txBody>
                  <a:tcPr marL="67235" marR="67235" marT="0" marB="0" anchor="ctr"/>
                </a:tc>
              </a:tr>
              <a:tr h="440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Arena 0/4</a:t>
                      </a:r>
                      <a:b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</a:b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( 36% del ARIDO )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kumimoji="0" lang="es-ES" sz="1100" b="1" kern="1200" dirty="0">
                          <a:solidFill>
                            <a:schemeClr val="dk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660 Kg</a:t>
                      </a:r>
                    </a:p>
                  </a:txBody>
                  <a:tcPr marL="67235" marR="67235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657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663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654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666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651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669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648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672 Kg</a:t>
                      </a:r>
                    </a:p>
                  </a:txBody>
                  <a:tcPr marL="67235" marR="67235" marT="0" marB="0" anchor="ctr"/>
                </a:tc>
              </a:tr>
              <a:tr h="440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Grava </a:t>
                      </a:r>
                      <a:b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</a:b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( 40% del ARIDO)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kumimoji="0" lang="es-ES" sz="1100" b="1" kern="1200" dirty="0" smtClean="0">
                          <a:solidFill>
                            <a:schemeClr val="dk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733,3</a:t>
                      </a:r>
                      <a:r>
                        <a:rPr kumimoji="0" lang="es-ES" sz="1100" b="1" kern="1200" baseline="0" dirty="0" smtClean="0">
                          <a:solidFill>
                            <a:schemeClr val="dk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kumimoji="0" lang="es-ES" sz="1100" b="1" kern="1200" dirty="0" smtClean="0">
                          <a:solidFill>
                            <a:schemeClr val="dk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Kg</a:t>
                      </a:r>
                      <a:endParaRPr kumimoji="0" lang="es-ES" sz="1100" b="1" kern="1200" dirty="0">
                        <a:solidFill>
                          <a:schemeClr val="dk1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7235" marR="67235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730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736,7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726,6Kg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740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723,3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743,3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720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746,7 Kg</a:t>
                      </a:r>
                    </a:p>
                  </a:txBody>
                  <a:tcPr marL="67235" marR="67235" marT="0" marB="0" anchor="ctr"/>
                </a:tc>
              </a:tr>
              <a:tr h="6708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Aditivo Superplastificante</a:t>
                      </a:r>
                      <a:b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</a:b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( 1,65 % del CEM )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kumimoji="0" lang="es-ES" sz="1100" b="1" kern="1200" dirty="0">
                          <a:solidFill>
                            <a:schemeClr val="dk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5,8 Kg</a:t>
                      </a:r>
                    </a:p>
                  </a:txBody>
                  <a:tcPr marL="67235" marR="67235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5,8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5,8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5,8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5,8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5,8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5,8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5,8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5,8 Kg</a:t>
                      </a:r>
                    </a:p>
                  </a:txBody>
                  <a:tcPr marL="67235" marR="67235" marT="0" marB="0" anchor="ctr"/>
                </a:tc>
              </a:tr>
              <a:tr h="6708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Aditivo Modulador de la Viscosidad</a:t>
                      </a:r>
                      <a:br>
                        <a:rPr lang="es-ES" sz="12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</a:b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( 0,3 % del CEM )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kumimoji="0" lang="es-ES" sz="1100" b="1" kern="1200" dirty="0">
                          <a:solidFill>
                            <a:schemeClr val="dk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1,1 Kg</a:t>
                      </a:r>
                    </a:p>
                  </a:txBody>
                  <a:tcPr marL="67235" marR="67235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1,1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1,1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1,1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1,1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1,1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1,1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1,1 Kg</a:t>
                      </a: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1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1,1 Kg</a:t>
                      </a:r>
                    </a:p>
                  </a:txBody>
                  <a:tcPr marL="67235" marR="67235" marT="0" marB="0" anchor="ctr"/>
                </a:tc>
              </a:tr>
            </a:tbl>
          </a:graphicData>
        </a:graphic>
      </p:graphicFrame>
      <p:sp>
        <p:nvSpPr>
          <p:cNvPr id="4" name="Flecha abajo 3"/>
          <p:cNvSpPr/>
          <p:nvPr/>
        </p:nvSpPr>
        <p:spPr>
          <a:xfrm rot="19915451">
            <a:off x="1967017" y="1387362"/>
            <a:ext cx="360040" cy="648072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/>
          <p:cNvSpPr txBox="1"/>
          <p:nvPr/>
        </p:nvSpPr>
        <p:spPr>
          <a:xfrm>
            <a:off x="971600" y="980728"/>
            <a:ext cx="2834366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s-ES" dirty="0" smtClean="0">
                <a:latin typeface="Verdana"/>
                <a:cs typeface="Verdana"/>
              </a:rPr>
              <a:t>HA–30/AC-E2/12,5/</a:t>
            </a:r>
            <a:r>
              <a:rPr lang="es-ES" dirty="0" err="1" smtClean="0">
                <a:latin typeface="Verdana"/>
                <a:cs typeface="Verdana"/>
              </a:rPr>
              <a:t>IIa</a:t>
            </a:r>
            <a:endParaRPr lang="es-ES" dirty="0">
              <a:latin typeface="Verdana"/>
              <a:cs typeface="Verdana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0" y="6453336"/>
            <a:ext cx="9143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DOSIFICACIONES PARA 1 m</a:t>
            </a:r>
            <a:r>
              <a:rPr lang="es-ES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188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animBg="1"/>
      <p:bldP spid="5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452196873"/>
              </p:ext>
            </p:extLst>
          </p:nvPr>
        </p:nvGraphicFramePr>
        <p:xfrm>
          <a:off x="251520" y="0"/>
          <a:ext cx="8712968" cy="4797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G:\PROYECTO PFG\fotos\Hotmail\IMG_20110607_120324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97" b="15869"/>
          <a:stretch/>
        </p:blipFill>
        <p:spPr bwMode="auto">
          <a:xfrm>
            <a:off x="4860032" y="4797152"/>
            <a:ext cx="1512168" cy="1834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G:\PROYECTO PFG\fotos\IMG_20110512_112251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58" b="17585"/>
          <a:stretch/>
        </p:blipFill>
        <p:spPr bwMode="auto">
          <a:xfrm>
            <a:off x="2680742" y="4797152"/>
            <a:ext cx="1603226" cy="1776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:\PROYECTO PFG\fotos\IMG_20110512_093021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99" t="21897" r="12570" b="27860"/>
          <a:stretch/>
        </p:blipFill>
        <p:spPr bwMode="auto">
          <a:xfrm>
            <a:off x="539552" y="4802712"/>
            <a:ext cx="1544829" cy="181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G:\PROYECTO PFG\fotos\IMG_20110627_111536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2" r="29836" b="7343"/>
          <a:stretch/>
        </p:blipFill>
        <p:spPr bwMode="auto">
          <a:xfrm>
            <a:off x="6948264" y="4797152"/>
            <a:ext cx="1731961" cy="1825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0979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68560" y="116632"/>
            <a:ext cx="44634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PROCEDIMIENTOS DE ENSAYOS</a:t>
            </a:r>
            <a:endParaRPr lang="es-E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07504" y="1220852"/>
            <a:ext cx="3960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SIEMPRE MISMO ORDEN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Imagen 3" descr="IMG_20110512_101755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10" b="23494"/>
          <a:stretch/>
        </p:blipFill>
        <p:spPr>
          <a:xfrm>
            <a:off x="107504" y="2276872"/>
            <a:ext cx="2264807" cy="2276940"/>
          </a:xfrm>
          <a:prstGeom prst="rect">
            <a:avLst/>
          </a:prstGeom>
        </p:spPr>
      </p:pic>
      <p:pic>
        <p:nvPicPr>
          <p:cNvPr id="8" name="Picture 2" descr="G:\PROYECTO PFG\fotos\Hotmail\IMG_20110607_12032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97" b="15869"/>
          <a:stretch/>
        </p:blipFill>
        <p:spPr bwMode="auto">
          <a:xfrm>
            <a:off x="7164288" y="2276872"/>
            <a:ext cx="1872208" cy="2271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G:\PROYECTO PFG\fotos\IMG_20110512_11225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58" b="17585"/>
          <a:stretch/>
        </p:blipFill>
        <p:spPr bwMode="auto">
          <a:xfrm>
            <a:off x="4860032" y="2276872"/>
            <a:ext cx="2016307" cy="2234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G:\PROYECTO PFG\fotos\IMG_20110512_09302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99" t="21897" r="12570" b="27860"/>
          <a:stretch/>
        </p:blipFill>
        <p:spPr bwMode="auto">
          <a:xfrm>
            <a:off x="2627784" y="2265339"/>
            <a:ext cx="1944216" cy="2280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Flecha a la derecha con bandas 10"/>
          <p:cNvSpPr/>
          <p:nvPr/>
        </p:nvSpPr>
        <p:spPr>
          <a:xfrm>
            <a:off x="4427984" y="3068960"/>
            <a:ext cx="720080" cy="648072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Flecha a la derecha con bandas 6"/>
          <p:cNvSpPr/>
          <p:nvPr/>
        </p:nvSpPr>
        <p:spPr>
          <a:xfrm>
            <a:off x="2195736" y="3068960"/>
            <a:ext cx="720080" cy="648072"/>
          </a:xfrm>
          <a:prstGeom prst="striped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Flecha a la derecha con bandas 12"/>
          <p:cNvSpPr/>
          <p:nvPr/>
        </p:nvSpPr>
        <p:spPr>
          <a:xfrm>
            <a:off x="6660232" y="3068960"/>
            <a:ext cx="720080" cy="648072"/>
          </a:xfrm>
          <a:prstGeom prst="striped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4" name="Imagen 13" descr="FOTO PROBETAS.jp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60" r="43363"/>
          <a:stretch/>
        </p:blipFill>
        <p:spPr>
          <a:xfrm>
            <a:off x="7208441" y="4653136"/>
            <a:ext cx="1468015" cy="2098398"/>
          </a:xfrm>
          <a:prstGeom prst="rect">
            <a:avLst/>
          </a:prstGeom>
        </p:spPr>
      </p:pic>
      <p:sp>
        <p:nvSpPr>
          <p:cNvPr id="12" name="Flecha a la derecha con bandas 11"/>
          <p:cNvSpPr/>
          <p:nvPr/>
        </p:nvSpPr>
        <p:spPr>
          <a:xfrm rot="5400000">
            <a:off x="7632340" y="4329100"/>
            <a:ext cx="720080" cy="648072"/>
          </a:xfrm>
          <a:prstGeom prst="stripedRightArrow">
            <a:avLst/>
          </a:prstGeom>
        </p:spPr>
        <p:style>
          <a:lnRef idx="1">
            <a:schemeClr val="accent1"/>
          </a:lnRef>
          <a:fillRef idx="1001">
            <a:schemeClr val="lt2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6" name="Imagen 15" descr="IMG_20110627_111536.jp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42" r="23546"/>
          <a:stretch/>
        </p:blipFill>
        <p:spPr>
          <a:xfrm>
            <a:off x="395536" y="4653136"/>
            <a:ext cx="2369197" cy="2132856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8" cstate="print"/>
          <a:srcRect l="1056" t="9983" r="-1056" b="29927"/>
          <a:stretch/>
        </p:blipFill>
        <p:spPr>
          <a:xfrm>
            <a:off x="3203848" y="4653136"/>
            <a:ext cx="2088232" cy="2095663"/>
          </a:xfrm>
          <a:prstGeom prst="rect">
            <a:avLst/>
          </a:prstGeom>
        </p:spPr>
      </p:pic>
      <p:pic>
        <p:nvPicPr>
          <p:cNvPr id="18" name="Imagen 17" descr="IMG_20110607_130945.jpg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31" t="36775" r="17863" b="8615"/>
          <a:stretch/>
        </p:blipFill>
        <p:spPr>
          <a:xfrm>
            <a:off x="5684998" y="4653136"/>
            <a:ext cx="1523443" cy="2119237"/>
          </a:xfrm>
          <a:prstGeom prst="rect">
            <a:avLst/>
          </a:prstGeom>
        </p:spPr>
      </p:pic>
      <p:sp>
        <p:nvSpPr>
          <p:cNvPr id="19" name="Flecha a la derecha con bandas 18"/>
          <p:cNvSpPr/>
          <p:nvPr/>
        </p:nvSpPr>
        <p:spPr>
          <a:xfrm rot="10800000">
            <a:off x="2627784" y="5373216"/>
            <a:ext cx="720080" cy="648072"/>
          </a:xfrm>
          <a:prstGeom prst="striped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Flecha a la derecha con bandas 19"/>
          <p:cNvSpPr/>
          <p:nvPr/>
        </p:nvSpPr>
        <p:spPr>
          <a:xfrm rot="10800000">
            <a:off x="5148064" y="5445223"/>
            <a:ext cx="720080" cy="648072"/>
          </a:xfrm>
          <a:prstGeom prst="striped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1" name="CuadroTexto 20"/>
          <p:cNvSpPr txBox="1"/>
          <p:nvPr/>
        </p:nvSpPr>
        <p:spPr>
          <a:xfrm>
            <a:off x="4355976" y="620688"/>
            <a:ext cx="48965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s-E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ENSAYO DE ESCURRIMIENTO</a:t>
            </a:r>
          </a:p>
          <a:p>
            <a:pPr marL="228600" indent="-228600">
              <a:buFont typeface="+mj-lt"/>
              <a:buAutoNum type="arabicPeriod"/>
            </a:pPr>
            <a:r>
              <a:rPr lang="es-E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ENSAYO DE ESC. CON ANILLO JAPONÉS</a:t>
            </a:r>
          </a:p>
          <a:p>
            <a:pPr marL="228600" indent="-228600">
              <a:buFont typeface="+mj-lt"/>
              <a:buAutoNum type="arabicPeriod"/>
            </a:pPr>
            <a:r>
              <a:rPr lang="es-E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ENSAYO DE EMBUDO “V”</a:t>
            </a:r>
          </a:p>
          <a:p>
            <a:pPr marL="228600" indent="-228600">
              <a:buFont typeface="+mj-lt"/>
              <a:buAutoNum type="arabicPeriod"/>
            </a:pPr>
            <a:r>
              <a:rPr lang="es-E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LLENADO DE PROBETAS</a:t>
            </a:r>
          </a:p>
          <a:p>
            <a:pPr marL="228600" indent="-228600">
              <a:buFont typeface="+mj-lt"/>
              <a:buAutoNum type="arabicPeriod"/>
            </a:pPr>
            <a:r>
              <a:rPr lang="es-E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 LOS 28 DIAS, REFRENTADO</a:t>
            </a:r>
          </a:p>
          <a:p>
            <a:pPr marL="228600" indent="-228600">
              <a:buFont typeface="+mj-lt"/>
              <a:buAutoNum type="arabicPeriod"/>
            </a:pPr>
            <a:r>
              <a:rPr lang="es-E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ENSAYO DE RESISTENCIA A COMPRESIÓN</a:t>
            </a:r>
            <a:endParaRPr lang="es-ES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088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788024" y="620688"/>
            <a:ext cx="41764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ENSAYO DE ESCURRIMIENTO</a:t>
            </a:r>
            <a:endParaRPr lang="es-E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779912" y="1628800"/>
            <a:ext cx="5364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PROCEDIMIENTO</a:t>
            </a:r>
            <a:endParaRPr lang="es-ES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Imagen 3" descr="IMG_20110512_093021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71" b="20371"/>
          <a:stretch/>
        </p:blipFill>
        <p:spPr>
          <a:xfrm>
            <a:off x="107504" y="116632"/>
            <a:ext cx="4106333" cy="406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uadroTexto 4"/>
          <p:cNvSpPr txBox="1"/>
          <p:nvPr/>
        </p:nvSpPr>
        <p:spPr>
          <a:xfrm>
            <a:off x="1475656" y="3717032"/>
            <a:ext cx="2803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PLANCHA DE ACERO</a:t>
            </a:r>
            <a:endParaRPr lang="es-ES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2794535" y="2420888"/>
            <a:ext cx="2353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CONO DE 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BRAMS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7" name="Imagen 6" descr="IMG_20110512_093124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67" b="20371"/>
          <a:stretch/>
        </p:blipFill>
        <p:spPr>
          <a:xfrm>
            <a:off x="4788024" y="2780928"/>
            <a:ext cx="4106333" cy="3975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Flecha curvada hacia arriba 7"/>
          <p:cNvSpPr/>
          <p:nvPr/>
        </p:nvSpPr>
        <p:spPr>
          <a:xfrm>
            <a:off x="2483768" y="2852936"/>
            <a:ext cx="720080" cy="504056"/>
          </a:xfrm>
          <a:prstGeom prst="curvedUpArrow">
            <a:avLst/>
          </a:prstGeom>
          <a:effectLst>
            <a:glow rad="101600">
              <a:schemeClr val="accent6">
                <a:satMod val="175000"/>
                <a:alpha val="40000"/>
              </a:schemeClr>
            </a:glow>
            <a:outerShdw blurRad="57150" dist="38100" dir="5400000" algn="ctr" rotWithShape="0">
              <a:schemeClr val="accent1">
                <a:shade val="9000"/>
                <a:alpha val="48000"/>
                <a:satMod val="10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0" name="Conector recto de flecha 9"/>
          <p:cNvCxnSpPr/>
          <p:nvPr/>
        </p:nvCxnSpPr>
        <p:spPr>
          <a:xfrm flipV="1">
            <a:off x="5868144" y="4221088"/>
            <a:ext cx="2016224" cy="504056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/>
          <p:cNvCxnSpPr/>
          <p:nvPr/>
        </p:nvCxnSpPr>
        <p:spPr>
          <a:xfrm>
            <a:off x="6588224" y="3717032"/>
            <a:ext cx="720080" cy="1584176"/>
          </a:xfrm>
          <a:prstGeom prst="straightConnector1">
            <a:avLst/>
          </a:prstGeom>
          <a:ln>
            <a:solidFill>
              <a:srgbClr val="F2F2F2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uadroTexto 12"/>
          <p:cNvSpPr txBox="1"/>
          <p:nvPr/>
        </p:nvSpPr>
        <p:spPr>
          <a:xfrm>
            <a:off x="467544" y="4869160"/>
            <a:ext cx="381208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TOMA DE DATOS: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TIEMPO EN ESCURRIR “T</a:t>
            </a:r>
            <a:r>
              <a:rPr lang="es-ES" baseline="-25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500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”</a:t>
            </a:r>
            <a:endParaRPr lang="es-ES" baseline="-25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DIMENSIONES DEL ENSAYO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</a:t>
            </a:r>
            <a:r>
              <a:rPr lang="es-ES" baseline="-25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= “Ø” 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Flecha a la derecha con bandas 13"/>
          <p:cNvSpPr/>
          <p:nvPr/>
        </p:nvSpPr>
        <p:spPr>
          <a:xfrm rot="20264519">
            <a:off x="4342471" y="4584487"/>
            <a:ext cx="1082560" cy="648072"/>
          </a:xfrm>
          <a:prstGeom prst="stripedRightArrow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7308304" y="3933056"/>
            <a:ext cx="5132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Ø2</a:t>
            </a:r>
            <a:endParaRPr lang="es-ES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6313774" y="3779748"/>
            <a:ext cx="463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Ø</a:t>
            </a:r>
            <a:r>
              <a:rPr lang="es-ES" baseline="-25000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endParaRPr lang="es-ES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563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6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4443845"/>
              </p:ext>
            </p:extLst>
          </p:nvPr>
        </p:nvGraphicFramePr>
        <p:xfrm>
          <a:off x="251520" y="-17190"/>
          <a:ext cx="8784976" cy="68751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5004048" y="745540"/>
            <a:ext cx="3923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RESULTADOS MEDIOS OBTENIDOS DE LAS 3 AMASADAS</a:t>
            </a:r>
            <a:endParaRPr lang="es-ES" sz="14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3 Flecha a la derecha con bandas"/>
          <p:cNvSpPr/>
          <p:nvPr/>
        </p:nvSpPr>
        <p:spPr>
          <a:xfrm rot="12827105">
            <a:off x="1088694" y="5282909"/>
            <a:ext cx="579511" cy="419366"/>
          </a:xfrm>
          <a:prstGeom prst="stripedRightArrow">
            <a:avLst>
              <a:gd name="adj1" fmla="val 45590"/>
              <a:gd name="adj2" fmla="val 61022"/>
            </a:avLst>
          </a:prstGeom>
          <a:solidFill>
            <a:srgbClr val="C00000"/>
          </a:soli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219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4716016" y="1628800"/>
            <a:ext cx="4427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PROCEDIMIENTO</a:t>
            </a:r>
            <a:endParaRPr lang="es-ES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6" name="Picture 2" descr="G:\PROYECTO PFG\fotos\IMG_20110512_11225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01" t="13668" b="26419"/>
          <a:stretch/>
        </p:blipFill>
        <p:spPr bwMode="auto">
          <a:xfrm>
            <a:off x="179512" y="1108099"/>
            <a:ext cx="2646038" cy="36170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691680" y="620688"/>
            <a:ext cx="72728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ENSAYO DE ESCURRIMIENTO CON ANILLO JAPONÉS</a:t>
            </a:r>
            <a:endParaRPr lang="es-E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0" y="4355812"/>
            <a:ext cx="2987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PLANCHA DE ACERO</a:t>
            </a:r>
            <a:endParaRPr lang="es-ES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550321" y="2690093"/>
            <a:ext cx="2428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CONO DE 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ABRAMS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Flecha curvada hacia arriba 7"/>
          <p:cNvSpPr/>
          <p:nvPr/>
        </p:nvSpPr>
        <p:spPr>
          <a:xfrm rot="20943278">
            <a:off x="1542874" y="3048885"/>
            <a:ext cx="720080" cy="325899"/>
          </a:xfrm>
          <a:prstGeom prst="curvedUpArrow">
            <a:avLst>
              <a:gd name="adj1" fmla="val 50000"/>
              <a:gd name="adj2" fmla="val 110476"/>
              <a:gd name="adj3" fmla="val 25000"/>
            </a:avLst>
          </a:prstGeom>
          <a:effectLst>
            <a:glow rad="101600">
              <a:schemeClr val="accent6">
                <a:satMod val="175000"/>
                <a:alpha val="40000"/>
              </a:schemeClr>
            </a:glow>
            <a:outerShdw blurRad="57150" dist="38100" dir="5400000" algn="ctr" rotWithShape="0">
              <a:schemeClr val="accent1">
                <a:shade val="9000"/>
                <a:alpha val="48000"/>
                <a:satMod val="10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3 Flecha a la derecha con muesca"/>
          <p:cNvSpPr/>
          <p:nvPr/>
        </p:nvSpPr>
        <p:spPr>
          <a:xfrm>
            <a:off x="1550321" y="3680259"/>
            <a:ext cx="1261632" cy="216024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CuadroTexto 5"/>
          <p:cNvSpPr txBox="1"/>
          <p:nvPr/>
        </p:nvSpPr>
        <p:spPr>
          <a:xfrm>
            <a:off x="2843808" y="3553852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ANILLO JAPONÉS</a:t>
            </a:r>
            <a:endParaRPr lang="es-E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7" name="Picture 3" descr="G:\PROYECTO PFG\fotos\IMG_20110512_11245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097" t="32142" b="30260"/>
          <a:stretch/>
        </p:blipFill>
        <p:spPr bwMode="auto">
          <a:xfrm>
            <a:off x="3978973" y="1998132"/>
            <a:ext cx="4959613" cy="44552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9 Conector recto de flecha"/>
          <p:cNvCxnSpPr/>
          <p:nvPr/>
        </p:nvCxnSpPr>
        <p:spPr>
          <a:xfrm flipV="1">
            <a:off x="7031707" y="2893814"/>
            <a:ext cx="72008" cy="472698"/>
          </a:xfrm>
          <a:prstGeom prst="straightConnector1">
            <a:avLst/>
          </a:prstGeom>
          <a:ln w="28575"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/>
          <p:nvPr/>
        </p:nvCxnSpPr>
        <p:spPr>
          <a:xfrm flipV="1">
            <a:off x="6111256" y="3055467"/>
            <a:ext cx="0" cy="472698"/>
          </a:xfrm>
          <a:prstGeom prst="straightConnector1">
            <a:avLst/>
          </a:prstGeom>
          <a:ln w="28575"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 flipV="1">
            <a:off x="5992598" y="4259186"/>
            <a:ext cx="36004" cy="499410"/>
          </a:xfrm>
          <a:prstGeom prst="straightConnector1">
            <a:avLst/>
          </a:prstGeom>
          <a:ln w="28575"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/>
          <p:nvPr/>
        </p:nvCxnSpPr>
        <p:spPr>
          <a:xfrm flipV="1">
            <a:off x="8045159" y="3998095"/>
            <a:ext cx="72008" cy="472698"/>
          </a:xfrm>
          <a:prstGeom prst="straightConnector1">
            <a:avLst/>
          </a:prstGeom>
          <a:ln w="28575"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/>
          <p:nvPr/>
        </p:nvCxnSpPr>
        <p:spPr>
          <a:xfrm flipV="1">
            <a:off x="5724128" y="2879406"/>
            <a:ext cx="0" cy="525342"/>
          </a:xfrm>
          <a:prstGeom prst="straightConnector1">
            <a:avLst/>
          </a:prstGeom>
          <a:ln w="12700">
            <a:solidFill>
              <a:schemeClr val="bg1"/>
            </a:solidFill>
            <a:prstDash val="sysDot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/>
          <p:nvPr/>
        </p:nvCxnSpPr>
        <p:spPr>
          <a:xfrm flipV="1">
            <a:off x="7403813" y="2618920"/>
            <a:ext cx="72008" cy="472698"/>
          </a:xfrm>
          <a:prstGeom prst="straightConnector1">
            <a:avLst/>
          </a:prstGeom>
          <a:ln w="12700">
            <a:solidFill>
              <a:schemeClr val="bg1"/>
            </a:solidFill>
            <a:prstDash val="sysDot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 de flecha"/>
          <p:cNvCxnSpPr/>
          <p:nvPr/>
        </p:nvCxnSpPr>
        <p:spPr>
          <a:xfrm flipV="1">
            <a:off x="7552232" y="3804484"/>
            <a:ext cx="72008" cy="472698"/>
          </a:xfrm>
          <a:prstGeom prst="straightConnector1">
            <a:avLst/>
          </a:prstGeom>
          <a:ln w="12700">
            <a:solidFill>
              <a:schemeClr val="bg1"/>
            </a:solidFill>
            <a:prstDash val="sysDot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 de flecha"/>
          <p:cNvCxnSpPr/>
          <p:nvPr/>
        </p:nvCxnSpPr>
        <p:spPr>
          <a:xfrm flipV="1">
            <a:off x="6458779" y="3998951"/>
            <a:ext cx="36004" cy="472698"/>
          </a:xfrm>
          <a:prstGeom prst="straightConnector1">
            <a:avLst/>
          </a:prstGeom>
          <a:ln w="12700">
            <a:solidFill>
              <a:schemeClr val="bg1"/>
            </a:solidFill>
            <a:prstDash val="sysDot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"/>
          <p:cNvCxnSpPr/>
          <p:nvPr/>
        </p:nvCxnSpPr>
        <p:spPr>
          <a:xfrm>
            <a:off x="6012161" y="3019528"/>
            <a:ext cx="216024" cy="8547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6012161" y="3476728"/>
            <a:ext cx="216024" cy="8547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/>
          <p:nvPr/>
        </p:nvCxnSpPr>
        <p:spPr>
          <a:xfrm>
            <a:off x="5616116" y="2836669"/>
            <a:ext cx="216024" cy="8547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"/>
          <p:cNvCxnSpPr/>
          <p:nvPr/>
        </p:nvCxnSpPr>
        <p:spPr>
          <a:xfrm>
            <a:off x="8011784" y="3955358"/>
            <a:ext cx="216024" cy="8547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Conector recto"/>
          <p:cNvCxnSpPr/>
          <p:nvPr/>
        </p:nvCxnSpPr>
        <p:spPr>
          <a:xfrm>
            <a:off x="7937910" y="4432702"/>
            <a:ext cx="216024" cy="8547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recto"/>
          <p:cNvCxnSpPr/>
          <p:nvPr/>
        </p:nvCxnSpPr>
        <p:spPr>
          <a:xfrm flipV="1">
            <a:off x="6955296" y="2823214"/>
            <a:ext cx="244996" cy="17659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30 Conector recto"/>
          <p:cNvCxnSpPr/>
          <p:nvPr/>
        </p:nvCxnSpPr>
        <p:spPr>
          <a:xfrm>
            <a:off x="7552232" y="3768245"/>
            <a:ext cx="216024" cy="8547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31 Conector recto"/>
          <p:cNvCxnSpPr/>
          <p:nvPr/>
        </p:nvCxnSpPr>
        <p:spPr>
          <a:xfrm flipH="1">
            <a:off x="5835205" y="4199552"/>
            <a:ext cx="296950" cy="19325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36 Conector recto"/>
          <p:cNvCxnSpPr/>
          <p:nvPr/>
        </p:nvCxnSpPr>
        <p:spPr>
          <a:xfrm flipV="1">
            <a:off x="6922783" y="3277309"/>
            <a:ext cx="244996" cy="17659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"/>
          <p:cNvCxnSpPr/>
          <p:nvPr/>
        </p:nvCxnSpPr>
        <p:spPr>
          <a:xfrm flipV="1">
            <a:off x="7343240" y="2530625"/>
            <a:ext cx="244996" cy="17659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"/>
          <p:cNvCxnSpPr/>
          <p:nvPr/>
        </p:nvCxnSpPr>
        <p:spPr>
          <a:xfrm flipH="1">
            <a:off x="5884587" y="4640775"/>
            <a:ext cx="265569" cy="23564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50 Conector recto"/>
          <p:cNvCxnSpPr/>
          <p:nvPr/>
        </p:nvCxnSpPr>
        <p:spPr>
          <a:xfrm flipH="1">
            <a:off x="6310304" y="3902325"/>
            <a:ext cx="296950" cy="19325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52 Conector recto de flecha"/>
          <p:cNvCxnSpPr/>
          <p:nvPr/>
        </p:nvCxnSpPr>
        <p:spPr>
          <a:xfrm flipV="1">
            <a:off x="4355976" y="3315573"/>
            <a:ext cx="4032448" cy="126764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5" name="54 Conector recto de flecha"/>
          <p:cNvCxnSpPr/>
          <p:nvPr/>
        </p:nvCxnSpPr>
        <p:spPr>
          <a:xfrm flipH="1" flipV="1">
            <a:off x="6093085" y="2564905"/>
            <a:ext cx="1904392" cy="331236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8" name="Rectángulo 14"/>
          <p:cNvSpPr/>
          <p:nvPr/>
        </p:nvSpPr>
        <p:spPr>
          <a:xfrm>
            <a:off x="7831877" y="5301208"/>
            <a:ext cx="5132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ln>
                  <a:solidFill>
                    <a:schemeClr val="tx1"/>
                  </a:solidFill>
                </a:ln>
                <a:latin typeface="Verdana" pitchFamily="34" charset="0"/>
                <a:ea typeface="Verdana" pitchFamily="34" charset="0"/>
                <a:cs typeface="Verdana" pitchFamily="34" charset="0"/>
              </a:rPr>
              <a:t>Ø2</a:t>
            </a:r>
            <a:endParaRPr lang="es-ES" dirty="0">
              <a:ln>
                <a:solidFill>
                  <a:schemeClr val="tx1"/>
                </a:solidFill>
              </a:ln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9" name="Rectángulo 15"/>
          <p:cNvSpPr/>
          <p:nvPr/>
        </p:nvSpPr>
        <p:spPr>
          <a:xfrm>
            <a:off x="4297550" y="4106107"/>
            <a:ext cx="5132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ln>
                  <a:solidFill>
                    <a:schemeClr val="tx1"/>
                  </a:solidFill>
                </a:ln>
                <a:latin typeface="Verdana" pitchFamily="34" charset="0"/>
                <a:ea typeface="Verdana" pitchFamily="34" charset="0"/>
                <a:cs typeface="Verdana" pitchFamily="34" charset="0"/>
              </a:rPr>
              <a:t>Ø1</a:t>
            </a:r>
          </a:p>
        </p:txBody>
      </p:sp>
      <p:sp>
        <p:nvSpPr>
          <p:cNvPr id="60" name="Rectángulo 15"/>
          <p:cNvSpPr/>
          <p:nvPr/>
        </p:nvSpPr>
        <p:spPr>
          <a:xfrm>
            <a:off x="5782510" y="3051081"/>
            <a:ext cx="3465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Δ</a:t>
            </a:r>
            <a:endParaRPr lang="es-ES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1" name="Rectángulo 15"/>
          <p:cNvSpPr/>
          <p:nvPr/>
        </p:nvSpPr>
        <p:spPr>
          <a:xfrm>
            <a:off x="6064969" y="4186811"/>
            <a:ext cx="3465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Δ</a:t>
            </a:r>
            <a:endParaRPr lang="es-ES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2" name="Rectángulo 15"/>
          <p:cNvSpPr/>
          <p:nvPr/>
        </p:nvSpPr>
        <p:spPr>
          <a:xfrm>
            <a:off x="7613779" y="3977895"/>
            <a:ext cx="3465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Δ</a:t>
            </a:r>
            <a:endParaRPr lang="es-ES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4" name="Rectángulo 15"/>
          <p:cNvSpPr/>
          <p:nvPr/>
        </p:nvSpPr>
        <p:spPr>
          <a:xfrm>
            <a:off x="7077794" y="2853488"/>
            <a:ext cx="3465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Δ</a:t>
            </a:r>
            <a:endParaRPr lang="es-ES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5" name="CuadroTexto 12"/>
          <p:cNvSpPr txBox="1"/>
          <p:nvPr/>
        </p:nvSpPr>
        <p:spPr>
          <a:xfrm>
            <a:off x="0" y="5085184"/>
            <a:ext cx="40679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TOMA DE DATOS: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TIEMPO EN ESCURRIR “T</a:t>
            </a:r>
            <a:r>
              <a:rPr lang="es-ES" baseline="-25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500J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”</a:t>
            </a:r>
            <a:endParaRPr lang="es-ES" baseline="-25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DIMENSIONES DEL ENSAYO </a:t>
            </a:r>
            <a:b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</a:t>
            </a:r>
            <a:r>
              <a:rPr lang="es-ES" baseline="-25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= “Ø”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ALTURAS DENTRO Y FUERA DEL ANILLO 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6" name="Flecha a la derecha con bandas 13"/>
          <p:cNvSpPr/>
          <p:nvPr/>
        </p:nvSpPr>
        <p:spPr>
          <a:xfrm rot="20264519">
            <a:off x="3730911" y="4760287"/>
            <a:ext cx="1082560" cy="648072"/>
          </a:xfrm>
          <a:prstGeom prst="stripedRightArrow">
            <a:avLst/>
          </a:prstGeom>
          <a:solidFill>
            <a:srgbClr val="FFC000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7 Elipse"/>
          <p:cNvSpPr/>
          <p:nvPr/>
        </p:nvSpPr>
        <p:spPr>
          <a:xfrm>
            <a:off x="5809280" y="2901989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41 Elipse"/>
          <p:cNvSpPr/>
          <p:nvPr/>
        </p:nvSpPr>
        <p:spPr>
          <a:xfrm>
            <a:off x="5982883" y="2999804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42 Elipse"/>
          <p:cNvSpPr/>
          <p:nvPr/>
        </p:nvSpPr>
        <p:spPr>
          <a:xfrm>
            <a:off x="7307236" y="2684355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" name="44 Elipse"/>
          <p:cNvSpPr/>
          <p:nvPr/>
        </p:nvSpPr>
        <p:spPr>
          <a:xfrm>
            <a:off x="7172410" y="2809768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45 Elipse"/>
          <p:cNvSpPr/>
          <p:nvPr/>
        </p:nvSpPr>
        <p:spPr>
          <a:xfrm>
            <a:off x="7742960" y="3837184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46 Elipse"/>
          <p:cNvSpPr/>
          <p:nvPr/>
        </p:nvSpPr>
        <p:spPr>
          <a:xfrm>
            <a:off x="7986752" y="3932498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47 Elipse"/>
          <p:cNvSpPr/>
          <p:nvPr/>
        </p:nvSpPr>
        <p:spPr>
          <a:xfrm>
            <a:off x="6287444" y="4070015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48 Elipse"/>
          <p:cNvSpPr/>
          <p:nvPr/>
        </p:nvSpPr>
        <p:spPr>
          <a:xfrm>
            <a:off x="6109296" y="4184707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3160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323528" y="479574"/>
            <a:ext cx="96490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RESULTADOS ENSAYO DE ESC. CON ANILLO JAPONÉS</a:t>
            </a:r>
            <a:endParaRPr lang="es-E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5112568" y="1177588"/>
            <a:ext cx="4211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RESULTADOS MEDIOS OBTENIDOS DE LAS 3 AMASADAS</a:t>
            </a:r>
            <a:endParaRPr lang="es-ES" sz="14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6 Flecha a la derecha con bandas"/>
          <p:cNvSpPr/>
          <p:nvPr/>
        </p:nvSpPr>
        <p:spPr>
          <a:xfrm rot="8962395">
            <a:off x="893986" y="4379354"/>
            <a:ext cx="579511" cy="419366"/>
          </a:xfrm>
          <a:prstGeom prst="stripedRightArrow">
            <a:avLst>
              <a:gd name="adj1" fmla="val 45590"/>
              <a:gd name="adj2" fmla="val 61022"/>
            </a:avLst>
          </a:prstGeom>
          <a:solidFill>
            <a:srgbClr val="C00000"/>
          </a:soli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6" name="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8402390"/>
              </p:ext>
            </p:extLst>
          </p:nvPr>
        </p:nvGraphicFramePr>
        <p:xfrm>
          <a:off x="107504" y="1268760"/>
          <a:ext cx="8928992" cy="5589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9505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4139952" y="620688"/>
            <a:ext cx="48245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ENSAYO DE EMBUDO EN “V”</a:t>
            </a:r>
            <a:endParaRPr lang="es-E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8" name="CuadroTexto 12"/>
          <p:cNvSpPr txBox="1"/>
          <p:nvPr/>
        </p:nvSpPr>
        <p:spPr>
          <a:xfrm>
            <a:off x="4716016" y="2743760"/>
            <a:ext cx="44279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TOMA DE DATOS: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TIEMPO TRANSCURRIDO EN DESCENDER EL HORMIGÓN VERTIDO EN EL EMBUDO EN “V”, EXPRESADO EN T</a:t>
            </a:r>
            <a:r>
              <a:rPr lang="es-ES" baseline="-25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=segundos.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050" name="Picture 2" descr="G:\PROYECTO PFG\fotos\2º dia de ensayos\REALIZACIÓN ENSAYO EMBUDO V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70" b="12976"/>
          <a:stretch/>
        </p:blipFill>
        <p:spPr bwMode="auto">
          <a:xfrm>
            <a:off x="179512" y="1340768"/>
            <a:ext cx="4536504" cy="47847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Flecha a la derecha con bandas 13"/>
          <p:cNvSpPr/>
          <p:nvPr/>
        </p:nvSpPr>
        <p:spPr>
          <a:xfrm rot="11103045">
            <a:off x="3211153" y="3452760"/>
            <a:ext cx="1799075" cy="648072"/>
          </a:xfrm>
          <a:prstGeom prst="stripedRightArrow">
            <a:avLst/>
          </a:prstGeom>
          <a:solidFill>
            <a:srgbClr val="FFC000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3" name="42 Conector recto"/>
          <p:cNvCxnSpPr/>
          <p:nvPr/>
        </p:nvCxnSpPr>
        <p:spPr>
          <a:xfrm>
            <a:off x="2413298" y="1916832"/>
            <a:ext cx="648072" cy="26301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Conector recto"/>
          <p:cNvCxnSpPr/>
          <p:nvPr/>
        </p:nvCxnSpPr>
        <p:spPr>
          <a:xfrm>
            <a:off x="2005212" y="4621110"/>
            <a:ext cx="648072" cy="36004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55 Conector recto de flecha"/>
          <p:cNvCxnSpPr/>
          <p:nvPr/>
        </p:nvCxnSpPr>
        <p:spPr>
          <a:xfrm flipH="1">
            <a:off x="2339752" y="2048337"/>
            <a:ext cx="397582" cy="2752793"/>
          </a:xfrm>
          <a:prstGeom prst="straightConnector1">
            <a:avLst/>
          </a:prstGeom>
          <a:ln w="571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56 Rectángulo"/>
          <p:cNvSpPr/>
          <p:nvPr/>
        </p:nvSpPr>
        <p:spPr>
          <a:xfrm>
            <a:off x="2534376" y="3424733"/>
            <a:ext cx="5517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lang="es-ES" sz="2400" b="1" baseline="-25000" dirty="0">
                <a:solidFill>
                  <a:schemeClr val="tx2">
                    <a:lumMod val="60000"/>
                    <a:lumOff val="4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</a:t>
            </a:r>
            <a:endParaRPr lang="es-ES" sz="2400" b="1" dirty="0">
              <a:solidFill>
                <a:schemeClr val="tx2">
                  <a:lumMod val="60000"/>
                  <a:lumOff val="4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1" name="CuadroTexto 2"/>
          <p:cNvSpPr txBox="1"/>
          <p:nvPr/>
        </p:nvSpPr>
        <p:spPr>
          <a:xfrm>
            <a:off x="4716016" y="1628800"/>
            <a:ext cx="5148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PROCEDIMIENTO</a:t>
            </a:r>
            <a:endParaRPr lang="es-ES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786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" y="188640"/>
            <a:ext cx="48600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RESULTADOS DE EMBUDO EN “V”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5328592" y="745540"/>
            <a:ext cx="3491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b="1" dirty="0" smtClean="0"/>
              <a:t>RESULTADOS MEDIOS OBTENIDOS DE LAS </a:t>
            </a:r>
            <a:r>
              <a:rPr lang="es-ES" sz="14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s-ES" sz="1400" b="1" dirty="0" smtClean="0"/>
              <a:t> AMASADAS</a:t>
            </a:r>
            <a:endParaRPr lang="es-ES" sz="1400" b="1" dirty="0"/>
          </a:p>
        </p:txBody>
      </p:sp>
      <p:graphicFrame>
        <p:nvGraphicFramePr>
          <p:cNvPr id="7" name="9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6864418"/>
              </p:ext>
            </p:extLst>
          </p:nvPr>
        </p:nvGraphicFramePr>
        <p:xfrm>
          <a:off x="1" y="1196752"/>
          <a:ext cx="9143999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8 Elipse"/>
          <p:cNvSpPr/>
          <p:nvPr/>
        </p:nvSpPr>
        <p:spPr>
          <a:xfrm>
            <a:off x="683568" y="1940560"/>
            <a:ext cx="144016" cy="144016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Flecha a la derecha con bandas"/>
          <p:cNvSpPr/>
          <p:nvPr/>
        </p:nvSpPr>
        <p:spPr>
          <a:xfrm rot="8962395">
            <a:off x="965994" y="1531141"/>
            <a:ext cx="579511" cy="419366"/>
          </a:xfrm>
          <a:prstGeom prst="stripedRightArrow">
            <a:avLst>
              <a:gd name="adj1" fmla="val 45590"/>
              <a:gd name="adj2" fmla="val 61022"/>
            </a:avLst>
          </a:prstGeom>
          <a:solidFill>
            <a:srgbClr val="C00000"/>
          </a:soli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712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CuadroTexto"/>
          <p:cNvSpPr txBox="1"/>
          <p:nvPr/>
        </p:nvSpPr>
        <p:spPr>
          <a:xfrm>
            <a:off x="2411760" y="620688"/>
            <a:ext cx="65527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r">
              <a:defRPr sz="32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s-ES" dirty="0"/>
              <a:t>ENSAYO DE RESISTENCIA A COMPRESIÓN</a:t>
            </a:r>
          </a:p>
        </p:txBody>
      </p:sp>
      <p:sp>
        <p:nvSpPr>
          <p:cNvPr id="3" name="CuadroTexto 12"/>
          <p:cNvSpPr txBox="1"/>
          <p:nvPr/>
        </p:nvSpPr>
        <p:spPr>
          <a:xfrm>
            <a:off x="5076056" y="2743760"/>
            <a:ext cx="4067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TOMA DE DATOS: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 smtClean="0"/>
              <a:t>FUERZA EJERCIDAD POR LA MÁQUINA SOBRE LA PROBETA. DATOS EXPRESADOS EN </a:t>
            </a:r>
            <a:r>
              <a:rPr lang="es-ES" dirty="0" err="1" smtClean="0"/>
              <a:t>MPa</a:t>
            </a:r>
            <a:r>
              <a:rPr lang="es-ES" dirty="0" smtClean="0"/>
              <a:t>.</a:t>
            </a:r>
            <a:endParaRPr lang="es-ES" dirty="0"/>
          </a:p>
        </p:txBody>
      </p:sp>
      <p:pic>
        <p:nvPicPr>
          <p:cNvPr id="4" name="Imagen 15" descr="IMG_20110627_111536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42" r="23546"/>
          <a:stretch/>
        </p:blipFill>
        <p:spPr>
          <a:xfrm>
            <a:off x="179512" y="1570279"/>
            <a:ext cx="4176464" cy="375983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Flecha a la derecha con bandas 13"/>
          <p:cNvSpPr/>
          <p:nvPr/>
        </p:nvSpPr>
        <p:spPr>
          <a:xfrm rot="11103045">
            <a:off x="3853452" y="3243450"/>
            <a:ext cx="1222732" cy="648072"/>
          </a:xfrm>
          <a:prstGeom prst="stripedRightArrow">
            <a:avLst/>
          </a:prstGeom>
          <a:solidFill>
            <a:srgbClr val="FFC000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Picture 2" descr="https://mail.google.com/mail/?attid=0.1&amp;disp=emb&amp;view=att&amp;th=130f98f186d6467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309" y="4230935"/>
            <a:ext cx="3671494" cy="21983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998063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-252536" y="188640"/>
            <a:ext cx="72728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RESULTADOS DE ENSAYO DE RESISTENCIA A COMPRESIÓN</a:t>
            </a:r>
          </a:p>
        </p:txBody>
      </p:sp>
      <p:graphicFrame>
        <p:nvGraphicFramePr>
          <p:cNvPr id="3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4647327"/>
              </p:ext>
            </p:extLst>
          </p:nvPr>
        </p:nvGraphicFramePr>
        <p:xfrm>
          <a:off x="395536" y="1268760"/>
          <a:ext cx="8496944" cy="5379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3 CuadroTexto"/>
          <p:cNvSpPr txBox="1"/>
          <p:nvPr/>
        </p:nvSpPr>
        <p:spPr>
          <a:xfrm>
            <a:off x="5220072" y="1177588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RESULTADOS MEDIOS OBTENIDOS DE LAS 3 AMASADAS</a:t>
            </a:r>
            <a:endParaRPr lang="es-ES" sz="14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235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467960"/>
            <a:ext cx="4427984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CONCLUSIÓN</a:t>
            </a:r>
            <a:endParaRPr lang="es-E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67544" y="1447031"/>
            <a:ext cx="806489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es-ES" dirty="0" smtClean="0">
                <a:latin typeface="Verdana"/>
                <a:cs typeface="Verdana"/>
              </a:rPr>
              <a:t>La robustez del hormigón </a:t>
            </a:r>
            <a:r>
              <a:rPr lang="es-ES" dirty="0" err="1" smtClean="0">
                <a:latin typeface="Verdana"/>
                <a:cs typeface="Verdana"/>
              </a:rPr>
              <a:t>autocompactante</a:t>
            </a:r>
            <a:r>
              <a:rPr lang="es-ES" dirty="0" smtClean="0">
                <a:latin typeface="Verdana"/>
                <a:cs typeface="Verdana"/>
              </a:rPr>
              <a:t> identificado como hormigón 0, alcanza una reducción de agua de un 4,5% y un aumento de agua de un 6%. </a:t>
            </a:r>
          </a:p>
          <a:p>
            <a:pPr marL="285750" indent="-285750" algn="just">
              <a:buFont typeface="Arial"/>
              <a:buChar char="•"/>
            </a:pPr>
            <a:endParaRPr lang="es-ES" dirty="0">
              <a:latin typeface="Verdana"/>
              <a:cs typeface="Verdana"/>
            </a:endParaRPr>
          </a:p>
          <a:p>
            <a:pPr algn="ctr"/>
            <a:r>
              <a:rPr lang="es-ES" dirty="0" smtClean="0">
                <a:latin typeface="Verdana"/>
                <a:cs typeface="Verdana"/>
              </a:rPr>
              <a:t>-4,5%		    0%			+6%</a:t>
            </a:r>
          </a:p>
          <a:p>
            <a:pPr marL="285750" indent="-285750" algn="just">
              <a:buFont typeface="Arial"/>
              <a:buChar char="•"/>
            </a:pPr>
            <a:endParaRPr lang="es-ES" dirty="0">
              <a:latin typeface="Verdana"/>
              <a:cs typeface="Verdana"/>
            </a:endParaRPr>
          </a:p>
          <a:p>
            <a:pPr marL="285750" indent="-285750" algn="just">
              <a:buFont typeface="Arial"/>
              <a:buChar char="•"/>
            </a:pPr>
            <a:r>
              <a:rPr lang="es-ES_tradnl" dirty="0">
                <a:latin typeface="Verdana"/>
                <a:cs typeface="Verdana"/>
              </a:rPr>
              <a:t>Es </a:t>
            </a:r>
            <a:r>
              <a:rPr lang="es-ES_tradnl" dirty="0" smtClean="0">
                <a:latin typeface="Verdana"/>
                <a:cs typeface="Verdana"/>
              </a:rPr>
              <a:t>posible </a:t>
            </a:r>
            <a:r>
              <a:rPr lang="es-ES_tradnl" dirty="0">
                <a:latin typeface="Verdana"/>
                <a:cs typeface="Verdana"/>
              </a:rPr>
              <a:t>obtener hormigones </a:t>
            </a:r>
            <a:r>
              <a:rPr lang="es-ES_tradnl" dirty="0" err="1">
                <a:latin typeface="Verdana"/>
                <a:cs typeface="Verdana"/>
              </a:rPr>
              <a:t>autocompactantes</a:t>
            </a:r>
            <a:r>
              <a:rPr lang="es-ES_tradnl" dirty="0">
                <a:latin typeface="Verdana"/>
                <a:cs typeface="Verdana"/>
              </a:rPr>
              <a:t> con un </a:t>
            </a:r>
            <a:r>
              <a:rPr lang="es-ES_tradnl" dirty="0" smtClean="0">
                <a:latin typeface="Verdana"/>
                <a:cs typeface="Verdana"/>
              </a:rPr>
              <a:t>contenido </a:t>
            </a:r>
            <a:r>
              <a:rPr lang="es-ES_tradnl" dirty="0">
                <a:latin typeface="Verdana"/>
                <a:cs typeface="Verdana"/>
              </a:rPr>
              <a:t>bajo en finos, como es el caso del hormigón </a:t>
            </a:r>
            <a:r>
              <a:rPr lang="es-ES_tradnl" dirty="0" smtClean="0">
                <a:latin typeface="Verdana"/>
                <a:cs typeface="Verdana"/>
              </a:rPr>
              <a:t>estudiado</a:t>
            </a:r>
            <a:r>
              <a:rPr lang="es-ES_tradnl" dirty="0">
                <a:latin typeface="Verdana"/>
                <a:cs typeface="Verdana"/>
              </a:rPr>
              <a:t>, la cohesión que confieren los finos en la </a:t>
            </a:r>
            <a:r>
              <a:rPr lang="es-ES_tradnl" dirty="0" smtClean="0">
                <a:latin typeface="Verdana"/>
                <a:cs typeface="Verdana"/>
              </a:rPr>
              <a:t>mezcla </a:t>
            </a:r>
            <a:r>
              <a:rPr lang="es-ES_tradnl" dirty="0">
                <a:latin typeface="Verdana"/>
                <a:cs typeface="Verdana"/>
              </a:rPr>
              <a:t>es sustituida por la cantidad de aditivo modulador </a:t>
            </a:r>
            <a:r>
              <a:rPr lang="es-ES_tradnl" dirty="0" smtClean="0">
                <a:latin typeface="Verdana"/>
                <a:cs typeface="Verdana"/>
              </a:rPr>
              <a:t>de </a:t>
            </a:r>
            <a:r>
              <a:rPr lang="es-ES_tradnl" dirty="0">
                <a:latin typeface="Verdana"/>
                <a:cs typeface="Verdana"/>
              </a:rPr>
              <a:t>la viscosidad, sin ser una cantidad elevada, porque </a:t>
            </a:r>
            <a:r>
              <a:rPr lang="es-ES_tradnl" dirty="0" smtClean="0">
                <a:latin typeface="Verdana"/>
                <a:cs typeface="Verdana"/>
              </a:rPr>
              <a:t>podrían </a:t>
            </a:r>
            <a:r>
              <a:rPr lang="es-ES_tradnl" dirty="0">
                <a:latin typeface="Verdana"/>
                <a:cs typeface="Verdana"/>
              </a:rPr>
              <a:t>aparecer contraindicaciones como son la </a:t>
            </a:r>
            <a:r>
              <a:rPr lang="es-ES_tradnl" dirty="0" smtClean="0">
                <a:latin typeface="Verdana"/>
                <a:cs typeface="Verdana"/>
              </a:rPr>
              <a:t>exudación </a:t>
            </a:r>
            <a:r>
              <a:rPr lang="es-ES_tradnl" dirty="0">
                <a:latin typeface="Verdana"/>
                <a:cs typeface="Verdana"/>
              </a:rPr>
              <a:t>y la segregación</a:t>
            </a:r>
            <a:r>
              <a:rPr lang="es-ES_tradnl" dirty="0" smtClean="0">
                <a:latin typeface="Verdana"/>
                <a:cs typeface="Verdana"/>
              </a:rPr>
              <a:t>.</a:t>
            </a:r>
          </a:p>
          <a:p>
            <a:pPr marL="285750" indent="-285750" algn="just">
              <a:buFont typeface="Arial"/>
              <a:buChar char="•"/>
            </a:pPr>
            <a:endParaRPr lang="es-ES_tradnl" dirty="0" smtClean="0">
              <a:latin typeface="Verdana"/>
              <a:cs typeface="Verdana"/>
            </a:endParaRPr>
          </a:p>
          <a:p>
            <a:pPr marL="285750" indent="-285750">
              <a:buFont typeface="Arial"/>
              <a:buChar char="•"/>
            </a:pP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El </a:t>
            </a:r>
            <a:r>
              <a:rPr lang="es-ES" dirty="0">
                <a:latin typeface="Verdana" pitchFamily="34" charset="0"/>
                <a:ea typeface="Verdana" pitchFamily="34" charset="0"/>
                <a:cs typeface="Verdana" pitchFamily="34" charset="0"/>
              </a:rPr>
              <a:t>HAC representa una garantía de calidad en todos los aspectos y resulta económicamente beneficioso para el constructor en prácticamente todos los casos.</a:t>
            </a:r>
            <a:endParaRPr lang="es-ES_tradnl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indent="-285750" algn="just">
              <a:buFont typeface="Arial"/>
              <a:buChar char="•"/>
            </a:pPr>
            <a:endParaRPr lang="es-ES_tradnl" dirty="0">
              <a:latin typeface="Verdana"/>
              <a:cs typeface="Verdana"/>
            </a:endParaRPr>
          </a:p>
          <a:p>
            <a:pPr marL="285750" indent="-285750" algn="just">
              <a:buFont typeface="Arial"/>
              <a:buChar char="•"/>
            </a:pPr>
            <a:endParaRPr lang="es-ES" dirty="0">
              <a:latin typeface="Verdana"/>
              <a:cs typeface="Verdana"/>
            </a:endParaRPr>
          </a:p>
        </p:txBody>
      </p:sp>
      <p:cxnSp>
        <p:nvCxnSpPr>
          <p:cNvPr id="5" name="Conector recto de flecha 4"/>
          <p:cNvCxnSpPr/>
          <p:nvPr/>
        </p:nvCxnSpPr>
        <p:spPr>
          <a:xfrm>
            <a:off x="4572000" y="2708920"/>
            <a:ext cx="187220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de flecha 5"/>
          <p:cNvCxnSpPr/>
          <p:nvPr/>
        </p:nvCxnSpPr>
        <p:spPr>
          <a:xfrm flipH="1">
            <a:off x="2699792" y="2708920"/>
            <a:ext cx="122413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934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1" descr="Descripción: http://www.upv.es/entidades/ETSIE/info/U0496009.png"/>
          <p:cNvPicPr>
            <a:picLocks noChangeAspect="1" noChangeArrowheads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445224"/>
            <a:ext cx="1266825" cy="1276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2" descr="Descripción: http://www.upv.es/entidades/ETSIE/info/U049600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446"/>
          <a:stretch>
            <a:fillRect/>
          </a:stretch>
        </p:blipFill>
        <p:spPr bwMode="auto">
          <a:xfrm>
            <a:off x="7858571" y="5477894"/>
            <a:ext cx="1177925" cy="1276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1259632" y="5621178"/>
            <a:ext cx="6768753" cy="46166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s-ES" sz="2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UNIVERSIDAD </a:t>
            </a:r>
            <a:r>
              <a:rPr lang="es-ES" sz="2400" b="1" dirty="0">
                <a:ln w="50800"/>
                <a:solidFill>
                  <a:schemeClr val="bg1">
                    <a:shade val="50000"/>
                  </a:schemeClr>
                </a:solidFill>
              </a:rPr>
              <a:t>POLITÉCNICA DE </a:t>
            </a:r>
            <a:r>
              <a:rPr lang="es-ES" sz="2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VALÉNCIA</a:t>
            </a:r>
            <a:endParaRPr lang="es-ES" sz="24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446336" y="6217567"/>
            <a:ext cx="6412233" cy="58477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s-ES" sz="16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ESCUELA TÉCNICA SUPERIOR DE INGENIERÍA DE EDIFICACIÓN </a:t>
            </a:r>
            <a:endParaRPr lang="es-ES" sz="16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0" y="692696"/>
            <a:ext cx="9144000" cy="156966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/>
            <a:r>
              <a:rPr lang="es-ES" sz="3200" b="1" dirty="0"/>
              <a:t>ESTUDIO DE LA ROBUSTEZ EN EL HORMIGÓN AUTOCOMPACTANTE CON BAJO CONTENIDO DE FINOS</a:t>
            </a:r>
            <a:endParaRPr lang="es-ES" sz="3200" dirty="0"/>
          </a:p>
        </p:txBody>
      </p:sp>
      <p:sp>
        <p:nvSpPr>
          <p:cNvPr id="10" name="9 Rectángulo"/>
          <p:cNvSpPr/>
          <p:nvPr/>
        </p:nvSpPr>
        <p:spPr>
          <a:xfrm>
            <a:off x="-2" y="2924944"/>
            <a:ext cx="9144002" cy="461665"/>
          </a:xfrm>
          <a:prstGeom prst="rect">
            <a:avLst/>
          </a:prstGeom>
          <a:scene3d>
            <a:camera prst="orthographicFront"/>
            <a:lightRig rig="threePt" dir="t"/>
          </a:scene3d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s-ES" sz="2400" b="1" dirty="0">
                <a:ln w="50800"/>
                <a:solidFill>
                  <a:schemeClr val="bg1">
                    <a:shade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SERGIO CREMADES ESCRIG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-2" y="3789040"/>
            <a:ext cx="914400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s-ES" sz="1400" b="1" i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		</a:t>
            </a:r>
            <a:r>
              <a:rPr lang="es-ES" sz="1400" b="1" i="1" dirty="0" smtClean="0">
                <a:ln w="50800"/>
                <a:solidFill>
                  <a:schemeClr val="bg1">
                    <a:lumMod val="85000"/>
                    <a:lumOff val="15000"/>
                  </a:schemeClr>
                </a:solidFill>
              </a:rPr>
              <a:t>DIRECTORES</a:t>
            </a:r>
            <a:r>
              <a:rPr lang="es-ES" sz="1400" b="1" i="1" dirty="0">
                <a:ln w="50800"/>
                <a:solidFill>
                  <a:schemeClr val="bg1">
                    <a:lumMod val="85000"/>
                    <a:lumOff val="15000"/>
                  </a:schemeClr>
                </a:solidFill>
              </a:rPr>
              <a:t>: </a:t>
            </a:r>
            <a:r>
              <a:rPr lang="es-ES" sz="1400" b="1" dirty="0">
                <a:ln w="50800"/>
                <a:solidFill>
                  <a:schemeClr val="bg1">
                    <a:lumMod val="85000"/>
                    <a:lumOff val="15000"/>
                  </a:schemeClr>
                </a:solidFill>
              </a:rPr>
              <a:t>	LUIS </a:t>
            </a:r>
            <a:r>
              <a:rPr lang="es-ES" sz="1400" b="1" dirty="0" smtClean="0">
                <a:ln w="50800"/>
                <a:solidFill>
                  <a:schemeClr val="bg1">
                    <a:lumMod val="85000"/>
                    <a:lumOff val="15000"/>
                  </a:schemeClr>
                </a:solidFill>
              </a:rPr>
              <a:t>VICENTE GARCÍA </a:t>
            </a:r>
            <a:r>
              <a:rPr lang="es-ES" sz="1400" b="1" dirty="0">
                <a:ln w="50800"/>
                <a:solidFill>
                  <a:schemeClr val="bg1">
                    <a:lumMod val="85000"/>
                    <a:lumOff val="15000"/>
                  </a:schemeClr>
                </a:solidFill>
              </a:rPr>
              <a:t>BALLESTER</a:t>
            </a:r>
          </a:p>
          <a:p>
            <a:r>
              <a:rPr lang="es-ES" sz="1400" b="1" dirty="0">
                <a:ln w="50800"/>
                <a:solidFill>
                  <a:schemeClr val="bg1">
                    <a:lumMod val="85000"/>
                    <a:lumOff val="15000"/>
                  </a:schemeClr>
                </a:solidFill>
              </a:rPr>
              <a:t>		</a:t>
            </a:r>
            <a:r>
              <a:rPr lang="es-ES" sz="1400" b="1" dirty="0" smtClean="0">
                <a:ln w="50800"/>
                <a:solidFill>
                  <a:schemeClr val="bg1">
                    <a:lumMod val="85000"/>
                    <a:lumOff val="15000"/>
                  </a:schemeClr>
                </a:solidFill>
              </a:rPr>
              <a:t>		JOSÉ </a:t>
            </a:r>
            <a:r>
              <a:rPr lang="es-ES" sz="1400" b="1" dirty="0">
                <a:ln w="50800"/>
                <a:solidFill>
                  <a:schemeClr val="bg1">
                    <a:lumMod val="85000"/>
                    <a:lumOff val="15000"/>
                  </a:schemeClr>
                </a:solidFill>
              </a:rPr>
              <a:t>RAMÓN ALBIOL IBÁÑEZ</a:t>
            </a:r>
            <a:r>
              <a:rPr lang="es-ES" b="1" dirty="0">
                <a:ln w="50800"/>
                <a:solidFill>
                  <a:schemeClr val="bg1">
                    <a:shade val="50000"/>
                  </a:schemeClr>
                </a:solidFill>
              </a:rPr>
              <a:t>	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3856099" y="4725144"/>
            <a:ext cx="1460656" cy="46166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s-ES" b="1" dirty="0">
                <a:ln w="50800"/>
                <a:solidFill>
                  <a:schemeClr val="bg1">
                    <a:lumMod val="85000"/>
                    <a:lumOff val="15000"/>
                  </a:schemeClr>
                </a:solidFill>
              </a:rPr>
              <a:t>JUNIO </a:t>
            </a:r>
            <a:r>
              <a:rPr lang="es-ES" sz="2400" b="1" dirty="0">
                <a:ln w="50800"/>
                <a:solidFill>
                  <a:schemeClr val="bg1">
                    <a:lumMod val="85000"/>
                    <a:lumOff val="15000"/>
                  </a:schemeClr>
                </a:solidFill>
              </a:rPr>
              <a:t>2</a:t>
            </a:r>
            <a:r>
              <a:rPr lang="es-ES" b="1" dirty="0">
                <a:ln w="50800"/>
                <a:solidFill>
                  <a:schemeClr val="bg1">
                    <a:lumMod val="85000"/>
                    <a:lumOff val="15000"/>
                  </a:schemeClr>
                </a:solidFill>
              </a:rPr>
              <a:t>0</a:t>
            </a:r>
            <a:r>
              <a:rPr lang="es-ES" sz="2400" b="1" dirty="0">
                <a:ln w="50800"/>
                <a:solidFill>
                  <a:schemeClr val="bg1">
                    <a:lumMod val="85000"/>
                    <a:lumOff val="15000"/>
                  </a:schemeClr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80791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Artículo.thmx</Template>
  <TotalTime>4907</TotalTime>
  <Words>949</Words>
  <Application>Microsoft Office PowerPoint</Application>
  <PresentationFormat>Presentación en pantalla (4:3)</PresentationFormat>
  <Paragraphs>330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27" baseType="lpstr">
      <vt:lpstr>Flujo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CREMADES</dc:creator>
  <cp:lastModifiedBy>CREMADES</cp:lastModifiedBy>
  <cp:revision>195</cp:revision>
  <dcterms:created xsi:type="dcterms:W3CDTF">2011-07-01T08:43:46Z</dcterms:created>
  <dcterms:modified xsi:type="dcterms:W3CDTF">2011-07-14T15:48:04Z</dcterms:modified>
</cp:coreProperties>
</file>