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311" r:id="rId3"/>
    <p:sldId id="291" r:id="rId4"/>
    <p:sldId id="292" r:id="rId5"/>
    <p:sldId id="312" r:id="rId6"/>
    <p:sldId id="293" r:id="rId7"/>
    <p:sldId id="294" r:id="rId8"/>
    <p:sldId id="296" r:id="rId9"/>
    <p:sldId id="295" r:id="rId10"/>
    <p:sldId id="309" r:id="rId11"/>
    <p:sldId id="313" r:id="rId12"/>
    <p:sldId id="297" r:id="rId13"/>
    <p:sldId id="298" r:id="rId14"/>
    <p:sldId id="310" r:id="rId15"/>
    <p:sldId id="314" r:id="rId16"/>
    <p:sldId id="300" r:id="rId17"/>
    <p:sldId id="301" r:id="rId18"/>
    <p:sldId id="304" r:id="rId19"/>
    <p:sldId id="302" r:id="rId20"/>
    <p:sldId id="303" r:id="rId21"/>
    <p:sldId id="315" r:id="rId22"/>
    <p:sldId id="289" r:id="rId23"/>
    <p:sldId id="263" r:id="rId24"/>
    <p:sldId id="264" r:id="rId25"/>
    <p:sldId id="265" r:id="rId26"/>
    <p:sldId id="316" r:id="rId27"/>
    <p:sldId id="267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61" autoAdjust="0"/>
    <p:restoredTop sz="94660" autoAdjust="0"/>
  </p:normalViewPr>
  <p:slideViewPr>
    <p:cSldViewPr>
      <p:cViewPr varScale="1">
        <p:scale>
          <a:sx n="75" d="100"/>
          <a:sy n="75" d="100"/>
        </p:scale>
        <p:origin x="-43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2807DA7-534F-413D-9EEE-D7265DE45B10}" type="datetimeFigureOut">
              <a:rPr lang="es-ES" smtClean="0"/>
              <a:t>22/09/2011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9FF80CA-355D-427B-AEB3-5FAF0E50942F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2063080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tx1"/>
                </a:solidFill>
              </a:rPr>
              <a:t>AUTOR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Mª DOLORES BORAO MORENO</a:t>
            </a:r>
          </a:p>
          <a:p>
            <a:endParaRPr lang="es-ES" sz="1400" dirty="0" smtClean="0">
              <a:solidFill>
                <a:schemeClr val="tx1"/>
              </a:solidFill>
            </a:endParaRPr>
          </a:p>
          <a:p>
            <a:r>
              <a:rPr lang="es-ES" sz="1400" dirty="0" smtClean="0">
                <a:solidFill>
                  <a:schemeClr val="tx1"/>
                </a:solidFill>
              </a:rPr>
              <a:t>DIRECTOR ACADEMICO</a:t>
            </a:r>
          </a:p>
          <a:p>
            <a:r>
              <a:rPr lang="es-ES" sz="1400" dirty="0" smtClean="0">
                <a:solidFill>
                  <a:schemeClr val="tx1"/>
                </a:solidFill>
              </a:rPr>
              <a:t>PABLO RODRIGUEZ NAVARRO</a:t>
            </a:r>
          </a:p>
          <a:p>
            <a:r>
              <a:rPr lang="es-ES" sz="1400" dirty="0" smtClean="0">
                <a:solidFill>
                  <a:schemeClr val="tx1"/>
                </a:solidFill>
              </a:rPr>
              <a:t>VALENCIA, JULIO 2011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000" dirty="0" smtClean="0"/>
              <a:t>Castillo-convento de montesa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26394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Introduccion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276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Pfg</a:t>
            </a:r>
            <a:r>
              <a:rPr lang="es-ES" dirty="0" smtClean="0"/>
              <a:t>: castillo-convento de montesa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ANTECEDENTES</a:t>
            </a:r>
          </a:p>
          <a:p>
            <a:r>
              <a:rPr lang="es-ES" dirty="0" smtClean="0"/>
              <a:t>AMBITO Y EXTENSION</a:t>
            </a:r>
          </a:p>
          <a:p>
            <a:r>
              <a:rPr lang="es-ES" dirty="0" smtClean="0"/>
              <a:t>OBJETIVOS</a:t>
            </a:r>
          </a:p>
          <a:p>
            <a:r>
              <a:rPr lang="es-ES" dirty="0" smtClean="0"/>
              <a:t>METODOLOGIA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50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Pfg</a:t>
            </a:r>
            <a:r>
              <a:rPr lang="es-ES" dirty="0"/>
              <a:t>: castillo-convento de </a:t>
            </a:r>
            <a:r>
              <a:rPr lang="es-ES" dirty="0" smtClean="0"/>
              <a:t>montesa</a:t>
            </a:r>
            <a:br>
              <a:rPr lang="es-ES" dirty="0" smtClean="0"/>
            </a:br>
            <a:endParaRPr lang="es-ES" dirty="0"/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24744"/>
            <a:ext cx="5557800" cy="4446240"/>
          </a:xfrm>
        </p:spPr>
      </p:pic>
    </p:spTree>
    <p:extLst>
      <p:ext uri="{BB962C8B-B14F-4D97-AF65-F5344CB8AC3E}">
        <p14:creationId xmlns:p14="http://schemas.microsoft.com/office/powerpoint/2010/main" val="53179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Investigación </a:t>
            </a:r>
            <a:r>
              <a:rPr lang="es-ES" dirty="0" err="1" smtClean="0"/>
              <a:t>historica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797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21999260"/>
              </p:ext>
            </p:extLst>
          </p:nvPr>
        </p:nvGraphicFramePr>
        <p:xfrm>
          <a:off x="609600" y="1600200"/>
          <a:ext cx="7924798" cy="321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114"/>
                <a:gridCol w="1132114"/>
                <a:gridCol w="1132114"/>
                <a:gridCol w="1132114"/>
                <a:gridCol w="1132114"/>
                <a:gridCol w="1132114"/>
                <a:gridCol w="1132114"/>
              </a:tblGrid>
              <a:tr h="2476872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Montesa toma importancia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Jaime I permuto el castillo de Jativa por el de Montesa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Pasa a manos  cristianas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Alfonso I concede Carta Pobla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Supresion de la Orden del Temple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 crea la nueva Orden Santa </a:t>
                      </a:r>
                      <a:r>
                        <a:rPr lang="es-ES" sz="11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Maria</a:t>
                      </a: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 Montesa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Jaime II cede la alquería musulmana a la nueva orden</a:t>
                      </a:r>
                    </a:p>
                  </a:txBody>
                  <a:tcPr marL="68580" marR="68580" marT="0" marB="0" vert="vert27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Ep</a:t>
                      </a: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s-ES" sz="11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islamica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Reconquista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1289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1319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279714444"/>
              </p:ext>
            </p:extLst>
          </p:nvPr>
        </p:nvGraphicFramePr>
        <p:xfrm>
          <a:off x="611560" y="4653136"/>
          <a:ext cx="7848599" cy="191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467"/>
                <a:gridCol w="864096"/>
                <a:gridCol w="576064"/>
                <a:gridCol w="648072"/>
                <a:gridCol w="936104"/>
                <a:gridCol w="1152128"/>
                <a:gridCol w="933801"/>
                <a:gridCol w="1730867"/>
              </a:tblGrid>
              <a:tr h="1308080"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Comienzo de la construcción del capítulo del convento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-Construcción de una barbacana alrededor de la fortaleza y </a:t>
                      </a: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puerta de </a:t>
                      </a:r>
                      <a:r>
                        <a:rPr lang="es-ES" sz="1000" b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acceso.</a:t>
                      </a:r>
                      <a:endParaRPr lang="es-ES" sz="1100" b="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r>
                        <a:rPr lang="es-ES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Construcción de una cerca con una puerta que mira a Játiva</a:t>
                      </a:r>
                      <a:endParaRPr lang="es-ES" sz="1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Capilla </a:t>
                      </a: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de </a:t>
                      </a: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Santiago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Finalizó el claustro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-Construcción de celdas</a:t>
                      </a:r>
                    </a:p>
                    <a:p>
                      <a:r>
                        <a:rPr lang="es-ES" sz="1000" dirty="0" smtClean="0"/>
                        <a:t>-Construcción de habitaciones separadas para el maestre</a:t>
                      </a:r>
                    </a:p>
                    <a:p>
                      <a:r>
                        <a:rPr lang="es-ES" sz="1000" dirty="0" smtClean="0"/>
                        <a:t>-Capilla de Santa Cruz</a:t>
                      </a:r>
                    </a:p>
                    <a:p>
                      <a:endParaRPr lang="es-ES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-Construcción de dormitorio en el convento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-Construcción de una cueva 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-Esculpió sus escudos de armas y las de la orden en bóvedas y claves.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Reparaciones en: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Tejado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Horno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Courier New"/>
                        <a:buChar char="o"/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Cocina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-Construcción </a:t>
                      </a: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de chimenea</a:t>
                      </a:r>
                      <a:endParaRPr lang="es-ES" sz="1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</a:tr>
              <a:tr h="28803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03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1319       1327      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1445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  <a:endParaRPr lang="es-E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3 Marcador de contenido" descr="Recorte de pantalla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16632"/>
            <a:ext cx="7848873" cy="4429843"/>
          </a:xfrm>
        </p:spPr>
      </p:pic>
    </p:spTree>
    <p:extLst>
      <p:ext uri="{BB962C8B-B14F-4D97-AF65-F5344CB8AC3E}">
        <p14:creationId xmlns:p14="http://schemas.microsoft.com/office/powerpoint/2010/main" val="401066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183810488"/>
              </p:ext>
            </p:extLst>
          </p:nvPr>
        </p:nvGraphicFramePr>
        <p:xfrm>
          <a:off x="1403648" y="4581127"/>
          <a:ext cx="6552728" cy="191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467"/>
                <a:gridCol w="864096"/>
                <a:gridCol w="1008757"/>
                <a:gridCol w="864096"/>
                <a:gridCol w="1008112"/>
                <a:gridCol w="936104"/>
                <a:gridCol w="864096"/>
              </a:tblGrid>
              <a:tr h="1308080"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Trabajos de limpieza</a:t>
                      </a:r>
                    </a:p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Prospecciones </a:t>
                      </a:r>
                      <a:r>
                        <a:rPr lang="es-ES" sz="1000" dirty="0" err="1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arquologicas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-Retirada</a:t>
                      </a:r>
                      <a:r>
                        <a:rPr lang="es-ES" sz="10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de escombros</a:t>
                      </a:r>
                      <a:endParaRPr lang="es-ES" sz="1100" b="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r>
                        <a:rPr lang="es-ES" sz="10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Consolidacion</a:t>
                      </a:r>
                      <a:r>
                        <a:rPr lang="es-ES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restos</a:t>
                      </a:r>
                      <a:r>
                        <a:rPr lang="es-ES" sz="1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acondicionamiento del acceso y </a:t>
                      </a:r>
                      <a:r>
                        <a:rPr lang="es-ES" sz="1000" b="1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pta</a:t>
                      </a:r>
                      <a:r>
                        <a:rPr lang="es-ES" sz="1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ppal.          Prospecciones </a:t>
                      </a:r>
                      <a:r>
                        <a:rPr lang="es-ES" sz="1000" b="1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arqueologicas</a:t>
                      </a:r>
                      <a:endParaRPr lang="es-ES" sz="1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-Obras de emergencia en las partes altas 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-Restauración del </a:t>
                      </a:r>
                      <a:r>
                        <a:rPr lang="es-ES" sz="1000" dirty="0" err="1" smtClean="0"/>
                        <a:t>perimetro</a:t>
                      </a:r>
                      <a:r>
                        <a:rPr lang="es-ES" sz="1000" dirty="0" smtClean="0"/>
                        <a:t> exterior de las murallas</a:t>
                      </a:r>
                    </a:p>
                    <a:p>
                      <a:endParaRPr lang="es-ES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err="1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Reconstruccion</a:t>
                      </a: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de la Sala Capitular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-En la actualidad</a:t>
                      </a:r>
                      <a:r>
                        <a:rPr lang="es-ES" sz="10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se esta interviniendo en los accesos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 vert="vert270"/>
                </a:tc>
              </a:tr>
              <a:tr h="28803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03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1946      1955    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1975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  <a:endParaRPr lang="es-E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3 Marcador de contenido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6632"/>
            <a:ext cx="6578274" cy="4248468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670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" name="3 Marcador de contenido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6840760" cy="496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0050"/>
            <a:ext cx="7886700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35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Estudio constructivo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757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4368485" cy="3276363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Estudio constructivo</a:t>
            </a:r>
            <a:br>
              <a:rPr lang="es-ES" dirty="0" smtClean="0"/>
            </a:br>
            <a:endParaRPr lang="es-ES" dirty="0"/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44824"/>
            <a:ext cx="4283935" cy="3212951"/>
          </a:xfrm>
        </p:spPr>
      </p:pic>
    </p:spTree>
    <p:extLst>
      <p:ext uri="{BB962C8B-B14F-4D97-AF65-F5344CB8AC3E}">
        <p14:creationId xmlns:p14="http://schemas.microsoft.com/office/powerpoint/2010/main" val="31156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78586"/>
            <a:ext cx="4527854" cy="3394630"/>
          </a:xfrm>
        </p:spPr>
      </p:pic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" name="5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09" y="1930631"/>
            <a:ext cx="2763982" cy="3453938"/>
          </a:xfrm>
        </p:spPr>
      </p:pic>
    </p:spTree>
    <p:extLst>
      <p:ext uri="{BB962C8B-B14F-4D97-AF65-F5344CB8AC3E}">
        <p14:creationId xmlns:p14="http://schemas.microsoft.com/office/powerpoint/2010/main" val="17984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4234017" cy="560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09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Analisis</a:t>
            </a:r>
            <a:r>
              <a:rPr lang="es-ES" dirty="0" smtClean="0"/>
              <a:t> de daños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612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3 Marcador de contenido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5048"/>
            <a:ext cx="7632848" cy="53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8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6653"/>
            <a:ext cx="7992888" cy="56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91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813555"/>
            <a:ext cx="4856185" cy="3642138"/>
          </a:xfrm>
          <a:prstGeom prst="rect">
            <a:avLst/>
          </a:prstGeom>
        </p:spPr>
      </p:pic>
      <p:pic>
        <p:nvPicPr>
          <p:cNvPr id="6" name="7 Marcador de contenid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13554"/>
            <a:ext cx="2664296" cy="355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4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4645"/>
            <a:ext cx="7992888" cy="56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5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Recorte de pantalla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4422"/>
            <a:ext cx="7848872" cy="5539178"/>
          </a:xfrm>
        </p:spPr>
      </p:pic>
    </p:spTree>
    <p:extLst>
      <p:ext uri="{BB962C8B-B14F-4D97-AF65-F5344CB8AC3E}">
        <p14:creationId xmlns:p14="http://schemas.microsoft.com/office/powerpoint/2010/main" val="5853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374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48880"/>
            <a:ext cx="3611860" cy="2708895"/>
          </a:xfrm>
        </p:spPr>
      </p:pic>
      <p:pic>
        <p:nvPicPr>
          <p:cNvPr id="8" name="7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48880"/>
            <a:ext cx="4070963" cy="2663330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94523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14904"/>
            <a:ext cx="4680520" cy="3510390"/>
          </a:xfr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1" name="10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204864"/>
            <a:ext cx="2654052" cy="3538736"/>
          </a:xfrm>
        </p:spPr>
      </p:pic>
    </p:spTree>
    <p:extLst>
      <p:ext uri="{BB962C8B-B14F-4D97-AF65-F5344CB8AC3E}">
        <p14:creationId xmlns:p14="http://schemas.microsoft.com/office/powerpoint/2010/main" val="109576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04864"/>
            <a:ext cx="4693908" cy="3520430"/>
          </a:xfrm>
        </p:spPr>
      </p:pic>
      <p:pic>
        <p:nvPicPr>
          <p:cNvPr id="6" name="5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204864"/>
            <a:ext cx="2654052" cy="3538736"/>
          </a:xfr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1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348880"/>
            <a:ext cx="3925821" cy="2944366"/>
          </a:xfrm>
        </p:spPr>
      </p:pic>
      <p:pic>
        <p:nvPicPr>
          <p:cNvPr id="6" name="5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011" y="2348880"/>
            <a:ext cx="3925821" cy="2944366"/>
          </a:xfr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39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624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3194112" cy="4258816"/>
          </a:xfrm>
        </p:spPr>
      </p:pic>
      <p:pic>
        <p:nvPicPr>
          <p:cNvPr id="6" name="5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3194112" cy="4258816"/>
          </a:xfr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589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2071</TotalTime>
  <Words>269</Words>
  <Application>Microsoft Office PowerPoint</Application>
  <PresentationFormat>Presentación en pantalla (4:3)</PresentationFormat>
  <Paragraphs>77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Horizonte</vt:lpstr>
      <vt:lpstr>Castillo-convento de montesa</vt:lpstr>
      <vt:lpstr>Introduccion</vt:lpstr>
      <vt:lpstr>Pfg: castillo-convento de montesa </vt:lpstr>
      <vt:lpstr>Pfg: castillo-convento de montesa </vt:lpstr>
      <vt:lpstr>Investigación historica</vt:lpstr>
      <vt:lpstr> </vt:lpstr>
      <vt:lpstr>Presentación de PowerPoint</vt:lpstr>
      <vt:lpstr>Presentación de PowerPoint</vt:lpstr>
      <vt:lpstr> </vt:lpstr>
      <vt:lpstr>Presentación de PowerPoint</vt:lpstr>
      <vt:lpstr>Estudio constructivo</vt:lpstr>
      <vt:lpstr>Estudio constructivo </vt:lpstr>
      <vt:lpstr>Presentación de PowerPoint</vt:lpstr>
      <vt:lpstr>Presentación de PowerPoint</vt:lpstr>
      <vt:lpstr>Analisis de daños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Castillo-convento de montesa</dc:title>
  <dc:creator>DOLORES</dc:creator>
  <cp:lastModifiedBy>DOLORES</cp:lastModifiedBy>
  <cp:revision>43</cp:revision>
  <dcterms:created xsi:type="dcterms:W3CDTF">2011-07-07T08:07:45Z</dcterms:created>
  <dcterms:modified xsi:type="dcterms:W3CDTF">2011-09-22T05:37:51Z</dcterms:modified>
</cp:coreProperties>
</file>