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24"/>
  </p:notesMasterIdLst>
  <p:sldIdLst>
    <p:sldId id="256" r:id="rId2"/>
    <p:sldId id="257" r:id="rId3"/>
    <p:sldId id="262" r:id="rId4"/>
    <p:sldId id="258" r:id="rId5"/>
    <p:sldId id="259" r:id="rId6"/>
    <p:sldId id="263" r:id="rId7"/>
    <p:sldId id="264" r:id="rId8"/>
    <p:sldId id="265" r:id="rId9"/>
    <p:sldId id="266" r:id="rId10"/>
    <p:sldId id="267" r:id="rId11"/>
    <p:sldId id="269" r:id="rId12"/>
    <p:sldId id="270" r:id="rId13"/>
    <p:sldId id="271" r:id="rId14"/>
    <p:sldId id="272" r:id="rId15"/>
    <p:sldId id="273" r:id="rId16"/>
    <p:sldId id="274" r:id="rId17"/>
    <p:sldId id="284" r:id="rId18"/>
    <p:sldId id="276" r:id="rId19"/>
    <p:sldId id="285" r:id="rId20"/>
    <p:sldId id="277" r:id="rId21"/>
    <p:sldId id="278" r:id="rId22"/>
    <p:sldId id="279" r:id="rId2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FF76"/>
    <a:srgbClr val="55F5B4"/>
    <a:srgbClr val="54F6C4"/>
    <a:srgbClr val="4BFF9C"/>
    <a:srgbClr val="F1E3F9"/>
    <a:srgbClr val="CC3399"/>
    <a:srgbClr val="CC0066"/>
    <a:srgbClr val="FF3399"/>
    <a:srgbClr val="FF66CC"/>
    <a:srgbClr val="FF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7" autoAdjust="0"/>
  </p:normalViewPr>
  <p:slideViewPr>
    <p:cSldViewPr>
      <p:cViewPr>
        <p:scale>
          <a:sx n="75" d="100"/>
          <a:sy n="75" d="100"/>
        </p:scale>
        <p:origin x="-1014" y="-7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76D570-7BA8-4D1E-B58D-63A277731560}" type="datetimeFigureOut">
              <a:rPr lang="es-ES" smtClean="0"/>
              <a:pPr/>
              <a:t>22/09/2011</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ECD063-6838-4552-8594-EA7265887AEA}" type="slidenum">
              <a:rPr lang="es-ES" smtClean="0"/>
              <a:pPr/>
              <a:t>‹Nº›</a:t>
            </a:fld>
            <a:endParaRPr lang="es-ES"/>
          </a:p>
        </p:txBody>
      </p:sp>
    </p:spTree>
    <p:extLst>
      <p:ext uri="{BB962C8B-B14F-4D97-AF65-F5344CB8AC3E}">
        <p14:creationId xmlns:p14="http://schemas.microsoft.com/office/powerpoint/2010/main" xmlns="" val="3935289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BBF2209E-D8DC-497A-B3D0-A603C72E4311}" type="datetimeFigureOut">
              <a:rPr lang="es-ES" smtClean="0"/>
              <a:pPr/>
              <a:t>22/09/2011</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9C87D49E-9F81-499A-A204-EF44A1C6E7B9}"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BF2209E-D8DC-497A-B3D0-A603C72E4311}" type="datetimeFigureOut">
              <a:rPr lang="es-ES" smtClean="0"/>
              <a:pPr/>
              <a:t>22/09/2011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C87D49E-9F81-499A-A204-EF44A1C6E7B9}"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BBF2209E-D8DC-497A-B3D0-A603C72E4311}" type="datetimeFigureOut">
              <a:rPr lang="es-ES" smtClean="0"/>
              <a:pPr/>
              <a:t>22/09/2011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C87D49E-9F81-499A-A204-EF44A1C6E7B9}"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BF2209E-D8DC-497A-B3D0-A603C72E4311}" type="datetimeFigureOut">
              <a:rPr lang="es-ES" smtClean="0"/>
              <a:pPr/>
              <a:t>22/09/2011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C87D49E-9F81-499A-A204-EF44A1C6E7B9}"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BBF2209E-D8DC-497A-B3D0-A603C72E4311}" type="datetimeFigureOut">
              <a:rPr lang="es-ES" smtClean="0"/>
              <a:pPr/>
              <a:t>22/09/2011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C87D49E-9F81-499A-A204-EF44A1C6E7B9}"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BBF2209E-D8DC-497A-B3D0-A603C72E4311}" type="datetimeFigureOut">
              <a:rPr lang="es-ES" smtClean="0"/>
              <a:pPr/>
              <a:t>22/09/2011</a:t>
            </a:fld>
            <a:endParaRPr lang="es-ES"/>
          </a:p>
        </p:txBody>
      </p:sp>
      <p:sp>
        <p:nvSpPr>
          <p:cNvPr id="8" name="7 Marcador de número de diapositiva"/>
          <p:cNvSpPr>
            <a:spLocks noGrp="1"/>
          </p:cNvSpPr>
          <p:nvPr>
            <p:ph type="sldNum" sz="quarter" idx="11"/>
          </p:nvPr>
        </p:nvSpPr>
        <p:spPr/>
        <p:txBody>
          <a:bodyPr/>
          <a:lstStyle/>
          <a:p>
            <a:fld id="{9C87D49E-9F81-499A-A204-EF44A1C6E7B9}" type="slidenum">
              <a:rPr lang="es-ES" smtClean="0"/>
              <a:pPr/>
              <a:t>‹Nº›</a:t>
            </a:fld>
            <a:endParaRPr lang="es-ES"/>
          </a:p>
        </p:txBody>
      </p:sp>
      <p:sp>
        <p:nvSpPr>
          <p:cNvPr id="9" name="8 Marcador de pie de página"/>
          <p:cNvSpPr>
            <a:spLocks noGrp="1"/>
          </p:cNvSpPr>
          <p:nvPr>
            <p:ph type="ftr" sz="quarter" idx="12"/>
          </p:nvPr>
        </p:nvSpPr>
        <p:spPr/>
        <p:txBody>
          <a:bodyPr/>
          <a:lstStyle/>
          <a:p>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BF2209E-D8DC-497A-B3D0-A603C72E4311}" type="datetimeFigureOut">
              <a:rPr lang="es-ES" smtClean="0"/>
              <a:pPr/>
              <a:t>22/09/2011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C87D49E-9F81-499A-A204-EF44A1C6E7B9}"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BF2209E-D8DC-497A-B3D0-A603C72E4311}" type="datetimeFigureOut">
              <a:rPr lang="es-ES" smtClean="0"/>
              <a:pPr/>
              <a:t>22/09/2011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156448" y="6422064"/>
            <a:ext cx="762000" cy="365125"/>
          </a:xfrm>
        </p:spPr>
        <p:txBody>
          <a:bodyPr/>
          <a:lstStyle/>
          <a:p>
            <a:fld id="{9C87D49E-9F81-499A-A204-EF44A1C6E7B9}"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BBF2209E-D8DC-497A-B3D0-A603C72E4311}" type="datetimeFigureOut">
              <a:rPr lang="es-ES" smtClean="0"/>
              <a:pPr/>
              <a:t>22/09/2011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C87D49E-9F81-499A-A204-EF44A1C6E7B9}"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BF2209E-D8DC-497A-B3D0-A603C72E4311}" type="datetimeFigureOut">
              <a:rPr lang="es-ES" smtClean="0"/>
              <a:pPr/>
              <a:t>22/09/2011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C87D49E-9F81-499A-A204-EF44A1C6E7B9}"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BF2209E-D8DC-497A-B3D0-A603C72E4311}" type="datetimeFigureOut">
              <a:rPr lang="es-ES" smtClean="0"/>
              <a:pPr/>
              <a:t>22/09/2011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C87D49E-9F81-499A-A204-EF44A1C6E7B9}"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BBF2209E-D8DC-497A-B3D0-A603C72E4311}" type="datetimeFigureOut">
              <a:rPr lang="es-ES" smtClean="0"/>
              <a:pPr/>
              <a:t>22/09/2011</a:t>
            </a:fld>
            <a:endParaRPr lang="es-ES"/>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s-ES"/>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9C87D49E-9F81-499A-A204-EF44A1C6E7B9}" type="slidenum">
              <a:rPr lang="es-ES" smtClean="0"/>
              <a:pPr/>
              <a:t>‹Nº›</a:t>
            </a:fld>
            <a:endParaRPr lang="es-ES"/>
          </a:p>
        </p:txBody>
      </p:sp>
    </p:spTree>
  </p:cSld>
  <p:clrMap bg1="dk1" tx1="lt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268760"/>
            <a:ext cx="7992888" cy="2996904"/>
          </a:xfrm>
          <a:noFill/>
          <a:ln>
            <a:noFill/>
          </a:ln>
        </p:spPr>
        <p:txBody>
          <a:bodyPr anchor="ctr">
            <a:normAutofit fontScale="90000"/>
          </a:bodyPr>
          <a:lstStyle/>
          <a:p>
            <a:pPr algn="ctr"/>
            <a:r>
              <a:rPr lang="es-ES" sz="2800" dirty="0" smtClean="0">
                <a:solidFill>
                  <a:srgbClr val="CC0066"/>
                </a:solidFill>
              </a:rPr>
              <a:t/>
            </a:r>
            <a:br>
              <a:rPr lang="es-ES" sz="2800" dirty="0" smtClean="0">
                <a:solidFill>
                  <a:srgbClr val="CC0066"/>
                </a:solidFill>
              </a:rPr>
            </a:br>
            <a:r>
              <a:rPr lang="es-ES" sz="2800" dirty="0" smtClean="0">
                <a:solidFill>
                  <a:srgbClr val="CC3399"/>
                </a:solidFill>
              </a:rPr>
              <a:t/>
            </a:r>
            <a:br>
              <a:rPr lang="es-ES" sz="2800" dirty="0" smtClean="0">
                <a:solidFill>
                  <a:srgbClr val="CC3399"/>
                </a:solidFill>
              </a:rPr>
            </a:br>
            <a:r>
              <a:rPr lang="es-ES" sz="3600" dirty="0" smtClean="0">
                <a:ln w="5000" cmpd="sng">
                  <a:solidFill>
                    <a:sysClr val="windowText" lastClr="000000"/>
                  </a:solidFill>
                  <a:prstDash val="solid"/>
                </a:ln>
                <a:solidFill>
                  <a:sysClr val="windowText" lastClr="000000"/>
                </a:solidFill>
                <a:effectLst/>
                <a:latin typeface="Calibri" pitchFamily="34" charset="0"/>
              </a:rPr>
              <a:t>ESTUDIO DE LA MOTIVACIÓN Y SATISFACCIÓN LABORAL EN EL COLECTIVO DE OPERADORES DE GRÚA TORRE EN EDIFICACIÓN A TRAVÉS DE UN MÉTODO CUALITATIVO</a:t>
            </a:r>
            <a:r>
              <a:rPr lang="es-ES" dirty="0" smtClean="0">
                <a:solidFill>
                  <a:schemeClr val="accent2">
                    <a:lumMod val="75000"/>
                  </a:schemeClr>
                </a:solidFill>
              </a:rPr>
              <a:t/>
            </a:r>
            <a:br>
              <a:rPr lang="es-ES" dirty="0" smtClean="0">
                <a:solidFill>
                  <a:schemeClr val="accent2">
                    <a:lumMod val="75000"/>
                  </a:schemeClr>
                </a:solidFill>
              </a:rPr>
            </a:br>
            <a:r>
              <a:rPr lang="es-ES" dirty="0" smtClean="0"/>
              <a:t/>
            </a:r>
            <a:br>
              <a:rPr lang="es-ES" dirty="0" smtClean="0"/>
            </a:br>
            <a:endParaRPr lang="es-ES" dirty="0"/>
          </a:p>
        </p:txBody>
      </p:sp>
      <p:sp>
        <p:nvSpPr>
          <p:cNvPr id="3" name="2 Subtítulo"/>
          <p:cNvSpPr>
            <a:spLocks noGrp="1"/>
          </p:cNvSpPr>
          <p:nvPr>
            <p:ph type="subTitle" idx="1"/>
          </p:nvPr>
        </p:nvSpPr>
        <p:spPr>
          <a:xfrm>
            <a:off x="323528" y="4437112"/>
            <a:ext cx="6696744" cy="2160240"/>
          </a:xfrm>
        </p:spPr>
        <p:txBody>
          <a:bodyPr>
            <a:normAutofit fontScale="92500" lnSpcReduction="10000"/>
          </a:bodyPr>
          <a:lstStyle/>
          <a:p>
            <a:pPr algn="l">
              <a:lnSpc>
                <a:spcPct val="110000"/>
              </a:lnSpc>
            </a:pPr>
            <a:r>
              <a:rPr lang="es-ES" dirty="0" smtClean="0">
                <a:solidFill>
                  <a:schemeClr val="bg1"/>
                </a:solidFill>
                <a:latin typeface="Calibri" pitchFamily="34" charset="0"/>
              </a:rPr>
              <a:t>Presentado por:</a:t>
            </a:r>
          </a:p>
          <a:p>
            <a:pPr algn="l">
              <a:lnSpc>
                <a:spcPct val="120000"/>
              </a:lnSpc>
            </a:pPr>
            <a:r>
              <a:rPr lang="es-ES" dirty="0" smtClean="0">
                <a:solidFill>
                  <a:schemeClr val="bg1"/>
                </a:solidFill>
                <a:latin typeface="Calibri" pitchFamily="34" charset="0"/>
              </a:rPr>
              <a:t>	</a:t>
            </a:r>
            <a:r>
              <a:rPr lang="es-ES" sz="2600" b="1" dirty="0" smtClean="0">
                <a:ln>
                  <a:solidFill>
                    <a:sysClr val="windowText" lastClr="000000"/>
                  </a:solidFill>
                </a:ln>
                <a:solidFill>
                  <a:schemeClr val="accent4"/>
                </a:solidFill>
                <a:latin typeface="Calibri" pitchFamily="34" charset="0"/>
              </a:rPr>
              <a:t>DÉBORAH GARCÍA MENÉNDEZ</a:t>
            </a:r>
            <a:endParaRPr lang="es-ES" b="1" dirty="0" smtClean="0">
              <a:ln>
                <a:solidFill>
                  <a:sysClr val="windowText" lastClr="000000"/>
                </a:solidFill>
              </a:ln>
              <a:solidFill>
                <a:schemeClr val="accent4"/>
              </a:solidFill>
              <a:latin typeface="Calibri" pitchFamily="34" charset="0"/>
            </a:endParaRPr>
          </a:p>
          <a:p>
            <a:pPr algn="l">
              <a:lnSpc>
                <a:spcPct val="120000"/>
              </a:lnSpc>
            </a:pPr>
            <a:endParaRPr lang="es-ES" sz="500" dirty="0" smtClean="0">
              <a:solidFill>
                <a:schemeClr val="bg1"/>
              </a:solidFill>
              <a:latin typeface="Calibri" pitchFamily="34" charset="0"/>
            </a:endParaRPr>
          </a:p>
          <a:p>
            <a:pPr algn="l">
              <a:lnSpc>
                <a:spcPct val="120000"/>
              </a:lnSpc>
            </a:pPr>
            <a:r>
              <a:rPr lang="es-ES" dirty="0" smtClean="0">
                <a:solidFill>
                  <a:schemeClr val="bg1"/>
                </a:solidFill>
                <a:latin typeface="Calibri" pitchFamily="34" charset="0"/>
              </a:rPr>
              <a:t>Dirigido por:</a:t>
            </a:r>
          </a:p>
          <a:p>
            <a:pPr algn="l">
              <a:lnSpc>
                <a:spcPct val="110000"/>
              </a:lnSpc>
            </a:pPr>
            <a:r>
              <a:rPr lang="es-ES" dirty="0" smtClean="0">
                <a:solidFill>
                  <a:schemeClr val="bg1"/>
                </a:solidFill>
                <a:latin typeface="Calibri" pitchFamily="34" charset="0"/>
              </a:rPr>
              <a:t>	</a:t>
            </a:r>
            <a:r>
              <a:rPr lang="es-ES" sz="2400" b="1" dirty="0" smtClean="0">
                <a:solidFill>
                  <a:schemeClr val="bg1"/>
                </a:solidFill>
                <a:latin typeface="Calibri" pitchFamily="34" charset="0"/>
              </a:rPr>
              <a:t>DRA. ELENA NAVARRO ASTOR</a:t>
            </a:r>
          </a:p>
          <a:p>
            <a:pPr algn="l">
              <a:lnSpc>
                <a:spcPct val="110000"/>
              </a:lnSpc>
            </a:pPr>
            <a:r>
              <a:rPr lang="es-ES" sz="2400" b="1" dirty="0" smtClean="0">
                <a:solidFill>
                  <a:schemeClr val="bg1"/>
                </a:solidFill>
                <a:latin typeface="Calibri" pitchFamily="34" charset="0"/>
              </a:rPr>
              <a:t>	D. IGOR FERNÁNDEZ PLAZAOLA</a:t>
            </a:r>
          </a:p>
          <a:p>
            <a:pPr algn="l"/>
            <a:endParaRPr lang="es-ES" dirty="0"/>
          </a:p>
        </p:txBody>
      </p:sp>
      <p:pic>
        <p:nvPicPr>
          <p:cNvPr id="5" name="4 Imagen" descr="logo_upv invertido.png"/>
          <p:cNvPicPr>
            <a:picLocks noChangeAspect="1"/>
          </p:cNvPicPr>
          <p:nvPr/>
        </p:nvPicPr>
        <p:blipFill>
          <a:blip r:embed="rId2" cstate="print"/>
          <a:stretch>
            <a:fillRect/>
          </a:stretch>
        </p:blipFill>
        <p:spPr>
          <a:xfrm>
            <a:off x="6300192" y="188640"/>
            <a:ext cx="2575172" cy="845184"/>
          </a:xfrm>
          <a:prstGeom prst="rect">
            <a:avLst/>
          </a:prstGeom>
        </p:spPr>
      </p:pic>
      <p:pic>
        <p:nvPicPr>
          <p:cNvPr id="6" name="5 Imagen" descr="logo definitivo.png"/>
          <p:cNvPicPr>
            <a:picLocks noChangeAspect="1"/>
          </p:cNvPicPr>
          <p:nvPr/>
        </p:nvPicPr>
        <p:blipFill>
          <a:blip r:embed="rId3" cstate="print">
            <a:biLevel thresh="50000"/>
          </a:blip>
          <a:stretch>
            <a:fillRect/>
          </a:stretch>
        </p:blipFill>
        <p:spPr>
          <a:xfrm>
            <a:off x="-1" y="0"/>
            <a:ext cx="2878915" cy="1124743"/>
          </a:xfrm>
          <a:prstGeom prst="rect">
            <a:avLst/>
          </a:prstGeom>
        </p:spPr>
      </p:pic>
      <p:sp>
        <p:nvSpPr>
          <p:cNvPr id="7" name="6 CuadroTexto"/>
          <p:cNvSpPr txBox="1"/>
          <p:nvPr/>
        </p:nvSpPr>
        <p:spPr>
          <a:xfrm>
            <a:off x="1979712" y="3501008"/>
            <a:ext cx="5112568" cy="461665"/>
          </a:xfrm>
          <a:prstGeom prst="rect">
            <a:avLst/>
          </a:prstGeom>
          <a:noFill/>
        </p:spPr>
        <p:txBody>
          <a:bodyPr wrap="square" rtlCol="0">
            <a:spAutoFit/>
          </a:bodyPr>
          <a:lstStyle/>
          <a:p>
            <a:pPr algn="ctr"/>
            <a:r>
              <a:rPr lang="es-ES" sz="1200" dirty="0" smtClean="0">
                <a:latin typeface="Calibri" pitchFamily="34" charset="0"/>
              </a:rPr>
              <a:t>GRADO EN INGENIERÍA DE EDIFICACIÓN</a:t>
            </a:r>
          </a:p>
          <a:p>
            <a:pPr algn="ctr"/>
            <a:r>
              <a:rPr lang="es-ES" sz="1200" dirty="0" smtClean="0">
                <a:latin typeface="Calibri" pitchFamily="34" charset="0"/>
              </a:rPr>
              <a:t>MODALIDAD: CIENTÍFICO-TÉCNICA</a:t>
            </a:r>
            <a:endParaRPr lang="es-ES" sz="1200" dirty="0">
              <a:latin typeface="Calibri" pitchFamily="34" charset="0"/>
            </a:endParaRPr>
          </a:p>
        </p:txBody>
      </p:sp>
      <p:sp>
        <p:nvSpPr>
          <p:cNvPr id="8" name="7 CuadroTexto"/>
          <p:cNvSpPr txBox="1"/>
          <p:nvPr/>
        </p:nvSpPr>
        <p:spPr>
          <a:xfrm>
            <a:off x="6156176" y="6519446"/>
            <a:ext cx="2987824" cy="338554"/>
          </a:xfrm>
          <a:prstGeom prst="rect">
            <a:avLst/>
          </a:prstGeom>
          <a:noFill/>
        </p:spPr>
        <p:txBody>
          <a:bodyPr wrap="square" rtlCol="0">
            <a:spAutoFit/>
          </a:bodyPr>
          <a:lstStyle/>
          <a:p>
            <a:pPr algn="ctr"/>
            <a:r>
              <a:rPr lang="es-ES" sz="1600" dirty="0" smtClean="0">
                <a:latin typeface="Calibri" pitchFamily="34" charset="0"/>
              </a:rPr>
              <a:t>VALENCIA, SEPTIEMBRE 2011</a:t>
            </a:r>
            <a:endParaRPr lang="es-ES" sz="1600"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chor="ctr">
            <a:normAutofit/>
          </a:bodyPr>
          <a:lstStyle/>
          <a:p>
            <a:r>
              <a:rPr lang="es-ES" sz="4400" b="1" dirty="0" smtClean="0">
                <a:ln>
                  <a:solidFill>
                    <a:sysClr val="windowText" lastClr="000000"/>
                  </a:solidFill>
                </a:ln>
                <a:solidFill>
                  <a:srgbClr val="7030A0"/>
                </a:solidFill>
                <a:latin typeface="Calibri" pitchFamily="34" charset="0"/>
              </a:rPr>
              <a:t>ÍNDICE</a:t>
            </a:r>
            <a:endParaRPr lang="es-ES" sz="4400" b="1" dirty="0">
              <a:ln>
                <a:solidFill>
                  <a:sysClr val="windowText" lastClr="000000"/>
                </a:solidFill>
              </a:ln>
              <a:solidFill>
                <a:srgbClr val="7030A0"/>
              </a:solidFill>
              <a:latin typeface="Calibri" pitchFamily="34" charset="0"/>
            </a:endParaRPr>
          </a:p>
        </p:txBody>
      </p:sp>
      <p:sp>
        <p:nvSpPr>
          <p:cNvPr id="3" name="2 Marcador de contenido"/>
          <p:cNvSpPr>
            <a:spLocks noGrp="1"/>
          </p:cNvSpPr>
          <p:nvPr>
            <p:ph idx="1"/>
          </p:nvPr>
        </p:nvSpPr>
        <p:spPr/>
        <p:txBody>
          <a:bodyPr>
            <a:normAutofit/>
          </a:bodyPr>
          <a:lstStyle/>
          <a:p>
            <a:pPr marL="514350" indent="-514350">
              <a:lnSpc>
                <a:spcPct val="150000"/>
              </a:lnSpc>
              <a:buClr>
                <a:schemeClr val="tx1"/>
              </a:buClr>
              <a:buSzPct val="90000"/>
              <a:buFont typeface="+mj-lt"/>
              <a:buAutoNum type="arabicPeriod"/>
            </a:pPr>
            <a:r>
              <a:rPr lang="es-ES" sz="4000" b="1" dirty="0" smtClean="0">
                <a:latin typeface="Calibri" pitchFamily="34" charset="0"/>
              </a:rPr>
              <a:t> Introducción y objetivos</a:t>
            </a:r>
          </a:p>
          <a:p>
            <a:pPr marL="514350" indent="-514350">
              <a:lnSpc>
                <a:spcPct val="150000"/>
              </a:lnSpc>
              <a:buClr>
                <a:schemeClr val="tx1"/>
              </a:buClr>
              <a:buSzPct val="90000"/>
              <a:buFont typeface="+mj-lt"/>
              <a:buAutoNum type="arabicPeriod"/>
            </a:pPr>
            <a:r>
              <a:rPr lang="es-ES" sz="4000" b="1" dirty="0" smtClean="0">
                <a:latin typeface="Calibri" pitchFamily="34" charset="0"/>
              </a:rPr>
              <a:t> Antecedentes teóricos</a:t>
            </a:r>
          </a:p>
          <a:p>
            <a:pPr marL="514350" indent="-514350">
              <a:lnSpc>
                <a:spcPct val="150000"/>
              </a:lnSpc>
              <a:buClr>
                <a:schemeClr val="tx1"/>
              </a:buClr>
              <a:buSzPct val="90000"/>
              <a:buFont typeface="+mj-lt"/>
              <a:buAutoNum type="arabicPeriod"/>
            </a:pPr>
            <a:r>
              <a:rPr lang="es-ES" sz="4000" b="1" dirty="0" smtClean="0">
                <a:latin typeface="Calibri" pitchFamily="34" charset="0"/>
              </a:rPr>
              <a:t> Metodología</a:t>
            </a:r>
          </a:p>
          <a:p>
            <a:pPr marL="514350" indent="-514350">
              <a:lnSpc>
                <a:spcPct val="150000"/>
              </a:lnSpc>
              <a:buClr>
                <a:schemeClr val="tx1"/>
              </a:buClr>
              <a:buSzPct val="90000"/>
              <a:buFont typeface="+mj-lt"/>
              <a:buAutoNum type="arabicPeriod"/>
            </a:pPr>
            <a:r>
              <a:rPr lang="es-ES" sz="4000" b="1" dirty="0" smtClean="0">
                <a:latin typeface="Calibri" pitchFamily="34" charset="0"/>
              </a:rPr>
              <a:t> Resultados y conclusiones</a:t>
            </a:r>
            <a:endParaRPr lang="es-ES" sz="4000" b="1" dirty="0">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chor="ctr">
            <a:normAutofit/>
          </a:bodyPr>
          <a:lstStyle/>
          <a:p>
            <a:r>
              <a:rPr lang="es-ES" sz="4400" b="1" dirty="0" smtClean="0">
                <a:solidFill>
                  <a:schemeClr val="bg2">
                    <a:lumMod val="75000"/>
                  </a:schemeClr>
                </a:solidFill>
                <a:latin typeface="Calibri" pitchFamily="34" charset="0"/>
              </a:rPr>
              <a:t>ÍNDICE</a:t>
            </a:r>
            <a:endParaRPr lang="es-ES" sz="4400" b="1" dirty="0">
              <a:solidFill>
                <a:schemeClr val="bg2">
                  <a:lumMod val="75000"/>
                </a:schemeClr>
              </a:solidFill>
              <a:latin typeface="Calibri" pitchFamily="34" charset="0"/>
            </a:endParaRPr>
          </a:p>
        </p:txBody>
      </p:sp>
      <p:sp>
        <p:nvSpPr>
          <p:cNvPr id="3" name="2 Marcador de contenido"/>
          <p:cNvSpPr>
            <a:spLocks noGrp="1"/>
          </p:cNvSpPr>
          <p:nvPr>
            <p:ph idx="1"/>
          </p:nvPr>
        </p:nvSpPr>
        <p:spPr/>
        <p:txBody>
          <a:bodyPr>
            <a:normAutofit/>
          </a:bodyPr>
          <a:lstStyle/>
          <a:p>
            <a:pPr marL="514350" indent="-514350">
              <a:lnSpc>
                <a:spcPct val="150000"/>
              </a:lnSpc>
              <a:buClr>
                <a:schemeClr val="tx1"/>
              </a:buClr>
              <a:buSzPct val="90000"/>
              <a:buFont typeface="+mj-lt"/>
              <a:buAutoNum type="arabicPeriod"/>
            </a:pPr>
            <a:r>
              <a:rPr lang="es-ES" sz="4000" b="1" dirty="0" smtClean="0">
                <a:latin typeface="Calibri" pitchFamily="34" charset="0"/>
              </a:rPr>
              <a:t> Introducción y objetivos</a:t>
            </a:r>
          </a:p>
          <a:p>
            <a:pPr marL="514350" indent="-514350">
              <a:lnSpc>
                <a:spcPct val="150000"/>
              </a:lnSpc>
              <a:buClr>
                <a:schemeClr val="tx1"/>
              </a:buClr>
              <a:buSzPct val="90000"/>
              <a:buFont typeface="+mj-lt"/>
              <a:buAutoNum type="arabicPeriod"/>
            </a:pPr>
            <a:r>
              <a:rPr lang="es-ES" sz="4000" b="1" dirty="0" smtClean="0">
                <a:latin typeface="Calibri" pitchFamily="34" charset="0"/>
              </a:rPr>
              <a:t> Antecedentes teóricos</a:t>
            </a:r>
          </a:p>
          <a:p>
            <a:pPr marL="514350" indent="-514350">
              <a:lnSpc>
                <a:spcPct val="150000"/>
              </a:lnSpc>
              <a:buClr>
                <a:schemeClr val="tx1"/>
              </a:buClr>
              <a:buSzPct val="90000"/>
              <a:buFont typeface="+mj-lt"/>
              <a:buAutoNum type="arabicPeriod"/>
            </a:pPr>
            <a:r>
              <a:rPr lang="es-ES" sz="4000" b="1" dirty="0" smtClean="0">
                <a:latin typeface="Calibri" pitchFamily="34" charset="0"/>
              </a:rPr>
              <a:t> Metodología</a:t>
            </a:r>
          </a:p>
          <a:p>
            <a:pPr marL="514350" indent="-514350">
              <a:lnSpc>
                <a:spcPct val="150000"/>
              </a:lnSpc>
              <a:buClr>
                <a:schemeClr val="tx1"/>
              </a:buClr>
              <a:buSzPct val="90000"/>
              <a:buFont typeface="+mj-lt"/>
              <a:buAutoNum type="arabicPeriod"/>
            </a:pPr>
            <a:r>
              <a:rPr lang="es-ES" sz="4000" b="1" dirty="0" smtClean="0">
                <a:latin typeface="Calibri" pitchFamily="34" charset="0"/>
              </a:rPr>
              <a:t> Resultados y conclusiones</a:t>
            </a:r>
            <a:endParaRPr lang="es-ES" sz="4000" b="1" dirty="0">
              <a:latin typeface="Calibri" pitchFamily="34" charset="0"/>
            </a:endParaRPr>
          </a:p>
        </p:txBody>
      </p:sp>
      <p:sp>
        <p:nvSpPr>
          <p:cNvPr id="4" name="3 Rectángulo redondeado"/>
          <p:cNvSpPr/>
          <p:nvPr/>
        </p:nvSpPr>
        <p:spPr>
          <a:xfrm>
            <a:off x="323528" y="1700808"/>
            <a:ext cx="6120680" cy="1008112"/>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dondear rectángulo de esquina diagonal"/>
          <p:cNvSpPr/>
          <p:nvPr/>
        </p:nvSpPr>
        <p:spPr>
          <a:xfrm>
            <a:off x="2051720" y="1700808"/>
            <a:ext cx="5112568" cy="1656184"/>
          </a:xfrm>
          <a:prstGeom prst="round2DiagRect">
            <a:avLst/>
          </a:prstGeom>
          <a:ln w="38100">
            <a:solidFill>
              <a:schemeClr val="accent4"/>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s-ES">
              <a:ln>
                <a:solidFill>
                  <a:srgbClr val="CC3399"/>
                </a:solidFill>
              </a:ln>
            </a:endParaRPr>
          </a:p>
        </p:txBody>
      </p:sp>
      <p:sp>
        <p:nvSpPr>
          <p:cNvPr id="2" name="1 Título"/>
          <p:cNvSpPr>
            <a:spLocks noGrp="1"/>
          </p:cNvSpPr>
          <p:nvPr>
            <p:ph type="title"/>
          </p:nvPr>
        </p:nvSpPr>
        <p:spPr>
          <a:xfrm>
            <a:off x="457200" y="274638"/>
            <a:ext cx="8435280" cy="1143000"/>
          </a:xfrm>
        </p:spPr>
        <p:txBody>
          <a:bodyPr anchor="t">
            <a:normAutofit/>
          </a:bodyPr>
          <a:lstStyle/>
          <a:p>
            <a:pPr algn="r"/>
            <a:r>
              <a:rPr lang="es-ES" sz="2000" b="0" spc="-150" dirty="0" smtClean="0">
                <a:solidFill>
                  <a:schemeClr val="tx1">
                    <a:lumMod val="65000"/>
                  </a:schemeClr>
                </a:solidFill>
                <a:latin typeface="Calibri" pitchFamily="34" charset="0"/>
              </a:rPr>
              <a:t>1. INTRODUCCIÓN Y OBJETIVOS</a:t>
            </a:r>
            <a:endParaRPr lang="es-ES" sz="2000" b="0" spc="-150" dirty="0">
              <a:solidFill>
                <a:schemeClr val="tx1">
                  <a:lumMod val="65000"/>
                </a:schemeClr>
              </a:solidFill>
              <a:latin typeface="Calibri" pitchFamily="34" charset="0"/>
            </a:endParaRPr>
          </a:p>
        </p:txBody>
      </p:sp>
      <p:sp>
        <p:nvSpPr>
          <p:cNvPr id="3" name="2 Marcador de contenido"/>
          <p:cNvSpPr>
            <a:spLocks noGrp="1"/>
          </p:cNvSpPr>
          <p:nvPr>
            <p:ph idx="1"/>
          </p:nvPr>
        </p:nvSpPr>
        <p:spPr>
          <a:xfrm>
            <a:off x="323528" y="908720"/>
            <a:ext cx="8496944" cy="5547016"/>
          </a:xfrm>
        </p:spPr>
        <p:txBody>
          <a:bodyPr>
            <a:normAutofit lnSpcReduction="10000"/>
          </a:bodyPr>
          <a:lstStyle/>
          <a:p>
            <a:pPr>
              <a:buClr>
                <a:schemeClr val="accent4"/>
              </a:buClr>
              <a:buSzPct val="100000"/>
              <a:buFont typeface="Wingdings" pitchFamily="2" charset="2"/>
              <a:buChar char="§"/>
            </a:pPr>
            <a:r>
              <a:rPr lang="es-ES" sz="3600" b="1" cap="all" dirty="0" smtClean="0">
                <a:ln w="500">
                  <a:solidFill>
                    <a:schemeClr val="tx2">
                      <a:shade val="20000"/>
                      <a:satMod val="120000"/>
                    </a:schemeClr>
                  </a:solidFill>
                </a:ln>
                <a:latin typeface="Calibri" pitchFamily="34" charset="0"/>
                <a:ea typeface="+mj-ea"/>
                <a:cs typeface="+mj-cs"/>
              </a:rPr>
              <a:t>ELECCIÓN  DEL COLECTIVO</a:t>
            </a:r>
          </a:p>
          <a:p>
            <a:pPr>
              <a:buFont typeface="Wingdings" pitchFamily="2" charset="2"/>
              <a:buChar char="§"/>
            </a:pPr>
            <a:endParaRPr lang="es-ES" sz="2000" cap="all" spc="-150" dirty="0" smtClean="0">
              <a:ln w="500">
                <a:solidFill>
                  <a:schemeClr val="tx2">
                    <a:shade val="20000"/>
                    <a:satMod val="120000"/>
                  </a:schemeClr>
                </a:solidFill>
              </a:ln>
              <a:latin typeface="Calibri" pitchFamily="34" charset="0"/>
              <a:ea typeface="+mj-ea"/>
              <a:cs typeface="+mj-cs"/>
            </a:endParaRPr>
          </a:p>
          <a:p>
            <a:pPr algn="ctr">
              <a:buNone/>
            </a:pPr>
            <a:r>
              <a:rPr lang="es-ES" sz="4400" b="1" cap="all" spc="-150" dirty="0" smtClean="0">
                <a:ln w="500">
                  <a:solidFill>
                    <a:sysClr val="windowText" lastClr="000000"/>
                  </a:solidFill>
                </a:ln>
                <a:solidFill>
                  <a:schemeClr val="bg1"/>
                </a:solidFill>
                <a:effectLst>
                  <a:outerShdw blurRad="38100" dist="38100" dir="2700000" algn="tl">
                    <a:srgbClr val="000000">
                      <a:alpha val="43137"/>
                    </a:srgbClr>
                  </a:outerShdw>
                </a:effectLst>
                <a:latin typeface="Calibri" pitchFamily="34" charset="0"/>
                <a:ea typeface="+mj-ea"/>
                <a:cs typeface="+mj-cs"/>
              </a:rPr>
              <a:t>OPERADORES DE </a:t>
            </a:r>
          </a:p>
          <a:p>
            <a:pPr algn="ctr">
              <a:buNone/>
            </a:pPr>
            <a:r>
              <a:rPr lang="es-ES" sz="4400" b="1" cap="all" spc="-150" dirty="0" smtClean="0">
                <a:ln w="500">
                  <a:solidFill>
                    <a:sysClr val="windowText" lastClr="000000"/>
                  </a:solidFill>
                </a:ln>
                <a:solidFill>
                  <a:schemeClr val="bg1"/>
                </a:solidFill>
                <a:effectLst>
                  <a:outerShdw blurRad="38100" dist="38100" dir="2700000" algn="tl">
                    <a:srgbClr val="000000">
                      <a:alpha val="43137"/>
                    </a:srgbClr>
                  </a:outerShdw>
                </a:effectLst>
                <a:latin typeface="Calibri" pitchFamily="34" charset="0"/>
                <a:ea typeface="+mj-ea"/>
                <a:cs typeface="+mj-cs"/>
              </a:rPr>
              <a:t>GRÚA TORRE</a:t>
            </a:r>
          </a:p>
          <a:p>
            <a:pPr algn="ctr">
              <a:buNone/>
            </a:pPr>
            <a:endParaRPr lang="es-ES" sz="4400" b="1" cap="all" spc="-150" dirty="0" smtClean="0">
              <a:ln w="500">
                <a:solidFill>
                  <a:schemeClr val="tx2">
                    <a:shade val="20000"/>
                    <a:satMod val="120000"/>
                  </a:schemeClr>
                </a:solidFill>
              </a:ln>
              <a:solidFill>
                <a:srgbClr val="CC3399"/>
              </a:solidFill>
              <a:effectLst>
                <a:outerShdw blurRad="38100" dist="38100" dir="2700000" algn="tl">
                  <a:srgbClr val="000000">
                    <a:alpha val="43137"/>
                  </a:srgbClr>
                </a:outerShdw>
              </a:effectLst>
              <a:latin typeface="Calibri" pitchFamily="34" charset="0"/>
              <a:ea typeface="+mj-ea"/>
              <a:cs typeface="+mj-cs"/>
            </a:endParaRPr>
          </a:p>
          <a:p>
            <a:pPr algn="ctr">
              <a:buNone/>
            </a:pPr>
            <a:r>
              <a:rPr lang="es-ES" sz="3200" b="1" i="1" cap="all" spc="-150" dirty="0" smtClean="0">
                <a:ln w="500">
                  <a:solidFill>
                    <a:schemeClr val="tx2">
                      <a:shade val="20000"/>
                      <a:satMod val="120000"/>
                    </a:schemeClr>
                  </a:solidFill>
                </a:ln>
                <a:latin typeface="Calibri" pitchFamily="34" charset="0"/>
                <a:ea typeface="+mj-ea"/>
                <a:cs typeface="+mj-cs"/>
              </a:rPr>
              <a:t>¿por qué?</a:t>
            </a:r>
          </a:p>
          <a:p>
            <a:pPr>
              <a:buNone/>
            </a:pPr>
            <a:endParaRPr lang="es-ES" sz="1800" cap="all" dirty="0" smtClean="0">
              <a:ln w="500">
                <a:solidFill>
                  <a:schemeClr val="tx2">
                    <a:shade val="20000"/>
                    <a:satMod val="120000"/>
                  </a:schemeClr>
                </a:solidFill>
              </a:ln>
              <a:latin typeface="Calibri" pitchFamily="34" charset="0"/>
              <a:ea typeface="+mj-ea"/>
              <a:cs typeface="+mj-cs"/>
            </a:endParaRPr>
          </a:p>
          <a:p>
            <a:pPr algn="ctr">
              <a:buNone/>
            </a:pPr>
            <a:r>
              <a:rPr lang="es-ES" sz="2400" b="1" cap="all" dirty="0" smtClean="0">
                <a:ln w="500">
                  <a:solidFill>
                    <a:sysClr val="windowText" lastClr="000000"/>
                  </a:solidFill>
                </a:ln>
                <a:solidFill>
                  <a:schemeClr val="bg1"/>
                </a:solidFill>
                <a:effectLst>
                  <a:outerShdw blurRad="38100" dist="38100" dir="2700000" algn="tl">
                    <a:srgbClr val="000000">
                      <a:alpha val="43137"/>
                    </a:srgbClr>
                  </a:outerShdw>
                </a:effectLst>
                <a:latin typeface="Calibri" pitchFamily="34" charset="0"/>
                <a:ea typeface="+mj-ea"/>
                <a:cs typeface="+mj-cs"/>
              </a:rPr>
              <a:t>1-</a:t>
            </a:r>
            <a:r>
              <a:rPr lang="es-ES" sz="2400" cap="all" dirty="0" smtClean="0">
                <a:ln w="500">
                  <a:solidFill>
                    <a:sysClr val="windowText" lastClr="000000"/>
                  </a:solidFill>
                </a:ln>
                <a:solidFill>
                  <a:schemeClr val="bg1"/>
                </a:solidFill>
                <a:latin typeface="Calibri" pitchFamily="34" charset="0"/>
                <a:ea typeface="+mj-ea"/>
                <a:cs typeface="+mj-cs"/>
              </a:rPr>
              <a:t> INTERVENCIÓN EN TODO EL PROCESO CONSTRUCTIVO</a:t>
            </a:r>
          </a:p>
          <a:p>
            <a:pPr algn="ctr">
              <a:buNone/>
            </a:pPr>
            <a:r>
              <a:rPr lang="es-ES" sz="2400" b="1" cap="all" dirty="0" smtClean="0">
                <a:ln w="500">
                  <a:solidFill>
                    <a:sysClr val="windowText" lastClr="000000"/>
                  </a:solidFill>
                </a:ln>
                <a:solidFill>
                  <a:schemeClr val="bg1"/>
                </a:solidFill>
                <a:effectLst>
                  <a:outerShdw blurRad="38100" dist="38100" dir="2700000" algn="tl">
                    <a:srgbClr val="000000">
                      <a:alpha val="43137"/>
                    </a:srgbClr>
                  </a:outerShdw>
                </a:effectLst>
                <a:latin typeface="Calibri" pitchFamily="34" charset="0"/>
                <a:ea typeface="+mj-ea"/>
                <a:cs typeface="+mj-cs"/>
              </a:rPr>
              <a:t>2-</a:t>
            </a:r>
            <a:r>
              <a:rPr lang="es-ES" sz="2400" cap="all" dirty="0" smtClean="0">
                <a:ln w="500">
                  <a:solidFill>
                    <a:sysClr val="windowText" lastClr="000000"/>
                  </a:solidFill>
                </a:ln>
                <a:solidFill>
                  <a:schemeClr val="bg1"/>
                </a:solidFill>
                <a:latin typeface="Calibri" pitchFamily="34" charset="0"/>
                <a:ea typeface="+mj-ea"/>
                <a:cs typeface="+mj-cs"/>
              </a:rPr>
              <a:t> COLECTIVO CON FORMACIÓN ACADÉMICA</a:t>
            </a:r>
          </a:p>
          <a:p>
            <a:pPr algn="ctr">
              <a:buNone/>
            </a:pPr>
            <a:r>
              <a:rPr lang="es-ES" sz="2400" b="1" cap="all" dirty="0" smtClean="0">
                <a:ln w="500">
                  <a:solidFill>
                    <a:sysClr val="windowText" lastClr="000000"/>
                  </a:solidFill>
                </a:ln>
                <a:solidFill>
                  <a:schemeClr val="bg1"/>
                </a:solidFill>
                <a:effectLst>
                  <a:outerShdw blurRad="38100" dist="38100" dir="2700000" algn="tl">
                    <a:srgbClr val="000000">
                      <a:alpha val="43137"/>
                    </a:srgbClr>
                  </a:outerShdw>
                </a:effectLst>
                <a:latin typeface="Calibri" pitchFamily="34" charset="0"/>
                <a:ea typeface="+mj-ea"/>
                <a:cs typeface="+mj-cs"/>
              </a:rPr>
              <a:t>3-</a:t>
            </a:r>
            <a:r>
              <a:rPr lang="es-ES" sz="2400" cap="all" dirty="0" smtClean="0">
                <a:ln w="500">
                  <a:solidFill>
                    <a:sysClr val="windowText" lastClr="000000"/>
                  </a:solidFill>
                </a:ln>
                <a:solidFill>
                  <a:schemeClr val="bg1"/>
                </a:solidFill>
                <a:latin typeface="Calibri" pitchFamily="34" charset="0"/>
                <a:ea typeface="+mj-ea"/>
                <a:cs typeface="+mj-cs"/>
              </a:rPr>
              <a:t> INTERACCIÓN CON MUCHOS OFICIOS</a:t>
            </a:r>
            <a:endParaRPr lang="es-ES" sz="2800" cap="all" dirty="0" smtClean="0">
              <a:ln w="500">
                <a:solidFill>
                  <a:sysClr val="windowText" lastClr="000000"/>
                </a:solidFill>
              </a:ln>
              <a:solidFill>
                <a:schemeClr val="bg1"/>
              </a:solidFill>
              <a:latin typeface="Calibri" pitchFamily="34" charset="0"/>
              <a:ea typeface="+mj-ea"/>
              <a:cs typeface="+mj-cs"/>
            </a:endParaRPr>
          </a:p>
          <a:p>
            <a:endParaRPr lang="es-ES" dirty="0"/>
          </a:p>
        </p:txBody>
      </p:sp>
      <p:cxnSp>
        <p:nvCxnSpPr>
          <p:cNvPr id="5" name="4 Conector recto de flecha"/>
          <p:cNvCxnSpPr/>
          <p:nvPr/>
        </p:nvCxnSpPr>
        <p:spPr>
          <a:xfrm rot="5400000">
            <a:off x="4355976" y="3717032"/>
            <a:ext cx="576858" cy="7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dondear rectángulo de esquina diagonal"/>
          <p:cNvSpPr/>
          <p:nvPr/>
        </p:nvSpPr>
        <p:spPr>
          <a:xfrm>
            <a:off x="1403648" y="1700808"/>
            <a:ext cx="5976664" cy="1872208"/>
          </a:xfrm>
          <a:prstGeom prst="round2DiagRect">
            <a:avLst/>
          </a:prstGeom>
          <a:gradFill flip="none" rotWithShape="1">
            <a:gsLst>
              <a:gs pos="0">
                <a:schemeClr val="dk2">
                  <a:tint val="78000"/>
                  <a:satMod val="220000"/>
                </a:schemeClr>
              </a:gs>
              <a:gs pos="100000">
                <a:schemeClr val="dk2">
                  <a:shade val="35000"/>
                  <a:satMod val="155000"/>
                </a:schemeClr>
              </a:gs>
            </a:gsLst>
            <a:lin ang="18900000" scaled="1"/>
            <a:tileRect/>
          </a:gradFill>
          <a:ln w="38100">
            <a:solidFill>
              <a:schemeClr val="accent4"/>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s-ES">
              <a:ln>
                <a:solidFill>
                  <a:srgbClr val="CC3399"/>
                </a:solidFill>
              </a:ln>
            </a:endParaRPr>
          </a:p>
        </p:txBody>
      </p:sp>
      <p:sp>
        <p:nvSpPr>
          <p:cNvPr id="4" name="1 Título"/>
          <p:cNvSpPr>
            <a:spLocks noGrp="1"/>
          </p:cNvSpPr>
          <p:nvPr>
            <p:ph type="title"/>
          </p:nvPr>
        </p:nvSpPr>
        <p:spPr>
          <a:xfrm>
            <a:off x="457200" y="274638"/>
            <a:ext cx="8435280" cy="1143000"/>
          </a:xfrm>
        </p:spPr>
        <p:txBody>
          <a:bodyPr anchor="t">
            <a:normAutofit/>
          </a:bodyPr>
          <a:lstStyle/>
          <a:p>
            <a:pPr algn="r"/>
            <a:r>
              <a:rPr lang="es-ES" sz="2000" b="0" spc="-150" dirty="0" smtClean="0">
                <a:solidFill>
                  <a:schemeClr val="tx1">
                    <a:lumMod val="65000"/>
                  </a:schemeClr>
                </a:solidFill>
                <a:latin typeface="Calibri" pitchFamily="34" charset="0"/>
              </a:rPr>
              <a:t>1. INTRODUCCIÓN Y OBJETIVOS</a:t>
            </a:r>
            <a:endParaRPr lang="es-ES" sz="2000" b="0" spc="-150" dirty="0">
              <a:solidFill>
                <a:schemeClr val="tx1">
                  <a:lumMod val="65000"/>
                </a:schemeClr>
              </a:solidFill>
              <a:latin typeface="Calibri" pitchFamily="34" charset="0"/>
            </a:endParaRPr>
          </a:p>
        </p:txBody>
      </p:sp>
      <p:sp>
        <p:nvSpPr>
          <p:cNvPr id="3" name="2 Marcador de contenido"/>
          <p:cNvSpPr>
            <a:spLocks noGrp="1"/>
          </p:cNvSpPr>
          <p:nvPr>
            <p:ph idx="1"/>
          </p:nvPr>
        </p:nvSpPr>
        <p:spPr>
          <a:xfrm>
            <a:off x="539552" y="1268760"/>
            <a:ext cx="7156648" cy="5186976"/>
          </a:xfrm>
        </p:spPr>
        <p:txBody>
          <a:bodyPr>
            <a:normAutofit/>
          </a:bodyPr>
          <a:lstStyle/>
          <a:p>
            <a:pPr algn="ctr">
              <a:buNone/>
            </a:pPr>
            <a:endParaRPr lang="es-ES" sz="3200" b="1" dirty="0" smtClean="0">
              <a:solidFill>
                <a:schemeClr val="bg1"/>
              </a:solidFill>
              <a:effectLst>
                <a:outerShdw blurRad="38100" dist="38100" dir="2700000" algn="tl">
                  <a:srgbClr val="000000">
                    <a:alpha val="43137"/>
                  </a:srgbClr>
                </a:outerShdw>
              </a:effectLst>
              <a:latin typeface="Calibri" pitchFamily="34" charset="0"/>
            </a:endParaRPr>
          </a:p>
          <a:p>
            <a:pPr algn="ctr">
              <a:buNone/>
            </a:pPr>
            <a:r>
              <a:rPr lang="es-ES" sz="3200" b="1" dirty="0" smtClean="0">
                <a:solidFill>
                  <a:schemeClr val="bg1"/>
                </a:solidFill>
                <a:effectLst>
                  <a:outerShdw blurRad="38100" dist="38100" dir="2700000" algn="tl">
                    <a:srgbClr val="000000">
                      <a:alpha val="43137"/>
                    </a:srgbClr>
                  </a:outerShdw>
                </a:effectLst>
                <a:latin typeface="Calibri" pitchFamily="34" charset="0"/>
              </a:rPr>
              <a:t>GRADO DE MOTIVACIÓN Y SATISFACCIÓN LABORAL EN EL COLECTIVO DE GRUISTAS</a:t>
            </a:r>
            <a:endParaRPr lang="es-ES" sz="3200" b="1" dirty="0">
              <a:solidFill>
                <a:schemeClr val="bg1"/>
              </a:solidFill>
              <a:effectLst>
                <a:outerShdw blurRad="38100" dist="38100" dir="2700000" algn="tl">
                  <a:srgbClr val="000000">
                    <a:alpha val="43137"/>
                  </a:srgbClr>
                </a:outerShdw>
              </a:effectLst>
              <a:latin typeface="Calibri" pitchFamily="34" charset="0"/>
            </a:endParaRPr>
          </a:p>
        </p:txBody>
      </p:sp>
      <p:sp>
        <p:nvSpPr>
          <p:cNvPr id="5" name="4 Rectángulo"/>
          <p:cNvSpPr/>
          <p:nvPr/>
        </p:nvSpPr>
        <p:spPr>
          <a:xfrm>
            <a:off x="0" y="908720"/>
            <a:ext cx="5292080" cy="646331"/>
          </a:xfrm>
          <a:prstGeom prst="rect">
            <a:avLst/>
          </a:prstGeom>
        </p:spPr>
        <p:txBody>
          <a:bodyPr wrap="square">
            <a:spAutoFit/>
          </a:bodyPr>
          <a:lstStyle/>
          <a:p>
            <a:pPr lvl="1">
              <a:buClr>
                <a:schemeClr val="accent4"/>
              </a:buClr>
              <a:buSzPct val="101000"/>
              <a:buFont typeface="Wingdings" pitchFamily="2" charset="2"/>
              <a:buChar char="§"/>
            </a:pPr>
            <a:r>
              <a:rPr lang="es-ES" sz="3600" b="1" cap="all" dirty="0" smtClean="0">
                <a:ln w="500">
                  <a:solidFill>
                    <a:schemeClr val="tx2">
                      <a:shade val="20000"/>
                      <a:satMod val="120000"/>
                    </a:schemeClr>
                  </a:solidFill>
                </a:ln>
                <a:latin typeface="Calibri" pitchFamily="34" charset="0"/>
                <a:ea typeface="+mj-ea"/>
                <a:cs typeface="+mj-cs"/>
              </a:rPr>
              <a:t>  OBJETIVOS</a:t>
            </a:r>
            <a:endParaRPr lang="es-ES" sz="2800" b="1" cap="all" dirty="0" smtClean="0">
              <a:ln w="500">
                <a:solidFill>
                  <a:schemeClr val="tx2">
                    <a:shade val="20000"/>
                    <a:satMod val="120000"/>
                  </a:schemeClr>
                </a:solidFill>
              </a:ln>
              <a:latin typeface="Calibri" pitchFamily="34" charset="0"/>
            </a:endParaRPr>
          </a:p>
        </p:txBody>
      </p:sp>
      <p:sp>
        <p:nvSpPr>
          <p:cNvPr id="7" name="6 CuadroTexto"/>
          <p:cNvSpPr txBox="1"/>
          <p:nvPr/>
        </p:nvSpPr>
        <p:spPr>
          <a:xfrm>
            <a:off x="1547664" y="4941168"/>
            <a:ext cx="7128792" cy="830997"/>
          </a:xfrm>
          <a:prstGeom prst="rect">
            <a:avLst/>
          </a:prstGeom>
          <a:noFill/>
        </p:spPr>
        <p:txBody>
          <a:bodyPr wrap="square" rtlCol="0">
            <a:spAutoFit/>
          </a:bodyPr>
          <a:lstStyle/>
          <a:p>
            <a:r>
              <a:rPr lang="es-ES" sz="2400" b="1" cap="all" dirty="0" smtClean="0">
                <a:ln w="500">
                  <a:solidFill>
                    <a:sysClr val="windowText" lastClr="000000"/>
                  </a:solidFill>
                </a:ln>
                <a:solidFill>
                  <a:schemeClr val="bg1"/>
                </a:solidFill>
                <a:effectLst>
                  <a:outerShdw blurRad="38100" dist="38100" dir="2700000" algn="tl">
                    <a:srgbClr val="000000">
                      <a:alpha val="43137"/>
                    </a:srgbClr>
                  </a:outerShdw>
                </a:effectLst>
                <a:latin typeface="Calibri" pitchFamily="34" charset="0"/>
              </a:rPr>
              <a:t>1-</a:t>
            </a:r>
            <a:r>
              <a:rPr lang="es-ES" sz="2400" cap="all" dirty="0" smtClean="0">
                <a:ln w="500">
                  <a:solidFill>
                    <a:sysClr val="windowText" lastClr="000000"/>
                  </a:solidFill>
                </a:ln>
                <a:solidFill>
                  <a:schemeClr val="bg1"/>
                </a:solidFill>
                <a:latin typeface="Calibri" pitchFamily="34" charset="0"/>
              </a:rPr>
              <a:t> </a:t>
            </a:r>
            <a:r>
              <a:rPr lang="es-ES" sz="2400" cap="all" dirty="0" smtClean="0">
                <a:ln w="500">
                  <a:solidFill>
                    <a:sysClr val="windowText" lastClr="000000"/>
                  </a:solidFill>
                </a:ln>
                <a:solidFill>
                  <a:schemeClr val="bg1"/>
                </a:solidFill>
                <a:latin typeface="Calibri" pitchFamily="34" charset="0"/>
                <a:ea typeface="+mj-ea"/>
                <a:cs typeface="+mj-cs"/>
              </a:rPr>
              <a:t>ESTUDIO DEL OFICIO</a:t>
            </a:r>
          </a:p>
          <a:p>
            <a:r>
              <a:rPr lang="es-ES" sz="2400" b="1" cap="all" dirty="0" smtClean="0">
                <a:ln w="500">
                  <a:solidFill>
                    <a:sysClr val="windowText" lastClr="000000"/>
                  </a:solidFill>
                </a:ln>
                <a:solidFill>
                  <a:schemeClr val="bg1"/>
                </a:solidFill>
                <a:effectLst>
                  <a:outerShdw blurRad="38100" dist="38100" dir="2700000" algn="tl">
                    <a:srgbClr val="000000">
                      <a:alpha val="43137"/>
                    </a:srgbClr>
                  </a:outerShdw>
                </a:effectLst>
                <a:latin typeface="Calibri" pitchFamily="34" charset="0"/>
              </a:rPr>
              <a:t>2-</a:t>
            </a:r>
            <a:r>
              <a:rPr lang="es-ES" sz="2400" cap="all" dirty="0" smtClean="0">
                <a:ln w="500">
                  <a:solidFill>
                    <a:sysClr val="windowText" lastClr="000000"/>
                  </a:solidFill>
                </a:ln>
                <a:solidFill>
                  <a:schemeClr val="bg1"/>
                </a:solidFill>
                <a:latin typeface="Calibri" pitchFamily="34" charset="0"/>
              </a:rPr>
              <a:t> </a:t>
            </a:r>
            <a:r>
              <a:rPr lang="es-ES" sz="2400" cap="all" dirty="0">
                <a:ln w="500">
                  <a:solidFill>
                    <a:sysClr val="windowText" lastClr="000000"/>
                  </a:solidFill>
                </a:ln>
                <a:solidFill>
                  <a:schemeClr val="bg1"/>
                </a:solidFill>
                <a:latin typeface="Calibri" pitchFamily="34" charset="0"/>
                <a:ea typeface="+mj-ea"/>
                <a:cs typeface="+mj-cs"/>
              </a:rPr>
              <a:t>CONSECUENCIAS DE LA CRISIS Y SU </a:t>
            </a:r>
            <a:r>
              <a:rPr lang="es-ES" sz="2400" cap="all" dirty="0" smtClean="0">
                <a:ln w="500">
                  <a:solidFill>
                    <a:sysClr val="windowText" lastClr="000000"/>
                  </a:solidFill>
                </a:ln>
                <a:solidFill>
                  <a:schemeClr val="bg1"/>
                </a:solidFill>
                <a:latin typeface="Calibri" pitchFamily="34" charset="0"/>
                <a:ea typeface="+mj-ea"/>
                <a:cs typeface="+mj-cs"/>
              </a:rPr>
              <a:t>IMPACTO</a:t>
            </a:r>
            <a:endParaRPr lang="es-ES" sz="2400" cap="all" dirty="0">
              <a:ln w="500">
                <a:solidFill>
                  <a:sysClr val="windowText" lastClr="000000"/>
                </a:solidFill>
              </a:ln>
              <a:solidFill>
                <a:schemeClr val="bg1"/>
              </a:solidFill>
              <a:latin typeface="Calibri" pitchFamily="34" charset="0"/>
              <a:ea typeface="+mj-ea"/>
              <a:cs typeface="+mj-cs"/>
            </a:endParaRPr>
          </a:p>
        </p:txBody>
      </p:sp>
      <p:cxnSp>
        <p:nvCxnSpPr>
          <p:cNvPr id="8" name="7 Conector recto de flecha"/>
          <p:cNvCxnSpPr/>
          <p:nvPr/>
        </p:nvCxnSpPr>
        <p:spPr>
          <a:xfrm flipH="1">
            <a:off x="4499992" y="3645024"/>
            <a:ext cx="1588" cy="122413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chor="ctr">
            <a:normAutofit/>
          </a:bodyPr>
          <a:lstStyle/>
          <a:p>
            <a:r>
              <a:rPr lang="es-ES" sz="4400" b="1" dirty="0" smtClean="0">
                <a:solidFill>
                  <a:schemeClr val="bg2">
                    <a:lumMod val="75000"/>
                  </a:schemeClr>
                </a:solidFill>
                <a:latin typeface="Calibri" pitchFamily="34" charset="0"/>
              </a:rPr>
              <a:t>ÍNDICE</a:t>
            </a:r>
            <a:endParaRPr lang="es-ES" sz="4400" b="1" dirty="0">
              <a:solidFill>
                <a:schemeClr val="bg2">
                  <a:lumMod val="75000"/>
                </a:schemeClr>
              </a:solidFill>
              <a:latin typeface="Calibri" pitchFamily="34" charset="0"/>
            </a:endParaRPr>
          </a:p>
        </p:txBody>
      </p:sp>
      <p:sp>
        <p:nvSpPr>
          <p:cNvPr id="3" name="2 Marcador de contenido"/>
          <p:cNvSpPr>
            <a:spLocks noGrp="1"/>
          </p:cNvSpPr>
          <p:nvPr>
            <p:ph idx="1"/>
          </p:nvPr>
        </p:nvSpPr>
        <p:spPr/>
        <p:txBody>
          <a:bodyPr>
            <a:normAutofit/>
          </a:bodyPr>
          <a:lstStyle/>
          <a:p>
            <a:pPr marL="514350" indent="-514350">
              <a:lnSpc>
                <a:spcPct val="150000"/>
              </a:lnSpc>
              <a:buClr>
                <a:schemeClr val="tx1"/>
              </a:buClr>
              <a:buSzPct val="90000"/>
              <a:buFont typeface="+mj-lt"/>
              <a:buAutoNum type="arabicPeriod"/>
            </a:pPr>
            <a:r>
              <a:rPr lang="es-ES" sz="4000" b="1" dirty="0" smtClean="0">
                <a:latin typeface="Calibri" pitchFamily="34" charset="0"/>
              </a:rPr>
              <a:t> Introducción y objetivos</a:t>
            </a:r>
          </a:p>
          <a:p>
            <a:pPr marL="514350" indent="-514350">
              <a:lnSpc>
                <a:spcPct val="150000"/>
              </a:lnSpc>
              <a:buClr>
                <a:schemeClr val="tx1"/>
              </a:buClr>
              <a:buSzPct val="90000"/>
              <a:buFont typeface="+mj-lt"/>
              <a:buAutoNum type="arabicPeriod"/>
            </a:pPr>
            <a:r>
              <a:rPr lang="es-ES" sz="4000" b="1" dirty="0" smtClean="0">
                <a:latin typeface="Calibri" pitchFamily="34" charset="0"/>
              </a:rPr>
              <a:t> Antecedentes teóricos</a:t>
            </a:r>
          </a:p>
          <a:p>
            <a:pPr marL="514350" indent="-514350">
              <a:lnSpc>
                <a:spcPct val="150000"/>
              </a:lnSpc>
              <a:buClr>
                <a:schemeClr val="tx1"/>
              </a:buClr>
              <a:buSzPct val="90000"/>
              <a:buFont typeface="+mj-lt"/>
              <a:buAutoNum type="arabicPeriod"/>
            </a:pPr>
            <a:r>
              <a:rPr lang="es-ES" sz="4000" b="1" dirty="0" smtClean="0">
                <a:latin typeface="Calibri" pitchFamily="34" charset="0"/>
              </a:rPr>
              <a:t> Metodología</a:t>
            </a:r>
          </a:p>
          <a:p>
            <a:pPr marL="514350" indent="-514350">
              <a:lnSpc>
                <a:spcPct val="150000"/>
              </a:lnSpc>
              <a:buClr>
                <a:schemeClr val="tx1"/>
              </a:buClr>
              <a:buSzPct val="90000"/>
              <a:buFont typeface="+mj-lt"/>
              <a:buAutoNum type="arabicPeriod"/>
            </a:pPr>
            <a:r>
              <a:rPr lang="es-ES" sz="4000" b="1" dirty="0" smtClean="0">
                <a:latin typeface="Calibri" pitchFamily="34" charset="0"/>
              </a:rPr>
              <a:t> Resultados y conclusiones</a:t>
            </a:r>
            <a:endParaRPr lang="es-ES" sz="4000" b="1" dirty="0">
              <a:latin typeface="Calibri" pitchFamily="34" charset="0"/>
            </a:endParaRPr>
          </a:p>
        </p:txBody>
      </p:sp>
      <p:sp>
        <p:nvSpPr>
          <p:cNvPr id="4" name="3 Rectángulo redondeado"/>
          <p:cNvSpPr/>
          <p:nvPr/>
        </p:nvSpPr>
        <p:spPr>
          <a:xfrm>
            <a:off x="323528" y="2708920"/>
            <a:ext cx="5904656" cy="1008112"/>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06736" y="2420888"/>
            <a:ext cx="6689972" cy="504056"/>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s-ES"/>
          </a:p>
        </p:txBody>
      </p:sp>
      <p:sp>
        <p:nvSpPr>
          <p:cNvPr id="4" name="1 Título"/>
          <p:cNvSpPr>
            <a:spLocks noGrp="1"/>
          </p:cNvSpPr>
          <p:nvPr>
            <p:ph type="title"/>
          </p:nvPr>
        </p:nvSpPr>
        <p:spPr>
          <a:xfrm>
            <a:off x="457200" y="274638"/>
            <a:ext cx="8363272" cy="1143000"/>
          </a:xfrm>
        </p:spPr>
        <p:txBody>
          <a:bodyPr anchor="t">
            <a:normAutofit/>
          </a:bodyPr>
          <a:lstStyle/>
          <a:p>
            <a:pPr algn="r"/>
            <a:r>
              <a:rPr lang="es-ES" sz="2000" b="0" spc="-150" dirty="0" smtClean="0">
                <a:solidFill>
                  <a:schemeClr val="tx1">
                    <a:lumMod val="65000"/>
                  </a:schemeClr>
                </a:solidFill>
                <a:latin typeface="Calibri" pitchFamily="34" charset="0"/>
              </a:rPr>
              <a:t>2. ANTECEDENTES TEÓRICOS</a:t>
            </a:r>
            <a:endParaRPr lang="es-ES" sz="2000" b="0" spc="-150" dirty="0">
              <a:solidFill>
                <a:schemeClr val="tx1">
                  <a:lumMod val="65000"/>
                </a:schemeClr>
              </a:solidFill>
              <a:latin typeface="Calibri" pitchFamily="34" charset="0"/>
            </a:endParaRPr>
          </a:p>
        </p:txBody>
      </p:sp>
      <p:sp>
        <p:nvSpPr>
          <p:cNvPr id="6" name="2 Marcador de contenido"/>
          <p:cNvSpPr>
            <a:spLocks noGrp="1"/>
          </p:cNvSpPr>
          <p:nvPr>
            <p:ph idx="1"/>
          </p:nvPr>
        </p:nvSpPr>
        <p:spPr>
          <a:xfrm>
            <a:off x="467544" y="548680"/>
            <a:ext cx="7427168" cy="5619024"/>
          </a:xfrm>
        </p:spPr>
        <p:txBody>
          <a:bodyPr>
            <a:normAutofit/>
          </a:bodyPr>
          <a:lstStyle/>
          <a:p>
            <a:pPr>
              <a:buClr>
                <a:schemeClr val="accent4"/>
              </a:buClr>
              <a:buSzPct val="100000"/>
              <a:buFont typeface="Wingdings" pitchFamily="2" charset="2"/>
              <a:buChar char="§"/>
            </a:pPr>
            <a:r>
              <a:rPr lang="es-ES" sz="3600" b="1" cap="all" dirty="0" smtClean="0">
                <a:ln w="500">
                  <a:solidFill>
                    <a:schemeClr val="tx2">
                      <a:shade val="20000"/>
                      <a:satMod val="120000"/>
                    </a:schemeClr>
                  </a:solidFill>
                </a:ln>
                <a:latin typeface="Calibri" pitchFamily="34" charset="0"/>
                <a:ea typeface="+mj-ea"/>
                <a:cs typeface="+mj-cs"/>
              </a:rPr>
              <a:t>SATISFACCIÓN LABORAL </a:t>
            </a:r>
          </a:p>
          <a:p>
            <a:pPr>
              <a:buFont typeface="Wingdings" pitchFamily="2" charset="2"/>
              <a:buChar char="§"/>
            </a:pPr>
            <a:endParaRPr lang="es-ES" sz="2800" cap="all" spc="-150" dirty="0" smtClean="0">
              <a:ln w="500">
                <a:solidFill>
                  <a:schemeClr val="tx2">
                    <a:shade val="20000"/>
                    <a:satMod val="120000"/>
                  </a:schemeClr>
                </a:solidFill>
              </a:ln>
              <a:latin typeface="Calibri" pitchFamily="34" charset="0"/>
              <a:ea typeface="+mj-ea"/>
              <a:cs typeface="+mj-cs"/>
            </a:endParaRPr>
          </a:p>
          <a:p>
            <a:endParaRPr lang="es-ES" dirty="0"/>
          </a:p>
        </p:txBody>
      </p:sp>
      <p:graphicFrame>
        <p:nvGraphicFramePr>
          <p:cNvPr id="9" name="8 Tabla"/>
          <p:cNvGraphicFramePr>
            <a:graphicFrameLocks noGrp="1"/>
          </p:cNvGraphicFramePr>
          <p:nvPr>
            <p:extLst>
              <p:ext uri="{D42A27DB-BD31-4B8C-83A1-F6EECF244321}">
                <p14:modId xmlns:p14="http://schemas.microsoft.com/office/powerpoint/2010/main" xmlns="" val="956484887"/>
              </p:ext>
            </p:extLst>
          </p:nvPr>
        </p:nvGraphicFramePr>
        <p:xfrm>
          <a:off x="323528" y="1148651"/>
          <a:ext cx="8352928" cy="2976521"/>
        </p:xfrm>
        <a:graphic>
          <a:graphicData uri="http://schemas.openxmlformats.org/drawingml/2006/table">
            <a:tbl>
              <a:tblPr/>
              <a:tblGrid>
                <a:gridCol w="4176464"/>
                <a:gridCol w="1296144"/>
                <a:gridCol w="1224136"/>
                <a:gridCol w="1656184"/>
              </a:tblGrid>
              <a:tr h="245747">
                <a:tc>
                  <a:txBody>
                    <a:bodyPr/>
                    <a:lstStyle/>
                    <a:p>
                      <a:pPr marL="0" algn="ctr" rtl="0" eaLnBrk="1" latinLnBrk="0" hangingPunct="1">
                        <a:lnSpc>
                          <a:spcPct val="115000"/>
                        </a:lnSpc>
                        <a:spcAft>
                          <a:spcPts val="0"/>
                        </a:spcAft>
                      </a:pPr>
                      <a:r>
                        <a:rPr kumimoji="0" lang="es-ES_tradnl" sz="1400" b="1" kern="1200" dirty="0" smtClean="0">
                          <a:solidFill>
                            <a:srgbClr val="FFFFFF"/>
                          </a:solidFill>
                          <a:latin typeface="Calibri"/>
                          <a:ea typeface="Calibri"/>
                          <a:cs typeface="Times New Roman"/>
                        </a:rPr>
                        <a:t>DEFINICIÓN</a:t>
                      </a:r>
                      <a:endParaRPr kumimoji="0" lang="es-ES" sz="1400" b="1" kern="1200" dirty="0">
                        <a:solidFill>
                          <a:srgbClr val="FFFFFF"/>
                        </a:solidFill>
                        <a:latin typeface="Calibri"/>
                        <a:ea typeface="Calibri"/>
                        <a:cs typeface="Times New Roman"/>
                      </a:endParaRPr>
                    </a:p>
                  </a:txBody>
                  <a:tcPr marL="54091" marR="54091" marT="0" marB="0" anchor="ctr">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a:lnSpc>
                          <a:spcPct val="115000"/>
                        </a:lnSpc>
                        <a:spcAft>
                          <a:spcPts val="0"/>
                        </a:spcAft>
                      </a:pPr>
                      <a:r>
                        <a:rPr lang="es-ES" sz="1400" b="1" dirty="0">
                          <a:solidFill>
                            <a:srgbClr val="FFFFFF"/>
                          </a:solidFill>
                          <a:latin typeface="Calibri"/>
                          <a:ea typeface="Calibri"/>
                          <a:cs typeface="Times New Roman"/>
                        </a:rPr>
                        <a:t>AUTOR</a:t>
                      </a:r>
                      <a:endParaRPr lang="es-ES" sz="1050" dirty="0">
                        <a:latin typeface="Calibri"/>
                        <a:ea typeface="Calibri"/>
                        <a:cs typeface="Times New Roman"/>
                      </a:endParaRPr>
                    </a:p>
                  </a:txBody>
                  <a:tcPr marL="54091" marR="540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a:lnSpc>
                          <a:spcPct val="115000"/>
                        </a:lnSpc>
                        <a:spcAft>
                          <a:spcPts val="0"/>
                        </a:spcAft>
                      </a:pPr>
                      <a:r>
                        <a:rPr lang="es-ES" sz="1400" b="1" dirty="0">
                          <a:solidFill>
                            <a:srgbClr val="FFFFFF"/>
                          </a:solidFill>
                          <a:latin typeface="Calibri"/>
                          <a:ea typeface="Calibri"/>
                          <a:cs typeface="Times New Roman"/>
                        </a:rPr>
                        <a:t>AÑO</a:t>
                      </a:r>
                      <a:endParaRPr lang="es-ES" sz="1050" dirty="0">
                        <a:latin typeface="Calibri"/>
                        <a:ea typeface="Calibri"/>
                        <a:cs typeface="Times New Roman"/>
                      </a:endParaRPr>
                    </a:p>
                  </a:txBody>
                  <a:tcPr marL="54091" marR="540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a:lnSpc>
                          <a:spcPct val="115000"/>
                        </a:lnSpc>
                        <a:spcAft>
                          <a:spcPts val="0"/>
                        </a:spcAft>
                      </a:pPr>
                      <a:r>
                        <a:rPr lang="es-ES" sz="1400" b="1" dirty="0">
                          <a:solidFill>
                            <a:srgbClr val="FFFFFF"/>
                          </a:solidFill>
                          <a:latin typeface="Calibri"/>
                          <a:ea typeface="Calibri"/>
                          <a:cs typeface="Times New Roman"/>
                        </a:rPr>
                        <a:t>PERSPECTIVA</a:t>
                      </a:r>
                      <a:endParaRPr lang="es-ES" sz="1050" dirty="0">
                        <a:latin typeface="Calibri"/>
                        <a:ea typeface="Calibri"/>
                        <a:cs typeface="Times New Roman"/>
                      </a:endParaRPr>
                    </a:p>
                  </a:txBody>
                  <a:tcPr marL="54091" marR="54091" marT="0" marB="0" anchor="ctr">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544680">
                <a:tc>
                  <a:txBody>
                    <a:bodyPr/>
                    <a:lstStyle/>
                    <a:p>
                      <a:pPr algn="ctr">
                        <a:lnSpc>
                          <a:spcPct val="115000"/>
                        </a:lnSpc>
                        <a:spcAft>
                          <a:spcPts val="0"/>
                        </a:spcAft>
                      </a:pPr>
                      <a:r>
                        <a:rPr lang="es-ES" sz="1400" dirty="0">
                          <a:latin typeface="Calibri"/>
                          <a:ea typeface="Calibri"/>
                          <a:cs typeface="Times New Roman"/>
                        </a:rPr>
                        <a:t>Sentimientos o respuestas efectivas relativamente a aspectos específicos de la situación laboral</a:t>
                      </a:r>
                      <a:endParaRPr lang="es-ES" sz="1050" dirty="0">
                        <a:latin typeface="Calibri"/>
                        <a:ea typeface="Calibri"/>
                        <a:cs typeface="Times New Roman"/>
                      </a:endParaRPr>
                    </a:p>
                  </a:txBody>
                  <a:tcPr marL="54091" marR="54091" marT="0" marB="0" anchor="ctr">
                    <a:lnL w="38100" cap="flat" cmpd="sng" algn="ctr">
                      <a:solidFill>
                        <a:schemeClr val="tx1"/>
                      </a:solidFill>
                      <a:prstDash val="solid"/>
                      <a:round/>
                      <a:headEnd type="none" w="med" len="med"/>
                      <a:tailEnd type="none" w="med" len="med"/>
                    </a:lnL>
                    <a:lnR w="3175"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s-ES" sz="1100" dirty="0">
                          <a:latin typeface="Calibri"/>
                          <a:ea typeface="Calibri"/>
                          <a:cs typeface="Times New Roman"/>
                        </a:rPr>
                        <a:t>SMITH, KENDALL y HULLIN</a:t>
                      </a:r>
                      <a:endParaRPr lang="es-ES" sz="900" dirty="0">
                        <a:latin typeface="Calibri"/>
                        <a:ea typeface="Calibri"/>
                        <a:cs typeface="Times New Roman"/>
                      </a:endParaRPr>
                    </a:p>
                  </a:txBody>
                  <a:tcPr marL="54091" marR="54091"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s-ES" sz="1100" dirty="0">
                          <a:latin typeface="Calibri"/>
                          <a:ea typeface="Calibri"/>
                          <a:cs typeface="Times New Roman"/>
                        </a:rPr>
                        <a:t>1969</a:t>
                      </a:r>
                      <a:endParaRPr lang="es-ES" sz="900" dirty="0">
                        <a:latin typeface="Calibri"/>
                        <a:ea typeface="Calibri"/>
                        <a:cs typeface="Times New Roman"/>
                      </a:endParaRPr>
                    </a:p>
                  </a:txBody>
                  <a:tcPr marL="54091" marR="54091"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6">
                  <a:txBody>
                    <a:bodyPr/>
                    <a:lstStyle/>
                    <a:p>
                      <a:pPr algn="ctr">
                        <a:lnSpc>
                          <a:spcPct val="115000"/>
                        </a:lnSpc>
                        <a:spcAft>
                          <a:spcPts val="0"/>
                        </a:spcAft>
                      </a:pPr>
                      <a:r>
                        <a:rPr lang="es-ES" sz="1100" b="1" dirty="0">
                          <a:latin typeface="Calibri"/>
                          <a:ea typeface="Calibri"/>
                          <a:cs typeface="Times New Roman"/>
                        </a:rPr>
                        <a:t>SATISFACCIÓN COMO ESTADO EMOCIONAL, SENTIMIENTO O RESPUESTA AFECTIVA CON RELACIÓN AL TRABAJO.</a:t>
                      </a:r>
                      <a:endParaRPr lang="es-ES" sz="900" dirty="0">
                        <a:latin typeface="Calibri"/>
                        <a:ea typeface="Calibri"/>
                        <a:cs typeface="Times New Roman"/>
                      </a:endParaRPr>
                    </a:p>
                  </a:txBody>
                  <a:tcPr marL="54091" marR="54091" marT="0" marB="0" anchor="ctr">
                    <a:lnL w="3175" cap="flat" cmpd="sng" algn="ctr">
                      <a:solidFill>
                        <a:schemeClr val="tx1"/>
                      </a:solidFill>
                      <a:prstDash val="sysDot"/>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491493">
                <a:tc>
                  <a:txBody>
                    <a:bodyPr/>
                    <a:lstStyle/>
                    <a:p>
                      <a:pPr algn="ctr">
                        <a:lnSpc>
                          <a:spcPct val="115000"/>
                        </a:lnSpc>
                        <a:spcAft>
                          <a:spcPts val="0"/>
                        </a:spcAft>
                      </a:pPr>
                      <a:r>
                        <a:rPr lang="es-ES" sz="1400" dirty="0">
                          <a:latin typeface="Calibri"/>
                          <a:ea typeface="Calibri"/>
                          <a:cs typeface="Times New Roman"/>
                        </a:rPr>
                        <a:t>Estado afectivo de una determinada situación relacionada con su </a:t>
                      </a:r>
                      <a:r>
                        <a:rPr lang="es-ES" sz="1400" dirty="0" smtClean="0">
                          <a:latin typeface="Calibri"/>
                          <a:ea typeface="Calibri"/>
                          <a:cs typeface="Times New Roman"/>
                        </a:rPr>
                        <a:t>trabajo</a:t>
                      </a:r>
                    </a:p>
                  </a:txBody>
                  <a:tcPr marL="54091" marR="54091" marT="0" marB="0" anchor="ctr">
                    <a:lnL w="38100" cap="flat" cmpd="sng" algn="ctr">
                      <a:solidFill>
                        <a:schemeClr val="tx1"/>
                      </a:solidFill>
                      <a:prstDash val="solid"/>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s-ES" sz="1100" dirty="0">
                          <a:latin typeface="Calibri"/>
                          <a:ea typeface="Calibri"/>
                          <a:cs typeface="Times New Roman"/>
                        </a:rPr>
                        <a:t>CRITES</a:t>
                      </a:r>
                      <a:endParaRPr lang="es-ES" sz="900" dirty="0">
                        <a:latin typeface="Calibri"/>
                        <a:ea typeface="Calibri"/>
                        <a:cs typeface="Times New Roman"/>
                      </a:endParaRPr>
                    </a:p>
                  </a:txBody>
                  <a:tcPr marL="54091" marR="54091"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s-ES" sz="1100" dirty="0" smtClean="0">
                          <a:latin typeface="Calibri"/>
                          <a:ea typeface="Calibri"/>
                          <a:cs typeface="Times New Roman"/>
                        </a:rPr>
                        <a:t>1969</a:t>
                      </a:r>
                      <a:endParaRPr lang="es-ES" sz="900" dirty="0">
                        <a:latin typeface="Calibri"/>
                        <a:ea typeface="Calibri"/>
                        <a:cs typeface="Times New Roman"/>
                      </a:endParaRPr>
                    </a:p>
                  </a:txBody>
                  <a:tcPr marL="54091" marR="54091"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endParaRPr lang="es-ES"/>
                    </a:p>
                  </a:txBody>
                  <a:tcPr/>
                </a:tc>
              </a:tr>
              <a:tr h="544680">
                <a:tc>
                  <a:txBody>
                    <a:bodyPr/>
                    <a:lstStyle/>
                    <a:p>
                      <a:pPr algn="ctr">
                        <a:lnSpc>
                          <a:spcPct val="115000"/>
                        </a:lnSpc>
                        <a:spcAft>
                          <a:spcPts val="0"/>
                        </a:spcAft>
                      </a:pPr>
                      <a:r>
                        <a:rPr lang="es-ES" sz="1400" b="1" dirty="0">
                          <a:solidFill>
                            <a:schemeClr val="tx1"/>
                          </a:solidFill>
                          <a:effectLst/>
                          <a:latin typeface="Calibri"/>
                          <a:ea typeface="Calibri"/>
                          <a:cs typeface="Times New Roman"/>
                        </a:rPr>
                        <a:t>Estado emocional positivo que resulta de la percepción subjetiva de las experiencias en el trabajo</a:t>
                      </a:r>
                      <a:endParaRPr lang="es-ES" sz="1050" b="1" dirty="0">
                        <a:solidFill>
                          <a:schemeClr val="tx1"/>
                        </a:solidFill>
                        <a:effectLst/>
                        <a:latin typeface="Calibri"/>
                        <a:ea typeface="Calibri"/>
                        <a:cs typeface="Times New Roman"/>
                      </a:endParaRPr>
                    </a:p>
                  </a:txBody>
                  <a:tcPr marL="54091" marR="54091" marT="0" marB="0" anchor="ctr">
                    <a:lnL w="38100" cap="flat" cmpd="sng" algn="ctr">
                      <a:solidFill>
                        <a:schemeClr val="tx1"/>
                      </a:solidFill>
                      <a:prstDash val="solid"/>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ES" sz="1100" b="1" dirty="0">
                          <a:solidFill>
                            <a:schemeClr val="tx1"/>
                          </a:solidFill>
                          <a:effectLst/>
                          <a:latin typeface="Calibri"/>
                          <a:ea typeface="Calibri"/>
                          <a:cs typeface="Times New Roman"/>
                        </a:rPr>
                        <a:t>LOCKE</a:t>
                      </a:r>
                      <a:endParaRPr lang="es-ES" sz="900" b="1" dirty="0">
                        <a:solidFill>
                          <a:schemeClr val="tx1"/>
                        </a:solidFill>
                        <a:effectLst/>
                        <a:latin typeface="Calibri"/>
                        <a:ea typeface="Calibri"/>
                        <a:cs typeface="Times New Roman"/>
                      </a:endParaRPr>
                    </a:p>
                  </a:txBody>
                  <a:tcPr marL="54091" marR="54091"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ES" sz="1100" b="1" dirty="0">
                          <a:solidFill>
                            <a:schemeClr val="tx1"/>
                          </a:solidFill>
                          <a:effectLst/>
                          <a:latin typeface="Calibri"/>
                          <a:ea typeface="Calibri"/>
                          <a:cs typeface="Times New Roman"/>
                        </a:rPr>
                        <a:t>1976</a:t>
                      </a:r>
                      <a:endParaRPr lang="es-ES" sz="900" b="1" dirty="0">
                        <a:solidFill>
                          <a:schemeClr val="tx1"/>
                        </a:solidFill>
                        <a:effectLst/>
                        <a:latin typeface="Calibri"/>
                        <a:ea typeface="Calibri"/>
                        <a:cs typeface="Times New Roman"/>
                      </a:endParaRPr>
                    </a:p>
                  </a:txBody>
                  <a:tcPr marL="54091" marR="54091"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vMerge="1">
                  <a:txBody>
                    <a:bodyPr/>
                    <a:lstStyle/>
                    <a:p>
                      <a:endParaRPr lang="es-ES"/>
                    </a:p>
                  </a:txBody>
                  <a:tcPr/>
                </a:tc>
              </a:tr>
              <a:tr h="359494">
                <a:tc>
                  <a:txBody>
                    <a:bodyPr/>
                    <a:lstStyle/>
                    <a:p>
                      <a:pPr algn="ctr">
                        <a:lnSpc>
                          <a:spcPct val="115000"/>
                        </a:lnSpc>
                        <a:spcAft>
                          <a:spcPts val="0"/>
                        </a:spcAft>
                      </a:pPr>
                      <a:r>
                        <a:rPr lang="es-ES" sz="1400" dirty="0">
                          <a:latin typeface="Calibri"/>
                          <a:ea typeface="Calibri"/>
                          <a:cs typeface="Times New Roman"/>
                        </a:rPr>
                        <a:t>Orientación afectiva positiva para el empleado</a:t>
                      </a:r>
                      <a:endParaRPr lang="es-ES" sz="1050" dirty="0">
                        <a:latin typeface="Calibri"/>
                        <a:ea typeface="Calibri"/>
                        <a:cs typeface="Times New Roman"/>
                      </a:endParaRPr>
                    </a:p>
                  </a:txBody>
                  <a:tcPr marL="54091" marR="54091" marT="0" marB="0" anchor="ctr">
                    <a:lnL w="38100" cap="flat" cmpd="sng" algn="ctr">
                      <a:solidFill>
                        <a:schemeClr val="tx1"/>
                      </a:solidFill>
                      <a:prstDash val="solid"/>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s-ES" sz="1100" dirty="0">
                          <a:latin typeface="Calibri"/>
                          <a:ea typeface="Calibri"/>
                          <a:cs typeface="Times New Roman"/>
                        </a:rPr>
                        <a:t>PRICE y MULLER</a:t>
                      </a:r>
                      <a:endParaRPr lang="es-ES" sz="900" dirty="0">
                        <a:latin typeface="Calibri"/>
                        <a:ea typeface="Calibri"/>
                        <a:cs typeface="Times New Roman"/>
                      </a:endParaRPr>
                    </a:p>
                  </a:txBody>
                  <a:tcPr marL="54091" marR="54091"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s-ES" sz="1100" dirty="0">
                          <a:latin typeface="Calibri"/>
                          <a:ea typeface="Calibri"/>
                          <a:cs typeface="Times New Roman"/>
                        </a:rPr>
                        <a:t>1986</a:t>
                      </a:r>
                      <a:endParaRPr lang="es-ES" sz="900" dirty="0">
                        <a:latin typeface="Calibri"/>
                        <a:ea typeface="Calibri"/>
                        <a:cs typeface="Times New Roman"/>
                      </a:endParaRPr>
                    </a:p>
                  </a:txBody>
                  <a:tcPr marL="54091" marR="54091"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endParaRPr lang="es-ES"/>
                    </a:p>
                  </a:txBody>
                  <a:tcPr/>
                </a:tc>
              </a:tr>
              <a:tr h="245747">
                <a:tc>
                  <a:txBody>
                    <a:bodyPr/>
                    <a:lstStyle/>
                    <a:p>
                      <a:pPr algn="ctr">
                        <a:lnSpc>
                          <a:spcPct val="115000"/>
                        </a:lnSpc>
                        <a:spcAft>
                          <a:spcPts val="0"/>
                        </a:spcAft>
                      </a:pPr>
                      <a:r>
                        <a:rPr lang="es-ES" sz="1400" dirty="0">
                          <a:latin typeface="Calibri"/>
                          <a:ea typeface="Calibri"/>
                          <a:cs typeface="Times New Roman"/>
                        </a:rPr>
                        <a:t>Respuesta emocional con relación al trabajo</a:t>
                      </a:r>
                      <a:endParaRPr lang="es-ES" sz="1050" dirty="0">
                        <a:latin typeface="Calibri"/>
                        <a:ea typeface="Calibri"/>
                        <a:cs typeface="Times New Roman"/>
                      </a:endParaRPr>
                    </a:p>
                  </a:txBody>
                  <a:tcPr marL="54091" marR="54091" marT="0" marB="0" anchor="ctr">
                    <a:lnL w="38100" cap="flat" cmpd="sng" algn="ctr">
                      <a:solidFill>
                        <a:schemeClr val="tx1"/>
                      </a:solidFill>
                      <a:prstDash val="solid"/>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s-ES" sz="1100" dirty="0">
                          <a:latin typeface="Calibri"/>
                          <a:ea typeface="Calibri"/>
                          <a:cs typeface="Times New Roman"/>
                        </a:rPr>
                        <a:t>MUCHINSKY</a:t>
                      </a:r>
                      <a:endParaRPr lang="es-ES" sz="900" dirty="0">
                        <a:latin typeface="Calibri"/>
                        <a:ea typeface="Calibri"/>
                        <a:cs typeface="Times New Roman"/>
                      </a:endParaRPr>
                    </a:p>
                  </a:txBody>
                  <a:tcPr marL="54091" marR="54091"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s-ES" sz="1100" dirty="0">
                          <a:latin typeface="Calibri"/>
                          <a:ea typeface="Calibri"/>
                          <a:cs typeface="Times New Roman"/>
                        </a:rPr>
                        <a:t>1993</a:t>
                      </a:r>
                      <a:endParaRPr lang="es-ES" sz="900" dirty="0">
                        <a:latin typeface="Calibri"/>
                        <a:ea typeface="Calibri"/>
                        <a:cs typeface="Times New Roman"/>
                      </a:endParaRPr>
                    </a:p>
                  </a:txBody>
                  <a:tcPr marL="54091" marR="54091"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endParaRPr lang="es-ES"/>
                    </a:p>
                  </a:txBody>
                  <a:tcPr/>
                </a:tc>
              </a:tr>
              <a:tr h="544680">
                <a:tc>
                  <a:txBody>
                    <a:bodyPr/>
                    <a:lstStyle/>
                    <a:p>
                      <a:pPr algn="ctr">
                        <a:lnSpc>
                          <a:spcPct val="115000"/>
                        </a:lnSpc>
                        <a:spcAft>
                          <a:spcPts val="0"/>
                        </a:spcAft>
                      </a:pPr>
                      <a:r>
                        <a:rPr lang="es-ES" sz="1400" dirty="0">
                          <a:latin typeface="Calibri"/>
                          <a:ea typeface="Calibri"/>
                          <a:cs typeface="Times New Roman"/>
                        </a:rPr>
                        <a:t>Conjunto de sentimientos y </a:t>
                      </a:r>
                      <a:r>
                        <a:rPr lang="es-ES" sz="1400" dirty="0" smtClean="0">
                          <a:latin typeface="Calibri"/>
                          <a:ea typeface="Calibri"/>
                          <a:cs typeface="Times New Roman"/>
                        </a:rPr>
                        <a:t>emociones favorables o desfavorables</a:t>
                      </a:r>
                      <a:endParaRPr lang="es-ES" sz="1050" dirty="0">
                        <a:latin typeface="Calibri"/>
                        <a:ea typeface="Calibri"/>
                        <a:cs typeface="Times New Roman"/>
                      </a:endParaRPr>
                    </a:p>
                  </a:txBody>
                  <a:tcPr marL="54091" marR="54091" marT="0" marB="0" anchor="ctr">
                    <a:lnL w="38100" cap="flat" cmpd="sng" algn="ctr">
                      <a:solidFill>
                        <a:schemeClr val="tx1"/>
                      </a:solidFill>
                      <a:prstDash val="solid"/>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s-ES" sz="1100" dirty="0">
                          <a:latin typeface="Calibri"/>
                          <a:ea typeface="Calibri"/>
                          <a:cs typeface="Times New Roman"/>
                        </a:rPr>
                        <a:t>NEWSTRON y DAVIS</a:t>
                      </a:r>
                      <a:endParaRPr lang="es-ES" sz="900" dirty="0">
                        <a:latin typeface="Calibri"/>
                        <a:ea typeface="Calibri"/>
                        <a:cs typeface="Times New Roman"/>
                      </a:endParaRPr>
                    </a:p>
                  </a:txBody>
                  <a:tcPr marL="54091" marR="54091"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s-ES" sz="1100" dirty="0">
                          <a:latin typeface="Calibri"/>
                          <a:ea typeface="Calibri"/>
                          <a:cs typeface="Times New Roman"/>
                        </a:rPr>
                        <a:t>1993</a:t>
                      </a:r>
                      <a:endParaRPr lang="es-ES" sz="900" dirty="0">
                        <a:latin typeface="Calibri"/>
                        <a:ea typeface="Calibri"/>
                        <a:cs typeface="Times New Roman"/>
                      </a:endParaRPr>
                    </a:p>
                  </a:txBody>
                  <a:tcPr marL="54091" marR="54091"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endParaRPr lang="es-ES"/>
                    </a:p>
                  </a:txBody>
                  <a:tcPr/>
                </a:tc>
              </a:tr>
            </a:tbl>
          </a:graphicData>
        </a:graphic>
      </p:graphicFrame>
      <p:graphicFrame>
        <p:nvGraphicFramePr>
          <p:cNvPr id="12" name="11 Tabla"/>
          <p:cNvGraphicFramePr>
            <a:graphicFrameLocks noGrp="1"/>
          </p:cNvGraphicFramePr>
          <p:nvPr>
            <p:extLst>
              <p:ext uri="{D42A27DB-BD31-4B8C-83A1-F6EECF244321}">
                <p14:modId xmlns:p14="http://schemas.microsoft.com/office/powerpoint/2010/main" xmlns="" val="3546592581"/>
              </p:ext>
            </p:extLst>
          </p:nvPr>
        </p:nvGraphicFramePr>
        <p:xfrm>
          <a:off x="323528" y="4221088"/>
          <a:ext cx="8352928" cy="2253962"/>
        </p:xfrm>
        <a:graphic>
          <a:graphicData uri="http://schemas.openxmlformats.org/drawingml/2006/table">
            <a:tbl>
              <a:tblPr/>
              <a:tblGrid>
                <a:gridCol w="4176464"/>
                <a:gridCol w="1296144"/>
                <a:gridCol w="1224136"/>
                <a:gridCol w="1656184"/>
              </a:tblGrid>
              <a:tr h="103649">
                <a:tc rowSpan="6">
                  <a:txBody>
                    <a:bodyPr/>
                    <a:lstStyle/>
                    <a:p>
                      <a:pPr algn="ctr">
                        <a:lnSpc>
                          <a:spcPct val="115000"/>
                        </a:lnSpc>
                        <a:spcAft>
                          <a:spcPts val="0"/>
                        </a:spcAft>
                      </a:pPr>
                      <a:r>
                        <a:rPr kumimoji="0" lang="es-ES" sz="1600" kern="1200" dirty="0">
                          <a:solidFill>
                            <a:schemeClr val="tx1"/>
                          </a:solidFill>
                          <a:latin typeface="Calibri"/>
                          <a:ea typeface="Calibri"/>
                          <a:cs typeface="Times New Roman"/>
                        </a:rPr>
                        <a:t>Actitud generalizada con el trabajo atendiendo a tres componentes: </a:t>
                      </a:r>
                    </a:p>
                    <a:p>
                      <a:pPr algn="l">
                        <a:lnSpc>
                          <a:spcPct val="115000"/>
                        </a:lnSpc>
                        <a:spcAft>
                          <a:spcPts val="0"/>
                        </a:spcAft>
                      </a:pPr>
                      <a:r>
                        <a:rPr kumimoji="0" lang="es-ES" sz="1600" kern="1200" dirty="0" smtClean="0">
                          <a:solidFill>
                            <a:schemeClr val="tx1"/>
                          </a:solidFill>
                          <a:latin typeface="Calibri"/>
                          <a:ea typeface="Calibri"/>
                          <a:cs typeface="Times New Roman"/>
                        </a:rPr>
                        <a:t>-Cognitiva </a:t>
                      </a:r>
                      <a:r>
                        <a:rPr kumimoji="0" lang="es-ES" sz="1600" kern="1200" dirty="0">
                          <a:solidFill>
                            <a:schemeClr val="tx1"/>
                          </a:solidFill>
                          <a:latin typeface="Calibri"/>
                          <a:ea typeface="Calibri"/>
                          <a:cs typeface="Times New Roman"/>
                        </a:rPr>
                        <a:t>(pensamiento del objeto de acuerdo con el conocimiento)</a:t>
                      </a:r>
                    </a:p>
                    <a:p>
                      <a:pPr algn="l">
                        <a:lnSpc>
                          <a:spcPct val="115000"/>
                        </a:lnSpc>
                        <a:spcAft>
                          <a:spcPts val="0"/>
                        </a:spcAft>
                      </a:pPr>
                      <a:r>
                        <a:rPr kumimoji="0" lang="es-ES" sz="1600" kern="1200" dirty="0" smtClean="0">
                          <a:solidFill>
                            <a:schemeClr val="tx1"/>
                          </a:solidFill>
                          <a:latin typeface="Calibri"/>
                          <a:ea typeface="Calibri"/>
                          <a:cs typeface="Times New Roman"/>
                        </a:rPr>
                        <a:t>-Afectiva </a:t>
                      </a:r>
                      <a:r>
                        <a:rPr kumimoji="0" lang="es-ES" sz="1600" kern="1200" dirty="0">
                          <a:solidFill>
                            <a:schemeClr val="tx1"/>
                          </a:solidFill>
                          <a:latin typeface="Calibri"/>
                          <a:ea typeface="Calibri"/>
                          <a:cs typeface="Times New Roman"/>
                        </a:rPr>
                        <a:t>(sentimiento o emoción)</a:t>
                      </a:r>
                    </a:p>
                    <a:p>
                      <a:pPr algn="l">
                        <a:lnSpc>
                          <a:spcPct val="115000"/>
                        </a:lnSpc>
                        <a:spcAft>
                          <a:spcPts val="0"/>
                        </a:spcAft>
                      </a:pPr>
                      <a:r>
                        <a:rPr kumimoji="0" lang="es-ES" sz="1600" kern="1200" dirty="0" smtClean="0">
                          <a:solidFill>
                            <a:schemeClr val="tx1"/>
                          </a:solidFill>
                          <a:latin typeface="Calibri"/>
                          <a:ea typeface="Calibri"/>
                          <a:cs typeface="Times New Roman"/>
                        </a:rPr>
                        <a:t>-</a:t>
                      </a:r>
                      <a:r>
                        <a:rPr kumimoji="0" lang="es-ES" sz="1600" kern="1200" dirty="0" err="1" smtClean="0">
                          <a:solidFill>
                            <a:schemeClr val="tx1"/>
                          </a:solidFill>
                          <a:latin typeface="Calibri"/>
                          <a:ea typeface="Calibri"/>
                          <a:cs typeface="Times New Roman"/>
                        </a:rPr>
                        <a:t>Comportamental</a:t>
                      </a:r>
                      <a:r>
                        <a:rPr kumimoji="0" lang="es-ES" sz="1600" kern="1200" dirty="0" smtClean="0">
                          <a:solidFill>
                            <a:schemeClr val="tx1"/>
                          </a:solidFill>
                          <a:latin typeface="Calibri"/>
                          <a:ea typeface="Calibri"/>
                          <a:cs typeface="Times New Roman"/>
                        </a:rPr>
                        <a:t> </a:t>
                      </a:r>
                      <a:r>
                        <a:rPr kumimoji="0" lang="es-ES" sz="1600" kern="1200" dirty="0">
                          <a:solidFill>
                            <a:schemeClr val="tx1"/>
                          </a:solidFill>
                          <a:latin typeface="Calibri"/>
                          <a:ea typeface="Calibri"/>
                          <a:cs typeface="Times New Roman"/>
                        </a:rPr>
                        <a:t>(predisposición e intención con relación al objeto)</a:t>
                      </a:r>
                    </a:p>
                  </a:txBody>
                  <a:tcPr marL="68580" marR="68580" marT="0" marB="0" anchor="ctr">
                    <a:lnL w="38100" cap="flat" cmpd="sng" algn="ctr">
                      <a:solidFill>
                        <a:schemeClr val="tx1"/>
                      </a:solidFill>
                      <a:prstDash val="solid"/>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kumimoji="0" lang="es-ES" sz="1100" kern="1200" dirty="0">
                          <a:solidFill>
                            <a:schemeClr val="tx1"/>
                          </a:solidFill>
                          <a:latin typeface="Calibri"/>
                          <a:ea typeface="Calibri"/>
                          <a:cs typeface="Times New Roman"/>
                        </a:rPr>
                        <a:t>BEER</a:t>
                      </a:r>
                    </a:p>
                  </a:txBody>
                  <a:tcPr marL="68580" marR="68580"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kumimoji="0" lang="es-ES" sz="1100" kern="1200" dirty="0">
                          <a:solidFill>
                            <a:schemeClr val="tx1"/>
                          </a:solidFill>
                          <a:latin typeface="Calibri"/>
                          <a:ea typeface="Calibri"/>
                          <a:cs typeface="Times New Roman"/>
                        </a:rPr>
                        <a:t>1964</a:t>
                      </a:r>
                    </a:p>
                  </a:txBody>
                  <a:tcPr marL="68580" marR="68580"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6">
                  <a:txBody>
                    <a:bodyPr/>
                    <a:lstStyle/>
                    <a:p>
                      <a:pPr algn="ctr">
                        <a:lnSpc>
                          <a:spcPct val="115000"/>
                        </a:lnSpc>
                        <a:spcAft>
                          <a:spcPts val="0"/>
                        </a:spcAft>
                      </a:pPr>
                      <a:r>
                        <a:rPr kumimoji="0" lang="es-ES" sz="1100" b="1" kern="1200" dirty="0">
                          <a:solidFill>
                            <a:schemeClr val="tx1"/>
                          </a:solidFill>
                          <a:latin typeface="Calibri"/>
                          <a:ea typeface="Calibri"/>
                          <a:cs typeface="Times New Roman"/>
                        </a:rPr>
                        <a:t>SATISFACCIÓN COMO UNA ACTITUD GENERALIZADA EN RELACIÓN AL TRABAJO</a:t>
                      </a:r>
                    </a:p>
                  </a:txBody>
                  <a:tcPr marL="68580" marR="68580" marT="0" marB="0" anchor="ctr">
                    <a:lnL w="3175" cap="flat" cmpd="sng" algn="ctr">
                      <a:solidFill>
                        <a:schemeClr val="tx1"/>
                      </a:solidFill>
                      <a:prstDash val="sysDot"/>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154204">
                <a:tc vMerge="1">
                  <a:txBody>
                    <a:bodyPr/>
                    <a:lstStyle/>
                    <a:p>
                      <a:endParaRPr lang="es-ES"/>
                    </a:p>
                  </a:txBody>
                  <a:tcPr/>
                </a:tc>
                <a:tc>
                  <a:txBody>
                    <a:bodyPr/>
                    <a:lstStyle/>
                    <a:p>
                      <a:pPr algn="ctr">
                        <a:lnSpc>
                          <a:spcPct val="115000"/>
                        </a:lnSpc>
                        <a:spcAft>
                          <a:spcPts val="0"/>
                        </a:spcAft>
                      </a:pPr>
                      <a:r>
                        <a:rPr kumimoji="0" lang="es-ES" sz="1100" kern="1200" dirty="0">
                          <a:solidFill>
                            <a:schemeClr val="tx1"/>
                          </a:solidFill>
                          <a:latin typeface="Calibri"/>
                          <a:ea typeface="Calibri"/>
                          <a:cs typeface="Times New Roman"/>
                        </a:rPr>
                        <a:t>SALANCIK y PFEFFER</a:t>
                      </a:r>
                    </a:p>
                  </a:txBody>
                  <a:tcPr marL="68580" marR="68580"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kumimoji="0" lang="es-ES" sz="1100" kern="1200" dirty="0">
                          <a:solidFill>
                            <a:schemeClr val="tx1"/>
                          </a:solidFill>
                          <a:latin typeface="Calibri"/>
                          <a:ea typeface="Calibri"/>
                          <a:cs typeface="Times New Roman"/>
                        </a:rPr>
                        <a:t>1977</a:t>
                      </a:r>
                    </a:p>
                  </a:txBody>
                  <a:tcPr marL="68580" marR="68580"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endParaRPr lang="es-ES"/>
                    </a:p>
                  </a:txBody>
                  <a:tcPr/>
                </a:tc>
              </a:tr>
              <a:tr h="326102">
                <a:tc vMerge="1">
                  <a:txBody>
                    <a:bodyPr/>
                    <a:lstStyle/>
                    <a:p>
                      <a:endParaRPr lang="es-ES"/>
                    </a:p>
                  </a:txBody>
                  <a:tcPr/>
                </a:tc>
                <a:tc>
                  <a:txBody>
                    <a:bodyPr/>
                    <a:lstStyle/>
                    <a:p>
                      <a:pPr algn="ctr">
                        <a:lnSpc>
                          <a:spcPct val="115000"/>
                        </a:lnSpc>
                        <a:spcAft>
                          <a:spcPts val="0"/>
                        </a:spcAft>
                      </a:pPr>
                      <a:r>
                        <a:rPr kumimoji="0" lang="es-ES" sz="1100" kern="1200" dirty="0">
                          <a:solidFill>
                            <a:schemeClr val="tx1"/>
                          </a:solidFill>
                          <a:latin typeface="Calibri"/>
                          <a:ea typeface="Calibri"/>
                          <a:cs typeface="Times New Roman"/>
                        </a:rPr>
                        <a:t>HARPAZ</a:t>
                      </a:r>
                    </a:p>
                  </a:txBody>
                  <a:tcPr marL="68580" marR="68580"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kumimoji="0" lang="es-ES" sz="1100" kern="1200" dirty="0">
                          <a:solidFill>
                            <a:schemeClr val="tx1"/>
                          </a:solidFill>
                          <a:latin typeface="Calibri"/>
                          <a:ea typeface="Calibri"/>
                          <a:cs typeface="Times New Roman"/>
                        </a:rPr>
                        <a:t>1983</a:t>
                      </a:r>
                    </a:p>
                  </a:txBody>
                  <a:tcPr marL="68580" marR="68580"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endParaRPr lang="es-ES"/>
                    </a:p>
                  </a:txBody>
                  <a:tcPr/>
                </a:tc>
              </a:tr>
              <a:tr h="283961">
                <a:tc vMerge="1">
                  <a:txBody>
                    <a:bodyPr/>
                    <a:lstStyle/>
                    <a:p>
                      <a:endParaRPr lang="es-ES"/>
                    </a:p>
                  </a:txBody>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ES" sz="1100" kern="1200" dirty="0" smtClean="0">
                          <a:solidFill>
                            <a:schemeClr val="tx1"/>
                          </a:solidFill>
                          <a:latin typeface="Calibri"/>
                          <a:ea typeface="Calibri"/>
                          <a:cs typeface="Times New Roman"/>
                        </a:rPr>
                        <a:t>PEIRÓ, GRIFFIN y BATEMAN</a:t>
                      </a:r>
                    </a:p>
                    <a:p>
                      <a:pPr algn="ctr">
                        <a:lnSpc>
                          <a:spcPct val="115000"/>
                        </a:lnSpc>
                        <a:spcAft>
                          <a:spcPts val="0"/>
                        </a:spcAft>
                      </a:pPr>
                      <a:endParaRPr kumimoji="0" lang="es-ES" sz="1100" kern="1200" dirty="0">
                        <a:solidFill>
                          <a:schemeClr val="tx1"/>
                        </a:solidFill>
                        <a:latin typeface="Calibri"/>
                        <a:ea typeface="Calibri"/>
                        <a:cs typeface="Times New Roman"/>
                      </a:endParaRPr>
                    </a:p>
                  </a:txBody>
                  <a:tcPr marL="68580" marR="68580"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kumimoji="0" lang="es-ES" sz="1100" kern="1200" dirty="0">
                          <a:solidFill>
                            <a:schemeClr val="tx1"/>
                          </a:solidFill>
                          <a:latin typeface="Calibri"/>
                          <a:ea typeface="Calibri"/>
                          <a:cs typeface="Times New Roman"/>
                        </a:rPr>
                        <a:t>1986</a:t>
                      </a:r>
                    </a:p>
                  </a:txBody>
                  <a:tcPr marL="68580" marR="68580"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endParaRPr lang="es-ES"/>
                    </a:p>
                  </a:txBody>
                  <a:tcPr/>
                </a:tc>
              </a:tr>
              <a:tr h="304858">
                <a:tc vMerge="1">
                  <a:txBody>
                    <a:bodyPr/>
                    <a:lstStyle/>
                    <a:p>
                      <a:endParaRPr lang="es-ES"/>
                    </a:p>
                  </a:txBody>
                  <a:tcPr/>
                </a:tc>
                <a:tc>
                  <a:txBody>
                    <a:bodyPr/>
                    <a:lstStyle/>
                    <a:p>
                      <a:pPr algn="ctr">
                        <a:lnSpc>
                          <a:spcPct val="115000"/>
                        </a:lnSpc>
                        <a:spcAft>
                          <a:spcPts val="0"/>
                        </a:spcAft>
                      </a:pPr>
                      <a:r>
                        <a:rPr kumimoji="0" lang="es-ES" sz="1100" kern="1200" dirty="0">
                          <a:solidFill>
                            <a:schemeClr val="tx1"/>
                          </a:solidFill>
                          <a:latin typeface="Calibri"/>
                          <a:ea typeface="Calibri"/>
                          <a:cs typeface="Times New Roman"/>
                        </a:rPr>
                        <a:t>ARNOLD, ROBERTSON y COOPER</a:t>
                      </a:r>
                    </a:p>
                  </a:txBody>
                  <a:tcPr marL="68580" marR="68580"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kumimoji="0" lang="es-ES" sz="1100" kern="1200" dirty="0">
                          <a:solidFill>
                            <a:schemeClr val="tx1"/>
                          </a:solidFill>
                          <a:latin typeface="Calibri"/>
                          <a:ea typeface="Calibri"/>
                          <a:cs typeface="Times New Roman"/>
                        </a:rPr>
                        <a:t>1991</a:t>
                      </a:r>
                    </a:p>
                  </a:txBody>
                  <a:tcPr marL="68580" marR="68580"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endParaRPr lang="es-ES"/>
                    </a:p>
                  </a:txBody>
                  <a:tcPr/>
                </a:tc>
              </a:tr>
              <a:tr h="207298">
                <a:tc vMerge="1">
                  <a:txBody>
                    <a:bodyPr/>
                    <a:lstStyle/>
                    <a:p>
                      <a:endParaRPr lang="es-ES"/>
                    </a:p>
                  </a:txBody>
                  <a:tcPr/>
                </a:tc>
                <a:tc>
                  <a:txBody>
                    <a:bodyPr/>
                    <a:lstStyle/>
                    <a:p>
                      <a:pPr algn="ctr">
                        <a:lnSpc>
                          <a:spcPct val="115000"/>
                        </a:lnSpc>
                        <a:spcAft>
                          <a:spcPts val="0"/>
                        </a:spcAft>
                      </a:pPr>
                      <a:r>
                        <a:rPr kumimoji="0" lang="es-ES" sz="1100" kern="1200" dirty="0">
                          <a:solidFill>
                            <a:schemeClr val="tx1"/>
                          </a:solidFill>
                          <a:latin typeface="Calibri"/>
                          <a:ea typeface="Calibri"/>
                          <a:cs typeface="Times New Roman"/>
                        </a:rPr>
                        <a:t>PEIRÓ, BRAVO Y RODRÍGUEZ</a:t>
                      </a:r>
                    </a:p>
                  </a:txBody>
                  <a:tcPr marL="68580" marR="68580"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kumimoji="0" lang="es-ES" sz="1100" kern="1200" dirty="0">
                          <a:solidFill>
                            <a:schemeClr val="tx1"/>
                          </a:solidFill>
                          <a:latin typeface="Calibri"/>
                          <a:ea typeface="Calibri"/>
                          <a:cs typeface="Times New Roman"/>
                        </a:rPr>
                        <a:t>1996</a:t>
                      </a:r>
                    </a:p>
                  </a:txBody>
                  <a:tcPr marL="68580" marR="68580"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endParaRPr lang="es-ES"/>
                    </a:p>
                  </a:txBody>
                  <a:tcPr/>
                </a:tc>
              </a:tr>
            </a:tbl>
          </a:graphicData>
        </a:graphic>
      </p:graphicFrame>
      <p:sp>
        <p:nvSpPr>
          <p:cNvPr id="8" name="7 Rectángulo"/>
          <p:cNvSpPr/>
          <p:nvPr/>
        </p:nvSpPr>
        <p:spPr>
          <a:xfrm>
            <a:off x="7020272" y="1916832"/>
            <a:ext cx="1656184" cy="17281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n>
                <a:solidFill>
                  <a:srgbClr val="CC3399"/>
                </a:solidFill>
              </a:ln>
            </a:endParaRPr>
          </a:p>
        </p:txBody>
      </p:sp>
      <p:sp>
        <p:nvSpPr>
          <p:cNvPr id="11" name="10 Rectángulo"/>
          <p:cNvSpPr/>
          <p:nvPr/>
        </p:nvSpPr>
        <p:spPr>
          <a:xfrm>
            <a:off x="7020272" y="4869160"/>
            <a:ext cx="1656184" cy="1080120"/>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n>
                <a:solidFill>
                  <a:srgbClr val="CC3399"/>
                </a:solidFill>
              </a:ln>
            </a:endParaRPr>
          </a:p>
        </p:txBody>
      </p:sp>
      <p:sp>
        <p:nvSpPr>
          <p:cNvPr id="2049" name="Rectangle 1"/>
          <p:cNvSpPr>
            <a:spLocks noChangeArrowheads="1"/>
          </p:cNvSpPr>
          <p:nvPr/>
        </p:nvSpPr>
        <p:spPr bwMode="auto">
          <a:xfrm>
            <a:off x="-180528" y="6547491"/>
            <a:ext cx="8208912"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r"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smtClean="0">
                <a:ln>
                  <a:noFill/>
                </a:ln>
                <a:solidFill>
                  <a:schemeClr val="tx1"/>
                </a:solidFill>
                <a:effectLst/>
                <a:latin typeface="Calibri" pitchFamily="34" charset="0"/>
                <a:ea typeface="Calibri" pitchFamily="34" charset="0"/>
                <a:cs typeface="Arial" pitchFamily="34" charset="0"/>
              </a:rPr>
              <a:t>Fuente: Cavalcante (2004, p.105).</a:t>
            </a: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xit" presetSubtype="16" fill="hold" grpId="1" nodeType="clickEffect">
                                  <p:stCondLst>
                                    <p:cond delay="0"/>
                                  </p:stCondLst>
                                  <p:childTnLst>
                                    <p:animEffect transition="out" filter="box(in)">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par>
                                <p:cTn id="18" presetID="4" presetClass="exit" presetSubtype="16" fill="hold" grpId="1" nodeType="withEffect">
                                  <p:stCondLst>
                                    <p:cond delay="0"/>
                                  </p:stCondLst>
                                  <p:childTnLst>
                                    <p:animEffect transition="out" filter="box(in)">
                                      <p:cBhvr>
                                        <p:cTn id="19" dur="500"/>
                                        <p:tgtEl>
                                          <p:spTgt spid="11"/>
                                        </p:tgtEl>
                                      </p:cBhvr>
                                    </p:animEffect>
                                    <p:set>
                                      <p:cBhvr>
                                        <p:cTn id="20" dur="1" fill="hold">
                                          <p:stCondLst>
                                            <p:cond delay="499"/>
                                          </p:stCondLst>
                                        </p:cTn>
                                        <p:tgtEl>
                                          <p:spTgt spid="1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8" grpId="1" animBg="1"/>
      <p:bldP spid="11" grpId="0" animBg="1"/>
      <p:bldP spid="11"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457200" y="320040"/>
            <a:ext cx="8507288" cy="516672"/>
          </a:xfrm>
        </p:spPr>
        <p:txBody>
          <a:bodyPr anchor="t">
            <a:normAutofit/>
          </a:bodyPr>
          <a:lstStyle/>
          <a:p>
            <a:pPr algn="r"/>
            <a:r>
              <a:rPr lang="es-ES" sz="2000" b="0" spc="-150" dirty="0" smtClean="0">
                <a:solidFill>
                  <a:schemeClr val="tx1">
                    <a:lumMod val="65000"/>
                  </a:schemeClr>
                </a:solidFill>
                <a:latin typeface="Calibri" pitchFamily="34" charset="0"/>
              </a:rPr>
              <a:t>2. ANTECEDENTES TEÓRICOS</a:t>
            </a:r>
            <a:endParaRPr lang="es-ES" sz="2000" b="0" spc="-150" dirty="0">
              <a:solidFill>
                <a:schemeClr val="tx1">
                  <a:lumMod val="65000"/>
                </a:schemeClr>
              </a:solidFill>
              <a:latin typeface="Calibri" pitchFamily="34" charset="0"/>
            </a:endParaRPr>
          </a:p>
        </p:txBody>
      </p:sp>
      <p:sp>
        <p:nvSpPr>
          <p:cNvPr id="3" name="2 Marcador de contenido"/>
          <p:cNvSpPr>
            <a:spLocks noGrp="1"/>
          </p:cNvSpPr>
          <p:nvPr>
            <p:ph idx="1"/>
          </p:nvPr>
        </p:nvSpPr>
        <p:spPr>
          <a:xfrm>
            <a:off x="457200" y="908720"/>
            <a:ext cx="7427168" cy="5547016"/>
          </a:xfrm>
        </p:spPr>
        <p:txBody>
          <a:bodyPr>
            <a:normAutofit/>
          </a:bodyPr>
          <a:lstStyle/>
          <a:p>
            <a:pPr>
              <a:buClr>
                <a:schemeClr val="accent4"/>
              </a:buClr>
              <a:buSzPct val="100000"/>
              <a:buFont typeface="Wingdings" pitchFamily="2" charset="2"/>
              <a:buChar char="§"/>
            </a:pPr>
            <a:r>
              <a:rPr lang="es-ES" sz="3600" b="1" cap="all" dirty="0" smtClean="0">
                <a:ln w="500">
                  <a:solidFill>
                    <a:schemeClr val="tx2">
                      <a:shade val="20000"/>
                      <a:satMod val="120000"/>
                    </a:schemeClr>
                  </a:solidFill>
                </a:ln>
                <a:latin typeface="Calibri" pitchFamily="34" charset="0"/>
                <a:ea typeface="+mj-ea"/>
                <a:cs typeface="+mj-cs"/>
              </a:rPr>
              <a:t>EL OFICIO </a:t>
            </a:r>
          </a:p>
          <a:p>
            <a:pPr>
              <a:buNone/>
            </a:pPr>
            <a:endParaRPr lang="es-ES" sz="2400" b="1" i="1" cap="all" spc="-150" dirty="0" smtClean="0">
              <a:ln w="500">
                <a:solidFill>
                  <a:schemeClr val="tx2">
                    <a:shade val="20000"/>
                    <a:satMod val="120000"/>
                  </a:schemeClr>
                </a:solidFill>
              </a:ln>
              <a:effectLst>
                <a:outerShdw blurRad="38100" dist="38100" dir="2700000" algn="tl">
                  <a:srgbClr val="000000">
                    <a:alpha val="43137"/>
                  </a:srgbClr>
                </a:outerShdw>
              </a:effectLst>
              <a:latin typeface="Calibri" pitchFamily="34" charset="0"/>
              <a:ea typeface="+mj-ea"/>
              <a:cs typeface="+mj-cs"/>
            </a:endParaRPr>
          </a:p>
          <a:p>
            <a:pPr>
              <a:buNone/>
            </a:pPr>
            <a:r>
              <a:rPr lang="es-ES" sz="2800" i="1" cap="all" spc="-150" dirty="0" smtClean="0">
                <a:ln w="500">
                  <a:solidFill>
                    <a:schemeClr val="tx2">
                      <a:shade val="20000"/>
                      <a:satMod val="120000"/>
                    </a:schemeClr>
                  </a:solidFill>
                </a:ln>
                <a:solidFill>
                  <a:schemeClr val="bg1"/>
                </a:solidFill>
                <a:latin typeface="Calibri" pitchFamily="34" charset="0"/>
                <a:ea typeface="+mj-ea"/>
                <a:cs typeface="+mj-cs"/>
              </a:rPr>
              <a:t>-</a:t>
            </a:r>
            <a:r>
              <a:rPr lang="es-ES" sz="2800" i="1" cap="all" spc="-150" dirty="0" smtClean="0">
                <a:ln w="500">
                  <a:solidFill>
                    <a:sysClr val="windowText" lastClr="000000"/>
                  </a:solidFill>
                </a:ln>
                <a:solidFill>
                  <a:schemeClr val="bg1"/>
                </a:solidFill>
                <a:latin typeface="Calibri" pitchFamily="34" charset="0"/>
                <a:ea typeface="+mj-ea"/>
                <a:cs typeface="+mj-cs"/>
              </a:rPr>
              <a:t>ORIGEN DE LA GRÚA TORRE </a:t>
            </a:r>
          </a:p>
          <a:p>
            <a:pPr>
              <a:buNone/>
            </a:pPr>
            <a:endParaRPr lang="es-ES" sz="2800" cap="all" dirty="0" smtClean="0">
              <a:ln w="500">
                <a:solidFill>
                  <a:schemeClr val="tx2">
                    <a:shade val="20000"/>
                    <a:satMod val="120000"/>
                  </a:schemeClr>
                </a:solidFill>
              </a:ln>
              <a:latin typeface="Calibri" pitchFamily="34" charset="0"/>
              <a:ea typeface="+mj-ea"/>
              <a:cs typeface="+mj-cs"/>
            </a:endParaRPr>
          </a:p>
          <a:p>
            <a:endParaRPr lang="es-ES" dirty="0"/>
          </a:p>
        </p:txBody>
      </p:sp>
      <p:cxnSp>
        <p:nvCxnSpPr>
          <p:cNvPr id="9" name="8 Conector recto de flecha"/>
          <p:cNvCxnSpPr/>
          <p:nvPr/>
        </p:nvCxnSpPr>
        <p:spPr>
          <a:xfrm>
            <a:off x="4499992" y="2276872"/>
            <a:ext cx="1008112"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9 CuadroTexto"/>
          <p:cNvSpPr txBox="1"/>
          <p:nvPr/>
        </p:nvSpPr>
        <p:spPr>
          <a:xfrm>
            <a:off x="5580112" y="1556792"/>
            <a:ext cx="2952328" cy="1200329"/>
          </a:xfrm>
          <a:prstGeom prst="rect">
            <a:avLst/>
          </a:prstGeom>
          <a:noFill/>
        </p:spPr>
        <p:txBody>
          <a:bodyPr wrap="square" rtlCol="0">
            <a:spAutoFit/>
          </a:bodyPr>
          <a:lstStyle/>
          <a:p>
            <a:pPr algn="ctr"/>
            <a:r>
              <a:rPr lang="es-ES" sz="2400" dirty="0" smtClean="0">
                <a:solidFill>
                  <a:schemeClr val="bg1"/>
                </a:solidFill>
                <a:latin typeface="Calibri" pitchFamily="34" charset="0"/>
              </a:rPr>
              <a:t>Primitivos aparatos simples de elevación y transporte de cargas</a:t>
            </a:r>
            <a:endParaRPr lang="es-ES" sz="2400" dirty="0">
              <a:solidFill>
                <a:schemeClr val="bg1"/>
              </a:solidFill>
              <a:latin typeface="Calibri" pitchFamily="34" charset="0"/>
            </a:endParaRPr>
          </a:p>
        </p:txBody>
      </p:sp>
      <p:sp>
        <p:nvSpPr>
          <p:cNvPr id="11" name="10 CuadroTexto"/>
          <p:cNvSpPr txBox="1"/>
          <p:nvPr/>
        </p:nvSpPr>
        <p:spPr>
          <a:xfrm>
            <a:off x="5580112" y="5373216"/>
            <a:ext cx="3240360" cy="954107"/>
          </a:xfrm>
          <a:prstGeom prst="rect">
            <a:avLst/>
          </a:prstGeom>
          <a:noFill/>
        </p:spPr>
        <p:txBody>
          <a:bodyPr wrap="square" rtlCol="0">
            <a:spAutoFit/>
          </a:bodyPr>
          <a:lstStyle/>
          <a:p>
            <a:r>
              <a:rPr lang="es-ES" sz="2000" i="1" dirty="0" smtClean="0">
                <a:solidFill>
                  <a:schemeClr val="tx1">
                    <a:lumMod val="65000"/>
                  </a:schemeClr>
                </a:solidFill>
                <a:latin typeface="Calibri" pitchFamily="34" charset="0"/>
              </a:rPr>
              <a:t>“Denme un punto de apoyo y moveré el mundo”</a:t>
            </a:r>
          </a:p>
          <a:p>
            <a:pPr algn="r"/>
            <a:r>
              <a:rPr lang="es-ES" sz="1600" dirty="0" smtClean="0">
                <a:solidFill>
                  <a:schemeClr val="tx1">
                    <a:lumMod val="65000"/>
                  </a:schemeClr>
                </a:solidFill>
                <a:latin typeface="Calibri" pitchFamily="34" charset="0"/>
              </a:rPr>
              <a:t>Arquímedes</a:t>
            </a:r>
            <a:endParaRPr lang="es-ES" sz="1600" dirty="0">
              <a:solidFill>
                <a:schemeClr val="tx1">
                  <a:lumMod val="65000"/>
                </a:schemeClr>
              </a:solidFill>
              <a:latin typeface="Calibri" pitchFamily="34" charset="0"/>
            </a:endParaRPr>
          </a:p>
        </p:txBody>
      </p:sp>
      <p:sp>
        <p:nvSpPr>
          <p:cNvPr id="13" name="12 CuadroTexto"/>
          <p:cNvSpPr txBox="1"/>
          <p:nvPr/>
        </p:nvSpPr>
        <p:spPr>
          <a:xfrm>
            <a:off x="5292080" y="2636912"/>
            <a:ext cx="3528392" cy="584775"/>
          </a:xfrm>
          <a:prstGeom prst="rect">
            <a:avLst/>
          </a:prstGeom>
          <a:noFill/>
        </p:spPr>
        <p:txBody>
          <a:bodyPr wrap="square" rtlCol="0">
            <a:spAutoFit/>
          </a:bodyPr>
          <a:lstStyle/>
          <a:p>
            <a:pPr algn="ctr"/>
            <a:r>
              <a:rPr lang="es-ES" sz="3200" b="1" dirty="0" smtClean="0">
                <a:ln>
                  <a:solidFill>
                    <a:schemeClr val="accent4"/>
                  </a:solidFill>
                </a:ln>
                <a:solidFill>
                  <a:schemeClr val="accent4"/>
                </a:solidFill>
                <a:latin typeface="Calibri" pitchFamily="34" charset="0"/>
              </a:rPr>
              <a:t>LA PALANCA</a:t>
            </a:r>
            <a:endParaRPr lang="es-ES" sz="3200" b="1" dirty="0">
              <a:ln>
                <a:solidFill>
                  <a:schemeClr val="accent4"/>
                </a:solidFill>
              </a:ln>
              <a:solidFill>
                <a:schemeClr val="accent4"/>
              </a:solidFill>
              <a:latin typeface="Calibri" pitchFamily="34" charset="0"/>
            </a:endParaRPr>
          </a:p>
        </p:txBody>
      </p:sp>
      <p:pic>
        <p:nvPicPr>
          <p:cNvPr id="14" name="13 Imagen" descr="http://blog.educastur.es/cralena/files/2011/02/archimedes_lever_small.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1560" y="3212976"/>
            <a:ext cx="4464496" cy="27363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25" name="Rectangle 1"/>
          <p:cNvSpPr>
            <a:spLocks noChangeArrowheads="1"/>
          </p:cNvSpPr>
          <p:nvPr/>
        </p:nvSpPr>
        <p:spPr bwMode="auto">
          <a:xfrm>
            <a:off x="-180528" y="6021288"/>
            <a:ext cx="5868144"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Fuente: Publicación Revista Mecánica.</a:t>
            </a:r>
            <a:r>
              <a:rPr kumimoji="0" lang="es-ES" sz="11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a:spLocks noGrp="1"/>
          </p:cNvSpPr>
          <p:nvPr>
            <p:ph type="title"/>
          </p:nvPr>
        </p:nvSpPr>
        <p:spPr>
          <a:xfrm>
            <a:off x="457200" y="320040"/>
            <a:ext cx="8435280" cy="516672"/>
          </a:xfrm>
        </p:spPr>
        <p:txBody>
          <a:bodyPr anchor="t">
            <a:normAutofit/>
          </a:bodyPr>
          <a:lstStyle/>
          <a:p>
            <a:pPr algn="r"/>
            <a:r>
              <a:rPr lang="es-ES" sz="2000" b="0" spc="-150" dirty="0" smtClean="0">
                <a:solidFill>
                  <a:schemeClr val="tx1">
                    <a:lumMod val="65000"/>
                  </a:schemeClr>
                </a:solidFill>
                <a:latin typeface="Calibri" pitchFamily="34" charset="0"/>
              </a:rPr>
              <a:t>2. ANTECEDENTES TEÓRICOS</a:t>
            </a:r>
            <a:endParaRPr lang="es-ES" sz="2000" b="0" spc="-150" dirty="0">
              <a:solidFill>
                <a:schemeClr val="tx1">
                  <a:lumMod val="65000"/>
                </a:schemeClr>
              </a:solidFill>
              <a:latin typeface="Calibri" pitchFamily="34" charset="0"/>
            </a:endParaRPr>
          </a:p>
        </p:txBody>
      </p:sp>
      <p:sp>
        <p:nvSpPr>
          <p:cNvPr id="4" name="2 Marcador de contenido"/>
          <p:cNvSpPr>
            <a:spLocks noGrp="1"/>
          </p:cNvSpPr>
          <p:nvPr>
            <p:ph idx="1"/>
          </p:nvPr>
        </p:nvSpPr>
        <p:spPr>
          <a:xfrm>
            <a:off x="457200" y="908720"/>
            <a:ext cx="8219256" cy="4176464"/>
          </a:xfrm>
        </p:spPr>
        <p:txBody>
          <a:bodyPr>
            <a:normAutofit/>
          </a:bodyPr>
          <a:lstStyle/>
          <a:p>
            <a:pPr>
              <a:buClr>
                <a:schemeClr val="accent4"/>
              </a:buClr>
              <a:buSzPct val="100000"/>
              <a:buFont typeface="Wingdings" pitchFamily="2" charset="2"/>
              <a:buChar char="§"/>
            </a:pPr>
            <a:r>
              <a:rPr lang="es-ES" sz="3600" b="1" cap="all" dirty="0" smtClean="0">
                <a:ln w="500">
                  <a:solidFill>
                    <a:schemeClr val="tx2">
                      <a:shade val="20000"/>
                      <a:satMod val="120000"/>
                    </a:schemeClr>
                  </a:solidFill>
                </a:ln>
                <a:latin typeface="Calibri" pitchFamily="34" charset="0"/>
                <a:ea typeface="+mj-ea"/>
                <a:cs typeface="+mj-cs"/>
              </a:rPr>
              <a:t>LA FIGURA DEL GRUISTA</a:t>
            </a:r>
          </a:p>
          <a:p>
            <a:pPr>
              <a:buNone/>
            </a:pPr>
            <a:endParaRPr lang="es-ES" sz="2400" b="1" i="1" cap="all" spc="-150" dirty="0" smtClean="0">
              <a:ln w="500">
                <a:solidFill>
                  <a:schemeClr val="tx2">
                    <a:shade val="20000"/>
                    <a:satMod val="120000"/>
                  </a:schemeClr>
                </a:solidFill>
              </a:ln>
              <a:effectLst>
                <a:outerShdw blurRad="38100" dist="38100" dir="2700000" algn="tl">
                  <a:srgbClr val="000000">
                    <a:alpha val="43137"/>
                  </a:srgbClr>
                </a:outerShdw>
              </a:effectLst>
              <a:latin typeface="Calibri" pitchFamily="34" charset="0"/>
              <a:ea typeface="+mj-ea"/>
              <a:cs typeface="+mj-cs"/>
            </a:endParaRPr>
          </a:p>
          <a:p>
            <a:pPr>
              <a:buNone/>
            </a:pPr>
            <a:endParaRPr lang="es-ES" sz="2400" b="1" i="1" cap="all" spc="-150" dirty="0" smtClean="0">
              <a:ln w="500">
                <a:solidFill>
                  <a:schemeClr val="tx2">
                    <a:shade val="20000"/>
                    <a:satMod val="120000"/>
                  </a:schemeClr>
                </a:solidFill>
              </a:ln>
              <a:effectLst>
                <a:outerShdw blurRad="38100" dist="38100" dir="2700000" algn="tl">
                  <a:srgbClr val="000000">
                    <a:alpha val="43137"/>
                  </a:srgbClr>
                </a:outerShdw>
              </a:effectLst>
              <a:latin typeface="Calibri" pitchFamily="34" charset="0"/>
              <a:ea typeface="+mj-ea"/>
              <a:cs typeface="+mj-cs"/>
            </a:endParaRPr>
          </a:p>
          <a:p>
            <a:pPr>
              <a:buNone/>
            </a:pPr>
            <a:endParaRPr lang="es-ES" sz="2800" cap="all" dirty="0" smtClean="0">
              <a:ln w="500">
                <a:solidFill>
                  <a:schemeClr val="tx2">
                    <a:shade val="20000"/>
                    <a:satMod val="120000"/>
                  </a:schemeClr>
                </a:solidFill>
              </a:ln>
              <a:latin typeface="Calibri" pitchFamily="34" charset="0"/>
              <a:ea typeface="+mj-ea"/>
              <a:cs typeface="+mj-cs"/>
            </a:endParaRPr>
          </a:p>
        </p:txBody>
      </p:sp>
      <p:sp>
        <p:nvSpPr>
          <p:cNvPr id="7" name="6 CuadroTexto"/>
          <p:cNvSpPr txBox="1"/>
          <p:nvPr/>
        </p:nvSpPr>
        <p:spPr>
          <a:xfrm>
            <a:off x="1475656" y="1844824"/>
            <a:ext cx="6408712" cy="2800767"/>
          </a:xfrm>
          <a:prstGeom prst="rect">
            <a:avLst/>
          </a:prstGeom>
          <a:noFill/>
        </p:spPr>
        <p:txBody>
          <a:bodyPr wrap="square" rtlCol="0">
            <a:spAutoFit/>
          </a:bodyPr>
          <a:lstStyle/>
          <a:p>
            <a:pPr>
              <a:buNone/>
            </a:pPr>
            <a:endParaRPr lang="es-ES" sz="2000" i="1" cap="all" dirty="0" smtClean="0">
              <a:ln w="500">
                <a:solidFill>
                  <a:schemeClr val="tx2">
                    <a:shade val="20000"/>
                    <a:satMod val="120000"/>
                  </a:schemeClr>
                </a:solidFill>
              </a:ln>
              <a:solidFill>
                <a:schemeClr val="bg1"/>
              </a:solidFill>
              <a:latin typeface="Calibri" pitchFamily="34" charset="0"/>
            </a:endParaRPr>
          </a:p>
          <a:p>
            <a:pPr algn="ctr">
              <a:buNone/>
            </a:pPr>
            <a:r>
              <a:rPr lang="es-ES" sz="3200" i="1" dirty="0" smtClean="0">
                <a:solidFill>
                  <a:schemeClr val="bg1"/>
                </a:solidFill>
                <a:latin typeface="Calibri" pitchFamily="34" charset="0"/>
              </a:rPr>
              <a:t>“El operador de grúa torre es el que </a:t>
            </a:r>
            <a:r>
              <a:rPr lang="es-ES" sz="3200" b="1" i="1" dirty="0" smtClean="0">
                <a:solidFill>
                  <a:schemeClr val="accent4"/>
                </a:solidFill>
                <a:latin typeface="Calibri" pitchFamily="34" charset="0"/>
              </a:rPr>
              <a:t>maneja</a:t>
            </a:r>
            <a:r>
              <a:rPr lang="es-ES" sz="3200" i="1" dirty="0" smtClean="0">
                <a:solidFill>
                  <a:schemeClr val="bg1"/>
                </a:solidFill>
                <a:latin typeface="Calibri" pitchFamily="34" charset="0"/>
              </a:rPr>
              <a:t> sus mandos y por lo tanto el </a:t>
            </a:r>
            <a:r>
              <a:rPr lang="es-ES" sz="3200" b="1" i="1" dirty="0" smtClean="0">
                <a:solidFill>
                  <a:schemeClr val="accent4"/>
                </a:solidFill>
                <a:latin typeface="Calibri" pitchFamily="34" charset="0"/>
              </a:rPr>
              <a:t>responsable</a:t>
            </a:r>
            <a:r>
              <a:rPr lang="es-ES" sz="3200" i="1" dirty="0" smtClean="0">
                <a:solidFill>
                  <a:schemeClr val="bg1"/>
                </a:solidFill>
                <a:latin typeface="Calibri" pitchFamily="34" charset="0"/>
              </a:rPr>
              <a:t> de su correcto funcionamiento” </a:t>
            </a:r>
          </a:p>
          <a:p>
            <a:pPr algn="ctr">
              <a:buNone/>
            </a:pPr>
            <a:endParaRPr lang="es-ES" i="1" dirty="0" smtClean="0">
              <a:solidFill>
                <a:schemeClr val="bg1"/>
              </a:solidFill>
              <a:latin typeface="Calibri" pitchFamily="34" charset="0"/>
            </a:endParaRPr>
          </a:p>
          <a:p>
            <a:pPr algn="ctr">
              <a:buNone/>
            </a:pPr>
            <a:r>
              <a:rPr lang="es-ES" sz="1000" dirty="0" smtClean="0">
                <a:solidFill>
                  <a:schemeClr val="bg1"/>
                </a:solidFill>
                <a:latin typeface="Calibri" pitchFamily="34" charset="0"/>
                <a:ea typeface="Calibri" pitchFamily="34" charset="0"/>
                <a:cs typeface="Arial" pitchFamily="34" charset="0"/>
              </a:rPr>
              <a:t>OPERADOR DE GRÚA TORRE (2004) P. 11</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1052736"/>
            <a:ext cx="6624736" cy="2246769"/>
          </a:xfrm>
          <a:prstGeom prst="rect">
            <a:avLst/>
          </a:prstGeom>
          <a:noFill/>
        </p:spPr>
        <p:txBody>
          <a:bodyPr wrap="square" rtlCol="0">
            <a:spAutoFit/>
          </a:bodyPr>
          <a:lstStyle/>
          <a:p>
            <a:pPr>
              <a:buClr>
                <a:schemeClr val="accent4"/>
              </a:buClr>
              <a:buSzPct val="100000"/>
              <a:buFont typeface="Wingdings" pitchFamily="2" charset="2"/>
              <a:buChar char="§"/>
            </a:pPr>
            <a:r>
              <a:rPr lang="es-ES" sz="2800" i="1" cap="all" dirty="0" smtClean="0">
                <a:ln w="500">
                  <a:solidFill>
                    <a:schemeClr val="tx2">
                      <a:shade val="20000"/>
                      <a:satMod val="120000"/>
                    </a:schemeClr>
                  </a:solidFill>
                </a:ln>
                <a:latin typeface="Calibri" pitchFamily="34" charset="0"/>
                <a:ea typeface="+mj-ea"/>
                <a:cs typeface="+mj-cs"/>
              </a:rPr>
              <a:t> </a:t>
            </a:r>
            <a:r>
              <a:rPr lang="es-ES" sz="3600" b="1" cap="all" dirty="0" smtClean="0">
                <a:ln w="500">
                  <a:solidFill>
                    <a:schemeClr val="tx2">
                      <a:shade val="20000"/>
                      <a:satMod val="120000"/>
                    </a:schemeClr>
                  </a:solidFill>
                </a:ln>
                <a:latin typeface="Calibri" pitchFamily="34" charset="0"/>
                <a:ea typeface="+mj-ea"/>
                <a:cs typeface="+mj-cs"/>
              </a:rPr>
              <a:t>OBLIGACIONES</a:t>
            </a:r>
          </a:p>
          <a:p>
            <a:pPr>
              <a:buNone/>
            </a:pPr>
            <a:endParaRPr lang="es-ES" sz="2400" i="1" u="sng" cap="all" dirty="0" smtClean="0">
              <a:ln w="500">
                <a:solidFill>
                  <a:schemeClr val="tx2">
                    <a:shade val="20000"/>
                    <a:satMod val="120000"/>
                  </a:schemeClr>
                </a:solidFill>
              </a:ln>
              <a:latin typeface="Calibri" pitchFamily="34" charset="0"/>
            </a:endParaRPr>
          </a:p>
          <a:p>
            <a:pPr>
              <a:buNone/>
            </a:pPr>
            <a:r>
              <a:rPr lang="es-ES" sz="2000" dirty="0" smtClean="0">
                <a:solidFill>
                  <a:schemeClr val="bg1"/>
                </a:solidFill>
                <a:latin typeface="Calibri" pitchFamily="34" charset="0"/>
              </a:rPr>
              <a:t>-Verificación de aplomado, lastres y contrapesos.</a:t>
            </a:r>
          </a:p>
          <a:p>
            <a:pPr>
              <a:buNone/>
            </a:pPr>
            <a:r>
              <a:rPr lang="es-ES" sz="2000" dirty="0" smtClean="0">
                <a:solidFill>
                  <a:schemeClr val="bg1"/>
                </a:solidFill>
                <a:latin typeface="Calibri" pitchFamily="34" charset="0"/>
              </a:rPr>
              <a:t>-Comprobación de mandos, cables de acero y accesorios.</a:t>
            </a:r>
          </a:p>
          <a:p>
            <a:pPr>
              <a:buNone/>
            </a:pPr>
            <a:r>
              <a:rPr lang="es-ES" sz="2000" dirty="0" smtClean="0">
                <a:solidFill>
                  <a:schemeClr val="bg1"/>
                </a:solidFill>
                <a:latin typeface="Calibri" pitchFamily="34" charset="0"/>
              </a:rPr>
              <a:t>-Correcta puesta fuera de servicio (posición en veleta).</a:t>
            </a:r>
          </a:p>
          <a:p>
            <a:pPr>
              <a:buNone/>
            </a:pPr>
            <a:r>
              <a:rPr lang="es-ES" sz="2000" dirty="0" smtClean="0">
                <a:solidFill>
                  <a:schemeClr val="bg1"/>
                </a:solidFill>
                <a:latin typeface="Calibri" pitchFamily="34" charset="0"/>
              </a:rPr>
              <a:t>-Comunicación con el supervisor ante anomalías.</a:t>
            </a:r>
            <a:endParaRPr lang="es-ES" sz="2000" dirty="0">
              <a:solidFill>
                <a:schemeClr val="bg1"/>
              </a:solidFill>
              <a:latin typeface="Calibri" pitchFamily="34" charset="0"/>
            </a:endParaRPr>
          </a:p>
        </p:txBody>
      </p:sp>
      <p:sp>
        <p:nvSpPr>
          <p:cNvPr id="5" name="4 Cerrar llave"/>
          <p:cNvSpPr/>
          <p:nvPr/>
        </p:nvSpPr>
        <p:spPr>
          <a:xfrm>
            <a:off x="6300192" y="2060848"/>
            <a:ext cx="360040" cy="1152128"/>
          </a:xfrm>
          <a:prstGeom prst="rightBrac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s-ES"/>
          </a:p>
        </p:txBody>
      </p:sp>
      <p:sp>
        <p:nvSpPr>
          <p:cNvPr id="7" name="6 CuadroTexto"/>
          <p:cNvSpPr txBox="1"/>
          <p:nvPr/>
        </p:nvSpPr>
        <p:spPr>
          <a:xfrm>
            <a:off x="2411760" y="3645024"/>
            <a:ext cx="4032448" cy="1785104"/>
          </a:xfrm>
          <a:prstGeom prst="rect">
            <a:avLst/>
          </a:prstGeom>
          <a:ln w="38100">
            <a:solidFill>
              <a:schemeClr val="accent4"/>
            </a:solidFill>
          </a:ln>
        </p:spPr>
        <p:style>
          <a:lnRef idx="0">
            <a:scrgbClr r="0" g="0" b="0"/>
          </a:lnRef>
          <a:fillRef idx="1003">
            <a:schemeClr val="dk2"/>
          </a:fillRef>
          <a:effectRef idx="0">
            <a:scrgbClr r="0" g="0" b="0"/>
          </a:effectRef>
          <a:fontRef idx="major"/>
        </p:style>
        <p:txBody>
          <a:bodyPr wrap="square" rtlCol="0">
            <a:spAutoFit/>
          </a:bodyPr>
          <a:lstStyle/>
          <a:p>
            <a:pPr algn="ctr"/>
            <a:r>
              <a:rPr lang="es-ES" b="1" dirty="0" smtClean="0">
                <a:latin typeface="Calibri" pitchFamily="34" charset="0"/>
              </a:rPr>
              <a:t>Entrada en vigor </a:t>
            </a:r>
            <a:r>
              <a:rPr lang="es-ES" dirty="0" smtClean="0">
                <a:latin typeface="Calibri" pitchFamily="34" charset="0"/>
              </a:rPr>
              <a:t>del </a:t>
            </a:r>
          </a:p>
          <a:p>
            <a:pPr algn="ctr"/>
            <a:r>
              <a:rPr lang="es-ES" dirty="0" smtClean="0">
                <a:latin typeface="Calibri" pitchFamily="34" charset="0"/>
              </a:rPr>
              <a:t>ITC ‘MIE AEM-2’ RD 836/2003</a:t>
            </a:r>
          </a:p>
          <a:p>
            <a:pPr algn="ctr"/>
            <a:endParaRPr lang="es-ES" dirty="0" smtClean="0"/>
          </a:p>
          <a:p>
            <a:pPr algn="ctr"/>
            <a:r>
              <a:rPr lang="es-ES" sz="2800" b="1" dirty="0" smtClean="0">
                <a:effectLst>
                  <a:outerShdw blurRad="38100" dist="38100" dir="2700000" algn="tl">
                    <a:srgbClr val="000000">
                      <a:alpha val="43137"/>
                    </a:srgbClr>
                  </a:outerShdw>
                </a:effectLst>
                <a:latin typeface="Calibri" pitchFamily="34" charset="0"/>
              </a:rPr>
              <a:t>CARNÉ DE OPERADOR DE GRÚA TORRE</a:t>
            </a:r>
            <a:endParaRPr lang="es-ES" dirty="0" smtClean="0">
              <a:effectLst>
                <a:outerShdw blurRad="38100" dist="38100" dir="2700000" algn="tl">
                  <a:srgbClr val="000000">
                    <a:alpha val="43137"/>
                  </a:srgbClr>
                </a:outerShdw>
              </a:effectLst>
            </a:endParaRPr>
          </a:p>
        </p:txBody>
      </p:sp>
      <p:sp>
        <p:nvSpPr>
          <p:cNvPr id="8" name="7 CuadroTexto"/>
          <p:cNvSpPr txBox="1"/>
          <p:nvPr/>
        </p:nvSpPr>
        <p:spPr>
          <a:xfrm>
            <a:off x="6516216" y="1484784"/>
            <a:ext cx="2627784" cy="1754326"/>
          </a:xfrm>
          <a:prstGeom prst="rect">
            <a:avLst/>
          </a:prstGeom>
          <a:noFill/>
        </p:spPr>
        <p:txBody>
          <a:bodyPr wrap="square" rtlCol="0" anchor="ctr">
            <a:spAutoFit/>
          </a:bodyPr>
          <a:lstStyle/>
          <a:p>
            <a:pPr algn="ctr"/>
            <a:endParaRPr lang="es-ES" sz="3600" dirty="0" smtClean="0">
              <a:latin typeface="Calibri" pitchFamily="34" charset="0"/>
            </a:endParaRPr>
          </a:p>
          <a:p>
            <a:pPr algn="ctr"/>
            <a:r>
              <a:rPr lang="es-ES" sz="3600" b="1" dirty="0" smtClean="0">
                <a:solidFill>
                  <a:schemeClr val="accent4"/>
                </a:solidFill>
                <a:latin typeface="Calibri" pitchFamily="34" charset="0"/>
              </a:rPr>
              <a:t>Evitar</a:t>
            </a:r>
          </a:p>
          <a:p>
            <a:pPr algn="ctr"/>
            <a:r>
              <a:rPr lang="es-ES" sz="3600" b="1" dirty="0" smtClean="0">
                <a:solidFill>
                  <a:schemeClr val="accent4"/>
                </a:solidFill>
                <a:latin typeface="Calibri" pitchFamily="34" charset="0"/>
              </a:rPr>
              <a:t>ACCIDENTES</a:t>
            </a:r>
            <a:endParaRPr lang="es-ES" sz="3600" b="1" dirty="0">
              <a:solidFill>
                <a:schemeClr val="accent4"/>
              </a:solidFill>
              <a:latin typeface="Calibri" pitchFamily="34" charset="0"/>
            </a:endParaRPr>
          </a:p>
        </p:txBody>
      </p:sp>
      <p:sp>
        <p:nvSpPr>
          <p:cNvPr id="9" name="1 Título"/>
          <p:cNvSpPr>
            <a:spLocks noGrp="1"/>
          </p:cNvSpPr>
          <p:nvPr>
            <p:ph type="title"/>
          </p:nvPr>
        </p:nvSpPr>
        <p:spPr>
          <a:xfrm>
            <a:off x="457200" y="320040"/>
            <a:ext cx="8435280" cy="516672"/>
          </a:xfrm>
        </p:spPr>
        <p:txBody>
          <a:bodyPr anchor="t">
            <a:normAutofit/>
          </a:bodyPr>
          <a:lstStyle/>
          <a:p>
            <a:pPr algn="r"/>
            <a:r>
              <a:rPr lang="es-ES" sz="2000" b="0" spc="-150" dirty="0" smtClean="0">
                <a:solidFill>
                  <a:schemeClr val="tx1">
                    <a:lumMod val="65000"/>
                  </a:schemeClr>
                </a:solidFill>
                <a:latin typeface="Calibri" pitchFamily="34" charset="0"/>
              </a:rPr>
              <a:t>2. ANTECEDENTES TEÓRICOS</a:t>
            </a:r>
            <a:endParaRPr lang="es-ES" sz="2000" b="0" spc="-150" dirty="0">
              <a:solidFill>
                <a:schemeClr val="tx1">
                  <a:lumMod val="65000"/>
                </a:schemeClr>
              </a:solidFill>
              <a:latin typeface="Calibri" pitchFamily="34" charset="0"/>
            </a:endParaRPr>
          </a:p>
        </p:txBody>
      </p:sp>
      <p:pic>
        <p:nvPicPr>
          <p:cNvPr id="6148" name="Picture 4" descr="http://www.senyals.com/images/peligro-carga-suspendida.png"/>
          <p:cNvPicPr>
            <a:picLocks noChangeAspect="1" noChangeArrowheads="1"/>
          </p:cNvPicPr>
          <p:nvPr/>
        </p:nvPicPr>
        <p:blipFill>
          <a:blip r:embed="rId2" cstate="print"/>
          <a:srcRect/>
          <a:stretch>
            <a:fillRect/>
          </a:stretch>
        </p:blipFill>
        <p:spPr bwMode="auto">
          <a:xfrm>
            <a:off x="3275856" y="3789040"/>
            <a:ext cx="1656184" cy="24339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1" name="10 Conector recto de flecha"/>
          <p:cNvCxnSpPr/>
          <p:nvPr/>
        </p:nvCxnSpPr>
        <p:spPr>
          <a:xfrm>
            <a:off x="7884368" y="3284984"/>
            <a:ext cx="0" cy="7920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2" name="11 CuadroTexto"/>
          <p:cNvSpPr txBox="1"/>
          <p:nvPr/>
        </p:nvSpPr>
        <p:spPr>
          <a:xfrm>
            <a:off x="6516216" y="4149080"/>
            <a:ext cx="2627784" cy="646331"/>
          </a:xfrm>
          <a:prstGeom prst="rect">
            <a:avLst/>
          </a:prstGeom>
          <a:noFill/>
        </p:spPr>
        <p:txBody>
          <a:bodyPr wrap="square" rtlCol="0" anchor="ctr">
            <a:spAutoFit/>
          </a:bodyPr>
          <a:lstStyle/>
          <a:p>
            <a:pPr algn="ctr"/>
            <a:r>
              <a:rPr lang="es-ES" sz="3600" b="1" dirty="0" smtClean="0">
                <a:ln>
                  <a:solidFill>
                    <a:sysClr val="windowText" lastClr="000000"/>
                  </a:solidFill>
                </a:ln>
                <a:solidFill>
                  <a:schemeClr val="bg2">
                    <a:lumMod val="75000"/>
                  </a:schemeClr>
                </a:solidFill>
                <a:latin typeface="Calibri" pitchFamily="34" charset="0"/>
              </a:rPr>
              <a:t>RIESGOS</a:t>
            </a:r>
            <a:endParaRPr lang="es-ES" sz="3600" dirty="0" smtClean="0">
              <a:ln>
                <a:solidFill>
                  <a:sysClr val="windowText" lastClr="000000"/>
                </a:solidFill>
              </a:ln>
              <a:solidFill>
                <a:schemeClr val="bg2">
                  <a:lumMod val="75000"/>
                </a:schemeClr>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16" fill="hold" nodeType="clickEffect">
                                  <p:stCondLst>
                                    <p:cond delay="0"/>
                                  </p:stCondLst>
                                  <p:childTnLst>
                                    <p:animEffect transition="out" filter="box(in)">
                                      <p:cBhvr>
                                        <p:cTn id="6" dur="500"/>
                                        <p:tgtEl>
                                          <p:spTgt spid="6148"/>
                                        </p:tgtEl>
                                      </p:cBhvr>
                                    </p:animEffect>
                                    <p:set>
                                      <p:cBhvr>
                                        <p:cTn id="7" dur="1" fill="hold">
                                          <p:stCondLst>
                                            <p:cond delay="499"/>
                                          </p:stCondLst>
                                        </p:cTn>
                                        <p:tgtEl>
                                          <p:spTgt spid="614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bg/>
                                          </p:spTgt>
                                        </p:tgtEl>
                                        <p:attrNameLst>
                                          <p:attrName>style.visibility</p:attrName>
                                        </p:attrNameLst>
                                      </p:cBhvr>
                                      <p:to>
                                        <p:strVal val="visible"/>
                                      </p:to>
                                    </p:set>
                                    <p:animEffect transition="in" filter="wipe(down)">
                                      <p:cBhvr>
                                        <p:cTn id="12" dur="500"/>
                                        <p:tgtEl>
                                          <p:spTgt spid="7">
                                            <p:bg/>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down)">
                                      <p:cBhvr>
                                        <p:cTn id="15" dur="500"/>
                                        <p:tgtEl>
                                          <p:spTgt spid="7">
                                            <p:txEl>
                                              <p:pRg st="0" end="0"/>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wipe(down)">
                                      <p:cBhvr>
                                        <p:cTn id="18" dur="500"/>
                                        <p:tgtEl>
                                          <p:spTgt spid="7">
                                            <p:txEl>
                                              <p:pRg st="1" end="1"/>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wipe(down)">
                                      <p:cBhvr>
                                        <p:cTn id="21"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74638"/>
            <a:ext cx="7529264" cy="1143000"/>
          </a:xfrm>
        </p:spPr>
        <p:txBody>
          <a:bodyPr anchor="ctr">
            <a:normAutofit/>
          </a:bodyPr>
          <a:lstStyle/>
          <a:p>
            <a:r>
              <a:rPr lang="es-ES" sz="4400" b="1" dirty="0" smtClean="0">
                <a:solidFill>
                  <a:schemeClr val="bg2">
                    <a:lumMod val="75000"/>
                  </a:schemeClr>
                </a:solidFill>
                <a:latin typeface="Calibri" pitchFamily="34" charset="0"/>
              </a:rPr>
              <a:t>ÍNDICE</a:t>
            </a:r>
            <a:endParaRPr lang="es-ES" sz="4400" b="1" dirty="0">
              <a:solidFill>
                <a:schemeClr val="bg2">
                  <a:lumMod val="75000"/>
                </a:schemeClr>
              </a:solidFill>
              <a:latin typeface="Calibri" pitchFamily="34" charset="0"/>
            </a:endParaRPr>
          </a:p>
        </p:txBody>
      </p:sp>
      <p:sp>
        <p:nvSpPr>
          <p:cNvPr id="3" name="2 Marcador de contenido"/>
          <p:cNvSpPr>
            <a:spLocks noGrp="1"/>
          </p:cNvSpPr>
          <p:nvPr>
            <p:ph idx="1"/>
          </p:nvPr>
        </p:nvSpPr>
        <p:spPr/>
        <p:txBody>
          <a:bodyPr>
            <a:normAutofit/>
          </a:bodyPr>
          <a:lstStyle/>
          <a:p>
            <a:pPr marL="514350" indent="-514350">
              <a:lnSpc>
                <a:spcPct val="150000"/>
              </a:lnSpc>
              <a:buClr>
                <a:schemeClr val="tx1"/>
              </a:buClr>
              <a:buSzPct val="90000"/>
              <a:buFont typeface="+mj-lt"/>
              <a:buAutoNum type="arabicPeriod"/>
            </a:pPr>
            <a:r>
              <a:rPr lang="es-ES" sz="4000" b="1" dirty="0" smtClean="0">
                <a:latin typeface="Calibri" pitchFamily="34" charset="0"/>
              </a:rPr>
              <a:t> Introducción y objetivos</a:t>
            </a:r>
          </a:p>
          <a:p>
            <a:pPr marL="514350" indent="-514350">
              <a:lnSpc>
                <a:spcPct val="150000"/>
              </a:lnSpc>
              <a:buClr>
                <a:schemeClr val="tx1"/>
              </a:buClr>
              <a:buSzPct val="90000"/>
              <a:buFont typeface="+mj-lt"/>
              <a:buAutoNum type="arabicPeriod"/>
            </a:pPr>
            <a:r>
              <a:rPr lang="es-ES" sz="4000" b="1" dirty="0" smtClean="0">
                <a:latin typeface="Calibri" pitchFamily="34" charset="0"/>
              </a:rPr>
              <a:t> Antecedentes teóricos</a:t>
            </a:r>
          </a:p>
          <a:p>
            <a:pPr marL="514350" indent="-514350">
              <a:lnSpc>
                <a:spcPct val="150000"/>
              </a:lnSpc>
              <a:buClr>
                <a:schemeClr val="tx1"/>
              </a:buClr>
              <a:buSzPct val="90000"/>
              <a:buFont typeface="+mj-lt"/>
              <a:buAutoNum type="arabicPeriod"/>
            </a:pPr>
            <a:r>
              <a:rPr lang="es-ES" sz="4000" b="1" dirty="0" smtClean="0">
                <a:latin typeface="Calibri" pitchFamily="34" charset="0"/>
              </a:rPr>
              <a:t> Metodología</a:t>
            </a:r>
          </a:p>
          <a:p>
            <a:pPr marL="514350" indent="-514350">
              <a:lnSpc>
                <a:spcPct val="150000"/>
              </a:lnSpc>
              <a:buClr>
                <a:schemeClr val="tx1"/>
              </a:buClr>
              <a:buSzPct val="90000"/>
              <a:buFont typeface="+mj-lt"/>
              <a:buAutoNum type="arabicPeriod"/>
            </a:pPr>
            <a:r>
              <a:rPr lang="es-ES" sz="4000" b="1" dirty="0" smtClean="0">
                <a:latin typeface="Calibri" pitchFamily="34" charset="0"/>
              </a:rPr>
              <a:t> Resultados y conclusiones</a:t>
            </a:r>
            <a:endParaRPr lang="es-ES" sz="4000" b="1" dirty="0">
              <a:latin typeface="Calibri" pitchFamily="34" charset="0"/>
            </a:endParaRPr>
          </a:p>
        </p:txBody>
      </p:sp>
      <p:sp>
        <p:nvSpPr>
          <p:cNvPr id="4" name="3 Rectángulo redondeado"/>
          <p:cNvSpPr/>
          <p:nvPr/>
        </p:nvSpPr>
        <p:spPr>
          <a:xfrm>
            <a:off x="323528" y="3717032"/>
            <a:ext cx="3888432" cy="1008112"/>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457200" y="320040"/>
            <a:ext cx="8507288" cy="516672"/>
          </a:xfrm>
        </p:spPr>
        <p:txBody>
          <a:bodyPr anchor="t">
            <a:normAutofit/>
          </a:bodyPr>
          <a:lstStyle/>
          <a:p>
            <a:pPr algn="r"/>
            <a:r>
              <a:rPr lang="es-ES" sz="2000" b="0" spc="-150" dirty="0" smtClean="0">
                <a:solidFill>
                  <a:schemeClr val="tx1">
                    <a:lumMod val="65000"/>
                  </a:schemeClr>
                </a:solidFill>
                <a:latin typeface="Calibri" pitchFamily="34" charset="0"/>
              </a:rPr>
              <a:t>3. METODOLOGÍA</a:t>
            </a:r>
            <a:endParaRPr lang="es-ES" sz="2000" b="0" spc="-150" dirty="0">
              <a:solidFill>
                <a:schemeClr val="tx1">
                  <a:lumMod val="65000"/>
                </a:schemeClr>
              </a:solidFill>
              <a:latin typeface="Calibri" pitchFamily="34" charset="0"/>
            </a:endParaRPr>
          </a:p>
        </p:txBody>
      </p:sp>
      <p:sp>
        <p:nvSpPr>
          <p:cNvPr id="5" name="2 Marcador de contenido"/>
          <p:cNvSpPr>
            <a:spLocks noGrp="1"/>
          </p:cNvSpPr>
          <p:nvPr>
            <p:ph idx="1"/>
          </p:nvPr>
        </p:nvSpPr>
        <p:spPr>
          <a:xfrm>
            <a:off x="467544" y="764704"/>
            <a:ext cx="8424936" cy="5904656"/>
          </a:xfrm>
        </p:spPr>
        <p:txBody>
          <a:bodyPr>
            <a:normAutofit/>
          </a:bodyPr>
          <a:lstStyle/>
          <a:p>
            <a:pPr>
              <a:buClr>
                <a:schemeClr val="accent4"/>
              </a:buClr>
              <a:buSzPct val="100000"/>
              <a:buFont typeface="Wingdings" pitchFamily="2" charset="2"/>
              <a:buChar char="§"/>
            </a:pPr>
            <a:r>
              <a:rPr lang="es-ES" sz="2800" b="1" cap="all" dirty="0" smtClean="0">
                <a:ln w="500">
                  <a:solidFill>
                    <a:schemeClr val="tx2">
                      <a:shade val="20000"/>
                      <a:satMod val="120000"/>
                    </a:schemeClr>
                  </a:solidFill>
                </a:ln>
                <a:latin typeface="Calibri" pitchFamily="34" charset="0"/>
                <a:ea typeface="+mj-ea"/>
                <a:cs typeface="+mj-cs"/>
              </a:rPr>
              <a:t> </a:t>
            </a:r>
            <a:r>
              <a:rPr lang="es-ES" sz="3600" b="1" cap="all" dirty="0" smtClean="0">
                <a:ln w="500">
                  <a:solidFill>
                    <a:schemeClr val="tx2">
                      <a:shade val="20000"/>
                      <a:satMod val="120000"/>
                    </a:schemeClr>
                  </a:solidFill>
                </a:ln>
                <a:latin typeface="Calibri" pitchFamily="34" charset="0"/>
                <a:ea typeface="+mj-ea"/>
                <a:cs typeface="+mj-cs"/>
              </a:rPr>
              <a:t>MÉTODO CUALITATIVO</a:t>
            </a:r>
          </a:p>
          <a:p>
            <a:pPr>
              <a:buFont typeface="Wingdings" pitchFamily="2" charset="2"/>
              <a:buChar char="§"/>
            </a:pPr>
            <a:endParaRPr lang="es-ES" sz="800" b="1" cap="all" dirty="0" smtClean="0">
              <a:ln w="500">
                <a:solidFill>
                  <a:schemeClr val="tx2">
                    <a:shade val="20000"/>
                    <a:satMod val="120000"/>
                  </a:schemeClr>
                </a:solidFill>
              </a:ln>
              <a:latin typeface="Calibri" pitchFamily="34" charset="0"/>
              <a:ea typeface="+mj-ea"/>
              <a:cs typeface="+mj-cs"/>
            </a:endParaRPr>
          </a:p>
          <a:p>
            <a:pPr>
              <a:buNone/>
            </a:pPr>
            <a:r>
              <a:rPr lang="es-ES" sz="2800" cap="all" dirty="0" smtClean="0">
                <a:ln w="500">
                  <a:solidFill>
                    <a:schemeClr val="tx2">
                      <a:shade val="20000"/>
                      <a:satMod val="120000"/>
                    </a:schemeClr>
                  </a:solidFill>
                </a:ln>
                <a:latin typeface="Calibri" pitchFamily="34" charset="0"/>
                <a:ea typeface="+mj-ea"/>
                <a:cs typeface="+mj-cs"/>
              </a:rPr>
              <a:t>	</a:t>
            </a:r>
            <a:r>
              <a:rPr lang="es-ES" sz="2800" cap="all" dirty="0" smtClean="0">
                <a:ln w="500">
                  <a:solidFill>
                    <a:sysClr val="windowText" lastClr="000000"/>
                  </a:solidFill>
                </a:ln>
                <a:solidFill>
                  <a:schemeClr val="bg1"/>
                </a:solidFill>
                <a:latin typeface="Calibri" pitchFamily="34" charset="0"/>
                <a:ea typeface="+mj-ea"/>
                <a:cs typeface="+mj-cs"/>
              </a:rPr>
              <a:t>I</a:t>
            </a:r>
            <a:r>
              <a:rPr lang="es-ES" sz="2800" dirty="0" smtClean="0">
                <a:ln w="500">
                  <a:solidFill>
                    <a:sysClr val="windowText" lastClr="000000"/>
                  </a:solidFill>
                </a:ln>
                <a:solidFill>
                  <a:schemeClr val="bg1"/>
                </a:solidFill>
                <a:latin typeface="Calibri" pitchFamily="34" charset="0"/>
                <a:ea typeface="+mj-ea"/>
                <a:cs typeface="+mj-cs"/>
              </a:rPr>
              <a:t>nvestigación que produce datos descriptivos: las propias palabras de las personas, habladas o escritas, y la conducta observable.</a:t>
            </a:r>
          </a:p>
          <a:p>
            <a:pPr algn="r">
              <a:buNone/>
            </a:pPr>
            <a:r>
              <a:rPr lang="es-ES" sz="1400" dirty="0" smtClean="0">
                <a:solidFill>
                  <a:schemeClr val="bg2">
                    <a:lumMod val="60000"/>
                    <a:lumOff val="40000"/>
                  </a:schemeClr>
                </a:solidFill>
                <a:latin typeface="Calibri" pitchFamily="34" charset="0"/>
                <a:ea typeface="Calibri" pitchFamily="34" charset="0"/>
                <a:cs typeface="Arial" pitchFamily="34" charset="0"/>
              </a:rPr>
              <a:t>TAYLOR Y BODGAN (1984)</a:t>
            </a:r>
          </a:p>
          <a:p>
            <a:pPr algn="ctr">
              <a:buNone/>
            </a:pPr>
            <a:r>
              <a:rPr lang="es-ES" sz="2000" b="1" dirty="0" smtClean="0">
                <a:solidFill>
                  <a:schemeClr val="accent4"/>
                </a:solidFill>
                <a:latin typeface="Calibri" pitchFamily="34" charset="0"/>
                <a:ea typeface="Calibri" pitchFamily="34" charset="0"/>
                <a:cs typeface="Arial" pitchFamily="34" charset="0"/>
              </a:rPr>
              <a:t>DATOS RICOS Y PROFUNDOS</a:t>
            </a:r>
          </a:p>
          <a:p>
            <a:pPr algn="ctr">
              <a:buNone/>
            </a:pPr>
            <a:r>
              <a:rPr lang="es-ES" sz="2000" b="1" dirty="0" smtClean="0">
                <a:solidFill>
                  <a:schemeClr val="accent4"/>
                </a:solidFill>
                <a:latin typeface="Calibri" pitchFamily="34" charset="0"/>
                <a:ea typeface="Calibri" pitchFamily="34" charset="0"/>
                <a:cs typeface="Arial" pitchFamily="34" charset="0"/>
              </a:rPr>
              <a:t>NO BUSCA, ENCUENTRA</a:t>
            </a:r>
          </a:p>
          <a:p>
            <a:pPr algn="ctr">
              <a:buNone/>
            </a:pPr>
            <a:endParaRPr lang="es-ES" sz="1100" dirty="0" smtClean="0">
              <a:solidFill>
                <a:srgbClr val="CC3399"/>
              </a:solidFill>
              <a:effectLst>
                <a:outerShdw blurRad="38100" dist="38100" dir="2700000" algn="tl">
                  <a:srgbClr val="000000">
                    <a:alpha val="43137"/>
                  </a:srgbClr>
                </a:outerShdw>
              </a:effectLst>
              <a:latin typeface="Calibri" pitchFamily="34" charset="0"/>
              <a:ea typeface="Calibri" pitchFamily="34" charset="0"/>
              <a:cs typeface="Arial" pitchFamily="34" charset="0"/>
            </a:endParaRPr>
          </a:p>
          <a:p>
            <a:pPr>
              <a:buClr>
                <a:schemeClr val="accent4"/>
              </a:buClr>
              <a:buSzPct val="100000"/>
              <a:buFont typeface="Wingdings" pitchFamily="2" charset="2"/>
              <a:buChar char="§"/>
            </a:pPr>
            <a:r>
              <a:rPr lang="es-ES" sz="3600" b="1" cap="all" dirty="0" smtClean="0">
                <a:ln w="500">
                  <a:solidFill>
                    <a:schemeClr val="tx2">
                      <a:shade val="20000"/>
                      <a:satMod val="120000"/>
                    </a:schemeClr>
                  </a:solidFill>
                </a:ln>
                <a:latin typeface="Calibri" pitchFamily="34" charset="0"/>
                <a:ea typeface="+mj-ea"/>
                <a:cs typeface="+mj-cs"/>
              </a:rPr>
              <a:t>TÉCNICA DE INVESTIGACIÓN</a:t>
            </a:r>
          </a:p>
          <a:p>
            <a:pPr>
              <a:buNone/>
            </a:pPr>
            <a:r>
              <a:rPr lang="es-ES" sz="2800" dirty="0" smtClean="0">
                <a:ln w="500">
                  <a:solidFill>
                    <a:schemeClr val="tx2">
                      <a:shade val="20000"/>
                      <a:satMod val="120000"/>
                    </a:schemeClr>
                  </a:solidFill>
                </a:ln>
                <a:latin typeface="Calibri" pitchFamily="34" charset="0"/>
                <a:ea typeface="+mj-ea"/>
                <a:cs typeface="+mj-cs"/>
              </a:rPr>
              <a:t>	</a:t>
            </a:r>
            <a:r>
              <a:rPr lang="es-ES" sz="2800" dirty="0" smtClean="0">
                <a:ln w="500">
                  <a:solidFill>
                    <a:sysClr val="windowText" lastClr="000000"/>
                  </a:solidFill>
                </a:ln>
                <a:solidFill>
                  <a:schemeClr val="bg1"/>
                </a:solidFill>
                <a:latin typeface="Calibri" pitchFamily="34" charset="0"/>
                <a:ea typeface="+mj-ea"/>
                <a:cs typeface="+mj-cs"/>
              </a:rPr>
              <a:t>Entrevista en profundidad.</a:t>
            </a:r>
            <a:endParaRPr lang="es-ES" sz="1400" dirty="0" smtClean="0">
              <a:ln w="500">
                <a:solidFill>
                  <a:sysClr val="windowText" lastClr="000000"/>
                </a:solidFill>
              </a:ln>
              <a:solidFill>
                <a:schemeClr val="bg1"/>
              </a:solidFill>
              <a:latin typeface="Calibri" pitchFamily="34" charset="0"/>
              <a:ea typeface="+mj-ea"/>
              <a:cs typeface="+mj-cs"/>
            </a:endParaRPr>
          </a:p>
          <a:p>
            <a:pPr>
              <a:buNone/>
            </a:pPr>
            <a:endParaRPr lang="es-ES" sz="1600" dirty="0" smtClean="0"/>
          </a:p>
          <a:p>
            <a:pPr algn="ctr">
              <a:buNone/>
            </a:pPr>
            <a:r>
              <a:rPr lang="es-ES" sz="2000" b="1" dirty="0" smtClean="0">
                <a:solidFill>
                  <a:schemeClr val="accent4"/>
                </a:solidFill>
                <a:latin typeface="Calibri" pitchFamily="34" charset="0"/>
                <a:ea typeface="Calibri" pitchFamily="34" charset="0"/>
                <a:cs typeface="Arial" pitchFamily="34" charset="0"/>
              </a:rPr>
              <a:t>ACERCARSE AL OBJETO IMPLICA COMPRENSIÓN</a:t>
            </a:r>
          </a:p>
          <a:p>
            <a:pPr algn="r">
              <a:buNone/>
            </a:pPr>
            <a:r>
              <a:rPr lang="es-ES" sz="1400" dirty="0" smtClean="0">
                <a:solidFill>
                  <a:schemeClr val="bg2">
                    <a:lumMod val="60000"/>
                    <a:lumOff val="40000"/>
                  </a:schemeClr>
                </a:solidFill>
                <a:latin typeface="Calibri" pitchFamily="34" charset="0"/>
                <a:ea typeface="Calibri" pitchFamily="34" charset="0"/>
                <a:cs typeface="Arial" pitchFamily="34" charset="0"/>
              </a:rPr>
              <a:t>NAVARRO (2008)</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12 Conector recto de flecha"/>
          <p:cNvCxnSpPr/>
          <p:nvPr/>
        </p:nvCxnSpPr>
        <p:spPr>
          <a:xfrm rot="5400000">
            <a:off x="3348658" y="2420094"/>
            <a:ext cx="431254" cy="794"/>
          </a:xfrm>
          <a:prstGeom prst="straightConnector1">
            <a:avLst/>
          </a:prstGeom>
          <a:ln w="19050">
            <a:tailEnd type="arrow"/>
          </a:ln>
        </p:spPr>
        <p:style>
          <a:lnRef idx="3">
            <a:schemeClr val="dk1"/>
          </a:lnRef>
          <a:fillRef idx="0">
            <a:schemeClr val="dk1"/>
          </a:fillRef>
          <a:effectRef idx="2">
            <a:schemeClr val="dk1"/>
          </a:effectRef>
          <a:fontRef idx="minor">
            <a:schemeClr val="tx1"/>
          </a:fontRef>
        </p:style>
      </p:cxnSp>
      <p:cxnSp>
        <p:nvCxnSpPr>
          <p:cNvPr id="15" name="14 Conector recto de flecha"/>
          <p:cNvCxnSpPr/>
          <p:nvPr/>
        </p:nvCxnSpPr>
        <p:spPr>
          <a:xfrm rot="5400000">
            <a:off x="3924722" y="3500214"/>
            <a:ext cx="431254" cy="794"/>
          </a:xfrm>
          <a:prstGeom prst="straightConnector1">
            <a:avLst/>
          </a:prstGeom>
          <a:ln w="19050">
            <a:tailEnd type="arrow"/>
          </a:ln>
        </p:spPr>
        <p:style>
          <a:lnRef idx="3">
            <a:schemeClr val="dk1"/>
          </a:lnRef>
          <a:fillRef idx="0">
            <a:schemeClr val="dk1"/>
          </a:fillRef>
          <a:effectRef idx="2">
            <a:schemeClr val="dk1"/>
          </a:effectRef>
          <a:fontRef idx="minor">
            <a:schemeClr val="tx1"/>
          </a:fontRef>
        </p:style>
      </p:cxnSp>
      <p:cxnSp>
        <p:nvCxnSpPr>
          <p:cNvPr id="16" name="15 Conector recto de flecha"/>
          <p:cNvCxnSpPr/>
          <p:nvPr/>
        </p:nvCxnSpPr>
        <p:spPr>
          <a:xfrm rot="5400000">
            <a:off x="4500786" y="4580334"/>
            <a:ext cx="431254" cy="794"/>
          </a:xfrm>
          <a:prstGeom prst="straightConnector1">
            <a:avLst/>
          </a:prstGeom>
          <a:ln w="19050">
            <a:tailEnd type="arrow"/>
          </a:ln>
        </p:spPr>
        <p:style>
          <a:lnRef idx="3">
            <a:schemeClr val="dk1"/>
          </a:lnRef>
          <a:fillRef idx="0">
            <a:schemeClr val="dk1"/>
          </a:fillRef>
          <a:effectRef idx="2">
            <a:schemeClr val="dk1"/>
          </a:effectRef>
          <a:fontRef idx="minor">
            <a:schemeClr val="tx1"/>
          </a:fontRef>
        </p:style>
      </p:cxnSp>
      <p:cxnSp>
        <p:nvCxnSpPr>
          <p:cNvPr id="17" name="16 Conector recto de flecha"/>
          <p:cNvCxnSpPr/>
          <p:nvPr/>
        </p:nvCxnSpPr>
        <p:spPr>
          <a:xfrm rot="5400000">
            <a:off x="5076850" y="5660454"/>
            <a:ext cx="431254" cy="794"/>
          </a:xfrm>
          <a:prstGeom prst="straightConnector1">
            <a:avLst/>
          </a:prstGeom>
          <a:ln w="19050">
            <a:tailEnd type="arrow"/>
          </a:ln>
        </p:spPr>
        <p:style>
          <a:lnRef idx="3">
            <a:schemeClr val="dk1"/>
          </a:lnRef>
          <a:fillRef idx="0">
            <a:schemeClr val="dk1"/>
          </a:fillRef>
          <a:effectRef idx="2">
            <a:schemeClr val="dk1"/>
          </a:effectRef>
          <a:fontRef idx="minor">
            <a:schemeClr val="tx1"/>
          </a:fontRef>
        </p:style>
      </p:cxnSp>
      <p:sp>
        <p:nvSpPr>
          <p:cNvPr id="4" name="1 Título"/>
          <p:cNvSpPr>
            <a:spLocks noGrp="1"/>
          </p:cNvSpPr>
          <p:nvPr>
            <p:ph type="title"/>
          </p:nvPr>
        </p:nvSpPr>
        <p:spPr>
          <a:xfrm>
            <a:off x="457200" y="320040"/>
            <a:ext cx="8435280" cy="516672"/>
          </a:xfrm>
        </p:spPr>
        <p:txBody>
          <a:bodyPr anchor="t">
            <a:normAutofit/>
          </a:bodyPr>
          <a:lstStyle/>
          <a:p>
            <a:pPr algn="r"/>
            <a:r>
              <a:rPr lang="es-ES" sz="2000" b="0" spc="-150" dirty="0" smtClean="0">
                <a:solidFill>
                  <a:schemeClr val="tx1">
                    <a:lumMod val="65000"/>
                  </a:schemeClr>
                </a:solidFill>
                <a:latin typeface="Calibri" pitchFamily="34" charset="0"/>
              </a:rPr>
              <a:t>3. METODOLOGÍA</a:t>
            </a:r>
            <a:endParaRPr lang="es-ES" sz="2000" b="0" spc="-150" dirty="0">
              <a:solidFill>
                <a:schemeClr val="tx1">
                  <a:lumMod val="65000"/>
                </a:schemeClr>
              </a:solidFill>
              <a:latin typeface="Calibri" pitchFamily="34" charset="0"/>
            </a:endParaRPr>
          </a:p>
        </p:txBody>
      </p:sp>
      <p:sp>
        <p:nvSpPr>
          <p:cNvPr id="5" name="2 Marcador de contenido"/>
          <p:cNvSpPr>
            <a:spLocks noGrp="1"/>
          </p:cNvSpPr>
          <p:nvPr>
            <p:ph idx="1"/>
          </p:nvPr>
        </p:nvSpPr>
        <p:spPr>
          <a:xfrm>
            <a:off x="395536" y="1313384"/>
            <a:ext cx="7344816" cy="5544616"/>
          </a:xfrm>
        </p:spPr>
        <p:txBody>
          <a:bodyPr>
            <a:normAutofit/>
          </a:bodyPr>
          <a:lstStyle/>
          <a:p>
            <a:pPr marL="0" algn="r">
              <a:buNone/>
            </a:pPr>
            <a:r>
              <a:rPr lang="es-ES" sz="1400" dirty="0" smtClean="0">
                <a:latin typeface="Calibri" pitchFamily="34" charset="0"/>
                <a:ea typeface="Calibri" pitchFamily="34" charset="0"/>
                <a:cs typeface="Arial" pitchFamily="34" charset="0"/>
              </a:rPr>
              <a:t> </a:t>
            </a:r>
            <a:endParaRPr lang="es-ES" sz="2400" b="1" cap="all" dirty="0" smtClean="0">
              <a:ln w="500">
                <a:solidFill>
                  <a:schemeClr val="tx2">
                    <a:shade val="20000"/>
                    <a:satMod val="120000"/>
                  </a:schemeClr>
                </a:solidFill>
              </a:ln>
              <a:effectLst>
                <a:outerShdw blurRad="38100" dist="38100" dir="2700000" algn="tl">
                  <a:srgbClr val="000000">
                    <a:alpha val="43137"/>
                  </a:srgbClr>
                </a:outerShdw>
              </a:effectLst>
              <a:latin typeface="Calibri" pitchFamily="34" charset="0"/>
            </a:endParaRPr>
          </a:p>
        </p:txBody>
      </p:sp>
      <p:sp>
        <p:nvSpPr>
          <p:cNvPr id="6" name="5 Redondear rectángulo de esquina diagonal"/>
          <p:cNvSpPr/>
          <p:nvPr/>
        </p:nvSpPr>
        <p:spPr>
          <a:xfrm>
            <a:off x="1475656" y="1628800"/>
            <a:ext cx="4248472" cy="576064"/>
          </a:xfrm>
          <a:prstGeom prst="round2DiagRect">
            <a:avLst/>
          </a:prstGeom>
          <a:ln w="28575">
            <a:solidFill>
              <a:schemeClr val="accent4"/>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s-ES" sz="2000">
              <a:ln w="500">
                <a:solidFill>
                  <a:sysClr val="windowText" lastClr="000000"/>
                </a:solidFill>
              </a:ln>
              <a:solidFill>
                <a:schemeClr val="bg1"/>
              </a:solidFill>
              <a:latin typeface="Calibri" pitchFamily="34" charset="0"/>
              <a:ea typeface="+mj-ea"/>
              <a:cs typeface="+mj-cs"/>
            </a:endParaRPr>
          </a:p>
        </p:txBody>
      </p:sp>
      <p:sp>
        <p:nvSpPr>
          <p:cNvPr id="8" name="7 Redondear rectángulo de esquina diagonal"/>
          <p:cNvSpPr/>
          <p:nvPr/>
        </p:nvSpPr>
        <p:spPr>
          <a:xfrm>
            <a:off x="2051720" y="2708920"/>
            <a:ext cx="4248472" cy="576064"/>
          </a:xfrm>
          <a:prstGeom prst="round2DiagRect">
            <a:avLst/>
          </a:prstGeom>
          <a:ln w="28575">
            <a:solidFill>
              <a:schemeClr val="accent4"/>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s-ES" sz="2400">
              <a:ln w="500">
                <a:solidFill>
                  <a:sysClr val="windowText" lastClr="000000"/>
                </a:solidFill>
              </a:ln>
              <a:solidFill>
                <a:schemeClr val="bg1"/>
              </a:solidFill>
              <a:latin typeface="Calibri" pitchFamily="34" charset="0"/>
              <a:ea typeface="+mj-ea"/>
              <a:cs typeface="+mj-cs"/>
            </a:endParaRPr>
          </a:p>
        </p:txBody>
      </p:sp>
      <p:sp>
        <p:nvSpPr>
          <p:cNvPr id="9" name="8 Redondear rectángulo de esquina diagonal"/>
          <p:cNvSpPr/>
          <p:nvPr/>
        </p:nvSpPr>
        <p:spPr>
          <a:xfrm>
            <a:off x="2627784" y="3789040"/>
            <a:ext cx="4248472" cy="576064"/>
          </a:xfrm>
          <a:prstGeom prst="round2DiagRect">
            <a:avLst/>
          </a:prstGeom>
          <a:ln w="28575">
            <a:solidFill>
              <a:schemeClr val="accent4"/>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s-ES" sz="2000">
              <a:ln w="500">
                <a:solidFill>
                  <a:sysClr val="windowText" lastClr="000000"/>
                </a:solidFill>
              </a:ln>
              <a:solidFill>
                <a:schemeClr val="bg1"/>
              </a:solidFill>
              <a:latin typeface="Calibri" pitchFamily="34" charset="0"/>
              <a:ea typeface="+mj-ea"/>
              <a:cs typeface="+mj-cs"/>
            </a:endParaRPr>
          </a:p>
        </p:txBody>
      </p:sp>
      <p:sp>
        <p:nvSpPr>
          <p:cNvPr id="10" name="9 Redondear rectángulo de esquina diagonal"/>
          <p:cNvSpPr/>
          <p:nvPr/>
        </p:nvSpPr>
        <p:spPr>
          <a:xfrm>
            <a:off x="3203848" y="4869160"/>
            <a:ext cx="4248472" cy="576064"/>
          </a:xfrm>
          <a:prstGeom prst="round2DiagRect">
            <a:avLst/>
          </a:prstGeom>
          <a:ln w="28575">
            <a:solidFill>
              <a:schemeClr val="accent4"/>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s-ES" sz="2000">
              <a:ln w="500">
                <a:solidFill>
                  <a:sysClr val="windowText" lastClr="000000"/>
                </a:solidFill>
              </a:ln>
              <a:solidFill>
                <a:schemeClr val="bg1"/>
              </a:solidFill>
              <a:latin typeface="Calibri" pitchFamily="34" charset="0"/>
              <a:ea typeface="+mj-ea"/>
              <a:cs typeface="+mj-cs"/>
            </a:endParaRPr>
          </a:p>
        </p:txBody>
      </p:sp>
      <p:sp>
        <p:nvSpPr>
          <p:cNvPr id="11" name="10 Redondear rectángulo de esquina diagonal"/>
          <p:cNvSpPr/>
          <p:nvPr/>
        </p:nvSpPr>
        <p:spPr>
          <a:xfrm>
            <a:off x="3779912" y="5949280"/>
            <a:ext cx="4248472" cy="576064"/>
          </a:xfrm>
          <a:prstGeom prst="round2DiagRect">
            <a:avLst/>
          </a:prstGeom>
          <a:ln w="28575">
            <a:solidFill>
              <a:schemeClr val="accent4"/>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s-ES" sz="2000">
              <a:ln w="500">
                <a:solidFill>
                  <a:sysClr val="windowText" lastClr="000000"/>
                </a:solidFill>
              </a:ln>
              <a:solidFill>
                <a:schemeClr val="bg1"/>
              </a:solidFill>
              <a:latin typeface="Calibri" pitchFamily="34" charset="0"/>
              <a:ea typeface="+mj-ea"/>
              <a:cs typeface="+mj-cs"/>
            </a:endParaRPr>
          </a:p>
        </p:txBody>
      </p:sp>
      <p:sp>
        <p:nvSpPr>
          <p:cNvPr id="26" name="25 CuadroTexto"/>
          <p:cNvSpPr txBox="1"/>
          <p:nvPr/>
        </p:nvSpPr>
        <p:spPr>
          <a:xfrm>
            <a:off x="1475656" y="1670031"/>
            <a:ext cx="4248472" cy="461665"/>
          </a:xfrm>
          <a:prstGeom prst="rect">
            <a:avLst/>
          </a:prstGeom>
          <a:noFill/>
        </p:spPr>
        <p:txBody>
          <a:bodyPr wrap="square" rtlCol="0" anchor="ctr">
            <a:spAutoFit/>
          </a:bodyPr>
          <a:lstStyle/>
          <a:p>
            <a:pPr algn="ctr"/>
            <a:r>
              <a:rPr lang="es-ES" sz="2400" b="1" dirty="0" smtClean="0">
                <a:solidFill>
                  <a:schemeClr val="bg1"/>
                </a:solidFill>
                <a:latin typeface="Calibri" pitchFamily="34" charset="0"/>
              </a:rPr>
              <a:t>REDACCI</a:t>
            </a:r>
            <a:r>
              <a:rPr lang="es-ES_tradnl" sz="2400" b="1" dirty="0" smtClean="0">
                <a:solidFill>
                  <a:schemeClr val="bg1"/>
                </a:solidFill>
                <a:latin typeface="Calibri" pitchFamily="34" charset="0"/>
              </a:rPr>
              <a:t>ÓN </a:t>
            </a:r>
            <a:r>
              <a:rPr lang="es-ES" sz="2400" b="1" dirty="0" smtClean="0">
                <a:solidFill>
                  <a:schemeClr val="bg1"/>
                </a:solidFill>
                <a:latin typeface="Calibri" pitchFamily="34" charset="0"/>
              </a:rPr>
              <a:t>GUIÓN</a:t>
            </a:r>
            <a:endParaRPr lang="es-ES" sz="2400" b="1" dirty="0">
              <a:solidFill>
                <a:schemeClr val="bg1"/>
              </a:solidFill>
              <a:latin typeface="Calibri" pitchFamily="34" charset="0"/>
            </a:endParaRPr>
          </a:p>
        </p:txBody>
      </p:sp>
      <p:sp>
        <p:nvSpPr>
          <p:cNvPr id="27" name="26 CuadroTexto"/>
          <p:cNvSpPr txBox="1"/>
          <p:nvPr/>
        </p:nvSpPr>
        <p:spPr>
          <a:xfrm>
            <a:off x="2051720" y="2750151"/>
            <a:ext cx="4248472" cy="461665"/>
          </a:xfrm>
          <a:prstGeom prst="rect">
            <a:avLst/>
          </a:prstGeom>
          <a:noFill/>
        </p:spPr>
        <p:txBody>
          <a:bodyPr wrap="square" rtlCol="0" anchor="ctr">
            <a:spAutoFit/>
          </a:bodyPr>
          <a:lstStyle/>
          <a:p>
            <a:pPr algn="ctr"/>
            <a:r>
              <a:rPr lang="es-ES" sz="2400" b="1" dirty="0" smtClean="0">
                <a:solidFill>
                  <a:schemeClr val="bg1"/>
                </a:solidFill>
                <a:latin typeface="Calibri" pitchFamily="34" charset="0"/>
              </a:rPr>
              <a:t>MUESTRA</a:t>
            </a:r>
            <a:endParaRPr lang="es-ES" sz="2000" b="1" dirty="0">
              <a:solidFill>
                <a:srgbClr val="00B050"/>
              </a:solidFill>
              <a:latin typeface="Calibri" pitchFamily="34" charset="0"/>
            </a:endParaRPr>
          </a:p>
        </p:txBody>
      </p:sp>
      <p:sp>
        <p:nvSpPr>
          <p:cNvPr id="28" name="27 CuadroTexto"/>
          <p:cNvSpPr txBox="1"/>
          <p:nvPr/>
        </p:nvSpPr>
        <p:spPr>
          <a:xfrm>
            <a:off x="2627784" y="3830271"/>
            <a:ext cx="4248472" cy="461665"/>
          </a:xfrm>
          <a:prstGeom prst="rect">
            <a:avLst/>
          </a:prstGeom>
          <a:noFill/>
        </p:spPr>
        <p:txBody>
          <a:bodyPr wrap="square" rtlCol="0" anchor="ctr">
            <a:spAutoFit/>
          </a:bodyPr>
          <a:lstStyle/>
          <a:p>
            <a:pPr algn="ctr"/>
            <a:r>
              <a:rPr lang="es-ES" sz="2400" b="1" dirty="0" smtClean="0">
                <a:solidFill>
                  <a:schemeClr val="bg1"/>
                </a:solidFill>
                <a:latin typeface="Calibri" pitchFamily="34" charset="0"/>
              </a:rPr>
              <a:t>ENTREVISTAS</a:t>
            </a:r>
            <a:endParaRPr lang="es-ES" sz="2400" b="1" dirty="0">
              <a:solidFill>
                <a:schemeClr val="bg1"/>
              </a:solidFill>
              <a:latin typeface="Calibri" pitchFamily="34" charset="0"/>
            </a:endParaRPr>
          </a:p>
        </p:txBody>
      </p:sp>
      <p:sp>
        <p:nvSpPr>
          <p:cNvPr id="29" name="28 CuadroTexto"/>
          <p:cNvSpPr txBox="1"/>
          <p:nvPr/>
        </p:nvSpPr>
        <p:spPr>
          <a:xfrm>
            <a:off x="3203848" y="4910391"/>
            <a:ext cx="4320480" cy="461665"/>
          </a:xfrm>
          <a:prstGeom prst="rect">
            <a:avLst/>
          </a:prstGeom>
          <a:noFill/>
          <a:ln w="28575">
            <a:noFill/>
          </a:ln>
        </p:spPr>
        <p:txBody>
          <a:bodyPr wrap="square" rtlCol="0" anchor="ctr">
            <a:spAutoFit/>
          </a:bodyPr>
          <a:lstStyle/>
          <a:p>
            <a:pPr algn="ctr"/>
            <a:r>
              <a:rPr lang="es-ES" sz="2400" b="1" dirty="0" smtClean="0">
                <a:solidFill>
                  <a:schemeClr val="bg1"/>
                </a:solidFill>
                <a:latin typeface="Calibri" pitchFamily="34" charset="0"/>
              </a:rPr>
              <a:t>REGISTRO DE DATOS </a:t>
            </a:r>
          </a:p>
        </p:txBody>
      </p:sp>
      <p:sp>
        <p:nvSpPr>
          <p:cNvPr id="30" name="29 CuadroTexto"/>
          <p:cNvSpPr txBox="1"/>
          <p:nvPr/>
        </p:nvSpPr>
        <p:spPr>
          <a:xfrm>
            <a:off x="3779912" y="5990511"/>
            <a:ext cx="4248472" cy="461665"/>
          </a:xfrm>
          <a:prstGeom prst="rect">
            <a:avLst/>
          </a:prstGeom>
          <a:noFill/>
        </p:spPr>
        <p:txBody>
          <a:bodyPr wrap="square" rtlCol="0" anchor="ctr">
            <a:spAutoFit/>
          </a:bodyPr>
          <a:lstStyle/>
          <a:p>
            <a:pPr algn="ctr"/>
            <a:r>
              <a:rPr lang="es-ES" sz="2400" b="1" dirty="0" smtClean="0">
                <a:solidFill>
                  <a:schemeClr val="bg1"/>
                </a:solidFill>
                <a:latin typeface="Calibri" pitchFamily="34" charset="0"/>
              </a:rPr>
              <a:t>ANÁLISIS</a:t>
            </a:r>
            <a:endParaRPr lang="es-ES" sz="2400" b="1" dirty="0">
              <a:solidFill>
                <a:srgbClr val="00B050"/>
              </a:solidFill>
              <a:latin typeface="Calibri" pitchFamily="34" charset="0"/>
            </a:endParaRPr>
          </a:p>
        </p:txBody>
      </p:sp>
      <p:sp>
        <p:nvSpPr>
          <p:cNvPr id="32" name="31 CuadroTexto"/>
          <p:cNvSpPr txBox="1"/>
          <p:nvPr/>
        </p:nvSpPr>
        <p:spPr>
          <a:xfrm>
            <a:off x="1979712" y="3933056"/>
            <a:ext cx="648072" cy="461665"/>
          </a:xfrm>
          <a:prstGeom prst="rect">
            <a:avLst/>
          </a:prstGeom>
          <a:noFill/>
        </p:spPr>
        <p:txBody>
          <a:bodyPr wrap="square" rtlCol="0">
            <a:spAutoFit/>
          </a:bodyPr>
          <a:lstStyle/>
          <a:p>
            <a:pPr algn="r"/>
            <a:r>
              <a:rPr lang="es-ES" sz="2400" b="1" cap="all" dirty="0" smtClean="0">
                <a:ln w="500">
                  <a:solidFill>
                    <a:schemeClr val="tx2">
                      <a:shade val="20000"/>
                      <a:satMod val="120000"/>
                    </a:schemeClr>
                  </a:solidFill>
                </a:ln>
                <a:effectLst>
                  <a:outerShdw blurRad="38100" dist="38100" dir="2700000" algn="tl">
                    <a:srgbClr val="000000">
                      <a:alpha val="43137"/>
                    </a:srgbClr>
                  </a:outerShdw>
                </a:effectLst>
                <a:latin typeface="Calibri" pitchFamily="34" charset="0"/>
              </a:rPr>
              <a:t>3-</a:t>
            </a:r>
          </a:p>
        </p:txBody>
      </p:sp>
      <p:sp>
        <p:nvSpPr>
          <p:cNvPr id="33" name="32 CuadroTexto"/>
          <p:cNvSpPr txBox="1"/>
          <p:nvPr/>
        </p:nvSpPr>
        <p:spPr>
          <a:xfrm>
            <a:off x="1403648" y="2780928"/>
            <a:ext cx="648072" cy="461665"/>
          </a:xfrm>
          <a:prstGeom prst="rect">
            <a:avLst/>
          </a:prstGeom>
          <a:noFill/>
        </p:spPr>
        <p:txBody>
          <a:bodyPr wrap="square" rtlCol="0">
            <a:spAutoFit/>
          </a:bodyPr>
          <a:lstStyle/>
          <a:p>
            <a:pPr algn="r"/>
            <a:r>
              <a:rPr lang="es-ES" sz="2400" b="1" cap="all" dirty="0" smtClean="0">
                <a:ln w="500">
                  <a:solidFill>
                    <a:schemeClr val="tx2">
                      <a:shade val="20000"/>
                      <a:satMod val="120000"/>
                    </a:schemeClr>
                  </a:solidFill>
                </a:ln>
                <a:effectLst>
                  <a:outerShdw blurRad="38100" dist="38100" dir="2700000" algn="tl">
                    <a:srgbClr val="000000">
                      <a:alpha val="43137"/>
                    </a:srgbClr>
                  </a:outerShdw>
                </a:effectLst>
                <a:latin typeface="Calibri" pitchFamily="34" charset="0"/>
              </a:rPr>
              <a:t>2-</a:t>
            </a:r>
          </a:p>
        </p:txBody>
      </p:sp>
      <p:sp>
        <p:nvSpPr>
          <p:cNvPr id="34" name="33 CuadroTexto"/>
          <p:cNvSpPr txBox="1"/>
          <p:nvPr/>
        </p:nvSpPr>
        <p:spPr>
          <a:xfrm>
            <a:off x="827584" y="1700808"/>
            <a:ext cx="648072" cy="461665"/>
          </a:xfrm>
          <a:prstGeom prst="rect">
            <a:avLst/>
          </a:prstGeom>
          <a:noFill/>
        </p:spPr>
        <p:txBody>
          <a:bodyPr wrap="square" rtlCol="0">
            <a:spAutoFit/>
          </a:bodyPr>
          <a:lstStyle/>
          <a:p>
            <a:pPr algn="r"/>
            <a:r>
              <a:rPr lang="es-ES" sz="2400" b="1" cap="all" dirty="0" smtClean="0">
                <a:ln w="500">
                  <a:solidFill>
                    <a:schemeClr val="tx2">
                      <a:shade val="20000"/>
                      <a:satMod val="120000"/>
                    </a:schemeClr>
                  </a:solidFill>
                </a:ln>
                <a:effectLst>
                  <a:outerShdw blurRad="38100" dist="38100" dir="2700000" algn="tl">
                    <a:srgbClr val="000000">
                      <a:alpha val="43137"/>
                    </a:srgbClr>
                  </a:outerShdw>
                </a:effectLst>
                <a:latin typeface="Calibri" pitchFamily="34" charset="0"/>
              </a:rPr>
              <a:t>1-</a:t>
            </a:r>
          </a:p>
        </p:txBody>
      </p:sp>
      <p:sp>
        <p:nvSpPr>
          <p:cNvPr id="35" name="34 CuadroTexto"/>
          <p:cNvSpPr txBox="1"/>
          <p:nvPr/>
        </p:nvSpPr>
        <p:spPr>
          <a:xfrm>
            <a:off x="2555776" y="4941168"/>
            <a:ext cx="648072" cy="461665"/>
          </a:xfrm>
          <a:prstGeom prst="rect">
            <a:avLst/>
          </a:prstGeom>
          <a:noFill/>
        </p:spPr>
        <p:txBody>
          <a:bodyPr wrap="square" rtlCol="0">
            <a:spAutoFit/>
          </a:bodyPr>
          <a:lstStyle/>
          <a:p>
            <a:pPr algn="r"/>
            <a:r>
              <a:rPr lang="es-ES" sz="2400" b="1" cap="all" dirty="0" smtClean="0">
                <a:ln w="500">
                  <a:solidFill>
                    <a:schemeClr val="tx2">
                      <a:shade val="20000"/>
                      <a:satMod val="120000"/>
                    </a:schemeClr>
                  </a:solidFill>
                </a:ln>
                <a:effectLst>
                  <a:outerShdw blurRad="38100" dist="38100" dir="2700000" algn="tl">
                    <a:srgbClr val="000000">
                      <a:alpha val="43137"/>
                    </a:srgbClr>
                  </a:outerShdw>
                </a:effectLst>
                <a:latin typeface="Calibri" pitchFamily="34" charset="0"/>
              </a:rPr>
              <a:t>4-</a:t>
            </a:r>
          </a:p>
        </p:txBody>
      </p:sp>
      <p:sp>
        <p:nvSpPr>
          <p:cNvPr id="36" name="35 CuadroTexto"/>
          <p:cNvSpPr txBox="1"/>
          <p:nvPr/>
        </p:nvSpPr>
        <p:spPr>
          <a:xfrm>
            <a:off x="3131840" y="6093296"/>
            <a:ext cx="648072" cy="461665"/>
          </a:xfrm>
          <a:prstGeom prst="rect">
            <a:avLst/>
          </a:prstGeom>
          <a:noFill/>
        </p:spPr>
        <p:txBody>
          <a:bodyPr wrap="square" rtlCol="0">
            <a:spAutoFit/>
          </a:bodyPr>
          <a:lstStyle/>
          <a:p>
            <a:pPr algn="r"/>
            <a:r>
              <a:rPr lang="es-ES" sz="2400" b="1" cap="all" dirty="0" smtClean="0">
                <a:ln w="500">
                  <a:solidFill>
                    <a:schemeClr val="tx2">
                      <a:shade val="20000"/>
                      <a:satMod val="120000"/>
                    </a:schemeClr>
                  </a:solidFill>
                </a:ln>
                <a:effectLst>
                  <a:outerShdw blurRad="38100" dist="38100" dir="2700000" algn="tl">
                    <a:srgbClr val="000000">
                      <a:alpha val="43137"/>
                    </a:srgbClr>
                  </a:outerShdw>
                </a:effectLst>
                <a:latin typeface="Calibri" pitchFamily="34" charset="0"/>
              </a:rPr>
              <a:t>5-</a:t>
            </a:r>
          </a:p>
        </p:txBody>
      </p:sp>
      <p:sp>
        <p:nvSpPr>
          <p:cNvPr id="38" name="37 CuadroTexto"/>
          <p:cNvSpPr txBox="1"/>
          <p:nvPr/>
        </p:nvSpPr>
        <p:spPr>
          <a:xfrm>
            <a:off x="467544" y="836712"/>
            <a:ext cx="6048672" cy="646331"/>
          </a:xfrm>
          <a:prstGeom prst="rect">
            <a:avLst/>
          </a:prstGeom>
          <a:noFill/>
        </p:spPr>
        <p:txBody>
          <a:bodyPr wrap="square" rtlCol="0">
            <a:spAutoFit/>
          </a:bodyPr>
          <a:lstStyle/>
          <a:p>
            <a:pPr>
              <a:buClr>
                <a:schemeClr val="accent4"/>
              </a:buClr>
              <a:buSzPct val="100000"/>
              <a:buFont typeface="Wingdings" pitchFamily="2" charset="2"/>
              <a:buChar char="§"/>
            </a:pPr>
            <a:r>
              <a:rPr lang="es-ES" sz="2800" b="1" cap="all" dirty="0" smtClean="0">
                <a:ln w="500">
                  <a:solidFill>
                    <a:schemeClr val="tx2">
                      <a:shade val="20000"/>
                      <a:satMod val="120000"/>
                    </a:schemeClr>
                  </a:solidFill>
                </a:ln>
                <a:latin typeface="Calibri" pitchFamily="34" charset="0"/>
              </a:rPr>
              <a:t>  </a:t>
            </a:r>
            <a:r>
              <a:rPr lang="es-ES" sz="3600" b="1" cap="all" dirty="0" smtClean="0">
                <a:ln w="500">
                  <a:solidFill>
                    <a:schemeClr val="tx2">
                      <a:shade val="20000"/>
                      <a:satMod val="120000"/>
                    </a:schemeClr>
                  </a:solidFill>
                </a:ln>
                <a:latin typeface="Calibri" pitchFamily="34" charset="0"/>
                <a:ea typeface="+mj-ea"/>
                <a:cs typeface="+mj-cs"/>
              </a:rPr>
              <a:t>FASES DE LA INVESTIGACIÓN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chor="ctr">
            <a:normAutofit/>
          </a:bodyPr>
          <a:lstStyle/>
          <a:p>
            <a:r>
              <a:rPr lang="es-ES" sz="4400" b="1" dirty="0" smtClean="0">
                <a:solidFill>
                  <a:schemeClr val="bg2">
                    <a:lumMod val="75000"/>
                  </a:schemeClr>
                </a:solidFill>
                <a:latin typeface="Calibri" pitchFamily="34" charset="0"/>
              </a:rPr>
              <a:t>ÍNDICE</a:t>
            </a:r>
            <a:endParaRPr lang="es-ES" sz="4400" b="1" dirty="0">
              <a:solidFill>
                <a:schemeClr val="bg2">
                  <a:lumMod val="75000"/>
                </a:schemeClr>
              </a:solidFill>
              <a:latin typeface="Calibri" pitchFamily="34" charset="0"/>
            </a:endParaRPr>
          </a:p>
        </p:txBody>
      </p:sp>
      <p:sp>
        <p:nvSpPr>
          <p:cNvPr id="3" name="2 Marcador de contenido"/>
          <p:cNvSpPr>
            <a:spLocks noGrp="1"/>
          </p:cNvSpPr>
          <p:nvPr>
            <p:ph idx="1"/>
          </p:nvPr>
        </p:nvSpPr>
        <p:spPr/>
        <p:txBody>
          <a:bodyPr>
            <a:normAutofit/>
          </a:bodyPr>
          <a:lstStyle/>
          <a:p>
            <a:pPr marL="514350" indent="-514350">
              <a:lnSpc>
                <a:spcPct val="150000"/>
              </a:lnSpc>
              <a:buClr>
                <a:schemeClr val="tx1"/>
              </a:buClr>
              <a:buSzPct val="90000"/>
              <a:buFont typeface="+mj-lt"/>
              <a:buAutoNum type="arabicPeriod"/>
            </a:pPr>
            <a:r>
              <a:rPr lang="es-ES" sz="4000" b="1" dirty="0" smtClean="0">
                <a:latin typeface="Calibri" pitchFamily="34" charset="0"/>
              </a:rPr>
              <a:t> Introducción y objetivos</a:t>
            </a:r>
          </a:p>
          <a:p>
            <a:pPr marL="514350" indent="-514350">
              <a:lnSpc>
                <a:spcPct val="150000"/>
              </a:lnSpc>
              <a:buClr>
                <a:schemeClr val="tx1"/>
              </a:buClr>
              <a:buSzPct val="90000"/>
              <a:buFont typeface="+mj-lt"/>
              <a:buAutoNum type="arabicPeriod"/>
            </a:pPr>
            <a:r>
              <a:rPr lang="es-ES" sz="4000" b="1" dirty="0" smtClean="0">
                <a:latin typeface="Calibri" pitchFamily="34" charset="0"/>
              </a:rPr>
              <a:t> Antecedentes teóricos</a:t>
            </a:r>
          </a:p>
          <a:p>
            <a:pPr marL="514350" indent="-514350">
              <a:lnSpc>
                <a:spcPct val="150000"/>
              </a:lnSpc>
              <a:buClr>
                <a:schemeClr val="tx1"/>
              </a:buClr>
              <a:buSzPct val="90000"/>
              <a:buFont typeface="+mj-lt"/>
              <a:buAutoNum type="arabicPeriod"/>
            </a:pPr>
            <a:r>
              <a:rPr lang="es-ES" sz="4000" b="1" dirty="0" smtClean="0">
                <a:latin typeface="Calibri" pitchFamily="34" charset="0"/>
              </a:rPr>
              <a:t> Metodología</a:t>
            </a:r>
          </a:p>
          <a:p>
            <a:pPr marL="514350" indent="-514350">
              <a:lnSpc>
                <a:spcPct val="150000"/>
              </a:lnSpc>
              <a:buClr>
                <a:schemeClr val="tx1"/>
              </a:buClr>
              <a:buSzPct val="90000"/>
              <a:buFont typeface="+mj-lt"/>
              <a:buAutoNum type="arabicPeriod"/>
            </a:pPr>
            <a:r>
              <a:rPr lang="es-ES" sz="4000" b="1" dirty="0" smtClean="0">
                <a:latin typeface="Calibri" pitchFamily="34" charset="0"/>
              </a:rPr>
              <a:t> Resultados y conclusiones</a:t>
            </a:r>
            <a:endParaRPr lang="es-ES" sz="4000" b="1" dirty="0">
              <a:latin typeface="Calibri" pitchFamily="34" charset="0"/>
            </a:endParaRPr>
          </a:p>
        </p:txBody>
      </p:sp>
      <p:sp>
        <p:nvSpPr>
          <p:cNvPr id="4" name="3 Rectángulo redondeado"/>
          <p:cNvSpPr/>
          <p:nvPr/>
        </p:nvSpPr>
        <p:spPr>
          <a:xfrm>
            <a:off x="323528" y="4725144"/>
            <a:ext cx="6624736" cy="1008112"/>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Tabla"/>
          <p:cNvGraphicFramePr>
            <a:graphicFrameLocks noGrp="1"/>
          </p:cNvGraphicFramePr>
          <p:nvPr>
            <p:extLst>
              <p:ext uri="{D42A27DB-BD31-4B8C-83A1-F6EECF244321}">
                <p14:modId xmlns:p14="http://schemas.microsoft.com/office/powerpoint/2010/main" xmlns="" val="1411791445"/>
              </p:ext>
            </p:extLst>
          </p:nvPr>
        </p:nvGraphicFramePr>
        <p:xfrm>
          <a:off x="611559" y="1484782"/>
          <a:ext cx="7992888" cy="4680523"/>
        </p:xfrm>
        <a:graphic>
          <a:graphicData uri="http://schemas.openxmlformats.org/drawingml/2006/table">
            <a:tbl>
              <a:tblPr/>
              <a:tblGrid>
                <a:gridCol w="1026610"/>
                <a:gridCol w="783099"/>
                <a:gridCol w="1357283"/>
                <a:gridCol w="829451"/>
                <a:gridCol w="1283262"/>
                <a:gridCol w="1319927"/>
                <a:gridCol w="1393256"/>
              </a:tblGrid>
              <a:tr h="1064163">
                <a:tc>
                  <a:txBody>
                    <a:bodyPr/>
                    <a:lstStyle/>
                    <a:p>
                      <a:pPr algn="ctr">
                        <a:lnSpc>
                          <a:spcPct val="115000"/>
                        </a:lnSpc>
                        <a:spcAft>
                          <a:spcPts val="0"/>
                        </a:spcAft>
                      </a:pPr>
                      <a:r>
                        <a:rPr kumimoji="0" lang="es-ES" sz="1200" b="1" kern="1200" dirty="0" smtClean="0">
                          <a:solidFill>
                            <a:schemeClr val="tx1"/>
                          </a:solidFill>
                          <a:latin typeface="Arial" pitchFamily="34" charset="0"/>
                          <a:ea typeface="Calibri"/>
                          <a:cs typeface="Arial" pitchFamily="34" charset="0"/>
                        </a:rPr>
                        <a:t>OPERARIO</a:t>
                      </a:r>
                    </a:p>
                  </a:txBody>
                  <a:tcPr marL="68580" marR="68580" marT="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71755" marR="71755" algn="ctr">
                        <a:lnSpc>
                          <a:spcPct val="115000"/>
                        </a:lnSpc>
                        <a:spcAft>
                          <a:spcPts val="0"/>
                        </a:spcAft>
                      </a:pPr>
                      <a:r>
                        <a:rPr kumimoji="0" lang="es-ES" sz="1200" b="1" kern="1200" dirty="0" smtClean="0">
                          <a:solidFill>
                            <a:schemeClr val="tx1"/>
                          </a:solidFill>
                          <a:latin typeface="Arial" pitchFamily="34" charset="0"/>
                          <a:ea typeface="Calibri"/>
                          <a:cs typeface="Arial" pitchFamily="34" charset="0"/>
                        </a:rPr>
                        <a:t>EDAD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71755" marR="71755" algn="ctr">
                        <a:lnSpc>
                          <a:spcPct val="115000"/>
                        </a:lnSpc>
                        <a:spcAft>
                          <a:spcPts val="0"/>
                        </a:spcAft>
                      </a:pPr>
                      <a:r>
                        <a:rPr kumimoji="0" lang="es-ES" sz="1200" b="1" kern="1200" dirty="0" smtClean="0">
                          <a:solidFill>
                            <a:schemeClr val="tx1"/>
                          </a:solidFill>
                          <a:latin typeface="Arial" pitchFamily="34" charset="0"/>
                          <a:ea typeface="Calibri"/>
                          <a:cs typeface="Arial" pitchFamily="34" charset="0"/>
                        </a:rPr>
                        <a:t>ESTADO </a:t>
                      </a:r>
                    </a:p>
                    <a:p>
                      <a:pPr marL="71755" marR="71755" algn="ctr">
                        <a:lnSpc>
                          <a:spcPct val="115000"/>
                        </a:lnSpc>
                        <a:spcAft>
                          <a:spcPts val="0"/>
                        </a:spcAft>
                      </a:pPr>
                      <a:r>
                        <a:rPr kumimoji="0" lang="es-ES" sz="1200" b="1" kern="1200" dirty="0" smtClean="0">
                          <a:solidFill>
                            <a:schemeClr val="tx1"/>
                          </a:solidFill>
                          <a:latin typeface="Arial" pitchFamily="34" charset="0"/>
                          <a:ea typeface="Calibri"/>
                          <a:cs typeface="Arial" pitchFamily="34" charset="0"/>
                        </a:rPr>
                        <a:t>CIVIL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71755" marR="71755" algn="ctr">
                        <a:lnSpc>
                          <a:spcPct val="115000"/>
                        </a:lnSpc>
                        <a:spcAft>
                          <a:spcPts val="0"/>
                        </a:spcAft>
                      </a:pPr>
                      <a:r>
                        <a:rPr kumimoji="0" lang="es-ES" sz="1200" b="1" kern="1200" dirty="0" smtClean="0">
                          <a:solidFill>
                            <a:schemeClr val="tx1"/>
                          </a:solidFill>
                          <a:latin typeface="Arial" pitchFamily="34" charset="0"/>
                          <a:ea typeface="Calibri"/>
                          <a:cs typeface="Arial" pitchFamily="34" charset="0"/>
                        </a:rPr>
                        <a:t>Nº </a:t>
                      </a:r>
                    </a:p>
                    <a:p>
                      <a:pPr marL="71755" marR="71755" algn="ctr">
                        <a:lnSpc>
                          <a:spcPct val="115000"/>
                        </a:lnSpc>
                        <a:spcAft>
                          <a:spcPts val="0"/>
                        </a:spcAft>
                      </a:pPr>
                      <a:r>
                        <a:rPr kumimoji="0" lang="es-ES" sz="1200" b="1" kern="1200" dirty="0" smtClean="0">
                          <a:solidFill>
                            <a:schemeClr val="tx1"/>
                          </a:solidFill>
                          <a:latin typeface="Arial" pitchFamily="34" charset="0"/>
                          <a:ea typeface="Calibri"/>
                          <a:cs typeface="Arial" pitchFamily="34" charset="0"/>
                        </a:rPr>
                        <a:t>HIJOS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71755" marR="71755" algn="ctr">
                        <a:lnSpc>
                          <a:spcPct val="115000"/>
                        </a:lnSpc>
                        <a:spcAft>
                          <a:spcPts val="0"/>
                        </a:spcAft>
                      </a:pPr>
                      <a:r>
                        <a:rPr kumimoji="0" lang="es-ES" sz="1200" b="1" kern="1200" dirty="0" smtClean="0">
                          <a:solidFill>
                            <a:schemeClr val="tx1"/>
                          </a:solidFill>
                          <a:latin typeface="Arial" pitchFamily="34" charset="0"/>
                          <a:ea typeface="Calibri"/>
                          <a:cs typeface="Arial" pitchFamily="34" charset="0"/>
                        </a:rPr>
                        <a:t>AÑOS</a:t>
                      </a:r>
                      <a:r>
                        <a:rPr kumimoji="0" lang="es-ES" sz="1200" b="1" kern="1200" baseline="0" dirty="0" smtClean="0">
                          <a:solidFill>
                            <a:schemeClr val="tx1"/>
                          </a:solidFill>
                          <a:latin typeface="Arial" pitchFamily="34" charset="0"/>
                          <a:ea typeface="Calibri"/>
                          <a:cs typeface="Arial" pitchFamily="34" charset="0"/>
                        </a:rPr>
                        <a:t> </a:t>
                      </a:r>
                      <a:r>
                        <a:rPr kumimoji="0" lang="es-ES" sz="1200" b="1" kern="1200" dirty="0" smtClean="0">
                          <a:solidFill>
                            <a:schemeClr val="tx1"/>
                          </a:solidFill>
                          <a:latin typeface="Arial" pitchFamily="34" charset="0"/>
                          <a:ea typeface="Calibri"/>
                          <a:cs typeface="Arial" pitchFamily="34" charset="0"/>
                        </a:rPr>
                        <a:t>SECTOR </a:t>
                      </a:r>
                    </a:p>
                    <a:p>
                      <a:pPr marL="71755" marR="71755" algn="ctr">
                        <a:lnSpc>
                          <a:spcPct val="115000"/>
                        </a:lnSpc>
                        <a:spcAft>
                          <a:spcPts val="0"/>
                        </a:spcAft>
                      </a:pPr>
                      <a:endParaRPr kumimoji="0" lang="es-ES" sz="1200" b="1" kern="1200" dirty="0" smtClean="0">
                        <a:solidFill>
                          <a:schemeClr val="tx1"/>
                        </a:solidFill>
                        <a:latin typeface="Arial" pitchFamily="34" charset="0"/>
                        <a:ea typeface="Calibri"/>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71755" marR="71755" algn="ctr">
                        <a:lnSpc>
                          <a:spcPct val="115000"/>
                        </a:lnSpc>
                        <a:spcAft>
                          <a:spcPts val="0"/>
                        </a:spcAft>
                      </a:pPr>
                      <a:r>
                        <a:rPr kumimoji="0" lang="es-ES" sz="1200" b="1" kern="1200" dirty="0" smtClean="0">
                          <a:solidFill>
                            <a:schemeClr val="tx1"/>
                          </a:solidFill>
                          <a:latin typeface="Arial" pitchFamily="34" charset="0"/>
                          <a:ea typeface="Calibri"/>
                          <a:cs typeface="Arial" pitchFamily="34" charset="0"/>
                        </a:rPr>
                        <a:t>AÑOS OFICIO GRUISTA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71755" marR="71755" algn="ctr">
                        <a:lnSpc>
                          <a:spcPct val="115000"/>
                        </a:lnSpc>
                        <a:spcAft>
                          <a:spcPts val="0"/>
                        </a:spcAft>
                      </a:pPr>
                      <a:r>
                        <a:rPr kumimoji="0" lang="es-ES" sz="1200" b="1" kern="1200" dirty="0" smtClean="0">
                          <a:solidFill>
                            <a:schemeClr val="tx1"/>
                          </a:solidFill>
                          <a:latin typeface="Arial" pitchFamily="34" charset="0"/>
                          <a:ea typeface="Calibri"/>
                          <a:cs typeface="Arial" pitchFamily="34" charset="0"/>
                        </a:rPr>
                        <a:t>OCUPACIÓN</a:t>
                      </a:r>
                    </a:p>
                    <a:p>
                      <a:pPr marL="71755" marR="71755" algn="ctr">
                        <a:lnSpc>
                          <a:spcPct val="115000"/>
                        </a:lnSpc>
                        <a:spcAft>
                          <a:spcPts val="0"/>
                        </a:spcAft>
                      </a:pPr>
                      <a:r>
                        <a:rPr kumimoji="0" lang="es-ES" sz="1200" b="1" kern="1200" dirty="0" smtClean="0">
                          <a:solidFill>
                            <a:schemeClr val="tx1"/>
                          </a:solidFill>
                          <a:latin typeface="Arial" pitchFamily="34" charset="0"/>
                          <a:ea typeface="Calibri"/>
                          <a:cs typeface="Arial" pitchFamily="34" charset="0"/>
                        </a:rPr>
                        <a:t> ACTUAL</a:t>
                      </a:r>
                    </a:p>
                  </a:txBody>
                  <a:tcPr marL="68580" marR="68580" marT="0" marB="0"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r>
              <a:tr h="452045">
                <a:tc>
                  <a:txBody>
                    <a:bodyPr/>
                    <a:lstStyle/>
                    <a:p>
                      <a:pPr marL="71755" marR="71755" algn="ctr" rtl="0" eaLnBrk="1" latinLnBrk="0" hangingPunct="1">
                        <a:lnSpc>
                          <a:spcPct val="115000"/>
                        </a:lnSpc>
                        <a:spcAft>
                          <a:spcPts val="0"/>
                        </a:spcAft>
                      </a:pPr>
                      <a:r>
                        <a:rPr kumimoji="0" lang="es-ES" sz="2000" b="1" kern="1200" dirty="0" smtClean="0">
                          <a:solidFill>
                            <a:schemeClr val="accent4"/>
                          </a:solidFill>
                          <a:latin typeface="Calibri"/>
                          <a:ea typeface="Calibri"/>
                          <a:cs typeface="Arial"/>
                        </a:rPr>
                        <a:t>1</a:t>
                      </a:r>
                    </a:p>
                  </a:txBody>
                  <a:tcPr marL="68580" marR="68580" marT="0" marB="0">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24</a:t>
                      </a:r>
                      <a:endParaRPr lang="es-ES" sz="1800" b="1" dirty="0">
                        <a:solidFill>
                          <a:schemeClr val="bg1"/>
                        </a:solidFill>
                        <a:latin typeface="Calibri"/>
                        <a:ea typeface="Calibri"/>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Soltero</a:t>
                      </a:r>
                      <a:endParaRPr lang="es-ES" sz="1800" b="1">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0</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3</a:t>
                      </a:r>
                      <a:endParaRPr lang="es-ES" sz="1800" b="1">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3</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Estudiante</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r>
              <a:tr h="452045">
                <a:tc>
                  <a:txBody>
                    <a:bodyPr/>
                    <a:lstStyle/>
                    <a:p>
                      <a:pPr marL="71755" marR="71755" algn="ctr" rtl="0" eaLnBrk="1" latinLnBrk="0" hangingPunct="1">
                        <a:lnSpc>
                          <a:spcPct val="115000"/>
                        </a:lnSpc>
                        <a:spcAft>
                          <a:spcPts val="0"/>
                        </a:spcAft>
                      </a:pPr>
                      <a:r>
                        <a:rPr kumimoji="0" lang="es-ES" sz="2000" b="1" kern="1200" dirty="0" smtClean="0">
                          <a:solidFill>
                            <a:schemeClr val="accent4"/>
                          </a:solidFill>
                          <a:latin typeface="Calibri"/>
                          <a:ea typeface="Calibri"/>
                          <a:cs typeface="Arial"/>
                        </a:rPr>
                        <a:t>2</a:t>
                      </a:r>
                    </a:p>
                  </a:txBody>
                  <a:tcPr marL="68580" marR="68580" marT="0" marB="0">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34</a:t>
                      </a:r>
                      <a:endParaRPr lang="es-ES" sz="1800" b="1" dirty="0">
                        <a:solidFill>
                          <a:schemeClr val="bg1"/>
                        </a:solidFill>
                        <a:latin typeface="Calibri"/>
                        <a:ea typeface="Calibri"/>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Soltero</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0</a:t>
                      </a:r>
                      <a:endParaRPr lang="es-ES" sz="1800" b="1">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14</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5</a:t>
                      </a:r>
                      <a:endParaRPr lang="es-ES" sz="1800" b="1">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err="1" smtClean="0">
                          <a:solidFill>
                            <a:schemeClr val="bg1"/>
                          </a:solidFill>
                          <a:latin typeface="Calibri"/>
                          <a:ea typeface="Calibri"/>
                          <a:cs typeface="Arial"/>
                        </a:rPr>
                        <a:t>Gru</a:t>
                      </a:r>
                      <a:r>
                        <a:rPr lang="es-ES_tradnl" sz="2000" b="1" dirty="0" smtClean="0">
                          <a:solidFill>
                            <a:schemeClr val="bg1"/>
                          </a:solidFill>
                          <a:latin typeface="Calibri"/>
                          <a:ea typeface="Calibri"/>
                          <a:cs typeface="Arial"/>
                        </a:rPr>
                        <a:t>i</a:t>
                      </a:r>
                      <a:r>
                        <a:rPr lang="es-ES" sz="2000" b="1" dirty="0" err="1" smtClean="0">
                          <a:solidFill>
                            <a:schemeClr val="bg1"/>
                          </a:solidFill>
                          <a:latin typeface="Calibri"/>
                          <a:ea typeface="Calibri"/>
                          <a:cs typeface="Arial"/>
                        </a:rPr>
                        <a:t>sta</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r>
              <a:tr h="452045">
                <a:tc>
                  <a:txBody>
                    <a:bodyPr/>
                    <a:lstStyle/>
                    <a:p>
                      <a:pPr marL="71755" marR="71755" algn="ctr" rtl="0" eaLnBrk="1" latinLnBrk="0" hangingPunct="1">
                        <a:lnSpc>
                          <a:spcPct val="115000"/>
                        </a:lnSpc>
                        <a:spcAft>
                          <a:spcPts val="0"/>
                        </a:spcAft>
                      </a:pPr>
                      <a:r>
                        <a:rPr kumimoji="0" lang="es-ES" sz="2000" b="1" kern="1200" dirty="0" smtClean="0">
                          <a:solidFill>
                            <a:schemeClr val="accent4"/>
                          </a:solidFill>
                          <a:latin typeface="Calibri"/>
                          <a:ea typeface="Calibri"/>
                          <a:cs typeface="Arial"/>
                        </a:rPr>
                        <a:t>3</a:t>
                      </a:r>
                    </a:p>
                  </a:txBody>
                  <a:tcPr marL="68580" marR="68580" marT="0" marB="0">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32</a:t>
                      </a:r>
                      <a:endParaRPr lang="es-ES" sz="1800" b="1">
                        <a:solidFill>
                          <a:schemeClr val="bg1"/>
                        </a:solidFill>
                        <a:latin typeface="Calibri"/>
                        <a:ea typeface="Calibri"/>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Soltero</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2</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5-10 </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2</a:t>
                      </a:r>
                      <a:endParaRPr lang="es-ES" sz="1800" b="1">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Parado</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r>
              <a:tr h="452045">
                <a:tc>
                  <a:txBody>
                    <a:bodyPr/>
                    <a:lstStyle/>
                    <a:p>
                      <a:pPr marL="71755" marR="71755" algn="ctr" rtl="0" eaLnBrk="1" latinLnBrk="0" hangingPunct="1">
                        <a:lnSpc>
                          <a:spcPct val="115000"/>
                        </a:lnSpc>
                        <a:spcAft>
                          <a:spcPts val="0"/>
                        </a:spcAft>
                      </a:pPr>
                      <a:r>
                        <a:rPr kumimoji="0" lang="es-ES" sz="2000" b="1" kern="1200" dirty="0" smtClean="0">
                          <a:solidFill>
                            <a:schemeClr val="accent4"/>
                          </a:solidFill>
                          <a:latin typeface="Calibri"/>
                          <a:ea typeface="Calibri"/>
                          <a:cs typeface="Arial"/>
                        </a:rPr>
                        <a:t>4</a:t>
                      </a:r>
                    </a:p>
                  </a:txBody>
                  <a:tcPr marL="68580" marR="68580" marT="0" marB="0">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30</a:t>
                      </a:r>
                      <a:endParaRPr lang="es-ES" sz="1800" b="1">
                        <a:solidFill>
                          <a:schemeClr val="bg1"/>
                        </a:solidFill>
                        <a:latin typeface="Calibri"/>
                        <a:ea typeface="Calibri"/>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Soltero</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0</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14 </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7 </a:t>
                      </a:r>
                      <a:endParaRPr lang="es-ES" sz="1800" b="1">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Parado</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r>
              <a:tr h="452045">
                <a:tc>
                  <a:txBody>
                    <a:bodyPr/>
                    <a:lstStyle/>
                    <a:p>
                      <a:pPr marL="71755" marR="71755" algn="ctr" rtl="0" eaLnBrk="1" latinLnBrk="0" hangingPunct="1">
                        <a:lnSpc>
                          <a:spcPct val="115000"/>
                        </a:lnSpc>
                        <a:spcAft>
                          <a:spcPts val="0"/>
                        </a:spcAft>
                      </a:pPr>
                      <a:r>
                        <a:rPr kumimoji="0" lang="es-ES" sz="2000" b="1" kern="1200" dirty="0" smtClean="0">
                          <a:solidFill>
                            <a:schemeClr val="accent4"/>
                          </a:solidFill>
                          <a:latin typeface="Calibri"/>
                          <a:ea typeface="Calibri"/>
                          <a:cs typeface="Arial"/>
                        </a:rPr>
                        <a:t>5</a:t>
                      </a:r>
                    </a:p>
                  </a:txBody>
                  <a:tcPr marL="68580" marR="68580" marT="0" marB="0">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30</a:t>
                      </a:r>
                      <a:endParaRPr lang="es-ES" sz="1800" b="1">
                        <a:solidFill>
                          <a:schemeClr val="bg1"/>
                        </a:solidFill>
                        <a:latin typeface="Calibri"/>
                        <a:ea typeface="Calibri"/>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Divorciado</a:t>
                      </a:r>
                      <a:endParaRPr lang="es-ES" sz="1800" b="1">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1</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5</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3</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Parado</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r>
              <a:tr h="452045">
                <a:tc>
                  <a:txBody>
                    <a:bodyPr/>
                    <a:lstStyle/>
                    <a:p>
                      <a:pPr marL="71755" marR="71755" algn="ctr" rtl="0" eaLnBrk="1" latinLnBrk="0" hangingPunct="1">
                        <a:lnSpc>
                          <a:spcPct val="115000"/>
                        </a:lnSpc>
                        <a:spcAft>
                          <a:spcPts val="0"/>
                        </a:spcAft>
                      </a:pPr>
                      <a:r>
                        <a:rPr kumimoji="0" lang="es-ES" sz="2000" b="1" kern="1200" dirty="0" smtClean="0">
                          <a:solidFill>
                            <a:schemeClr val="accent4"/>
                          </a:solidFill>
                          <a:latin typeface="Calibri"/>
                          <a:ea typeface="Calibri"/>
                          <a:cs typeface="Arial"/>
                        </a:rPr>
                        <a:t>6</a:t>
                      </a:r>
                    </a:p>
                  </a:txBody>
                  <a:tcPr marL="68580" marR="68580" marT="0" marB="0">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38</a:t>
                      </a:r>
                      <a:endParaRPr lang="es-ES" sz="1800" b="1">
                        <a:solidFill>
                          <a:schemeClr val="bg1"/>
                        </a:solidFill>
                        <a:latin typeface="Calibri"/>
                        <a:ea typeface="Calibri"/>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Soltero</a:t>
                      </a:r>
                      <a:endParaRPr lang="es-ES" sz="1800" b="1">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0</a:t>
                      </a:r>
                      <a:endParaRPr lang="es-ES" sz="1800" b="1">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20</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6</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err="1">
                          <a:solidFill>
                            <a:schemeClr val="bg1"/>
                          </a:solidFill>
                          <a:latin typeface="Calibri"/>
                          <a:ea typeface="Calibri"/>
                          <a:cs typeface="Arial"/>
                        </a:rPr>
                        <a:t>Gruista</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r>
              <a:tr h="452045">
                <a:tc>
                  <a:txBody>
                    <a:bodyPr/>
                    <a:lstStyle/>
                    <a:p>
                      <a:pPr marL="71755" marR="71755" algn="ctr" rtl="0" eaLnBrk="1" latinLnBrk="0" hangingPunct="1">
                        <a:lnSpc>
                          <a:spcPct val="115000"/>
                        </a:lnSpc>
                        <a:spcAft>
                          <a:spcPts val="0"/>
                        </a:spcAft>
                      </a:pPr>
                      <a:r>
                        <a:rPr kumimoji="0" lang="es-ES" sz="2000" b="1" kern="1200" dirty="0" smtClean="0">
                          <a:solidFill>
                            <a:schemeClr val="accent4"/>
                          </a:solidFill>
                          <a:latin typeface="Calibri"/>
                          <a:ea typeface="Calibri"/>
                          <a:cs typeface="Arial"/>
                        </a:rPr>
                        <a:t>7</a:t>
                      </a:r>
                    </a:p>
                  </a:txBody>
                  <a:tcPr marL="68580" marR="68580" marT="0" marB="0">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34</a:t>
                      </a:r>
                      <a:endParaRPr lang="es-ES" sz="1800" b="1">
                        <a:solidFill>
                          <a:schemeClr val="bg1"/>
                        </a:solidFill>
                        <a:latin typeface="Calibri"/>
                        <a:ea typeface="Calibri"/>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Casado</a:t>
                      </a:r>
                      <a:endParaRPr lang="es-ES" sz="1800" b="1">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2</a:t>
                      </a:r>
                      <a:endParaRPr lang="es-ES" sz="1800" b="1">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16</a:t>
                      </a:r>
                      <a:endParaRPr lang="es-ES" sz="1800" b="1">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8</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err="1">
                          <a:solidFill>
                            <a:schemeClr val="bg1"/>
                          </a:solidFill>
                          <a:latin typeface="Calibri"/>
                          <a:ea typeface="Calibri"/>
                          <a:cs typeface="Arial"/>
                        </a:rPr>
                        <a:t>Gruista</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r>
              <a:tr h="452045">
                <a:tc>
                  <a:txBody>
                    <a:bodyPr/>
                    <a:lstStyle/>
                    <a:p>
                      <a:pPr marL="71755" marR="71755" algn="ctr" rtl="0" eaLnBrk="1" latinLnBrk="0" hangingPunct="1">
                        <a:lnSpc>
                          <a:spcPct val="115000"/>
                        </a:lnSpc>
                        <a:spcAft>
                          <a:spcPts val="0"/>
                        </a:spcAft>
                      </a:pPr>
                      <a:r>
                        <a:rPr kumimoji="0" lang="es-ES" sz="2000" b="1" kern="1200" dirty="0" smtClean="0">
                          <a:solidFill>
                            <a:schemeClr val="accent4"/>
                          </a:solidFill>
                          <a:latin typeface="Calibri"/>
                          <a:ea typeface="Calibri"/>
                          <a:cs typeface="Arial"/>
                        </a:rPr>
                        <a:t>8</a:t>
                      </a:r>
                    </a:p>
                  </a:txBody>
                  <a:tcPr marL="68580" marR="68580" marT="0" marB="0">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32</a:t>
                      </a:r>
                      <a:endParaRPr lang="es-ES" sz="1800" b="1" dirty="0">
                        <a:solidFill>
                          <a:schemeClr val="bg1"/>
                        </a:solidFill>
                        <a:latin typeface="Calibri"/>
                        <a:ea typeface="Calibri"/>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Casado</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0</a:t>
                      </a:r>
                      <a:endParaRPr lang="es-ES" sz="1800" b="1">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15</a:t>
                      </a:r>
                      <a:endParaRPr lang="es-ES" sz="1800" b="1">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a:solidFill>
                            <a:schemeClr val="bg1"/>
                          </a:solidFill>
                          <a:latin typeface="Calibri"/>
                          <a:ea typeface="Calibri"/>
                          <a:cs typeface="Arial"/>
                        </a:rPr>
                        <a:t>6</a:t>
                      </a:r>
                      <a:endParaRPr lang="es-ES" sz="1800" b="1">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Aft>
                          <a:spcPts val="0"/>
                        </a:spcAft>
                      </a:pPr>
                      <a:r>
                        <a:rPr lang="es-ES" sz="2000" b="1" dirty="0">
                          <a:solidFill>
                            <a:schemeClr val="bg1"/>
                          </a:solidFill>
                          <a:latin typeface="Calibri"/>
                          <a:ea typeface="Calibri"/>
                          <a:cs typeface="Arial"/>
                        </a:rPr>
                        <a:t>Parado</a:t>
                      </a:r>
                      <a:endParaRPr lang="es-ES" sz="1800" b="1" dirty="0">
                        <a:solidFill>
                          <a:schemeClr val="bg1"/>
                        </a:solidFill>
                        <a:latin typeface="Calibri"/>
                        <a:ea typeface="Calibri"/>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60000"/>
                        <a:lumOff val="40000"/>
                      </a:schemeClr>
                    </a:solidFill>
                  </a:tcPr>
                </a:tc>
              </a:tr>
            </a:tbl>
          </a:graphicData>
        </a:graphic>
      </p:graphicFrame>
      <p:sp>
        <p:nvSpPr>
          <p:cNvPr id="4" name="3 CuadroTexto"/>
          <p:cNvSpPr txBox="1"/>
          <p:nvPr/>
        </p:nvSpPr>
        <p:spPr>
          <a:xfrm>
            <a:off x="467544" y="836712"/>
            <a:ext cx="7704856" cy="646331"/>
          </a:xfrm>
          <a:prstGeom prst="rect">
            <a:avLst/>
          </a:prstGeom>
          <a:noFill/>
        </p:spPr>
        <p:txBody>
          <a:bodyPr wrap="square" rtlCol="0">
            <a:spAutoFit/>
          </a:bodyPr>
          <a:lstStyle/>
          <a:p>
            <a:pPr>
              <a:buClr>
                <a:schemeClr val="accent4"/>
              </a:buClr>
              <a:buSzPct val="100000"/>
              <a:buFont typeface="Wingdings" pitchFamily="2" charset="2"/>
              <a:buChar char="§"/>
            </a:pPr>
            <a:r>
              <a:rPr lang="es-ES" sz="2800" b="1" cap="all" dirty="0" smtClean="0">
                <a:ln w="500">
                  <a:solidFill>
                    <a:schemeClr val="tx2">
                      <a:shade val="20000"/>
                      <a:satMod val="120000"/>
                    </a:schemeClr>
                  </a:solidFill>
                </a:ln>
                <a:latin typeface="Calibri" pitchFamily="34" charset="0"/>
              </a:rPr>
              <a:t>  </a:t>
            </a:r>
            <a:r>
              <a:rPr lang="es-ES" sz="3600" b="1" cap="all" dirty="0" smtClean="0">
                <a:ln w="500">
                  <a:solidFill>
                    <a:schemeClr val="tx2">
                      <a:shade val="20000"/>
                      <a:satMod val="120000"/>
                    </a:schemeClr>
                  </a:solidFill>
                </a:ln>
                <a:latin typeface="Calibri" pitchFamily="34" charset="0"/>
                <a:ea typeface="+mj-ea"/>
                <a:cs typeface="+mj-cs"/>
              </a:rPr>
              <a:t>DESCRIPCIÓN DE LA MUESTRA</a:t>
            </a:r>
          </a:p>
        </p:txBody>
      </p:sp>
      <p:sp>
        <p:nvSpPr>
          <p:cNvPr id="5" name="1 Título"/>
          <p:cNvSpPr>
            <a:spLocks noGrp="1"/>
          </p:cNvSpPr>
          <p:nvPr>
            <p:ph type="title"/>
          </p:nvPr>
        </p:nvSpPr>
        <p:spPr>
          <a:xfrm>
            <a:off x="457200" y="320040"/>
            <a:ext cx="8435280" cy="516672"/>
          </a:xfrm>
        </p:spPr>
        <p:txBody>
          <a:bodyPr anchor="t">
            <a:normAutofit/>
          </a:bodyPr>
          <a:lstStyle/>
          <a:p>
            <a:pPr algn="r"/>
            <a:r>
              <a:rPr lang="es-ES" sz="2000" b="0" spc="-150" dirty="0" smtClean="0">
                <a:solidFill>
                  <a:schemeClr val="tx1">
                    <a:lumMod val="65000"/>
                  </a:schemeClr>
                </a:solidFill>
                <a:latin typeface="Calibri" pitchFamily="34" charset="0"/>
              </a:rPr>
              <a:t>4 . RESULTADOS Y CONCLUSIONES</a:t>
            </a:r>
            <a:endParaRPr lang="es-ES" sz="2000" b="0" spc="-150" dirty="0">
              <a:solidFill>
                <a:schemeClr val="tx1">
                  <a:lumMod val="65000"/>
                </a:schemeClr>
              </a:solidFill>
              <a:latin typeface="Calibri" pitchFamily="34" charset="0"/>
            </a:endParaRPr>
          </a:p>
        </p:txBody>
      </p:sp>
      <p:sp>
        <p:nvSpPr>
          <p:cNvPr id="7" name="6 Rectángulo"/>
          <p:cNvSpPr/>
          <p:nvPr/>
        </p:nvSpPr>
        <p:spPr>
          <a:xfrm>
            <a:off x="611560" y="5733256"/>
            <a:ext cx="1008112" cy="432048"/>
          </a:xfrm>
          <a:prstGeom prst="rect">
            <a:avLst/>
          </a:prstGeom>
          <a:noFill/>
          <a:ln w="57150">
            <a:solidFill>
              <a:srgbClr val="05FF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Rectángulo"/>
          <p:cNvSpPr/>
          <p:nvPr/>
        </p:nvSpPr>
        <p:spPr>
          <a:xfrm>
            <a:off x="1619672" y="1484784"/>
            <a:ext cx="792088" cy="4680520"/>
          </a:xfrm>
          <a:prstGeom prst="rect">
            <a:avLst/>
          </a:prstGeom>
          <a:noFill/>
          <a:ln w="57150">
            <a:solidFill>
              <a:srgbClr val="05FF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Rectángulo"/>
          <p:cNvSpPr/>
          <p:nvPr/>
        </p:nvSpPr>
        <p:spPr>
          <a:xfrm>
            <a:off x="4644008" y="1484784"/>
            <a:ext cx="1224136" cy="4680520"/>
          </a:xfrm>
          <a:prstGeom prst="rect">
            <a:avLst/>
          </a:prstGeom>
          <a:noFill/>
          <a:ln w="57150">
            <a:solidFill>
              <a:srgbClr val="05FF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Rectángulo"/>
          <p:cNvSpPr/>
          <p:nvPr/>
        </p:nvSpPr>
        <p:spPr>
          <a:xfrm>
            <a:off x="5868144" y="1484784"/>
            <a:ext cx="1368152" cy="4680520"/>
          </a:xfrm>
          <a:prstGeom prst="rect">
            <a:avLst/>
          </a:prstGeom>
          <a:noFill/>
          <a:ln w="57150">
            <a:solidFill>
              <a:srgbClr val="05FF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Rectángulo"/>
          <p:cNvSpPr/>
          <p:nvPr/>
        </p:nvSpPr>
        <p:spPr>
          <a:xfrm>
            <a:off x="7236296" y="2996952"/>
            <a:ext cx="1368152" cy="432048"/>
          </a:xfrm>
          <a:prstGeom prst="rect">
            <a:avLst/>
          </a:prstGeom>
          <a:noFill/>
          <a:ln w="57150">
            <a:solidFill>
              <a:srgbClr val="05FF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Rectángulo"/>
          <p:cNvSpPr/>
          <p:nvPr/>
        </p:nvSpPr>
        <p:spPr>
          <a:xfrm>
            <a:off x="7236296" y="4797152"/>
            <a:ext cx="1368152" cy="432048"/>
          </a:xfrm>
          <a:prstGeom prst="rect">
            <a:avLst/>
          </a:prstGeom>
          <a:noFill/>
          <a:ln w="57150">
            <a:solidFill>
              <a:srgbClr val="05FF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Rectángulo"/>
          <p:cNvSpPr/>
          <p:nvPr/>
        </p:nvSpPr>
        <p:spPr>
          <a:xfrm>
            <a:off x="7236296" y="5301208"/>
            <a:ext cx="1368152" cy="432048"/>
          </a:xfrm>
          <a:prstGeom prst="rect">
            <a:avLst/>
          </a:prstGeom>
          <a:noFill/>
          <a:ln w="57150">
            <a:solidFill>
              <a:srgbClr val="05FF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grpId="1" nodeType="clickEffect">
                                  <p:stCondLst>
                                    <p:cond delay="0"/>
                                  </p:stCondLst>
                                  <p:childTnLst>
                                    <p:animEffect transition="out" filter="box(in)">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xit" presetSubtype="16" fill="hold" grpId="1" nodeType="clickEffect">
                                  <p:stCondLst>
                                    <p:cond delay="0"/>
                                  </p:stCondLst>
                                  <p:childTnLst>
                                    <p:animEffect transition="out" filter="box(in)">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xit" presetSubtype="16" fill="hold" grpId="1" nodeType="clickEffect">
                                  <p:stCondLst>
                                    <p:cond delay="0"/>
                                  </p:stCondLst>
                                  <p:childTnLst>
                                    <p:animEffect transition="out" filter="box(in)">
                                      <p:cBhvr>
                                        <p:cTn id="31" dur="500"/>
                                        <p:tgtEl>
                                          <p:spTgt spid="9"/>
                                        </p:tgtEl>
                                      </p:cBhvr>
                                    </p:animEffect>
                                    <p:set>
                                      <p:cBhvr>
                                        <p:cTn id="32" dur="1" fill="hold">
                                          <p:stCondLst>
                                            <p:cond delay="499"/>
                                          </p:stCondLst>
                                        </p:cTn>
                                        <p:tgtEl>
                                          <p:spTgt spid="9"/>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ox(i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xit" presetSubtype="16" fill="hold" grpId="1" nodeType="clickEffect">
                                  <p:stCondLst>
                                    <p:cond delay="0"/>
                                  </p:stCondLst>
                                  <p:childTnLst>
                                    <p:animEffect transition="out" filter="box(in)">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ox(in)">
                                      <p:cBhvr>
                                        <p:cTn id="47" dur="500"/>
                                        <p:tgtEl>
                                          <p:spTgt spid="11"/>
                                        </p:tgtEl>
                                      </p:cBhvr>
                                    </p:animEffect>
                                  </p:childTnLst>
                                </p:cTn>
                              </p:par>
                              <p:par>
                                <p:cTn id="48" presetID="4" presetClass="entr" presetSubtype="16"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box(in)">
                                      <p:cBhvr>
                                        <p:cTn id="50" dur="500"/>
                                        <p:tgtEl>
                                          <p:spTgt spid="12"/>
                                        </p:tgtEl>
                                      </p:cBhvr>
                                    </p:animEffect>
                                  </p:childTnLst>
                                </p:cTn>
                              </p:par>
                              <p:par>
                                <p:cTn id="51" presetID="4" presetClass="entr" presetSubtype="16"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box(in)">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23528" y="836713"/>
            <a:ext cx="3528392" cy="2277547"/>
          </a:xfrm>
          <a:prstGeom prst="rect">
            <a:avLst/>
          </a:prstGeom>
          <a:noFill/>
        </p:spPr>
        <p:txBody>
          <a:bodyPr wrap="square" rtlCol="0">
            <a:spAutoFit/>
          </a:bodyPr>
          <a:lstStyle/>
          <a:p>
            <a:pPr>
              <a:buClr>
                <a:schemeClr val="accent4"/>
              </a:buClr>
              <a:buSzPct val="100000"/>
              <a:buFont typeface="Wingdings" pitchFamily="2" charset="2"/>
              <a:buChar char="§"/>
            </a:pPr>
            <a:r>
              <a:rPr lang="es-ES" sz="2800" b="1" cap="all" dirty="0" smtClean="0">
                <a:ln w="500">
                  <a:solidFill>
                    <a:schemeClr val="tx2">
                      <a:shade val="20000"/>
                      <a:satMod val="120000"/>
                    </a:schemeClr>
                  </a:solidFill>
                </a:ln>
                <a:latin typeface="Calibri" pitchFamily="34" charset="0"/>
              </a:rPr>
              <a:t>  </a:t>
            </a:r>
            <a:r>
              <a:rPr lang="es-ES" sz="3600" b="1" cap="all" dirty="0" smtClean="0">
                <a:ln w="500">
                  <a:solidFill>
                    <a:schemeClr val="tx2">
                      <a:shade val="20000"/>
                      <a:satMod val="120000"/>
                    </a:schemeClr>
                  </a:solidFill>
                </a:ln>
                <a:latin typeface="Calibri" pitchFamily="34" charset="0"/>
                <a:ea typeface="+mj-ea"/>
                <a:cs typeface="+mj-cs"/>
              </a:rPr>
              <a:t>MOTIVACIÓN</a:t>
            </a:r>
          </a:p>
          <a:p>
            <a:pPr>
              <a:lnSpc>
                <a:spcPct val="200000"/>
              </a:lnSpc>
              <a:buClr>
                <a:schemeClr val="bg1">
                  <a:lumMod val="50000"/>
                </a:schemeClr>
              </a:buClr>
              <a:buSzPct val="73000"/>
            </a:pPr>
            <a:endParaRPr lang="es-ES" sz="1400" dirty="0" smtClean="0">
              <a:latin typeface="Calibri" pitchFamily="34" charset="0"/>
              <a:ea typeface="Calibri" pitchFamily="34" charset="0"/>
              <a:cs typeface="Arial" pitchFamily="34" charset="0"/>
            </a:endParaRPr>
          </a:p>
          <a:p>
            <a:pPr>
              <a:lnSpc>
                <a:spcPct val="150000"/>
              </a:lnSpc>
              <a:buClr>
                <a:schemeClr val="bg1">
                  <a:lumMod val="50000"/>
                </a:schemeClr>
              </a:buClr>
              <a:buSzPct val="73000"/>
            </a:pPr>
            <a:endParaRPr lang="es-ES" sz="2400" dirty="0" smtClean="0">
              <a:ln w="500">
                <a:solidFill>
                  <a:schemeClr val="tx2">
                    <a:shade val="20000"/>
                    <a:satMod val="120000"/>
                  </a:schemeClr>
                </a:solidFill>
              </a:ln>
              <a:latin typeface="Calibri" pitchFamily="34" charset="0"/>
              <a:ea typeface="+mj-ea"/>
              <a:cs typeface="+mj-cs"/>
            </a:endParaRPr>
          </a:p>
          <a:p>
            <a:pPr>
              <a:buClr>
                <a:schemeClr val="bg1">
                  <a:lumMod val="50000"/>
                </a:schemeClr>
              </a:buClr>
              <a:buSzPct val="73000"/>
            </a:pPr>
            <a:endParaRPr lang="es-ES" sz="1400" b="1" cap="all" dirty="0" smtClean="0">
              <a:ln w="500">
                <a:solidFill>
                  <a:schemeClr val="tx2">
                    <a:shade val="20000"/>
                    <a:satMod val="120000"/>
                  </a:schemeClr>
                </a:solidFill>
              </a:ln>
              <a:latin typeface="Calibri" pitchFamily="34" charset="0"/>
              <a:ea typeface="Calibri" pitchFamily="34" charset="0"/>
              <a:cs typeface="Arial" pitchFamily="34" charset="0"/>
            </a:endParaRPr>
          </a:p>
          <a:p>
            <a:pPr>
              <a:buClr>
                <a:schemeClr val="bg1">
                  <a:lumMod val="50000"/>
                </a:schemeClr>
              </a:buClr>
              <a:buSzPct val="73000"/>
            </a:pPr>
            <a:endParaRPr lang="es-ES" sz="2800" b="1" cap="all" dirty="0" smtClean="0">
              <a:ln w="500">
                <a:solidFill>
                  <a:schemeClr val="tx2">
                    <a:shade val="20000"/>
                    <a:satMod val="120000"/>
                  </a:schemeClr>
                </a:solidFill>
              </a:ln>
              <a:latin typeface="Calibri" pitchFamily="34" charset="0"/>
              <a:ea typeface="Calibri" pitchFamily="34" charset="0"/>
              <a:cs typeface="Arial" pitchFamily="34" charset="0"/>
            </a:endParaRPr>
          </a:p>
        </p:txBody>
      </p:sp>
      <p:sp>
        <p:nvSpPr>
          <p:cNvPr id="5" name="1 Título"/>
          <p:cNvSpPr>
            <a:spLocks noGrp="1"/>
          </p:cNvSpPr>
          <p:nvPr>
            <p:ph type="title"/>
          </p:nvPr>
        </p:nvSpPr>
        <p:spPr>
          <a:xfrm>
            <a:off x="457200" y="320040"/>
            <a:ext cx="8435280" cy="516672"/>
          </a:xfrm>
        </p:spPr>
        <p:txBody>
          <a:bodyPr anchor="t">
            <a:normAutofit/>
          </a:bodyPr>
          <a:lstStyle/>
          <a:p>
            <a:pPr algn="r"/>
            <a:r>
              <a:rPr lang="es-ES" sz="2000" b="0" spc="-150" dirty="0" smtClean="0">
                <a:solidFill>
                  <a:schemeClr val="tx1">
                    <a:lumMod val="65000"/>
                  </a:schemeClr>
                </a:solidFill>
                <a:latin typeface="Calibri" pitchFamily="34" charset="0"/>
              </a:rPr>
              <a:t>4 . RESULTADOS Y CONCLUSIONES</a:t>
            </a:r>
            <a:endParaRPr lang="es-ES" sz="2000" b="0" spc="-150" dirty="0">
              <a:solidFill>
                <a:schemeClr val="tx1">
                  <a:lumMod val="65000"/>
                </a:schemeClr>
              </a:solidFill>
              <a:latin typeface="Calibri" pitchFamily="34" charset="0"/>
            </a:endParaRPr>
          </a:p>
        </p:txBody>
      </p:sp>
      <p:cxnSp>
        <p:nvCxnSpPr>
          <p:cNvPr id="7" name="6 Conector recto"/>
          <p:cNvCxnSpPr/>
          <p:nvPr/>
        </p:nvCxnSpPr>
        <p:spPr>
          <a:xfrm>
            <a:off x="755576" y="1340768"/>
            <a:ext cx="2664296" cy="0"/>
          </a:xfrm>
          <a:prstGeom prst="line">
            <a:avLst/>
          </a:prstGeom>
          <a:ln/>
        </p:spPr>
        <p:style>
          <a:lnRef idx="1">
            <a:schemeClr val="accent4"/>
          </a:lnRef>
          <a:fillRef idx="0">
            <a:schemeClr val="accent4"/>
          </a:fillRef>
          <a:effectRef idx="0">
            <a:schemeClr val="accent4"/>
          </a:effectRef>
          <a:fontRef idx="minor">
            <a:schemeClr val="tx1"/>
          </a:fontRef>
        </p:style>
      </p:cxnSp>
      <p:sp>
        <p:nvSpPr>
          <p:cNvPr id="6" name="5 Redondear rectángulo de esquina diagonal"/>
          <p:cNvSpPr/>
          <p:nvPr/>
        </p:nvSpPr>
        <p:spPr>
          <a:xfrm>
            <a:off x="755576" y="1556792"/>
            <a:ext cx="2376264" cy="936104"/>
          </a:xfrm>
          <a:prstGeom prst="round2DiagRect">
            <a:avLst/>
          </a:prstGeom>
          <a:ln>
            <a:solidFill>
              <a:schemeClr val="bg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r>
              <a:rPr lang="es-ES" sz="2000" dirty="0" smtClean="0">
                <a:ln w="500">
                  <a:solidFill>
                    <a:sysClr val="windowText" lastClr="000000"/>
                  </a:solidFill>
                </a:ln>
                <a:solidFill>
                  <a:schemeClr val="bg1"/>
                </a:solidFill>
                <a:latin typeface="Calibri" pitchFamily="34" charset="0"/>
                <a:ea typeface="+mj-ea"/>
                <a:cs typeface="+mj-cs"/>
              </a:rPr>
              <a:t>SISTEMAS RECOMPENSA</a:t>
            </a:r>
          </a:p>
        </p:txBody>
      </p:sp>
      <p:sp>
        <p:nvSpPr>
          <p:cNvPr id="8" name="7 Redondear rectángulo de esquina diagonal"/>
          <p:cNvSpPr/>
          <p:nvPr/>
        </p:nvSpPr>
        <p:spPr>
          <a:xfrm>
            <a:off x="755576" y="2636912"/>
            <a:ext cx="2376264" cy="936104"/>
          </a:xfrm>
          <a:prstGeom prst="round2DiagRect">
            <a:avLst/>
          </a:prstGeom>
          <a:ln>
            <a:solidFill>
              <a:schemeClr val="bg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r>
              <a:rPr lang="es-ES" sz="2000" dirty="0" smtClean="0">
                <a:ln w="500">
                  <a:solidFill>
                    <a:sysClr val="windowText" lastClr="000000"/>
                  </a:solidFill>
                </a:ln>
                <a:solidFill>
                  <a:schemeClr val="bg1"/>
                </a:solidFill>
                <a:latin typeface="Calibri" pitchFamily="34" charset="0"/>
                <a:ea typeface="+mj-ea"/>
                <a:cs typeface="+mj-cs"/>
              </a:rPr>
              <a:t>HACER BIEN EL TRABAJO</a:t>
            </a:r>
          </a:p>
        </p:txBody>
      </p:sp>
      <p:sp>
        <p:nvSpPr>
          <p:cNvPr id="9" name="8 Redondear rectángulo de esquina diagonal"/>
          <p:cNvSpPr/>
          <p:nvPr/>
        </p:nvSpPr>
        <p:spPr>
          <a:xfrm>
            <a:off x="755576" y="3717032"/>
            <a:ext cx="2376264" cy="936104"/>
          </a:xfrm>
          <a:prstGeom prst="round2DiagRect">
            <a:avLst/>
          </a:prstGeom>
          <a:ln>
            <a:solidFill>
              <a:schemeClr val="bg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r>
              <a:rPr lang="es-ES" sz="2000" dirty="0" smtClean="0">
                <a:ln w="500">
                  <a:solidFill>
                    <a:sysClr val="windowText" lastClr="000000"/>
                  </a:solidFill>
                </a:ln>
                <a:solidFill>
                  <a:schemeClr val="bg1"/>
                </a:solidFill>
                <a:latin typeface="Calibri" pitchFamily="34" charset="0"/>
                <a:ea typeface="+mj-ea"/>
                <a:cs typeface="+mj-cs"/>
              </a:rPr>
              <a:t>RECONOCIMIENTO</a:t>
            </a:r>
          </a:p>
        </p:txBody>
      </p:sp>
      <p:sp>
        <p:nvSpPr>
          <p:cNvPr id="10" name="9 Redondear rectángulo de esquina diagonal"/>
          <p:cNvSpPr/>
          <p:nvPr/>
        </p:nvSpPr>
        <p:spPr>
          <a:xfrm>
            <a:off x="5292080" y="2564904"/>
            <a:ext cx="2376264" cy="936104"/>
          </a:xfrm>
          <a:prstGeom prst="round2DiagRect">
            <a:avLst/>
          </a:prstGeom>
          <a:ln>
            <a:solidFill>
              <a:schemeClr val="bg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r>
              <a:rPr lang="es-ES" sz="2000" dirty="0" smtClean="0">
                <a:ln w="500">
                  <a:solidFill>
                    <a:sysClr val="windowText" lastClr="000000"/>
                  </a:solidFill>
                </a:ln>
                <a:solidFill>
                  <a:schemeClr val="bg1"/>
                </a:solidFill>
                <a:latin typeface="Calibri" pitchFamily="34" charset="0"/>
                <a:ea typeface="+mj-ea"/>
                <a:cs typeface="+mj-cs"/>
              </a:rPr>
              <a:t>TAREAS INADECUADAS </a:t>
            </a:r>
          </a:p>
        </p:txBody>
      </p:sp>
      <p:sp>
        <p:nvSpPr>
          <p:cNvPr id="11" name="10 Redondear rectángulo de esquina diagonal"/>
          <p:cNvSpPr/>
          <p:nvPr/>
        </p:nvSpPr>
        <p:spPr>
          <a:xfrm>
            <a:off x="5292080" y="1556792"/>
            <a:ext cx="2376264" cy="936104"/>
          </a:xfrm>
          <a:prstGeom prst="round2DiagRect">
            <a:avLst/>
          </a:prstGeom>
          <a:ln>
            <a:solidFill>
              <a:schemeClr val="bg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r>
              <a:rPr lang="es-ES" sz="2000" dirty="0" smtClean="0">
                <a:ln w="500">
                  <a:solidFill>
                    <a:sysClr val="windowText" lastClr="000000"/>
                  </a:solidFill>
                </a:ln>
                <a:solidFill>
                  <a:schemeClr val="bg1"/>
                </a:solidFill>
                <a:latin typeface="Calibri" pitchFamily="34" charset="0"/>
                <a:ea typeface="+mj-ea"/>
                <a:cs typeface="+mj-cs"/>
              </a:rPr>
              <a:t>MALAS RELACIONES </a:t>
            </a:r>
          </a:p>
        </p:txBody>
      </p:sp>
      <p:sp>
        <p:nvSpPr>
          <p:cNvPr id="12" name="11 Redondear rectángulo de esquina diagonal"/>
          <p:cNvSpPr/>
          <p:nvPr/>
        </p:nvSpPr>
        <p:spPr>
          <a:xfrm>
            <a:off x="5292080" y="4581128"/>
            <a:ext cx="2376264" cy="936104"/>
          </a:xfrm>
          <a:prstGeom prst="round2DiagRect">
            <a:avLst/>
          </a:prstGeom>
          <a:ln>
            <a:solidFill>
              <a:schemeClr val="bg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r>
              <a:rPr lang="es-ES" sz="2000" dirty="0" smtClean="0">
                <a:ln w="500">
                  <a:solidFill>
                    <a:sysClr val="windowText" lastClr="000000"/>
                  </a:solidFill>
                </a:ln>
                <a:solidFill>
                  <a:schemeClr val="bg1"/>
                </a:solidFill>
                <a:latin typeface="Calibri" pitchFamily="34" charset="0"/>
                <a:ea typeface="+mj-ea"/>
                <a:cs typeface="+mj-cs"/>
              </a:rPr>
              <a:t>METEOROLOGÍA</a:t>
            </a:r>
          </a:p>
        </p:txBody>
      </p:sp>
      <p:sp>
        <p:nvSpPr>
          <p:cNvPr id="13" name="12 Redondear rectángulo de esquina diagonal"/>
          <p:cNvSpPr/>
          <p:nvPr/>
        </p:nvSpPr>
        <p:spPr>
          <a:xfrm>
            <a:off x="5292080" y="5589240"/>
            <a:ext cx="2376264" cy="936104"/>
          </a:xfrm>
          <a:prstGeom prst="round2DiagRect">
            <a:avLst/>
          </a:prstGeom>
          <a:ln>
            <a:solidFill>
              <a:schemeClr val="bg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r>
              <a:rPr lang="es-ES" sz="2000" dirty="0" smtClean="0">
                <a:ln w="500">
                  <a:solidFill>
                    <a:sysClr val="windowText" lastClr="000000"/>
                  </a:solidFill>
                </a:ln>
                <a:solidFill>
                  <a:schemeClr val="bg1"/>
                </a:solidFill>
                <a:latin typeface="Calibri" pitchFamily="34" charset="0"/>
                <a:ea typeface="+mj-ea"/>
                <a:cs typeface="+mj-cs"/>
              </a:rPr>
              <a:t>ESTRÉS</a:t>
            </a:r>
          </a:p>
        </p:txBody>
      </p:sp>
      <p:sp>
        <p:nvSpPr>
          <p:cNvPr id="14" name="13 Redondear rectángulo de esquina diagonal"/>
          <p:cNvSpPr/>
          <p:nvPr/>
        </p:nvSpPr>
        <p:spPr>
          <a:xfrm>
            <a:off x="5292080" y="3573016"/>
            <a:ext cx="2376264" cy="936104"/>
          </a:xfrm>
          <a:prstGeom prst="round2DiagRect">
            <a:avLst/>
          </a:prstGeom>
          <a:ln>
            <a:solidFill>
              <a:schemeClr val="bg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r>
              <a:rPr lang="es-ES" sz="2000" dirty="0" smtClean="0">
                <a:ln w="500">
                  <a:solidFill>
                    <a:sysClr val="windowText" lastClr="000000"/>
                  </a:solidFill>
                </a:ln>
                <a:solidFill>
                  <a:schemeClr val="bg1"/>
                </a:solidFill>
                <a:latin typeface="Calibri" pitchFamily="34" charset="0"/>
                <a:ea typeface="+mj-ea"/>
                <a:cs typeface="+mj-cs"/>
              </a:rPr>
              <a:t>ACCIDENTES</a:t>
            </a:r>
          </a:p>
        </p:txBody>
      </p:sp>
      <p:sp>
        <p:nvSpPr>
          <p:cNvPr id="15" name="14 Rectángulo"/>
          <p:cNvSpPr/>
          <p:nvPr/>
        </p:nvSpPr>
        <p:spPr>
          <a:xfrm>
            <a:off x="4644008" y="836712"/>
            <a:ext cx="3852658" cy="646331"/>
          </a:xfrm>
          <a:prstGeom prst="rect">
            <a:avLst/>
          </a:prstGeom>
        </p:spPr>
        <p:txBody>
          <a:bodyPr wrap="none">
            <a:spAutoFit/>
          </a:bodyPr>
          <a:lstStyle/>
          <a:p>
            <a:pPr>
              <a:buClr>
                <a:schemeClr val="accent4"/>
              </a:buClr>
              <a:buSzPct val="100000"/>
              <a:buFont typeface="Wingdings" pitchFamily="2" charset="2"/>
              <a:buChar char="§"/>
            </a:pPr>
            <a:r>
              <a:rPr lang="es-ES" sz="2800" b="1" cap="all" dirty="0" smtClean="0">
                <a:ln w="500">
                  <a:solidFill>
                    <a:schemeClr val="tx2">
                      <a:shade val="20000"/>
                      <a:satMod val="120000"/>
                    </a:schemeClr>
                  </a:solidFill>
                </a:ln>
                <a:latin typeface="Calibri" pitchFamily="34" charset="0"/>
              </a:rPr>
              <a:t> </a:t>
            </a:r>
            <a:r>
              <a:rPr lang="es-ES" sz="3600" b="1" cap="all" dirty="0" smtClean="0">
                <a:ln w="500">
                  <a:solidFill>
                    <a:schemeClr val="tx2">
                      <a:shade val="20000"/>
                      <a:satMod val="120000"/>
                    </a:schemeClr>
                  </a:solidFill>
                </a:ln>
                <a:latin typeface="Calibri" pitchFamily="34" charset="0"/>
                <a:ea typeface="+mj-ea"/>
                <a:cs typeface="+mj-cs"/>
              </a:rPr>
              <a:t>DESMOTIVACIÓN</a:t>
            </a:r>
          </a:p>
        </p:txBody>
      </p:sp>
      <p:cxnSp>
        <p:nvCxnSpPr>
          <p:cNvPr id="16" name="15 Conector recto"/>
          <p:cNvCxnSpPr/>
          <p:nvPr/>
        </p:nvCxnSpPr>
        <p:spPr>
          <a:xfrm>
            <a:off x="5004048" y="1340768"/>
            <a:ext cx="3312368" cy="0"/>
          </a:xfrm>
          <a:prstGeom prst="line">
            <a:avLst/>
          </a:prstGeom>
          <a:ln/>
        </p:spPr>
        <p:style>
          <a:lnRef idx="1">
            <a:schemeClr val="accent4"/>
          </a:lnRef>
          <a:fillRef idx="0">
            <a:schemeClr val="accent4"/>
          </a:fillRef>
          <a:effectRef idx="0">
            <a:schemeClr val="accent4"/>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1916832"/>
            <a:ext cx="8568952" cy="3724096"/>
          </a:xfrm>
          <a:prstGeom prst="rect">
            <a:avLst/>
          </a:prstGeom>
          <a:noFill/>
        </p:spPr>
        <p:txBody>
          <a:bodyPr wrap="square" rtlCol="0">
            <a:spAutoFit/>
          </a:bodyPr>
          <a:lstStyle/>
          <a:p>
            <a:pPr algn="ctr">
              <a:buClr>
                <a:schemeClr val="bg1">
                  <a:lumMod val="50000"/>
                </a:schemeClr>
              </a:buClr>
              <a:buSzPct val="73000"/>
            </a:pPr>
            <a:r>
              <a:rPr lang="es-ES" sz="3600" i="1" dirty="0" smtClean="0">
                <a:ln w="500">
                  <a:solidFill>
                    <a:schemeClr val="tx1"/>
                  </a:solidFill>
                </a:ln>
                <a:latin typeface="Calibri" pitchFamily="34" charset="0"/>
                <a:ea typeface="Batang" pitchFamily="18" charset="-127"/>
                <a:cs typeface="Calibri" pitchFamily="34" charset="0"/>
              </a:rPr>
              <a:t>“…a mí me han llegado a tratar que ni yo a mi perro (…) hacer cosas en contra de mi voluntad porque o las haces (…) o primero eres un mierda y segundo te vas a la calle…”</a:t>
            </a:r>
          </a:p>
          <a:p>
            <a:pPr algn="ctr">
              <a:buClr>
                <a:schemeClr val="bg1">
                  <a:lumMod val="50000"/>
                </a:schemeClr>
              </a:buClr>
              <a:buSzPct val="73000"/>
            </a:pPr>
            <a:endParaRPr lang="es-ES" sz="3600" spc="-150" dirty="0" smtClean="0">
              <a:ln w="500">
                <a:solidFill>
                  <a:schemeClr val="tx2">
                    <a:shade val="20000"/>
                    <a:satMod val="120000"/>
                  </a:schemeClr>
                </a:solidFill>
              </a:ln>
              <a:latin typeface="Italic" pitchFamily="2" charset="0"/>
              <a:ea typeface="Batang" pitchFamily="18" charset="-127"/>
              <a:cs typeface="Italic" pitchFamily="2" charset="0"/>
            </a:endParaRPr>
          </a:p>
          <a:p>
            <a:pPr algn="ctr">
              <a:buClr>
                <a:schemeClr val="bg1">
                  <a:lumMod val="50000"/>
                </a:schemeClr>
              </a:buClr>
              <a:buSzPct val="73000"/>
            </a:pPr>
            <a:r>
              <a:rPr lang="es-ES" sz="2400" spc="-150" dirty="0" smtClean="0">
                <a:ln w="500">
                  <a:solidFill>
                    <a:schemeClr val="accent4"/>
                  </a:solidFill>
                </a:ln>
                <a:solidFill>
                  <a:schemeClr val="accent4"/>
                </a:solidFill>
                <a:latin typeface="Calibri" pitchFamily="34" charset="0"/>
                <a:ea typeface="Batang" pitchFamily="18" charset="-127"/>
                <a:cs typeface="Italic" pitchFamily="2" charset="0"/>
              </a:rPr>
              <a:t>ENTREVISTADO 3</a:t>
            </a:r>
          </a:p>
          <a:p>
            <a:pPr>
              <a:buClr>
                <a:schemeClr val="bg1">
                  <a:lumMod val="50000"/>
                </a:schemeClr>
              </a:buClr>
              <a:buSzPct val="73000"/>
            </a:pPr>
            <a:endParaRPr lang="es-ES" sz="2800" b="1" cap="all" dirty="0" smtClean="0">
              <a:ln w="500">
                <a:solidFill>
                  <a:schemeClr val="tx2">
                    <a:shade val="20000"/>
                    <a:satMod val="120000"/>
                  </a:schemeClr>
                </a:solidFill>
              </a:ln>
              <a:latin typeface="Calibri" pitchFamily="34" charset="0"/>
              <a:ea typeface="Calibri" pitchFamily="34" charset="0"/>
              <a:cs typeface="Arial" pitchFamily="34" charset="0"/>
            </a:endParaRPr>
          </a:p>
        </p:txBody>
      </p:sp>
      <p:sp>
        <p:nvSpPr>
          <p:cNvPr id="3" name="2 Llamada ovalada"/>
          <p:cNvSpPr/>
          <p:nvPr/>
        </p:nvSpPr>
        <p:spPr>
          <a:xfrm>
            <a:off x="7812360" y="0"/>
            <a:ext cx="1331640" cy="980728"/>
          </a:xfrm>
          <a:prstGeom prst="wedgeEllipseCallout">
            <a:avLst/>
          </a:prstGeom>
          <a:no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Rectángulo"/>
          <p:cNvSpPr/>
          <p:nvPr/>
        </p:nvSpPr>
        <p:spPr>
          <a:xfrm>
            <a:off x="6012160" y="6309320"/>
            <a:ext cx="4248472" cy="400110"/>
          </a:xfrm>
          <a:prstGeom prst="rect">
            <a:avLst/>
          </a:prstGeom>
        </p:spPr>
        <p:txBody>
          <a:bodyPr wrap="square">
            <a:spAutoFit/>
          </a:bodyPr>
          <a:lstStyle/>
          <a:p>
            <a:r>
              <a:rPr lang="es-ES" sz="2000" dirty="0" smtClean="0">
                <a:solidFill>
                  <a:schemeClr val="tx2">
                    <a:lumMod val="75000"/>
                  </a:schemeClr>
                </a:solidFill>
                <a:latin typeface="Calibri" pitchFamily="34" charset="0"/>
                <a:cs typeface="Calibri" pitchFamily="34" charset="0"/>
              </a:rPr>
              <a:t>ACTITUD DESMOTIVADA</a:t>
            </a:r>
            <a:endParaRPr lang="es-ES" sz="2000" dirty="0">
              <a:solidFill>
                <a:schemeClr val="tx2">
                  <a:lumMod val="75000"/>
                </a:schemeClr>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33 Redondear rectángulo de esquina diagonal"/>
          <p:cNvSpPr/>
          <p:nvPr/>
        </p:nvSpPr>
        <p:spPr>
          <a:xfrm>
            <a:off x="5580112" y="2348880"/>
            <a:ext cx="3024336" cy="360040"/>
          </a:xfrm>
          <a:prstGeom prst="round2DiagRect">
            <a:avLst/>
          </a:prstGeom>
          <a:solidFill>
            <a:schemeClr val="bg2">
              <a:lumMod val="50000"/>
            </a:schemeClr>
          </a:solidFill>
          <a:ln w="6350">
            <a:solidFill>
              <a:schemeClr val="accent4"/>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s-ES"/>
          </a:p>
        </p:txBody>
      </p:sp>
      <p:sp>
        <p:nvSpPr>
          <p:cNvPr id="19" name="18 Redondear rectángulo de esquina diagonal"/>
          <p:cNvSpPr/>
          <p:nvPr/>
        </p:nvSpPr>
        <p:spPr>
          <a:xfrm>
            <a:off x="827584" y="4797152"/>
            <a:ext cx="7344816" cy="1296144"/>
          </a:xfrm>
          <a:prstGeom prst="round2DiagRect">
            <a:avLst/>
          </a:prstGeom>
          <a:ln w="38100">
            <a:solidFill>
              <a:schemeClr val="accent4"/>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s-ES"/>
          </a:p>
        </p:txBody>
      </p:sp>
      <p:sp>
        <p:nvSpPr>
          <p:cNvPr id="4" name="3 CuadroTexto"/>
          <p:cNvSpPr txBox="1"/>
          <p:nvPr/>
        </p:nvSpPr>
        <p:spPr>
          <a:xfrm>
            <a:off x="5004048" y="764704"/>
            <a:ext cx="4032448" cy="3211329"/>
          </a:xfrm>
          <a:prstGeom prst="rect">
            <a:avLst/>
          </a:prstGeom>
          <a:noFill/>
        </p:spPr>
        <p:txBody>
          <a:bodyPr wrap="square" rtlCol="0">
            <a:spAutoFit/>
          </a:bodyPr>
          <a:lstStyle/>
          <a:p>
            <a:pPr algn="ctr">
              <a:buClr>
                <a:schemeClr val="bg1">
                  <a:lumMod val="50000"/>
                </a:schemeClr>
              </a:buClr>
              <a:buSzPct val="73000"/>
            </a:pPr>
            <a:r>
              <a:rPr lang="es-ES" sz="2800" b="1" cap="all" dirty="0" smtClean="0">
                <a:ln w="500">
                  <a:solidFill>
                    <a:schemeClr val="tx2">
                      <a:shade val="20000"/>
                      <a:satMod val="120000"/>
                    </a:schemeClr>
                  </a:solidFill>
                </a:ln>
                <a:latin typeface="Calibri" pitchFamily="34" charset="0"/>
              </a:rPr>
              <a:t>	</a:t>
            </a:r>
          </a:p>
          <a:p>
            <a:pPr algn="ctr">
              <a:lnSpc>
                <a:spcPct val="150000"/>
              </a:lnSpc>
              <a:buClr>
                <a:schemeClr val="bg1">
                  <a:lumMod val="50000"/>
                </a:schemeClr>
              </a:buClr>
              <a:buSzPct val="73000"/>
            </a:pPr>
            <a:r>
              <a:rPr lang="es-ES" sz="2800" b="1" dirty="0" smtClean="0">
                <a:ln w="500">
                  <a:solidFill>
                    <a:schemeClr val="bg1"/>
                  </a:solidFill>
                </a:ln>
                <a:solidFill>
                  <a:schemeClr val="bg1"/>
                </a:solidFill>
                <a:latin typeface="Calibri" pitchFamily="34" charset="0"/>
                <a:ea typeface="+mj-ea"/>
                <a:cs typeface="+mj-cs"/>
              </a:rPr>
              <a:t>FORMACIÓN ACADÉMICA</a:t>
            </a:r>
          </a:p>
          <a:p>
            <a:pPr>
              <a:lnSpc>
                <a:spcPct val="150000"/>
              </a:lnSpc>
              <a:buClr>
                <a:schemeClr val="bg1">
                  <a:lumMod val="50000"/>
                </a:schemeClr>
              </a:buClr>
              <a:buSzPct val="73000"/>
            </a:pPr>
            <a:r>
              <a:rPr lang="es-ES" sz="2800" b="1" dirty="0" smtClean="0">
                <a:ln w="500">
                  <a:solidFill>
                    <a:schemeClr val="bg1"/>
                  </a:solidFill>
                </a:ln>
                <a:solidFill>
                  <a:schemeClr val="bg1"/>
                </a:solidFill>
                <a:latin typeface="Calibri" pitchFamily="34" charset="0"/>
                <a:ea typeface="+mj-ea"/>
                <a:cs typeface="+mj-cs"/>
              </a:rPr>
              <a:t> </a:t>
            </a:r>
          </a:p>
          <a:p>
            <a:pPr>
              <a:lnSpc>
                <a:spcPct val="150000"/>
              </a:lnSpc>
              <a:buClr>
                <a:schemeClr val="bg1">
                  <a:lumMod val="50000"/>
                </a:schemeClr>
              </a:buClr>
              <a:buSzPct val="73000"/>
            </a:pPr>
            <a:endParaRPr lang="es-ES" sz="2400" dirty="0" smtClean="0">
              <a:ln w="500">
                <a:solidFill>
                  <a:schemeClr val="tx2">
                    <a:shade val="20000"/>
                    <a:satMod val="120000"/>
                  </a:schemeClr>
                </a:solidFill>
              </a:ln>
              <a:latin typeface="Calibri" pitchFamily="34" charset="0"/>
              <a:ea typeface="+mj-ea"/>
              <a:cs typeface="+mj-cs"/>
            </a:endParaRPr>
          </a:p>
          <a:p>
            <a:pPr>
              <a:lnSpc>
                <a:spcPct val="150000"/>
              </a:lnSpc>
              <a:buClr>
                <a:schemeClr val="bg1">
                  <a:lumMod val="50000"/>
                </a:schemeClr>
              </a:buClr>
              <a:buSzPct val="73000"/>
            </a:pPr>
            <a:endParaRPr lang="es-ES" sz="2400" dirty="0" smtClean="0">
              <a:ln w="500">
                <a:solidFill>
                  <a:schemeClr val="tx2">
                    <a:shade val="20000"/>
                    <a:satMod val="120000"/>
                  </a:schemeClr>
                </a:solidFill>
              </a:ln>
              <a:latin typeface="Calibri" pitchFamily="34" charset="0"/>
              <a:ea typeface="+mj-ea"/>
              <a:cs typeface="+mj-cs"/>
            </a:endParaRPr>
          </a:p>
          <a:p>
            <a:pPr algn="ctr">
              <a:buClr>
                <a:schemeClr val="bg1">
                  <a:lumMod val="50000"/>
                </a:schemeClr>
              </a:buClr>
              <a:buSzPct val="73000"/>
            </a:pPr>
            <a:endParaRPr lang="es-ES" sz="1400" dirty="0" smtClean="0">
              <a:latin typeface="Calibri" pitchFamily="34" charset="0"/>
              <a:ea typeface="Calibri" pitchFamily="34" charset="0"/>
              <a:cs typeface="Arial" pitchFamily="34" charset="0"/>
            </a:endParaRPr>
          </a:p>
        </p:txBody>
      </p:sp>
      <p:sp>
        <p:nvSpPr>
          <p:cNvPr id="5" name="1 Título"/>
          <p:cNvSpPr>
            <a:spLocks noGrp="1"/>
          </p:cNvSpPr>
          <p:nvPr>
            <p:ph type="title"/>
          </p:nvPr>
        </p:nvSpPr>
        <p:spPr>
          <a:xfrm>
            <a:off x="4499992" y="320040"/>
            <a:ext cx="4392488" cy="516672"/>
          </a:xfrm>
        </p:spPr>
        <p:txBody>
          <a:bodyPr anchor="t">
            <a:normAutofit/>
          </a:bodyPr>
          <a:lstStyle/>
          <a:p>
            <a:pPr algn="r"/>
            <a:r>
              <a:rPr lang="es-ES" sz="2000" b="0" spc="-150" dirty="0" smtClean="0">
                <a:solidFill>
                  <a:schemeClr val="tx1">
                    <a:lumMod val="65000"/>
                  </a:schemeClr>
                </a:solidFill>
                <a:latin typeface="Calibri" pitchFamily="34" charset="0"/>
              </a:rPr>
              <a:t>4 . RESULTADOS Y CONCLUSIONES</a:t>
            </a:r>
            <a:endParaRPr lang="es-ES" sz="2000" b="0" spc="-150" dirty="0">
              <a:solidFill>
                <a:schemeClr val="tx1">
                  <a:lumMod val="65000"/>
                </a:schemeClr>
              </a:solidFill>
              <a:latin typeface="Calibri" pitchFamily="34" charset="0"/>
            </a:endParaRPr>
          </a:p>
        </p:txBody>
      </p:sp>
      <p:cxnSp>
        <p:nvCxnSpPr>
          <p:cNvPr id="7" name="6 Conector recto"/>
          <p:cNvCxnSpPr/>
          <p:nvPr/>
        </p:nvCxnSpPr>
        <p:spPr>
          <a:xfrm>
            <a:off x="683568" y="1196752"/>
            <a:ext cx="2736304" cy="0"/>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16" name="15 Conector recto"/>
          <p:cNvCxnSpPr/>
          <p:nvPr/>
        </p:nvCxnSpPr>
        <p:spPr>
          <a:xfrm>
            <a:off x="5652120" y="3284984"/>
            <a:ext cx="216024" cy="0"/>
          </a:xfrm>
          <a:prstGeom prst="line">
            <a:avLst/>
          </a:prstGeom>
        </p:spPr>
        <p:style>
          <a:lnRef idx="1">
            <a:schemeClr val="dk1"/>
          </a:lnRef>
          <a:fillRef idx="0">
            <a:schemeClr val="dk1"/>
          </a:fillRef>
          <a:effectRef idx="0">
            <a:schemeClr val="dk1"/>
          </a:effectRef>
          <a:fontRef idx="minor">
            <a:schemeClr val="tx1"/>
          </a:fontRef>
        </p:style>
      </p:cxnSp>
      <p:cxnSp>
        <p:nvCxnSpPr>
          <p:cNvPr id="18" name="17 Conector recto"/>
          <p:cNvCxnSpPr/>
          <p:nvPr/>
        </p:nvCxnSpPr>
        <p:spPr>
          <a:xfrm>
            <a:off x="5652120" y="4005064"/>
            <a:ext cx="216024" cy="0"/>
          </a:xfrm>
          <a:prstGeom prst="line">
            <a:avLst/>
          </a:prstGeom>
        </p:spPr>
        <p:style>
          <a:lnRef idx="1">
            <a:schemeClr val="dk1"/>
          </a:lnRef>
          <a:fillRef idx="0">
            <a:schemeClr val="dk1"/>
          </a:fillRef>
          <a:effectRef idx="0">
            <a:schemeClr val="dk1"/>
          </a:effectRef>
          <a:fontRef idx="minor">
            <a:schemeClr val="tx1"/>
          </a:fontRef>
        </p:style>
      </p:cxnSp>
      <p:sp>
        <p:nvSpPr>
          <p:cNvPr id="22" name="21 CuadroTexto"/>
          <p:cNvSpPr txBox="1"/>
          <p:nvPr/>
        </p:nvSpPr>
        <p:spPr>
          <a:xfrm>
            <a:off x="5940152" y="3068960"/>
            <a:ext cx="1685077" cy="369332"/>
          </a:xfrm>
          <a:prstGeom prst="rect">
            <a:avLst/>
          </a:prstGeom>
          <a:noFill/>
        </p:spPr>
        <p:txBody>
          <a:bodyPr wrap="none" rtlCol="0">
            <a:spAutoFit/>
          </a:bodyPr>
          <a:lstStyle/>
          <a:p>
            <a:r>
              <a:rPr lang="es-ES" b="1" dirty="0" smtClean="0">
                <a:solidFill>
                  <a:schemeClr val="bg1">
                    <a:lumMod val="85000"/>
                    <a:lumOff val="15000"/>
                  </a:schemeClr>
                </a:solidFill>
                <a:latin typeface="Calibri" pitchFamily="34" charset="0"/>
              </a:rPr>
              <a:t>MEJOR SUELDO</a:t>
            </a:r>
            <a:endParaRPr lang="es-ES" b="1" dirty="0">
              <a:solidFill>
                <a:schemeClr val="bg1">
                  <a:lumMod val="85000"/>
                  <a:lumOff val="15000"/>
                </a:schemeClr>
              </a:solidFill>
              <a:latin typeface="Calibri" pitchFamily="34" charset="0"/>
            </a:endParaRPr>
          </a:p>
        </p:txBody>
      </p:sp>
      <p:sp>
        <p:nvSpPr>
          <p:cNvPr id="23" name="22 CuadroTexto"/>
          <p:cNvSpPr txBox="1"/>
          <p:nvPr/>
        </p:nvSpPr>
        <p:spPr>
          <a:xfrm>
            <a:off x="5940152" y="3429000"/>
            <a:ext cx="2634760" cy="369332"/>
          </a:xfrm>
          <a:prstGeom prst="rect">
            <a:avLst/>
          </a:prstGeom>
          <a:noFill/>
        </p:spPr>
        <p:txBody>
          <a:bodyPr wrap="none" rtlCol="0">
            <a:spAutoFit/>
          </a:bodyPr>
          <a:lstStyle/>
          <a:p>
            <a:r>
              <a:rPr lang="es-ES" b="1" dirty="0" smtClean="0">
                <a:solidFill>
                  <a:schemeClr val="bg1">
                    <a:lumMod val="85000"/>
                    <a:lumOff val="15000"/>
                  </a:schemeClr>
                </a:solidFill>
                <a:latin typeface="Calibri" pitchFamily="34" charset="0"/>
              </a:rPr>
              <a:t>MENOR ESFUERZO FÍSICO</a:t>
            </a:r>
            <a:endParaRPr lang="es-ES" b="1" dirty="0">
              <a:solidFill>
                <a:schemeClr val="bg1">
                  <a:lumMod val="85000"/>
                  <a:lumOff val="15000"/>
                </a:schemeClr>
              </a:solidFill>
              <a:latin typeface="Calibri" pitchFamily="34" charset="0"/>
            </a:endParaRPr>
          </a:p>
        </p:txBody>
      </p:sp>
      <p:sp>
        <p:nvSpPr>
          <p:cNvPr id="24" name="23 CuadroTexto"/>
          <p:cNvSpPr txBox="1"/>
          <p:nvPr/>
        </p:nvSpPr>
        <p:spPr>
          <a:xfrm>
            <a:off x="5940152" y="3789040"/>
            <a:ext cx="2766335" cy="369332"/>
          </a:xfrm>
          <a:prstGeom prst="rect">
            <a:avLst/>
          </a:prstGeom>
          <a:noFill/>
        </p:spPr>
        <p:txBody>
          <a:bodyPr wrap="none" rtlCol="0">
            <a:spAutoFit/>
          </a:bodyPr>
          <a:lstStyle/>
          <a:p>
            <a:r>
              <a:rPr lang="es-ES" b="1" dirty="0" smtClean="0">
                <a:solidFill>
                  <a:schemeClr val="bg1">
                    <a:lumMod val="85000"/>
                    <a:lumOff val="15000"/>
                  </a:schemeClr>
                </a:solidFill>
                <a:latin typeface="Calibri" pitchFamily="34" charset="0"/>
              </a:rPr>
              <a:t>AUTONOMÍA Y LIDERAZGO</a:t>
            </a:r>
            <a:endParaRPr lang="es-ES" b="1" dirty="0">
              <a:solidFill>
                <a:schemeClr val="bg1">
                  <a:lumMod val="85000"/>
                  <a:lumOff val="15000"/>
                </a:schemeClr>
              </a:solidFill>
              <a:latin typeface="Calibri" pitchFamily="34" charset="0"/>
            </a:endParaRPr>
          </a:p>
        </p:txBody>
      </p:sp>
      <p:cxnSp>
        <p:nvCxnSpPr>
          <p:cNvPr id="25" name="24 Conector recto"/>
          <p:cNvCxnSpPr/>
          <p:nvPr/>
        </p:nvCxnSpPr>
        <p:spPr>
          <a:xfrm>
            <a:off x="5652120" y="4365104"/>
            <a:ext cx="216024" cy="0"/>
          </a:xfrm>
          <a:prstGeom prst="line">
            <a:avLst/>
          </a:prstGeom>
        </p:spPr>
        <p:style>
          <a:lnRef idx="1">
            <a:schemeClr val="dk1"/>
          </a:lnRef>
          <a:fillRef idx="0">
            <a:schemeClr val="dk1"/>
          </a:fillRef>
          <a:effectRef idx="0">
            <a:schemeClr val="dk1"/>
          </a:effectRef>
          <a:fontRef idx="minor">
            <a:schemeClr val="tx1"/>
          </a:fontRef>
        </p:style>
      </p:cxnSp>
      <p:sp>
        <p:nvSpPr>
          <p:cNvPr id="28" name="27 CuadroTexto"/>
          <p:cNvSpPr txBox="1"/>
          <p:nvPr/>
        </p:nvSpPr>
        <p:spPr>
          <a:xfrm>
            <a:off x="5940152" y="4149080"/>
            <a:ext cx="2577244" cy="369332"/>
          </a:xfrm>
          <a:prstGeom prst="rect">
            <a:avLst/>
          </a:prstGeom>
          <a:noFill/>
        </p:spPr>
        <p:txBody>
          <a:bodyPr wrap="none" rtlCol="0">
            <a:spAutoFit/>
          </a:bodyPr>
          <a:lstStyle/>
          <a:p>
            <a:r>
              <a:rPr lang="es-ES" b="1" dirty="0" smtClean="0">
                <a:solidFill>
                  <a:schemeClr val="bg1">
                    <a:lumMod val="85000"/>
                    <a:lumOff val="15000"/>
                  </a:schemeClr>
                </a:solidFill>
                <a:latin typeface="Calibri" pitchFamily="34" charset="0"/>
              </a:rPr>
              <a:t>TRABAJO NO RUTINARIO</a:t>
            </a:r>
            <a:endParaRPr lang="es-ES" b="1" dirty="0">
              <a:solidFill>
                <a:schemeClr val="bg1">
                  <a:lumMod val="85000"/>
                  <a:lumOff val="15000"/>
                </a:schemeClr>
              </a:solidFill>
              <a:latin typeface="Calibri" pitchFamily="34" charset="0"/>
            </a:endParaRPr>
          </a:p>
        </p:txBody>
      </p:sp>
      <p:cxnSp>
        <p:nvCxnSpPr>
          <p:cNvPr id="29" name="28 Conector recto"/>
          <p:cNvCxnSpPr/>
          <p:nvPr/>
        </p:nvCxnSpPr>
        <p:spPr>
          <a:xfrm>
            <a:off x="5652120" y="3645024"/>
            <a:ext cx="216024" cy="0"/>
          </a:xfrm>
          <a:prstGeom prst="line">
            <a:avLst/>
          </a:prstGeom>
        </p:spPr>
        <p:style>
          <a:lnRef idx="1">
            <a:schemeClr val="dk1"/>
          </a:lnRef>
          <a:fillRef idx="0">
            <a:schemeClr val="dk1"/>
          </a:fillRef>
          <a:effectRef idx="0">
            <a:schemeClr val="dk1"/>
          </a:effectRef>
          <a:fontRef idx="minor">
            <a:schemeClr val="tx1"/>
          </a:fontRef>
        </p:style>
      </p:cxnSp>
      <p:sp>
        <p:nvSpPr>
          <p:cNvPr id="33" name="32 CuadroTexto"/>
          <p:cNvSpPr txBox="1"/>
          <p:nvPr/>
        </p:nvSpPr>
        <p:spPr>
          <a:xfrm>
            <a:off x="755576" y="4797152"/>
            <a:ext cx="7272808" cy="1200329"/>
          </a:xfrm>
          <a:prstGeom prst="rect">
            <a:avLst/>
          </a:prstGeom>
          <a:noFill/>
        </p:spPr>
        <p:txBody>
          <a:bodyPr wrap="square" rtlCol="0">
            <a:spAutoFit/>
          </a:bodyPr>
          <a:lstStyle/>
          <a:p>
            <a:pPr algn="ctr"/>
            <a:r>
              <a:rPr lang="es-ES" sz="3600" dirty="0" smtClean="0">
                <a:ln>
                  <a:solidFill>
                    <a:schemeClr val="bg1"/>
                  </a:solidFill>
                </a:ln>
                <a:solidFill>
                  <a:schemeClr val="bg1"/>
                </a:solidFill>
                <a:latin typeface="Calibri" pitchFamily="34" charset="0"/>
              </a:rPr>
              <a:t>Los ocho entrevistados se muestran</a:t>
            </a:r>
          </a:p>
          <a:p>
            <a:pPr algn="ctr"/>
            <a:r>
              <a:rPr lang="es-ES" sz="3600" b="1" dirty="0" smtClean="0">
                <a:ln>
                  <a:solidFill>
                    <a:sysClr val="windowText" lastClr="000000"/>
                  </a:solidFill>
                </a:ln>
                <a:solidFill>
                  <a:srgbClr val="00B050"/>
                </a:solidFill>
                <a:latin typeface="Calibri" pitchFamily="34" charset="0"/>
              </a:rPr>
              <a:t>MÁS SATISFECHOS </a:t>
            </a:r>
            <a:r>
              <a:rPr lang="es-ES" sz="3600" dirty="0" smtClean="0">
                <a:ln>
                  <a:solidFill>
                    <a:schemeClr val="bg1"/>
                  </a:solidFill>
                </a:ln>
                <a:solidFill>
                  <a:schemeClr val="bg1"/>
                </a:solidFill>
                <a:latin typeface="Calibri" pitchFamily="34" charset="0"/>
              </a:rPr>
              <a:t>que MOTIVADOS</a:t>
            </a:r>
            <a:endParaRPr lang="es-ES" sz="3600" dirty="0">
              <a:ln>
                <a:solidFill>
                  <a:schemeClr val="bg1"/>
                </a:solidFill>
              </a:ln>
              <a:solidFill>
                <a:schemeClr val="bg1"/>
              </a:solidFill>
              <a:latin typeface="Calibri" pitchFamily="34" charset="0"/>
            </a:endParaRPr>
          </a:p>
        </p:txBody>
      </p:sp>
      <p:sp>
        <p:nvSpPr>
          <p:cNvPr id="26" name="25 CuadroTexto"/>
          <p:cNvSpPr txBox="1"/>
          <p:nvPr/>
        </p:nvSpPr>
        <p:spPr>
          <a:xfrm>
            <a:off x="323528" y="620688"/>
            <a:ext cx="3528392" cy="2277547"/>
          </a:xfrm>
          <a:prstGeom prst="rect">
            <a:avLst/>
          </a:prstGeom>
          <a:noFill/>
        </p:spPr>
        <p:txBody>
          <a:bodyPr wrap="square" rtlCol="0">
            <a:spAutoFit/>
          </a:bodyPr>
          <a:lstStyle/>
          <a:p>
            <a:pPr>
              <a:buClr>
                <a:schemeClr val="accent4"/>
              </a:buClr>
              <a:buSzPct val="101000"/>
              <a:buFont typeface="Wingdings" pitchFamily="2" charset="2"/>
              <a:buChar char="§"/>
            </a:pPr>
            <a:r>
              <a:rPr lang="es-ES" sz="2800" b="1" cap="all" dirty="0" smtClean="0">
                <a:ln w="500">
                  <a:solidFill>
                    <a:schemeClr val="tx2">
                      <a:shade val="20000"/>
                      <a:satMod val="120000"/>
                    </a:schemeClr>
                  </a:solidFill>
                </a:ln>
                <a:latin typeface="Calibri" pitchFamily="34" charset="0"/>
              </a:rPr>
              <a:t>  </a:t>
            </a:r>
            <a:r>
              <a:rPr lang="es-ES" sz="3600" b="1" cap="all" dirty="0" smtClean="0">
                <a:ln w="500">
                  <a:solidFill>
                    <a:schemeClr val="tx2">
                      <a:shade val="20000"/>
                      <a:satMod val="120000"/>
                    </a:schemeClr>
                  </a:solidFill>
                </a:ln>
                <a:latin typeface="Calibri" pitchFamily="34" charset="0"/>
                <a:ea typeface="+mj-ea"/>
                <a:cs typeface="+mj-cs"/>
              </a:rPr>
              <a:t>SATISFACCIÓN</a:t>
            </a:r>
          </a:p>
          <a:p>
            <a:pPr>
              <a:lnSpc>
                <a:spcPct val="200000"/>
              </a:lnSpc>
              <a:buClr>
                <a:schemeClr val="bg1">
                  <a:lumMod val="50000"/>
                </a:schemeClr>
              </a:buClr>
              <a:buSzPct val="73000"/>
            </a:pPr>
            <a:endParaRPr lang="es-ES" sz="1400" dirty="0" smtClean="0">
              <a:latin typeface="Calibri" pitchFamily="34" charset="0"/>
              <a:ea typeface="Calibri" pitchFamily="34" charset="0"/>
              <a:cs typeface="Arial" pitchFamily="34" charset="0"/>
            </a:endParaRPr>
          </a:p>
          <a:p>
            <a:pPr>
              <a:lnSpc>
                <a:spcPct val="150000"/>
              </a:lnSpc>
              <a:buClr>
                <a:schemeClr val="bg1">
                  <a:lumMod val="50000"/>
                </a:schemeClr>
              </a:buClr>
              <a:buSzPct val="73000"/>
            </a:pPr>
            <a:endParaRPr lang="es-ES" sz="2400" dirty="0" smtClean="0">
              <a:ln w="500">
                <a:solidFill>
                  <a:schemeClr val="tx2">
                    <a:shade val="20000"/>
                    <a:satMod val="120000"/>
                  </a:schemeClr>
                </a:solidFill>
              </a:ln>
              <a:latin typeface="Calibri" pitchFamily="34" charset="0"/>
              <a:ea typeface="+mj-ea"/>
              <a:cs typeface="+mj-cs"/>
            </a:endParaRPr>
          </a:p>
          <a:p>
            <a:pPr>
              <a:buClr>
                <a:schemeClr val="bg1">
                  <a:lumMod val="50000"/>
                </a:schemeClr>
              </a:buClr>
              <a:buSzPct val="73000"/>
            </a:pPr>
            <a:endParaRPr lang="es-ES" sz="1400" b="1" cap="all" dirty="0" smtClean="0">
              <a:ln w="500">
                <a:solidFill>
                  <a:schemeClr val="tx2">
                    <a:shade val="20000"/>
                    <a:satMod val="120000"/>
                  </a:schemeClr>
                </a:solidFill>
              </a:ln>
              <a:latin typeface="Calibri" pitchFamily="34" charset="0"/>
              <a:ea typeface="Calibri" pitchFamily="34" charset="0"/>
              <a:cs typeface="Arial" pitchFamily="34" charset="0"/>
            </a:endParaRPr>
          </a:p>
          <a:p>
            <a:pPr>
              <a:buClr>
                <a:schemeClr val="bg1">
                  <a:lumMod val="50000"/>
                </a:schemeClr>
              </a:buClr>
              <a:buSzPct val="73000"/>
            </a:pPr>
            <a:endParaRPr lang="es-ES" sz="2800" b="1" cap="all" dirty="0" smtClean="0">
              <a:ln w="500">
                <a:solidFill>
                  <a:schemeClr val="tx2">
                    <a:shade val="20000"/>
                    <a:satMod val="120000"/>
                  </a:schemeClr>
                </a:solidFill>
              </a:ln>
              <a:latin typeface="Calibri" pitchFamily="34" charset="0"/>
              <a:ea typeface="Calibri" pitchFamily="34" charset="0"/>
              <a:cs typeface="Arial" pitchFamily="34" charset="0"/>
            </a:endParaRPr>
          </a:p>
        </p:txBody>
      </p:sp>
      <p:sp>
        <p:nvSpPr>
          <p:cNvPr id="20" name="19 CuadroTexto"/>
          <p:cNvSpPr txBox="1"/>
          <p:nvPr/>
        </p:nvSpPr>
        <p:spPr>
          <a:xfrm>
            <a:off x="1115616" y="1628800"/>
            <a:ext cx="3384376" cy="2000548"/>
          </a:xfrm>
          <a:prstGeom prst="rect">
            <a:avLst/>
          </a:prstGeom>
          <a:noFill/>
        </p:spPr>
        <p:txBody>
          <a:bodyPr wrap="square" rtlCol="0">
            <a:spAutoFit/>
          </a:bodyPr>
          <a:lstStyle/>
          <a:p>
            <a:r>
              <a:rPr lang="es-ES" sz="2400" dirty="0" smtClean="0">
                <a:solidFill>
                  <a:schemeClr val="tx2">
                    <a:lumMod val="75000"/>
                  </a:schemeClr>
                </a:solidFill>
                <a:latin typeface="Calibri" pitchFamily="34" charset="0"/>
                <a:cs typeface="Calibri" pitchFamily="34" charset="0"/>
              </a:rPr>
              <a:t>MOTIVACIÓN:</a:t>
            </a:r>
            <a:r>
              <a:rPr lang="es-ES" sz="2400" dirty="0" smtClean="0">
                <a:latin typeface="Calibri" pitchFamily="34" charset="0"/>
                <a:cs typeface="Calibri" pitchFamily="34" charset="0"/>
              </a:rPr>
              <a:t>	</a:t>
            </a:r>
            <a:r>
              <a:rPr lang="es-ES" sz="2000" b="1" dirty="0" smtClean="0">
                <a:solidFill>
                  <a:schemeClr val="bg1">
                    <a:lumMod val="85000"/>
                    <a:lumOff val="15000"/>
                  </a:schemeClr>
                </a:solidFill>
                <a:latin typeface="Calibri" pitchFamily="34" charset="0"/>
              </a:rPr>
              <a:t>Implica un impulso hacia un resultado</a:t>
            </a:r>
            <a:endParaRPr lang="es-ES" b="1" dirty="0" smtClean="0">
              <a:solidFill>
                <a:schemeClr val="bg1">
                  <a:lumMod val="85000"/>
                  <a:lumOff val="15000"/>
                </a:schemeClr>
              </a:solidFill>
              <a:latin typeface="Calibri" pitchFamily="34" charset="0"/>
            </a:endParaRPr>
          </a:p>
          <a:p>
            <a:endParaRPr lang="es-ES" b="1" dirty="0" smtClean="0">
              <a:solidFill>
                <a:schemeClr val="bg1">
                  <a:lumMod val="85000"/>
                  <a:lumOff val="15000"/>
                </a:schemeClr>
              </a:solidFill>
              <a:latin typeface="Calibri" pitchFamily="34" charset="0"/>
            </a:endParaRPr>
          </a:p>
          <a:p>
            <a:r>
              <a:rPr lang="es-ES" sz="2400" dirty="0" smtClean="0">
                <a:solidFill>
                  <a:schemeClr val="tx2">
                    <a:lumMod val="75000"/>
                  </a:schemeClr>
                </a:solidFill>
                <a:latin typeface="Calibri" pitchFamily="34" charset="0"/>
                <a:cs typeface="Calibri" pitchFamily="34" charset="0"/>
              </a:rPr>
              <a:t>SATISFACCIÓN: </a:t>
            </a:r>
            <a:r>
              <a:rPr lang="es-ES" sz="2000" b="1" dirty="0" smtClean="0">
                <a:solidFill>
                  <a:schemeClr val="bg1">
                    <a:lumMod val="85000"/>
                    <a:lumOff val="15000"/>
                  </a:schemeClr>
                </a:solidFill>
                <a:latin typeface="Calibri" pitchFamily="34" charset="0"/>
              </a:rPr>
              <a:t>Resultante de una acción</a:t>
            </a:r>
            <a:endParaRPr lang="es-ES" b="1" dirty="0" smtClean="0">
              <a:solidFill>
                <a:schemeClr val="bg1">
                  <a:lumMod val="85000"/>
                  <a:lumOff val="15000"/>
                </a:schemeClr>
              </a:solidFill>
              <a:latin typeface="Calibri" pitchFamily="34" charset="0"/>
            </a:endParaRPr>
          </a:p>
          <a:p>
            <a:endParaRPr lang="es-ES" dirty="0"/>
          </a:p>
        </p:txBody>
      </p:sp>
      <p:sp>
        <p:nvSpPr>
          <p:cNvPr id="21" name="20 CuadroTexto"/>
          <p:cNvSpPr txBox="1"/>
          <p:nvPr/>
        </p:nvSpPr>
        <p:spPr>
          <a:xfrm>
            <a:off x="5580112" y="2348880"/>
            <a:ext cx="3024336" cy="369332"/>
          </a:xfrm>
          <a:prstGeom prst="rect">
            <a:avLst/>
          </a:prstGeom>
          <a:noFill/>
        </p:spPr>
        <p:txBody>
          <a:bodyPr wrap="square" rtlCol="0">
            <a:spAutoFit/>
          </a:bodyPr>
          <a:lstStyle/>
          <a:p>
            <a:r>
              <a:rPr lang="es-ES" b="1" dirty="0" smtClean="0">
                <a:solidFill>
                  <a:schemeClr val="tx1">
                    <a:lumMod val="75000"/>
                  </a:schemeClr>
                </a:solidFill>
                <a:latin typeface="Calibri" pitchFamily="34" charset="0"/>
              </a:rPr>
              <a:t>Cualificación Y Especialización</a:t>
            </a:r>
            <a:endParaRPr lang="es-ES" b="1" dirty="0">
              <a:solidFill>
                <a:schemeClr val="tx1">
                  <a:lumMod val="75000"/>
                </a:schemeClr>
              </a:solidFill>
              <a:latin typeface="Calibri" pitchFamily="34" charset="0"/>
            </a:endParaRPr>
          </a:p>
        </p:txBody>
      </p:sp>
      <p:cxnSp>
        <p:nvCxnSpPr>
          <p:cNvPr id="27" name="26 Conector recto de flecha"/>
          <p:cNvCxnSpPr/>
          <p:nvPr/>
        </p:nvCxnSpPr>
        <p:spPr>
          <a:xfrm flipH="1">
            <a:off x="7092280" y="1916832"/>
            <a:ext cx="794" cy="360040"/>
          </a:xfrm>
          <a:prstGeom prst="straightConnector1">
            <a:avLst/>
          </a:prstGeom>
          <a:ln w="19050">
            <a:tailEnd type="arrow"/>
          </a:ln>
        </p:spPr>
        <p:style>
          <a:lnRef idx="3">
            <a:schemeClr val="dk1"/>
          </a:lnRef>
          <a:fillRef idx="0">
            <a:schemeClr val="dk1"/>
          </a:fillRef>
          <a:effectRef idx="2">
            <a:schemeClr val="dk1"/>
          </a:effectRef>
          <a:fontRef idx="minor">
            <a:schemeClr val="tx1"/>
          </a:fontRef>
        </p:style>
      </p:cxnSp>
      <p:cxnSp>
        <p:nvCxnSpPr>
          <p:cNvPr id="30" name="29 Conector recto de flecha"/>
          <p:cNvCxnSpPr/>
          <p:nvPr/>
        </p:nvCxnSpPr>
        <p:spPr>
          <a:xfrm>
            <a:off x="7092280" y="2780928"/>
            <a:ext cx="0" cy="287238"/>
          </a:xfrm>
          <a:prstGeom prst="straightConnector1">
            <a:avLst/>
          </a:prstGeom>
          <a:ln w="19050">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ox(in)">
                                      <p:cBhvr>
                                        <p:cTn id="7" dur="500"/>
                                        <p:tgtEl>
                                          <p:spTgt spid="33"/>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ox(in)">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3184" y="1764298"/>
            <a:ext cx="8496944" cy="4493538"/>
          </a:xfrm>
          <a:prstGeom prst="rect">
            <a:avLst/>
          </a:prstGeom>
          <a:noFill/>
        </p:spPr>
        <p:txBody>
          <a:bodyPr wrap="square" rtlCol="0">
            <a:spAutoFit/>
          </a:bodyPr>
          <a:lstStyle/>
          <a:p>
            <a:pPr algn="ctr">
              <a:buClr>
                <a:schemeClr val="bg1">
                  <a:lumMod val="50000"/>
                </a:schemeClr>
              </a:buClr>
              <a:buSzPct val="73000"/>
            </a:pPr>
            <a:r>
              <a:rPr lang="es-ES" sz="3600" i="1" spc="-150" dirty="0">
                <a:ln w="500">
                  <a:solidFill>
                    <a:schemeClr val="tx1"/>
                  </a:solidFill>
                </a:ln>
                <a:latin typeface="Calibri" pitchFamily="34" charset="0"/>
                <a:ea typeface="Batang" pitchFamily="18" charset="-127"/>
                <a:cs typeface="Calibri" pitchFamily="34" charset="0"/>
              </a:rPr>
              <a:t>“…dentro de la pirámide de la construcción yo creo que estás en el segundo, tercer escalafón, por debajo de niveles como pueden ser delineantes, aparejadores (…) pero realmente es un buen trabajo, es muy buen trabajo, yo es de los mejores trabajos que he tenido…”</a:t>
            </a:r>
          </a:p>
          <a:p>
            <a:pPr algn="ctr">
              <a:buClr>
                <a:schemeClr val="bg1">
                  <a:lumMod val="50000"/>
                </a:schemeClr>
              </a:buClr>
              <a:buSzPct val="73000"/>
            </a:pPr>
            <a:endParaRPr lang="es-ES" sz="1200" dirty="0" smtClean="0">
              <a:ln w="500">
                <a:solidFill>
                  <a:schemeClr val="tx2">
                    <a:shade val="20000"/>
                    <a:satMod val="120000"/>
                  </a:schemeClr>
                </a:solidFill>
              </a:ln>
              <a:latin typeface="Batang" pitchFamily="18" charset="-127"/>
              <a:ea typeface="Batang" pitchFamily="18" charset="-127"/>
              <a:cs typeface="Arial" pitchFamily="34" charset="0"/>
            </a:endParaRPr>
          </a:p>
          <a:p>
            <a:pPr algn="ctr">
              <a:buClr>
                <a:schemeClr val="bg1">
                  <a:lumMod val="50000"/>
                </a:schemeClr>
              </a:buClr>
              <a:buSzPct val="73000"/>
            </a:pPr>
            <a:r>
              <a:rPr lang="es-ES" sz="2400" spc="-150" dirty="0" smtClean="0">
                <a:ln w="500">
                  <a:solidFill>
                    <a:schemeClr val="accent4"/>
                  </a:solidFill>
                </a:ln>
                <a:solidFill>
                  <a:schemeClr val="accent4"/>
                </a:solidFill>
                <a:latin typeface="Calibri" pitchFamily="34" charset="0"/>
                <a:ea typeface="Batang" pitchFamily="18" charset="-127"/>
                <a:cs typeface="Italic" pitchFamily="2" charset="0"/>
              </a:rPr>
              <a:t>ENTREVISTADO 3</a:t>
            </a:r>
          </a:p>
          <a:p>
            <a:pPr>
              <a:buClr>
                <a:schemeClr val="bg1">
                  <a:lumMod val="50000"/>
                </a:schemeClr>
              </a:buClr>
              <a:buSzPct val="73000"/>
            </a:pPr>
            <a:endParaRPr lang="es-ES" sz="3400" b="1" cap="all" dirty="0" smtClean="0">
              <a:ln w="500">
                <a:solidFill>
                  <a:schemeClr val="tx2">
                    <a:shade val="20000"/>
                    <a:satMod val="120000"/>
                  </a:schemeClr>
                </a:solidFill>
              </a:ln>
              <a:latin typeface="Calibri" pitchFamily="34" charset="0"/>
              <a:ea typeface="Calibri" pitchFamily="34" charset="0"/>
              <a:cs typeface="Arial" pitchFamily="34" charset="0"/>
            </a:endParaRPr>
          </a:p>
        </p:txBody>
      </p:sp>
      <p:sp>
        <p:nvSpPr>
          <p:cNvPr id="9" name="8 Llamada ovalada"/>
          <p:cNvSpPr/>
          <p:nvPr/>
        </p:nvSpPr>
        <p:spPr>
          <a:xfrm>
            <a:off x="7812360" y="0"/>
            <a:ext cx="1331640" cy="980728"/>
          </a:xfrm>
          <a:prstGeom prst="wedgeEllipseCallout">
            <a:avLst/>
          </a:prstGeom>
          <a:no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Rectángulo"/>
          <p:cNvSpPr/>
          <p:nvPr/>
        </p:nvSpPr>
        <p:spPr>
          <a:xfrm>
            <a:off x="3635896" y="6457890"/>
            <a:ext cx="5760640" cy="400110"/>
          </a:xfrm>
          <a:prstGeom prst="rect">
            <a:avLst/>
          </a:prstGeom>
        </p:spPr>
        <p:txBody>
          <a:bodyPr wrap="square">
            <a:spAutoFit/>
          </a:bodyPr>
          <a:lstStyle/>
          <a:p>
            <a:r>
              <a:rPr lang="es-ES" sz="2000" dirty="0" smtClean="0">
                <a:solidFill>
                  <a:schemeClr val="tx2">
                    <a:lumMod val="75000"/>
                  </a:schemeClr>
                </a:solidFill>
                <a:latin typeface="Calibri" pitchFamily="34" charset="0"/>
                <a:cs typeface="Calibri" pitchFamily="34" charset="0"/>
              </a:rPr>
              <a:t>VALORAR TU OFICIO Y SENTIRSE ORGULLOSO DE ÉL</a:t>
            </a:r>
            <a:endParaRPr lang="es-ES" sz="2000" dirty="0">
              <a:solidFill>
                <a:schemeClr val="tx2">
                  <a:lumMod val="75000"/>
                </a:schemeClr>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redondeado"/>
          <p:cNvSpPr/>
          <p:nvPr/>
        </p:nvSpPr>
        <p:spPr>
          <a:xfrm>
            <a:off x="2843808" y="1772816"/>
            <a:ext cx="2952328" cy="1008112"/>
          </a:xfrm>
          <a:prstGeom prst="roundRect">
            <a:avLst/>
          </a:prstGeom>
          <a:ln>
            <a:solidFill>
              <a:schemeClr val="bg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s-ES"/>
          </a:p>
        </p:txBody>
      </p:sp>
      <p:sp>
        <p:nvSpPr>
          <p:cNvPr id="4" name="3 CuadroTexto"/>
          <p:cNvSpPr txBox="1"/>
          <p:nvPr/>
        </p:nvSpPr>
        <p:spPr>
          <a:xfrm>
            <a:off x="467544" y="836712"/>
            <a:ext cx="8280920" cy="4231928"/>
          </a:xfrm>
          <a:prstGeom prst="rect">
            <a:avLst/>
          </a:prstGeom>
          <a:noFill/>
        </p:spPr>
        <p:txBody>
          <a:bodyPr wrap="square" rtlCol="0">
            <a:spAutoFit/>
          </a:bodyPr>
          <a:lstStyle/>
          <a:p>
            <a:pPr>
              <a:buClr>
                <a:schemeClr val="accent4"/>
              </a:buClr>
              <a:buSzPct val="101000"/>
              <a:buFont typeface="Wingdings" pitchFamily="2" charset="2"/>
              <a:buChar char="§"/>
            </a:pPr>
            <a:r>
              <a:rPr lang="es-ES" sz="2800" b="1" cap="all" dirty="0" smtClean="0">
                <a:ln w="500">
                  <a:solidFill>
                    <a:schemeClr val="tx2">
                      <a:shade val="20000"/>
                      <a:satMod val="120000"/>
                    </a:schemeClr>
                  </a:solidFill>
                </a:ln>
                <a:latin typeface="Calibri" pitchFamily="34" charset="0"/>
              </a:rPr>
              <a:t>  </a:t>
            </a:r>
            <a:r>
              <a:rPr lang="es-ES" sz="3600" b="1" cap="all" dirty="0" smtClean="0">
                <a:ln w="500">
                  <a:solidFill>
                    <a:schemeClr val="tx2">
                      <a:shade val="20000"/>
                      <a:satMod val="120000"/>
                    </a:schemeClr>
                  </a:solidFill>
                </a:ln>
                <a:latin typeface="Calibri" pitchFamily="34" charset="0"/>
                <a:ea typeface="+mj-ea"/>
                <a:cs typeface="+mj-cs"/>
              </a:rPr>
              <a:t>la crisis económica</a:t>
            </a:r>
          </a:p>
          <a:p>
            <a:pPr>
              <a:buClr>
                <a:schemeClr val="bg1">
                  <a:lumMod val="50000"/>
                </a:schemeClr>
              </a:buClr>
              <a:buSzPct val="73000"/>
            </a:pPr>
            <a:endParaRPr lang="es-ES" sz="2800" b="1" cap="all" dirty="0" smtClean="0">
              <a:ln w="500">
                <a:solidFill>
                  <a:schemeClr val="tx2">
                    <a:shade val="20000"/>
                    <a:satMod val="120000"/>
                  </a:schemeClr>
                </a:solidFill>
              </a:ln>
              <a:latin typeface="Calibri" pitchFamily="34" charset="0"/>
              <a:ea typeface="Calibri" pitchFamily="34" charset="0"/>
              <a:cs typeface="Arial" pitchFamily="34" charset="0"/>
            </a:endParaRPr>
          </a:p>
          <a:p>
            <a:pPr>
              <a:buClr>
                <a:schemeClr val="bg1">
                  <a:lumMod val="50000"/>
                </a:schemeClr>
              </a:buClr>
              <a:buSzPct val="73000"/>
            </a:pPr>
            <a:r>
              <a:rPr lang="es-ES" sz="1400" b="1" cap="all" dirty="0" smtClean="0">
                <a:ln w="500">
                  <a:solidFill>
                    <a:schemeClr val="tx2">
                      <a:shade val="20000"/>
                      <a:satMod val="120000"/>
                    </a:schemeClr>
                  </a:solidFill>
                </a:ln>
                <a:latin typeface="Calibri" pitchFamily="34" charset="0"/>
                <a:ea typeface="Calibri" pitchFamily="34" charset="0"/>
                <a:cs typeface="Arial" pitchFamily="34" charset="0"/>
              </a:rPr>
              <a:t>	                                      </a:t>
            </a:r>
            <a:r>
              <a:rPr lang="es-ES" sz="1400" b="1" cap="all" dirty="0" smtClean="0">
                <a:ln w="500">
                  <a:solidFill>
                    <a:schemeClr val="bg1"/>
                  </a:solidFill>
                </a:ln>
                <a:solidFill>
                  <a:schemeClr val="bg1"/>
                </a:solidFill>
                <a:latin typeface="Calibri" pitchFamily="34" charset="0"/>
                <a:ea typeface="Calibri" pitchFamily="34" charset="0"/>
                <a:cs typeface="Arial" pitchFamily="34" charset="0"/>
              </a:rPr>
              <a:t>   </a:t>
            </a:r>
          </a:p>
          <a:p>
            <a:pPr>
              <a:buClr>
                <a:schemeClr val="bg1">
                  <a:lumMod val="50000"/>
                </a:schemeClr>
              </a:buClr>
              <a:buSzPct val="73000"/>
            </a:pPr>
            <a:r>
              <a:rPr lang="es-ES" sz="1400" b="1" cap="all" dirty="0" smtClean="0">
                <a:ln w="500">
                  <a:solidFill>
                    <a:schemeClr val="bg1"/>
                  </a:solidFill>
                </a:ln>
                <a:solidFill>
                  <a:schemeClr val="bg1"/>
                </a:solidFill>
                <a:latin typeface="Calibri" pitchFamily="34" charset="0"/>
                <a:ea typeface="Calibri" pitchFamily="34" charset="0"/>
                <a:cs typeface="Arial" pitchFamily="34" charset="0"/>
              </a:rPr>
              <a:t>		                  </a:t>
            </a:r>
            <a:r>
              <a:rPr lang="es-ES" sz="2800" b="1" cap="all" dirty="0" smtClean="0">
                <a:ln w="500">
                  <a:solidFill>
                    <a:schemeClr val="bg1"/>
                  </a:solidFill>
                </a:ln>
                <a:solidFill>
                  <a:schemeClr val="bg1"/>
                </a:solidFill>
                <a:latin typeface="Calibri" pitchFamily="34" charset="0"/>
                <a:ea typeface="Calibri" pitchFamily="34" charset="0"/>
                <a:cs typeface="Arial" pitchFamily="34" charset="0"/>
              </a:rPr>
              <a:t>Consecuencias</a:t>
            </a:r>
          </a:p>
          <a:p>
            <a:pPr>
              <a:buClr>
                <a:schemeClr val="bg1">
                  <a:lumMod val="50000"/>
                </a:schemeClr>
              </a:buClr>
              <a:buSzPct val="73000"/>
            </a:pPr>
            <a:endParaRPr lang="es-ES" sz="2400" b="1" cap="all" dirty="0" smtClean="0">
              <a:ln w="500">
                <a:solidFill>
                  <a:schemeClr val="tx2">
                    <a:shade val="20000"/>
                    <a:satMod val="120000"/>
                  </a:schemeClr>
                </a:solidFill>
              </a:ln>
              <a:latin typeface="Calibri" pitchFamily="34" charset="0"/>
              <a:ea typeface="Calibri" pitchFamily="34" charset="0"/>
              <a:cs typeface="Arial" pitchFamily="34" charset="0"/>
            </a:endParaRPr>
          </a:p>
          <a:p>
            <a:pPr>
              <a:lnSpc>
                <a:spcPct val="150000"/>
              </a:lnSpc>
              <a:buClr>
                <a:schemeClr val="bg1">
                  <a:lumMod val="50000"/>
                </a:schemeClr>
              </a:buClr>
              <a:buSzPct val="73000"/>
            </a:pPr>
            <a:endParaRPr lang="es-ES" sz="3200" cap="all" dirty="0" smtClean="0">
              <a:ln w="500">
                <a:solidFill>
                  <a:schemeClr val="tx2">
                    <a:shade val="20000"/>
                    <a:satMod val="120000"/>
                  </a:schemeClr>
                </a:solidFill>
              </a:ln>
              <a:latin typeface="Calibri" pitchFamily="34" charset="0"/>
              <a:ea typeface="Calibri" pitchFamily="34" charset="0"/>
              <a:cs typeface="Arial" pitchFamily="34" charset="0"/>
            </a:endParaRPr>
          </a:p>
          <a:p>
            <a:pPr>
              <a:buClr>
                <a:schemeClr val="bg1">
                  <a:lumMod val="50000"/>
                </a:schemeClr>
              </a:buClr>
              <a:buSzPct val="73000"/>
            </a:pPr>
            <a:r>
              <a:rPr lang="es-ES" sz="2400" b="1" cap="all" dirty="0" smtClean="0">
                <a:ln w="500">
                  <a:solidFill>
                    <a:schemeClr val="tx2">
                      <a:shade val="20000"/>
                      <a:satMod val="120000"/>
                    </a:schemeClr>
                  </a:solidFill>
                </a:ln>
                <a:latin typeface="Calibri" pitchFamily="34" charset="0"/>
                <a:ea typeface="Calibri" pitchFamily="34" charset="0"/>
                <a:cs typeface="Arial" pitchFamily="34" charset="0"/>
              </a:rPr>
              <a:t>		</a:t>
            </a:r>
          </a:p>
          <a:p>
            <a:pPr>
              <a:buClr>
                <a:schemeClr val="bg1">
                  <a:lumMod val="50000"/>
                </a:schemeClr>
              </a:buClr>
              <a:buSzPct val="73000"/>
            </a:pPr>
            <a:r>
              <a:rPr lang="es-ES" cap="all" dirty="0" smtClean="0">
                <a:ln w="500">
                  <a:solidFill>
                    <a:schemeClr val="tx2">
                      <a:shade val="20000"/>
                      <a:satMod val="120000"/>
                    </a:schemeClr>
                  </a:solidFill>
                </a:ln>
                <a:latin typeface="Calibri" pitchFamily="34" charset="0"/>
                <a:ea typeface="Calibri" pitchFamily="34" charset="0"/>
                <a:cs typeface="Arial" pitchFamily="34" charset="0"/>
              </a:rPr>
              <a:t>				</a:t>
            </a:r>
            <a:endParaRPr lang="es-ES" u="sng" cap="all" dirty="0" smtClean="0">
              <a:ln w="500">
                <a:solidFill>
                  <a:schemeClr val="tx2">
                    <a:shade val="20000"/>
                    <a:satMod val="120000"/>
                  </a:schemeClr>
                </a:solidFill>
              </a:ln>
              <a:latin typeface="Calibri" pitchFamily="34" charset="0"/>
              <a:ea typeface="Calibri" pitchFamily="34" charset="0"/>
              <a:cs typeface="Arial" pitchFamily="34" charset="0"/>
            </a:endParaRPr>
          </a:p>
          <a:p>
            <a:pPr>
              <a:buClr>
                <a:schemeClr val="bg1">
                  <a:lumMod val="50000"/>
                </a:schemeClr>
              </a:buClr>
              <a:buSzPct val="73000"/>
            </a:pPr>
            <a:endParaRPr lang="es-ES" sz="1100" cap="all" dirty="0" smtClean="0">
              <a:ln w="500">
                <a:solidFill>
                  <a:schemeClr val="tx2">
                    <a:shade val="20000"/>
                    <a:satMod val="120000"/>
                  </a:schemeClr>
                </a:solidFill>
              </a:ln>
              <a:latin typeface="Calibri" pitchFamily="34" charset="0"/>
              <a:ea typeface="Calibri" pitchFamily="34" charset="0"/>
              <a:cs typeface="Arial" pitchFamily="34" charset="0"/>
            </a:endParaRPr>
          </a:p>
          <a:p>
            <a:pPr>
              <a:buClr>
                <a:schemeClr val="bg1">
                  <a:lumMod val="50000"/>
                </a:schemeClr>
              </a:buClr>
              <a:buSzPct val="73000"/>
            </a:pPr>
            <a:endParaRPr lang="es-ES" sz="2400" cap="all" dirty="0" smtClean="0">
              <a:ln w="500">
                <a:solidFill>
                  <a:schemeClr val="tx2">
                    <a:shade val="20000"/>
                    <a:satMod val="120000"/>
                  </a:schemeClr>
                </a:solidFill>
              </a:ln>
              <a:latin typeface="Calibri" pitchFamily="34" charset="0"/>
              <a:ea typeface="Calibri" pitchFamily="34" charset="0"/>
              <a:cs typeface="Arial" pitchFamily="34" charset="0"/>
            </a:endParaRPr>
          </a:p>
          <a:p>
            <a:pPr>
              <a:buClr>
                <a:schemeClr val="bg1">
                  <a:lumMod val="50000"/>
                </a:schemeClr>
              </a:buClr>
              <a:buSzPct val="73000"/>
              <a:buFont typeface="Wingdings" pitchFamily="2" charset="2"/>
              <a:buChar char="§"/>
            </a:pPr>
            <a:endParaRPr lang="es-ES" sz="1400" dirty="0" smtClean="0">
              <a:latin typeface="Calibri" pitchFamily="34" charset="0"/>
              <a:ea typeface="Calibri" pitchFamily="34" charset="0"/>
              <a:cs typeface="Arial" pitchFamily="34" charset="0"/>
            </a:endParaRPr>
          </a:p>
        </p:txBody>
      </p:sp>
      <p:sp>
        <p:nvSpPr>
          <p:cNvPr id="5" name="1 Título"/>
          <p:cNvSpPr>
            <a:spLocks noGrp="1"/>
          </p:cNvSpPr>
          <p:nvPr>
            <p:ph type="title"/>
          </p:nvPr>
        </p:nvSpPr>
        <p:spPr>
          <a:xfrm>
            <a:off x="457200" y="320040"/>
            <a:ext cx="8507288" cy="516672"/>
          </a:xfrm>
        </p:spPr>
        <p:txBody>
          <a:bodyPr anchor="t">
            <a:normAutofit/>
          </a:bodyPr>
          <a:lstStyle/>
          <a:p>
            <a:pPr algn="r"/>
            <a:r>
              <a:rPr lang="es-ES" sz="2000" b="0" spc="-150" dirty="0" smtClean="0">
                <a:solidFill>
                  <a:schemeClr val="tx1">
                    <a:lumMod val="65000"/>
                  </a:schemeClr>
                </a:solidFill>
                <a:latin typeface="Calibri" pitchFamily="34" charset="0"/>
              </a:rPr>
              <a:t>4 . RESULTADOS Y CONCLUSIONES</a:t>
            </a:r>
            <a:endParaRPr lang="es-ES" sz="2000" b="0" spc="-150" dirty="0">
              <a:solidFill>
                <a:schemeClr val="tx1">
                  <a:lumMod val="65000"/>
                </a:schemeClr>
              </a:solidFill>
              <a:latin typeface="Calibri" pitchFamily="34" charset="0"/>
            </a:endParaRPr>
          </a:p>
        </p:txBody>
      </p:sp>
      <p:cxnSp>
        <p:nvCxnSpPr>
          <p:cNvPr id="6" name="5 Conector recto"/>
          <p:cNvCxnSpPr/>
          <p:nvPr/>
        </p:nvCxnSpPr>
        <p:spPr>
          <a:xfrm>
            <a:off x="827584" y="1412776"/>
            <a:ext cx="4392488" cy="0"/>
          </a:xfrm>
          <a:prstGeom prst="line">
            <a:avLst/>
          </a:prstGeom>
          <a:ln/>
        </p:spPr>
        <p:style>
          <a:lnRef idx="1">
            <a:schemeClr val="accent4"/>
          </a:lnRef>
          <a:fillRef idx="0">
            <a:schemeClr val="accent4"/>
          </a:fillRef>
          <a:effectRef idx="0">
            <a:schemeClr val="accent4"/>
          </a:effectRef>
          <a:fontRef idx="minor">
            <a:schemeClr val="tx1"/>
          </a:fontRef>
        </p:style>
      </p:cxnSp>
      <p:sp>
        <p:nvSpPr>
          <p:cNvPr id="14" name="13 CuadroTexto"/>
          <p:cNvSpPr txBox="1"/>
          <p:nvPr/>
        </p:nvSpPr>
        <p:spPr>
          <a:xfrm>
            <a:off x="420057" y="3125919"/>
            <a:ext cx="4032448" cy="2769989"/>
          </a:xfrm>
          <a:prstGeom prst="rect">
            <a:avLst/>
          </a:prstGeom>
          <a:noFill/>
        </p:spPr>
        <p:txBody>
          <a:bodyPr wrap="square" rtlCol="0">
            <a:spAutoFit/>
          </a:bodyPr>
          <a:lstStyle/>
          <a:p>
            <a:pPr algn="ctr"/>
            <a:r>
              <a:rPr lang="es-ES" sz="2000" u="sng" dirty="0" smtClean="0">
                <a:ln w="500">
                  <a:solidFill>
                    <a:schemeClr val="tx1">
                      <a:lumMod val="85000"/>
                    </a:schemeClr>
                  </a:solidFill>
                </a:ln>
                <a:solidFill>
                  <a:schemeClr val="tx1">
                    <a:lumMod val="75000"/>
                  </a:schemeClr>
                </a:solidFill>
                <a:latin typeface="Calibri" pitchFamily="34" charset="0"/>
                <a:ea typeface="Calibri" pitchFamily="34" charset="0"/>
                <a:cs typeface="Arial" pitchFamily="34" charset="0"/>
              </a:rPr>
              <a:t>NEGATIVAS</a:t>
            </a:r>
          </a:p>
          <a:p>
            <a:pPr algn="ctr"/>
            <a:endParaRPr lang="es-ES" sz="800" u="sng" dirty="0" smtClean="0">
              <a:ln w="500">
                <a:solidFill>
                  <a:schemeClr val="bg1">
                    <a:lumMod val="50000"/>
                  </a:schemeClr>
                </a:solidFill>
              </a:ln>
              <a:solidFill>
                <a:schemeClr val="bg1">
                  <a:lumMod val="50000"/>
                </a:schemeClr>
              </a:solidFill>
              <a:latin typeface="Calibri" pitchFamily="34" charset="0"/>
              <a:ea typeface="Calibri" pitchFamily="34" charset="0"/>
              <a:cs typeface="Arial" pitchFamily="34" charset="0"/>
            </a:endParaRPr>
          </a:p>
          <a:p>
            <a:pPr>
              <a:lnSpc>
                <a:spcPct val="150000"/>
              </a:lnSpc>
            </a:pPr>
            <a:r>
              <a:rPr lang="es-ES" sz="2000" dirty="0" smtClean="0">
                <a:ln w="500">
                  <a:noFill/>
                </a:ln>
                <a:solidFill>
                  <a:schemeClr val="bg1"/>
                </a:solidFill>
                <a:latin typeface="Calibri" pitchFamily="34" charset="0"/>
                <a:ea typeface="Calibri" pitchFamily="34" charset="0"/>
                <a:cs typeface="Arial" pitchFamily="34" charset="0"/>
              </a:rPr>
              <a:t>-Pérdida del empleo</a:t>
            </a:r>
          </a:p>
          <a:p>
            <a:pPr>
              <a:lnSpc>
                <a:spcPct val="150000"/>
              </a:lnSpc>
            </a:pPr>
            <a:r>
              <a:rPr lang="es-ES" sz="2000" dirty="0" smtClean="0">
                <a:ln w="500">
                  <a:noFill/>
                </a:ln>
                <a:solidFill>
                  <a:schemeClr val="bg1"/>
                </a:solidFill>
                <a:latin typeface="Calibri" pitchFamily="34" charset="0"/>
                <a:ea typeface="Calibri" pitchFamily="34" charset="0"/>
                <a:cs typeface="Arial" pitchFamily="34" charset="0"/>
              </a:rPr>
              <a:t>-Reducción jornada y/o jornal</a:t>
            </a:r>
          </a:p>
          <a:p>
            <a:pPr>
              <a:lnSpc>
                <a:spcPct val="150000"/>
              </a:lnSpc>
            </a:pPr>
            <a:r>
              <a:rPr lang="es-ES" sz="2000" dirty="0" smtClean="0">
                <a:ln w="500">
                  <a:noFill/>
                </a:ln>
                <a:solidFill>
                  <a:schemeClr val="bg1"/>
                </a:solidFill>
                <a:latin typeface="Calibri" pitchFamily="34" charset="0"/>
                <a:ea typeface="Calibri" pitchFamily="34" charset="0"/>
                <a:cs typeface="Arial" pitchFamily="34" charset="0"/>
              </a:rPr>
              <a:t>-Mayor volumen de trabajo</a:t>
            </a:r>
          </a:p>
          <a:p>
            <a:pPr>
              <a:lnSpc>
                <a:spcPct val="150000"/>
              </a:lnSpc>
              <a:buClr>
                <a:schemeClr val="bg1">
                  <a:lumMod val="50000"/>
                </a:schemeClr>
              </a:buClr>
              <a:buSzPct val="73000"/>
            </a:pPr>
            <a:r>
              <a:rPr lang="es-ES" sz="2000" dirty="0" smtClean="0">
                <a:ln w="500">
                  <a:noFill/>
                </a:ln>
                <a:solidFill>
                  <a:schemeClr val="bg1"/>
                </a:solidFill>
                <a:latin typeface="Calibri" pitchFamily="34" charset="0"/>
                <a:ea typeface="Calibri" pitchFamily="34" charset="0"/>
                <a:cs typeface="Arial" pitchFamily="34" charset="0"/>
              </a:rPr>
              <a:t>-Realización de tareas no específicas</a:t>
            </a:r>
          </a:p>
          <a:p>
            <a:pPr>
              <a:buClr>
                <a:schemeClr val="bg1">
                  <a:lumMod val="50000"/>
                </a:schemeClr>
              </a:buClr>
              <a:buSzPct val="73000"/>
            </a:pPr>
            <a:endParaRPr lang="es-ES" sz="600" dirty="0" smtClean="0">
              <a:ln w="500">
                <a:solidFill>
                  <a:schemeClr val="tx2">
                    <a:shade val="20000"/>
                    <a:satMod val="120000"/>
                  </a:schemeClr>
                </a:solidFill>
              </a:ln>
              <a:latin typeface="Calibri" pitchFamily="34" charset="0"/>
              <a:ea typeface="Calibri" pitchFamily="34" charset="0"/>
              <a:cs typeface="Arial" pitchFamily="34" charset="0"/>
            </a:endParaRPr>
          </a:p>
          <a:p>
            <a:endParaRPr lang="es-ES" sz="2000" dirty="0" smtClean="0">
              <a:ln w="500">
                <a:solidFill>
                  <a:schemeClr val="tx2">
                    <a:shade val="20000"/>
                    <a:satMod val="120000"/>
                  </a:schemeClr>
                </a:solidFill>
              </a:ln>
              <a:latin typeface="Calibri" pitchFamily="34" charset="0"/>
              <a:ea typeface="Calibri" pitchFamily="34" charset="0"/>
              <a:cs typeface="Arial" pitchFamily="34" charset="0"/>
            </a:endParaRPr>
          </a:p>
        </p:txBody>
      </p:sp>
      <p:sp>
        <p:nvSpPr>
          <p:cNvPr id="13" name="12 CuadroTexto"/>
          <p:cNvSpPr txBox="1"/>
          <p:nvPr/>
        </p:nvSpPr>
        <p:spPr>
          <a:xfrm>
            <a:off x="4499992" y="3284984"/>
            <a:ext cx="4536504" cy="2346796"/>
          </a:xfrm>
          <a:prstGeom prst="rect">
            <a:avLst/>
          </a:prstGeom>
          <a:noFill/>
        </p:spPr>
        <p:txBody>
          <a:bodyPr wrap="square" rtlCol="0">
            <a:spAutoFit/>
          </a:bodyPr>
          <a:lstStyle/>
          <a:p>
            <a:pPr algn="ctr">
              <a:buClr>
                <a:schemeClr val="bg1">
                  <a:lumMod val="50000"/>
                </a:schemeClr>
              </a:buClr>
              <a:buSzPct val="73000"/>
            </a:pPr>
            <a:endParaRPr lang="es-ES" sz="2000" u="sng" dirty="0">
              <a:ln w="500">
                <a:solidFill>
                  <a:schemeClr val="tx1">
                    <a:lumMod val="85000"/>
                  </a:schemeClr>
                </a:solidFill>
              </a:ln>
              <a:solidFill>
                <a:schemeClr val="tx1">
                  <a:lumMod val="75000"/>
                </a:schemeClr>
              </a:solidFill>
              <a:latin typeface="Calibri" pitchFamily="34" charset="0"/>
              <a:ea typeface="Calibri" pitchFamily="34" charset="0"/>
              <a:cs typeface="Arial" pitchFamily="34" charset="0"/>
            </a:endParaRPr>
          </a:p>
          <a:p>
            <a:pPr algn="ctr">
              <a:buClr>
                <a:schemeClr val="bg1">
                  <a:lumMod val="50000"/>
                </a:schemeClr>
              </a:buClr>
              <a:buSzPct val="73000"/>
            </a:pPr>
            <a:r>
              <a:rPr lang="es-ES" sz="2000" dirty="0" smtClean="0">
                <a:ln w="500">
                  <a:noFill/>
                </a:ln>
                <a:solidFill>
                  <a:schemeClr val="bg1"/>
                </a:solidFill>
                <a:latin typeface="Calibri" pitchFamily="34" charset="0"/>
                <a:ea typeface="Calibri" pitchFamily="34" charset="0"/>
                <a:cs typeface="Arial" pitchFamily="34" charset="0"/>
              </a:rPr>
              <a:t>Poca Oferta – Mucha Demanda</a:t>
            </a:r>
          </a:p>
          <a:p>
            <a:pPr algn="ctr">
              <a:buClr>
                <a:schemeClr val="bg1">
                  <a:lumMod val="50000"/>
                </a:schemeClr>
              </a:buClr>
              <a:buSzPct val="73000"/>
            </a:pPr>
            <a:endParaRPr lang="es-ES" sz="3200" b="1" cap="all" dirty="0" smtClean="0">
              <a:ln w="9000" cmpd="sng">
                <a:solidFill>
                  <a:schemeClr val="accent4">
                    <a:shade val="50000"/>
                    <a:satMod val="120000"/>
                  </a:schemeClr>
                </a:solidFill>
                <a:prstDash val="solid"/>
              </a:ln>
              <a:solidFill>
                <a:schemeClr val="accent4"/>
              </a:solidFill>
              <a:effectLst>
                <a:reflection blurRad="12700" stA="28000" endPos="45000" dist="1000" dir="5400000" sy="-100000" algn="bl" rotWithShape="0"/>
              </a:effectLst>
              <a:latin typeface="Calibri" pitchFamily="34" charset="0"/>
              <a:ea typeface="Calibri" pitchFamily="34" charset="0"/>
              <a:cs typeface="Arial" pitchFamily="34" charset="0"/>
            </a:endParaRPr>
          </a:p>
          <a:p>
            <a:pPr algn="ctr">
              <a:buClr>
                <a:schemeClr val="bg1">
                  <a:lumMod val="50000"/>
                </a:schemeClr>
              </a:buClr>
              <a:buSzPct val="73000"/>
            </a:pPr>
            <a:endParaRPr lang="es-ES" sz="1050" b="1" cap="all" dirty="0" smtClean="0">
              <a:ln w="9000" cmpd="sng">
                <a:solidFill>
                  <a:schemeClr val="accent4">
                    <a:shade val="50000"/>
                    <a:satMod val="120000"/>
                  </a:schemeClr>
                </a:solidFill>
                <a:prstDash val="solid"/>
              </a:ln>
              <a:solidFill>
                <a:schemeClr val="accent4"/>
              </a:solidFill>
              <a:effectLst>
                <a:reflection blurRad="12700" stA="28000" endPos="45000" dist="1000" dir="5400000" sy="-100000" algn="bl" rotWithShape="0"/>
              </a:effectLst>
              <a:latin typeface="Calibri" pitchFamily="34" charset="0"/>
              <a:ea typeface="Calibri" pitchFamily="34" charset="0"/>
              <a:cs typeface="Arial" pitchFamily="34" charset="0"/>
            </a:endParaRPr>
          </a:p>
          <a:p>
            <a:pPr algn="ctr">
              <a:buClr>
                <a:schemeClr val="bg1">
                  <a:lumMod val="50000"/>
                </a:schemeClr>
              </a:buClr>
              <a:buSzPct val="73000"/>
            </a:pPr>
            <a:r>
              <a:rPr lang="es-ES" sz="3200" b="1" cap="all" dirty="0" smtClean="0">
                <a:ln w="9000" cmpd="sng">
                  <a:solidFill>
                    <a:sysClr val="windowText" lastClr="000000"/>
                  </a:solidFill>
                  <a:prstDash val="solid"/>
                </a:ln>
                <a:solidFill>
                  <a:schemeClr val="accent4"/>
                </a:solidFill>
                <a:effectLst>
                  <a:reflection blurRad="12700" stA="28000" endPos="45000" dist="1000" dir="5400000" sy="-100000" algn="bl" rotWithShape="0"/>
                </a:effectLst>
                <a:latin typeface="Calibri" pitchFamily="34" charset="0"/>
                <a:ea typeface="Calibri" pitchFamily="34" charset="0"/>
                <a:cs typeface="Arial" pitchFamily="34" charset="0"/>
              </a:rPr>
              <a:t>MAYOR CALIDAD EN LA MANO DE OBRA</a:t>
            </a:r>
          </a:p>
        </p:txBody>
      </p:sp>
      <p:cxnSp>
        <p:nvCxnSpPr>
          <p:cNvPr id="10" name="9 Conector recto de flecha"/>
          <p:cNvCxnSpPr/>
          <p:nvPr/>
        </p:nvCxnSpPr>
        <p:spPr>
          <a:xfrm>
            <a:off x="6516216" y="4005064"/>
            <a:ext cx="0" cy="504056"/>
          </a:xfrm>
          <a:prstGeom prst="straightConnector1">
            <a:avLst/>
          </a:prstGeom>
          <a:ln w="19050">
            <a:tailEnd type="arrow"/>
          </a:ln>
        </p:spPr>
        <p:style>
          <a:lnRef idx="3">
            <a:schemeClr val="dk1"/>
          </a:lnRef>
          <a:fillRef idx="0">
            <a:schemeClr val="dk1"/>
          </a:fillRef>
          <a:effectRef idx="2">
            <a:schemeClr val="dk1"/>
          </a:effectRef>
          <a:fontRef idx="minor">
            <a:schemeClr val="tx1"/>
          </a:fontRef>
        </p:style>
      </p:cxnSp>
      <p:sp>
        <p:nvSpPr>
          <p:cNvPr id="12" name="11 CuadroTexto"/>
          <p:cNvSpPr txBox="1"/>
          <p:nvPr/>
        </p:nvSpPr>
        <p:spPr>
          <a:xfrm>
            <a:off x="5436096" y="3140968"/>
            <a:ext cx="2160240" cy="400110"/>
          </a:xfrm>
          <a:prstGeom prst="rect">
            <a:avLst/>
          </a:prstGeom>
          <a:noFill/>
        </p:spPr>
        <p:txBody>
          <a:bodyPr wrap="square" rtlCol="0">
            <a:spAutoFit/>
          </a:bodyPr>
          <a:lstStyle/>
          <a:p>
            <a:pPr algn="ctr">
              <a:buClr>
                <a:schemeClr val="bg1">
                  <a:lumMod val="50000"/>
                </a:schemeClr>
              </a:buClr>
              <a:buSzPct val="73000"/>
            </a:pPr>
            <a:r>
              <a:rPr lang="es-ES" sz="2000" u="sng" dirty="0" smtClean="0">
                <a:ln w="500">
                  <a:solidFill>
                    <a:schemeClr val="tx1">
                      <a:lumMod val="85000"/>
                    </a:schemeClr>
                  </a:solidFill>
                </a:ln>
                <a:solidFill>
                  <a:schemeClr val="tx1">
                    <a:lumMod val="75000"/>
                  </a:schemeClr>
                </a:solidFill>
                <a:latin typeface="Calibri" pitchFamily="34" charset="0"/>
                <a:ea typeface="Calibri" pitchFamily="34" charset="0"/>
                <a:cs typeface="Arial" pitchFamily="34" charset="0"/>
              </a:rPr>
              <a:t>POSITIVAS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95536" y="692696"/>
            <a:ext cx="6048672" cy="646331"/>
          </a:xfrm>
          <a:prstGeom prst="rect">
            <a:avLst/>
          </a:prstGeom>
          <a:noFill/>
        </p:spPr>
        <p:txBody>
          <a:bodyPr wrap="square" rtlCol="0">
            <a:spAutoFit/>
          </a:bodyPr>
          <a:lstStyle/>
          <a:p>
            <a:pPr>
              <a:buClr>
                <a:schemeClr val="accent4"/>
              </a:buClr>
              <a:buSzPct val="100000"/>
              <a:buFont typeface="Wingdings" pitchFamily="2" charset="2"/>
              <a:buChar char="§"/>
            </a:pPr>
            <a:r>
              <a:rPr lang="es-ES" sz="2800" b="1" cap="all" dirty="0" smtClean="0">
                <a:ln w="500">
                  <a:solidFill>
                    <a:schemeClr val="tx2">
                      <a:shade val="20000"/>
                      <a:satMod val="120000"/>
                    </a:schemeClr>
                  </a:solidFill>
                </a:ln>
                <a:latin typeface="Calibri" pitchFamily="34" charset="0"/>
              </a:rPr>
              <a:t>  </a:t>
            </a:r>
            <a:r>
              <a:rPr lang="es-ES" sz="3600" b="1" cap="all" dirty="0" smtClean="0">
                <a:ln w="500">
                  <a:solidFill>
                    <a:schemeClr val="tx2">
                      <a:shade val="20000"/>
                      <a:satMod val="120000"/>
                    </a:schemeClr>
                  </a:solidFill>
                </a:ln>
                <a:latin typeface="Calibri" pitchFamily="34" charset="0"/>
                <a:ea typeface="+mj-ea"/>
                <a:cs typeface="+mj-cs"/>
              </a:rPr>
              <a:t>APORTACIÓN PERSONAL</a:t>
            </a:r>
          </a:p>
        </p:txBody>
      </p:sp>
      <p:sp>
        <p:nvSpPr>
          <p:cNvPr id="5" name="1 Título"/>
          <p:cNvSpPr>
            <a:spLocks noGrp="1"/>
          </p:cNvSpPr>
          <p:nvPr>
            <p:ph type="title"/>
          </p:nvPr>
        </p:nvSpPr>
        <p:spPr>
          <a:xfrm>
            <a:off x="457200" y="320040"/>
            <a:ext cx="8435280" cy="516672"/>
          </a:xfrm>
        </p:spPr>
        <p:txBody>
          <a:bodyPr anchor="t">
            <a:normAutofit/>
          </a:bodyPr>
          <a:lstStyle/>
          <a:p>
            <a:pPr algn="r"/>
            <a:r>
              <a:rPr lang="es-ES" sz="2000" b="0" spc="-150" dirty="0" smtClean="0">
                <a:solidFill>
                  <a:schemeClr val="tx1">
                    <a:lumMod val="65000"/>
                  </a:schemeClr>
                </a:solidFill>
                <a:latin typeface="Calibri" pitchFamily="34" charset="0"/>
              </a:rPr>
              <a:t>4 . RESULTADOS Y CONCLUSIONES</a:t>
            </a:r>
            <a:endParaRPr lang="es-ES" sz="2000" b="0" spc="-150" dirty="0">
              <a:solidFill>
                <a:schemeClr val="tx1">
                  <a:lumMod val="65000"/>
                </a:schemeClr>
              </a:solidFill>
              <a:latin typeface="Calibri" pitchFamily="34" charset="0"/>
            </a:endParaRPr>
          </a:p>
        </p:txBody>
      </p:sp>
      <p:sp>
        <p:nvSpPr>
          <p:cNvPr id="6" name="5 Rectángulo"/>
          <p:cNvSpPr/>
          <p:nvPr/>
        </p:nvSpPr>
        <p:spPr>
          <a:xfrm>
            <a:off x="755576" y="2348880"/>
            <a:ext cx="7776864" cy="1815882"/>
          </a:xfrm>
          <a:prstGeom prst="rect">
            <a:avLst/>
          </a:prstGeom>
        </p:spPr>
        <p:txBody>
          <a:bodyPr wrap="square">
            <a:spAutoFit/>
          </a:bodyPr>
          <a:lstStyle/>
          <a:p>
            <a:pPr algn="ctr">
              <a:buClr>
                <a:schemeClr val="bg1">
                  <a:lumMod val="50000"/>
                </a:schemeClr>
              </a:buClr>
              <a:buSzPct val="73000"/>
            </a:pPr>
            <a:r>
              <a:rPr lang="es-ES" sz="2800" dirty="0" smtClean="0">
                <a:ln w="500">
                  <a:solidFill>
                    <a:sysClr val="windowText" lastClr="000000"/>
                  </a:solidFill>
                </a:ln>
                <a:solidFill>
                  <a:schemeClr val="bg1"/>
                </a:solidFill>
                <a:latin typeface="Calibri" pitchFamily="34" charset="0"/>
                <a:ea typeface="+mj-ea"/>
                <a:cs typeface="+mj-cs"/>
              </a:rPr>
              <a:t>CONTRIBUIR A INVESTIGACIONES POSTERIORES APORTANDO UN ESTUDIO PIONERO</a:t>
            </a:r>
          </a:p>
          <a:p>
            <a:pPr algn="ctr">
              <a:buClr>
                <a:schemeClr val="bg1">
                  <a:lumMod val="50000"/>
                </a:schemeClr>
              </a:buClr>
              <a:buSzPct val="73000"/>
            </a:pPr>
            <a:r>
              <a:rPr lang="es-ES" sz="2800" dirty="0" smtClean="0">
                <a:ln w="500">
                  <a:solidFill>
                    <a:sysClr val="windowText" lastClr="000000"/>
                  </a:solidFill>
                </a:ln>
                <a:solidFill>
                  <a:schemeClr val="bg1"/>
                </a:solidFill>
                <a:latin typeface="Calibri" pitchFamily="34" charset="0"/>
                <a:ea typeface="+mj-ea"/>
                <a:cs typeface="+mj-cs"/>
              </a:rPr>
              <a:t>ESPERANDO SER APOYADO Y AMPLIADO POR FUTUROS INVESTIGADORES.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43608" y="1772816"/>
            <a:ext cx="7236296" cy="707886"/>
          </a:xfrm>
          <a:prstGeom prst="rect">
            <a:avLst/>
          </a:prstGeom>
          <a:noFill/>
        </p:spPr>
        <p:txBody>
          <a:bodyPr wrap="square" rtlCol="0">
            <a:spAutoFit/>
          </a:bodyPr>
          <a:lstStyle/>
          <a:p>
            <a:pPr algn="ctr"/>
            <a:r>
              <a:rPr lang="es-ES" sz="4000" b="1" dirty="0" smtClean="0">
                <a:ln w="12700">
                  <a:solidFill>
                    <a:sysClr val="windowText" lastClr="000000"/>
                  </a:solidFill>
                </a:ln>
                <a:effectLst>
                  <a:glow rad="101600">
                    <a:schemeClr val="tx1">
                      <a:alpha val="60000"/>
                    </a:schemeClr>
                  </a:glow>
                  <a:outerShdw blurRad="38100" dist="38100" dir="2700000" algn="tl">
                    <a:srgbClr val="000000">
                      <a:alpha val="43137"/>
                    </a:srgbClr>
                  </a:outerShdw>
                </a:effectLst>
                <a:latin typeface="Calibri" pitchFamily="34" charset="0"/>
              </a:rPr>
              <a:t>GRACIAS POR SU ATENCIÓN</a:t>
            </a:r>
            <a:endParaRPr lang="es-ES" sz="4000" b="1" dirty="0">
              <a:ln w="12700">
                <a:solidFill>
                  <a:sysClr val="windowText" lastClr="000000"/>
                </a:solidFill>
              </a:ln>
              <a:effectLst>
                <a:glow rad="101600">
                  <a:schemeClr val="tx1">
                    <a:alpha val="60000"/>
                  </a:schemeClr>
                </a:glow>
                <a:outerShdw blurRad="38100" dist="38100" dir="2700000" algn="tl">
                  <a:srgbClr val="000000">
                    <a:alpha val="43137"/>
                  </a:srgbClr>
                </a:outerShdw>
              </a:effectLst>
              <a:latin typeface="Calibri"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écnico">
  <a:themeElements>
    <a:clrScheme name="Brío">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915</TotalTime>
  <Words>823</Words>
  <Application>Microsoft Office PowerPoint</Application>
  <PresentationFormat>Presentación en pantalla (4:3)</PresentationFormat>
  <Paragraphs>286</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Técnico</vt:lpstr>
      <vt:lpstr>  ESTUDIO DE LA MOTIVACIÓN Y SATISFACCIÓN LABORAL EN EL COLECTIVO DE OPERADORES DE GRÚA TORRE EN EDIFICACIÓN A TRAVÉS DE UN MÉTODO CUALITATIVO  </vt:lpstr>
      <vt:lpstr>ÍNDICE</vt:lpstr>
      <vt:lpstr>ÍNDICE</vt:lpstr>
      <vt:lpstr>1. INTRODUCCIÓN Y OBJETIVOS</vt:lpstr>
      <vt:lpstr>1. INTRODUCCIÓN Y OBJETIVOS</vt:lpstr>
      <vt:lpstr>ÍNDICE</vt:lpstr>
      <vt:lpstr>2. ANTECEDENTES TEÓRICOS</vt:lpstr>
      <vt:lpstr>2. ANTECEDENTES TEÓRICOS</vt:lpstr>
      <vt:lpstr>2. ANTECEDENTES TEÓRICOS</vt:lpstr>
      <vt:lpstr>2. ANTECEDENTES TEÓRICOS</vt:lpstr>
      <vt:lpstr>ÍNDICE</vt:lpstr>
      <vt:lpstr>3. METODOLOGÍA</vt:lpstr>
      <vt:lpstr>3. METODOLOGÍA</vt:lpstr>
      <vt:lpstr>ÍNDICE</vt:lpstr>
      <vt:lpstr>4 . RESULTADOS Y CONCLUSIONES</vt:lpstr>
      <vt:lpstr>4 . RESULTADOS Y CONCLUSIONES</vt:lpstr>
      <vt:lpstr>Diapositiva 17</vt:lpstr>
      <vt:lpstr>4 . RESULTADOS Y CONCLUSIONES</vt:lpstr>
      <vt:lpstr>Diapositiva 19</vt:lpstr>
      <vt:lpstr>4 . RESULTADOS Y CONCLUSIONES</vt:lpstr>
      <vt:lpstr>4 . RESULTADOS Y CONCLUSIONES</vt:lpstr>
      <vt:lpstr>Diapositiva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ESTUDIO DE LA MOTIVACIÓN Y SATISFACCIÓN LABORAL EN EL COLECTIVO DE OPERADORES DE GRÚA TORRE EN EDIFICACIÓN A TRAVÉS DE UN MÉTODO CUALITATIVO</dc:title>
  <dc:creator>Déborah</dc:creator>
  <cp:lastModifiedBy>Usuario</cp:lastModifiedBy>
  <cp:revision>118</cp:revision>
  <dcterms:created xsi:type="dcterms:W3CDTF">2011-09-12T16:38:47Z</dcterms:created>
  <dcterms:modified xsi:type="dcterms:W3CDTF">2011-09-21T22:13:49Z</dcterms:modified>
</cp:coreProperties>
</file>