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20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94" r:id="rId3"/>
    <p:sldId id="296" r:id="rId4"/>
    <p:sldId id="263" r:id="rId5"/>
    <p:sldId id="310" r:id="rId6"/>
    <p:sldId id="298" r:id="rId7"/>
    <p:sldId id="297" r:id="rId8"/>
    <p:sldId id="257" r:id="rId9"/>
    <p:sldId id="273" r:id="rId10"/>
    <p:sldId id="265" r:id="rId11"/>
    <p:sldId id="266" r:id="rId12"/>
    <p:sldId id="278" r:id="rId13"/>
    <p:sldId id="259" r:id="rId14"/>
    <p:sldId id="260" r:id="rId15"/>
    <p:sldId id="279" r:id="rId16"/>
    <p:sldId id="261" r:id="rId17"/>
    <p:sldId id="281" r:id="rId18"/>
    <p:sldId id="283" r:id="rId19"/>
    <p:sldId id="285" r:id="rId20"/>
    <p:sldId id="287" r:id="rId21"/>
    <p:sldId id="288" r:id="rId22"/>
    <p:sldId id="300" r:id="rId23"/>
    <p:sldId id="289" r:id="rId24"/>
    <p:sldId id="301" r:id="rId25"/>
    <p:sldId id="311" r:id="rId26"/>
    <p:sldId id="290" r:id="rId27"/>
    <p:sldId id="291" r:id="rId28"/>
    <p:sldId id="292" r:id="rId29"/>
    <p:sldId id="293" r:id="rId30"/>
    <p:sldId id="303" r:id="rId31"/>
    <p:sldId id="302" r:id="rId32"/>
    <p:sldId id="262" r:id="rId33"/>
    <p:sldId id="306" r:id="rId34"/>
    <p:sldId id="307" r:id="rId35"/>
    <p:sldId id="308" r:id="rId36"/>
    <p:sldId id="305" r:id="rId37"/>
    <p:sldId id="309" r:id="rId38"/>
    <p:sldId id="295" r:id="rId39"/>
  </p:sldIdLst>
  <p:sldSz cx="9144000" cy="6858000" type="screen4x3"/>
  <p:notesSz cx="10017125" cy="6883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8" autoAdjust="0"/>
    <p:restoredTop sz="94660"/>
  </p:normalViewPr>
  <p:slideViewPr>
    <p:cSldViewPr>
      <p:cViewPr>
        <p:scale>
          <a:sx n="80" d="100"/>
          <a:sy n="80" d="100"/>
        </p:scale>
        <p:origin x="-1242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FACTOR%20DEMOGR&#193;FICO\Tasa%20bruta%20de%20Mortalidad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demogr&#225;fica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demogr&#225;fica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esktop\PIB\Tablas%20y%20gr&#225;ficas_Variables%20econ&#243;mico-financieras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C\Desktop\PIB\Tablas%20y%20gr&#225;ficas_Variables%20econ&#243;mico-financiera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PIB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VAB!$C$3:$C$200</c:f>
              <c:numCache>
                <c:formatCode>mmm\-yy</c:formatCode>
                <c:ptCount val="198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  <c:pt idx="195">
                  <c:v>40634</c:v>
                </c:pt>
                <c:pt idx="196">
                  <c:v>40664</c:v>
                </c:pt>
                <c:pt idx="197">
                  <c:v>40695</c:v>
                </c:pt>
              </c:numCache>
            </c:numRef>
          </c:cat>
          <c:val>
            <c:numRef>
              <c:f>PIB!$D$3:$D$200</c:f>
              <c:numCache>
                <c:formatCode>0.0</c:formatCode>
                <c:ptCount val="198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2.9</c:v>
                </c:pt>
                <c:pt idx="4">
                  <c:v>2.9</c:v>
                </c:pt>
                <c:pt idx="5">
                  <c:v>2.9</c:v>
                </c:pt>
                <c:pt idx="6">
                  <c:v>2.7</c:v>
                </c:pt>
                <c:pt idx="7">
                  <c:v>2.7</c:v>
                </c:pt>
                <c:pt idx="8">
                  <c:v>2.7</c:v>
                </c:pt>
                <c:pt idx="9">
                  <c:v>2.4</c:v>
                </c:pt>
                <c:pt idx="10">
                  <c:v>2.4</c:v>
                </c:pt>
                <c:pt idx="11">
                  <c:v>2.4</c:v>
                </c:pt>
                <c:pt idx="12">
                  <c:v>1.7</c:v>
                </c:pt>
                <c:pt idx="13">
                  <c:v>1.7</c:v>
                </c:pt>
                <c:pt idx="14">
                  <c:v>1.7</c:v>
                </c:pt>
                <c:pt idx="15">
                  <c:v>2.2000000000000002</c:v>
                </c:pt>
                <c:pt idx="16">
                  <c:v>2.2000000000000002</c:v>
                </c:pt>
                <c:pt idx="17">
                  <c:v>2.2000000000000002</c:v>
                </c:pt>
                <c:pt idx="18">
                  <c:v>2.8</c:v>
                </c:pt>
                <c:pt idx="19">
                  <c:v>2.8</c:v>
                </c:pt>
                <c:pt idx="20">
                  <c:v>2.8</c:v>
                </c:pt>
                <c:pt idx="21">
                  <c:v>2.9</c:v>
                </c:pt>
                <c:pt idx="22">
                  <c:v>2.9</c:v>
                </c:pt>
                <c:pt idx="23">
                  <c:v>2.9</c:v>
                </c:pt>
                <c:pt idx="24">
                  <c:v>3.4</c:v>
                </c:pt>
                <c:pt idx="25">
                  <c:v>3.4</c:v>
                </c:pt>
                <c:pt idx="26">
                  <c:v>3.4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3.8</c:v>
                </c:pt>
                <c:pt idx="31">
                  <c:v>3.8</c:v>
                </c:pt>
                <c:pt idx="32">
                  <c:v>3.8</c:v>
                </c:pt>
                <c:pt idx="33">
                  <c:v>4.7</c:v>
                </c:pt>
                <c:pt idx="34">
                  <c:v>4.7</c:v>
                </c:pt>
                <c:pt idx="35">
                  <c:v>4.7</c:v>
                </c:pt>
                <c:pt idx="36">
                  <c:v>4.5999999999999996</c:v>
                </c:pt>
                <c:pt idx="37">
                  <c:v>4.5999999999999996</c:v>
                </c:pt>
                <c:pt idx="38">
                  <c:v>4.5999999999999996</c:v>
                </c:pt>
                <c:pt idx="39">
                  <c:v>4.5999999999999996</c:v>
                </c:pt>
                <c:pt idx="40">
                  <c:v>4.5999999999999996</c:v>
                </c:pt>
                <c:pt idx="41">
                  <c:v>4.5999999999999996</c:v>
                </c:pt>
                <c:pt idx="42">
                  <c:v>4.7</c:v>
                </c:pt>
                <c:pt idx="43">
                  <c:v>4.7</c:v>
                </c:pt>
                <c:pt idx="44">
                  <c:v>4.7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4.0999999999999996</c:v>
                </c:pt>
                <c:pt idx="49">
                  <c:v>4.0999999999999996</c:v>
                </c:pt>
                <c:pt idx="50">
                  <c:v>4.0999999999999996</c:v>
                </c:pt>
                <c:pt idx="51">
                  <c:v>4.7</c:v>
                </c:pt>
                <c:pt idx="52">
                  <c:v>4.7</c:v>
                </c:pt>
                <c:pt idx="53">
                  <c:v>4.7</c:v>
                </c:pt>
                <c:pt idx="54">
                  <c:v>5</c:v>
                </c:pt>
                <c:pt idx="55">
                  <c:v>5</c:v>
                </c:pt>
                <c:pt idx="56">
                  <c:v>5</c:v>
                </c:pt>
                <c:pt idx="57">
                  <c:v>5.3</c:v>
                </c:pt>
                <c:pt idx="58">
                  <c:v>5.3</c:v>
                </c:pt>
                <c:pt idx="59">
                  <c:v>5.3</c:v>
                </c:pt>
                <c:pt idx="60">
                  <c:v>5.8</c:v>
                </c:pt>
                <c:pt idx="61">
                  <c:v>5.8</c:v>
                </c:pt>
                <c:pt idx="62">
                  <c:v>5.8</c:v>
                </c:pt>
                <c:pt idx="63">
                  <c:v>5.4</c:v>
                </c:pt>
                <c:pt idx="64">
                  <c:v>5.4</c:v>
                </c:pt>
                <c:pt idx="65">
                  <c:v>5.4</c:v>
                </c:pt>
                <c:pt idx="66">
                  <c:v>4.5</c:v>
                </c:pt>
                <c:pt idx="67">
                  <c:v>4.5</c:v>
                </c:pt>
                <c:pt idx="68">
                  <c:v>4.5</c:v>
                </c:pt>
                <c:pt idx="69">
                  <c:v>4.5</c:v>
                </c:pt>
                <c:pt idx="70">
                  <c:v>4.5</c:v>
                </c:pt>
                <c:pt idx="71">
                  <c:v>4.5</c:v>
                </c:pt>
                <c:pt idx="72">
                  <c:v>4</c:v>
                </c:pt>
                <c:pt idx="73">
                  <c:v>4</c:v>
                </c:pt>
                <c:pt idx="74">
                  <c:v>4</c:v>
                </c:pt>
                <c:pt idx="75">
                  <c:v>3.5</c:v>
                </c:pt>
                <c:pt idx="76">
                  <c:v>3.5</c:v>
                </c:pt>
                <c:pt idx="77">
                  <c:v>3.5</c:v>
                </c:pt>
                <c:pt idx="78">
                  <c:v>3.8</c:v>
                </c:pt>
                <c:pt idx="79">
                  <c:v>3.8</c:v>
                </c:pt>
                <c:pt idx="80">
                  <c:v>3.8</c:v>
                </c:pt>
                <c:pt idx="81">
                  <c:v>3.3</c:v>
                </c:pt>
                <c:pt idx="82">
                  <c:v>3.3</c:v>
                </c:pt>
                <c:pt idx="83">
                  <c:v>3.3</c:v>
                </c:pt>
                <c:pt idx="84">
                  <c:v>2.7</c:v>
                </c:pt>
                <c:pt idx="85">
                  <c:v>2.7</c:v>
                </c:pt>
                <c:pt idx="86">
                  <c:v>2.7</c:v>
                </c:pt>
                <c:pt idx="87">
                  <c:v>2.9</c:v>
                </c:pt>
                <c:pt idx="88">
                  <c:v>2.9</c:v>
                </c:pt>
                <c:pt idx="89">
                  <c:v>2.9</c:v>
                </c:pt>
                <c:pt idx="90">
                  <c:v>2.6</c:v>
                </c:pt>
                <c:pt idx="91">
                  <c:v>2.6</c:v>
                </c:pt>
                <c:pt idx="92">
                  <c:v>2.6</c:v>
                </c:pt>
                <c:pt idx="93">
                  <c:v>2.7</c:v>
                </c:pt>
                <c:pt idx="94">
                  <c:v>2.7</c:v>
                </c:pt>
                <c:pt idx="95">
                  <c:v>2.7</c:v>
                </c:pt>
                <c:pt idx="96">
                  <c:v>3.2</c:v>
                </c:pt>
                <c:pt idx="97">
                  <c:v>3.2</c:v>
                </c:pt>
                <c:pt idx="98">
                  <c:v>3.2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3.2</c:v>
                </c:pt>
                <c:pt idx="106">
                  <c:v>3.2</c:v>
                </c:pt>
                <c:pt idx="107">
                  <c:v>3.2</c:v>
                </c:pt>
                <c:pt idx="108">
                  <c:v>2.9</c:v>
                </c:pt>
                <c:pt idx="109">
                  <c:v>2.9</c:v>
                </c:pt>
                <c:pt idx="110">
                  <c:v>2.9</c:v>
                </c:pt>
                <c:pt idx="111">
                  <c:v>3.1</c:v>
                </c:pt>
                <c:pt idx="112">
                  <c:v>3.1</c:v>
                </c:pt>
                <c:pt idx="113">
                  <c:v>3.1</c:v>
                </c:pt>
                <c:pt idx="114">
                  <c:v>3.6</c:v>
                </c:pt>
                <c:pt idx="115">
                  <c:v>3.6</c:v>
                </c:pt>
                <c:pt idx="116">
                  <c:v>3.6</c:v>
                </c:pt>
                <c:pt idx="117">
                  <c:v>3.4</c:v>
                </c:pt>
                <c:pt idx="118">
                  <c:v>3.4</c:v>
                </c:pt>
                <c:pt idx="119">
                  <c:v>3.4</c:v>
                </c:pt>
                <c:pt idx="120">
                  <c:v>3.6</c:v>
                </c:pt>
                <c:pt idx="121">
                  <c:v>3.6</c:v>
                </c:pt>
                <c:pt idx="122">
                  <c:v>3.6</c:v>
                </c:pt>
                <c:pt idx="123">
                  <c:v>3.7</c:v>
                </c:pt>
                <c:pt idx="124">
                  <c:v>3.7</c:v>
                </c:pt>
                <c:pt idx="125">
                  <c:v>3.7</c:v>
                </c:pt>
                <c:pt idx="126">
                  <c:v>3.4</c:v>
                </c:pt>
                <c:pt idx="127">
                  <c:v>3.4</c:v>
                </c:pt>
                <c:pt idx="128">
                  <c:v>3.4</c:v>
                </c:pt>
                <c:pt idx="129">
                  <c:v>3.8</c:v>
                </c:pt>
                <c:pt idx="130">
                  <c:v>3.8</c:v>
                </c:pt>
                <c:pt idx="131">
                  <c:v>3.8</c:v>
                </c:pt>
                <c:pt idx="132">
                  <c:v>3.9</c:v>
                </c:pt>
                <c:pt idx="133">
                  <c:v>3.9</c:v>
                </c:pt>
                <c:pt idx="134">
                  <c:v>3.9</c:v>
                </c:pt>
                <c:pt idx="135">
                  <c:v>4</c:v>
                </c:pt>
                <c:pt idx="136">
                  <c:v>4</c:v>
                </c:pt>
                <c:pt idx="137">
                  <c:v>4</c:v>
                </c:pt>
                <c:pt idx="138">
                  <c:v>4.0999999999999996</c:v>
                </c:pt>
                <c:pt idx="139">
                  <c:v>4.0999999999999996</c:v>
                </c:pt>
                <c:pt idx="140">
                  <c:v>4.0999999999999996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3.9</c:v>
                </c:pt>
                <c:pt idx="145">
                  <c:v>3.9</c:v>
                </c:pt>
                <c:pt idx="146">
                  <c:v>3.9</c:v>
                </c:pt>
                <c:pt idx="147">
                  <c:v>3.7</c:v>
                </c:pt>
                <c:pt idx="148">
                  <c:v>3.7</c:v>
                </c:pt>
                <c:pt idx="149">
                  <c:v>3.7</c:v>
                </c:pt>
                <c:pt idx="150">
                  <c:v>3.5</c:v>
                </c:pt>
                <c:pt idx="151">
                  <c:v>3.5</c:v>
                </c:pt>
                <c:pt idx="152">
                  <c:v>3.5</c:v>
                </c:pt>
                <c:pt idx="153">
                  <c:v>3.2</c:v>
                </c:pt>
                <c:pt idx="154">
                  <c:v>3.2</c:v>
                </c:pt>
                <c:pt idx="155">
                  <c:v>3.2</c:v>
                </c:pt>
                <c:pt idx="156">
                  <c:v>2.7</c:v>
                </c:pt>
                <c:pt idx="157">
                  <c:v>2.7</c:v>
                </c:pt>
                <c:pt idx="158">
                  <c:v>2.7</c:v>
                </c:pt>
                <c:pt idx="159">
                  <c:v>1.9000000000000001</c:v>
                </c:pt>
                <c:pt idx="160">
                  <c:v>1.9000000000000001</c:v>
                </c:pt>
                <c:pt idx="161">
                  <c:v>1.9000000000000001</c:v>
                </c:pt>
                <c:pt idx="162">
                  <c:v>0.30000000000000016</c:v>
                </c:pt>
                <c:pt idx="163">
                  <c:v>0.30000000000000016</c:v>
                </c:pt>
                <c:pt idx="164">
                  <c:v>0.30000000000000016</c:v>
                </c:pt>
                <c:pt idx="165">
                  <c:v>-1.4</c:v>
                </c:pt>
                <c:pt idx="166">
                  <c:v>-1.4</c:v>
                </c:pt>
                <c:pt idx="167">
                  <c:v>-1.4</c:v>
                </c:pt>
                <c:pt idx="168">
                  <c:v>-3.5</c:v>
                </c:pt>
                <c:pt idx="169">
                  <c:v>-3.5</c:v>
                </c:pt>
                <c:pt idx="170">
                  <c:v>-3.5</c:v>
                </c:pt>
                <c:pt idx="171">
                  <c:v>-4.4000000000000004</c:v>
                </c:pt>
                <c:pt idx="172">
                  <c:v>-4.4000000000000004</c:v>
                </c:pt>
                <c:pt idx="173">
                  <c:v>-4.4000000000000004</c:v>
                </c:pt>
                <c:pt idx="174">
                  <c:v>-3.9</c:v>
                </c:pt>
                <c:pt idx="175">
                  <c:v>-3.9</c:v>
                </c:pt>
                <c:pt idx="176">
                  <c:v>-3.9</c:v>
                </c:pt>
                <c:pt idx="177">
                  <c:v>-3</c:v>
                </c:pt>
                <c:pt idx="178">
                  <c:v>-3</c:v>
                </c:pt>
                <c:pt idx="179">
                  <c:v>-3</c:v>
                </c:pt>
                <c:pt idx="180">
                  <c:v>-1.4</c:v>
                </c:pt>
                <c:pt idx="181">
                  <c:v>-1.4</c:v>
                </c:pt>
                <c:pt idx="182">
                  <c:v>-1.4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0.2</c:v>
                </c:pt>
                <c:pt idx="187">
                  <c:v>0.2</c:v>
                </c:pt>
                <c:pt idx="188">
                  <c:v>0.2</c:v>
                </c:pt>
                <c:pt idx="189">
                  <c:v>0.60000000000000031</c:v>
                </c:pt>
                <c:pt idx="190">
                  <c:v>0.60000000000000031</c:v>
                </c:pt>
                <c:pt idx="191">
                  <c:v>0.60000000000000031</c:v>
                </c:pt>
                <c:pt idx="192">
                  <c:v>0.8</c:v>
                </c:pt>
                <c:pt idx="193">
                  <c:v>0.8</c:v>
                </c:pt>
                <c:pt idx="194">
                  <c:v>0.8</c:v>
                </c:pt>
              </c:numCache>
            </c:numRef>
          </c:val>
          <c:smooth val="0"/>
        </c:ser>
        <c:ser>
          <c:idx val="1"/>
          <c:order val="1"/>
          <c:tx>
            <c:v>VAB de la construcción</c:v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VAB!$C$3:$C$200</c:f>
              <c:numCache>
                <c:formatCode>mmm\-yy</c:formatCode>
                <c:ptCount val="198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  <c:pt idx="195">
                  <c:v>40634</c:v>
                </c:pt>
                <c:pt idx="196">
                  <c:v>40664</c:v>
                </c:pt>
                <c:pt idx="197">
                  <c:v>40695</c:v>
                </c:pt>
              </c:numCache>
            </c:numRef>
          </c:cat>
          <c:val>
            <c:numRef>
              <c:f>VAB!$D$3:$D$200</c:f>
              <c:numCache>
                <c:formatCode>0.0</c:formatCode>
                <c:ptCount val="198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-4.3</c:v>
                </c:pt>
                <c:pt idx="13">
                  <c:v>-4.3</c:v>
                </c:pt>
                <c:pt idx="14">
                  <c:v>-4.3</c:v>
                </c:pt>
                <c:pt idx="15">
                  <c:v>-3</c:v>
                </c:pt>
                <c:pt idx="16">
                  <c:v>-3</c:v>
                </c:pt>
                <c:pt idx="17">
                  <c:v>-3</c:v>
                </c:pt>
                <c:pt idx="18">
                  <c:v>3.3</c:v>
                </c:pt>
                <c:pt idx="19">
                  <c:v>3.3</c:v>
                </c:pt>
                <c:pt idx="20">
                  <c:v>3.3</c:v>
                </c:pt>
                <c:pt idx="21">
                  <c:v>0.9</c:v>
                </c:pt>
                <c:pt idx="22">
                  <c:v>0.9</c:v>
                </c:pt>
                <c:pt idx="23">
                  <c:v>0.9</c:v>
                </c:pt>
                <c:pt idx="24">
                  <c:v>0.1</c:v>
                </c:pt>
                <c:pt idx="25">
                  <c:v>0.1</c:v>
                </c:pt>
                <c:pt idx="26">
                  <c:v>0.1</c:v>
                </c:pt>
                <c:pt idx="27">
                  <c:v>3.2</c:v>
                </c:pt>
                <c:pt idx="28">
                  <c:v>3.2</c:v>
                </c:pt>
                <c:pt idx="29">
                  <c:v>3.2</c:v>
                </c:pt>
                <c:pt idx="30">
                  <c:v>3.5</c:v>
                </c:pt>
                <c:pt idx="31">
                  <c:v>3.5</c:v>
                </c:pt>
                <c:pt idx="32">
                  <c:v>3.5</c:v>
                </c:pt>
                <c:pt idx="33">
                  <c:v>2.2000000000000002</c:v>
                </c:pt>
                <c:pt idx="34">
                  <c:v>2.2000000000000002</c:v>
                </c:pt>
                <c:pt idx="35">
                  <c:v>2.2000000000000002</c:v>
                </c:pt>
                <c:pt idx="36">
                  <c:v>3.6</c:v>
                </c:pt>
                <c:pt idx="37">
                  <c:v>3.6</c:v>
                </c:pt>
                <c:pt idx="38">
                  <c:v>3.6</c:v>
                </c:pt>
                <c:pt idx="39">
                  <c:v>5.6</c:v>
                </c:pt>
                <c:pt idx="40">
                  <c:v>5.6</c:v>
                </c:pt>
                <c:pt idx="41">
                  <c:v>5.6</c:v>
                </c:pt>
                <c:pt idx="42">
                  <c:v>6.7</c:v>
                </c:pt>
                <c:pt idx="43">
                  <c:v>6.7</c:v>
                </c:pt>
                <c:pt idx="44">
                  <c:v>6.7</c:v>
                </c:pt>
                <c:pt idx="45">
                  <c:v>10.7</c:v>
                </c:pt>
                <c:pt idx="46">
                  <c:v>10.7</c:v>
                </c:pt>
                <c:pt idx="47">
                  <c:v>10.7</c:v>
                </c:pt>
                <c:pt idx="48">
                  <c:v>11.1</c:v>
                </c:pt>
                <c:pt idx="49">
                  <c:v>11.1</c:v>
                </c:pt>
                <c:pt idx="50">
                  <c:v>11.1</c:v>
                </c:pt>
                <c:pt idx="51">
                  <c:v>12.5</c:v>
                </c:pt>
                <c:pt idx="52">
                  <c:v>12.5</c:v>
                </c:pt>
                <c:pt idx="53">
                  <c:v>12.5</c:v>
                </c:pt>
                <c:pt idx="54">
                  <c:v>5.0999999999999996</c:v>
                </c:pt>
                <c:pt idx="55">
                  <c:v>5.0999999999999996</c:v>
                </c:pt>
                <c:pt idx="56">
                  <c:v>5.0999999999999996</c:v>
                </c:pt>
                <c:pt idx="57">
                  <c:v>5.5</c:v>
                </c:pt>
                <c:pt idx="58">
                  <c:v>5.5</c:v>
                </c:pt>
                <c:pt idx="59">
                  <c:v>5.5</c:v>
                </c:pt>
                <c:pt idx="60">
                  <c:v>9.9</c:v>
                </c:pt>
                <c:pt idx="61">
                  <c:v>9.9</c:v>
                </c:pt>
                <c:pt idx="62">
                  <c:v>9.9</c:v>
                </c:pt>
                <c:pt idx="63">
                  <c:v>6.2</c:v>
                </c:pt>
                <c:pt idx="64">
                  <c:v>6.2</c:v>
                </c:pt>
                <c:pt idx="65">
                  <c:v>6.2</c:v>
                </c:pt>
                <c:pt idx="66">
                  <c:v>3.3</c:v>
                </c:pt>
                <c:pt idx="67">
                  <c:v>3.3</c:v>
                </c:pt>
                <c:pt idx="68">
                  <c:v>3.3</c:v>
                </c:pt>
                <c:pt idx="69">
                  <c:v>4.8</c:v>
                </c:pt>
                <c:pt idx="70">
                  <c:v>4.8</c:v>
                </c:pt>
                <c:pt idx="71">
                  <c:v>4.8</c:v>
                </c:pt>
                <c:pt idx="72">
                  <c:v>5.9</c:v>
                </c:pt>
                <c:pt idx="73">
                  <c:v>5.9</c:v>
                </c:pt>
                <c:pt idx="74">
                  <c:v>5.9</c:v>
                </c:pt>
                <c:pt idx="75">
                  <c:v>4.8</c:v>
                </c:pt>
                <c:pt idx="76">
                  <c:v>4.8</c:v>
                </c:pt>
                <c:pt idx="77">
                  <c:v>4.8</c:v>
                </c:pt>
                <c:pt idx="78">
                  <c:v>11.7</c:v>
                </c:pt>
                <c:pt idx="79">
                  <c:v>11.7</c:v>
                </c:pt>
                <c:pt idx="80">
                  <c:v>11.7</c:v>
                </c:pt>
                <c:pt idx="81">
                  <c:v>11.3</c:v>
                </c:pt>
                <c:pt idx="82">
                  <c:v>11.3</c:v>
                </c:pt>
                <c:pt idx="83">
                  <c:v>11.3</c:v>
                </c:pt>
                <c:pt idx="84">
                  <c:v>9.7000000000000011</c:v>
                </c:pt>
                <c:pt idx="85">
                  <c:v>9.7000000000000011</c:v>
                </c:pt>
                <c:pt idx="86">
                  <c:v>9.7000000000000011</c:v>
                </c:pt>
                <c:pt idx="87">
                  <c:v>6.6</c:v>
                </c:pt>
                <c:pt idx="88">
                  <c:v>6.6</c:v>
                </c:pt>
                <c:pt idx="89">
                  <c:v>6.6</c:v>
                </c:pt>
                <c:pt idx="90">
                  <c:v>3.8</c:v>
                </c:pt>
                <c:pt idx="91">
                  <c:v>3.8</c:v>
                </c:pt>
                <c:pt idx="92">
                  <c:v>3.8</c:v>
                </c:pt>
                <c:pt idx="93">
                  <c:v>5.6</c:v>
                </c:pt>
                <c:pt idx="94">
                  <c:v>5.6</c:v>
                </c:pt>
                <c:pt idx="95">
                  <c:v>5.6</c:v>
                </c:pt>
                <c:pt idx="96">
                  <c:v>2.6</c:v>
                </c:pt>
                <c:pt idx="97">
                  <c:v>2.6</c:v>
                </c:pt>
                <c:pt idx="98">
                  <c:v>2.6</c:v>
                </c:pt>
                <c:pt idx="99">
                  <c:v>5.9</c:v>
                </c:pt>
                <c:pt idx="100">
                  <c:v>5.9</c:v>
                </c:pt>
                <c:pt idx="101">
                  <c:v>5.9</c:v>
                </c:pt>
                <c:pt idx="102">
                  <c:v>4.9000000000000004</c:v>
                </c:pt>
                <c:pt idx="103">
                  <c:v>4.9000000000000004</c:v>
                </c:pt>
                <c:pt idx="104">
                  <c:v>4.9000000000000004</c:v>
                </c:pt>
                <c:pt idx="105">
                  <c:v>4</c:v>
                </c:pt>
                <c:pt idx="106">
                  <c:v>4</c:v>
                </c:pt>
                <c:pt idx="107">
                  <c:v>4</c:v>
                </c:pt>
                <c:pt idx="108">
                  <c:v>5.0999999999999996</c:v>
                </c:pt>
                <c:pt idx="109">
                  <c:v>5.0999999999999996</c:v>
                </c:pt>
                <c:pt idx="110">
                  <c:v>5.0999999999999996</c:v>
                </c:pt>
                <c:pt idx="111">
                  <c:v>4.8</c:v>
                </c:pt>
                <c:pt idx="112">
                  <c:v>4.8</c:v>
                </c:pt>
                <c:pt idx="113">
                  <c:v>4.8</c:v>
                </c:pt>
                <c:pt idx="114">
                  <c:v>5.0999999999999996</c:v>
                </c:pt>
                <c:pt idx="115">
                  <c:v>5.0999999999999996</c:v>
                </c:pt>
                <c:pt idx="116">
                  <c:v>5.0999999999999996</c:v>
                </c:pt>
                <c:pt idx="117">
                  <c:v>5.4</c:v>
                </c:pt>
                <c:pt idx="118">
                  <c:v>5.4</c:v>
                </c:pt>
                <c:pt idx="119">
                  <c:v>5.4</c:v>
                </c:pt>
                <c:pt idx="120">
                  <c:v>5.6</c:v>
                </c:pt>
                <c:pt idx="121">
                  <c:v>5.6</c:v>
                </c:pt>
                <c:pt idx="122">
                  <c:v>5.6</c:v>
                </c:pt>
                <c:pt idx="123">
                  <c:v>5.4</c:v>
                </c:pt>
                <c:pt idx="124">
                  <c:v>5.4</c:v>
                </c:pt>
                <c:pt idx="125">
                  <c:v>5.4</c:v>
                </c:pt>
                <c:pt idx="126">
                  <c:v>5.6</c:v>
                </c:pt>
                <c:pt idx="127">
                  <c:v>5.6</c:v>
                </c:pt>
                <c:pt idx="128">
                  <c:v>5.6</c:v>
                </c:pt>
                <c:pt idx="129">
                  <c:v>4.3</c:v>
                </c:pt>
                <c:pt idx="130">
                  <c:v>4.3</c:v>
                </c:pt>
                <c:pt idx="131">
                  <c:v>4.3</c:v>
                </c:pt>
                <c:pt idx="132">
                  <c:v>6.7</c:v>
                </c:pt>
                <c:pt idx="133">
                  <c:v>6.7</c:v>
                </c:pt>
                <c:pt idx="134">
                  <c:v>6.7</c:v>
                </c:pt>
                <c:pt idx="135">
                  <c:v>6.1</c:v>
                </c:pt>
                <c:pt idx="136">
                  <c:v>6.1</c:v>
                </c:pt>
                <c:pt idx="137">
                  <c:v>6.1</c:v>
                </c:pt>
                <c:pt idx="138">
                  <c:v>4.5</c:v>
                </c:pt>
                <c:pt idx="139">
                  <c:v>4.5</c:v>
                </c:pt>
                <c:pt idx="140">
                  <c:v>4.5</c:v>
                </c:pt>
                <c:pt idx="141">
                  <c:v>1.9000000000000001</c:v>
                </c:pt>
                <c:pt idx="142">
                  <c:v>1.9000000000000001</c:v>
                </c:pt>
                <c:pt idx="143">
                  <c:v>1.9000000000000001</c:v>
                </c:pt>
                <c:pt idx="144">
                  <c:v>2.9</c:v>
                </c:pt>
                <c:pt idx="145">
                  <c:v>2.9</c:v>
                </c:pt>
                <c:pt idx="146">
                  <c:v>2.9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2.2999999999999998</c:v>
                </c:pt>
                <c:pt idx="151">
                  <c:v>2.2999999999999998</c:v>
                </c:pt>
                <c:pt idx="152">
                  <c:v>2.2999999999999998</c:v>
                </c:pt>
                <c:pt idx="153">
                  <c:v>2</c:v>
                </c:pt>
                <c:pt idx="154">
                  <c:v>2</c:v>
                </c:pt>
                <c:pt idx="155">
                  <c:v>2</c:v>
                </c:pt>
                <c:pt idx="156">
                  <c:v>1.2</c:v>
                </c:pt>
                <c:pt idx="157">
                  <c:v>1.2</c:v>
                </c:pt>
                <c:pt idx="158">
                  <c:v>1.2</c:v>
                </c:pt>
                <c:pt idx="159">
                  <c:v>-0.60000000000000031</c:v>
                </c:pt>
                <c:pt idx="160">
                  <c:v>-0.60000000000000031</c:v>
                </c:pt>
                <c:pt idx="161">
                  <c:v>-0.60000000000000031</c:v>
                </c:pt>
                <c:pt idx="162">
                  <c:v>-0.70000000000000029</c:v>
                </c:pt>
                <c:pt idx="163">
                  <c:v>-0.70000000000000029</c:v>
                </c:pt>
                <c:pt idx="164">
                  <c:v>-0.70000000000000029</c:v>
                </c:pt>
                <c:pt idx="165">
                  <c:v>-5.8</c:v>
                </c:pt>
                <c:pt idx="166">
                  <c:v>-5.8</c:v>
                </c:pt>
                <c:pt idx="167">
                  <c:v>-5.8</c:v>
                </c:pt>
                <c:pt idx="168">
                  <c:v>-6.2</c:v>
                </c:pt>
                <c:pt idx="169">
                  <c:v>-6.2</c:v>
                </c:pt>
                <c:pt idx="170">
                  <c:v>-6.2</c:v>
                </c:pt>
                <c:pt idx="171">
                  <c:v>-6.2</c:v>
                </c:pt>
                <c:pt idx="172">
                  <c:v>-6.2</c:v>
                </c:pt>
                <c:pt idx="173">
                  <c:v>-6.2</c:v>
                </c:pt>
                <c:pt idx="174">
                  <c:v>-7.6</c:v>
                </c:pt>
                <c:pt idx="175">
                  <c:v>-7.6</c:v>
                </c:pt>
                <c:pt idx="176">
                  <c:v>-7.6</c:v>
                </c:pt>
                <c:pt idx="177">
                  <c:v>-4.8</c:v>
                </c:pt>
                <c:pt idx="178">
                  <c:v>-4.8</c:v>
                </c:pt>
                <c:pt idx="179">
                  <c:v>-4.8</c:v>
                </c:pt>
                <c:pt idx="180">
                  <c:v>-6.6</c:v>
                </c:pt>
                <c:pt idx="181">
                  <c:v>-6.6</c:v>
                </c:pt>
                <c:pt idx="182">
                  <c:v>-6.6</c:v>
                </c:pt>
                <c:pt idx="183">
                  <c:v>-6.4</c:v>
                </c:pt>
                <c:pt idx="184">
                  <c:v>-6.4</c:v>
                </c:pt>
                <c:pt idx="185">
                  <c:v>-6.4</c:v>
                </c:pt>
                <c:pt idx="186">
                  <c:v>-7.1</c:v>
                </c:pt>
                <c:pt idx="187">
                  <c:v>-7.1</c:v>
                </c:pt>
                <c:pt idx="188">
                  <c:v>-7.1</c:v>
                </c:pt>
                <c:pt idx="189">
                  <c:v>-5.3</c:v>
                </c:pt>
                <c:pt idx="190">
                  <c:v>-5.3</c:v>
                </c:pt>
                <c:pt idx="191">
                  <c:v>-5.3</c:v>
                </c:pt>
                <c:pt idx="192">
                  <c:v>-5.4</c:v>
                </c:pt>
                <c:pt idx="193">
                  <c:v>-5.4</c:v>
                </c:pt>
                <c:pt idx="194">
                  <c:v>-5.4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244224"/>
        <c:axId val="110245760"/>
      </c:lineChart>
      <c:dateAx>
        <c:axId val="1102442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10245760"/>
        <c:crosses val="autoZero"/>
        <c:auto val="1"/>
        <c:lblOffset val="100"/>
        <c:baseTimeUnit val="months"/>
      </c:dateAx>
      <c:valAx>
        <c:axId val="11024576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102442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Mortalidad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pcaxis!$B$15:$P$15</c:f>
              <c:numCache>
                <c:formatCode>General</c:formatCode>
                <c:ptCount val="1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</c:numCache>
            </c:numRef>
          </c:cat>
          <c:val>
            <c:numRef>
              <c:f>pcaxis!$B$16:$P$16</c:f>
              <c:numCache>
                <c:formatCode>#,##0.00</c:formatCode>
                <c:ptCount val="15"/>
                <c:pt idx="0">
                  <c:v>8732.1829999999973</c:v>
                </c:pt>
                <c:pt idx="1">
                  <c:v>8844.7169999999951</c:v>
                </c:pt>
                <c:pt idx="2">
                  <c:v>8770.3469999999961</c:v>
                </c:pt>
                <c:pt idx="3">
                  <c:v>9011.362000000001</c:v>
                </c:pt>
                <c:pt idx="4">
                  <c:v>9228.1150000000016</c:v>
                </c:pt>
                <c:pt idx="5">
                  <c:v>8886.015999999996</c:v>
                </c:pt>
                <c:pt idx="6">
                  <c:v>8781.1219999999976</c:v>
                </c:pt>
                <c:pt idx="7">
                  <c:v>8860.0920000000006</c:v>
                </c:pt>
                <c:pt idx="8">
                  <c:v>9105.08</c:v>
                </c:pt>
                <c:pt idx="9">
                  <c:v>8656.5669999999991</c:v>
                </c:pt>
                <c:pt idx="10">
                  <c:v>8872.6280000000006</c:v>
                </c:pt>
                <c:pt idx="11">
                  <c:v>8382.248999999998</c:v>
                </c:pt>
                <c:pt idx="12">
                  <c:v>8540.6400000000012</c:v>
                </c:pt>
                <c:pt idx="13">
                  <c:v>8426.6170000000002</c:v>
                </c:pt>
                <c:pt idx="14">
                  <c:v>8343.4220000000005</c:v>
                </c:pt>
              </c:numCache>
            </c:numRef>
          </c:val>
          <c:smooth val="0"/>
        </c:ser>
        <c:ser>
          <c:idx val="1"/>
          <c:order val="1"/>
          <c:tx>
            <c:v>Natalidad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pcaxis!$B$15:$P$15</c:f>
              <c:numCache>
                <c:formatCode>General</c:formatCode>
                <c:ptCount val="1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</c:numCache>
            </c:numRef>
          </c:cat>
          <c:val>
            <c:numRef>
              <c:f>pcaxis!$B$20:$P$20</c:f>
              <c:numCache>
                <c:formatCode>#,##0.00</c:formatCode>
                <c:ptCount val="15"/>
                <c:pt idx="0">
                  <c:v>9227.8669999999984</c:v>
                </c:pt>
                <c:pt idx="1">
                  <c:v>9168.051999999996</c:v>
                </c:pt>
                <c:pt idx="2">
                  <c:v>9305.9509999999991</c:v>
                </c:pt>
                <c:pt idx="3">
                  <c:v>9174.42</c:v>
                </c:pt>
                <c:pt idx="4">
                  <c:v>9497.6299999999974</c:v>
                </c:pt>
                <c:pt idx="5">
                  <c:v>9850.5959999999959</c:v>
                </c:pt>
                <c:pt idx="6">
                  <c:v>9953.3049999999985</c:v>
                </c:pt>
                <c:pt idx="7">
                  <c:v>10110.079000000002</c:v>
                </c:pt>
                <c:pt idx="8">
                  <c:v>10487.691000000003</c:v>
                </c:pt>
                <c:pt idx="9">
                  <c:v>10614.978000000001</c:v>
                </c:pt>
                <c:pt idx="10">
                  <c:v>10710.378000000001</c:v>
                </c:pt>
                <c:pt idx="11">
                  <c:v>10921.583000000002</c:v>
                </c:pt>
                <c:pt idx="12">
                  <c:v>10944.929</c:v>
                </c:pt>
                <c:pt idx="13">
                  <c:v>11372.33</c:v>
                </c:pt>
                <c:pt idx="14">
                  <c:v>10749.458000000001</c:v>
                </c:pt>
              </c:numCache>
            </c:numRef>
          </c:val>
          <c:smooth val="0"/>
        </c:ser>
        <c:ser>
          <c:idx val="2"/>
          <c:order val="2"/>
          <c:tx>
            <c:v>Crecimiento población</c:v>
          </c:tx>
          <c:spPr>
            <a:ln>
              <a:solidFill>
                <a:schemeClr val="accent2">
                  <a:lumMod val="25000"/>
                </a:schemeClr>
              </a:solidFill>
            </a:ln>
          </c:spPr>
          <c:marker>
            <c:symbol val="none"/>
          </c:marker>
          <c:val>
            <c:numRef>
              <c:f>pcaxis!$B$22:$P$22</c:f>
              <c:numCache>
                <c:formatCode>#,##0.00</c:formatCode>
                <c:ptCount val="15"/>
                <c:pt idx="0">
                  <c:v>495.68400000000116</c:v>
                </c:pt>
                <c:pt idx="1">
                  <c:v>323.33500000000095</c:v>
                </c:pt>
                <c:pt idx="2">
                  <c:v>535.60400000000129</c:v>
                </c:pt>
                <c:pt idx="3">
                  <c:v>163.05799999999911</c:v>
                </c:pt>
                <c:pt idx="4">
                  <c:v>269.5149999999976</c:v>
                </c:pt>
                <c:pt idx="5">
                  <c:v>964.57999999999993</c:v>
                </c:pt>
                <c:pt idx="6">
                  <c:v>1172.1830000000007</c:v>
                </c:pt>
                <c:pt idx="7">
                  <c:v>1249.987000000001</c:v>
                </c:pt>
                <c:pt idx="8">
                  <c:v>1382.6110000000008</c:v>
                </c:pt>
                <c:pt idx="9">
                  <c:v>1958.4110000000001</c:v>
                </c:pt>
                <c:pt idx="10">
                  <c:v>1837.75</c:v>
                </c:pt>
                <c:pt idx="11">
                  <c:v>2539.3340000000012</c:v>
                </c:pt>
                <c:pt idx="12">
                  <c:v>2404.2890000000007</c:v>
                </c:pt>
                <c:pt idx="13">
                  <c:v>2945.7129999999997</c:v>
                </c:pt>
                <c:pt idx="14">
                  <c:v>2406.0360000000001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953984"/>
        <c:axId val="110955520"/>
      </c:lineChart>
      <c:catAx>
        <c:axId val="11095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ES"/>
          </a:p>
        </c:txPr>
        <c:crossAx val="110955520"/>
        <c:crosses val="autoZero"/>
        <c:auto val="1"/>
        <c:lblAlgn val="ctr"/>
        <c:lblOffset val="100"/>
        <c:noMultiLvlLbl val="0"/>
      </c:catAx>
      <c:valAx>
        <c:axId val="11095552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aseline="0"/>
            </a:pPr>
            <a:endParaRPr lang="es-ES"/>
          </a:p>
        </c:txPr>
        <c:crossAx val="1109539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Emigraciones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Emigración!$B$3:$B$18</c:f>
              <c:numCache>
                <c:formatCode>General</c:formatCode>
                <c:ptCount val="1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</c:numCache>
            </c:numRef>
          </c:cat>
          <c:val>
            <c:numRef>
              <c:f>Emigración!$C$3:$C$18</c:f>
              <c:numCache>
                <c:formatCode>General</c:formatCode>
                <c:ptCount val="16"/>
                <c:pt idx="7" formatCode="#,##0">
                  <c:v>36605</c:v>
                </c:pt>
                <c:pt idx="8" formatCode="#,##0">
                  <c:v>25959</c:v>
                </c:pt>
                <c:pt idx="9" formatCode="#,##0">
                  <c:v>55092</c:v>
                </c:pt>
                <c:pt idx="10" formatCode="#,##0">
                  <c:v>68011</c:v>
                </c:pt>
                <c:pt idx="11" formatCode="#,##0">
                  <c:v>142296</c:v>
                </c:pt>
                <c:pt idx="12" formatCode="#,##0">
                  <c:v>227065</c:v>
                </c:pt>
                <c:pt idx="13" formatCode="#,##0">
                  <c:v>266460</c:v>
                </c:pt>
                <c:pt idx="14" formatCode="#,##0">
                  <c:v>323641</c:v>
                </c:pt>
                <c:pt idx="15" formatCode="#,##0">
                  <c:v>403013</c:v>
                </c:pt>
              </c:numCache>
            </c:numRef>
          </c:val>
          <c:smooth val="0"/>
        </c:ser>
        <c:ser>
          <c:idx val="1"/>
          <c:order val="1"/>
          <c:tx>
            <c:v>Inmigraciones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Emigración!$B$3:$B$18</c:f>
              <c:numCache>
                <c:formatCode>General</c:formatCode>
                <c:ptCount val="1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</c:numCache>
            </c:numRef>
          </c:cat>
          <c:val>
            <c:numRef>
              <c:f>Inmigración!$C$3:$C$18</c:f>
              <c:numCache>
                <c:formatCode>#,##0</c:formatCode>
                <c:ptCount val="16"/>
                <c:pt idx="0">
                  <c:v>499773</c:v>
                </c:pt>
                <c:pt idx="1">
                  <c:v>538984</c:v>
                </c:pt>
                <c:pt idx="2">
                  <c:v>609813</c:v>
                </c:pt>
                <c:pt idx="3">
                  <c:v>719647</c:v>
                </c:pt>
                <c:pt idx="4">
                  <c:v>801329</c:v>
                </c:pt>
                <c:pt idx="5">
                  <c:v>895720</c:v>
                </c:pt>
                <c:pt idx="6">
                  <c:v>1109060</c:v>
                </c:pt>
                <c:pt idx="7">
                  <c:v>1324001</c:v>
                </c:pt>
                <c:pt idx="8">
                  <c:v>1647011</c:v>
                </c:pt>
                <c:pt idx="9">
                  <c:v>1977291</c:v>
                </c:pt>
                <c:pt idx="10">
                  <c:v>2738932</c:v>
                </c:pt>
                <c:pt idx="11">
                  <c:v>3021808</c:v>
                </c:pt>
                <c:pt idx="12">
                  <c:v>3979014</c:v>
                </c:pt>
                <c:pt idx="13">
                  <c:v>4473499</c:v>
                </c:pt>
                <c:pt idx="14">
                  <c:v>4791232</c:v>
                </c:pt>
                <c:pt idx="15">
                  <c:v>4926608</c:v>
                </c:pt>
              </c:numCache>
            </c:numRef>
          </c:val>
          <c:smooth val="0"/>
        </c:ser>
        <c:ser>
          <c:idx val="2"/>
          <c:order val="2"/>
          <c:tx>
            <c:v>Saldo migratorio</c:v>
          </c:tx>
          <c:spPr>
            <a:ln>
              <a:solidFill>
                <a:schemeClr val="accent2">
                  <a:lumMod val="25000"/>
                </a:schemeClr>
              </a:solidFill>
            </a:ln>
          </c:spPr>
          <c:marker>
            <c:symbol val="none"/>
          </c:marker>
          <c:val>
            <c:numRef>
              <c:f>Emigración!$E$3:$E$18</c:f>
              <c:numCache>
                <c:formatCode>#,##0</c:formatCode>
                <c:ptCount val="16"/>
                <c:pt idx="0">
                  <c:v>499773</c:v>
                </c:pt>
                <c:pt idx="1">
                  <c:v>538984</c:v>
                </c:pt>
                <c:pt idx="2">
                  <c:v>609813</c:v>
                </c:pt>
                <c:pt idx="3">
                  <c:v>719647</c:v>
                </c:pt>
                <c:pt idx="4">
                  <c:v>801329</c:v>
                </c:pt>
                <c:pt idx="5">
                  <c:v>895720</c:v>
                </c:pt>
                <c:pt idx="6">
                  <c:v>1109060</c:v>
                </c:pt>
                <c:pt idx="7">
                  <c:v>1287396</c:v>
                </c:pt>
                <c:pt idx="8">
                  <c:v>1621052</c:v>
                </c:pt>
                <c:pt idx="9">
                  <c:v>1922199</c:v>
                </c:pt>
                <c:pt idx="10">
                  <c:v>2670921</c:v>
                </c:pt>
                <c:pt idx="11">
                  <c:v>2879512</c:v>
                </c:pt>
                <c:pt idx="12">
                  <c:v>3751949</c:v>
                </c:pt>
                <c:pt idx="13">
                  <c:v>4207039</c:v>
                </c:pt>
                <c:pt idx="14">
                  <c:v>4467591</c:v>
                </c:pt>
                <c:pt idx="15">
                  <c:v>4523595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969216"/>
        <c:axId val="110970752"/>
      </c:lineChart>
      <c:catAx>
        <c:axId val="11096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0970752"/>
        <c:crosses val="autoZero"/>
        <c:auto val="1"/>
        <c:lblAlgn val="ctr"/>
        <c:lblOffset val="100"/>
        <c:noMultiLvlLbl val="0"/>
      </c:catAx>
      <c:valAx>
        <c:axId val="11097075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109692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Sep+div+nulid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'Sep-Matrim'!$B$4:$B$18</c:f>
              <c:numCache>
                <c:formatCode>General</c:formatCode>
                <c:ptCount val="1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</c:numCache>
            </c:numRef>
          </c:cat>
          <c:val>
            <c:numRef>
              <c:f>'Sep-Matrim'!$F$4:$F$18</c:f>
              <c:numCache>
                <c:formatCode>General</c:formatCode>
                <c:ptCount val="15"/>
                <c:pt idx="3" formatCode="#,##0">
                  <c:v>92875</c:v>
                </c:pt>
                <c:pt idx="4" formatCode="#,##0">
                  <c:v>94346</c:v>
                </c:pt>
                <c:pt idx="5" formatCode="#,##0">
                  <c:v>99474</c:v>
                </c:pt>
                <c:pt idx="6" formatCode="#,##0">
                  <c:v>105534</c:v>
                </c:pt>
                <c:pt idx="7" formatCode="#,##0">
                  <c:v>115374</c:v>
                </c:pt>
                <c:pt idx="8" formatCode="#,##0">
                  <c:v>122166</c:v>
                </c:pt>
                <c:pt idx="9" formatCode="#,##0">
                  <c:v>132789</c:v>
                </c:pt>
                <c:pt idx="10" formatCode="#,##0">
                  <c:v>137044</c:v>
                </c:pt>
                <c:pt idx="11" formatCode="#,##0">
                  <c:v>145919</c:v>
                </c:pt>
                <c:pt idx="12" formatCode="#,##0">
                  <c:v>137510</c:v>
                </c:pt>
                <c:pt idx="13" formatCode="#,##0">
                  <c:v>118939</c:v>
                </c:pt>
                <c:pt idx="14" formatCode="#,##0">
                  <c:v>106166</c:v>
                </c:pt>
              </c:numCache>
            </c:numRef>
          </c:val>
          <c:smooth val="0"/>
        </c:ser>
        <c:ser>
          <c:idx val="1"/>
          <c:order val="1"/>
          <c:tx>
            <c:v>Matrimonios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'Sep-Matrim'!$B$4:$B$18</c:f>
              <c:numCache>
                <c:formatCode>General</c:formatCode>
                <c:ptCount val="1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</c:numCache>
            </c:numRef>
          </c:cat>
          <c:val>
            <c:numRef>
              <c:f>'Sep-Matrim'!$G$4:$G$18</c:f>
              <c:numCache>
                <c:formatCode>#,##0</c:formatCode>
                <c:ptCount val="15"/>
                <c:pt idx="0">
                  <c:v>5050.9830000000002</c:v>
                </c:pt>
                <c:pt idx="1">
                  <c:v>4872.4949999999999</c:v>
                </c:pt>
                <c:pt idx="2">
                  <c:v>4917.8470000000007</c:v>
                </c:pt>
                <c:pt idx="3">
                  <c:v>5164.232</c:v>
                </c:pt>
                <c:pt idx="4">
                  <c:v>5166.9759999999997</c:v>
                </c:pt>
                <c:pt idx="5">
                  <c:v>5327.5420000000004</c:v>
                </c:pt>
                <c:pt idx="6">
                  <c:v>5065.2920000000004</c:v>
                </c:pt>
                <c:pt idx="7">
                  <c:v>5072.1280000000015</c:v>
                </c:pt>
                <c:pt idx="8">
                  <c:v>5010.8110000000015</c:v>
                </c:pt>
                <c:pt idx="9">
                  <c:v>5019.9160000000002</c:v>
                </c:pt>
                <c:pt idx="10">
                  <c:v>4785.5910000000003</c:v>
                </c:pt>
                <c:pt idx="11">
                  <c:v>4670.8690000000015</c:v>
                </c:pt>
                <c:pt idx="12">
                  <c:v>4519.5200000000004</c:v>
                </c:pt>
                <c:pt idx="13">
                  <c:v>4283.0769999999993</c:v>
                </c:pt>
                <c:pt idx="14">
                  <c:v>3819.0940000000001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008000"/>
        <c:axId val="111009792"/>
      </c:lineChart>
      <c:catAx>
        <c:axId val="11100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009792"/>
        <c:crosses val="autoZero"/>
        <c:auto val="1"/>
        <c:lblAlgn val="ctr"/>
        <c:lblOffset val="100"/>
        <c:noMultiLvlLbl val="0"/>
      </c:catAx>
      <c:valAx>
        <c:axId val="111009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00800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Pob. Activa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Inactiva!$I$3:$I$19</c:f>
              <c:numCache>
                <c:formatCode>General</c:formatCode>
                <c:ptCount val="1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</c:numCache>
            </c:numRef>
          </c:cat>
          <c:val>
            <c:numRef>
              <c:f>Activa!$J$3:$J$19</c:f>
              <c:numCache>
                <c:formatCode>#,##0</c:formatCode>
                <c:ptCount val="17"/>
                <c:pt idx="0">
                  <c:v>16227050</c:v>
                </c:pt>
                <c:pt idx="1">
                  <c:v>16517775</c:v>
                </c:pt>
                <c:pt idx="2">
                  <c:v>16809650</c:v>
                </c:pt>
                <c:pt idx="3">
                  <c:v>17080975</c:v>
                </c:pt>
                <c:pt idx="4">
                  <c:v>17412050</c:v>
                </c:pt>
                <c:pt idx="5">
                  <c:v>18002275</c:v>
                </c:pt>
                <c:pt idx="6">
                  <c:v>18050700</c:v>
                </c:pt>
                <c:pt idx="7">
                  <c:v>18785625</c:v>
                </c:pt>
                <c:pt idx="8">
                  <c:v>19538150</c:v>
                </c:pt>
                <c:pt idx="9">
                  <c:v>20184500</c:v>
                </c:pt>
                <c:pt idx="10">
                  <c:v>20885725</c:v>
                </c:pt>
                <c:pt idx="11">
                  <c:v>21584775</c:v>
                </c:pt>
                <c:pt idx="12">
                  <c:v>22189900</c:v>
                </c:pt>
                <c:pt idx="13">
                  <c:v>22848250</c:v>
                </c:pt>
                <c:pt idx="14">
                  <c:v>23037475</c:v>
                </c:pt>
                <c:pt idx="15">
                  <c:v>23088875</c:v>
                </c:pt>
                <c:pt idx="16">
                  <c:v>23099250</c:v>
                </c:pt>
              </c:numCache>
            </c:numRef>
          </c:val>
          <c:smooth val="0"/>
        </c:ser>
        <c:ser>
          <c:idx val="1"/>
          <c:order val="1"/>
          <c:tx>
            <c:v>Pob. Ocupada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Inactiva!$I$3:$I$19</c:f>
              <c:numCache>
                <c:formatCode>General</c:formatCode>
                <c:ptCount val="1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</c:numCache>
            </c:numRef>
          </c:cat>
          <c:val>
            <c:numRef>
              <c:f>Ocupada!$J$3:$J$19</c:f>
              <c:numCache>
                <c:formatCode>#,##0</c:formatCode>
                <c:ptCount val="17"/>
                <c:pt idx="0">
                  <c:v>12359600</c:v>
                </c:pt>
                <c:pt idx="1">
                  <c:v>12871525</c:v>
                </c:pt>
                <c:pt idx="2">
                  <c:v>13345575</c:v>
                </c:pt>
                <c:pt idx="3">
                  <c:v>13904175</c:v>
                </c:pt>
                <c:pt idx="4">
                  <c:v>14689825</c:v>
                </c:pt>
                <c:pt idx="5">
                  <c:v>15505900</c:v>
                </c:pt>
                <c:pt idx="6">
                  <c:v>16146275</c:v>
                </c:pt>
                <c:pt idx="7">
                  <c:v>16630325</c:v>
                </c:pt>
                <c:pt idx="8">
                  <c:v>17295950</c:v>
                </c:pt>
                <c:pt idx="9">
                  <c:v>17970850</c:v>
                </c:pt>
                <c:pt idx="10">
                  <c:v>18973250</c:v>
                </c:pt>
                <c:pt idx="11">
                  <c:v>19747650</c:v>
                </c:pt>
                <c:pt idx="12">
                  <c:v>20356000</c:v>
                </c:pt>
                <c:pt idx="13">
                  <c:v>20257625</c:v>
                </c:pt>
                <c:pt idx="14">
                  <c:v>18887975</c:v>
                </c:pt>
                <c:pt idx="15">
                  <c:v>18456525</c:v>
                </c:pt>
                <c:pt idx="16">
                  <c:v>18227350</c:v>
                </c:pt>
              </c:numCache>
            </c:numRef>
          </c:val>
          <c:smooth val="0"/>
        </c:ser>
        <c:ser>
          <c:idx val="2"/>
          <c:order val="2"/>
          <c:tx>
            <c:v>Pob. Parada</c:v>
          </c:tx>
          <c:spPr>
            <a:ln>
              <a:solidFill>
                <a:schemeClr val="accent2">
                  <a:lumMod val="25000"/>
                </a:schemeClr>
              </a:solidFill>
            </a:ln>
          </c:spPr>
          <c:marker>
            <c:symbol val="none"/>
          </c:marker>
          <c:cat>
            <c:numRef>
              <c:f>Inactiva!$I$3:$I$19</c:f>
              <c:numCache>
                <c:formatCode>General</c:formatCode>
                <c:ptCount val="1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</c:numCache>
            </c:numRef>
          </c:cat>
          <c:val>
            <c:numRef>
              <c:f>Parada!$E$4:$E$20</c:f>
              <c:numCache>
                <c:formatCode>#,##0</c:formatCode>
                <c:ptCount val="17"/>
                <c:pt idx="0">
                  <c:v>3867450</c:v>
                </c:pt>
                <c:pt idx="1">
                  <c:v>3646250</c:v>
                </c:pt>
                <c:pt idx="2">
                  <c:v>3464075</c:v>
                </c:pt>
                <c:pt idx="3">
                  <c:v>3176800</c:v>
                </c:pt>
                <c:pt idx="4">
                  <c:v>2722225</c:v>
                </c:pt>
                <c:pt idx="5">
                  <c:v>2496375</c:v>
                </c:pt>
                <c:pt idx="6">
                  <c:v>1904425</c:v>
                </c:pt>
                <c:pt idx="7">
                  <c:v>2155300</c:v>
                </c:pt>
                <c:pt idx="8">
                  <c:v>2242200</c:v>
                </c:pt>
                <c:pt idx="9">
                  <c:v>2213650</c:v>
                </c:pt>
                <c:pt idx="10">
                  <c:v>1912475</c:v>
                </c:pt>
                <c:pt idx="11">
                  <c:v>1837125</c:v>
                </c:pt>
                <c:pt idx="12">
                  <c:v>1833900</c:v>
                </c:pt>
                <c:pt idx="13">
                  <c:v>2590625</c:v>
                </c:pt>
                <c:pt idx="14">
                  <c:v>4149500</c:v>
                </c:pt>
                <c:pt idx="15">
                  <c:v>4632350</c:v>
                </c:pt>
                <c:pt idx="16">
                  <c:v>4871900</c:v>
                </c:pt>
              </c:numCache>
            </c:numRef>
          </c:val>
          <c:smooth val="0"/>
        </c:ser>
        <c:ser>
          <c:idx val="3"/>
          <c:order val="3"/>
          <c:tx>
            <c:v>Pob. Inactiva</c:v>
          </c:tx>
          <c:spPr>
            <a:ln>
              <a:solidFill>
                <a:schemeClr val="bg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Inactiva!$I$3:$I$19</c:f>
              <c:numCache>
                <c:formatCode>General</c:formatCode>
                <c:ptCount val="1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</c:numCache>
            </c:numRef>
          </c:cat>
          <c:val>
            <c:numRef>
              <c:f>Inactiva!$J$3:$J$19</c:f>
              <c:numCache>
                <c:formatCode>#,##0</c:formatCode>
                <c:ptCount val="17"/>
                <c:pt idx="0">
                  <c:v>15461950</c:v>
                </c:pt>
                <c:pt idx="1">
                  <c:v>15547100</c:v>
                </c:pt>
                <c:pt idx="2">
                  <c:v>15629100</c:v>
                </c:pt>
                <c:pt idx="3">
                  <c:v>15677175</c:v>
                </c:pt>
                <c:pt idx="4">
                  <c:v>15661050</c:v>
                </c:pt>
                <c:pt idx="5">
                  <c:v>15509075</c:v>
                </c:pt>
                <c:pt idx="6">
                  <c:v>15976950</c:v>
                </c:pt>
                <c:pt idx="7">
                  <c:v>15828950</c:v>
                </c:pt>
                <c:pt idx="8">
                  <c:v>15677125</c:v>
                </c:pt>
                <c:pt idx="9">
                  <c:v>15626325</c:v>
                </c:pt>
                <c:pt idx="10">
                  <c:v>15530225</c:v>
                </c:pt>
                <c:pt idx="11">
                  <c:v>15423175</c:v>
                </c:pt>
                <c:pt idx="12">
                  <c:v>15472975</c:v>
                </c:pt>
                <c:pt idx="13">
                  <c:v>15359600</c:v>
                </c:pt>
                <c:pt idx="14">
                  <c:v>15394100</c:v>
                </c:pt>
                <c:pt idx="15">
                  <c:v>15390225</c:v>
                </c:pt>
                <c:pt idx="16">
                  <c:v>15397350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330816"/>
        <c:axId val="111332352"/>
      </c:lineChart>
      <c:catAx>
        <c:axId val="111330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332352"/>
        <c:crosses val="autoZero"/>
        <c:auto val="1"/>
        <c:lblAlgn val="ctr"/>
        <c:lblOffset val="100"/>
        <c:noMultiLvlLbl val="0"/>
      </c:catAx>
      <c:valAx>
        <c:axId val="11133235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13308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Euribor!$C$3:$C$200</c:f>
              <c:numCache>
                <c:formatCode>mmm\-yy</c:formatCode>
                <c:ptCount val="198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  <c:pt idx="195">
                  <c:v>40634</c:v>
                </c:pt>
                <c:pt idx="196">
                  <c:v>40664</c:v>
                </c:pt>
                <c:pt idx="197">
                  <c:v>40695</c:v>
                </c:pt>
              </c:numCache>
            </c:numRef>
          </c:cat>
          <c:val>
            <c:numRef>
              <c:f>Euribor!$D$3:$D$200</c:f>
              <c:numCache>
                <c:formatCode>0.00</c:formatCode>
                <c:ptCount val="198"/>
                <c:pt idx="0">
                  <c:v>10.422000000000002</c:v>
                </c:pt>
                <c:pt idx="1">
                  <c:v>9.94</c:v>
                </c:pt>
                <c:pt idx="2">
                  <c:v>10.51</c:v>
                </c:pt>
                <c:pt idx="3">
                  <c:v>10.41</c:v>
                </c:pt>
                <c:pt idx="4">
                  <c:v>10.3</c:v>
                </c:pt>
                <c:pt idx="5">
                  <c:v>10.360000000000001</c:v>
                </c:pt>
                <c:pt idx="6">
                  <c:v>10.27</c:v>
                </c:pt>
                <c:pt idx="7">
                  <c:v>9.98</c:v>
                </c:pt>
                <c:pt idx="8">
                  <c:v>9.57</c:v>
                </c:pt>
                <c:pt idx="9">
                  <c:v>9.629999999999999</c:v>
                </c:pt>
                <c:pt idx="10">
                  <c:v>9.43</c:v>
                </c:pt>
                <c:pt idx="11">
                  <c:v>9.1399999999999988</c:v>
                </c:pt>
                <c:pt idx="12">
                  <c:v>8.66</c:v>
                </c:pt>
                <c:pt idx="13">
                  <c:v>8.4700000000000006</c:v>
                </c:pt>
                <c:pt idx="14">
                  <c:v>8.3600000000000012</c:v>
                </c:pt>
                <c:pt idx="15">
                  <c:v>7.58</c:v>
                </c:pt>
                <c:pt idx="16">
                  <c:v>7.42</c:v>
                </c:pt>
                <c:pt idx="17">
                  <c:v>7.28</c:v>
                </c:pt>
                <c:pt idx="18">
                  <c:v>7.2</c:v>
                </c:pt>
                <c:pt idx="19">
                  <c:v>7.2700000000000005</c:v>
                </c:pt>
                <c:pt idx="20">
                  <c:v>6.9700000000000006</c:v>
                </c:pt>
                <c:pt idx="21">
                  <c:v>6.6899999999999995</c:v>
                </c:pt>
                <c:pt idx="22">
                  <c:v>6.39</c:v>
                </c:pt>
                <c:pt idx="23">
                  <c:v>5.99</c:v>
                </c:pt>
                <c:pt idx="24">
                  <c:v>5.49</c:v>
                </c:pt>
                <c:pt idx="25">
                  <c:v>5.58</c:v>
                </c:pt>
                <c:pt idx="26">
                  <c:v>5.79</c:v>
                </c:pt>
                <c:pt idx="27">
                  <c:v>5.5</c:v>
                </c:pt>
                <c:pt idx="28">
                  <c:v>5.17</c:v>
                </c:pt>
                <c:pt idx="29">
                  <c:v>5.101</c:v>
                </c:pt>
                <c:pt idx="30">
                  <c:v>5.1199999999999992</c:v>
                </c:pt>
                <c:pt idx="31">
                  <c:v>5.21</c:v>
                </c:pt>
                <c:pt idx="32">
                  <c:v>4.99</c:v>
                </c:pt>
                <c:pt idx="33">
                  <c:v>4.9850000000000003</c:v>
                </c:pt>
                <c:pt idx="34">
                  <c:v>4.8069999999999995</c:v>
                </c:pt>
                <c:pt idx="35">
                  <c:v>4.6229999999999993</c:v>
                </c:pt>
                <c:pt idx="36">
                  <c:v>4.4210000000000003</c:v>
                </c:pt>
                <c:pt idx="37">
                  <c:v>4.3249999999999993</c:v>
                </c:pt>
                <c:pt idx="38">
                  <c:v>4.1609999999999987</c:v>
                </c:pt>
                <c:pt idx="39">
                  <c:v>4.214999999999999</c:v>
                </c:pt>
                <c:pt idx="40">
                  <c:v>4.22</c:v>
                </c:pt>
                <c:pt idx="41">
                  <c:v>4.1909999999999989</c:v>
                </c:pt>
                <c:pt idx="42">
                  <c:v>4.1369999999999996</c:v>
                </c:pt>
                <c:pt idx="43">
                  <c:v>4.0659999999999989</c:v>
                </c:pt>
                <c:pt idx="44">
                  <c:v>3.8299999999999996</c:v>
                </c:pt>
                <c:pt idx="45">
                  <c:v>3.6349999999999998</c:v>
                </c:pt>
                <c:pt idx="46">
                  <c:v>3.6179999999999999</c:v>
                </c:pt>
                <c:pt idx="47">
                  <c:v>3.24</c:v>
                </c:pt>
                <c:pt idx="48">
                  <c:v>3.6579999999999999</c:v>
                </c:pt>
                <c:pt idx="49">
                  <c:v>3.0349999999999997</c:v>
                </c:pt>
                <c:pt idx="50">
                  <c:v>3.0309999999999997</c:v>
                </c:pt>
                <c:pt idx="51">
                  <c:v>2.7090000000000001</c:v>
                </c:pt>
                <c:pt idx="52">
                  <c:v>2.6559999999999997</c:v>
                </c:pt>
                <c:pt idx="53">
                  <c:v>2.7800000000000002</c:v>
                </c:pt>
                <c:pt idx="54">
                  <c:v>3.0179999999999998</c:v>
                </c:pt>
                <c:pt idx="55">
                  <c:v>3.2330000000000001</c:v>
                </c:pt>
                <c:pt idx="56">
                  <c:v>3.2600000000000002</c:v>
                </c:pt>
                <c:pt idx="57">
                  <c:v>3.6070000000000002</c:v>
                </c:pt>
                <c:pt idx="58">
                  <c:v>3.6589999999999998</c:v>
                </c:pt>
                <c:pt idx="59">
                  <c:v>3.8059999999999996</c:v>
                </c:pt>
                <c:pt idx="60">
                  <c:v>3.9489999999999998</c:v>
                </c:pt>
                <c:pt idx="61">
                  <c:v>4.1109999999999989</c:v>
                </c:pt>
                <c:pt idx="62">
                  <c:v>4.2669999999999995</c:v>
                </c:pt>
                <c:pt idx="63">
                  <c:v>4.3649999999999993</c:v>
                </c:pt>
                <c:pt idx="64">
                  <c:v>4.8490000000000002</c:v>
                </c:pt>
                <c:pt idx="65">
                  <c:v>4.968</c:v>
                </c:pt>
                <c:pt idx="66">
                  <c:v>5.1049999999999995</c:v>
                </c:pt>
                <c:pt idx="67">
                  <c:v>5.2480000000000002</c:v>
                </c:pt>
                <c:pt idx="68">
                  <c:v>5.2190000000000003</c:v>
                </c:pt>
                <c:pt idx="69">
                  <c:v>5.218</c:v>
                </c:pt>
                <c:pt idx="70">
                  <c:v>5.1929999999999987</c:v>
                </c:pt>
                <c:pt idx="71">
                  <c:v>4.8810000000000002</c:v>
                </c:pt>
                <c:pt idx="72">
                  <c:v>4.5739999999999998</c:v>
                </c:pt>
                <c:pt idx="73">
                  <c:v>4.5910000000000002</c:v>
                </c:pt>
                <c:pt idx="74">
                  <c:v>4.471000000000001</c:v>
                </c:pt>
                <c:pt idx="75">
                  <c:v>4.4809999999999999</c:v>
                </c:pt>
                <c:pt idx="76">
                  <c:v>4.5199999999999996</c:v>
                </c:pt>
                <c:pt idx="77">
                  <c:v>4.3119999999999994</c:v>
                </c:pt>
                <c:pt idx="78">
                  <c:v>4.3109999999999991</c:v>
                </c:pt>
                <c:pt idx="79">
                  <c:v>4.1079999999999988</c:v>
                </c:pt>
                <c:pt idx="80">
                  <c:v>3.77</c:v>
                </c:pt>
                <c:pt idx="81">
                  <c:v>3.3689999999999998</c:v>
                </c:pt>
                <c:pt idx="82">
                  <c:v>3.198</c:v>
                </c:pt>
                <c:pt idx="83">
                  <c:v>3.298</c:v>
                </c:pt>
                <c:pt idx="84">
                  <c:v>3.4830000000000001</c:v>
                </c:pt>
                <c:pt idx="85">
                  <c:v>3.5939999999999999</c:v>
                </c:pt>
                <c:pt idx="86">
                  <c:v>3.8159999999999994</c:v>
                </c:pt>
                <c:pt idx="87">
                  <c:v>3.86</c:v>
                </c:pt>
                <c:pt idx="88">
                  <c:v>3.9630000000000001</c:v>
                </c:pt>
                <c:pt idx="89">
                  <c:v>3.8689999999999998</c:v>
                </c:pt>
                <c:pt idx="90">
                  <c:v>3.645</c:v>
                </c:pt>
                <c:pt idx="91">
                  <c:v>3.44</c:v>
                </c:pt>
                <c:pt idx="92">
                  <c:v>3.2359999999999998</c:v>
                </c:pt>
                <c:pt idx="93">
                  <c:v>3.1259999999999999</c:v>
                </c:pt>
                <c:pt idx="94">
                  <c:v>3.0169999999999995</c:v>
                </c:pt>
                <c:pt idx="95">
                  <c:v>2.8719999999999994</c:v>
                </c:pt>
                <c:pt idx="96">
                  <c:v>2.7050000000000001</c:v>
                </c:pt>
                <c:pt idx="97">
                  <c:v>2.504</c:v>
                </c:pt>
                <c:pt idx="98">
                  <c:v>2.4109999999999996</c:v>
                </c:pt>
                <c:pt idx="99">
                  <c:v>2.4470000000000001</c:v>
                </c:pt>
                <c:pt idx="100">
                  <c:v>2.2519999999999998</c:v>
                </c:pt>
                <c:pt idx="101">
                  <c:v>2.0139999999999998</c:v>
                </c:pt>
                <c:pt idx="102">
                  <c:v>2.0759999999999996</c:v>
                </c:pt>
                <c:pt idx="103">
                  <c:v>2.2789999999999999</c:v>
                </c:pt>
                <c:pt idx="104">
                  <c:v>2.258</c:v>
                </c:pt>
                <c:pt idx="105">
                  <c:v>2.3029999999999995</c:v>
                </c:pt>
                <c:pt idx="106">
                  <c:v>2.4099999999999997</c:v>
                </c:pt>
                <c:pt idx="107">
                  <c:v>2.3809999999999998</c:v>
                </c:pt>
                <c:pt idx="108">
                  <c:v>2.2159999999999997</c:v>
                </c:pt>
                <c:pt idx="109">
                  <c:v>2.1629999999999998</c:v>
                </c:pt>
                <c:pt idx="110">
                  <c:v>2.0549999999999997</c:v>
                </c:pt>
                <c:pt idx="111">
                  <c:v>2.1629999999999998</c:v>
                </c:pt>
                <c:pt idx="112">
                  <c:v>2.2970000000000002</c:v>
                </c:pt>
                <c:pt idx="113">
                  <c:v>2.4039999999999999</c:v>
                </c:pt>
                <c:pt idx="114">
                  <c:v>2.3609999999999998</c:v>
                </c:pt>
                <c:pt idx="115">
                  <c:v>2.3019999999999996</c:v>
                </c:pt>
                <c:pt idx="116">
                  <c:v>2.3769999999999993</c:v>
                </c:pt>
                <c:pt idx="117">
                  <c:v>2.3159999999999994</c:v>
                </c:pt>
                <c:pt idx="118">
                  <c:v>2.3279999999999998</c:v>
                </c:pt>
                <c:pt idx="119">
                  <c:v>2.3009999999999997</c:v>
                </c:pt>
                <c:pt idx="120">
                  <c:v>2.3119999999999994</c:v>
                </c:pt>
                <c:pt idx="121">
                  <c:v>2.3099999999999996</c:v>
                </c:pt>
                <c:pt idx="122">
                  <c:v>2.3349999999999995</c:v>
                </c:pt>
                <c:pt idx="123">
                  <c:v>2.2650000000000001</c:v>
                </c:pt>
                <c:pt idx="124">
                  <c:v>2.1930000000000001</c:v>
                </c:pt>
                <c:pt idx="125">
                  <c:v>2.1030000000000002</c:v>
                </c:pt>
                <c:pt idx="126">
                  <c:v>2.1680000000000001</c:v>
                </c:pt>
                <c:pt idx="127">
                  <c:v>2.2229999999999999</c:v>
                </c:pt>
                <c:pt idx="128">
                  <c:v>2.2200000000000002</c:v>
                </c:pt>
                <c:pt idx="129">
                  <c:v>2.4139999999999997</c:v>
                </c:pt>
                <c:pt idx="130">
                  <c:v>2.6840000000000002</c:v>
                </c:pt>
                <c:pt idx="131">
                  <c:v>2.7829999999999999</c:v>
                </c:pt>
                <c:pt idx="132">
                  <c:v>2.8329999999999997</c:v>
                </c:pt>
                <c:pt idx="133">
                  <c:v>2.9139999999999997</c:v>
                </c:pt>
                <c:pt idx="134">
                  <c:v>3.1</c:v>
                </c:pt>
                <c:pt idx="135">
                  <c:v>3.22</c:v>
                </c:pt>
                <c:pt idx="136">
                  <c:v>3.3079999999999998</c:v>
                </c:pt>
                <c:pt idx="137">
                  <c:v>3.4009999999999998</c:v>
                </c:pt>
                <c:pt idx="138">
                  <c:v>3.5470000000000002</c:v>
                </c:pt>
                <c:pt idx="139">
                  <c:v>3.72</c:v>
                </c:pt>
                <c:pt idx="140">
                  <c:v>3.7149999999999999</c:v>
                </c:pt>
                <c:pt idx="141">
                  <c:v>3.7989999999999999</c:v>
                </c:pt>
                <c:pt idx="142">
                  <c:v>3.863</c:v>
                </c:pt>
                <c:pt idx="143">
                  <c:v>3.9209999999999998</c:v>
                </c:pt>
                <c:pt idx="144">
                  <c:v>4.0639999999999992</c:v>
                </c:pt>
                <c:pt idx="145">
                  <c:v>4.0939999999999994</c:v>
                </c:pt>
                <c:pt idx="146">
                  <c:v>4.105999999999999</c:v>
                </c:pt>
                <c:pt idx="147">
                  <c:v>4.2530000000000001</c:v>
                </c:pt>
                <c:pt idx="148">
                  <c:v>4.3730000000000002</c:v>
                </c:pt>
                <c:pt idx="149">
                  <c:v>4.504999999999999</c:v>
                </c:pt>
                <c:pt idx="150">
                  <c:v>4.5639999999999992</c:v>
                </c:pt>
                <c:pt idx="151">
                  <c:v>4.6599999999999993</c:v>
                </c:pt>
                <c:pt idx="152">
                  <c:v>4.7249999999999988</c:v>
                </c:pt>
                <c:pt idx="153">
                  <c:v>4.6469999999999994</c:v>
                </c:pt>
                <c:pt idx="154">
                  <c:v>4.5999999999999996</c:v>
                </c:pt>
                <c:pt idx="155">
                  <c:v>4.79</c:v>
                </c:pt>
                <c:pt idx="156">
                  <c:v>4.4980000000000002</c:v>
                </c:pt>
                <c:pt idx="157">
                  <c:v>4.3490000000000002</c:v>
                </c:pt>
                <c:pt idx="158">
                  <c:v>4.59</c:v>
                </c:pt>
                <c:pt idx="159">
                  <c:v>4.8199999999999994</c:v>
                </c:pt>
                <c:pt idx="160">
                  <c:v>4.9939999999999998</c:v>
                </c:pt>
                <c:pt idx="161">
                  <c:v>5.3609999999999989</c:v>
                </c:pt>
                <c:pt idx="162">
                  <c:v>5.3929999999999989</c:v>
                </c:pt>
                <c:pt idx="163">
                  <c:v>5.3229999999999995</c:v>
                </c:pt>
                <c:pt idx="164">
                  <c:v>5.3839999999999995</c:v>
                </c:pt>
                <c:pt idx="165">
                  <c:v>5.2480000000000002</c:v>
                </c:pt>
                <c:pt idx="166">
                  <c:v>4.3499999999999996</c:v>
                </c:pt>
                <c:pt idx="167">
                  <c:v>3.4519999999999995</c:v>
                </c:pt>
                <c:pt idx="168">
                  <c:v>2.6219999999999999</c:v>
                </c:pt>
                <c:pt idx="169">
                  <c:v>2.1349999999999998</c:v>
                </c:pt>
                <c:pt idx="170">
                  <c:v>1.909</c:v>
                </c:pt>
                <c:pt idx="171">
                  <c:v>1.7709999999999997</c:v>
                </c:pt>
                <c:pt idx="172">
                  <c:v>1.6439999999999997</c:v>
                </c:pt>
                <c:pt idx="173">
                  <c:v>1.61</c:v>
                </c:pt>
                <c:pt idx="174">
                  <c:v>1.4119999999999995</c:v>
                </c:pt>
                <c:pt idx="175">
                  <c:v>1.3340000000000001</c:v>
                </c:pt>
                <c:pt idx="176">
                  <c:v>1.2609999999999997</c:v>
                </c:pt>
                <c:pt idx="177">
                  <c:v>1.2429999999999999</c:v>
                </c:pt>
                <c:pt idx="178">
                  <c:v>1.2309999999999999</c:v>
                </c:pt>
                <c:pt idx="179">
                  <c:v>1.242</c:v>
                </c:pt>
                <c:pt idx="180">
                  <c:v>1.232</c:v>
                </c:pt>
                <c:pt idx="181">
                  <c:v>1.2249999999999999</c:v>
                </c:pt>
                <c:pt idx="182">
                  <c:v>1.2149999999999999</c:v>
                </c:pt>
                <c:pt idx="183">
                  <c:v>1.224</c:v>
                </c:pt>
                <c:pt idx="184">
                  <c:v>1.2489999999999999</c:v>
                </c:pt>
                <c:pt idx="185">
                  <c:v>1.2809999999999997</c:v>
                </c:pt>
                <c:pt idx="186">
                  <c:v>1.373</c:v>
                </c:pt>
                <c:pt idx="187">
                  <c:v>1.4209999999999998</c:v>
                </c:pt>
                <c:pt idx="188">
                  <c:v>1.42</c:v>
                </c:pt>
                <c:pt idx="189">
                  <c:v>1.4949999999999999</c:v>
                </c:pt>
                <c:pt idx="190">
                  <c:v>1.5409999999999997</c:v>
                </c:pt>
                <c:pt idx="191">
                  <c:v>1.526</c:v>
                </c:pt>
                <c:pt idx="192">
                  <c:v>1.55</c:v>
                </c:pt>
                <c:pt idx="193">
                  <c:v>1.714</c:v>
                </c:pt>
                <c:pt idx="194">
                  <c:v>1.9239999999999997</c:v>
                </c:pt>
                <c:pt idx="195">
                  <c:v>2.0859999999999999</c:v>
                </c:pt>
                <c:pt idx="196">
                  <c:v>2.1469999999999998</c:v>
                </c:pt>
                <c:pt idx="197">
                  <c:v>2.1440000000000001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155840"/>
        <c:axId val="111178112"/>
      </c:lineChart>
      <c:dateAx>
        <c:axId val="1111558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11178112"/>
        <c:crosses val="autoZero"/>
        <c:auto val="1"/>
        <c:lblOffset val="100"/>
        <c:baseTimeUnit val="months"/>
      </c:dateAx>
      <c:valAx>
        <c:axId val="111178112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111155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'Presión Fiscal'!$F$3:$F$17</c:f>
              <c:numCache>
                <c:formatCode>General</c:formatCode>
                <c:ptCount val="1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</c:numCache>
            </c:numRef>
          </c:cat>
          <c:val>
            <c:numRef>
              <c:f>'Presión Fiscal'!$G$3:$G$17</c:f>
              <c:numCache>
                <c:formatCode>General</c:formatCode>
                <c:ptCount val="15"/>
                <c:pt idx="0">
                  <c:v>32.700000000000003</c:v>
                </c:pt>
                <c:pt idx="1">
                  <c:v>33.1</c:v>
                </c:pt>
                <c:pt idx="2">
                  <c:v>33.200000000000003</c:v>
                </c:pt>
                <c:pt idx="3" formatCode="0.0">
                  <c:v>33</c:v>
                </c:pt>
                <c:pt idx="4">
                  <c:v>33.6</c:v>
                </c:pt>
                <c:pt idx="5">
                  <c:v>33.9</c:v>
                </c:pt>
                <c:pt idx="6">
                  <c:v>33.5</c:v>
                </c:pt>
                <c:pt idx="7">
                  <c:v>33.9</c:v>
                </c:pt>
                <c:pt idx="8">
                  <c:v>33.9</c:v>
                </c:pt>
                <c:pt idx="9">
                  <c:v>34.5</c:v>
                </c:pt>
                <c:pt idx="10">
                  <c:v>35.6</c:v>
                </c:pt>
                <c:pt idx="11">
                  <c:v>36.4</c:v>
                </c:pt>
                <c:pt idx="12">
                  <c:v>37.1</c:v>
                </c:pt>
                <c:pt idx="13">
                  <c:v>33.200000000000003</c:v>
                </c:pt>
                <c:pt idx="14">
                  <c:v>30.4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189376"/>
        <c:axId val="111195264"/>
      </c:lineChart>
      <c:catAx>
        <c:axId val="11118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ES"/>
          </a:p>
        </c:txPr>
        <c:crossAx val="111195264"/>
        <c:crosses val="autoZero"/>
        <c:auto val="1"/>
        <c:lblAlgn val="ctr"/>
        <c:lblOffset val="100"/>
        <c:noMultiLvlLbl val="0"/>
      </c:catAx>
      <c:valAx>
        <c:axId val="111195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189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Inflación!$C$3:$C$200</c:f>
              <c:numCache>
                <c:formatCode>mmm\-yy</c:formatCode>
                <c:ptCount val="198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  <c:pt idx="195">
                  <c:v>40634</c:v>
                </c:pt>
                <c:pt idx="196">
                  <c:v>40664</c:v>
                </c:pt>
                <c:pt idx="197">
                  <c:v>40695</c:v>
                </c:pt>
              </c:numCache>
            </c:numRef>
          </c:cat>
          <c:val>
            <c:numRef>
              <c:f>Inflación!$D$3:$D$200</c:f>
              <c:numCache>
                <c:formatCode>General</c:formatCode>
                <c:ptCount val="198"/>
                <c:pt idx="0">
                  <c:v>4.4000000000000004</c:v>
                </c:pt>
                <c:pt idx="1">
                  <c:v>4.8</c:v>
                </c:pt>
                <c:pt idx="2">
                  <c:v>5.0999999999999996</c:v>
                </c:pt>
                <c:pt idx="3">
                  <c:v>5.2</c:v>
                </c:pt>
                <c:pt idx="4">
                  <c:v>5.0999999999999996</c:v>
                </c:pt>
                <c:pt idx="5">
                  <c:v>5.0999999999999996</c:v>
                </c:pt>
                <c:pt idx="6">
                  <c:v>4.7</c:v>
                </c:pt>
                <c:pt idx="7">
                  <c:v>4.3</c:v>
                </c:pt>
                <c:pt idx="8">
                  <c:v>4.4000000000000004</c:v>
                </c:pt>
                <c:pt idx="9">
                  <c:v>4.3</c:v>
                </c:pt>
                <c:pt idx="10">
                  <c:v>4.4000000000000004</c:v>
                </c:pt>
                <c:pt idx="11">
                  <c:v>4.3</c:v>
                </c:pt>
                <c:pt idx="12">
                  <c:v>3.9</c:v>
                </c:pt>
                <c:pt idx="13">
                  <c:v>3.7</c:v>
                </c:pt>
                <c:pt idx="14">
                  <c:v>3.4</c:v>
                </c:pt>
                <c:pt idx="15">
                  <c:v>3.5</c:v>
                </c:pt>
                <c:pt idx="16">
                  <c:v>3.8</c:v>
                </c:pt>
                <c:pt idx="17">
                  <c:v>3.6</c:v>
                </c:pt>
                <c:pt idx="18">
                  <c:v>3.7</c:v>
                </c:pt>
                <c:pt idx="19">
                  <c:v>3.7</c:v>
                </c:pt>
                <c:pt idx="20">
                  <c:v>3.6</c:v>
                </c:pt>
                <c:pt idx="21">
                  <c:v>3.5</c:v>
                </c:pt>
                <c:pt idx="22">
                  <c:v>3.2</c:v>
                </c:pt>
                <c:pt idx="23">
                  <c:v>3.2</c:v>
                </c:pt>
                <c:pt idx="24">
                  <c:v>2.9</c:v>
                </c:pt>
                <c:pt idx="25">
                  <c:v>2.5</c:v>
                </c:pt>
                <c:pt idx="26">
                  <c:v>2.2000000000000002</c:v>
                </c:pt>
                <c:pt idx="27">
                  <c:v>1.7</c:v>
                </c:pt>
                <c:pt idx="28">
                  <c:v>1.5</c:v>
                </c:pt>
                <c:pt idx="29">
                  <c:v>1.6</c:v>
                </c:pt>
                <c:pt idx="30">
                  <c:v>1.6</c:v>
                </c:pt>
                <c:pt idx="31">
                  <c:v>1.8</c:v>
                </c:pt>
                <c:pt idx="32">
                  <c:v>2</c:v>
                </c:pt>
                <c:pt idx="33">
                  <c:v>1.9000000000000001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1.8</c:v>
                </c:pt>
                <c:pt idx="38">
                  <c:v>1.8</c:v>
                </c:pt>
                <c:pt idx="39">
                  <c:v>2</c:v>
                </c:pt>
                <c:pt idx="40">
                  <c:v>2</c:v>
                </c:pt>
                <c:pt idx="41">
                  <c:v>2.1</c:v>
                </c:pt>
                <c:pt idx="42">
                  <c:v>2.2000000000000002</c:v>
                </c:pt>
                <c:pt idx="43">
                  <c:v>2.1</c:v>
                </c:pt>
                <c:pt idx="44">
                  <c:v>1.6</c:v>
                </c:pt>
                <c:pt idx="45">
                  <c:v>1.7</c:v>
                </c:pt>
                <c:pt idx="46">
                  <c:v>1.4</c:v>
                </c:pt>
                <c:pt idx="47">
                  <c:v>1.4</c:v>
                </c:pt>
                <c:pt idx="48">
                  <c:v>1.5</c:v>
                </c:pt>
                <c:pt idx="49">
                  <c:v>1.8</c:v>
                </c:pt>
                <c:pt idx="50">
                  <c:v>2.2000000000000002</c:v>
                </c:pt>
                <c:pt idx="51">
                  <c:v>2.4</c:v>
                </c:pt>
                <c:pt idx="52">
                  <c:v>2.2000000000000002</c:v>
                </c:pt>
                <c:pt idx="53">
                  <c:v>2.2000000000000002</c:v>
                </c:pt>
                <c:pt idx="54">
                  <c:v>2.2000000000000002</c:v>
                </c:pt>
                <c:pt idx="55">
                  <c:v>2.4</c:v>
                </c:pt>
                <c:pt idx="56">
                  <c:v>2.5</c:v>
                </c:pt>
                <c:pt idx="57">
                  <c:v>2.5</c:v>
                </c:pt>
                <c:pt idx="58">
                  <c:v>2.7</c:v>
                </c:pt>
                <c:pt idx="59">
                  <c:v>2.9</c:v>
                </c:pt>
                <c:pt idx="60">
                  <c:v>2.9</c:v>
                </c:pt>
                <c:pt idx="61">
                  <c:v>3</c:v>
                </c:pt>
                <c:pt idx="62">
                  <c:v>2.9</c:v>
                </c:pt>
                <c:pt idx="63">
                  <c:v>3</c:v>
                </c:pt>
                <c:pt idx="64">
                  <c:v>3.1</c:v>
                </c:pt>
                <c:pt idx="65">
                  <c:v>3.4</c:v>
                </c:pt>
                <c:pt idx="66">
                  <c:v>3.6</c:v>
                </c:pt>
                <c:pt idx="67">
                  <c:v>3.6</c:v>
                </c:pt>
                <c:pt idx="68">
                  <c:v>3.7</c:v>
                </c:pt>
                <c:pt idx="69">
                  <c:v>4</c:v>
                </c:pt>
                <c:pt idx="70">
                  <c:v>4.0999999999999996</c:v>
                </c:pt>
                <c:pt idx="71">
                  <c:v>4</c:v>
                </c:pt>
                <c:pt idx="72">
                  <c:v>3.7</c:v>
                </c:pt>
                <c:pt idx="73">
                  <c:v>3.8</c:v>
                </c:pt>
                <c:pt idx="74">
                  <c:v>3.9</c:v>
                </c:pt>
                <c:pt idx="75">
                  <c:v>4</c:v>
                </c:pt>
                <c:pt idx="76">
                  <c:v>4.2</c:v>
                </c:pt>
                <c:pt idx="77">
                  <c:v>4.2</c:v>
                </c:pt>
                <c:pt idx="78">
                  <c:v>3.9</c:v>
                </c:pt>
                <c:pt idx="79">
                  <c:v>3.7</c:v>
                </c:pt>
                <c:pt idx="80">
                  <c:v>3.4</c:v>
                </c:pt>
                <c:pt idx="81">
                  <c:v>3</c:v>
                </c:pt>
                <c:pt idx="82">
                  <c:v>2.7</c:v>
                </c:pt>
                <c:pt idx="83">
                  <c:v>2.7</c:v>
                </c:pt>
                <c:pt idx="84">
                  <c:v>3.1</c:v>
                </c:pt>
                <c:pt idx="85">
                  <c:v>3.1</c:v>
                </c:pt>
                <c:pt idx="86">
                  <c:v>3.1</c:v>
                </c:pt>
                <c:pt idx="87">
                  <c:v>3.6</c:v>
                </c:pt>
                <c:pt idx="88">
                  <c:v>3.6</c:v>
                </c:pt>
                <c:pt idx="89">
                  <c:v>3.4</c:v>
                </c:pt>
                <c:pt idx="90">
                  <c:v>3.4</c:v>
                </c:pt>
                <c:pt idx="91">
                  <c:v>3.6</c:v>
                </c:pt>
                <c:pt idx="92">
                  <c:v>3.5</c:v>
                </c:pt>
                <c:pt idx="93">
                  <c:v>4</c:v>
                </c:pt>
                <c:pt idx="94">
                  <c:v>3.9</c:v>
                </c:pt>
                <c:pt idx="95">
                  <c:v>4</c:v>
                </c:pt>
                <c:pt idx="96">
                  <c:v>3.7</c:v>
                </c:pt>
                <c:pt idx="97">
                  <c:v>3.8</c:v>
                </c:pt>
                <c:pt idx="98">
                  <c:v>3.7</c:v>
                </c:pt>
                <c:pt idx="99">
                  <c:v>3.1</c:v>
                </c:pt>
                <c:pt idx="100">
                  <c:v>2.7</c:v>
                </c:pt>
                <c:pt idx="101">
                  <c:v>2.7</c:v>
                </c:pt>
                <c:pt idx="102">
                  <c:v>2.8</c:v>
                </c:pt>
                <c:pt idx="103">
                  <c:v>3</c:v>
                </c:pt>
                <c:pt idx="104">
                  <c:v>2.9</c:v>
                </c:pt>
                <c:pt idx="105">
                  <c:v>2.6</c:v>
                </c:pt>
                <c:pt idx="106">
                  <c:v>2.8</c:v>
                </c:pt>
                <c:pt idx="107">
                  <c:v>2.6</c:v>
                </c:pt>
                <c:pt idx="108">
                  <c:v>2.2999999999999998</c:v>
                </c:pt>
                <c:pt idx="109">
                  <c:v>2.1</c:v>
                </c:pt>
                <c:pt idx="110">
                  <c:v>2.1</c:v>
                </c:pt>
                <c:pt idx="111">
                  <c:v>2.7</c:v>
                </c:pt>
                <c:pt idx="112">
                  <c:v>3.4</c:v>
                </c:pt>
                <c:pt idx="113">
                  <c:v>3.5</c:v>
                </c:pt>
                <c:pt idx="114">
                  <c:v>3.4</c:v>
                </c:pt>
                <c:pt idx="115">
                  <c:v>3.3</c:v>
                </c:pt>
                <c:pt idx="116">
                  <c:v>3.2</c:v>
                </c:pt>
                <c:pt idx="117">
                  <c:v>3.6</c:v>
                </c:pt>
                <c:pt idx="118">
                  <c:v>3.5</c:v>
                </c:pt>
                <c:pt idx="119">
                  <c:v>3.2</c:v>
                </c:pt>
                <c:pt idx="120">
                  <c:v>3.1</c:v>
                </c:pt>
                <c:pt idx="121">
                  <c:v>3.3</c:v>
                </c:pt>
                <c:pt idx="122">
                  <c:v>3.4</c:v>
                </c:pt>
                <c:pt idx="123">
                  <c:v>3.5</c:v>
                </c:pt>
                <c:pt idx="124">
                  <c:v>3.1</c:v>
                </c:pt>
                <c:pt idx="125">
                  <c:v>3.1</c:v>
                </c:pt>
                <c:pt idx="126">
                  <c:v>3.3</c:v>
                </c:pt>
                <c:pt idx="127">
                  <c:v>3.3</c:v>
                </c:pt>
                <c:pt idx="128">
                  <c:v>3.7</c:v>
                </c:pt>
                <c:pt idx="129">
                  <c:v>3.5</c:v>
                </c:pt>
                <c:pt idx="130">
                  <c:v>3.4</c:v>
                </c:pt>
                <c:pt idx="131">
                  <c:v>3.7</c:v>
                </c:pt>
                <c:pt idx="132">
                  <c:v>4.2</c:v>
                </c:pt>
                <c:pt idx="133">
                  <c:v>4</c:v>
                </c:pt>
                <c:pt idx="134">
                  <c:v>3.9</c:v>
                </c:pt>
                <c:pt idx="135">
                  <c:v>3.9</c:v>
                </c:pt>
                <c:pt idx="136">
                  <c:v>4</c:v>
                </c:pt>
                <c:pt idx="137">
                  <c:v>3.9</c:v>
                </c:pt>
                <c:pt idx="138">
                  <c:v>4</c:v>
                </c:pt>
                <c:pt idx="139">
                  <c:v>3.7</c:v>
                </c:pt>
                <c:pt idx="140">
                  <c:v>2.9</c:v>
                </c:pt>
                <c:pt idx="141">
                  <c:v>2.5</c:v>
                </c:pt>
                <c:pt idx="142">
                  <c:v>2.6</c:v>
                </c:pt>
                <c:pt idx="143">
                  <c:v>2.7</c:v>
                </c:pt>
                <c:pt idx="144">
                  <c:v>2.4</c:v>
                </c:pt>
                <c:pt idx="145">
                  <c:v>2.4</c:v>
                </c:pt>
                <c:pt idx="146">
                  <c:v>2.5</c:v>
                </c:pt>
                <c:pt idx="147">
                  <c:v>2.4</c:v>
                </c:pt>
                <c:pt idx="148">
                  <c:v>2.2999999999999998</c:v>
                </c:pt>
                <c:pt idx="149">
                  <c:v>2.4</c:v>
                </c:pt>
                <c:pt idx="150">
                  <c:v>2.2000000000000002</c:v>
                </c:pt>
                <c:pt idx="151">
                  <c:v>2.2000000000000002</c:v>
                </c:pt>
                <c:pt idx="152">
                  <c:v>2.7</c:v>
                </c:pt>
                <c:pt idx="153">
                  <c:v>3.6</c:v>
                </c:pt>
                <c:pt idx="154">
                  <c:v>4.0999999999999996</c:v>
                </c:pt>
                <c:pt idx="155">
                  <c:v>4.2</c:v>
                </c:pt>
                <c:pt idx="156">
                  <c:v>4.3</c:v>
                </c:pt>
                <c:pt idx="157">
                  <c:v>4.4000000000000004</c:v>
                </c:pt>
                <c:pt idx="158">
                  <c:v>4.5</c:v>
                </c:pt>
                <c:pt idx="159">
                  <c:v>4.2</c:v>
                </c:pt>
                <c:pt idx="160">
                  <c:v>4.5999999999999996</c:v>
                </c:pt>
                <c:pt idx="161">
                  <c:v>5</c:v>
                </c:pt>
                <c:pt idx="162">
                  <c:v>5.3</c:v>
                </c:pt>
                <c:pt idx="163">
                  <c:v>4.9000000000000004</c:v>
                </c:pt>
                <c:pt idx="164">
                  <c:v>4.5</c:v>
                </c:pt>
                <c:pt idx="165">
                  <c:v>3.6</c:v>
                </c:pt>
                <c:pt idx="166">
                  <c:v>2.4</c:v>
                </c:pt>
                <c:pt idx="167">
                  <c:v>1.4</c:v>
                </c:pt>
                <c:pt idx="168">
                  <c:v>0.8</c:v>
                </c:pt>
                <c:pt idx="169">
                  <c:v>0.70000000000000007</c:v>
                </c:pt>
                <c:pt idx="170">
                  <c:v>-0.1</c:v>
                </c:pt>
                <c:pt idx="171">
                  <c:v>-0.2</c:v>
                </c:pt>
                <c:pt idx="172">
                  <c:v>-0.9</c:v>
                </c:pt>
                <c:pt idx="173">
                  <c:v>-1</c:v>
                </c:pt>
                <c:pt idx="174">
                  <c:v>-1.4</c:v>
                </c:pt>
                <c:pt idx="175">
                  <c:v>-0.8</c:v>
                </c:pt>
                <c:pt idx="176">
                  <c:v>-1</c:v>
                </c:pt>
                <c:pt idx="177">
                  <c:v>-0.70000000000000007</c:v>
                </c:pt>
                <c:pt idx="178">
                  <c:v>0.30000000000000004</c:v>
                </c:pt>
                <c:pt idx="179">
                  <c:v>0.8</c:v>
                </c:pt>
                <c:pt idx="180">
                  <c:v>1</c:v>
                </c:pt>
                <c:pt idx="181">
                  <c:v>0.8</c:v>
                </c:pt>
                <c:pt idx="182">
                  <c:v>1.4</c:v>
                </c:pt>
                <c:pt idx="183">
                  <c:v>1.5</c:v>
                </c:pt>
                <c:pt idx="184">
                  <c:v>1.8</c:v>
                </c:pt>
                <c:pt idx="185">
                  <c:v>1.5</c:v>
                </c:pt>
                <c:pt idx="186">
                  <c:v>1.9000000000000001</c:v>
                </c:pt>
                <c:pt idx="187">
                  <c:v>1.8</c:v>
                </c:pt>
                <c:pt idx="188">
                  <c:v>2.1</c:v>
                </c:pt>
                <c:pt idx="189">
                  <c:v>2.2999999999999998</c:v>
                </c:pt>
                <c:pt idx="190">
                  <c:v>2.2999999999999998</c:v>
                </c:pt>
                <c:pt idx="191">
                  <c:v>3</c:v>
                </c:pt>
                <c:pt idx="192">
                  <c:v>3.3</c:v>
                </c:pt>
                <c:pt idx="193">
                  <c:v>3.6</c:v>
                </c:pt>
                <c:pt idx="194">
                  <c:v>3.6</c:v>
                </c:pt>
                <c:pt idx="195">
                  <c:v>3.8</c:v>
                </c:pt>
                <c:pt idx="196">
                  <c:v>3.5</c:v>
                </c:pt>
                <c:pt idx="197">
                  <c:v>3.2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247360"/>
        <c:axId val="111248896"/>
      </c:lineChart>
      <c:dateAx>
        <c:axId val="11124736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11248896"/>
        <c:crosses val="autoZero"/>
        <c:auto val="1"/>
        <c:lblOffset val="100"/>
        <c:baseTimeUnit val="months"/>
      </c:dateAx>
      <c:valAx>
        <c:axId val="111248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2473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PIB!$D$3</c:f>
              <c:strCache>
                <c:ptCount val="1"/>
                <c:pt idx="0">
                  <c:v>3,0</c:v>
                </c:pt>
              </c:strCache>
            </c:strRef>
          </c:tx>
          <c:marker>
            <c:symbol val="none"/>
          </c:marker>
          <c:cat>
            <c:numRef>
              <c:f>PIB!$C$3:$C$197</c:f>
              <c:numCache>
                <c:formatCode>mmm\-yy</c:formatCode>
                <c:ptCount val="195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</c:numCache>
            </c:numRef>
          </c:cat>
          <c:val>
            <c:numRef>
              <c:f>PIB!$D$3:$D$197</c:f>
              <c:numCache>
                <c:formatCode>0.0</c:formatCode>
                <c:ptCount val="19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2.9</c:v>
                </c:pt>
                <c:pt idx="4">
                  <c:v>2.9</c:v>
                </c:pt>
                <c:pt idx="5">
                  <c:v>2.9</c:v>
                </c:pt>
                <c:pt idx="6">
                  <c:v>2.7</c:v>
                </c:pt>
                <c:pt idx="7">
                  <c:v>2.7</c:v>
                </c:pt>
                <c:pt idx="8">
                  <c:v>2.7</c:v>
                </c:pt>
                <c:pt idx="9">
                  <c:v>2.4</c:v>
                </c:pt>
                <c:pt idx="10">
                  <c:v>2.4</c:v>
                </c:pt>
                <c:pt idx="11">
                  <c:v>2.4</c:v>
                </c:pt>
                <c:pt idx="12">
                  <c:v>1.7</c:v>
                </c:pt>
                <c:pt idx="13">
                  <c:v>1.7</c:v>
                </c:pt>
                <c:pt idx="14">
                  <c:v>1.7</c:v>
                </c:pt>
                <c:pt idx="15">
                  <c:v>2.2000000000000002</c:v>
                </c:pt>
                <c:pt idx="16">
                  <c:v>2.2000000000000002</c:v>
                </c:pt>
                <c:pt idx="17">
                  <c:v>2.2000000000000002</c:v>
                </c:pt>
                <c:pt idx="18">
                  <c:v>2.8</c:v>
                </c:pt>
                <c:pt idx="19">
                  <c:v>2.8</c:v>
                </c:pt>
                <c:pt idx="20">
                  <c:v>2.8</c:v>
                </c:pt>
                <c:pt idx="21">
                  <c:v>2.9</c:v>
                </c:pt>
                <c:pt idx="22">
                  <c:v>2.9</c:v>
                </c:pt>
                <c:pt idx="23">
                  <c:v>2.9</c:v>
                </c:pt>
                <c:pt idx="24">
                  <c:v>3.4</c:v>
                </c:pt>
                <c:pt idx="25">
                  <c:v>3.4</c:v>
                </c:pt>
                <c:pt idx="26">
                  <c:v>3.4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3.8</c:v>
                </c:pt>
                <c:pt idx="31">
                  <c:v>3.8</c:v>
                </c:pt>
                <c:pt idx="32">
                  <c:v>3.8</c:v>
                </c:pt>
                <c:pt idx="33">
                  <c:v>4.7</c:v>
                </c:pt>
                <c:pt idx="34">
                  <c:v>4.7</c:v>
                </c:pt>
                <c:pt idx="35">
                  <c:v>4.7</c:v>
                </c:pt>
                <c:pt idx="36">
                  <c:v>4.5999999999999996</c:v>
                </c:pt>
                <c:pt idx="37">
                  <c:v>4.5999999999999996</c:v>
                </c:pt>
                <c:pt idx="38">
                  <c:v>4.5999999999999996</c:v>
                </c:pt>
                <c:pt idx="39">
                  <c:v>4.5999999999999996</c:v>
                </c:pt>
                <c:pt idx="40">
                  <c:v>4.5999999999999996</c:v>
                </c:pt>
                <c:pt idx="41">
                  <c:v>4.5999999999999996</c:v>
                </c:pt>
                <c:pt idx="42">
                  <c:v>4.7</c:v>
                </c:pt>
                <c:pt idx="43">
                  <c:v>4.7</c:v>
                </c:pt>
                <c:pt idx="44">
                  <c:v>4.7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4.0999999999999996</c:v>
                </c:pt>
                <c:pt idx="49">
                  <c:v>4.0999999999999996</c:v>
                </c:pt>
                <c:pt idx="50">
                  <c:v>4.0999999999999996</c:v>
                </c:pt>
                <c:pt idx="51">
                  <c:v>4.7</c:v>
                </c:pt>
                <c:pt idx="52">
                  <c:v>4.7</c:v>
                </c:pt>
                <c:pt idx="53">
                  <c:v>4.7</c:v>
                </c:pt>
                <c:pt idx="54">
                  <c:v>5</c:v>
                </c:pt>
                <c:pt idx="55">
                  <c:v>5</c:v>
                </c:pt>
                <c:pt idx="56">
                  <c:v>5</c:v>
                </c:pt>
                <c:pt idx="57">
                  <c:v>5.3</c:v>
                </c:pt>
                <c:pt idx="58">
                  <c:v>5.3</c:v>
                </c:pt>
                <c:pt idx="59">
                  <c:v>5.3</c:v>
                </c:pt>
                <c:pt idx="60">
                  <c:v>5.8</c:v>
                </c:pt>
                <c:pt idx="61">
                  <c:v>5.8</c:v>
                </c:pt>
                <c:pt idx="62">
                  <c:v>5.8</c:v>
                </c:pt>
                <c:pt idx="63">
                  <c:v>5.4</c:v>
                </c:pt>
                <c:pt idx="64">
                  <c:v>5.4</c:v>
                </c:pt>
                <c:pt idx="65">
                  <c:v>5.4</c:v>
                </c:pt>
                <c:pt idx="66">
                  <c:v>4.5</c:v>
                </c:pt>
                <c:pt idx="67">
                  <c:v>4.5</c:v>
                </c:pt>
                <c:pt idx="68">
                  <c:v>4.5</c:v>
                </c:pt>
                <c:pt idx="69">
                  <c:v>4.5</c:v>
                </c:pt>
                <c:pt idx="70">
                  <c:v>4.5</c:v>
                </c:pt>
                <c:pt idx="71">
                  <c:v>4.5</c:v>
                </c:pt>
                <c:pt idx="72">
                  <c:v>4</c:v>
                </c:pt>
                <c:pt idx="73">
                  <c:v>4</c:v>
                </c:pt>
                <c:pt idx="74">
                  <c:v>4</c:v>
                </c:pt>
                <c:pt idx="75">
                  <c:v>3.5</c:v>
                </c:pt>
                <c:pt idx="76">
                  <c:v>3.5</c:v>
                </c:pt>
                <c:pt idx="77">
                  <c:v>3.5</c:v>
                </c:pt>
                <c:pt idx="78">
                  <c:v>3.8</c:v>
                </c:pt>
                <c:pt idx="79">
                  <c:v>3.8</c:v>
                </c:pt>
                <c:pt idx="80">
                  <c:v>3.8</c:v>
                </c:pt>
                <c:pt idx="81">
                  <c:v>3.3</c:v>
                </c:pt>
                <c:pt idx="82">
                  <c:v>3.3</c:v>
                </c:pt>
                <c:pt idx="83">
                  <c:v>3.3</c:v>
                </c:pt>
                <c:pt idx="84">
                  <c:v>2.7</c:v>
                </c:pt>
                <c:pt idx="85">
                  <c:v>2.7</c:v>
                </c:pt>
                <c:pt idx="86">
                  <c:v>2.7</c:v>
                </c:pt>
                <c:pt idx="87">
                  <c:v>2.9</c:v>
                </c:pt>
                <c:pt idx="88">
                  <c:v>2.9</c:v>
                </c:pt>
                <c:pt idx="89">
                  <c:v>2.9</c:v>
                </c:pt>
                <c:pt idx="90">
                  <c:v>2.6</c:v>
                </c:pt>
                <c:pt idx="91">
                  <c:v>2.6</c:v>
                </c:pt>
                <c:pt idx="92">
                  <c:v>2.6</c:v>
                </c:pt>
                <c:pt idx="93">
                  <c:v>2.7</c:v>
                </c:pt>
                <c:pt idx="94">
                  <c:v>2.7</c:v>
                </c:pt>
                <c:pt idx="95">
                  <c:v>2.7</c:v>
                </c:pt>
                <c:pt idx="96">
                  <c:v>3.2</c:v>
                </c:pt>
                <c:pt idx="97">
                  <c:v>3.2</c:v>
                </c:pt>
                <c:pt idx="98">
                  <c:v>3.2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3.2</c:v>
                </c:pt>
                <c:pt idx="106">
                  <c:v>3.2</c:v>
                </c:pt>
                <c:pt idx="107">
                  <c:v>3.2</c:v>
                </c:pt>
                <c:pt idx="108">
                  <c:v>2.9</c:v>
                </c:pt>
                <c:pt idx="109">
                  <c:v>2.9</c:v>
                </c:pt>
                <c:pt idx="110">
                  <c:v>2.9</c:v>
                </c:pt>
                <c:pt idx="111">
                  <c:v>3.1</c:v>
                </c:pt>
                <c:pt idx="112">
                  <c:v>3.1</c:v>
                </c:pt>
                <c:pt idx="113">
                  <c:v>3.1</c:v>
                </c:pt>
                <c:pt idx="114">
                  <c:v>3.6</c:v>
                </c:pt>
                <c:pt idx="115">
                  <c:v>3.6</c:v>
                </c:pt>
                <c:pt idx="116">
                  <c:v>3.6</c:v>
                </c:pt>
                <c:pt idx="117">
                  <c:v>3.4</c:v>
                </c:pt>
                <c:pt idx="118">
                  <c:v>3.4</c:v>
                </c:pt>
                <c:pt idx="119">
                  <c:v>3.4</c:v>
                </c:pt>
                <c:pt idx="120">
                  <c:v>3.6</c:v>
                </c:pt>
                <c:pt idx="121">
                  <c:v>3.6</c:v>
                </c:pt>
                <c:pt idx="122">
                  <c:v>3.6</c:v>
                </c:pt>
                <c:pt idx="123">
                  <c:v>3.7</c:v>
                </c:pt>
                <c:pt idx="124">
                  <c:v>3.7</c:v>
                </c:pt>
                <c:pt idx="125">
                  <c:v>3.7</c:v>
                </c:pt>
                <c:pt idx="126">
                  <c:v>3.4</c:v>
                </c:pt>
                <c:pt idx="127">
                  <c:v>3.4</c:v>
                </c:pt>
                <c:pt idx="128">
                  <c:v>3.4</c:v>
                </c:pt>
                <c:pt idx="129">
                  <c:v>3.8</c:v>
                </c:pt>
                <c:pt idx="130">
                  <c:v>3.8</c:v>
                </c:pt>
                <c:pt idx="131">
                  <c:v>3.8</c:v>
                </c:pt>
                <c:pt idx="132">
                  <c:v>3.9</c:v>
                </c:pt>
                <c:pt idx="133">
                  <c:v>3.9</c:v>
                </c:pt>
                <c:pt idx="134">
                  <c:v>3.9</c:v>
                </c:pt>
                <c:pt idx="135">
                  <c:v>4</c:v>
                </c:pt>
                <c:pt idx="136">
                  <c:v>4</c:v>
                </c:pt>
                <c:pt idx="137">
                  <c:v>4</c:v>
                </c:pt>
                <c:pt idx="138">
                  <c:v>4.0999999999999996</c:v>
                </c:pt>
                <c:pt idx="139">
                  <c:v>4.0999999999999996</c:v>
                </c:pt>
                <c:pt idx="140">
                  <c:v>4.0999999999999996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3.9</c:v>
                </c:pt>
                <c:pt idx="145">
                  <c:v>3.9</c:v>
                </c:pt>
                <c:pt idx="146">
                  <c:v>3.9</c:v>
                </c:pt>
                <c:pt idx="147">
                  <c:v>3.7</c:v>
                </c:pt>
                <c:pt idx="148">
                  <c:v>3.7</c:v>
                </c:pt>
                <c:pt idx="149">
                  <c:v>3.7</c:v>
                </c:pt>
                <c:pt idx="150">
                  <c:v>3.5</c:v>
                </c:pt>
                <c:pt idx="151">
                  <c:v>3.5</c:v>
                </c:pt>
                <c:pt idx="152">
                  <c:v>3.5</c:v>
                </c:pt>
                <c:pt idx="153">
                  <c:v>3.2</c:v>
                </c:pt>
                <c:pt idx="154">
                  <c:v>3.2</c:v>
                </c:pt>
                <c:pt idx="155">
                  <c:v>3.2</c:v>
                </c:pt>
                <c:pt idx="156">
                  <c:v>2.7</c:v>
                </c:pt>
                <c:pt idx="157">
                  <c:v>2.7</c:v>
                </c:pt>
                <c:pt idx="158">
                  <c:v>2.7</c:v>
                </c:pt>
                <c:pt idx="159">
                  <c:v>1.9000000000000001</c:v>
                </c:pt>
                <c:pt idx="160">
                  <c:v>1.9000000000000001</c:v>
                </c:pt>
                <c:pt idx="161">
                  <c:v>1.9000000000000001</c:v>
                </c:pt>
                <c:pt idx="162">
                  <c:v>0.30000000000000004</c:v>
                </c:pt>
                <c:pt idx="163">
                  <c:v>0.30000000000000004</c:v>
                </c:pt>
                <c:pt idx="164">
                  <c:v>0.30000000000000004</c:v>
                </c:pt>
                <c:pt idx="165">
                  <c:v>-1.4</c:v>
                </c:pt>
                <c:pt idx="166">
                  <c:v>-1.4</c:v>
                </c:pt>
                <c:pt idx="167">
                  <c:v>-1.4</c:v>
                </c:pt>
                <c:pt idx="168">
                  <c:v>-3.5</c:v>
                </c:pt>
                <c:pt idx="169">
                  <c:v>-3.5</c:v>
                </c:pt>
                <c:pt idx="170">
                  <c:v>-3.5</c:v>
                </c:pt>
                <c:pt idx="171">
                  <c:v>-4.4000000000000004</c:v>
                </c:pt>
                <c:pt idx="172">
                  <c:v>-4.4000000000000004</c:v>
                </c:pt>
                <c:pt idx="173">
                  <c:v>-4.4000000000000004</c:v>
                </c:pt>
                <c:pt idx="174">
                  <c:v>-3.9</c:v>
                </c:pt>
                <c:pt idx="175">
                  <c:v>-3.9</c:v>
                </c:pt>
                <c:pt idx="176">
                  <c:v>-3.9</c:v>
                </c:pt>
                <c:pt idx="177">
                  <c:v>-3</c:v>
                </c:pt>
                <c:pt idx="178">
                  <c:v>-3</c:v>
                </c:pt>
                <c:pt idx="179">
                  <c:v>-3</c:v>
                </c:pt>
                <c:pt idx="180">
                  <c:v>-1.4</c:v>
                </c:pt>
                <c:pt idx="181">
                  <c:v>-1.4</c:v>
                </c:pt>
                <c:pt idx="182">
                  <c:v>-1.4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0.2</c:v>
                </c:pt>
                <c:pt idx="187">
                  <c:v>0.2</c:v>
                </c:pt>
                <c:pt idx="188">
                  <c:v>0.2</c:v>
                </c:pt>
                <c:pt idx="189">
                  <c:v>0.60000000000000009</c:v>
                </c:pt>
                <c:pt idx="190">
                  <c:v>0.60000000000000009</c:v>
                </c:pt>
                <c:pt idx="191">
                  <c:v>0.60000000000000009</c:v>
                </c:pt>
                <c:pt idx="192">
                  <c:v>0.8</c:v>
                </c:pt>
                <c:pt idx="193">
                  <c:v>0.8</c:v>
                </c:pt>
                <c:pt idx="194">
                  <c:v>0.8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276800"/>
        <c:axId val="111278336"/>
      </c:lineChart>
      <c:dateAx>
        <c:axId val="11127680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11278336"/>
        <c:crosses val="autoZero"/>
        <c:auto val="1"/>
        <c:lblOffset val="100"/>
        <c:baseTimeUnit val="months"/>
      </c:dateAx>
      <c:valAx>
        <c:axId val="11127833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11276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VAB!$C$3:$C$197</c:f>
              <c:numCache>
                <c:formatCode>mmm\-yy</c:formatCode>
                <c:ptCount val="195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</c:numCache>
            </c:numRef>
          </c:cat>
          <c:val>
            <c:numRef>
              <c:f>VAB!$D$3:$D$197</c:f>
              <c:numCache>
                <c:formatCode>0.0</c:formatCode>
                <c:ptCount val="19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-4.3</c:v>
                </c:pt>
                <c:pt idx="13">
                  <c:v>-4.3</c:v>
                </c:pt>
                <c:pt idx="14">
                  <c:v>-4.3</c:v>
                </c:pt>
                <c:pt idx="15">
                  <c:v>-3</c:v>
                </c:pt>
                <c:pt idx="16">
                  <c:v>-3</c:v>
                </c:pt>
                <c:pt idx="17">
                  <c:v>-3</c:v>
                </c:pt>
                <c:pt idx="18">
                  <c:v>3.3</c:v>
                </c:pt>
                <c:pt idx="19">
                  <c:v>3.3</c:v>
                </c:pt>
                <c:pt idx="20">
                  <c:v>3.3</c:v>
                </c:pt>
                <c:pt idx="21">
                  <c:v>0.9</c:v>
                </c:pt>
                <c:pt idx="22">
                  <c:v>0.9</c:v>
                </c:pt>
                <c:pt idx="23">
                  <c:v>0.9</c:v>
                </c:pt>
                <c:pt idx="24">
                  <c:v>0.1</c:v>
                </c:pt>
                <c:pt idx="25">
                  <c:v>0.1</c:v>
                </c:pt>
                <c:pt idx="26">
                  <c:v>0.1</c:v>
                </c:pt>
                <c:pt idx="27">
                  <c:v>3.2</c:v>
                </c:pt>
                <c:pt idx="28">
                  <c:v>3.2</c:v>
                </c:pt>
                <c:pt idx="29">
                  <c:v>3.2</c:v>
                </c:pt>
                <c:pt idx="30">
                  <c:v>3.5</c:v>
                </c:pt>
                <c:pt idx="31">
                  <c:v>3.5</c:v>
                </c:pt>
                <c:pt idx="32">
                  <c:v>3.5</c:v>
                </c:pt>
                <c:pt idx="33">
                  <c:v>2.2000000000000002</c:v>
                </c:pt>
                <c:pt idx="34">
                  <c:v>2.2000000000000002</c:v>
                </c:pt>
                <c:pt idx="35">
                  <c:v>2.2000000000000002</c:v>
                </c:pt>
                <c:pt idx="36">
                  <c:v>3.6</c:v>
                </c:pt>
                <c:pt idx="37">
                  <c:v>3.6</c:v>
                </c:pt>
                <c:pt idx="38">
                  <c:v>3.6</c:v>
                </c:pt>
                <c:pt idx="39">
                  <c:v>5.6</c:v>
                </c:pt>
                <c:pt idx="40">
                  <c:v>5.6</c:v>
                </c:pt>
                <c:pt idx="41">
                  <c:v>5.6</c:v>
                </c:pt>
                <c:pt idx="42">
                  <c:v>6.7</c:v>
                </c:pt>
                <c:pt idx="43">
                  <c:v>6.7</c:v>
                </c:pt>
                <c:pt idx="44">
                  <c:v>6.7</c:v>
                </c:pt>
                <c:pt idx="45">
                  <c:v>10.7</c:v>
                </c:pt>
                <c:pt idx="46">
                  <c:v>10.7</c:v>
                </c:pt>
                <c:pt idx="47">
                  <c:v>10.7</c:v>
                </c:pt>
                <c:pt idx="48">
                  <c:v>11.1</c:v>
                </c:pt>
                <c:pt idx="49">
                  <c:v>11.1</c:v>
                </c:pt>
                <c:pt idx="50">
                  <c:v>11.1</c:v>
                </c:pt>
                <c:pt idx="51">
                  <c:v>12.5</c:v>
                </c:pt>
                <c:pt idx="52">
                  <c:v>12.5</c:v>
                </c:pt>
                <c:pt idx="53">
                  <c:v>12.5</c:v>
                </c:pt>
                <c:pt idx="54">
                  <c:v>5.0999999999999996</c:v>
                </c:pt>
                <c:pt idx="55">
                  <c:v>5.0999999999999996</c:v>
                </c:pt>
                <c:pt idx="56">
                  <c:v>5.0999999999999996</c:v>
                </c:pt>
                <c:pt idx="57">
                  <c:v>5.5</c:v>
                </c:pt>
                <c:pt idx="58">
                  <c:v>5.5</c:v>
                </c:pt>
                <c:pt idx="59">
                  <c:v>5.5</c:v>
                </c:pt>
                <c:pt idx="60">
                  <c:v>9.9</c:v>
                </c:pt>
                <c:pt idx="61">
                  <c:v>9.9</c:v>
                </c:pt>
                <c:pt idx="62">
                  <c:v>9.9</c:v>
                </c:pt>
                <c:pt idx="63">
                  <c:v>6.2</c:v>
                </c:pt>
                <c:pt idx="64">
                  <c:v>6.2</c:v>
                </c:pt>
                <c:pt idx="65">
                  <c:v>6.2</c:v>
                </c:pt>
                <c:pt idx="66">
                  <c:v>3.3</c:v>
                </c:pt>
                <c:pt idx="67">
                  <c:v>3.3</c:v>
                </c:pt>
                <c:pt idx="68">
                  <c:v>3.3</c:v>
                </c:pt>
                <c:pt idx="69">
                  <c:v>4.8</c:v>
                </c:pt>
                <c:pt idx="70">
                  <c:v>4.8</c:v>
                </c:pt>
                <c:pt idx="71">
                  <c:v>4.8</c:v>
                </c:pt>
                <c:pt idx="72">
                  <c:v>5.9</c:v>
                </c:pt>
                <c:pt idx="73">
                  <c:v>5.9</c:v>
                </c:pt>
                <c:pt idx="74">
                  <c:v>5.9</c:v>
                </c:pt>
                <c:pt idx="75">
                  <c:v>4.8</c:v>
                </c:pt>
                <c:pt idx="76">
                  <c:v>4.8</c:v>
                </c:pt>
                <c:pt idx="77">
                  <c:v>4.8</c:v>
                </c:pt>
                <c:pt idx="78">
                  <c:v>11.7</c:v>
                </c:pt>
                <c:pt idx="79">
                  <c:v>11.7</c:v>
                </c:pt>
                <c:pt idx="80">
                  <c:v>11.7</c:v>
                </c:pt>
                <c:pt idx="81">
                  <c:v>11.3</c:v>
                </c:pt>
                <c:pt idx="82">
                  <c:v>11.3</c:v>
                </c:pt>
                <c:pt idx="83">
                  <c:v>11.3</c:v>
                </c:pt>
                <c:pt idx="84">
                  <c:v>9.7000000000000011</c:v>
                </c:pt>
                <c:pt idx="85">
                  <c:v>9.7000000000000011</c:v>
                </c:pt>
                <c:pt idx="86">
                  <c:v>9.7000000000000011</c:v>
                </c:pt>
                <c:pt idx="87">
                  <c:v>6.6</c:v>
                </c:pt>
                <c:pt idx="88">
                  <c:v>6.6</c:v>
                </c:pt>
                <c:pt idx="89">
                  <c:v>6.6</c:v>
                </c:pt>
                <c:pt idx="90">
                  <c:v>3.8</c:v>
                </c:pt>
                <c:pt idx="91">
                  <c:v>3.8</c:v>
                </c:pt>
                <c:pt idx="92">
                  <c:v>3.8</c:v>
                </c:pt>
                <c:pt idx="93">
                  <c:v>5.6</c:v>
                </c:pt>
                <c:pt idx="94">
                  <c:v>5.6</c:v>
                </c:pt>
                <c:pt idx="95">
                  <c:v>5.6</c:v>
                </c:pt>
                <c:pt idx="96">
                  <c:v>2.6</c:v>
                </c:pt>
                <c:pt idx="97">
                  <c:v>2.6</c:v>
                </c:pt>
                <c:pt idx="98">
                  <c:v>2.6</c:v>
                </c:pt>
                <c:pt idx="99">
                  <c:v>5.9</c:v>
                </c:pt>
                <c:pt idx="100">
                  <c:v>5.9</c:v>
                </c:pt>
                <c:pt idx="101">
                  <c:v>5.9</c:v>
                </c:pt>
                <c:pt idx="102">
                  <c:v>4.9000000000000004</c:v>
                </c:pt>
                <c:pt idx="103">
                  <c:v>4.9000000000000004</c:v>
                </c:pt>
                <c:pt idx="104">
                  <c:v>4.9000000000000004</c:v>
                </c:pt>
                <c:pt idx="105">
                  <c:v>4</c:v>
                </c:pt>
                <c:pt idx="106">
                  <c:v>4</c:v>
                </c:pt>
                <c:pt idx="107">
                  <c:v>4</c:v>
                </c:pt>
                <c:pt idx="108">
                  <c:v>5.0999999999999996</c:v>
                </c:pt>
                <c:pt idx="109">
                  <c:v>5.0999999999999996</c:v>
                </c:pt>
                <c:pt idx="110">
                  <c:v>5.0999999999999996</c:v>
                </c:pt>
                <c:pt idx="111">
                  <c:v>4.8</c:v>
                </c:pt>
                <c:pt idx="112">
                  <c:v>4.8</c:v>
                </c:pt>
                <c:pt idx="113">
                  <c:v>4.8</c:v>
                </c:pt>
                <c:pt idx="114">
                  <c:v>5.0999999999999996</c:v>
                </c:pt>
                <c:pt idx="115">
                  <c:v>5.0999999999999996</c:v>
                </c:pt>
                <c:pt idx="116">
                  <c:v>5.0999999999999996</c:v>
                </c:pt>
                <c:pt idx="117">
                  <c:v>5.4</c:v>
                </c:pt>
                <c:pt idx="118">
                  <c:v>5.4</c:v>
                </c:pt>
                <c:pt idx="119">
                  <c:v>5.4</c:v>
                </c:pt>
                <c:pt idx="120">
                  <c:v>5.6</c:v>
                </c:pt>
                <c:pt idx="121">
                  <c:v>5.6</c:v>
                </c:pt>
                <c:pt idx="122">
                  <c:v>5.6</c:v>
                </c:pt>
                <c:pt idx="123">
                  <c:v>5.4</c:v>
                </c:pt>
                <c:pt idx="124">
                  <c:v>5.4</c:v>
                </c:pt>
                <c:pt idx="125">
                  <c:v>5.4</c:v>
                </c:pt>
                <c:pt idx="126">
                  <c:v>5.6</c:v>
                </c:pt>
                <c:pt idx="127">
                  <c:v>5.6</c:v>
                </c:pt>
                <c:pt idx="128">
                  <c:v>5.6</c:v>
                </c:pt>
                <c:pt idx="129">
                  <c:v>4.3</c:v>
                </c:pt>
                <c:pt idx="130">
                  <c:v>4.3</c:v>
                </c:pt>
                <c:pt idx="131">
                  <c:v>4.3</c:v>
                </c:pt>
                <c:pt idx="132">
                  <c:v>6.7</c:v>
                </c:pt>
                <c:pt idx="133">
                  <c:v>6.7</c:v>
                </c:pt>
                <c:pt idx="134">
                  <c:v>6.7</c:v>
                </c:pt>
                <c:pt idx="135">
                  <c:v>6.1</c:v>
                </c:pt>
                <c:pt idx="136">
                  <c:v>6.1</c:v>
                </c:pt>
                <c:pt idx="137">
                  <c:v>6.1</c:v>
                </c:pt>
                <c:pt idx="138">
                  <c:v>4.5</c:v>
                </c:pt>
                <c:pt idx="139">
                  <c:v>4.5</c:v>
                </c:pt>
                <c:pt idx="140">
                  <c:v>4.5</c:v>
                </c:pt>
                <c:pt idx="141">
                  <c:v>1.9000000000000001</c:v>
                </c:pt>
                <c:pt idx="142">
                  <c:v>1.9000000000000001</c:v>
                </c:pt>
                <c:pt idx="143">
                  <c:v>1.9000000000000001</c:v>
                </c:pt>
                <c:pt idx="144">
                  <c:v>2.9</c:v>
                </c:pt>
                <c:pt idx="145">
                  <c:v>2.9</c:v>
                </c:pt>
                <c:pt idx="146">
                  <c:v>2.9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2.2999999999999998</c:v>
                </c:pt>
                <c:pt idx="151">
                  <c:v>2.2999999999999998</c:v>
                </c:pt>
                <c:pt idx="152">
                  <c:v>2.2999999999999998</c:v>
                </c:pt>
                <c:pt idx="153">
                  <c:v>2</c:v>
                </c:pt>
                <c:pt idx="154">
                  <c:v>2</c:v>
                </c:pt>
                <c:pt idx="155">
                  <c:v>2</c:v>
                </c:pt>
                <c:pt idx="156">
                  <c:v>1.2</c:v>
                </c:pt>
                <c:pt idx="157">
                  <c:v>1.2</c:v>
                </c:pt>
                <c:pt idx="158">
                  <c:v>1.2</c:v>
                </c:pt>
                <c:pt idx="159">
                  <c:v>-0.60000000000000009</c:v>
                </c:pt>
                <c:pt idx="160">
                  <c:v>-0.60000000000000009</c:v>
                </c:pt>
                <c:pt idx="161">
                  <c:v>-0.60000000000000009</c:v>
                </c:pt>
                <c:pt idx="162">
                  <c:v>-0.70000000000000007</c:v>
                </c:pt>
                <c:pt idx="163">
                  <c:v>-0.70000000000000007</c:v>
                </c:pt>
                <c:pt idx="164">
                  <c:v>-0.70000000000000007</c:v>
                </c:pt>
                <c:pt idx="165">
                  <c:v>-5.8</c:v>
                </c:pt>
                <c:pt idx="166">
                  <c:v>-5.8</c:v>
                </c:pt>
                <c:pt idx="167">
                  <c:v>-5.8</c:v>
                </c:pt>
                <c:pt idx="168">
                  <c:v>-6.2</c:v>
                </c:pt>
                <c:pt idx="169">
                  <c:v>-6.2</c:v>
                </c:pt>
                <c:pt idx="170">
                  <c:v>-6.2</c:v>
                </c:pt>
                <c:pt idx="171">
                  <c:v>-6.2</c:v>
                </c:pt>
                <c:pt idx="172">
                  <c:v>-6.2</c:v>
                </c:pt>
                <c:pt idx="173">
                  <c:v>-6.2</c:v>
                </c:pt>
                <c:pt idx="174">
                  <c:v>-7.6</c:v>
                </c:pt>
                <c:pt idx="175">
                  <c:v>-7.6</c:v>
                </c:pt>
                <c:pt idx="176">
                  <c:v>-7.6</c:v>
                </c:pt>
                <c:pt idx="177">
                  <c:v>-4.8</c:v>
                </c:pt>
                <c:pt idx="178">
                  <c:v>-4.8</c:v>
                </c:pt>
                <c:pt idx="179">
                  <c:v>-4.8</c:v>
                </c:pt>
                <c:pt idx="180">
                  <c:v>-6.6</c:v>
                </c:pt>
                <c:pt idx="181">
                  <c:v>-6.6</c:v>
                </c:pt>
                <c:pt idx="182">
                  <c:v>-6.6</c:v>
                </c:pt>
                <c:pt idx="183">
                  <c:v>-6.4</c:v>
                </c:pt>
                <c:pt idx="184">
                  <c:v>-6.4</c:v>
                </c:pt>
                <c:pt idx="185">
                  <c:v>-6.4</c:v>
                </c:pt>
                <c:pt idx="186">
                  <c:v>-7.1</c:v>
                </c:pt>
                <c:pt idx="187">
                  <c:v>-7.1</c:v>
                </c:pt>
                <c:pt idx="188">
                  <c:v>-7.1</c:v>
                </c:pt>
                <c:pt idx="189">
                  <c:v>-5.3</c:v>
                </c:pt>
                <c:pt idx="190">
                  <c:v>-5.3</c:v>
                </c:pt>
                <c:pt idx="191">
                  <c:v>-5.3</c:v>
                </c:pt>
                <c:pt idx="192">
                  <c:v>-5.4</c:v>
                </c:pt>
                <c:pt idx="193">
                  <c:v>-5.4</c:v>
                </c:pt>
                <c:pt idx="194">
                  <c:v>-5.4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560192"/>
        <c:axId val="111561728"/>
      </c:lineChart>
      <c:dateAx>
        <c:axId val="11156019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11561728"/>
        <c:crosses val="autoZero"/>
        <c:auto val="1"/>
        <c:lblOffset val="100"/>
        <c:baseTimeUnit val="months"/>
      </c:dateAx>
      <c:valAx>
        <c:axId val="11156172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11560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'Saldo balanza'!$C$3:$C$200</c:f>
              <c:numCache>
                <c:formatCode>mmm\-yy</c:formatCode>
                <c:ptCount val="198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  <c:pt idx="195">
                  <c:v>40634</c:v>
                </c:pt>
                <c:pt idx="196">
                  <c:v>40664</c:v>
                </c:pt>
                <c:pt idx="197">
                  <c:v>40695</c:v>
                </c:pt>
              </c:numCache>
            </c:numRef>
          </c:cat>
          <c:val>
            <c:numRef>
              <c:f>'Saldo balanza'!$D$3:$D$198</c:f>
              <c:numCache>
                <c:formatCode>#,##0</c:formatCode>
                <c:ptCount val="196"/>
                <c:pt idx="0">
                  <c:v>-527921</c:v>
                </c:pt>
                <c:pt idx="1">
                  <c:v>-911211</c:v>
                </c:pt>
                <c:pt idx="2">
                  <c:v>-1072958</c:v>
                </c:pt>
                <c:pt idx="3">
                  <c:v>-705221</c:v>
                </c:pt>
                <c:pt idx="4">
                  <c:v>-614797</c:v>
                </c:pt>
                <c:pt idx="5">
                  <c:v>240373</c:v>
                </c:pt>
                <c:pt idx="6">
                  <c:v>522976</c:v>
                </c:pt>
                <c:pt idx="7">
                  <c:v>622396</c:v>
                </c:pt>
                <c:pt idx="8">
                  <c:v>-295626</c:v>
                </c:pt>
                <c:pt idx="9">
                  <c:v>54430</c:v>
                </c:pt>
                <c:pt idx="10">
                  <c:v>781394</c:v>
                </c:pt>
                <c:pt idx="11">
                  <c:v>532212</c:v>
                </c:pt>
                <c:pt idx="12">
                  <c:v>-554479</c:v>
                </c:pt>
                <c:pt idx="13">
                  <c:v>-775374</c:v>
                </c:pt>
                <c:pt idx="14">
                  <c:v>-804919</c:v>
                </c:pt>
                <c:pt idx="15">
                  <c:v>-684759</c:v>
                </c:pt>
                <c:pt idx="16">
                  <c:v>-128460</c:v>
                </c:pt>
                <c:pt idx="17">
                  <c:v>-524483</c:v>
                </c:pt>
                <c:pt idx="18">
                  <c:v>-207059</c:v>
                </c:pt>
                <c:pt idx="19">
                  <c:v>1001747</c:v>
                </c:pt>
                <c:pt idx="20">
                  <c:v>671097</c:v>
                </c:pt>
                <c:pt idx="21">
                  <c:v>146886</c:v>
                </c:pt>
                <c:pt idx="22">
                  <c:v>892706</c:v>
                </c:pt>
                <c:pt idx="23">
                  <c:v>-112397</c:v>
                </c:pt>
                <c:pt idx="24">
                  <c:v>-814097</c:v>
                </c:pt>
                <c:pt idx="25">
                  <c:v>-779011</c:v>
                </c:pt>
                <c:pt idx="26">
                  <c:v>-540451</c:v>
                </c:pt>
                <c:pt idx="27">
                  <c:v>-416332</c:v>
                </c:pt>
                <c:pt idx="28">
                  <c:v>63016</c:v>
                </c:pt>
                <c:pt idx="29">
                  <c:v>-60433</c:v>
                </c:pt>
                <c:pt idx="30">
                  <c:v>741247</c:v>
                </c:pt>
                <c:pt idx="31">
                  <c:v>1319040</c:v>
                </c:pt>
                <c:pt idx="32">
                  <c:v>37529</c:v>
                </c:pt>
                <c:pt idx="33">
                  <c:v>-214183</c:v>
                </c:pt>
                <c:pt idx="34">
                  <c:v>860351</c:v>
                </c:pt>
                <c:pt idx="35">
                  <c:v>-644479</c:v>
                </c:pt>
                <c:pt idx="36">
                  <c:v>-2017783</c:v>
                </c:pt>
                <c:pt idx="37">
                  <c:v>-166988</c:v>
                </c:pt>
                <c:pt idx="38">
                  <c:v>-1098274</c:v>
                </c:pt>
                <c:pt idx="39">
                  <c:v>-618478</c:v>
                </c:pt>
                <c:pt idx="40">
                  <c:v>-130382</c:v>
                </c:pt>
                <c:pt idx="41">
                  <c:v>-502321</c:v>
                </c:pt>
                <c:pt idx="42">
                  <c:v>345835</c:v>
                </c:pt>
                <c:pt idx="43">
                  <c:v>1542653</c:v>
                </c:pt>
                <c:pt idx="44">
                  <c:v>-925984</c:v>
                </c:pt>
                <c:pt idx="45">
                  <c:v>-883864</c:v>
                </c:pt>
                <c:pt idx="46">
                  <c:v>-468701</c:v>
                </c:pt>
                <c:pt idx="47">
                  <c:v>-1418766</c:v>
                </c:pt>
                <c:pt idx="48">
                  <c:v>-2492460</c:v>
                </c:pt>
                <c:pt idx="49">
                  <c:v>-824856</c:v>
                </c:pt>
                <c:pt idx="50">
                  <c:v>-776009</c:v>
                </c:pt>
                <c:pt idx="51">
                  <c:v>-2231124</c:v>
                </c:pt>
                <c:pt idx="52">
                  <c:v>-1034106</c:v>
                </c:pt>
                <c:pt idx="53">
                  <c:v>-1067889</c:v>
                </c:pt>
                <c:pt idx="54">
                  <c:v>-1370376</c:v>
                </c:pt>
                <c:pt idx="55">
                  <c:v>-39212</c:v>
                </c:pt>
                <c:pt idx="56">
                  <c:v>-1721853</c:v>
                </c:pt>
                <c:pt idx="57">
                  <c:v>-753862</c:v>
                </c:pt>
                <c:pt idx="58">
                  <c:v>-1962906</c:v>
                </c:pt>
                <c:pt idx="59">
                  <c:v>-2691868</c:v>
                </c:pt>
                <c:pt idx="60">
                  <c:v>-3143594</c:v>
                </c:pt>
                <c:pt idx="61">
                  <c:v>-1740508</c:v>
                </c:pt>
                <c:pt idx="62">
                  <c:v>-2717138</c:v>
                </c:pt>
                <c:pt idx="63">
                  <c:v>-2048925</c:v>
                </c:pt>
                <c:pt idx="64">
                  <c:v>-2660427</c:v>
                </c:pt>
                <c:pt idx="65">
                  <c:v>-1653964</c:v>
                </c:pt>
                <c:pt idx="66">
                  <c:v>-1867876</c:v>
                </c:pt>
                <c:pt idx="67">
                  <c:v>-1883021</c:v>
                </c:pt>
                <c:pt idx="68">
                  <c:v>-1969740</c:v>
                </c:pt>
                <c:pt idx="69">
                  <c:v>-2043519</c:v>
                </c:pt>
                <c:pt idx="70">
                  <c:v>-1215724</c:v>
                </c:pt>
                <c:pt idx="71">
                  <c:v>-2005046</c:v>
                </c:pt>
                <c:pt idx="72">
                  <c:v>-3476544</c:v>
                </c:pt>
                <c:pt idx="73">
                  <c:v>-2286628</c:v>
                </c:pt>
                <c:pt idx="74">
                  <c:v>-2995586</c:v>
                </c:pt>
                <c:pt idx="75">
                  <c:v>-1693086</c:v>
                </c:pt>
                <c:pt idx="76">
                  <c:v>-2438138</c:v>
                </c:pt>
                <c:pt idx="77">
                  <c:v>-3226448</c:v>
                </c:pt>
                <c:pt idx="78">
                  <c:v>-3092614</c:v>
                </c:pt>
                <c:pt idx="79">
                  <c:v>-553613</c:v>
                </c:pt>
                <c:pt idx="80">
                  <c:v>-1198152</c:v>
                </c:pt>
                <c:pt idx="81">
                  <c:v>-3275263</c:v>
                </c:pt>
                <c:pt idx="82">
                  <c:v>-813108</c:v>
                </c:pt>
                <c:pt idx="83">
                  <c:v>-1773426</c:v>
                </c:pt>
                <c:pt idx="84">
                  <c:v>-3204705</c:v>
                </c:pt>
                <c:pt idx="85">
                  <c:v>-2463491</c:v>
                </c:pt>
                <c:pt idx="86">
                  <c:v>-1975026</c:v>
                </c:pt>
                <c:pt idx="87">
                  <c:v>-3423375</c:v>
                </c:pt>
                <c:pt idx="88">
                  <c:v>-1088499</c:v>
                </c:pt>
                <c:pt idx="89">
                  <c:v>-1397347</c:v>
                </c:pt>
                <c:pt idx="90">
                  <c:v>-1563500</c:v>
                </c:pt>
                <c:pt idx="91">
                  <c:v>-506223</c:v>
                </c:pt>
                <c:pt idx="92">
                  <c:v>-2282094</c:v>
                </c:pt>
                <c:pt idx="93">
                  <c:v>-1409917</c:v>
                </c:pt>
                <c:pt idx="94">
                  <c:v>-729961</c:v>
                </c:pt>
                <c:pt idx="95">
                  <c:v>-3719778</c:v>
                </c:pt>
                <c:pt idx="96">
                  <c:v>-2949388</c:v>
                </c:pt>
                <c:pt idx="97">
                  <c:v>-2741909</c:v>
                </c:pt>
                <c:pt idx="98">
                  <c:v>-3117901</c:v>
                </c:pt>
                <c:pt idx="99">
                  <c:v>-2256010</c:v>
                </c:pt>
                <c:pt idx="100">
                  <c:v>-1996412</c:v>
                </c:pt>
                <c:pt idx="101">
                  <c:v>-2229537</c:v>
                </c:pt>
                <c:pt idx="102">
                  <c:v>-2874648</c:v>
                </c:pt>
                <c:pt idx="103">
                  <c:v>-613535</c:v>
                </c:pt>
                <c:pt idx="104">
                  <c:v>-2745491</c:v>
                </c:pt>
                <c:pt idx="105">
                  <c:v>-1908673</c:v>
                </c:pt>
                <c:pt idx="106">
                  <c:v>-1950203</c:v>
                </c:pt>
                <c:pt idx="107">
                  <c:v>-2092674</c:v>
                </c:pt>
                <c:pt idx="108">
                  <c:v>-3570085</c:v>
                </c:pt>
                <c:pt idx="109">
                  <c:v>-3418701</c:v>
                </c:pt>
                <c:pt idx="110">
                  <c:v>-4292020</c:v>
                </c:pt>
                <c:pt idx="111">
                  <c:v>-3094765</c:v>
                </c:pt>
                <c:pt idx="112">
                  <c:v>-3480948</c:v>
                </c:pt>
                <c:pt idx="113">
                  <c:v>-4558241</c:v>
                </c:pt>
                <c:pt idx="114">
                  <c:v>-3542148</c:v>
                </c:pt>
                <c:pt idx="115">
                  <c:v>-2658993</c:v>
                </c:pt>
                <c:pt idx="116">
                  <c:v>-4824070</c:v>
                </c:pt>
                <c:pt idx="117">
                  <c:v>-3333580</c:v>
                </c:pt>
                <c:pt idx="118">
                  <c:v>-2668206</c:v>
                </c:pt>
                <c:pt idx="119">
                  <c:v>-4721919</c:v>
                </c:pt>
                <c:pt idx="120">
                  <c:v>-7067833</c:v>
                </c:pt>
                <c:pt idx="121">
                  <c:v>-5042980</c:v>
                </c:pt>
                <c:pt idx="122">
                  <c:v>-6084641</c:v>
                </c:pt>
                <c:pt idx="123">
                  <c:v>-5220846</c:v>
                </c:pt>
                <c:pt idx="124">
                  <c:v>-5073202</c:v>
                </c:pt>
                <c:pt idx="125">
                  <c:v>-6148095</c:v>
                </c:pt>
                <c:pt idx="126">
                  <c:v>-4490790</c:v>
                </c:pt>
                <c:pt idx="127">
                  <c:v>-4640809</c:v>
                </c:pt>
                <c:pt idx="128">
                  <c:v>-6138559</c:v>
                </c:pt>
                <c:pt idx="129">
                  <c:v>-4945667</c:v>
                </c:pt>
                <c:pt idx="130">
                  <c:v>-4879202</c:v>
                </c:pt>
                <c:pt idx="131">
                  <c:v>-7127065</c:v>
                </c:pt>
                <c:pt idx="132">
                  <c:v>-6605211</c:v>
                </c:pt>
                <c:pt idx="133">
                  <c:v>-8344638</c:v>
                </c:pt>
                <c:pt idx="134">
                  <c:v>-7910308</c:v>
                </c:pt>
                <c:pt idx="135">
                  <c:v>-7568733</c:v>
                </c:pt>
                <c:pt idx="136">
                  <c:v>-6194680</c:v>
                </c:pt>
                <c:pt idx="137">
                  <c:v>-6226190</c:v>
                </c:pt>
                <c:pt idx="138">
                  <c:v>-8418408</c:v>
                </c:pt>
                <c:pt idx="139">
                  <c:v>-6037132</c:v>
                </c:pt>
                <c:pt idx="140">
                  <c:v>-7178215</c:v>
                </c:pt>
                <c:pt idx="141">
                  <c:v>-7519499</c:v>
                </c:pt>
                <c:pt idx="142">
                  <c:v>-9878095</c:v>
                </c:pt>
                <c:pt idx="143">
                  <c:v>-6431738</c:v>
                </c:pt>
                <c:pt idx="144">
                  <c:v>-9268510</c:v>
                </c:pt>
                <c:pt idx="145">
                  <c:v>-9539372</c:v>
                </c:pt>
                <c:pt idx="146">
                  <c:v>-6679385</c:v>
                </c:pt>
                <c:pt idx="147">
                  <c:v>-8453335</c:v>
                </c:pt>
                <c:pt idx="148">
                  <c:v>-8216323</c:v>
                </c:pt>
                <c:pt idx="149">
                  <c:v>-7855627</c:v>
                </c:pt>
                <c:pt idx="150">
                  <c:v>-9820637</c:v>
                </c:pt>
                <c:pt idx="151">
                  <c:v>-7653170</c:v>
                </c:pt>
                <c:pt idx="152">
                  <c:v>-9188327</c:v>
                </c:pt>
                <c:pt idx="153">
                  <c:v>-9145555</c:v>
                </c:pt>
                <c:pt idx="154">
                  <c:v>-10408484</c:v>
                </c:pt>
                <c:pt idx="155">
                  <c:v>-9037181</c:v>
                </c:pt>
                <c:pt idx="156">
                  <c:v>-12219916</c:v>
                </c:pt>
                <c:pt idx="157">
                  <c:v>-9150656</c:v>
                </c:pt>
                <c:pt idx="158">
                  <c:v>-9979417</c:v>
                </c:pt>
                <c:pt idx="159">
                  <c:v>-9546507</c:v>
                </c:pt>
                <c:pt idx="160">
                  <c:v>-9360678</c:v>
                </c:pt>
                <c:pt idx="161">
                  <c:v>-8823705</c:v>
                </c:pt>
                <c:pt idx="162">
                  <c:v>-6657931</c:v>
                </c:pt>
                <c:pt idx="163">
                  <c:v>-6790303</c:v>
                </c:pt>
                <c:pt idx="164">
                  <c:v>-8778552</c:v>
                </c:pt>
                <c:pt idx="165">
                  <c:v>-10058999</c:v>
                </c:pt>
                <c:pt idx="166">
                  <c:v>-7704444</c:v>
                </c:pt>
                <c:pt idx="167">
                  <c:v>-5604520</c:v>
                </c:pt>
                <c:pt idx="168">
                  <c:v>-6301105</c:v>
                </c:pt>
                <c:pt idx="169">
                  <c:v>-7604584</c:v>
                </c:pt>
                <c:pt idx="170">
                  <c:v>-6090472</c:v>
                </c:pt>
                <c:pt idx="171">
                  <c:v>-4039653</c:v>
                </c:pt>
                <c:pt idx="172">
                  <c:v>-3471712</c:v>
                </c:pt>
                <c:pt idx="173">
                  <c:v>-2927999</c:v>
                </c:pt>
                <c:pt idx="174">
                  <c:v>-2051001</c:v>
                </c:pt>
                <c:pt idx="175">
                  <c:v>-3048093</c:v>
                </c:pt>
                <c:pt idx="176">
                  <c:v>-4400690</c:v>
                </c:pt>
                <c:pt idx="177">
                  <c:v>-4955701</c:v>
                </c:pt>
                <c:pt idx="178">
                  <c:v>-5079215</c:v>
                </c:pt>
                <c:pt idx="179">
                  <c:v>-4511106</c:v>
                </c:pt>
                <c:pt idx="180">
                  <c:v>-5272944</c:v>
                </c:pt>
                <c:pt idx="181">
                  <c:v>-6223996</c:v>
                </c:pt>
                <c:pt idx="182">
                  <c:v>-4437422</c:v>
                </c:pt>
                <c:pt idx="183">
                  <c:v>-5051390</c:v>
                </c:pt>
                <c:pt idx="184">
                  <c:v>-5019682</c:v>
                </c:pt>
                <c:pt idx="185">
                  <c:v>-3689594</c:v>
                </c:pt>
                <c:pt idx="186">
                  <c:v>-2387057</c:v>
                </c:pt>
                <c:pt idx="187">
                  <c:v>-2677082</c:v>
                </c:pt>
                <c:pt idx="188">
                  <c:v>-4024370</c:v>
                </c:pt>
                <c:pt idx="189">
                  <c:v>-2660084</c:v>
                </c:pt>
                <c:pt idx="190">
                  <c:v>-4386600</c:v>
                </c:pt>
                <c:pt idx="191">
                  <c:v>-2573480</c:v>
                </c:pt>
                <c:pt idx="192">
                  <c:v>-6382845</c:v>
                </c:pt>
                <c:pt idx="193">
                  <c:v>-5428156</c:v>
                </c:pt>
                <c:pt idx="194">
                  <c:v>-5346049</c:v>
                </c:pt>
                <c:pt idx="195">
                  <c:v>-3357498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597440"/>
        <c:axId val="111598976"/>
      </c:lineChart>
      <c:dateAx>
        <c:axId val="1115974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11598976"/>
        <c:crosses val="autoZero"/>
        <c:auto val="1"/>
        <c:lblOffset val="100"/>
        <c:baseTimeUnit val="months"/>
      </c:dateAx>
      <c:valAx>
        <c:axId val="1115989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15974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'Tipo Interés'!$C$3:$C$201</c:f>
              <c:numCache>
                <c:formatCode>mmm\-yy</c:formatCode>
                <c:ptCount val="199"/>
                <c:pt idx="0">
                  <c:v>34700</c:v>
                </c:pt>
                <c:pt idx="1">
                  <c:v>34731</c:v>
                </c:pt>
                <c:pt idx="2">
                  <c:v>34759</c:v>
                </c:pt>
                <c:pt idx="3">
                  <c:v>34790</c:v>
                </c:pt>
                <c:pt idx="4">
                  <c:v>34820</c:v>
                </c:pt>
                <c:pt idx="5">
                  <c:v>34851</c:v>
                </c:pt>
                <c:pt idx="6">
                  <c:v>34881</c:v>
                </c:pt>
                <c:pt idx="7">
                  <c:v>34912</c:v>
                </c:pt>
                <c:pt idx="8">
                  <c:v>34943</c:v>
                </c:pt>
                <c:pt idx="9">
                  <c:v>34973</c:v>
                </c:pt>
                <c:pt idx="10">
                  <c:v>35004</c:v>
                </c:pt>
                <c:pt idx="11">
                  <c:v>35034</c:v>
                </c:pt>
                <c:pt idx="12">
                  <c:v>35065</c:v>
                </c:pt>
                <c:pt idx="13">
                  <c:v>35096</c:v>
                </c:pt>
                <c:pt idx="14">
                  <c:v>35125</c:v>
                </c:pt>
                <c:pt idx="15">
                  <c:v>35156</c:v>
                </c:pt>
                <c:pt idx="16">
                  <c:v>35186</c:v>
                </c:pt>
                <c:pt idx="17">
                  <c:v>35217</c:v>
                </c:pt>
                <c:pt idx="18">
                  <c:v>35247</c:v>
                </c:pt>
                <c:pt idx="19">
                  <c:v>35278</c:v>
                </c:pt>
                <c:pt idx="20">
                  <c:v>35309</c:v>
                </c:pt>
                <c:pt idx="21">
                  <c:v>35339</c:v>
                </c:pt>
                <c:pt idx="22">
                  <c:v>35370</c:v>
                </c:pt>
                <c:pt idx="23">
                  <c:v>35400</c:v>
                </c:pt>
                <c:pt idx="24">
                  <c:v>35431</c:v>
                </c:pt>
                <c:pt idx="25">
                  <c:v>35462</c:v>
                </c:pt>
                <c:pt idx="26">
                  <c:v>35490</c:v>
                </c:pt>
                <c:pt idx="27">
                  <c:v>35521</c:v>
                </c:pt>
                <c:pt idx="28">
                  <c:v>35551</c:v>
                </c:pt>
                <c:pt idx="29">
                  <c:v>35582</c:v>
                </c:pt>
                <c:pt idx="30">
                  <c:v>35612</c:v>
                </c:pt>
                <c:pt idx="31">
                  <c:v>35643</c:v>
                </c:pt>
                <c:pt idx="32">
                  <c:v>35674</c:v>
                </c:pt>
                <c:pt idx="33">
                  <c:v>35704</c:v>
                </c:pt>
                <c:pt idx="34">
                  <c:v>35735</c:v>
                </c:pt>
                <c:pt idx="35">
                  <c:v>35765</c:v>
                </c:pt>
                <c:pt idx="36">
                  <c:v>35796</c:v>
                </c:pt>
                <c:pt idx="37">
                  <c:v>35827</c:v>
                </c:pt>
                <c:pt idx="38">
                  <c:v>35855</c:v>
                </c:pt>
                <c:pt idx="39">
                  <c:v>35886</c:v>
                </c:pt>
                <c:pt idx="40">
                  <c:v>35916</c:v>
                </c:pt>
                <c:pt idx="41">
                  <c:v>35947</c:v>
                </c:pt>
                <c:pt idx="42">
                  <c:v>35977</c:v>
                </c:pt>
                <c:pt idx="43">
                  <c:v>36008</c:v>
                </c:pt>
                <c:pt idx="44">
                  <c:v>36039</c:v>
                </c:pt>
                <c:pt idx="45">
                  <c:v>36069</c:v>
                </c:pt>
                <c:pt idx="46">
                  <c:v>36100</c:v>
                </c:pt>
                <c:pt idx="47">
                  <c:v>36130</c:v>
                </c:pt>
                <c:pt idx="48">
                  <c:v>36161</c:v>
                </c:pt>
                <c:pt idx="49">
                  <c:v>36192</c:v>
                </c:pt>
                <c:pt idx="50">
                  <c:v>36220</c:v>
                </c:pt>
                <c:pt idx="51">
                  <c:v>36251</c:v>
                </c:pt>
                <c:pt idx="52">
                  <c:v>36281</c:v>
                </c:pt>
                <c:pt idx="53">
                  <c:v>36312</c:v>
                </c:pt>
                <c:pt idx="54">
                  <c:v>36342</c:v>
                </c:pt>
                <c:pt idx="55">
                  <c:v>36373</c:v>
                </c:pt>
                <c:pt idx="56">
                  <c:v>36404</c:v>
                </c:pt>
                <c:pt idx="57">
                  <c:v>36434</c:v>
                </c:pt>
                <c:pt idx="58">
                  <c:v>36465</c:v>
                </c:pt>
                <c:pt idx="59">
                  <c:v>36495</c:v>
                </c:pt>
                <c:pt idx="60">
                  <c:v>36526</c:v>
                </c:pt>
                <c:pt idx="61">
                  <c:v>36557</c:v>
                </c:pt>
                <c:pt idx="62">
                  <c:v>36586</c:v>
                </c:pt>
                <c:pt idx="63">
                  <c:v>36617</c:v>
                </c:pt>
                <c:pt idx="64">
                  <c:v>36647</c:v>
                </c:pt>
                <c:pt idx="65">
                  <c:v>36678</c:v>
                </c:pt>
                <c:pt idx="66">
                  <c:v>36708</c:v>
                </c:pt>
                <c:pt idx="67">
                  <c:v>36739</c:v>
                </c:pt>
                <c:pt idx="68">
                  <c:v>36770</c:v>
                </c:pt>
                <c:pt idx="69">
                  <c:v>36800</c:v>
                </c:pt>
                <c:pt idx="70">
                  <c:v>36831</c:v>
                </c:pt>
                <c:pt idx="71">
                  <c:v>36861</c:v>
                </c:pt>
                <c:pt idx="72">
                  <c:v>36892</c:v>
                </c:pt>
                <c:pt idx="73">
                  <c:v>36923</c:v>
                </c:pt>
                <c:pt idx="74">
                  <c:v>36951</c:v>
                </c:pt>
                <c:pt idx="75">
                  <c:v>36982</c:v>
                </c:pt>
                <c:pt idx="76">
                  <c:v>37012</c:v>
                </c:pt>
                <c:pt idx="77">
                  <c:v>37043</c:v>
                </c:pt>
                <c:pt idx="78">
                  <c:v>37073</c:v>
                </c:pt>
                <c:pt idx="79">
                  <c:v>37104</c:v>
                </c:pt>
                <c:pt idx="80">
                  <c:v>37135</c:v>
                </c:pt>
                <c:pt idx="81">
                  <c:v>37165</c:v>
                </c:pt>
                <c:pt idx="82">
                  <c:v>37196</c:v>
                </c:pt>
                <c:pt idx="83">
                  <c:v>37226</c:v>
                </c:pt>
                <c:pt idx="84">
                  <c:v>37257</c:v>
                </c:pt>
                <c:pt idx="85">
                  <c:v>37288</c:v>
                </c:pt>
                <c:pt idx="86">
                  <c:v>37316</c:v>
                </c:pt>
                <c:pt idx="87">
                  <c:v>37347</c:v>
                </c:pt>
                <c:pt idx="88">
                  <c:v>37377</c:v>
                </c:pt>
                <c:pt idx="89">
                  <c:v>37408</c:v>
                </c:pt>
                <c:pt idx="90">
                  <c:v>37438</c:v>
                </c:pt>
                <c:pt idx="91">
                  <c:v>37469</c:v>
                </c:pt>
                <c:pt idx="92">
                  <c:v>37500</c:v>
                </c:pt>
                <c:pt idx="93">
                  <c:v>37530</c:v>
                </c:pt>
                <c:pt idx="94">
                  <c:v>37561</c:v>
                </c:pt>
                <c:pt idx="95">
                  <c:v>37591</c:v>
                </c:pt>
                <c:pt idx="96">
                  <c:v>37622</c:v>
                </c:pt>
                <c:pt idx="97">
                  <c:v>37653</c:v>
                </c:pt>
                <c:pt idx="98">
                  <c:v>37681</c:v>
                </c:pt>
                <c:pt idx="99">
                  <c:v>37712</c:v>
                </c:pt>
                <c:pt idx="100">
                  <c:v>37742</c:v>
                </c:pt>
                <c:pt idx="101">
                  <c:v>37773</c:v>
                </c:pt>
                <c:pt idx="102">
                  <c:v>37803</c:v>
                </c:pt>
                <c:pt idx="103">
                  <c:v>37834</c:v>
                </c:pt>
                <c:pt idx="104">
                  <c:v>37865</c:v>
                </c:pt>
                <c:pt idx="105">
                  <c:v>37895</c:v>
                </c:pt>
                <c:pt idx="106">
                  <c:v>37926</c:v>
                </c:pt>
                <c:pt idx="107">
                  <c:v>37956</c:v>
                </c:pt>
                <c:pt idx="108">
                  <c:v>37987</c:v>
                </c:pt>
                <c:pt idx="109">
                  <c:v>38018</c:v>
                </c:pt>
                <c:pt idx="110">
                  <c:v>38047</c:v>
                </c:pt>
                <c:pt idx="111">
                  <c:v>38078</c:v>
                </c:pt>
                <c:pt idx="112">
                  <c:v>38108</c:v>
                </c:pt>
                <c:pt idx="113">
                  <c:v>38139</c:v>
                </c:pt>
                <c:pt idx="114">
                  <c:v>38169</c:v>
                </c:pt>
                <c:pt idx="115">
                  <c:v>38200</c:v>
                </c:pt>
                <c:pt idx="116">
                  <c:v>38231</c:v>
                </c:pt>
                <c:pt idx="117">
                  <c:v>38261</c:v>
                </c:pt>
                <c:pt idx="118">
                  <c:v>38292</c:v>
                </c:pt>
                <c:pt idx="119">
                  <c:v>38322</c:v>
                </c:pt>
                <c:pt idx="120">
                  <c:v>38353</c:v>
                </c:pt>
                <c:pt idx="121">
                  <c:v>38384</c:v>
                </c:pt>
                <c:pt idx="122">
                  <c:v>38412</c:v>
                </c:pt>
                <c:pt idx="123">
                  <c:v>38443</c:v>
                </c:pt>
                <c:pt idx="124">
                  <c:v>38473</c:v>
                </c:pt>
                <c:pt idx="125">
                  <c:v>38504</c:v>
                </c:pt>
                <c:pt idx="126">
                  <c:v>38534</c:v>
                </c:pt>
                <c:pt idx="127">
                  <c:v>38565</c:v>
                </c:pt>
                <c:pt idx="128">
                  <c:v>38596</c:v>
                </c:pt>
                <c:pt idx="129">
                  <c:v>38626</c:v>
                </c:pt>
                <c:pt idx="130">
                  <c:v>38657</c:v>
                </c:pt>
                <c:pt idx="131">
                  <c:v>38687</c:v>
                </c:pt>
                <c:pt idx="132">
                  <c:v>38718</c:v>
                </c:pt>
                <c:pt idx="133">
                  <c:v>38749</c:v>
                </c:pt>
                <c:pt idx="134">
                  <c:v>38777</c:v>
                </c:pt>
                <c:pt idx="135">
                  <c:v>38808</c:v>
                </c:pt>
                <c:pt idx="136">
                  <c:v>38838</c:v>
                </c:pt>
                <c:pt idx="137">
                  <c:v>38869</c:v>
                </c:pt>
                <c:pt idx="138">
                  <c:v>38899</c:v>
                </c:pt>
                <c:pt idx="139">
                  <c:v>38930</c:v>
                </c:pt>
                <c:pt idx="140">
                  <c:v>38961</c:v>
                </c:pt>
                <c:pt idx="141">
                  <c:v>38991</c:v>
                </c:pt>
                <c:pt idx="142">
                  <c:v>39022</c:v>
                </c:pt>
                <c:pt idx="143">
                  <c:v>39052</c:v>
                </c:pt>
                <c:pt idx="144">
                  <c:v>39083</c:v>
                </c:pt>
                <c:pt idx="145">
                  <c:v>39114</c:v>
                </c:pt>
                <c:pt idx="146">
                  <c:v>39142</c:v>
                </c:pt>
                <c:pt idx="147">
                  <c:v>39173</c:v>
                </c:pt>
                <c:pt idx="148">
                  <c:v>39203</c:v>
                </c:pt>
                <c:pt idx="149">
                  <c:v>39234</c:v>
                </c:pt>
                <c:pt idx="150">
                  <c:v>39264</c:v>
                </c:pt>
                <c:pt idx="151">
                  <c:v>39295</c:v>
                </c:pt>
                <c:pt idx="152">
                  <c:v>39326</c:v>
                </c:pt>
                <c:pt idx="153">
                  <c:v>39356</c:v>
                </c:pt>
                <c:pt idx="154">
                  <c:v>39387</c:v>
                </c:pt>
                <c:pt idx="155">
                  <c:v>39417</c:v>
                </c:pt>
                <c:pt idx="156">
                  <c:v>39448</c:v>
                </c:pt>
                <c:pt idx="157">
                  <c:v>39479</c:v>
                </c:pt>
                <c:pt idx="158">
                  <c:v>39508</c:v>
                </c:pt>
                <c:pt idx="159">
                  <c:v>39539</c:v>
                </c:pt>
                <c:pt idx="160">
                  <c:v>39569</c:v>
                </c:pt>
                <c:pt idx="161">
                  <c:v>39600</c:v>
                </c:pt>
                <c:pt idx="162">
                  <c:v>39630</c:v>
                </c:pt>
                <c:pt idx="163">
                  <c:v>39661</c:v>
                </c:pt>
                <c:pt idx="164">
                  <c:v>39692</c:v>
                </c:pt>
                <c:pt idx="165">
                  <c:v>39722</c:v>
                </c:pt>
                <c:pt idx="166">
                  <c:v>39753</c:v>
                </c:pt>
                <c:pt idx="167">
                  <c:v>39783</c:v>
                </c:pt>
                <c:pt idx="168">
                  <c:v>39814</c:v>
                </c:pt>
                <c:pt idx="169">
                  <c:v>39845</c:v>
                </c:pt>
                <c:pt idx="170">
                  <c:v>39873</c:v>
                </c:pt>
                <c:pt idx="171">
                  <c:v>39904</c:v>
                </c:pt>
                <c:pt idx="172">
                  <c:v>39934</c:v>
                </c:pt>
                <c:pt idx="173">
                  <c:v>39965</c:v>
                </c:pt>
                <c:pt idx="174">
                  <c:v>39995</c:v>
                </c:pt>
                <c:pt idx="175">
                  <c:v>40026</c:v>
                </c:pt>
                <c:pt idx="176">
                  <c:v>40057</c:v>
                </c:pt>
                <c:pt idx="177">
                  <c:v>40087</c:v>
                </c:pt>
                <c:pt idx="178">
                  <c:v>40118</c:v>
                </c:pt>
                <c:pt idx="179">
                  <c:v>40148</c:v>
                </c:pt>
                <c:pt idx="180">
                  <c:v>40179</c:v>
                </c:pt>
                <c:pt idx="181">
                  <c:v>40210</c:v>
                </c:pt>
                <c:pt idx="182">
                  <c:v>40238</c:v>
                </c:pt>
                <c:pt idx="183">
                  <c:v>40269</c:v>
                </c:pt>
                <c:pt idx="184">
                  <c:v>40299</c:v>
                </c:pt>
                <c:pt idx="185">
                  <c:v>40330</c:v>
                </c:pt>
                <c:pt idx="186">
                  <c:v>40360</c:v>
                </c:pt>
                <c:pt idx="187">
                  <c:v>40391</c:v>
                </c:pt>
                <c:pt idx="188">
                  <c:v>40422</c:v>
                </c:pt>
                <c:pt idx="189">
                  <c:v>40452</c:v>
                </c:pt>
                <c:pt idx="190">
                  <c:v>40483</c:v>
                </c:pt>
                <c:pt idx="191">
                  <c:v>40513</c:v>
                </c:pt>
                <c:pt idx="192">
                  <c:v>40544</c:v>
                </c:pt>
                <c:pt idx="193">
                  <c:v>40575</c:v>
                </c:pt>
                <c:pt idx="194">
                  <c:v>40603</c:v>
                </c:pt>
                <c:pt idx="195">
                  <c:v>40634</c:v>
                </c:pt>
                <c:pt idx="196">
                  <c:v>40664</c:v>
                </c:pt>
                <c:pt idx="197">
                  <c:v>40695</c:v>
                </c:pt>
                <c:pt idx="198">
                  <c:v>40725</c:v>
                </c:pt>
              </c:numCache>
            </c:numRef>
          </c:cat>
          <c:val>
            <c:numRef>
              <c:f>'Tipo Interés'!$D$3:$D$201</c:f>
              <c:numCache>
                <c:formatCode>General</c:formatCode>
                <c:ptCount val="199"/>
                <c:pt idx="0">
                  <c:v>6.5</c:v>
                </c:pt>
                <c:pt idx="1">
                  <c:v>6.5</c:v>
                </c:pt>
                <c:pt idx="2">
                  <c:v>6.5</c:v>
                </c:pt>
                <c:pt idx="3">
                  <c:v>6.5</c:v>
                </c:pt>
                <c:pt idx="4">
                  <c:v>6.5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4.5</c:v>
                </c:pt>
                <c:pt idx="25">
                  <c:v>4.5</c:v>
                </c:pt>
                <c:pt idx="26">
                  <c:v>4.5</c:v>
                </c:pt>
                <c:pt idx="27">
                  <c:v>4.5</c:v>
                </c:pt>
                <c:pt idx="28">
                  <c:v>4.5</c:v>
                </c:pt>
                <c:pt idx="29">
                  <c:v>4.5</c:v>
                </c:pt>
                <c:pt idx="30">
                  <c:v>4.5</c:v>
                </c:pt>
                <c:pt idx="31">
                  <c:v>4.5</c:v>
                </c:pt>
                <c:pt idx="32">
                  <c:v>4.5</c:v>
                </c:pt>
                <c:pt idx="33">
                  <c:v>4.5</c:v>
                </c:pt>
                <c:pt idx="34">
                  <c:v>4.5</c:v>
                </c:pt>
                <c:pt idx="35">
                  <c:v>4.5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4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2.5</c:v>
                </c:pt>
                <c:pt idx="52">
                  <c:v>2.5</c:v>
                </c:pt>
                <c:pt idx="53">
                  <c:v>2.5</c:v>
                </c:pt>
                <c:pt idx="54">
                  <c:v>2.5</c:v>
                </c:pt>
                <c:pt idx="55">
                  <c:v>2.5</c:v>
                </c:pt>
                <c:pt idx="56">
                  <c:v>2.5</c:v>
                </c:pt>
                <c:pt idx="57">
                  <c:v>2.5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3.25</c:v>
                </c:pt>
                <c:pt idx="62">
                  <c:v>3.5</c:v>
                </c:pt>
                <c:pt idx="63">
                  <c:v>3.75</c:v>
                </c:pt>
                <c:pt idx="64">
                  <c:v>3.75</c:v>
                </c:pt>
                <c:pt idx="65">
                  <c:v>4.25</c:v>
                </c:pt>
                <c:pt idx="66">
                  <c:v>4.25</c:v>
                </c:pt>
                <c:pt idx="67">
                  <c:v>4.25</c:v>
                </c:pt>
                <c:pt idx="68">
                  <c:v>4.5</c:v>
                </c:pt>
                <c:pt idx="69">
                  <c:v>4.75</c:v>
                </c:pt>
                <c:pt idx="70">
                  <c:v>4.75</c:v>
                </c:pt>
                <c:pt idx="71">
                  <c:v>4.75</c:v>
                </c:pt>
                <c:pt idx="72">
                  <c:v>4.75</c:v>
                </c:pt>
                <c:pt idx="73">
                  <c:v>4.75</c:v>
                </c:pt>
                <c:pt idx="74">
                  <c:v>4.75</c:v>
                </c:pt>
                <c:pt idx="75">
                  <c:v>4.75</c:v>
                </c:pt>
                <c:pt idx="76">
                  <c:v>4.5</c:v>
                </c:pt>
                <c:pt idx="77">
                  <c:v>4.5</c:v>
                </c:pt>
                <c:pt idx="78">
                  <c:v>4.5</c:v>
                </c:pt>
                <c:pt idx="79">
                  <c:v>4.25</c:v>
                </c:pt>
                <c:pt idx="80">
                  <c:v>3.75</c:v>
                </c:pt>
                <c:pt idx="81">
                  <c:v>3.75</c:v>
                </c:pt>
                <c:pt idx="82">
                  <c:v>3.25</c:v>
                </c:pt>
                <c:pt idx="83">
                  <c:v>3.25</c:v>
                </c:pt>
                <c:pt idx="84">
                  <c:v>3.25</c:v>
                </c:pt>
                <c:pt idx="85">
                  <c:v>3.25</c:v>
                </c:pt>
                <c:pt idx="86">
                  <c:v>3.25</c:v>
                </c:pt>
                <c:pt idx="87">
                  <c:v>3.25</c:v>
                </c:pt>
                <c:pt idx="88">
                  <c:v>3.25</c:v>
                </c:pt>
                <c:pt idx="89">
                  <c:v>3.25</c:v>
                </c:pt>
                <c:pt idx="90">
                  <c:v>3.25</c:v>
                </c:pt>
                <c:pt idx="91">
                  <c:v>3.25</c:v>
                </c:pt>
                <c:pt idx="92">
                  <c:v>3.25</c:v>
                </c:pt>
                <c:pt idx="93">
                  <c:v>3.25</c:v>
                </c:pt>
                <c:pt idx="94">
                  <c:v>3.25</c:v>
                </c:pt>
                <c:pt idx="95">
                  <c:v>2.75</c:v>
                </c:pt>
                <c:pt idx="96">
                  <c:v>2.75</c:v>
                </c:pt>
                <c:pt idx="97">
                  <c:v>2.75</c:v>
                </c:pt>
                <c:pt idx="98">
                  <c:v>2.5</c:v>
                </c:pt>
                <c:pt idx="99">
                  <c:v>2.5</c:v>
                </c:pt>
                <c:pt idx="100">
                  <c:v>2.5</c:v>
                </c:pt>
                <c:pt idx="101">
                  <c:v>2</c:v>
                </c:pt>
                <c:pt idx="102">
                  <c:v>2</c:v>
                </c:pt>
                <c:pt idx="103">
                  <c:v>2</c:v>
                </c:pt>
                <c:pt idx="104">
                  <c:v>2</c:v>
                </c:pt>
                <c:pt idx="105">
                  <c:v>2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2</c:v>
                </c:pt>
                <c:pt idx="110">
                  <c:v>2</c:v>
                </c:pt>
                <c:pt idx="111">
                  <c:v>2</c:v>
                </c:pt>
                <c:pt idx="112">
                  <c:v>2</c:v>
                </c:pt>
                <c:pt idx="113">
                  <c:v>2</c:v>
                </c:pt>
                <c:pt idx="114">
                  <c:v>2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2</c:v>
                </c:pt>
                <c:pt idx="119">
                  <c:v>2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2</c:v>
                </c:pt>
                <c:pt idx="131">
                  <c:v>2.25</c:v>
                </c:pt>
                <c:pt idx="132">
                  <c:v>2.25</c:v>
                </c:pt>
                <c:pt idx="133">
                  <c:v>2.25</c:v>
                </c:pt>
                <c:pt idx="134">
                  <c:v>2.5</c:v>
                </c:pt>
                <c:pt idx="135">
                  <c:v>2.5</c:v>
                </c:pt>
                <c:pt idx="136">
                  <c:v>2.5</c:v>
                </c:pt>
                <c:pt idx="137">
                  <c:v>2.75</c:v>
                </c:pt>
                <c:pt idx="138">
                  <c:v>2.75</c:v>
                </c:pt>
                <c:pt idx="139">
                  <c:v>3</c:v>
                </c:pt>
                <c:pt idx="140">
                  <c:v>3</c:v>
                </c:pt>
                <c:pt idx="141">
                  <c:v>3.25</c:v>
                </c:pt>
                <c:pt idx="142">
                  <c:v>3.25</c:v>
                </c:pt>
                <c:pt idx="143">
                  <c:v>3.5</c:v>
                </c:pt>
                <c:pt idx="144">
                  <c:v>3.5</c:v>
                </c:pt>
                <c:pt idx="145">
                  <c:v>3.5</c:v>
                </c:pt>
                <c:pt idx="146">
                  <c:v>3.75</c:v>
                </c:pt>
                <c:pt idx="147">
                  <c:v>3.75</c:v>
                </c:pt>
                <c:pt idx="148">
                  <c:v>3.75</c:v>
                </c:pt>
                <c:pt idx="149">
                  <c:v>4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4</c:v>
                </c:pt>
                <c:pt idx="154">
                  <c:v>4</c:v>
                </c:pt>
                <c:pt idx="155">
                  <c:v>4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4.25</c:v>
                </c:pt>
                <c:pt idx="163">
                  <c:v>4.25</c:v>
                </c:pt>
                <c:pt idx="164">
                  <c:v>4.25</c:v>
                </c:pt>
                <c:pt idx="165">
                  <c:v>4.25</c:v>
                </c:pt>
                <c:pt idx="166">
                  <c:v>3.25</c:v>
                </c:pt>
                <c:pt idx="167">
                  <c:v>2.5</c:v>
                </c:pt>
                <c:pt idx="168">
                  <c:v>2</c:v>
                </c:pt>
                <c:pt idx="169">
                  <c:v>2</c:v>
                </c:pt>
                <c:pt idx="170">
                  <c:v>1.5</c:v>
                </c:pt>
                <c:pt idx="171">
                  <c:v>1.25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1.25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893120"/>
        <c:axId val="111894912"/>
      </c:lineChart>
      <c:dateAx>
        <c:axId val="11189312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11894912"/>
        <c:crosses val="autoZero"/>
        <c:auto val="1"/>
        <c:lblOffset val="100"/>
        <c:baseTimeUnit val="months"/>
      </c:dateAx>
      <c:valAx>
        <c:axId val="111894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893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'Impuesto sociedades'!$B$3:$B$18</c:f>
              <c:numCache>
                <c:formatCode>General</c:formatCode>
                <c:ptCount val="1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</c:numCache>
            </c:numRef>
          </c:cat>
          <c:val>
            <c:numRef>
              <c:f>'Impuesto sociedades'!$C$3:$C$18</c:f>
              <c:numCache>
                <c:formatCode>#,##0</c:formatCode>
                <c:ptCount val="16"/>
                <c:pt idx="0">
                  <c:v>7604877</c:v>
                </c:pt>
                <c:pt idx="1">
                  <c:v>8287410</c:v>
                </c:pt>
                <c:pt idx="2">
                  <c:v>12634362</c:v>
                </c:pt>
                <c:pt idx="3">
                  <c:v>13976646</c:v>
                </c:pt>
                <c:pt idx="4">
                  <c:v>14635624</c:v>
                </c:pt>
                <c:pt idx="5">
                  <c:v>17206559</c:v>
                </c:pt>
                <c:pt idx="6">
                  <c:v>17215204</c:v>
                </c:pt>
                <c:pt idx="7">
                  <c:v>21437040</c:v>
                </c:pt>
                <c:pt idx="8">
                  <c:v>21919562</c:v>
                </c:pt>
                <c:pt idx="9">
                  <c:v>26019913</c:v>
                </c:pt>
                <c:pt idx="10">
                  <c:v>32495275</c:v>
                </c:pt>
                <c:pt idx="11">
                  <c:v>37207602</c:v>
                </c:pt>
                <c:pt idx="12">
                  <c:v>44823174</c:v>
                </c:pt>
                <c:pt idx="13">
                  <c:v>27301403</c:v>
                </c:pt>
                <c:pt idx="14">
                  <c:v>20188454</c:v>
                </c:pt>
                <c:pt idx="15">
                  <c:v>15092000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934080"/>
        <c:axId val="111948160"/>
      </c:lineChart>
      <c:catAx>
        <c:axId val="11193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948160"/>
        <c:crosses val="autoZero"/>
        <c:auto val="1"/>
        <c:lblAlgn val="ctr"/>
        <c:lblOffset val="100"/>
        <c:noMultiLvlLbl val="0"/>
      </c:catAx>
      <c:valAx>
        <c:axId val="1119481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1934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IVA!$B$3:$B$18</c:f>
              <c:numCache>
                <c:formatCode>General</c:formatCode>
                <c:ptCount val="1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</c:numCache>
            </c:numRef>
          </c:cat>
          <c:val>
            <c:numRef>
              <c:f>IVA!$C$3:$C$18</c:f>
              <c:numCache>
                <c:formatCode>#,##0</c:formatCode>
                <c:ptCount val="16"/>
                <c:pt idx="0">
                  <c:v>20336627</c:v>
                </c:pt>
                <c:pt idx="1">
                  <c:v>21784267</c:v>
                </c:pt>
                <c:pt idx="2">
                  <c:v>24148931</c:v>
                </c:pt>
                <c:pt idx="3">
                  <c:v>26241857</c:v>
                </c:pt>
                <c:pt idx="4">
                  <c:v>30734598</c:v>
                </c:pt>
                <c:pt idx="5">
                  <c:v>33389159</c:v>
                </c:pt>
                <c:pt idx="6">
                  <c:v>34672693</c:v>
                </c:pt>
                <c:pt idx="7">
                  <c:v>25728924</c:v>
                </c:pt>
                <c:pt idx="8">
                  <c:v>27140384</c:v>
                </c:pt>
                <c:pt idx="9">
                  <c:v>29123538</c:v>
                </c:pt>
                <c:pt idx="10">
                  <c:v>32009380</c:v>
                </c:pt>
                <c:pt idx="11">
                  <c:v>35423921</c:v>
                </c:pt>
                <c:pt idx="12">
                  <c:v>33752375</c:v>
                </c:pt>
                <c:pt idx="13">
                  <c:v>24928444</c:v>
                </c:pt>
                <c:pt idx="14">
                  <c:v>15777659</c:v>
                </c:pt>
                <c:pt idx="15">
                  <c:v>37379000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955328"/>
        <c:axId val="111969408"/>
      </c:lineChart>
      <c:catAx>
        <c:axId val="11195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969408"/>
        <c:crosses val="autoZero"/>
        <c:auto val="1"/>
        <c:lblAlgn val="ctr"/>
        <c:lblOffset val="100"/>
        <c:noMultiLvlLbl val="0"/>
      </c:catAx>
      <c:valAx>
        <c:axId val="1119694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1955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IRPF!$B$3:$B$18</c:f>
              <c:numCache>
                <c:formatCode>General</c:formatCode>
                <c:ptCount val="1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</c:numCache>
            </c:numRef>
          </c:cat>
          <c:val>
            <c:numRef>
              <c:f>IRPF!$C$3:$C$18</c:f>
              <c:numCache>
                <c:formatCode>#,##0</c:formatCode>
                <c:ptCount val="16"/>
                <c:pt idx="0">
                  <c:v>31418088</c:v>
                </c:pt>
                <c:pt idx="1">
                  <c:v>31673813</c:v>
                </c:pt>
                <c:pt idx="2">
                  <c:v>33366720</c:v>
                </c:pt>
                <c:pt idx="3">
                  <c:v>30049209</c:v>
                </c:pt>
                <c:pt idx="4">
                  <c:v>30707451</c:v>
                </c:pt>
                <c:pt idx="5">
                  <c:v>32119391</c:v>
                </c:pt>
                <c:pt idx="6">
                  <c:v>36127329</c:v>
                </c:pt>
                <c:pt idx="7">
                  <c:v>32276841</c:v>
                </c:pt>
                <c:pt idx="8">
                  <c:v>32829478</c:v>
                </c:pt>
                <c:pt idx="9">
                  <c:v>30412081</c:v>
                </c:pt>
                <c:pt idx="10">
                  <c:v>35952948</c:v>
                </c:pt>
                <c:pt idx="11">
                  <c:v>41495384</c:v>
                </c:pt>
                <c:pt idx="12">
                  <c:v>48625790</c:v>
                </c:pt>
                <c:pt idx="13">
                  <c:v>43413077</c:v>
                </c:pt>
                <c:pt idx="14">
                  <c:v>30432291</c:v>
                </c:pt>
                <c:pt idx="15">
                  <c:v>38347000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071040"/>
        <c:axId val="112072576"/>
      </c:lineChart>
      <c:catAx>
        <c:axId val="11207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2072576"/>
        <c:crosses val="autoZero"/>
        <c:auto val="1"/>
        <c:lblAlgn val="ctr"/>
        <c:lblOffset val="100"/>
        <c:noMultiLvlLbl val="0"/>
      </c:catAx>
      <c:valAx>
        <c:axId val="1120725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207104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74054" y="1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/>
          <a:lstStyle>
            <a:lvl1pPr algn="r">
              <a:defRPr sz="1300"/>
            </a:lvl1pPr>
          </a:lstStyle>
          <a:p>
            <a:fld id="{15D7F8F7-A0BB-46EE-B570-F17A3A5FBA15}" type="datetimeFigureOut">
              <a:rPr lang="es-ES" smtClean="0"/>
              <a:pPr/>
              <a:t>28/09/2011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6538040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74054" y="6538040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 anchor="b"/>
          <a:lstStyle>
            <a:lvl1pPr algn="r">
              <a:defRPr sz="1300"/>
            </a:lvl1pPr>
          </a:lstStyle>
          <a:p>
            <a:fld id="{800B8254-508C-4AFE-9DB8-20B0A62ECB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37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74054" y="1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/>
          <a:lstStyle>
            <a:lvl1pPr algn="r">
              <a:defRPr sz="1300"/>
            </a:lvl1pPr>
          </a:lstStyle>
          <a:p>
            <a:fld id="{CE57AE17-E223-4ED9-B817-7BC036B2E098}" type="datetimeFigureOut">
              <a:rPr lang="es-ES" smtClean="0"/>
              <a:pPr/>
              <a:t>28/09/2011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5938"/>
            <a:ext cx="3441700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2" tIns="48276" rIns="96552" bIns="48276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001713" y="3269616"/>
            <a:ext cx="8013700" cy="3097530"/>
          </a:xfrm>
          <a:prstGeom prst="rect">
            <a:avLst/>
          </a:prstGeom>
        </p:spPr>
        <p:txBody>
          <a:bodyPr vert="horz" lIns="96552" tIns="48276" rIns="96552" bIns="48276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38040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74054" y="6538040"/>
            <a:ext cx="4340754" cy="344170"/>
          </a:xfrm>
          <a:prstGeom prst="rect">
            <a:avLst/>
          </a:prstGeom>
        </p:spPr>
        <p:txBody>
          <a:bodyPr vert="horz" lIns="96552" tIns="48276" rIns="96552" bIns="48276" rtlCol="0" anchor="b"/>
          <a:lstStyle>
            <a:lvl1pPr algn="r">
              <a:defRPr sz="1300"/>
            </a:lvl1pPr>
          </a:lstStyle>
          <a:p>
            <a:fld id="{7F03D3D4-21E2-437E-BB1B-96B7358678A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33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342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6164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48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165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015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7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435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318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450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860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5805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9469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0375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9053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9541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8941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2987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889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081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49632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121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9931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2711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6873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88225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13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2335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5531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49306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0896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49062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85599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4494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58309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491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9263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9263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87713" y="515938"/>
            <a:ext cx="3441700" cy="258127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D3D4-21E2-437E-BB1B-96B7358678A0}" type="slidenum">
              <a:rPr lang="es-ES" smtClean="0"/>
              <a:pPr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5842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6E0024C-B846-46FE-A202-1DEB44312C03}" type="datetime1">
              <a:rPr lang="es-ES" smtClean="0"/>
              <a:t>28/09/2011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3341D-4DE5-473F-9C86-43C315C42D2A}" type="datetime1">
              <a:rPr lang="es-ES" smtClean="0"/>
              <a:t>28/09/2011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fld id="{31ED5D89-55A8-4ECC-AD20-3B26F845D304}" type="datetime1">
              <a:rPr lang="es-ES" smtClean="0"/>
              <a:t>28/09/2011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2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2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2B51F-F97F-4E06-B075-6BAFB6C6C47F}" type="datetime1">
              <a:rPr lang="es-ES" smtClean="0"/>
              <a:t>28/09/2011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70D07-5505-4315-9981-8977ABB67B5B}" type="datetime1">
              <a:rPr lang="es-ES" smtClean="0"/>
              <a:t>28/09/2011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368E1-BF53-4793-ADE2-101F9A750168}" type="datetime1">
              <a:rPr lang="es-ES" smtClean="0"/>
              <a:t>28/09/2011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596F-E9A3-410D-B248-D46FE7548C6E}" type="datetime1">
              <a:rPr lang="es-ES" smtClean="0"/>
              <a:t>28/09/2011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1C76-9915-474D-97C9-DF70461ABCEC}" type="datetime1">
              <a:rPr lang="es-ES" smtClean="0"/>
              <a:t>28/09/2011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8428-AD7A-4AD4-A625-BCE4266A8576}" type="datetime1">
              <a:rPr lang="es-ES" smtClean="0"/>
              <a:t>28/09/2011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AC03-56A6-4619-9A79-95B3362D0C18}" type="datetime1">
              <a:rPr lang="es-ES" smtClean="0"/>
              <a:t>28/09/2011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2"/>
            <a:ext cx="1447800" cy="38274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2146-3573-4471-B7A6-88D99B8C28DB}" type="datetime1">
              <a:rPr lang="es-ES" smtClean="0"/>
              <a:t>28/09/2011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938E07F3-4416-4385-9C96-30A5EB8822CD}" type="datetime1">
              <a:rPr lang="es-ES" smtClean="0"/>
              <a:t>28/09/2011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8459DBD3-3329-4F93-8DDD-D160B44953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7239000" cy="162609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latin typeface="+mn-lt"/>
              </a:rPr>
              <a:t>ESTIMACIÓN DEL CRECIMIENTO ECONÓMICO EN EL SECTOR DE LA CONSTRUCCIÓN</a:t>
            </a:r>
            <a:endParaRPr lang="es-ES" b="1" dirty="0">
              <a:latin typeface="+mn-lt"/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-33265" y="4605334"/>
            <a:ext cx="1868962" cy="2057400"/>
          </a:xfrm>
        </p:spPr>
        <p:txBody>
          <a:bodyPr>
            <a:normAutofit fontScale="92500"/>
          </a:bodyPr>
          <a:lstStyle/>
          <a:p>
            <a:pPr algn="ctr">
              <a:lnSpc>
                <a:spcPct val="150000"/>
              </a:lnSpc>
            </a:pPr>
            <a:r>
              <a:rPr lang="es-ES" sz="1300" dirty="0" smtClean="0">
                <a:solidFill>
                  <a:schemeClr val="bg1"/>
                </a:solidFill>
              </a:rPr>
              <a:t>MÁSTER EN EDIFICACIÓN</a:t>
            </a:r>
          </a:p>
          <a:p>
            <a:pPr algn="ctr">
              <a:lnSpc>
                <a:spcPct val="150000"/>
              </a:lnSpc>
            </a:pPr>
            <a:r>
              <a:rPr lang="es-ES" sz="1400" dirty="0" smtClean="0">
                <a:solidFill>
                  <a:schemeClr val="bg1"/>
                </a:solidFill>
              </a:rPr>
              <a:t>Especialidad en Gestión de la Edificación</a:t>
            </a:r>
          </a:p>
          <a:p>
            <a:pPr algn="ctr">
              <a:lnSpc>
                <a:spcPct val="150000"/>
              </a:lnSpc>
            </a:pPr>
            <a:r>
              <a:rPr lang="es-ES" sz="1400" dirty="0" smtClean="0">
                <a:solidFill>
                  <a:schemeClr val="bg1"/>
                </a:solidFill>
              </a:rPr>
              <a:t>Curso 2010/2011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195737" y="458112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 smtClean="0"/>
              <a:t>Trabajo Final de Máster</a:t>
            </a:r>
            <a:endParaRPr lang="es-ES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256076" y="5805266"/>
            <a:ext cx="3420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i="1" dirty="0" smtClean="0"/>
              <a:t>Fátima Pérez Marín</a:t>
            </a:r>
          </a:p>
          <a:p>
            <a:pPr algn="r"/>
            <a:r>
              <a:rPr lang="es-ES" i="1" dirty="0" smtClean="0"/>
              <a:t>Tutor: Antoni </a:t>
            </a:r>
            <a:r>
              <a:rPr lang="es-ES" i="1" dirty="0" err="1" smtClean="0"/>
              <a:t>Montañana</a:t>
            </a:r>
            <a:r>
              <a:rPr lang="es-ES" i="1" dirty="0" smtClean="0"/>
              <a:t> i </a:t>
            </a:r>
            <a:r>
              <a:rPr lang="es-ES" i="1" dirty="0" err="1" smtClean="0"/>
              <a:t>Aviñó</a:t>
            </a:r>
            <a:endParaRPr lang="es-ES" i="1" dirty="0"/>
          </a:p>
        </p:txBody>
      </p:sp>
      <p:pic>
        <p:nvPicPr>
          <p:cNvPr id="7" name="0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6" r="16048" b="41203"/>
          <a:stretch/>
        </p:blipFill>
        <p:spPr bwMode="auto">
          <a:xfrm>
            <a:off x="467543" y="836714"/>
            <a:ext cx="838835" cy="859155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2996952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834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+mn-lt"/>
              </a:rPr>
              <a:t>CONTENIDO</a:t>
            </a:r>
            <a:endParaRPr lang="es-ES" dirty="0">
              <a:latin typeface="+mn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903184" y="2748984"/>
            <a:ext cx="3812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Introducción</a:t>
            </a:r>
            <a:endParaRPr lang="es-ES" sz="24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Revisión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Objetivo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Material y métodos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Resultados y discusión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Conclusión</a:t>
            </a: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0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1. INTRODUCCIÓN</a:t>
            </a:r>
            <a:endParaRPr lang="es-ES" dirty="0">
              <a:latin typeface="+mn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72333" y="4437112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Importancia del sector de la construcción.</a:t>
            </a: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GENERALIDADES</a:t>
            </a:r>
            <a:endParaRPr lang="es-ES" sz="2000" dirty="0"/>
          </a:p>
        </p:txBody>
      </p:sp>
      <p:sp>
        <p:nvSpPr>
          <p:cNvPr id="2" name="1 CuadroTexto"/>
          <p:cNvSpPr txBox="1"/>
          <p:nvPr/>
        </p:nvSpPr>
        <p:spPr>
          <a:xfrm>
            <a:off x="2123729" y="4953942"/>
            <a:ext cx="6657517" cy="923330"/>
          </a:xfrm>
          <a:prstGeom prst="rect">
            <a:avLst/>
          </a:prstGeom>
          <a:noFill/>
          <a:ln w="25400">
            <a:solidFill>
              <a:schemeClr val="tx1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algn="just"/>
            <a:r>
              <a:rPr lang="es-ES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PIB</a:t>
            </a:r>
            <a:r>
              <a:rPr lang="es-ES" dirty="0"/>
              <a:t> </a:t>
            </a:r>
            <a:r>
              <a:rPr lang="es-ES" dirty="0" smtClean="0"/>
              <a:t>(Producto Interior Bruto): valor </a:t>
            </a:r>
            <a:r>
              <a:rPr lang="es-ES" dirty="0"/>
              <a:t>de mercado de todos los bienes y servicios finales producidos en la economía de un país durante un periodo de tiempo determinado</a:t>
            </a:r>
            <a:r>
              <a:rPr lang="es-ES" dirty="0" smtClean="0"/>
              <a:t>.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395537" y="2492898"/>
            <a:ext cx="8352928" cy="1011089"/>
            <a:chOff x="395536" y="2492896"/>
            <a:chExt cx="8352928" cy="1011089"/>
          </a:xfrm>
        </p:grpSpPr>
        <p:sp>
          <p:nvSpPr>
            <p:cNvPr id="10" name="9 CuadroTexto"/>
            <p:cNvSpPr txBox="1"/>
            <p:nvPr/>
          </p:nvSpPr>
          <p:spPr>
            <a:xfrm>
              <a:off x="395536" y="2492896"/>
              <a:ext cx="8352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 smtClean="0"/>
                <a:t>Sector de la construcción parte fundamental economía española</a:t>
              </a:r>
              <a:endParaRPr lang="es-ES" sz="2400" b="1" i="1" dirty="0" smtClean="0"/>
            </a:p>
          </p:txBody>
        </p:sp>
        <p:sp>
          <p:nvSpPr>
            <p:cNvPr id="11" name="10 Flecha abajo"/>
            <p:cNvSpPr/>
            <p:nvPr/>
          </p:nvSpPr>
          <p:spPr>
            <a:xfrm>
              <a:off x="4287656" y="2999929"/>
              <a:ext cx="568688" cy="5040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998202"/>
              </p:ext>
            </p:extLst>
          </p:nvPr>
        </p:nvGraphicFramePr>
        <p:xfrm>
          <a:off x="1524000" y="3616281"/>
          <a:ext cx="6096000" cy="468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468248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Producción</a:t>
                      </a:r>
                      <a:endParaRPr lang="es-ES" sz="2000" b="1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Empleo</a:t>
                      </a:r>
                      <a:endParaRPr lang="es-ES" sz="2000" b="1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“Efecto arrastre”</a:t>
                      </a:r>
                      <a:endParaRPr lang="es-ES" sz="2000" b="1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572333" y="594928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itchFamily="34" charset="0"/>
              <a:buChar char="•"/>
            </a:pPr>
            <a:r>
              <a:rPr lang="es-ES" sz="2000" dirty="0"/>
              <a:t>5% del PIB de la U.E. y casi el 10% considerando efectos indirectos.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/>
              <a:t>8% puestos de trabajo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25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75556" y="2492896"/>
            <a:ext cx="838893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s-ES" sz="2400" dirty="0" smtClean="0"/>
              <a:t>Crecimiento del 8,5</a:t>
            </a:r>
            <a:r>
              <a:rPr lang="es-ES" sz="2400" dirty="0"/>
              <a:t>% de la economía </a:t>
            </a:r>
            <a:r>
              <a:rPr lang="es-ES" sz="2400" dirty="0" smtClean="0"/>
              <a:t>española (2000-2007).</a:t>
            </a: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endParaRPr lang="es-ES" sz="12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VAB de la construcción (2007).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8001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8001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8001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11</a:t>
            </a:r>
            <a:r>
              <a:rPr lang="es-ES" sz="2000" dirty="0"/>
              <a:t>% del </a:t>
            </a:r>
            <a:r>
              <a:rPr lang="es-ES" sz="2000" dirty="0" smtClean="0"/>
              <a:t>PIB.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13,9</a:t>
            </a:r>
            <a:r>
              <a:rPr lang="es-ES" sz="2000" dirty="0"/>
              <a:t>% del empleo.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/>
              <a:t>58,7% de la inversión</a:t>
            </a:r>
            <a:r>
              <a:rPr lang="es-ES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12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Momentos de gran expansión: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VAB de la construcción crece por encima de la economía.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España 1997-2006, crece un 5,9% frente al 3,8% del PIB.</a:t>
            </a: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7 Flecha a la derecha con bandas"/>
          <p:cNvSpPr/>
          <p:nvPr/>
        </p:nvSpPr>
        <p:spPr>
          <a:xfrm>
            <a:off x="4049942" y="4941167"/>
            <a:ext cx="720080" cy="1440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4805731" y="4551510"/>
            <a:ext cx="2827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Generando a la vez</a:t>
            </a:r>
          </a:p>
          <a:p>
            <a:pPr algn="ctr"/>
            <a:r>
              <a:rPr lang="es-ES" dirty="0"/>
              <a:t>g</a:t>
            </a:r>
            <a:r>
              <a:rPr lang="es-ES" dirty="0" smtClean="0"/>
              <a:t>randes</a:t>
            </a:r>
          </a:p>
          <a:p>
            <a:pPr algn="ctr"/>
            <a:r>
              <a:rPr lang="es-ES" dirty="0" smtClean="0"/>
              <a:t>efectos indirectos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730908" y="3501008"/>
            <a:ext cx="6657517" cy="923330"/>
          </a:xfrm>
          <a:prstGeom prst="rect">
            <a:avLst/>
          </a:prstGeom>
          <a:noFill/>
          <a:ln w="25400">
            <a:solidFill>
              <a:schemeClr val="tx1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algn="just"/>
            <a:r>
              <a:rPr lang="es-ES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VAB de la construcción</a:t>
            </a:r>
            <a:r>
              <a:rPr lang="es-ES" dirty="0"/>
              <a:t> </a:t>
            </a:r>
            <a:r>
              <a:rPr lang="es-ES" dirty="0" smtClean="0"/>
              <a:t>(Valor Añadido Bruto del sector de la construcción): valoración de los bienes y servicios que se producen en este sector durante un periodo de tiempo determinado.</a:t>
            </a:r>
          </a:p>
        </p:txBody>
      </p:sp>
      <p:sp>
        <p:nvSpPr>
          <p:cNvPr id="13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1. INTRODUCCIÓN</a:t>
            </a:r>
            <a:endParaRPr lang="es-ES" dirty="0"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GENERALIDADES</a:t>
            </a:r>
            <a:endParaRPr lang="es-ES" sz="20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50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784808"/>
              </p:ext>
            </p:extLst>
          </p:nvPr>
        </p:nvGraphicFramePr>
        <p:xfrm>
          <a:off x="1484784" y="2420888"/>
          <a:ext cx="6174432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GENERALIDADES</a:t>
            </a:r>
            <a:endParaRPr lang="es-ES" sz="2000" dirty="0"/>
          </a:p>
        </p:txBody>
      </p:sp>
      <p:sp>
        <p:nvSpPr>
          <p:cNvPr id="8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1. INTRODUCCIÓN</a:t>
            </a:r>
            <a:endParaRPr lang="es-ES" dirty="0">
              <a:latin typeface="+mn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8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1. INTRODUCCIÓN</a:t>
            </a:r>
            <a:endParaRPr lang="es-ES" dirty="0">
              <a:latin typeface="+mn-lt"/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GENERALIDADES</a:t>
            </a:r>
            <a:endParaRPr lang="es-ES" sz="20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81514" y="2492896"/>
            <a:ext cx="81221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Principal protagonista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/>
              <a:t>VAB construcción 5,1% frente al 3,6% del VAB </a:t>
            </a:r>
            <a:r>
              <a:rPr lang="es-ES" sz="2000" dirty="0" smtClean="0"/>
              <a:t>total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endParaRPr lang="es-ES" sz="2000" dirty="0"/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endParaRPr lang="es-ES" sz="2000" dirty="0" smtClean="0"/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/>
              <a:t>Crecimiento </a:t>
            </a:r>
            <a:r>
              <a:rPr lang="es-ES" sz="2000" dirty="0"/>
              <a:t>empleo sector 6,7% frente al 3,2% total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Motor del crecimiento económico.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Incrementos </a:t>
            </a:r>
            <a:r>
              <a:rPr lang="es-ES" sz="2400" dirty="0"/>
              <a:t>y descensos producidos en la construcción, acompañados de movimientos similares en el PIB</a:t>
            </a:r>
            <a:r>
              <a:rPr lang="es-ES" sz="2400" dirty="0" smtClean="0"/>
              <a:t>.</a:t>
            </a:r>
          </a:p>
        </p:txBody>
      </p:sp>
      <p:sp>
        <p:nvSpPr>
          <p:cNvPr id="9" name="8 Flecha abajo"/>
          <p:cNvSpPr/>
          <p:nvPr/>
        </p:nvSpPr>
        <p:spPr>
          <a:xfrm>
            <a:off x="3563889" y="3573016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2123729" y="4005064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s-ES" sz="2000" dirty="0"/>
              <a:t>Aumento PIB del 6,9% al 11</a:t>
            </a:r>
            <a:r>
              <a:rPr lang="es-ES" sz="2000" dirty="0" smtClean="0"/>
              <a:t>%</a:t>
            </a:r>
            <a:endParaRPr lang="es-ES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16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575556" y="2492896"/>
            <a:ext cx="8388932" cy="4154984"/>
            <a:chOff x="575556" y="2492896"/>
            <a:chExt cx="8388932" cy="4154984"/>
          </a:xfrm>
        </p:grpSpPr>
        <p:sp>
          <p:nvSpPr>
            <p:cNvPr id="7" name="6 CuadroTexto"/>
            <p:cNvSpPr txBox="1"/>
            <p:nvPr/>
          </p:nvSpPr>
          <p:spPr>
            <a:xfrm>
              <a:off x="575556" y="2492896"/>
              <a:ext cx="8388932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es-ES" sz="2400" dirty="0" smtClean="0"/>
                <a:t>Desde 2008 y hasta hoy:</a:t>
              </a:r>
            </a:p>
            <a:p>
              <a:pPr marL="800100" lvl="1" indent="-342900">
                <a:buFont typeface="Arial" pitchFamily="34" charset="0"/>
                <a:buChar char="•"/>
              </a:pPr>
              <a:endParaRPr lang="es-ES" sz="2000" dirty="0" smtClean="0"/>
            </a:p>
            <a:p>
              <a:pPr marL="800100" lvl="1" indent="-342900">
                <a:buFont typeface="Arial" pitchFamily="34" charset="0"/>
                <a:buChar char="•"/>
              </a:pPr>
              <a:r>
                <a:rPr lang="es-ES" sz="2000" dirty="0" smtClean="0"/>
                <a:t>Decae el sector de la construcción: </a:t>
              </a:r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Crisis Inmobiliaria</a:t>
              </a:r>
              <a:r>
                <a:rPr lang="es-ES" sz="2000" dirty="0" smtClean="0"/>
                <a:t>.</a:t>
              </a:r>
            </a:p>
            <a:p>
              <a:pPr marL="800100" lvl="1" indent="-342900">
                <a:buFont typeface="Arial" pitchFamily="34" charset="0"/>
                <a:buChar char="•"/>
              </a:pPr>
              <a:endParaRPr lang="es-ES" sz="2000" dirty="0" smtClean="0"/>
            </a:p>
            <a:p>
              <a:pPr marL="800100" lvl="1" indent="-342900">
                <a:buFont typeface="Arial" pitchFamily="34" charset="0"/>
                <a:buChar char="•"/>
              </a:pPr>
              <a:r>
                <a:rPr lang="es-ES" sz="2000" dirty="0"/>
                <a:t>Debilitamiento de la demanda y caída de la rentabilidad del negocio.</a:t>
              </a:r>
            </a:p>
            <a:p>
              <a:pPr marL="800100" lvl="1" indent="-342900">
                <a:buFont typeface="Arial" pitchFamily="34" charset="0"/>
                <a:buChar char="•"/>
              </a:pPr>
              <a:endParaRPr lang="es-ES" sz="2000" dirty="0" smtClean="0"/>
            </a:p>
            <a:p>
              <a:pPr marL="800100" lvl="1" indent="-342900">
                <a:buFont typeface="Arial" pitchFamily="34" charset="0"/>
                <a:buChar char="•"/>
              </a:pPr>
              <a:r>
                <a:rPr lang="es-ES" sz="2000" dirty="0" smtClean="0"/>
                <a:t>Demanda de vivienda </a:t>
              </a:r>
            </a:p>
            <a:p>
              <a:pPr marL="800100" lvl="1" indent="-342900">
                <a:buFont typeface="Arial" pitchFamily="34" charset="0"/>
                <a:buChar char="•"/>
              </a:pPr>
              <a:endParaRPr lang="es-ES" sz="2000" dirty="0" smtClean="0"/>
            </a:p>
            <a:p>
              <a:pPr marL="800100" lvl="1" indent="-342900">
                <a:buFont typeface="Arial" pitchFamily="34" charset="0"/>
                <a:buChar char="•"/>
              </a:pPr>
              <a:r>
                <a:rPr lang="es-ES" sz="2000" dirty="0" smtClean="0"/>
                <a:t>Protagonismo en el sistema financiero.</a:t>
              </a:r>
            </a:p>
            <a:p>
              <a:pPr marL="800100" lvl="1" indent="-342900">
                <a:buFont typeface="Arial" pitchFamily="34" charset="0"/>
                <a:buChar char="•"/>
              </a:pPr>
              <a:endParaRPr lang="es-ES" sz="2000" dirty="0"/>
            </a:p>
            <a:p>
              <a:pPr marL="800100" lvl="1" indent="-342900">
                <a:buFont typeface="Arial" pitchFamily="34" charset="0"/>
                <a:buChar char="•"/>
              </a:pPr>
              <a:endParaRPr lang="es-ES" sz="2000" dirty="0" smtClean="0"/>
            </a:p>
            <a:p>
              <a:pPr marL="800100" lvl="1" indent="-342900">
                <a:buFont typeface="Arial" pitchFamily="34" charset="0"/>
                <a:buChar char="•"/>
              </a:pPr>
              <a:r>
                <a:rPr lang="es-ES" sz="2000" dirty="0" smtClean="0"/>
                <a:t>Destrucción </a:t>
              </a:r>
              <a:r>
                <a:rPr lang="es-ES" sz="2000" dirty="0"/>
                <a:t>750.000 puestos de trabajo (37,5% del total de la U.E</a:t>
              </a:r>
              <a:r>
                <a:rPr lang="es-ES" sz="2000" dirty="0" smtClean="0"/>
                <a:t>.), siendo el mayor descenso europeo.</a:t>
              </a:r>
              <a:endParaRPr lang="es-ES" sz="2000" dirty="0"/>
            </a:p>
          </p:txBody>
        </p:sp>
        <p:sp>
          <p:nvSpPr>
            <p:cNvPr id="13" name="12 Flecha derecha"/>
            <p:cNvSpPr/>
            <p:nvPr/>
          </p:nvSpPr>
          <p:spPr>
            <a:xfrm>
              <a:off x="3923928" y="4417552"/>
              <a:ext cx="447884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4427984" y="437748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dirty="0" smtClean="0"/>
                <a:t>Pisos del “stock”</a:t>
              </a:r>
              <a:endParaRPr lang="es-ES" sz="2000" dirty="0"/>
            </a:p>
          </p:txBody>
        </p:sp>
      </p:grp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1. INTRODUCCIÓN</a:t>
            </a:r>
            <a:endParaRPr lang="es-ES" dirty="0">
              <a:latin typeface="+mn-lt"/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6204095" y="4531478"/>
            <a:ext cx="27183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Más de la mitad del total del crédito: </a:t>
            </a:r>
          </a:p>
          <a:p>
            <a:pPr algn="ctr"/>
            <a:r>
              <a:rPr lang="es-ES" sz="2000" dirty="0" smtClean="0"/>
              <a:t>construcción o compra vivienda</a:t>
            </a:r>
            <a:endParaRPr lang="es-ES" sz="20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GENERALIDADES</a:t>
            </a:r>
            <a:endParaRPr lang="es-ES" sz="2000" dirty="0"/>
          </a:p>
        </p:txBody>
      </p:sp>
      <p:sp>
        <p:nvSpPr>
          <p:cNvPr id="18" name="17 Flecha derecha"/>
          <p:cNvSpPr/>
          <p:nvPr/>
        </p:nvSpPr>
        <p:spPr>
          <a:xfrm>
            <a:off x="5663116" y="5013176"/>
            <a:ext cx="44788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61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1. INTRODUCCIÓN</a:t>
            </a:r>
            <a:endParaRPr lang="es-ES" dirty="0">
              <a:latin typeface="+mn-lt"/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GENERALIDADES</a:t>
            </a:r>
            <a:endParaRPr lang="es-ES" sz="2000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887" y="2376264"/>
            <a:ext cx="5912229" cy="4437112"/>
          </a:xfrm>
          <a:prstGeom prst="rect">
            <a:avLst/>
          </a:prstGeom>
          <a:ln w="25400">
            <a:noFill/>
          </a:ln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2376264"/>
            <a:ext cx="5912229" cy="4437112"/>
          </a:xfrm>
          <a:prstGeom prst="rect">
            <a:avLst/>
          </a:prstGeom>
          <a:ln>
            <a:noFill/>
          </a:ln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2376264"/>
            <a:ext cx="5912229" cy="4437112"/>
          </a:xfrm>
          <a:prstGeom prst="rect">
            <a:avLst/>
          </a:prstGeom>
          <a:ln>
            <a:noFill/>
          </a:ln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2376264"/>
            <a:ext cx="5908443" cy="4437112"/>
          </a:xfrm>
          <a:prstGeom prst="rect">
            <a:avLst/>
          </a:prstGeom>
          <a:ln>
            <a:noFill/>
          </a:ln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76264"/>
            <a:ext cx="5908442" cy="4437112"/>
          </a:xfrm>
          <a:prstGeom prst="rect">
            <a:avLst/>
          </a:prstGeom>
          <a:ln>
            <a:noFill/>
          </a:ln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2376265"/>
            <a:ext cx="5912229" cy="4437112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5796136" y="5219908"/>
            <a:ext cx="821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</a:rPr>
              <a:t>12,4%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923928" y="5229111"/>
            <a:ext cx="821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</a:rPr>
              <a:t>17,1%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119477" y="5589240"/>
            <a:ext cx="821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</a:rPr>
              <a:t>43%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1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2. REVISIÓN</a:t>
            </a:r>
            <a:endParaRPr lang="es-ES" dirty="0">
              <a:latin typeface="+mn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75556" y="2492896"/>
            <a:ext cx="831692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s-ES" sz="2400" dirty="0" smtClean="0"/>
              <a:t>Condiciones de financiación.</a:t>
            </a:r>
            <a:endParaRPr lang="es-ES" sz="2400" dirty="0"/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s-ES" sz="2000" dirty="0"/>
              <a:t>Tipos de interés extremadamente reducidos.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s-ES" sz="2000" dirty="0" smtClean="0"/>
              <a:t>Alta </a:t>
            </a:r>
            <a:r>
              <a:rPr lang="es-ES" sz="2000" dirty="0"/>
              <a:t>relación préstamo-valor.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s-ES" sz="2000" dirty="0"/>
              <a:t>Plazos muy largos, hasta niveles </a:t>
            </a:r>
            <a:r>
              <a:rPr lang="es-ES" sz="2000" dirty="0" smtClean="0"/>
              <a:t>inimaginables.</a:t>
            </a:r>
            <a:endParaRPr lang="es-ES" sz="2000" dirty="0"/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s-ES" sz="2000" dirty="0"/>
              <a:t>Financiación de la promoción y la compra por parte de las </a:t>
            </a:r>
            <a:r>
              <a:rPr lang="es-ES" sz="2000" dirty="0" smtClean="0"/>
              <a:t>entidades de crédito.</a:t>
            </a:r>
            <a:endParaRPr lang="es-ES" sz="2000" dirty="0"/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IMPORTANCIA DEL SECTOR DE LA CONSTRUCCIÓN</a:t>
            </a:r>
            <a:endParaRPr lang="es-ES" sz="20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75556" y="4708303"/>
            <a:ext cx="83169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s-ES" sz="2400" dirty="0" smtClean="0"/>
              <a:t>Causas.</a:t>
            </a:r>
            <a:endParaRPr lang="es-ES" sz="2400" dirty="0"/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s-ES" sz="2000" dirty="0" smtClean="0"/>
              <a:t>Aumento de la demanda de vivienda.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s-ES" sz="2000" dirty="0" smtClean="0"/>
              <a:t>Aumento del precio de vivienda en un 185%.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s-ES" sz="2000" dirty="0" smtClean="0"/>
              <a:t>Crecimiento del endeudamiento de los hogares.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55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2. REVISIÓN</a:t>
            </a:r>
            <a:endParaRPr lang="es-ES" dirty="0">
              <a:latin typeface="+mn-lt"/>
            </a:endParaRPr>
          </a:p>
        </p:txBody>
      </p:sp>
      <p:pic>
        <p:nvPicPr>
          <p:cNvPr id="6" name="5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575556" y="2492896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Consecuencias: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Descenso de:</a:t>
            </a:r>
            <a:endParaRPr lang="es-ES" sz="2000" dirty="0"/>
          </a:p>
          <a:p>
            <a:pPr marL="1257300" lvl="2" indent="-342900">
              <a:buFont typeface="Arial" pitchFamily="34" charset="0"/>
              <a:buChar char="•"/>
            </a:pPr>
            <a:r>
              <a:rPr lang="es-ES" sz="2000" dirty="0" smtClean="0"/>
              <a:t>La venta de viviendas.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s-ES" sz="2000" dirty="0" smtClean="0"/>
              <a:t>El volumen de obra construida.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s-ES" sz="2000" dirty="0" smtClean="0"/>
              <a:t>El precio de vivienda.</a:t>
            </a:r>
            <a:endParaRPr lang="es-ES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915817" y="182895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IMPORTANCIA DEL SECTOR DE LA CONSTRUCCIÓN</a:t>
            </a:r>
            <a:endParaRPr lang="es-ES" sz="2000" dirty="0"/>
          </a:p>
        </p:txBody>
      </p:sp>
      <p:sp>
        <p:nvSpPr>
          <p:cNvPr id="4" name="3 Flecha derecha"/>
          <p:cNvSpPr/>
          <p:nvPr/>
        </p:nvSpPr>
        <p:spPr>
          <a:xfrm>
            <a:off x="5508104" y="3462392"/>
            <a:ext cx="64807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6219822" y="3170585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Fuerte golpe en la demanda de la vivienda</a:t>
            </a:r>
            <a:endParaRPr lang="es-ES" sz="20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75556" y="4509121"/>
            <a:ext cx="817290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Medida preventiva.</a:t>
            </a:r>
            <a:endParaRPr lang="es-ES" sz="2400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Reducción temporal de los impuestos por adquisición de vivienda nueva.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s-ES" sz="2000" dirty="0" smtClean="0"/>
              <a:t>Disminución del IVA del 8% al 4%.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s-ES" sz="2000" dirty="0" smtClean="0"/>
              <a:t>Pretende reactivar la construcción y el empleo del país.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s-ES" sz="2000" dirty="0" smtClean="0"/>
              <a:t>Animar a posibles compradores y reducir el stock de obra nueva.</a:t>
            </a:r>
            <a:endParaRPr lang="es-ES" sz="20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20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40 Conector recto"/>
          <p:cNvCxnSpPr/>
          <p:nvPr/>
        </p:nvCxnSpPr>
        <p:spPr>
          <a:xfrm flipV="1">
            <a:off x="2387007" y="4005064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flipV="1">
            <a:off x="605492" y="4005064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1844816" y="4005064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4561914" y="4004513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 flipV="1">
            <a:off x="7998367" y="3970075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V="1">
            <a:off x="8684230" y="3959964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flipV="1">
            <a:off x="1367438" y="4005064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flipV="1">
            <a:off x="4803916" y="4005064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2. REVISIÓN</a:t>
            </a:r>
            <a:endParaRPr lang="es-ES" dirty="0">
              <a:latin typeface="+mn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692834" y="1828950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CICLOS ECONÓMICOS</a:t>
            </a:r>
            <a:endParaRPr lang="es-ES" sz="2000" dirty="0"/>
          </a:p>
        </p:txBody>
      </p:sp>
      <p:pic>
        <p:nvPicPr>
          <p:cNvPr id="6" name="5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27 CuadroTexto"/>
          <p:cNvSpPr txBox="1"/>
          <p:nvPr/>
        </p:nvSpPr>
        <p:spPr>
          <a:xfrm>
            <a:off x="322808" y="3696735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1973</a:t>
            </a:r>
            <a:endParaRPr lang="es-ES" sz="1400" b="1" dirty="0"/>
          </a:p>
        </p:txBody>
      </p:sp>
      <p:sp>
        <p:nvSpPr>
          <p:cNvPr id="29" name="28 CuadroTexto"/>
          <p:cNvSpPr txBox="1"/>
          <p:nvPr/>
        </p:nvSpPr>
        <p:spPr>
          <a:xfrm>
            <a:off x="1562132" y="3697289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1979</a:t>
            </a:r>
            <a:endParaRPr lang="es-ES" sz="14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4170210" y="3703838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1992</a:t>
            </a:r>
            <a:endParaRPr lang="es-ES" sz="1400" b="1" dirty="0"/>
          </a:p>
        </p:txBody>
      </p:sp>
      <p:sp>
        <p:nvSpPr>
          <p:cNvPr id="31" name="30 CuadroTexto"/>
          <p:cNvSpPr txBox="1"/>
          <p:nvPr/>
        </p:nvSpPr>
        <p:spPr>
          <a:xfrm>
            <a:off x="7715683" y="3696734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2008</a:t>
            </a:r>
            <a:endParaRPr lang="es-ES" sz="1400" b="1" dirty="0"/>
          </a:p>
        </p:txBody>
      </p:sp>
      <p:sp>
        <p:nvSpPr>
          <p:cNvPr id="32" name="31 CuadroTexto"/>
          <p:cNvSpPr txBox="1"/>
          <p:nvPr/>
        </p:nvSpPr>
        <p:spPr>
          <a:xfrm>
            <a:off x="8401546" y="3662300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2011</a:t>
            </a:r>
            <a:endParaRPr lang="es-ES" sz="1400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81396" y="4453500"/>
            <a:ext cx="972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Crisis</a:t>
            </a:r>
          </a:p>
          <a:p>
            <a:pPr algn="ctr"/>
            <a:r>
              <a:rPr lang="es-ES" sz="1400" b="1" dirty="0" smtClean="0"/>
              <a:t>del</a:t>
            </a:r>
          </a:p>
          <a:p>
            <a:pPr algn="ctr"/>
            <a:r>
              <a:rPr lang="es-ES" sz="1400" b="1" dirty="0" smtClean="0"/>
              <a:t>Petróleo</a:t>
            </a:r>
            <a:endParaRPr lang="es-ES" sz="1400" b="1" dirty="0"/>
          </a:p>
        </p:txBody>
      </p:sp>
      <p:sp>
        <p:nvSpPr>
          <p:cNvPr id="34" name="33 CuadroTexto"/>
          <p:cNvSpPr txBox="1"/>
          <p:nvPr/>
        </p:nvSpPr>
        <p:spPr>
          <a:xfrm>
            <a:off x="1628530" y="4453500"/>
            <a:ext cx="972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Crisis</a:t>
            </a:r>
          </a:p>
          <a:p>
            <a:pPr algn="ctr"/>
            <a:r>
              <a:rPr lang="es-ES" sz="1400" b="1" dirty="0" smtClean="0"/>
              <a:t>Transición</a:t>
            </a:r>
          </a:p>
          <a:p>
            <a:pPr algn="ctr"/>
            <a:r>
              <a:rPr lang="es-ES" sz="1400" b="1" dirty="0" smtClean="0"/>
              <a:t>Política</a:t>
            </a:r>
            <a:endParaRPr lang="es-ES" sz="1400" b="1" dirty="0"/>
          </a:p>
        </p:txBody>
      </p:sp>
      <p:sp>
        <p:nvSpPr>
          <p:cNvPr id="35" name="34 CuadroTexto"/>
          <p:cNvSpPr txBox="1"/>
          <p:nvPr/>
        </p:nvSpPr>
        <p:spPr>
          <a:xfrm>
            <a:off x="4220268" y="4561222"/>
            <a:ext cx="972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Crisis</a:t>
            </a:r>
          </a:p>
          <a:p>
            <a:pPr algn="ctr"/>
            <a:r>
              <a:rPr lang="es-ES" sz="1400" b="1" dirty="0" smtClean="0"/>
              <a:t>Monetaria</a:t>
            </a:r>
            <a:endParaRPr lang="es-ES" sz="1400" b="1" dirty="0"/>
          </a:p>
        </p:txBody>
      </p:sp>
      <p:sp>
        <p:nvSpPr>
          <p:cNvPr id="36" name="35 CuadroTexto"/>
          <p:cNvSpPr txBox="1"/>
          <p:nvPr/>
        </p:nvSpPr>
        <p:spPr>
          <a:xfrm>
            <a:off x="7749587" y="4561222"/>
            <a:ext cx="1148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Crisis</a:t>
            </a:r>
          </a:p>
          <a:p>
            <a:pPr algn="ctr"/>
            <a:r>
              <a:rPr lang="es-ES" sz="1400" b="1" dirty="0" smtClean="0"/>
              <a:t>Inmobiliaria</a:t>
            </a:r>
            <a:endParaRPr lang="es-ES" sz="1400" b="1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084754" y="3696738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1977</a:t>
            </a:r>
            <a:endParaRPr lang="es-ES" sz="1400" b="1" dirty="0"/>
          </a:p>
        </p:txBody>
      </p:sp>
      <p:sp>
        <p:nvSpPr>
          <p:cNvPr id="42" name="41 CuadroTexto"/>
          <p:cNvSpPr txBox="1"/>
          <p:nvPr/>
        </p:nvSpPr>
        <p:spPr>
          <a:xfrm>
            <a:off x="2101666" y="3696734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1981</a:t>
            </a:r>
            <a:endParaRPr lang="es-ES" sz="1400" b="1" dirty="0"/>
          </a:p>
        </p:txBody>
      </p:sp>
      <p:sp>
        <p:nvSpPr>
          <p:cNvPr id="44" name="43 CuadroTexto"/>
          <p:cNvSpPr txBox="1"/>
          <p:nvPr/>
        </p:nvSpPr>
        <p:spPr>
          <a:xfrm>
            <a:off x="4735578" y="3696734"/>
            <a:ext cx="5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1993</a:t>
            </a:r>
            <a:endParaRPr lang="es-ES" sz="1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-13789" y="2903709"/>
            <a:ext cx="22767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Guerra </a:t>
            </a:r>
            <a:r>
              <a:rPr lang="es-ES" sz="1400" dirty="0" err="1" smtClean="0"/>
              <a:t>Yom</a:t>
            </a:r>
            <a:r>
              <a:rPr lang="es-ES" sz="1400" dirty="0" smtClean="0"/>
              <a:t> </a:t>
            </a:r>
            <a:r>
              <a:rPr lang="es-ES" sz="1400" dirty="0" err="1" smtClean="0"/>
              <a:t>Kippur</a:t>
            </a:r>
            <a:endParaRPr lang="es-ES" sz="1400" dirty="0" smtClean="0"/>
          </a:p>
          <a:p>
            <a:pPr algn="ctr"/>
            <a:r>
              <a:rPr lang="es-ES" sz="1400" dirty="0" smtClean="0"/>
              <a:t>Caída precio oro</a:t>
            </a:r>
          </a:p>
          <a:p>
            <a:pPr algn="ctr"/>
            <a:r>
              <a:rPr lang="es-ES" sz="1400" dirty="0" smtClean="0"/>
              <a:t>Desorden sistema monetario</a:t>
            </a:r>
            <a:endParaRPr lang="es-ES" sz="1400" dirty="0"/>
          </a:p>
        </p:txBody>
      </p:sp>
      <p:sp>
        <p:nvSpPr>
          <p:cNvPr id="49" name="48 CuadroTexto"/>
          <p:cNvSpPr txBox="1"/>
          <p:nvPr/>
        </p:nvSpPr>
        <p:spPr>
          <a:xfrm>
            <a:off x="1763069" y="2426658"/>
            <a:ext cx="3219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Reducida expansión consumo nacional</a:t>
            </a:r>
          </a:p>
          <a:p>
            <a:pPr algn="ctr"/>
            <a:r>
              <a:rPr lang="es-ES" sz="1400" dirty="0" smtClean="0"/>
              <a:t>Escaso crecimiento producción</a:t>
            </a:r>
          </a:p>
          <a:p>
            <a:pPr algn="ctr"/>
            <a:r>
              <a:rPr lang="es-ES" sz="1400" dirty="0" smtClean="0"/>
              <a:t>Deterioro político</a:t>
            </a:r>
          </a:p>
          <a:p>
            <a:pPr algn="ctr"/>
            <a:r>
              <a:rPr lang="es-ES" sz="1400" dirty="0" smtClean="0"/>
              <a:t>Encarecimiento energía</a:t>
            </a:r>
            <a:endParaRPr lang="es-ES" sz="1400" dirty="0"/>
          </a:p>
        </p:txBody>
      </p:sp>
      <p:grpSp>
        <p:nvGrpSpPr>
          <p:cNvPr id="114" name="113 Grupo"/>
          <p:cNvGrpSpPr/>
          <p:nvPr/>
        </p:nvGrpSpPr>
        <p:grpSpPr>
          <a:xfrm>
            <a:off x="179513" y="4083179"/>
            <a:ext cx="8784976" cy="246418"/>
            <a:chOff x="762720" y="3936938"/>
            <a:chExt cx="7618560" cy="64563"/>
          </a:xfrm>
        </p:grpSpPr>
        <p:cxnSp>
          <p:nvCxnSpPr>
            <p:cNvPr id="17" name="16 Conector recto"/>
            <p:cNvCxnSpPr/>
            <p:nvPr/>
          </p:nvCxnSpPr>
          <p:spPr>
            <a:xfrm flipV="1">
              <a:off x="762720" y="3967212"/>
              <a:ext cx="7618560" cy="1143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37 Rectángulo redondeado"/>
            <p:cNvSpPr/>
            <p:nvPr/>
          </p:nvSpPr>
          <p:spPr>
            <a:xfrm>
              <a:off x="2206915" y="3955782"/>
              <a:ext cx="467898" cy="4571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36 Rectángulo redondeado"/>
            <p:cNvSpPr/>
            <p:nvPr/>
          </p:nvSpPr>
          <p:spPr>
            <a:xfrm>
              <a:off x="1132141" y="3950067"/>
              <a:ext cx="642726" cy="4571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44 Rectángulo redondeado"/>
            <p:cNvSpPr/>
            <p:nvPr/>
          </p:nvSpPr>
          <p:spPr>
            <a:xfrm>
              <a:off x="4581694" y="3950067"/>
              <a:ext cx="186907" cy="514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46 Rectángulo redondeado"/>
            <p:cNvSpPr/>
            <p:nvPr/>
          </p:nvSpPr>
          <p:spPr>
            <a:xfrm>
              <a:off x="7543435" y="3936938"/>
              <a:ext cx="564542" cy="4571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6" name="115 CuadroTexto"/>
          <p:cNvSpPr txBox="1"/>
          <p:nvPr/>
        </p:nvSpPr>
        <p:spPr>
          <a:xfrm>
            <a:off x="4272953" y="3156783"/>
            <a:ext cx="227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Devaluación peseta</a:t>
            </a:r>
          </a:p>
          <a:p>
            <a:pPr algn="ctr"/>
            <a:r>
              <a:rPr lang="es-ES" sz="1400" dirty="0" smtClean="0"/>
              <a:t>Pérdida competitividad</a:t>
            </a:r>
            <a:endParaRPr lang="es-ES" sz="1400" dirty="0"/>
          </a:p>
        </p:txBody>
      </p:sp>
      <p:grpSp>
        <p:nvGrpSpPr>
          <p:cNvPr id="134" name="133 Grupo"/>
          <p:cNvGrpSpPr/>
          <p:nvPr/>
        </p:nvGrpSpPr>
        <p:grpSpPr>
          <a:xfrm>
            <a:off x="1684362" y="5169345"/>
            <a:ext cx="2891631" cy="738664"/>
            <a:chOff x="1684362" y="5169345"/>
            <a:chExt cx="2891631" cy="738664"/>
          </a:xfrm>
        </p:grpSpPr>
        <p:sp>
          <p:nvSpPr>
            <p:cNvPr id="115" name="114 CuadroTexto"/>
            <p:cNvSpPr txBox="1"/>
            <p:nvPr/>
          </p:nvSpPr>
          <p:spPr>
            <a:xfrm>
              <a:off x="1684362" y="5169345"/>
              <a:ext cx="28916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smtClean="0"/>
                <a:t>Estancamiento inflación</a:t>
              </a:r>
            </a:p>
            <a:p>
              <a:pPr algn="ctr"/>
              <a:r>
                <a:rPr lang="es-ES" sz="1400" dirty="0" smtClean="0"/>
                <a:t>Desequilibrio mercado exterior</a:t>
              </a:r>
            </a:p>
            <a:p>
              <a:pPr algn="ctr"/>
              <a:r>
                <a:rPr lang="es-ES" sz="1400" dirty="0" smtClean="0"/>
                <a:t>Empleo</a:t>
              </a:r>
              <a:endParaRPr lang="es-ES" sz="1400" dirty="0"/>
            </a:p>
          </p:txBody>
        </p:sp>
        <p:cxnSp>
          <p:nvCxnSpPr>
            <p:cNvPr id="118" name="117 Conector recto de flecha"/>
            <p:cNvCxnSpPr/>
            <p:nvPr/>
          </p:nvCxnSpPr>
          <p:spPr>
            <a:xfrm>
              <a:off x="2771800" y="5638429"/>
              <a:ext cx="0" cy="26958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132 Grupo"/>
          <p:cNvGrpSpPr/>
          <p:nvPr/>
        </p:nvGrpSpPr>
        <p:grpSpPr>
          <a:xfrm>
            <a:off x="-13789" y="5426706"/>
            <a:ext cx="1993501" cy="738664"/>
            <a:chOff x="-13789" y="5426706"/>
            <a:chExt cx="1993501" cy="738664"/>
          </a:xfrm>
        </p:grpSpPr>
        <p:sp>
          <p:nvSpPr>
            <p:cNvPr id="48" name="47 CuadroTexto"/>
            <p:cNvSpPr txBox="1"/>
            <p:nvPr/>
          </p:nvSpPr>
          <p:spPr>
            <a:xfrm>
              <a:off x="-13789" y="5426706"/>
              <a:ext cx="19935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smtClean="0"/>
                <a:t>Inflación y paro</a:t>
              </a:r>
            </a:p>
            <a:p>
              <a:pPr algn="ctr"/>
              <a:r>
                <a:rPr lang="es-ES" sz="1400" dirty="0" smtClean="0"/>
                <a:t>PIB y productividad</a:t>
              </a:r>
            </a:p>
            <a:p>
              <a:pPr algn="ctr"/>
              <a:r>
                <a:rPr lang="es-ES" sz="1400" dirty="0" smtClean="0"/>
                <a:t>Deterioro Balanza Pagos</a:t>
              </a:r>
              <a:endParaRPr lang="es-ES" sz="1400" dirty="0"/>
            </a:p>
          </p:txBody>
        </p:sp>
        <p:cxnSp>
          <p:nvCxnSpPr>
            <p:cNvPr id="119" name="118 Conector recto de flecha"/>
            <p:cNvCxnSpPr/>
            <p:nvPr/>
          </p:nvCxnSpPr>
          <p:spPr>
            <a:xfrm>
              <a:off x="179512" y="5698894"/>
              <a:ext cx="0" cy="23193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119 Conector recto de flecha"/>
            <p:cNvCxnSpPr/>
            <p:nvPr/>
          </p:nvCxnSpPr>
          <p:spPr>
            <a:xfrm flipV="1">
              <a:off x="322807" y="5445224"/>
              <a:ext cx="0" cy="2536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124 CuadroTexto"/>
          <p:cNvSpPr txBox="1"/>
          <p:nvPr/>
        </p:nvSpPr>
        <p:spPr>
          <a:xfrm>
            <a:off x="4170209" y="5084442"/>
            <a:ext cx="227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Desempleo:</a:t>
            </a:r>
          </a:p>
          <a:p>
            <a:pPr algn="ctr"/>
            <a:r>
              <a:rPr lang="es-ES" sz="1400" dirty="0" smtClean="0"/>
              <a:t>del 16,3% al 24,2% </a:t>
            </a:r>
            <a:endParaRPr lang="es-ES" sz="1400" dirty="0"/>
          </a:p>
        </p:txBody>
      </p:sp>
      <p:sp>
        <p:nvSpPr>
          <p:cNvPr id="126" name="125 CuadroTexto"/>
          <p:cNvSpPr txBox="1"/>
          <p:nvPr/>
        </p:nvSpPr>
        <p:spPr>
          <a:xfrm>
            <a:off x="6802274" y="2787451"/>
            <a:ext cx="22767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Problemas estructurales</a:t>
            </a:r>
          </a:p>
          <a:p>
            <a:pPr algn="ctr"/>
            <a:r>
              <a:rPr lang="es-ES" sz="1400" dirty="0" smtClean="0"/>
              <a:t>Fuerte influencia </a:t>
            </a:r>
            <a:r>
              <a:rPr lang="es-ES" sz="1400" dirty="0"/>
              <a:t>externa de la crisis mundial de liquidez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6737265" y="5169347"/>
            <a:ext cx="2406736" cy="1384995"/>
            <a:chOff x="6737265" y="5169347"/>
            <a:chExt cx="2406736" cy="1384995"/>
          </a:xfrm>
        </p:grpSpPr>
        <p:grpSp>
          <p:nvGrpSpPr>
            <p:cNvPr id="135" name="134 Grupo"/>
            <p:cNvGrpSpPr/>
            <p:nvPr/>
          </p:nvGrpSpPr>
          <p:grpSpPr>
            <a:xfrm>
              <a:off x="6737265" y="5169347"/>
              <a:ext cx="2406736" cy="1384995"/>
              <a:chOff x="6737264" y="5169345"/>
              <a:chExt cx="2406736" cy="1384995"/>
            </a:xfrm>
          </p:grpSpPr>
          <p:sp>
            <p:nvSpPr>
              <p:cNvPr id="127" name="126 CuadroTexto"/>
              <p:cNvSpPr txBox="1"/>
              <p:nvPr/>
            </p:nvSpPr>
            <p:spPr>
              <a:xfrm>
                <a:off x="6737264" y="5169345"/>
                <a:ext cx="240673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dirty="0" smtClean="0"/>
                  <a:t>Sobrevalorado precio vivienda</a:t>
                </a:r>
              </a:p>
              <a:p>
                <a:pPr algn="ctr"/>
                <a:r>
                  <a:rPr lang="es-ES" sz="1400" dirty="0" smtClean="0"/>
                  <a:t>Venta viviendas</a:t>
                </a:r>
              </a:p>
              <a:p>
                <a:pPr algn="ctr"/>
                <a:r>
                  <a:rPr lang="es-ES" sz="1400" dirty="0" smtClean="0"/>
                  <a:t>Restricción créditos</a:t>
                </a:r>
              </a:p>
              <a:p>
                <a:pPr algn="ctr"/>
                <a:r>
                  <a:rPr lang="es-ES" sz="1400" dirty="0"/>
                  <a:t>D</a:t>
                </a:r>
                <a:r>
                  <a:rPr lang="es-ES" sz="1400" dirty="0" smtClean="0"/>
                  <a:t>emanda</a:t>
                </a:r>
                <a:endParaRPr lang="es-ES" sz="1400" dirty="0" smtClean="0"/>
              </a:p>
              <a:p>
                <a:pPr algn="ctr"/>
                <a:r>
                  <a:rPr lang="es-ES" sz="1400" dirty="0" smtClean="0"/>
                  <a:t>Quiebra empresas</a:t>
                </a:r>
              </a:p>
              <a:p>
                <a:pPr algn="ctr"/>
                <a:r>
                  <a:rPr lang="es-ES" sz="1400" dirty="0" smtClean="0"/>
                  <a:t>Paro</a:t>
                </a:r>
                <a:endParaRPr lang="es-ES" sz="1400" dirty="0" smtClean="0"/>
              </a:p>
            </p:txBody>
          </p:sp>
          <p:cxnSp>
            <p:nvCxnSpPr>
              <p:cNvPr id="128" name="127 Conector recto de flecha"/>
              <p:cNvCxnSpPr/>
              <p:nvPr/>
            </p:nvCxnSpPr>
            <p:spPr>
              <a:xfrm>
                <a:off x="7452320" y="5853872"/>
                <a:ext cx="0" cy="26958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130 Conector recto de flecha"/>
              <p:cNvCxnSpPr/>
              <p:nvPr/>
            </p:nvCxnSpPr>
            <p:spPr>
              <a:xfrm flipV="1">
                <a:off x="7668344" y="6237312"/>
                <a:ext cx="0" cy="25367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49 Conector recto de flecha"/>
            <p:cNvCxnSpPr/>
            <p:nvPr/>
          </p:nvCxnSpPr>
          <p:spPr>
            <a:xfrm>
              <a:off x="7308304" y="5426706"/>
              <a:ext cx="0" cy="26958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50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23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9" grpId="0"/>
      <p:bldP spid="116" grpId="0"/>
      <p:bldP spid="125" grpId="0"/>
      <p:bldP spid="1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2. REVISIÓN</a:t>
            </a:r>
            <a:endParaRPr lang="es-ES" dirty="0">
              <a:latin typeface="+mn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979712" y="1828952"/>
            <a:ext cx="675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COMPARACIÓN CRISIS</a:t>
            </a:r>
            <a:endParaRPr lang="es-ES" sz="2000" dirty="0"/>
          </a:p>
        </p:txBody>
      </p:sp>
      <p:pic>
        <p:nvPicPr>
          <p:cNvPr id="6" name="5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093473"/>
              </p:ext>
            </p:extLst>
          </p:nvPr>
        </p:nvGraphicFramePr>
        <p:xfrm>
          <a:off x="1475656" y="2852936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/>
                        <a:t>Crisis monetaria (1992-1993)</a:t>
                      </a:r>
                      <a:endParaRPr lang="es-E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/>
                        <a:t>Crisis inmobiliaria (2008-…)</a:t>
                      </a:r>
                      <a:endParaRPr lang="es-ES" b="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Sobrevaloración</a:t>
                      </a:r>
                      <a:r>
                        <a:rPr lang="es-ES" baseline="0" dirty="0" smtClean="0"/>
                        <a:t> de la moneda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La construcción como sector líder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Mercados financieros liberalizados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Déficit en la balanza de pagos por cuenta corriente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557554" y="5661248"/>
            <a:ext cx="80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Indican la alta inestabilidad potencial del país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4283969" y="5013176"/>
            <a:ext cx="57606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89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/>
          <a:lstStyle/>
          <a:p>
            <a:r>
              <a:rPr lang="es-ES" dirty="0" smtClean="0">
                <a:latin typeface="+mn-lt"/>
              </a:rPr>
              <a:t>3. OBJETIVO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75556" y="3416803"/>
            <a:ext cx="84609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PIB.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/>
              <a:t>Refleja la producción total de bienes y servicios durante un tiempo.</a:t>
            </a:r>
            <a:endParaRPr lang="es-E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VAB de la construcción.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Valora </a:t>
            </a:r>
            <a:r>
              <a:rPr lang="es-ES" sz="2000" dirty="0"/>
              <a:t>los bienes y servicios producidos en este </a:t>
            </a:r>
            <a:r>
              <a:rPr lang="es-ES" sz="2000" dirty="0" smtClean="0"/>
              <a:t>sector.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Población parada.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Personas </a:t>
            </a:r>
            <a:r>
              <a:rPr lang="es-ES" sz="2000" dirty="0"/>
              <a:t>en condiciones y disposición de trabajar </a:t>
            </a:r>
            <a:r>
              <a:rPr lang="es-ES" sz="2000" dirty="0" smtClean="0"/>
              <a:t>en situación </a:t>
            </a:r>
            <a:r>
              <a:rPr lang="es-ES" sz="2000" dirty="0"/>
              <a:t>de </a:t>
            </a:r>
            <a:r>
              <a:rPr lang="es-ES" sz="2000" dirty="0" smtClean="0"/>
              <a:t>desempleo.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Inflación.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Incremento </a:t>
            </a:r>
            <a:r>
              <a:rPr lang="es-ES" sz="2000" dirty="0"/>
              <a:t>en el nivel general de </a:t>
            </a:r>
            <a:r>
              <a:rPr lang="es-ES" sz="2000" dirty="0" smtClean="0"/>
              <a:t>precios.</a:t>
            </a:r>
            <a:endParaRPr lang="es-ES" sz="2000" dirty="0"/>
          </a:p>
        </p:txBody>
      </p:sp>
      <p:sp>
        <p:nvSpPr>
          <p:cNvPr id="2" name="1 CuadroTexto"/>
          <p:cNvSpPr txBox="1"/>
          <p:nvPr/>
        </p:nvSpPr>
        <p:spPr>
          <a:xfrm>
            <a:off x="323529" y="249289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Obtener 4 modelos que estimen la situación económica del sector de la </a:t>
            </a:r>
            <a:r>
              <a:rPr lang="es-ES" sz="2400" b="1" i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construcción</a:t>
            </a:r>
            <a:r>
              <a:rPr lang="es-ES" sz="2400" b="1" i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979712" y="1828950"/>
            <a:ext cx="675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MODELOS MATEMÁTICOS</a:t>
            </a:r>
            <a:endParaRPr lang="es-ES" sz="2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13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8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041376" y="228600"/>
            <a:ext cx="6707088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4. MATERIAL </a:t>
            </a:r>
            <a:r>
              <a:rPr lang="es-ES" dirty="0" smtClean="0">
                <a:latin typeface="+mn-lt"/>
              </a:rPr>
              <a:t>Y MÉTODOS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79712" y="1828950"/>
            <a:ext cx="675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SELECCIÓN DE LAS VARIABLES DE ESTUDIO</a:t>
            </a:r>
            <a:endParaRPr lang="es-ES" sz="2000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732317"/>
              </p:ext>
            </p:extLst>
          </p:nvPr>
        </p:nvGraphicFramePr>
        <p:xfrm>
          <a:off x="1121029" y="3068960"/>
          <a:ext cx="6901943" cy="2672334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000439"/>
                <a:gridCol w="390150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Población Total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% Presión Fiscal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 smtClean="0">
                          <a:effectLst/>
                        </a:rPr>
                        <a:t>Migración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% Inflación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Divorcios (</a:t>
                      </a:r>
                      <a:r>
                        <a:rPr lang="es-ES" sz="1800" b="0" dirty="0" err="1">
                          <a:effectLst/>
                        </a:rPr>
                        <a:t>sep+divor+nulid</a:t>
                      </a:r>
                      <a:r>
                        <a:rPr lang="es-ES" sz="1800" b="0" dirty="0">
                          <a:effectLst/>
                        </a:rPr>
                        <a:t>)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Producto Interior Bruto (PIB)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Matrimonios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Valor Añadido Bruto Construcción (VAB)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Población Activa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Saldo Balanza de Pagos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Población Ocupada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Tipo de Interés de Referencia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Población Desempleada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Recaudación IRPF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Población Inactiva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Recaudación Impuesto Sociedades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% Euribor (hasta 2000 MIBOR)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</a:rPr>
                        <a:t>Recaudación IVA</a:t>
                      </a:r>
                      <a:endParaRPr lang="es-ES" sz="18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14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8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79712" y="1828950"/>
            <a:ext cx="675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OBTENCIÓN DE LOS MODELOS DE PREDICCIÓN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75556" y="2492898"/>
            <a:ext cx="84609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Análisis de correlaciones </a:t>
            </a:r>
            <a:r>
              <a:rPr lang="es-ES" sz="2400" dirty="0" err="1" smtClean="0"/>
              <a:t>bivariadas</a:t>
            </a:r>
            <a:r>
              <a:rPr lang="es-ES" sz="2400" dirty="0" smtClean="0"/>
              <a:t>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2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Identificar.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Ordenar.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800100" lvl="1" indent="-342900">
              <a:buFont typeface="Arial" pitchFamily="34" charset="0"/>
              <a:buChar char="•"/>
            </a:pPr>
            <a:endParaRPr lang="es-E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Análisis de regresión lineal múltiple.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s-ES" sz="2000" dirty="0" smtClean="0"/>
          </a:p>
          <a:p>
            <a:pPr marL="800100" lvl="1" indent="-342900">
              <a:buFont typeface="Arial" pitchFamily="34" charset="0"/>
              <a:buChar char="•"/>
            </a:pPr>
            <a:endParaRPr lang="es-ES" sz="2000" dirty="0"/>
          </a:p>
          <a:p>
            <a:pPr marL="800100" lvl="1" indent="-342900">
              <a:buFont typeface="Arial" pitchFamily="34" charset="0"/>
              <a:buChar char="•"/>
            </a:pPr>
            <a:endParaRPr lang="es-ES" sz="2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Modelos matemáticos predictivos.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s-ES" sz="2000" dirty="0" smtClean="0"/>
              <a:t>Estima el PIB, el VAB de la construcción, el paro y la inflación.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211960" y="3212976"/>
            <a:ext cx="4377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Comprobar la relación entre todas las variables</a:t>
            </a:r>
            <a:endParaRPr lang="es-ES" sz="2000" dirty="0"/>
          </a:p>
        </p:txBody>
      </p:sp>
      <p:sp>
        <p:nvSpPr>
          <p:cNvPr id="7" name="6 Flecha derecha"/>
          <p:cNvSpPr/>
          <p:nvPr/>
        </p:nvSpPr>
        <p:spPr>
          <a:xfrm>
            <a:off x="3419872" y="3356992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9" name="8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29639"/>
              </p:ext>
            </p:extLst>
          </p:nvPr>
        </p:nvGraphicFramePr>
        <p:xfrm>
          <a:off x="2312389" y="5125566"/>
          <a:ext cx="4519223" cy="463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Ecuación" r:id="rId5" imgW="2857500" imgH="241300" progId="Equation.3">
                  <p:embed/>
                </p:oleObj>
              </mc:Choice>
              <mc:Fallback>
                <p:oleObj name="Ecuación" r:id="rId5" imgW="2857500" imgH="241300" progId="Equation.3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2389" y="5125566"/>
                        <a:ext cx="4519223" cy="4636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4 Título"/>
          <p:cNvSpPr>
            <a:spLocks noGrp="1"/>
          </p:cNvSpPr>
          <p:nvPr>
            <p:ph type="title"/>
          </p:nvPr>
        </p:nvSpPr>
        <p:spPr>
          <a:xfrm>
            <a:off x="2041376" y="228600"/>
            <a:ext cx="6707088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4. MATERIAL </a:t>
            </a:r>
            <a:r>
              <a:rPr lang="es-ES" dirty="0" smtClean="0">
                <a:latin typeface="+mn-lt"/>
              </a:rPr>
              <a:t>Y MÉTODOS</a:t>
            </a:r>
            <a:endParaRPr lang="es-ES" dirty="0">
              <a:latin typeface="+mn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15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VALORACIÓN VARIABLES DEMOGRÁFICAS</a:t>
            </a:r>
            <a:endParaRPr lang="es-ES" sz="2000" dirty="0"/>
          </a:p>
        </p:txBody>
      </p:sp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7670198"/>
              </p:ext>
            </p:extLst>
          </p:nvPr>
        </p:nvGraphicFramePr>
        <p:xfrm>
          <a:off x="1979712" y="2348880"/>
          <a:ext cx="5186152" cy="2424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915415"/>
              </p:ext>
            </p:extLst>
          </p:nvPr>
        </p:nvGraphicFramePr>
        <p:xfrm>
          <a:off x="506572" y="4721220"/>
          <a:ext cx="3541607" cy="2132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875271"/>
              </p:ext>
            </p:extLst>
          </p:nvPr>
        </p:nvGraphicFramePr>
        <p:xfrm>
          <a:off x="5212536" y="4725145"/>
          <a:ext cx="3715440" cy="2141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571305" y="2398193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Crecimiento población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2187" y="4797152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Migración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809729" y="4797152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Separac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/</a:t>
            </a:r>
            <a:r>
              <a:rPr lang="es-ES" sz="14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Matrim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.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16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8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07704" y="1828950"/>
            <a:ext cx="6825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VALORACIÓN VARIABLES ECONÓMICO-FINANCIERAS.</a:t>
            </a:r>
            <a:endParaRPr lang="es-ES" sz="2000" dirty="0"/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657623"/>
              </p:ext>
            </p:extLst>
          </p:nvPr>
        </p:nvGraphicFramePr>
        <p:xfrm>
          <a:off x="579623" y="2348880"/>
          <a:ext cx="460851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179512" y="2398193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Actividad laboral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943693"/>
              </p:ext>
            </p:extLst>
          </p:nvPr>
        </p:nvGraphicFramePr>
        <p:xfrm>
          <a:off x="755576" y="4635648"/>
          <a:ext cx="4309785" cy="2222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17 CuadroTexto"/>
          <p:cNvSpPr txBox="1"/>
          <p:nvPr/>
        </p:nvSpPr>
        <p:spPr>
          <a:xfrm>
            <a:off x="179512" y="4653136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Euribor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20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26934"/>
              </p:ext>
            </p:extLst>
          </p:nvPr>
        </p:nvGraphicFramePr>
        <p:xfrm>
          <a:off x="5436096" y="3370301"/>
          <a:ext cx="36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20 CuadroTexto"/>
          <p:cNvSpPr txBox="1"/>
          <p:nvPr/>
        </p:nvSpPr>
        <p:spPr>
          <a:xfrm>
            <a:off x="5120493" y="3681028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Presión fiscal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17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4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VALORACIÓN VARIABLES ECONÓMICO-FINANCIERAS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971415" y="2398193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Inflación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2187" y="4797152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PIB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572000" y="4797152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VAB de la construcción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1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491031"/>
              </p:ext>
            </p:extLst>
          </p:nvPr>
        </p:nvGraphicFramePr>
        <p:xfrm>
          <a:off x="2456892" y="2245560"/>
          <a:ext cx="4230216" cy="2402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962731"/>
              </p:ext>
            </p:extLst>
          </p:nvPr>
        </p:nvGraphicFramePr>
        <p:xfrm>
          <a:off x="292403" y="4581128"/>
          <a:ext cx="4220246" cy="227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5083029"/>
              </p:ext>
            </p:extLst>
          </p:nvPr>
        </p:nvGraphicFramePr>
        <p:xfrm>
          <a:off x="4778325" y="4581128"/>
          <a:ext cx="3970839" cy="227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18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8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VALORACIÓN VARIABLES ECONÓMICO-FINANCIERAS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07504" y="2423821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Saldo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Balanza Pagos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283968" y="4787874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Tipo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Interés Referencia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4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425697"/>
              </p:ext>
            </p:extLst>
          </p:nvPr>
        </p:nvGraphicFramePr>
        <p:xfrm>
          <a:off x="482297" y="2229060"/>
          <a:ext cx="4727311" cy="2541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643413"/>
              </p:ext>
            </p:extLst>
          </p:nvPr>
        </p:nvGraphicFramePr>
        <p:xfrm>
          <a:off x="4752530" y="4437112"/>
          <a:ext cx="3980863" cy="242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19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VALORACIÓN VARIABLES ECONÓMICO-FINANCIERAS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227674" y="2398193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IRPF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2187" y="4797152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Impuesto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Sociedades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499992" y="4797152"/>
            <a:ext cx="40011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IVA</a:t>
            </a:r>
            <a:endParaRPr lang="es-ES" sz="1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4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977243"/>
              </p:ext>
            </p:extLst>
          </p:nvPr>
        </p:nvGraphicFramePr>
        <p:xfrm>
          <a:off x="478925" y="4653136"/>
          <a:ext cx="3943955" cy="2204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530348"/>
              </p:ext>
            </p:extLst>
          </p:nvPr>
        </p:nvGraphicFramePr>
        <p:xfrm>
          <a:off x="4823647" y="4638513"/>
          <a:ext cx="3934161" cy="2204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427801"/>
              </p:ext>
            </p:extLst>
          </p:nvPr>
        </p:nvGraphicFramePr>
        <p:xfrm>
          <a:off x="2589704" y="2267815"/>
          <a:ext cx="3964593" cy="2307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48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ANÁLISIS DE CORRELACIONES</a:t>
            </a:r>
            <a:endParaRPr lang="es-ES" sz="2000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475889"/>
              </p:ext>
            </p:extLst>
          </p:nvPr>
        </p:nvGraphicFramePr>
        <p:xfrm>
          <a:off x="621241" y="2636912"/>
          <a:ext cx="3652496" cy="3960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757873"/>
                <a:gridCol w="1094423"/>
              </a:tblGrid>
              <a:tr h="26930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PRODUCTO INTERIOR BRUTO (PIB)</a:t>
                      </a:r>
                      <a:endParaRPr lang="es-E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28747">
                <a:tc>
                  <a:txBody>
                    <a:bodyPr/>
                    <a:lstStyle/>
                    <a:p>
                      <a:endParaRPr lang="es-E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Correlación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Nivel Significación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Inmigrantes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0,977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VAB 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0,964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Población Ocupada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0,945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 Sociedades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0,785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Tipo Interés Referencia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-0,660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EURIBOR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-0,587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IRPF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0,529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Presión Fiscal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-0,377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IVA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0,378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Población Parada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-0,223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0,002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Inflación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-0,138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0,055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4672477" y="2492896"/>
            <a:ext cx="4060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Correlación positiva entre el PIB y: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704224" y="4869160"/>
            <a:ext cx="4060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Correlación negativa entre el PIB y: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967290" y="2947119"/>
            <a:ext cx="24649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Número inmigrantes</a:t>
            </a:r>
          </a:p>
          <a:p>
            <a:pPr algn="ctr"/>
            <a:r>
              <a:rPr lang="es-ES" dirty="0"/>
              <a:t>VAB </a:t>
            </a:r>
            <a:r>
              <a:rPr lang="es-ES" dirty="0" smtClean="0"/>
              <a:t>construcción</a:t>
            </a:r>
            <a:endParaRPr lang="es-ES" dirty="0"/>
          </a:p>
          <a:p>
            <a:pPr algn="ctr"/>
            <a:r>
              <a:rPr lang="es-ES" dirty="0"/>
              <a:t>Población ocupada</a:t>
            </a:r>
          </a:p>
          <a:p>
            <a:pPr algn="ctr"/>
            <a:r>
              <a:rPr lang="es-ES" dirty="0"/>
              <a:t>Impuesto Sociedades</a:t>
            </a:r>
          </a:p>
          <a:p>
            <a:pPr algn="ctr"/>
            <a:r>
              <a:rPr lang="es-ES" dirty="0"/>
              <a:t>IRPF</a:t>
            </a:r>
          </a:p>
          <a:p>
            <a:pPr algn="ctr"/>
            <a:r>
              <a:rPr lang="es-ES" dirty="0" smtClean="0"/>
              <a:t>IVA</a:t>
            </a:r>
            <a:endParaRPr lang="es-ES" dirty="0"/>
          </a:p>
        </p:txBody>
      </p:sp>
      <p:sp>
        <p:nvSpPr>
          <p:cNvPr id="11" name="10 Flecha arriba"/>
          <p:cNvSpPr/>
          <p:nvPr/>
        </p:nvSpPr>
        <p:spPr>
          <a:xfrm>
            <a:off x="4523450" y="3379167"/>
            <a:ext cx="443840" cy="720080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8" name="17 Grupo"/>
          <p:cNvGrpSpPr/>
          <p:nvPr/>
        </p:nvGrpSpPr>
        <p:grpSpPr>
          <a:xfrm>
            <a:off x="7596337" y="3356548"/>
            <a:ext cx="1325967" cy="720080"/>
            <a:chOff x="4675850" y="3429000"/>
            <a:chExt cx="1325967" cy="720080"/>
          </a:xfrm>
        </p:grpSpPr>
        <p:sp>
          <p:nvSpPr>
            <p:cNvPr id="10" name="9 Flecha arriba"/>
            <p:cNvSpPr/>
            <p:nvPr/>
          </p:nvSpPr>
          <p:spPr>
            <a:xfrm>
              <a:off x="4675850" y="3429000"/>
              <a:ext cx="443840" cy="720080"/>
            </a:xfrm>
            <a:prstGeom prst="upArrow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4921743" y="3689449"/>
              <a:ext cx="1080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PIB</a:t>
              </a:r>
              <a:endParaRPr lang="es-ES" dirty="0"/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7648683" y="5679832"/>
            <a:ext cx="1273620" cy="720080"/>
            <a:chOff x="4704224" y="5705221"/>
            <a:chExt cx="1273620" cy="720080"/>
          </a:xfrm>
        </p:grpSpPr>
        <p:sp>
          <p:nvSpPr>
            <p:cNvPr id="16" name="15 Flecha arriba"/>
            <p:cNvSpPr/>
            <p:nvPr/>
          </p:nvSpPr>
          <p:spPr>
            <a:xfrm rot="10800000">
              <a:off x="4704224" y="5705221"/>
              <a:ext cx="443840" cy="720080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4897770" y="5855206"/>
              <a:ext cx="1080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PIB</a:t>
              </a:r>
              <a:endParaRPr lang="es-ES" dirty="0"/>
            </a:p>
          </p:txBody>
        </p:sp>
      </p:grpSp>
      <p:sp>
        <p:nvSpPr>
          <p:cNvPr id="14" name="13 CuadroTexto"/>
          <p:cNvSpPr txBox="1"/>
          <p:nvPr/>
        </p:nvSpPr>
        <p:spPr>
          <a:xfrm>
            <a:off x="4903620" y="5301208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Tipo </a:t>
            </a:r>
            <a:r>
              <a:rPr lang="es-ES" dirty="0" smtClean="0"/>
              <a:t>Interés Referencia</a:t>
            </a:r>
            <a:endParaRPr lang="es-ES" dirty="0"/>
          </a:p>
          <a:p>
            <a:pPr algn="ctr"/>
            <a:r>
              <a:rPr lang="es-ES" dirty="0"/>
              <a:t>Euribor</a:t>
            </a:r>
          </a:p>
          <a:p>
            <a:pPr algn="ctr"/>
            <a:r>
              <a:rPr lang="es-ES" dirty="0"/>
              <a:t>Presión Fiscal</a:t>
            </a:r>
          </a:p>
          <a:p>
            <a:pPr algn="ctr"/>
            <a:r>
              <a:rPr lang="es-ES" dirty="0"/>
              <a:t>Población </a:t>
            </a:r>
            <a:r>
              <a:rPr lang="es-ES" dirty="0" smtClean="0"/>
              <a:t>parada</a:t>
            </a:r>
            <a:endParaRPr lang="es-ES" dirty="0"/>
          </a:p>
          <a:p>
            <a:pPr algn="ctr"/>
            <a:r>
              <a:rPr lang="es-ES" dirty="0" smtClean="0"/>
              <a:t>Inflación</a:t>
            </a:r>
            <a:endParaRPr lang="es-ES" dirty="0"/>
          </a:p>
        </p:txBody>
      </p:sp>
      <p:sp>
        <p:nvSpPr>
          <p:cNvPr id="22" name="21 Flecha arriba"/>
          <p:cNvSpPr/>
          <p:nvPr/>
        </p:nvSpPr>
        <p:spPr>
          <a:xfrm>
            <a:off x="4523450" y="5679832"/>
            <a:ext cx="443840" cy="720080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21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1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 animBg="1"/>
      <p:bldP spid="14" grpId="0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ANÁLISIS DE CORRELACIONES</a:t>
            </a:r>
            <a:endParaRPr lang="es-ES" sz="20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951241"/>
              </p:ext>
            </p:extLst>
          </p:nvPr>
        </p:nvGraphicFramePr>
        <p:xfrm>
          <a:off x="610018" y="2636912"/>
          <a:ext cx="3641692" cy="3960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3235"/>
                <a:gridCol w="794034"/>
                <a:gridCol w="1094423"/>
              </a:tblGrid>
              <a:tr h="287280"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VALOR AÑADIDO BRUTO (VAB)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13082">
                <a:tc>
                  <a:txBody>
                    <a:bodyPr/>
                    <a:lstStyle/>
                    <a:p>
                      <a:endParaRPr lang="es-ES" sz="10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Correlación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Nivel Significación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Población Ocupada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0,971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PIB 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0,964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Inmigrantes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0,933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 Sociedades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0,841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Tipo Interés Referencia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-0,585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IRPF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0,552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EURIBOR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-0,507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Presión Fiscal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-0,352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IVA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0,373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Población Parada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-0,354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2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Inflación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-0,063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0,383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27" name="26 Grupo"/>
          <p:cNvGrpSpPr/>
          <p:nvPr/>
        </p:nvGrpSpPr>
        <p:grpSpPr>
          <a:xfrm>
            <a:off x="4672477" y="2492896"/>
            <a:ext cx="4234755" cy="2219222"/>
            <a:chOff x="4672476" y="2492896"/>
            <a:chExt cx="4234755" cy="2219222"/>
          </a:xfrm>
        </p:grpSpPr>
        <p:sp>
          <p:nvSpPr>
            <p:cNvPr id="8" name="7 CuadroTexto"/>
            <p:cNvSpPr txBox="1"/>
            <p:nvPr/>
          </p:nvSpPr>
          <p:spPr>
            <a:xfrm>
              <a:off x="4672477" y="2492896"/>
              <a:ext cx="4060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Correlación positiva entre el VAB y:</a:t>
              </a:r>
            </a:p>
          </p:txBody>
        </p:sp>
        <p:grpSp>
          <p:nvGrpSpPr>
            <p:cNvPr id="21" name="20 Grupo"/>
            <p:cNvGrpSpPr/>
            <p:nvPr/>
          </p:nvGrpSpPr>
          <p:grpSpPr>
            <a:xfrm>
              <a:off x="7581264" y="3389840"/>
              <a:ext cx="1325967" cy="720080"/>
              <a:chOff x="4675850" y="3356992"/>
              <a:chExt cx="1325967" cy="720080"/>
            </a:xfrm>
          </p:grpSpPr>
          <p:sp>
            <p:nvSpPr>
              <p:cNvPr id="10" name="9 Flecha arriba"/>
              <p:cNvSpPr/>
              <p:nvPr/>
            </p:nvSpPr>
            <p:spPr>
              <a:xfrm>
                <a:off x="4675850" y="3356992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4921743" y="3396152"/>
                <a:ext cx="10800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VAB </a:t>
                </a:r>
                <a:r>
                  <a:rPr lang="es-ES" dirty="0" err="1" smtClean="0"/>
                  <a:t>const.</a:t>
                </a:r>
                <a:endParaRPr lang="es-ES" dirty="0"/>
              </a:p>
            </p:txBody>
          </p:sp>
        </p:grpSp>
        <p:grpSp>
          <p:nvGrpSpPr>
            <p:cNvPr id="25" name="24 Grupo"/>
            <p:cNvGrpSpPr/>
            <p:nvPr/>
          </p:nvGrpSpPr>
          <p:grpSpPr>
            <a:xfrm>
              <a:off x="4672476" y="2957792"/>
              <a:ext cx="2908788" cy="1754326"/>
              <a:chOff x="6144384" y="2924944"/>
              <a:chExt cx="2908788" cy="1754326"/>
            </a:xfrm>
          </p:grpSpPr>
          <p:sp>
            <p:nvSpPr>
              <p:cNvPr id="13" name="12 CuadroTexto"/>
              <p:cNvSpPr txBox="1"/>
              <p:nvPr/>
            </p:nvSpPr>
            <p:spPr>
              <a:xfrm>
                <a:off x="6588224" y="2924944"/>
                <a:ext cx="246494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Población ocupada</a:t>
                </a:r>
              </a:p>
              <a:p>
                <a:pPr algn="ctr"/>
                <a:r>
                  <a:rPr lang="es-ES" dirty="0" smtClean="0"/>
                  <a:t>PIB</a:t>
                </a:r>
              </a:p>
              <a:p>
                <a:pPr algn="ctr"/>
                <a:r>
                  <a:rPr lang="es-ES" dirty="0" smtClean="0"/>
                  <a:t>Número inmigrantes</a:t>
                </a:r>
                <a:endParaRPr lang="es-ES" dirty="0"/>
              </a:p>
              <a:p>
                <a:pPr algn="ctr"/>
                <a:r>
                  <a:rPr lang="es-ES" dirty="0"/>
                  <a:t>Impuesto Sociedades</a:t>
                </a:r>
              </a:p>
              <a:p>
                <a:pPr algn="ctr"/>
                <a:r>
                  <a:rPr lang="es-ES" dirty="0"/>
                  <a:t>IRPF</a:t>
                </a:r>
              </a:p>
              <a:p>
                <a:pPr algn="ctr"/>
                <a:r>
                  <a:rPr lang="es-ES" dirty="0" smtClean="0"/>
                  <a:t>IVA</a:t>
                </a:r>
                <a:endParaRPr lang="es-ES" dirty="0"/>
              </a:p>
            </p:txBody>
          </p:sp>
          <p:sp>
            <p:nvSpPr>
              <p:cNvPr id="14" name="13 Flecha arriba"/>
              <p:cNvSpPr/>
              <p:nvPr/>
            </p:nvSpPr>
            <p:spPr>
              <a:xfrm>
                <a:off x="6144384" y="3356992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28" name="27 Grupo"/>
          <p:cNvGrpSpPr/>
          <p:nvPr/>
        </p:nvGrpSpPr>
        <p:grpSpPr>
          <a:xfrm>
            <a:off x="4672476" y="4869160"/>
            <a:ext cx="4291966" cy="1909376"/>
            <a:chOff x="4672476" y="4869160"/>
            <a:chExt cx="4291966" cy="1909376"/>
          </a:xfrm>
        </p:grpSpPr>
        <p:sp>
          <p:nvSpPr>
            <p:cNvPr id="15" name="14 CuadroTexto"/>
            <p:cNvSpPr txBox="1"/>
            <p:nvPr/>
          </p:nvSpPr>
          <p:spPr>
            <a:xfrm>
              <a:off x="4704224" y="4869160"/>
              <a:ext cx="4060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Correlación negativa  entre el VAB y:</a:t>
              </a:r>
            </a:p>
          </p:txBody>
        </p:sp>
        <p:grpSp>
          <p:nvGrpSpPr>
            <p:cNvPr id="16" name="15 Grupo"/>
            <p:cNvGrpSpPr/>
            <p:nvPr/>
          </p:nvGrpSpPr>
          <p:grpSpPr>
            <a:xfrm>
              <a:off x="7581264" y="5589240"/>
              <a:ext cx="1383178" cy="792088"/>
              <a:chOff x="4704224" y="5633213"/>
              <a:chExt cx="1383178" cy="792088"/>
            </a:xfrm>
          </p:grpSpPr>
          <p:sp>
            <p:nvSpPr>
              <p:cNvPr id="17" name="16 Flecha arriba"/>
              <p:cNvSpPr/>
              <p:nvPr/>
            </p:nvSpPr>
            <p:spPr>
              <a:xfrm rot="10800000">
                <a:off x="4704224" y="5705221"/>
                <a:ext cx="443840" cy="720080"/>
              </a:xfrm>
              <a:prstGeom prst="upArrow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8" name="17 CuadroTexto"/>
              <p:cNvSpPr txBox="1"/>
              <p:nvPr/>
            </p:nvSpPr>
            <p:spPr>
              <a:xfrm>
                <a:off x="5007328" y="5633213"/>
                <a:ext cx="10800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VAB</a:t>
                </a:r>
              </a:p>
              <a:p>
                <a:pPr algn="ctr"/>
                <a:r>
                  <a:rPr lang="es-ES" dirty="0" err="1" smtClean="0"/>
                  <a:t>const.</a:t>
                </a:r>
                <a:endParaRPr lang="es-ES" dirty="0"/>
              </a:p>
            </p:txBody>
          </p:sp>
        </p:grpSp>
        <p:grpSp>
          <p:nvGrpSpPr>
            <p:cNvPr id="26" name="25 Grupo"/>
            <p:cNvGrpSpPr/>
            <p:nvPr/>
          </p:nvGrpSpPr>
          <p:grpSpPr>
            <a:xfrm>
              <a:off x="4672476" y="5301208"/>
              <a:ext cx="3069231" cy="1477328"/>
              <a:chOff x="6144384" y="5336048"/>
              <a:chExt cx="3069231" cy="1477328"/>
            </a:xfrm>
          </p:grpSpPr>
          <p:sp>
            <p:nvSpPr>
              <p:cNvPr id="20" name="19 CuadroTexto"/>
              <p:cNvSpPr txBox="1"/>
              <p:nvPr/>
            </p:nvSpPr>
            <p:spPr>
              <a:xfrm>
                <a:off x="6621327" y="5336048"/>
                <a:ext cx="2592288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/>
                  <a:t>Tipo </a:t>
                </a:r>
                <a:r>
                  <a:rPr lang="es-ES" dirty="0" smtClean="0"/>
                  <a:t>Interés Referencia</a:t>
                </a:r>
                <a:endParaRPr lang="es-ES" dirty="0"/>
              </a:p>
              <a:p>
                <a:pPr algn="ctr"/>
                <a:r>
                  <a:rPr lang="es-ES" dirty="0"/>
                  <a:t>Euribor</a:t>
                </a:r>
              </a:p>
              <a:p>
                <a:pPr algn="ctr"/>
                <a:r>
                  <a:rPr lang="es-ES" dirty="0"/>
                  <a:t>Presión Fiscal</a:t>
                </a:r>
              </a:p>
              <a:p>
                <a:pPr algn="ctr"/>
                <a:r>
                  <a:rPr lang="es-ES" dirty="0"/>
                  <a:t>Población </a:t>
                </a:r>
                <a:r>
                  <a:rPr lang="es-ES" dirty="0" smtClean="0"/>
                  <a:t>parada</a:t>
                </a:r>
                <a:endParaRPr lang="es-ES" dirty="0"/>
              </a:p>
              <a:p>
                <a:pPr algn="ctr"/>
                <a:r>
                  <a:rPr lang="es-ES" dirty="0" smtClean="0"/>
                  <a:t>Inflación</a:t>
                </a:r>
                <a:endParaRPr lang="es-ES" dirty="0"/>
              </a:p>
            </p:txBody>
          </p:sp>
          <p:sp>
            <p:nvSpPr>
              <p:cNvPr id="24" name="23 Flecha arriba"/>
              <p:cNvSpPr/>
              <p:nvPr/>
            </p:nvSpPr>
            <p:spPr>
              <a:xfrm>
                <a:off x="6144384" y="5679832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29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22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9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ANÁLISIS DE CORRELACIONES</a:t>
            </a:r>
            <a:endParaRPr lang="es-ES" sz="2000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40223"/>
              </p:ext>
            </p:extLst>
          </p:nvPr>
        </p:nvGraphicFramePr>
        <p:xfrm>
          <a:off x="395537" y="2996952"/>
          <a:ext cx="3776239" cy="3037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2023"/>
                <a:gridCol w="792088"/>
                <a:gridCol w="1152128"/>
              </a:tblGrid>
              <a:tr h="288032"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POBLACIÓN PARADA</a:t>
                      </a:r>
                      <a:endParaRPr lang="es-ES" sz="10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18168">
                <a:tc>
                  <a:txBody>
                    <a:bodyPr/>
                    <a:lstStyle/>
                    <a:p>
                      <a:endParaRPr lang="es-E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Correlación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Nivel Significación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Presión Fiscal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0,868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 Sociedades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</a:t>
                      </a:r>
                      <a:r>
                        <a:rPr lang="es-ES" sz="1000" dirty="0" smtClean="0">
                          <a:effectLst/>
                        </a:rPr>
                        <a:t>0,755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VAB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</a:t>
                      </a:r>
                      <a:r>
                        <a:rPr lang="es-ES" sz="1000" dirty="0" smtClean="0">
                          <a:effectLst/>
                        </a:rPr>
                        <a:t>0,574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IVA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</a:t>
                      </a:r>
                      <a:r>
                        <a:rPr lang="es-ES" sz="1000" dirty="0" smtClean="0">
                          <a:effectLst/>
                        </a:rPr>
                        <a:t>0,518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PIB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</a:t>
                      </a:r>
                      <a:r>
                        <a:rPr lang="es-ES" sz="1000" dirty="0" smtClean="0">
                          <a:effectLst/>
                        </a:rPr>
                        <a:t>0,453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IRPF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</a:t>
                      </a:r>
                      <a:r>
                        <a:rPr lang="es-ES" sz="1000" dirty="0" smtClean="0">
                          <a:effectLst/>
                        </a:rPr>
                        <a:t>0,452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Inflación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</a:t>
                      </a:r>
                      <a:r>
                        <a:rPr lang="es-ES" sz="1000" dirty="0" smtClean="0">
                          <a:effectLst/>
                        </a:rPr>
                        <a:t>0,296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0,000</a:t>
                      </a:r>
                      <a:endParaRPr lang="es-E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Inmigrantes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</a:t>
                      </a:r>
                      <a:r>
                        <a:rPr lang="es-ES" sz="1000" dirty="0" smtClean="0">
                          <a:effectLst/>
                        </a:rPr>
                        <a:t>0,200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0,005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EURIBOR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0,037</a:t>
                      </a:r>
                      <a:endParaRPr lang="es-E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0,602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3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Tipo Interés Referencia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0,015</a:t>
                      </a:r>
                      <a:endParaRPr lang="es-E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0,835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19" name="18 Grupo"/>
          <p:cNvGrpSpPr/>
          <p:nvPr/>
        </p:nvGrpSpPr>
        <p:grpSpPr>
          <a:xfrm>
            <a:off x="4218659" y="2492896"/>
            <a:ext cx="4968552" cy="1499394"/>
            <a:chOff x="4218659" y="2492896"/>
            <a:chExt cx="4968552" cy="1499394"/>
          </a:xfrm>
        </p:grpSpPr>
        <p:sp>
          <p:nvSpPr>
            <p:cNvPr id="7" name="6 CuadroTexto"/>
            <p:cNvSpPr txBox="1"/>
            <p:nvPr/>
          </p:nvSpPr>
          <p:spPr>
            <a:xfrm>
              <a:off x="4218659" y="2492896"/>
              <a:ext cx="4968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Correlación positiva entre la </a:t>
              </a:r>
              <a:r>
                <a:rPr lang="es-ES" sz="2000" b="1" i="1" dirty="0" err="1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pob</a:t>
              </a:r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. parada y:</a:t>
              </a:r>
            </a:p>
          </p:txBody>
        </p:sp>
        <p:grpSp>
          <p:nvGrpSpPr>
            <p:cNvPr id="9" name="8 Grupo"/>
            <p:cNvGrpSpPr/>
            <p:nvPr/>
          </p:nvGrpSpPr>
          <p:grpSpPr>
            <a:xfrm>
              <a:off x="7529146" y="3146485"/>
              <a:ext cx="1468534" cy="768280"/>
              <a:chOff x="4675850" y="3429000"/>
              <a:chExt cx="1468534" cy="768280"/>
            </a:xfrm>
          </p:grpSpPr>
          <p:sp>
            <p:nvSpPr>
              <p:cNvPr id="10" name="9 Flecha arriba"/>
              <p:cNvSpPr/>
              <p:nvPr/>
            </p:nvSpPr>
            <p:spPr>
              <a:xfrm>
                <a:off x="4675850" y="3429000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5064310" y="3550949"/>
                <a:ext cx="10800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err="1" smtClean="0"/>
                  <a:t>Pob</a:t>
                </a:r>
                <a:r>
                  <a:rPr lang="es-ES" dirty="0" smtClean="0"/>
                  <a:t>. Parada</a:t>
                </a:r>
                <a:endParaRPr lang="es-ES" dirty="0"/>
              </a:p>
            </p:txBody>
          </p:sp>
        </p:grpSp>
        <p:grpSp>
          <p:nvGrpSpPr>
            <p:cNvPr id="13" name="12 Grupo"/>
            <p:cNvGrpSpPr/>
            <p:nvPr/>
          </p:nvGrpSpPr>
          <p:grpSpPr>
            <a:xfrm>
              <a:off x="4646735" y="3068960"/>
              <a:ext cx="2908788" cy="923330"/>
              <a:chOff x="6144384" y="2996952"/>
              <a:chExt cx="2908788" cy="923330"/>
            </a:xfrm>
          </p:grpSpPr>
          <p:sp>
            <p:nvSpPr>
              <p:cNvPr id="14" name="13 CuadroTexto"/>
              <p:cNvSpPr txBox="1"/>
              <p:nvPr/>
            </p:nvSpPr>
            <p:spPr>
              <a:xfrm>
                <a:off x="6588224" y="2996952"/>
                <a:ext cx="24649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Presión Fiscal</a:t>
                </a:r>
              </a:p>
              <a:p>
                <a:pPr algn="ctr"/>
                <a:r>
                  <a:rPr lang="es-ES" dirty="0" smtClean="0"/>
                  <a:t>Euribor</a:t>
                </a:r>
              </a:p>
              <a:p>
                <a:pPr algn="ctr"/>
                <a:r>
                  <a:rPr lang="es-ES" dirty="0" smtClean="0"/>
                  <a:t>Tipo Interés Referencia</a:t>
                </a:r>
                <a:endParaRPr lang="es-ES" dirty="0"/>
              </a:p>
            </p:txBody>
          </p:sp>
          <p:sp>
            <p:nvSpPr>
              <p:cNvPr id="15" name="14 Flecha arriba"/>
              <p:cNvSpPr/>
              <p:nvPr/>
            </p:nvSpPr>
            <p:spPr>
              <a:xfrm>
                <a:off x="6144384" y="3098577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21" name="20 Grupo"/>
          <p:cNvGrpSpPr/>
          <p:nvPr/>
        </p:nvGrpSpPr>
        <p:grpSpPr>
          <a:xfrm>
            <a:off x="4261872" y="4397042"/>
            <a:ext cx="4925340" cy="2391144"/>
            <a:chOff x="4261871" y="4397042"/>
            <a:chExt cx="4925340" cy="2391144"/>
          </a:xfrm>
        </p:grpSpPr>
        <p:grpSp>
          <p:nvGrpSpPr>
            <p:cNvPr id="16" name="15 Grupo"/>
            <p:cNvGrpSpPr/>
            <p:nvPr/>
          </p:nvGrpSpPr>
          <p:grpSpPr>
            <a:xfrm>
              <a:off x="7524329" y="5445224"/>
              <a:ext cx="1473351" cy="720080"/>
              <a:chOff x="4754787" y="5711679"/>
              <a:chExt cx="1473351" cy="720080"/>
            </a:xfrm>
          </p:grpSpPr>
          <p:sp>
            <p:nvSpPr>
              <p:cNvPr id="17" name="16 Flecha arriba"/>
              <p:cNvSpPr/>
              <p:nvPr/>
            </p:nvSpPr>
            <p:spPr>
              <a:xfrm rot="10800000">
                <a:off x="4754787" y="5711679"/>
                <a:ext cx="443840" cy="720080"/>
              </a:xfrm>
              <a:prstGeom prst="upArrow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8" name="17 CuadroTexto"/>
              <p:cNvSpPr txBox="1"/>
              <p:nvPr/>
            </p:nvSpPr>
            <p:spPr>
              <a:xfrm>
                <a:off x="5148064" y="5761217"/>
                <a:ext cx="10800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err="1"/>
                  <a:t>Pob</a:t>
                </a:r>
                <a:r>
                  <a:rPr lang="es-ES" dirty="0"/>
                  <a:t>. Parada</a:t>
                </a:r>
              </a:p>
            </p:txBody>
          </p:sp>
        </p:grpSp>
        <p:sp>
          <p:nvSpPr>
            <p:cNvPr id="25" name="24 CuadroTexto"/>
            <p:cNvSpPr txBox="1"/>
            <p:nvPr/>
          </p:nvSpPr>
          <p:spPr>
            <a:xfrm>
              <a:off x="4261871" y="4397042"/>
              <a:ext cx="49253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Correlación negativa entre la </a:t>
              </a:r>
              <a:r>
                <a:rPr lang="es-ES" sz="2000" b="1" i="1" dirty="0" err="1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pob</a:t>
              </a:r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. parada y:</a:t>
              </a:r>
            </a:p>
          </p:txBody>
        </p:sp>
        <p:grpSp>
          <p:nvGrpSpPr>
            <p:cNvPr id="12" name="11 Grupo"/>
            <p:cNvGrpSpPr/>
            <p:nvPr/>
          </p:nvGrpSpPr>
          <p:grpSpPr>
            <a:xfrm>
              <a:off x="4644008" y="4756861"/>
              <a:ext cx="2895536" cy="2031325"/>
              <a:chOff x="6141657" y="4782051"/>
              <a:chExt cx="2895536" cy="2031325"/>
            </a:xfrm>
          </p:grpSpPr>
          <p:sp>
            <p:nvSpPr>
              <p:cNvPr id="20" name="19 CuadroTexto"/>
              <p:cNvSpPr txBox="1"/>
              <p:nvPr/>
            </p:nvSpPr>
            <p:spPr>
              <a:xfrm>
                <a:off x="6444905" y="4782051"/>
                <a:ext cx="2592288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Impuesto Sociedades</a:t>
                </a:r>
              </a:p>
              <a:p>
                <a:pPr algn="ctr"/>
                <a:r>
                  <a:rPr lang="es-ES" dirty="0" smtClean="0"/>
                  <a:t>VAB construcción</a:t>
                </a:r>
                <a:endParaRPr lang="es-ES" dirty="0" smtClean="0"/>
              </a:p>
              <a:p>
                <a:pPr algn="ctr"/>
                <a:r>
                  <a:rPr lang="es-ES" dirty="0" smtClean="0"/>
                  <a:t>IVA</a:t>
                </a:r>
              </a:p>
              <a:p>
                <a:pPr algn="ctr"/>
                <a:r>
                  <a:rPr lang="es-ES" dirty="0" smtClean="0"/>
                  <a:t>PIB</a:t>
                </a:r>
              </a:p>
              <a:p>
                <a:pPr algn="ctr"/>
                <a:r>
                  <a:rPr lang="es-ES" dirty="0" smtClean="0"/>
                  <a:t>IRPF</a:t>
                </a:r>
              </a:p>
              <a:p>
                <a:pPr algn="ctr"/>
                <a:r>
                  <a:rPr lang="es-ES" dirty="0" smtClean="0"/>
                  <a:t>Inflación</a:t>
                </a:r>
              </a:p>
              <a:p>
                <a:pPr algn="ctr"/>
                <a:r>
                  <a:rPr lang="es-ES" dirty="0" smtClean="0"/>
                  <a:t>Número inmigrantes</a:t>
                </a:r>
                <a:endParaRPr lang="es-ES" dirty="0"/>
              </a:p>
            </p:txBody>
          </p:sp>
          <p:sp>
            <p:nvSpPr>
              <p:cNvPr id="22" name="21 Flecha arriba"/>
              <p:cNvSpPr/>
              <p:nvPr/>
            </p:nvSpPr>
            <p:spPr>
              <a:xfrm>
                <a:off x="6141657" y="5445224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24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23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04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ANÁLISIS DE CORRELACIONES</a:t>
            </a:r>
            <a:endParaRPr lang="es-ES" sz="20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779268"/>
              </p:ext>
            </p:extLst>
          </p:nvPr>
        </p:nvGraphicFramePr>
        <p:xfrm>
          <a:off x="467544" y="2996954"/>
          <a:ext cx="3816424" cy="3024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8598"/>
                <a:gridCol w="772410"/>
                <a:gridCol w="1115416"/>
              </a:tblGrid>
              <a:tr h="314581"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INFLACIÓN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29162">
                <a:tc>
                  <a:txBody>
                    <a:bodyPr/>
                    <a:lstStyle/>
                    <a:p>
                      <a:endParaRPr lang="es-ES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Correlación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Nivel Significación</a:t>
                      </a:r>
                      <a:endParaRPr lang="es-ES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EURIBOR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0,467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Tipo Interés Referencia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-0,452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Población Parada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-0,296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0,000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IRPF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-0,264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0,001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PIB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0,138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0,055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% Presión Fiscal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-0,141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0,059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 Sociedades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-0,113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0,119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VAB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0,103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0,152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Población Ocupada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0,038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0,598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IVA en miles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-0,001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0,989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19" name="18 Grupo"/>
          <p:cNvGrpSpPr/>
          <p:nvPr/>
        </p:nvGrpSpPr>
        <p:grpSpPr>
          <a:xfrm>
            <a:off x="4218659" y="2492898"/>
            <a:ext cx="4968552" cy="1632377"/>
            <a:chOff x="4218659" y="2492896"/>
            <a:chExt cx="4968552" cy="1632377"/>
          </a:xfrm>
        </p:grpSpPr>
        <p:sp>
          <p:nvSpPr>
            <p:cNvPr id="7" name="6 CuadroTexto"/>
            <p:cNvSpPr txBox="1"/>
            <p:nvPr/>
          </p:nvSpPr>
          <p:spPr>
            <a:xfrm>
              <a:off x="4218659" y="2492896"/>
              <a:ext cx="4968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Correlación positiva entre la inflación y:</a:t>
              </a:r>
            </a:p>
          </p:txBody>
        </p:sp>
        <p:grpSp>
          <p:nvGrpSpPr>
            <p:cNvPr id="9" name="8 Grupo"/>
            <p:cNvGrpSpPr/>
            <p:nvPr/>
          </p:nvGrpSpPr>
          <p:grpSpPr>
            <a:xfrm>
              <a:off x="7502864" y="3165068"/>
              <a:ext cx="1486369" cy="720080"/>
              <a:chOff x="4675850" y="3429000"/>
              <a:chExt cx="1486369" cy="720080"/>
            </a:xfrm>
          </p:grpSpPr>
          <p:sp>
            <p:nvSpPr>
              <p:cNvPr id="10" name="9 Flecha arriba"/>
              <p:cNvSpPr/>
              <p:nvPr/>
            </p:nvSpPr>
            <p:spPr>
              <a:xfrm>
                <a:off x="4675850" y="3429000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5082145" y="3645002"/>
                <a:ext cx="10800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Inflación</a:t>
                </a:r>
                <a:endParaRPr lang="es-ES" dirty="0"/>
              </a:p>
            </p:txBody>
          </p:sp>
        </p:grpSp>
        <p:grpSp>
          <p:nvGrpSpPr>
            <p:cNvPr id="12" name="11 Grupo"/>
            <p:cNvGrpSpPr/>
            <p:nvPr/>
          </p:nvGrpSpPr>
          <p:grpSpPr>
            <a:xfrm>
              <a:off x="4710303" y="2924944"/>
              <a:ext cx="2792561" cy="1200329"/>
              <a:chOff x="6260611" y="2996952"/>
              <a:chExt cx="2792561" cy="1200329"/>
            </a:xfrm>
          </p:grpSpPr>
          <p:sp>
            <p:nvSpPr>
              <p:cNvPr id="13" name="12 CuadroTexto"/>
              <p:cNvSpPr txBox="1"/>
              <p:nvPr/>
            </p:nvSpPr>
            <p:spPr>
              <a:xfrm>
                <a:off x="6588224" y="2996952"/>
                <a:ext cx="246494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Euribor</a:t>
                </a:r>
              </a:p>
              <a:p>
                <a:pPr algn="ctr"/>
                <a:r>
                  <a:rPr lang="es-ES" dirty="0" smtClean="0"/>
                  <a:t>PIB</a:t>
                </a:r>
              </a:p>
              <a:p>
                <a:pPr algn="ctr"/>
                <a:r>
                  <a:rPr lang="es-ES" dirty="0" smtClean="0"/>
                  <a:t>VAB construcción</a:t>
                </a:r>
                <a:endParaRPr lang="es-ES" dirty="0" smtClean="0"/>
              </a:p>
              <a:p>
                <a:pPr algn="ctr"/>
                <a:r>
                  <a:rPr lang="es-ES" dirty="0" smtClean="0"/>
                  <a:t>Población ocupada</a:t>
                </a:r>
                <a:endParaRPr lang="es-ES" dirty="0"/>
              </a:p>
            </p:txBody>
          </p:sp>
          <p:sp>
            <p:nvSpPr>
              <p:cNvPr id="14" name="13 Flecha arriba"/>
              <p:cNvSpPr/>
              <p:nvPr/>
            </p:nvSpPr>
            <p:spPr>
              <a:xfrm>
                <a:off x="6260611" y="3237076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20" name="19 Grupo"/>
          <p:cNvGrpSpPr/>
          <p:nvPr/>
        </p:nvGrpSpPr>
        <p:grpSpPr>
          <a:xfrm>
            <a:off x="4572000" y="4541058"/>
            <a:ext cx="4465193" cy="2200310"/>
            <a:chOff x="4571999" y="4541058"/>
            <a:chExt cx="4465193" cy="2200310"/>
          </a:xfrm>
        </p:grpSpPr>
        <p:grpSp>
          <p:nvGrpSpPr>
            <p:cNvPr id="15" name="14 Grupo"/>
            <p:cNvGrpSpPr/>
            <p:nvPr/>
          </p:nvGrpSpPr>
          <p:grpSpPr>
            <a:xfrm>
              <a:off x="7502864" y="5517232"/>
              <a:ext cx="1523914" cy="720080"/>
              <a:chOff x="4704224" y="5705221"/>
              <a:chExt cx="1523914" cy="720080"/>
            </a:xfrm>
          </p:grpSpPr>
          <p:sp>
            <p:nvSpPr>
              <p:cNvPr id="16" name="15 Flecha arriba"/>
              <p:cNvSpPr/>
              <p:nvPr/>
            </p:nvSpPr>
            <p:spPr>
              <a:xfrm rot="10800000">
                <a:off x="4704224" y="5705221"/>
                <a:ext cx="443840" cy="720080"/>
              </a:xfrm>
              <a:prstGeom prst="upArrow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16 CuadroTexto"/>
              <p:cNvSpPr txBox="1"/>
              <p:nvPr/>
            </p:nvSpPr>
            <p:spPr>
              <a:xfrm>
                <a:off x="5148064" y="5855206"/>
                <a:ext cx="10800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Inflación</a:t>
                </a:r>
                <a:endParaRPr lang="es-ES" dirty="0"/>
              </a:p>
            </p:txBody>
          </p:sp>
        </p:grpSp>
        <p:sp>
          <p:nvSpPr>
            <p:cNvPr id="24" name="23 CuadroTexto"/>
            <p:cNvSpPr txBox="1"/>
            <p:nvPr/>
          </p:nvSpPr>
          <p:spPr>
            <a:xfrm>
              <a:off x="4571999" y="4541058"/>
              <a:ext cx="44651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i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Correlación negativa entre la inflación y:</a:t>
              </a:r>
            </a:p>
          </p:txBody>
        </p:sp>
        <p:grpSp>
          <p:nvGrpSpPr>
            <p:cNvPr id="18" name="17 Grupo"/>
            <p:cNvGrpSpPr/>
            <p:nvPr/>
          </p:nvGrpSpPr>
          <p:grpSpPr>
            <a:xfrm>
              <a:off x="4712059" y="4987042"/>
              <a:ext cx="2820801" cy="1754326"/>
              <a:chOff x="6216392" y="4987042"/>
              <a:chExt cx="2820801" cy="1754326"/>
            </a:xfrm>
          </p:grpSpPr>
          <p:sp>
            <p:nvSpPr>
              <p:cNvPr id="22" name="21 CuadroTexto"/>
              <p:cNvSpPr txBox="1"/>
              <p:nvPr/>
            </p:nvSpPr>
            <p:spPr>
              <a:xfrm>
                <a:off x="6444905" y="4987042"/>
                <a:ext cx="259228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 smtClean="0"/>
                  <a:t>Tipo Interés Referencia</a:t>
                </a:r>
              </a:p>
              <a:p>
                <a:pPr algn="ctr"/>
                <a:r>
                  <a:rPr lang="es-ES" dirty="0" smtClean="0"/>
                  <a:t>Población parada</a:t>
                </a:r>
              </a:p>
              <a:p>
                <a:pPr algn="ctr"/>
                <a:r>
                  <a:rPr lang="es-ES" dirty="0" smtClean="0"/>
                  <a:t>IRPF</a:t>
                </a:r>
              </a:p>
              <a:p>
                <a:pPr algn="ctr"/>
                <a:r>
                  <a:rPr lang="es-ES" dirty="0" smtClean="0"/>
                  <a:t>Presión Fiscal</a:t>
                </a:r>
              </a:p>
              <a:p>
                <a:pPr algn="ctr"/>
                <a:r>
                  <a:rPr lang="es-ES" dirty="0" smtClean="0"/>
                  <a:t>Impuesto Sociedades</a:t>
                </a:r>
              </a:p>
              <a:p>
                <a:pPr algn="ctr"/>
                <a:r>
                  <a:rPr lang="es-ES" dirty="0" smtClean="0"/>
                  <a:t>IVA</a:t>
                </a:r>
                <a:endParaRPr lang="es-ES" dirty="0"/>
              </a:p>
            </p:txBody>
          </p:sp>
          <p:sp>
            <p:nvSpPr>
              <p:cNvPr id="25" name="24 Flecha arriba"/>
              <p:cNvSpPr/>
              <p:nvPr/>
            </p:nvSpPr>
            <p:spPr>
              <a:xfrm>
                <a:off x="6216392" y="5517232"/>
                <a:ext cx="443840" cy="720080"/>
              </a:xfrm>
              <a:prstGeom prst="upArrow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26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24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2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187625" y="1828950"/>
            <a:ext cx="7545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ANÁLISIS DE REGRESIÓN LINEAL MÚLTIPLE</a:t>
            </a:r>
            <a:endParaRPr lang="es-ES" sz="20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343439"/>
              </p:ext>
            </p:extLst>
          </p:nvPr>
        </p:nvGraphicFramePr>
        <p:xfrm>
          <a:off x="486184" y="2564904"/>
          <a:ext cx="3312368" cy="2963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</a:rPr>
                        <a:t>VARIABLES POR PASOS O “STEPWISE”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4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Selección</a:t>
                      </a:r>
                      <a:r>
                        <a:rPr lang="es-ES" baseline="0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 de la mejor variable</a:t>
                      </a:r>
                      <a:endParaRPr lang="es-ES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78928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Selección de la mejor variable de las restantes</a:t>
                      </a:r>
                      <a:endParaRPr lang="es-ES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722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Selección de la mejor variable de las restantes</a:t>
                      </a:r>
                      <a:endParaRPr lang="es-ES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Y así sucesivamente</a:t>
                      </a:r>
                      <a:endParaRPr lang="es-ES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82298" y="5805264"/>
            <a:ext cx="3369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Descarte de variables que no aparecen en el modelo</a:t>
            </a:r>
            <a:endParaRPr lang="es-ES" sz="2000" dirty="0"/>
          </a:p>
        </p:txBody>
      </p:sp>
      <p:grpSp>
        <p:nvGrpSpPr>
          <p:cNvPr id="2" name="1 Grupo"/>
          <p:cNvGrpSpPr/>
          <p:nvPr/>
        </p:nvGrpSpPr>
        <p:grpSpPr>
          <a:xfrm>
            <a:off x="4283969" y="3559369"/>
            <a:ext cx="4456096" cy="1323439"/>
            <a:chOff x="4283969" y="3559369"/>
            <a:chExt cx="4456096" cy="1323439"/>
          </a:xfrm>
        </p:grpSpPr>
        <p:sp>
          <p:nvSpPr>
            <p:cNvPr id="9" name="8 Flecha derecha"/>
            <p:cNvSpPr/>
            <p:nvPr/>
          </p:nvSpPr>
          <p:spPr>
            <a:xfrm>
              <a:off x="4283969" y="3861048"/>
              <a:ext cx="576064" cy="72008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5370442" y="3559369"/>
              <a:ext cx="336962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Con las variables seleccionadas se realiza el análisis de regresión introduciéndolas todas a la vez</a:t>
              </a:r>
              <a:endParaRPr lang="es-ES" sz="2000" dirty="0"/>
            </a:p>
          </p:txBody>
        </p:sp>
      </p:grpSp>
      <p:sp>
        <p:nvSpPr>
          <p:cNvPr id="12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25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01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OBTENCIÓN DE LOS MODELOS DE PREDICCIÓN</a:t>
            </a:r>
            <a:endParaRPr lang="es-ES" sz="20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755593"/>
              </p:ext>
            </p:extLst>
          </p:nvPr>
        </p:nvGraphicFramePr>
        <p:xfrm>
          <a:off x="329910" y="2420888"/>
          <a:ext cx="4156242" cy="43251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453"/>
                <a:gridCol w="814919"/>
                <a:gridCol w="797446"/>
                <a:gridCol w="792088"/>
                <a:gridCol w="801428"/>
                <a:gridCol w="391003"/>
                <a:gridCol w="377905"/>
              </a:tblGrid>
              <a:tr h="285208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</a:rPr>
                        <a:t>Coefficients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21951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err="1">
                          <a:effectLst/>
                        </a:rPr>
                        <a:t>Model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err="1">
                          <a:effectLst/>
                        </a:rPr>
                        <a:t>Unstandardized</a:t>
                      </a:r>
                      <a:r>
                        <a:rPr lang="es-ES" sz="800" dirty="0">
                          <a:effectLst/>
                        </a:rPr>
                        <a:t> </a:t>
                      </a:r>
                      <a:r>
                        <a:rPr lang="es-ES" sz="800" dirty="0" err="1">
                          <a:effectLst/>
                        </a:rPr>
                        <a:t>Coefficients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err="1">
                          <a:effectLst/>
                        </a:rPr>
                        <a:t>Standardized</a:t>
                      </a:r>
                      <a:r>
                        <a:rPr lang="es-ES" sz="800" dirty="0">
                          <a:effectLst/>
                        </a:rPr>
                        <a:t> </a:t>
                      </a:r>
                      <a:r>
                        <a:rPr lang="es-ES" sz="800" dirty="0" err="1">
                          <a:effectLst/>
                        </a:rPr>
                        <a:t>Coefficients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t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Sig.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244941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Std. Error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Beta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endParaRPr lang="es-ES" sz="8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314186">
                <a:tc row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(</a:t>
                      </a:r>
                      <a:r>
                        <a:rPr lang="es-ES" sz="800" dirty="0" err="1">
                          <a:effectLst/>
                        </a:rPr>
                        <a:t>Constant</a:t>
                      </a:r>
                      <a:r>
                        <a:rPr lang="es-ES" sz="800" dirty="0">
                          <a:effectLst/>
                        </a:rPr>
                        <a:t>)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149.554,832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84.940,174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8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1,761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0,050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170754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Inmigrantes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0,030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170754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VAB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2,526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0,382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0,355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6,607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314186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Población Ocupada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0,010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0,495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3,966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471280">
                <a:tc vMerge="1">
                  <a:txBody>
                    <a:bodyPr/>
                    <a:lstStyle/>
                    <a:p>
                      <a:endParaRPr lang="es-ES" sz="8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Impuesto Sociedades en miles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0,216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2,392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0,018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170754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EURIBOR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-1.455,861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963,819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-0,056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-1,511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0,033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409808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% Tipo Interés Referencia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-597,469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1.497,648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-0,014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-0,399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0,690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273205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IRPF en miles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0,057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1,771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0,078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314186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% Presión Fiscal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-6.909,682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2.350,904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-0,195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-2,939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170754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IVA en miles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0,252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0,801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313924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Población Parada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-0,006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-0,087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-1,588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0,014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  <a:tr h="179290">
                <a:tc vMerge="1">
                  <a:txBody>
                    <a:bodyPr/>
                    <a:lstStyle/>
                    <a:p>
                      <a:endParaRPr lang="es-ES" sz="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Inflación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-1.730,618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860,314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-0,039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-2,012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0,046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14" marR="54214" marT="0" marB="0" anchor="ctr"/>
                </a:tc>
              </a:tr>
            </a:tbl>
          </a:graphicData>
        </a:graphic>
      </p:graphicFrame>
      <p:grpSp>
        <p:nvGrpSpPr>
          <p:cNvPr id="6" name="5 Grupo"/>
          <p:cNvGrpSpPr/>
          <p:nvPr/>
        </p:nvGrpSpPr>
        <p:grpSpPr>
          <a:xfrm>
            <a:off x="4699385" y="3041941"/>
            <a:ext cx="4265104" cy="2331275"/>
            <a:chOff x="4699385" y="3041941"/>
            <a:chExt cx="4265104" cy="2331275"/>
          </a:xfrm>
        </p:grpSpPr>
        <p:sp>
          <p:nvSpPr>
            <p:cNvPr id="2" name="1 CuadroTexto"/>
            <p:cNvSpPr txBox="1"/>
            <p:nvPr/>
          </p:nvSpPr>
          <p:spPr>
            <a:xfrm>
              <a:off x="5859829" y="3041941"/>
              <a:ext cx="18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PIB</a:t>
              </a:r>
              <a:endParaRPr lang="es-ES" sz="2400" b="1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9" name="Cuadro de texto 2"/>
            <p:cNvSpPr>
              <a:spLocks noChangeArrowheads="1"/>
            </p:cNvSpPr>
            <p:nvPr/>
          </p:nvSpPr>
          <p:spPr bwMode="auto">
            <a:xfrm>
              <a:off x="4699385" y="3501008"/>
              <a:ext cx="4265104" cy="187220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BD5DE"/>
                </a:gs>
              </a:gsLst>
              <a:lin ang="5400000" scaled="1"/>
            </a:gradFill>
            <a:ln w="12700">
              <a:solidFill>
                <a:srgbClr val="B1C0C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94B5A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es-ES" sz="16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Times New Roman"/>
                </a:rPr>
                <a:t>PIB</a:t>
              </a:r>
              <a:r>
                <a:rPr lang="es-ES" sz="14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Times New Roman"/>
                </a:rPr>
                <a:t> = </a:t>
              </a:r>
              <a:r>
                <a:rPr lang="es-ES" sz="14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149.554,832 + (0,001*Inmigrantes) + (</a:t>
              </a:r>
              <a:r>
                <a:rPr lang="es-ES" sz="1400" b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2,526*VAB construcción) </a:t>
              </a:r>
              <a:r>
                <a:rPr lang="es-ES" sz="14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+ </a:t>
              </a:r>
              <a:r>
                <a:rPr lang="es-ES" sz="1400" b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(</a:t>
              </a:r>
              <a:r>
                <a:rPr lang="es-ES" sz="14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0,010*Población Ocupada) + (0,001*Impuesto Sociedades) </a:t>
              </a:r>
              <a:r>
                <a:rPr lang="es-ES" sz="1400" b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+ </a:t>
              </a: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es-ES" sz="1400" b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(-</a:t>
              </a:r>
              <a:r>
                <a:rPr lang="es-ES" sz="14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1.455,861*Euribor</a:t>
              </a:r>
              <a:r>
                <a:rPr lang="es-ES" sz="1400" b="1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) + </a:t>
              </a:r>
              <a:r>
                <a:rPr lang="es-ES" sz="14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(-6.909,682*Presión Fiscal) + </a:t>
              </a:r>
              <a:endParaRPr lang="es-ES" sz="14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endParaRP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es-ES" sz="14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/>
                  <a:latin typeface="Calibri"/>
                  <a:ea typeface="Times New Roman"/>
                  <a:cs typeface="Calibri"/>
                </a:rPr>
                <a:t>(-0,006*Población Parada) + (-1.730,618*Inflación)</a:t>
              </a:r>
              <a:endParaRPr lang="es-ES" sz="14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sp>
        <p:nvSpPr>
          <p:cNvPr id="8" name="7 CuadroTexto"/>
          <p:cNvSpPr txBox="1"/>
          <p:nvPr/>
        </p:nvSpPr>
        <p:spPr>
          <a:xfrm>
            <a:off x="4860033" y="587727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Capacidad de predicción</a:t>
            </a:r>
          </a:p>
          <a:p>
            <a:pPr algn="ctr"/>
            <a:r>
              <a:rPr lang="es-ES" b="1" dirty="0" smtClean="0"/>
              <a:t>0,990</a:t>
            </a:r>
            <a:endParaRPr lang="es-ES" b="1" dirty="0"/>
          </a:p>
        </p:txBody>
      </p:sp>
      <p:sp>
        <p:nvSpPr>
          <p:cNvPr id="12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26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0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OBTENCIÓN DE LOS MODELOS DE PREDICCIÓN</a:t>
            </a:r>
            <a:endParaRPr lang="es-ES" sz="2000" dirty="0"/>
          </a:p>
        </p:txBody>
      </p:sp>
      <p:sp>
        <p:nvSpPr>
          <p:cNvPr id="2" name="1 CuadroTexto"/>
          <p:cNvSpPr txBox="1"/>
          <p:nvPr/>
        </p:nvSpPr>
        <p:spPr>
          <a:xfrm>
            <a:off x="5004050" y="3041941"/>
            <a:ext cx="3729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VAB de la construcción</a:t>
            </a:r>
            <a:endParaRPr lang="es-ES" sz="2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4672476" y="3501008"/>
            <a:ext cx="4292012" cy="194421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BD5DE"/>
              </a:gs>
            </a:gsLst>
            <a:lin ang="5400000" scaled="1"/>
          </a:gradFill>
          <a:ln w="12700">
            <a:solidFill>
              <a:srgbClr val="B1C0CD"/>
            </a:solidFill>
            <a:miter lim="800000"/>
            <a:headEnd/>
            <a:tailEnd/>
          </a:ln>
          <a:effectLst>
            <a:outerShdw dist="28398" dir="3806097" algn="ctr" rotWithShape="0">
              <a:srgbClr val="394B5A">
                <a:alpha val="50000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VAB construcción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=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-95.843,058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0,003*Población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Ocupada)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0,082*PIB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0,002*Inmigrantes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) 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0,001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* Impuesto Sociedades) 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371,004*Euribor) 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(-1.174,657*Presión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Fiscal) +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0,004*Población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Parada)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015459"/>
              </p:ext>
            </p:extLst>
          </p:nvPr>
        </p:nvGraphicFramePr>
        <p:xfrm>
          <a:off x="323528" y="2420887"/>
          <a:ext cx="4115782" cy="42664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835"/>
                <a:gridCol w="912051"/>
                <a:gridCol w="658670"/>
                <a:gridCol w="588583"/>
                <a:gridCol w="652910"/>
                <a:gridCol w="652910"/>
                <a:gridCol w="449823"/>
              </a:tblGrid>
              <a:tr h="213083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</a:rPr>
                        <a:t>Coefficients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91343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Model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err="1">
                          <a:effectLst/>
                        </a:rPr>
                        <a:t>Unstandardized</a:t>
                      </a:r>
                      <a:r>
                        <a:rPr lang="es-ES" sz="800" dirty="0">
                          <a:effectLst/>
                        </a:rPr>
                        <a:t> </a:t>
                      </a:r>
                      <a:r>
                        <a:rPr lang="es-ES" sz="800" dirty="0" err="1">
                          <a:effectLst/>
                        </a:rPr>
                        <a:t>Coefficients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Standardized Coefficients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Sig.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197257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Std. Error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Beta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99405">
                <a:tc row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(</a:t>
                      </a:r>
                      <a:r>
                        <a:rPr lang="es-ES" sz="800" dirty="0" err="1">
                          <a:effectLst/>
                        </a:rPr>
                        <a:t>Constant</a:t>
                      </a:r>
                      <a:r>
                        <a:rPr lang="es-ES" sz="800" dirty="0">
                          <a:effectLst/>
                        </a:rPr>
                        <a:t>)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-95.843,058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13.522,882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-7,087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2601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Población Ocupada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1,075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7,394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16885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PIB 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0,082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0,012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0,582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6,607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187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Inmigrantes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0,335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2,911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47697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Impuesto Sociedades en miles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-0,253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-2,175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0,031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3456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% Tipo Interés Referencia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79,291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269,336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0,013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0,294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0,769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187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IRPF en miles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0,039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0,946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0,346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187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EURIBOR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-371,004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172,104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-0,102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-2,156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0,033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3192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% Presión Fiscal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-1.174,657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423,844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-0,237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-2,771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187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IVA en miles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0,227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0,821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2457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Población Parada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-0,004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-0,381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-5,949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  <a:tr h="19725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Inflación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-248,342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155,360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-0,040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-1,598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0,112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449" marR="54449" marT="0" marB="0" anchor="ctr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4860033" y="587727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Capacidad de predicción</a:t>
            </a:r>
          </a:p>
          <a:p>
            <a:pPr algn="ctr"/>
            <a:r>
              <a:rPr lang="es-ES" b="1" dirty="0" smtClean="0"/>
              <a:t>0,983</a:t>
            </a:r>
            <a:endParaRPr lang="es-ES" b="1" dirty="0"/>
          </a:p>
        </p:txBody>
      </p:sp>
      <p:sp>
        <p:nvSpPr>
          <p:cNvPr id="13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27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56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OBTENCIÓN DE LOS MODELOS DE PREDICCIÓN</a:t>
            </a:r>
            <a:endParaRPr lang="es-ES" sz="2000" dirty="0"/>
          </a:p>
        </p:txBody>
      </p:sp>
      <p:sp>
        <p:nvSpPr>
          <p:cNvPr id="2" name="1 CuadroTexto"/>
          <p:cNvSpPr txBox="1"/>
          <p:nvPr/>
        </p:nvSpPr>
        <p:spPr>
          <a:xfrm>
            <a:off x="5004050" y="3041941"/>
            <a:ext cx="3729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Población </a:t>
            </a:r>
            <a:r>
              <a:rPr lang="es-E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parada</a:t>
            </a:r>
            <a:endParaRPr lang="es-ES" sz="2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28527"/>
              </p:ext>
            </p:extLst>
          </p:nvPr>
        </p:nvGraphicFramePr>
        <p:xfrm>
          <a:off x="395536" y="2420888"/>
          <a:ext cx="4111355" cy="42446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306"/>
                <a:gridCol w="887222"/>
                <a:gridCol w="693043"/>
                <a:gridCol w="733282"/>
                <a:gridCol w="817801"/>
                <a:gridCol w="443415"/>
                <a:gridCol w="362286"/>
              </a:tblGrid>
              <a:tr h="222099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</a:rPr>
                        <a:t>Coefficients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5012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Model</a:t>
                      </a:r>
                      <a:endParaRPr lang="es-E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Unstandardized Coefficients</a:t>
                      </a:r>
                      <a:endParaRPr lang="es-E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</a:rPr>
                        <a:t>Standardized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r>
                        <a:rPr lang="es-ES" sz="900" dirty="0" err="1">
                          <a:effectLst/>
                        </a:rPr>
                        <a:t>Coefficients</a:t>
                      </a:r>
                      <a:endParaRPr lang="es-ES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</a:t>
                      </a:r>
                      <a:endParaRPr lang="es-ES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Sig.</a:t>
                      </a:r>
                      <a:endParaRPr lang="es-E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245134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B</a:t>
                      </a:r>
                      <a:endParaRPr lang="es-E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Std. Error</a:t>
                      </a:r>
                      <a:endParaRPr lang="es-E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Beta</a:t>
                      </a:r>
                      <a:endParaRPr lang="es-ES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6845">
                <a:tc row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(</a:t>
                      </a:r>
                      <a:r>
                        <a:rPr lang="es-ES" sz="800" dirty="0" err="1">
                          <a:effectLst/>
                        </a:rPr>
                        <a:t>Constant</a:t>
                      </a:r>
                      <a:r>
                        <a:rPr lang="es-ES" sz="800" dirty="0">
                          <a:effectLst/>
                        </a:rPr>
                        <a:t>)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-2.974.818,75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2.178.351,230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-1,366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0,174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1591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% Presión Fiscal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289.688,305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71.871,714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0,582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4,031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58995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Impuesto Sociedades en miles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-0,080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0,014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-1,052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-5,643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2424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IVA en miles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-0,042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-0,304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-7,590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17596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IRPF en miles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-0,039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-0,274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-4,150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31430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Inflación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-246.209,558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19.062,897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-0,399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-12,916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24513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Inmigrantes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-0,543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0,077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-1,018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-7,041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24513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EURIBOR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140.862,447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28.234,419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0,387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4,989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0,000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4902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% Tipo Interés Referencia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7.572,532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46.690,066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0,013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0,162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0,871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1966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PIB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5,307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2,273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0,377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2,335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0,021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  <a:tr h="1966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VAB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8,741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11,646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0,087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0,751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0,454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903" marR="58903" marT="0" marB="0" anchor="ctr"/>
                </a:tc>
              </a:tr>
            </a:tbl>
          </a:graphicData>
        </a:graphic>
      </p:graphicFrame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4788025" y="3503604"/>
            <a:ext cx="4176464" cy="20856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BD5DE"/>
              </a:gs>
            </a:gsLst>
            <a:lin ang="5400000" scaled="1"/>
          </a:gradFill>
          <a:ln w="12700">
            <a:solidFill>
              <a:srgbClr val="B1C0CD"/>
            </a:solidFill>
            <a:miter lim="800000"/>
            <a:headEnd/>
            <a:tailEnd/>
          </a:ln>
          <a:effectLst>
            <a:outerShdw dist="28398" dir="3806097" algn="ctr" rotWithShape="0">
              <a:srgbClr val="394B5A">
                <a:alpha val="50000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600" b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Población </a:t>
            </a:r>
            <a:r>
              <a:rPr lang="es-ES" sz="1600" b="1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parada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= -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2.974.818,75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+ (289.688,305*Presión Fiscal) + </a:t>
            </a:r>
            <a:endParaRPr lang="es-ES" sz="1400" b="1" dirty="0" smtClean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(-0,080*Impuesto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Sociedades) + (-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0,042*IVA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 + </a:t>
            </a:r>
            <a:endParaRPr lang="es-ES" sz="1400" b="1" dirty="0" smtClean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(-0,039*IRPF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 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246.209,558*Inflación) + </a:t>
            </a:r>
            <a:endParaRPr lang="es-ES" sz="1400" b="1" dirty="0" smtClean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(-0,543*Inmigrantes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 + (140.862,447*Euribor)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5,307*PIB)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860033" y="587727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Capacidad de predicción</a:t>
            </a:r>
          </a:p>
          <a:p>
            <a:pPr algn="ctr"/>
            <a:r>
              <a:rPr lang="es-ES" b="1" dirty="0" smtClean="0"/>
              <a:t>0,950</a:t>
            </a:r>
            <a:endParaRPr lang="es-ES" b="1" dirty="0"/>
          </a:p>
        </p:txBody>
      </p:sp>
      <p:sp>
        <p:nvSpPr>
          <p:cNvPr id="11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28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8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OBTENCIÓN DE LOS MODELOS DE PREDICCIÓN</a:t>
            </a:r>
            <a:endParaRPr lang="es-ES" sz="2000" dirty="0"/>
          </a:p>
        </p:txBody>
      </p:sp>
      <p:sp>
        <p:nvSpPr>
          <p:cNvPr id="2" name="1 CuadroTexto"/>
          <p:cNvSpPr txBox="1"/>
          <p:nvPr/>
        </p:nvSpPr>
        <p:spPr>
          <a:xfrm>
            <a:off x="5004050" y="3041941"/>
            <a:ext cx="3729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Inflación</a:t>
            </a:r>
            <a:endParaRPr lang="es-ES" sz="24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769068"/>
              </p:ext>
            </p:extLst>
          </p:nvPr>
        </p:nvGraphicFramePr>
        <p:xfrm>
          <a:off x="323530" y="2420886"/>
          <a:ext cx="4176464" cy="41029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491"/>
                <a:gridCol w="969846"/>
                <a:gridCol w="581360"/>
                <a:gridCol w="711310"/>
                <a:gridCol w="848353"/>
                <a:gridCol w="447836"/>
                <a:gridCol w="411268"/>
              </a:tblGrid>
              <a:tr h="241449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</a:rPr>
                        <a:t>Coefficients</a:t>
                      </a: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55277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Model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Unstandardized Coefficients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Standardized Coefficients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Sig.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173203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Std. Error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Beta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3517">
                <a:tc row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(Constant)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-32,518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7,171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-4,535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035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EURIBOR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0,521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0,072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0,882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7,220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134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% Tipo Interés Referencia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-0,112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0,127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-0,117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-0,885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0,378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035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Población Parada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-0,661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-4,620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035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IRPF en miles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-0,305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-3,257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17804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PIB 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0,603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2,031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0,044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035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% Presión Fiscal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-0,943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0,163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-1,169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-5,787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134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Impuesto Sociedades en miles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-1,938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-7,082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035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VAB 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0,443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1,957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0,052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035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Población Ocupada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1,503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3,847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  <a:tr h="3035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IVA en miles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0,001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-0,272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-3,507</a:t>
                      </a:r>
                      <a:endParaRPr lang="es-E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0,001</a:t>
                      </a:r>
                      <a:endParaRPr lang="es-E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131" marR="53131" marT="0" marB="0" anchor="ctr"/>
                </a:tc>
              </a:tr>
            </a:tbl>
          </a:graphicData>
        </a:graphic>
      </p:graphicFrame>
      <p:sp>
        <p:nvSpPr>
          <p:cNvPr id="8" name="AutoShape 36"/>
          <p:cNvSpPr>
            <a:spLocks noChangeArrowheads="1"/>
          </p:cNvSpPr>
          <p:nvPr/>
        </p:nvSpPr>
        <p:spPr bwMode="auto">
          <a:xfrm>
            <a:off x="4788025" y="3503604"/>
            <a:ext cx="4176464" cy="2157644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BD5DE"/>
              </a:gs>
            </a:gsLst>
            <a:lin ang="5400000" scaled="1"/>
          </a:gradFill>
          <a:ln w="12700">
            <a:solidFill>
              <a:srgbClr val="B1C0CD"/>
            </a:solidFill>
            <a:miter lim="800000"/>
            <a:headEnd/>
            <a:tailEnd/>
          </a:ln>
          <a:effectLst>
            <a:outerShdw dist="28398" dir="3806097" algn="ctr" rotWithShape="0">
              <a:srgbClr val="394B5A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6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Inflación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 = -32,518 + (0,521*Euribor) + (0,001*Población Parada) + (0,001*IRPF) + (0,001*PIB)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+ (-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0,943*Presión Fiscal) + (0,001*Impuesto Sociedades)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0,001*VAB construcción)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0,001*Población Ocupada) + (0,001*IVA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860033" y="587727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Capacidad de predicción</a:t>
            </a:r>
          </a:p>
          <a:p>
            <a:pPr algn="ctr"/>
            <a:r>
              <a:rPr lang="es-ES" b="1" dirty="0" smtClean="0"/>
              <a:t>0,846</a:t>
            </a:r>
            <a:endParaRPr lang="es-ES" b="1" dirty="0"/>
          </a:p>
        </p:txBody>
      </p:sp>
      <p:sp>
        <p:nvSpPr>
          <p:cNvPr id="11" name="4 Título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409152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5. RESULTADOS </a:t>
            </a:r>
            <a:r>
              <a:rPr lang="es-ES" dirty="0" smtClean="0">
                <a:latin typeface="+mn-lt"/>
              </a:rPr>
              <a:t>Y </a:t>
            </a:r>
            <a:r>
              <a:rPr lang="es-ES" dirty="0" smtClean="0">
                <a:latin typeface="+mn-lt"/>
              </a:rPr>
              <a:t>DISCUSIÓN</a:t>
            </a:r>
            <a:endParaRPr lang="es-ES" dirty="0">
              <a:latin typeface="+mn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29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76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72333" y="2489919"/>
            <a:ext cx="799288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Variables con influencia en las </a:t>
            </a:r>
            <a:r>
              <a:rPr lang="es-ES" sz="2400" b="1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macromagnitudes</a:t>
            </a:r>
            <a:r>
              <a:rPr lang="es-ES" sz="24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de la economía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Número inmigrantes.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Población </a:t>
            </a:r>
            <a:r>
              <a:rPr lang="es-ES" sz="2000" dirty="0"/>
              <a:t>ocupada y </a:t>
            </a:r>
            <a:r>
              <a:rPr lang="es-ES" sz="2000" dirty="0" smtClean="0"/>
              <a:t>parada.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Recaudación Impuesto Sociedades</a:t>
            </a:r>
            <a:r>
              <a:rPr lang="es-ES" sz="2000" dirty="0" smtClean="0"/>
              <a:t>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Euribor.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Presión Fiscal.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Inflación.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PIB.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VAB de la construcción.</a:t>
            </a:r>
            <a:endParaRPr lang="es-ES" sz="2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Recaudación IRPF</a:t>
            </a:r>
            <a:r>
              <a:rPr lang="es-ES" sz="2000" dirty="0" smtClean="0"/>
              <a:t>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ES" sz="2000" dirty="0" smtClean="0"/>
              <a:t>Recaudación IVA.</a:t>
            </a:r>
            <a:endParaRPr lang="es-ES" dirty="0" smtClean="0"/>
          </a:p>
        </p:txBody>
      </p:sp>
      <p:grpSp>
        <p:nvGrpSpPr>
          <p:cNvPr id="2" name="1 Grupo"/>
          <p:cNvGrpSpPr/>
          <p:nvPr/>
        </p:nvGrpSpPr>
        <p:grpSpPr>
          <a:xfrm>
            <a:off x="5220072" y="4221090"/>
            <a:ext cx="3391912" cy="1015663"/>
            <a:chOff x="4492456" y="4221088"/>
            <a:chExt cx="3391912" cy="1015663"/>
          </a:xfrm>
        </p:grpSpPr>
        <p:sp>
          <p:nvSpPr>
            <p:cNvPr id="4" name="3 CuadroTexto"/>
            <p:cNvSpPr txBox="1"/>
            <p:nvPr/>
          </p:nvSpPr>
          <p:spPr>
            <a:xfrm>
              <a:off x="5220072" y="4221088"/>
              <a:ext cx="266429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Modelo mediante el análisis de regresión lineal</a:t>
              </a:r>
              <a:endParaRPr lang="es-ES" sz="2000" dirty="0"/>
            </a:p>
          </p:txBody>
        </p:sp>
        <p:sp>
          <p:nvSpPr>
            <p:cNvPr id="6" name="5 Flecha abajo"/>
            <p:cNvSpPr/>
            <p:nvPr/>
          </p:nvSpPr>
          <p:spPr>
            <a:xfrm rot="16200000">
              <a:off x="4420448" y="4568989"/>
              <a:ext cx="504056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INFLUENCIA EN LA ECONOMÍA</a:t>
            </a:r>
            <a:endParaRPr lang="es-ES" sz="20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30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3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185392" y="228600"/>
            <a:ext cx="6563072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INFLUENCIA EN LA ECONOMÍA</a:t>
            </a:r>
            <a:endParaRPr lang="es-ES" sz="2000" dirty="0"/>
          </a:p>
        </p:txBody>
      </p:sp>
      <p:sp>
        <p:nvSpPr>
          <p:cNvPr id="8" name="AutoShape 36"/>
          <p:cNvSpPr>
            <a:spLocks noChangeArrowheads="1"/>
          </p:cNvSpPr>
          <p:nvPr/>
        </p:nvSpPr>
        <p:spPr bwMode="auto">
          <a:xfrm>
            <a:off x="4686406" y="4437112"/>
            <a:ext cx="4292012" cy="20856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BD5DE"/>
              </a:gs>
            </a:gsLst>
            <a:lin ang="5400000" scaled="1"/>
          </a:gradFill>
          <a:ln w="12700">
            <a:solidFill>
              <a:srgbClr val="B1C0CD"/>
            </a:solidFill>
            <a:miter lim="800000"/>
            <a:headEnd/>
            <a:tailEnd/>
          </a:ln>
          <a:effectLst>
            <a:outerShdw dist="28398" dir="3806097" algn="ctr" rotWithShape="0">
              <a:srgbClr val="394B5A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6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Inflación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 = -32,518 + (0,521*Euribor) + (0,001*Población Parada) + (0,001*IRPF)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+ (0,001*PIB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+ (-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0,943*Presión Fiscal) + (0,001*Impuesto Sociedades)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0,001*VAB construcción)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0,001*Población Ocupada) + (0,001*IVA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0" name="Cuadro de texto 2"/>
          <p:cNvSpPr>
            <a:spLocks noChangeArrowheads="1"/>
          </p:cNvSpPr>
          <p:nvPr/>
        </p:nvSpPr>
        <p:spPr bwMode="auto">
          <a:xfrm>
            <a:off x="251520" y="2420888"/>
            <a:ext cx="4248472" cy="187220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BD5DE"/>
              </a:gs>
            </a:gsLst>
            <a:lin ang="5400000" scaled="1"/>
          </a:gradFill>
          <a:ln w="12700">
            <a:solidFill>
              <a:srgbClr val="B1C0CD"/>
            </a:solidFill>
            <a:miter lim="800000"/>
            <a:headEnd/>
            <a:tailEnd/>
          </a:ln>
          <a:effectLst>
            <a:outerShdw dist="28398" dir="3806097" algn="ctr" rotWithShape="0">
              <a:srgbClr val="394B5A">
                <a:alpha val="50000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6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PIB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 =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149.554,832 + (0,001*Inmigrantes)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2,526*VAB construcción)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0,010*Población Ocupada) + (0,001*Impuesto Sociedades)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+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1.455,861*Euribor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) +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(-6.909,682*Presión Fiscal) + 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(-0,006*Población Parada) + (-1.730,618*Inflación)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1" name="AutoShape 25"/>
          <p:cNvSpPr>
            <a:spLocks noChangeArrowheads="1"/>
          </p:cNvSpPr>
          <p:nvPr/>
        </p:nvSpPr>
        <p:spPr bwMode="auto">
          <a:xfrm>
            <a:off x="4686406" y="2420888"/>
            <a:ext cx="4292012" cy="187220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BD5DE"/>
              </a:gs>
            </a:gsLst>
            <a:lin ang="5400000" scaled="1"/>
          </a:gradFill>
          <a:ln w="12700">
            <a:solidFill>
              <a:srgbClr val="B1C0CD"/>
            </a:solidFill>
            <a:miter lim="800000"/>
            <a:headEnd/>
            <a:tailEnd/>
          </a:ln>
          <a:effectLst>
            <a:outerShdw dist="28398" dir="3806097" algn="ctr" rotWithShape="0">
              <a:srgbClr val="394B5A">
                <a:alpha val="50000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VAB construcción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=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-95.843,058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0,003*Población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Ocupada)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0,082*PIB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0,002*Inmigrantes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) 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0,001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* Impuesto Sociedades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) + (-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371,004*Euribor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) 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(-1.174,657*Presión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Fiscal) +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(-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0,004*Población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Calibri"/>
              </a:rPr>
              <a:t>Parada)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87524" y="4437112"/>
            <a:ext cx="4212468" cy="20856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BD5DE"/>
              </a:gs>
            </a:gsLst>
            <a:lin ang="5400000" scaled="1"/>
          </a:gradFill>
          <a:ln w="12700">
            <a:solidFill>
              <a:srgbClr val="B1C0CD"/>
            </a:solidFill>
            <a:miter lim="800000"/>
            <a:headEnd/>
            <a:tailEnd/>
          </a:ln>
          <a:effectLst>
            <a:outerShdw dist="28398" dir="3806097" algn="ctr" rotWithShape="0">
              <a:srgbClr val="394B5A">
                <a:alpha val="50000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600" b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Población </a:t>
            </a:r>
            <a:r>
              <a:rPr lang="es-ES" sz="1600" b="1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parada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= -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2.974.818,75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+ (289.688,305*Presión Fiscal) + </a:t>
            </a:r>
            <a:endParaRPr lang="es-ES" sz="1400" b="1" dirty="0" smtClean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(-0,080*Impuesto 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Sociedades) + (-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0,042*IVA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 + </a:t>
            </a:r>
            <a:endParaRPr lang="es-ES" sz="1400" b="1" dirty="0" smtClean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(-0,039*IRPF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 + 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246.209,558*Inflación) + </a:t>
            </a:r>
            <a:endParaRPr lang="es-ES" sz="1400" b="1" dirty="0" smtClean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(-0,543*Inmigrantes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) + (140.862,447*Euribor) + (</a:t>
            </a:r>
            <a:r>
              <a:rPr lang="es-ES" sz="14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5,307*PIB)</a:t>
            </a:r>
            <a:r>
              <a:rPr lang="es-ES" sz="14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es-ES" sz="14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31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5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INFLUENCIA EN LA ECONOMÍA</a:t>
            </a:r>
            <a:endParaRPr lang="es-ES" sz="2000" dirty="0"/>
          </a:p>
        </p:txBody>
      </p:sp>
      <p:sp>
        <p:nvSpPr>
          <p:cNvPr id="28" name="27 Flecha arriba"/>
          <p:cNvSpPr/>
          <p:nvPr/>
        </p:nvSpPr>
        <p:spPr>
          <a:xfrm rot="10800000">
            <a:off x="5612600" y="5229200"/>
            <a:ext cx="582767" cy="1152128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rriba"/>
          <p:cNvSpPr/>
          <p:nvPr/>
        </p:nvSpPr>
        <p:spPr>
          <a:xfrm>
            <a:off x="750311" y="2466762"/>
            <a:ext cx="593470" cy="1656184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1885623" y="4355812"/>
            <a:ext cx="5372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 smtClean="0"/>
              <a:t>Crecimiento económico sector construcción</a:t>
            </a:r>
            <a:endParaRPr lang="es-ES" sz="2000" b="1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566984" y="2466762"/>
            <a:ext cx="2232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Nº inmigrantes</a:t>
            </a:r>
          </a:p>
          <a:p>
            <a:pPr algn="ctr"/>
            <a:r>
              <a:rPr lang="es-ES" dirty="0" smtClean="0"/>
              <a:t>VAB construcción</a:t>
            </a:r>
          </a:p>
          <a:p>
            <a:pPr algn="ctr"/>
            <a:r>
              <a:rPr lang="es-ES" dirty="0" smtClean="0"/>
              <a:t>Población ocupada</a:t>
            </a:r>
          </a:p>
          <a:p>
            <a:pPr algn="ctr"/>
            <a:r>
              <a:rPr lang="es-ES" dirty="0" smtClean="0"/>
              <a:t>Impuesto Sociedades</a:t>
            </a:r>
          </a:p>
          <a:p>
            <a:pPr algn="ctr"/>
            <a:r>
              <a:rPr lang="es-ES" dirty="0" smtClean="0"/>
              <a:t>IRPF</a:t>
            </a:r>
          </a:p>
          <a:p>
            <a:pPr algn="ctr"/>
            <a:r>
              <a:rPr lang="es-ES" dirty="0" smtClean="0"/>
              <a:t>IVA</a:t>
            </a:r>
            <a:endParaRPr lang="es-ES" dirty="0"/>
          </a:p>
        </p:txBody>
      </p:sp>
      <p:sp>
        <p:nvSpPr>
          <p:cNvPr id="9" name="8 Flecha derecha"/>
          <p:cNvSpPr/>
          <p:nvPr/>
        </p:nvSpPr>
        <p:spPr>
          <a:xfrm>
            <a:off x="4247964" y="3114834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6012160" y="318684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PIB</a:t>
            </a:r>
            <a:endParaRPr lang="es-ES" sz="2400" dirty="0"/>
          </a:p>
        </p:txBody>
      </p:sp>
      <p:sp>
        <p:nvSpPr>
          <p:cNvPr id="16" name="15 Flecha arriba"/>
          <p:cNvSpPr/>
          <p:nvPr/>
        </p:nvSpPr>
        <p:spPr>
          <a:xfrm>
            <a:off x="5610097" y="2772796"/>
            <a:ext cx="593470" cy="1152128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rriba"/>
          <p:cNvSpPr/>
          <p:nvPr/>
        </p:nvSpPr>
        <p:spPr>
          <a:xfrm>
            <a:off x="761972" y="5235025"/>
            <a:ext cx="593470" cy="1473302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567058" y="5235025"/>
            <a:ext cx="23452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Tipo Interés Referencia</a:t>
            </a:r>
          </a:p>
          <a:p>
            <a:pPr algn="ctr"/>
            <a:r>
              <a:rPr lang="es-ES" dirty="0" smtClean="0"/>
              <a:t>Euribor</a:t>
            </a:r>
          </a:p>
          <a:p>
            <a:pPr algn="ctr"/>
            <a:r>
              <a:rPr lang="es-ES" dirty="0" smtClean="0"/>
              <a:t>Presión Fiscal</a:t>
            </a:r>
          </a:p>
          <a:p>
            <a:pPr algn="ctr"/>
            <a:r>
              <a:rPr lang="es-ES" dirty="0" smtClean="0"/>
              <a:t>Población parada</a:t>
            </a:r>
          </a:p>
          <a:p>
            <a:pPr algn="ctr"/>
            <a:r>
              <a:rPr lang="es-ES" dirty="0" smtClean="0"/>
              <a:t>Inflación</a:t>
            </a:r>
            <a:endParaRPr lang="es-ES" dirty="0"/>
          </a:p>
        </p:txBody>
      </p:sp>
      <p:sp>
        <p:nvSpPr>
          <p:cNvPr id="19" name="18 Flecha derecha"/>
          <p:cNvSpPr/>
          <p:nvPr/>
        </p:nvSpPr>
        <p:spPr>
          <a:xfrm>
            <a:off x="4247964" y="5739081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6012160" y="555057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PIB</a:t>
            </a:r>
            <a:endParaRPr lang="es-ES" sz="24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32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2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INFLUENCIA EN LA ECONOMÍA</a:t>
            </a:r>
            <a:endParaRPr lang="es-ES" sz="2000" dirty="0"/>
          </a:p>
        </p:txBody>
      </p:sp>
      <p:sp>
        <p:nvSpPr>
          <p:cNvPr id="28" name="27 Flecha arriba"/>
          <p:cNvSpPr/>
          <p:nvPr/>
        </p:nvSpPr>
        <p:spPr>
          <a:xfrm rot="10800000">
            <a:off x="5612600" y="5229200"/>
            <a:ext cx="582767" cy="1152128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rriba"/>
          <p:cNvSpPr/>
          <p:nvPr/>
        </p:nvSpPr>
        <p:spPr>
          <a:xfrm>
            <a:off x="750311" y="2466762"/>
            <a:ext cx="593470" cy="1656184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1885623" y="4355812"/>
            <a:ext cx="5372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 smtClean="0"/>
              <a:t>Crecimiento económico sector construcción</a:t>
            </a:r>
            <a:endParaRPr lang="es-ES" sz="2000" b="1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566984" y="2466762"/>
            <a:ext cx="2232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Población ocupada</a:t>
            </a:r>
          </a:p>
          <a:p>
            <a:pPr algn="ctr"/>
            <a:r>
              <a:rPr lang="es-ES" dirty="0" smtClean="0"/>
              <a:t>PIB</a:t>
            </a:r>
          </a:p>
          <a:p>
            <a:pPr algn="ctr"/>
            <a:r>
              <a:rPr lang="es-ES" dirty="0" smtClean="0"/>
              <a:t>Nº inmigrantes</a:t>
            </a:r>
          </a:p>
          <a:p>
            <a:pPr algn="ctr"/>
            <a:r>
              <a:rPr lang="es-ES" dirty="0" smtClean="0"/>
              <a:t>Impuesto Sociedades</a:t>
            </a:r>
          </a:p>
          <a:p>
            <a:pPr algn="ctr"/>
            <a:r>
              <a:rPr lang="es-ES" dirty="0" smtClean="0"/>
              <a:t>IRPF</a:t>
            </a:r>
          </a:p>
          <a:p>
            <a:pPr algn="ctr"/>
            <a:r>
              <a:rPr lang="es-ES" dirty="0" smtClean="0"/>
              <a:t>IVA</a:t>
            </a:r>
            <a:endParaRPr lang="es-ES" dirty="0"/>
          </a:p>
        </p:txBody>
      </p:sp>
      <p:sp>
        <p:nvSpPr>
          <p:cNvPr id="9" name="8 Flecha derecha"/>
          <p:cNvSpPr/>
          <p:nvPr/>
        </p:nvSpPr>
        <p:spPr>
          <a:xfrm>
            <a:off x="4247964" y="3114834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6228185" y="318684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VAB construcción</a:t>
            </a:r>
            <a:endParaRPr lang="es-ES" sz="2400" dirty="0"/>
          </a:p>
        </p:txBody>
      </p:sp>
      <p:sp>
        <p:nvSpPr>
          <p:cNvPr id="16" name="15 Flecha arriba"/>
          <p:cNvSpPr/>
          <p:nvPr/>
        </p:nvSpPr>
        <p:spPr>
          <a:xfrm>
            <a:off x="5610097" y="2772796"/>
            <a:ext cx="593470" cy="1152128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rriba"/>
          <p:cNvSpPr/>
          <p:nvPr/>
        </p:nvSpPr>
        <p:spPr>
          <a:xfrm>
            <a:off x="761972" y="5235025"/>
            <a:ext cx="593470" cy="1473302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567058" y="5235025"/>
            <a:ext cx="23452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Tipo Interés Referencia</a:t>
            </a:r>
          </a:p>
          <a:p>
            <a:pPr algn="ctr"/>
            <a:r>
              <a:rPr lang="es-ES" dirty="0" smtClean="0"/>
              <a:t>Euribor</a:t>
            </a:r>
          </a:p>
          <a:p>
            <a:pPr algn="ctr"/>
            <a:r>
              <a:rPr lang="es-ES" dirty="0" smtClean="0"/>
              <a:t>Presión Fiscal</a:t>
            </a:r>
          </a:p>
          <a:p>
            <a:pPr algn="ctr"/>
            <a:r>
              <a:rPr lang="es-ES" dirty="0" smtClean="0"/>
              <a:t>Población parada</a:t>
            </a:r>
          </a:p>
          <a:p>
            <a:pPr algn="ctr"/>
            <a:r>
              <a:rPr lang="es-ES" dirty="0" smtClean="0"/>
              <a:t>Inflación</a:t>
            </a:r>
            <a:endParaRPr lang="es-ES" dirty="0"/>
          </a:p>
        </p:txBody>
      </p:sp>
      <p:sp>
        <p:nvSpPr>
          <p:cNvPr id="19" name="18 Flecha derecha"/>
          <p:cNvSpPr/>
          <p:nvPr/>
        </p:nvSpPr>
        <p:spPr>
          <a:xfrm>
            <a:off x="4247964" y="5739081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CuadroTexto"/>
          <p:cNvSpPr txBox="1"/>
          <p:nvPr/>
        </p:nvSpPr>
        <p:spPr>
          <a:xfrm>
            <a:off x="6264107" y="557443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VAB construcción</a:t>
            </a:r>
            <a:endParaRPr lang="es-ES" sz="24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33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47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INFLUENCIA EN LA ECONOMÍA</a:t>
            </a:r>
            <a:endParaRPr lang="es-ES" sz="2000" dirty="0"/>
          </a:p>
        </p:txBody>
      </p:sp>
      <p:sp>
        <p:nvSpPr>
          <p:cNvPr id="28" name="27 Flecha arriba"/>
          <p:cNvSpPr/>
          <p:nvPr/>
        </p:nvSpPr>
        <p:spPr>
          <a:xfrm rot="10800000">
            <a:off x="5612600" y="4653136"/>
            <a:ext cx="582767" cy="1152128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rriba"/>
          <p:cNvSpPr/>
          <p:nvPr/>
        </p:nvSpPr>
        <p:spPr>
          <a:xfrm>
            <a:off x="750311" y="2643011"/>
            <a:ext cx="593470" cy="1152128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1885624" y="6341258"/>
            <a:ext cx="5372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 smtClean="0"/>
              <a:t>Crecimiento económico sector construcción</a:t>
            </a:r>
            <a:endParaRPr lang="es-ES" sz="2000" b="1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567058" y="2564905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Presión Fiscal</a:t>
            </a:r>
          </a:p>
          <a:p>
            <a:pPr algn="ctr"/>
            <a:r>
              <a:rPr lang="es-ES" dirty="0"/>
              <a:t>Euribor</a:t>
            </a:r>
          </a:p>
          <a:p>
            <a:pPr algn="ctr"/>
            <a:r>
              <a:rPr lang="es-ES" dirty="0"/>
              <a:t>Tipo Interés Referencia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4247964" y="2985049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6228185" y="305705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Población parada</a:t>
            </a:r>
            <a:endParaRPr lang="es-ES" sz="2400" dirty="0"/>
          </a:p>
        </p:txBody>
      </p:sp>
      <p:sp>
        <p:nvSpPr>
          <p:cNvPr id="16" name="15 Flecha arriba"/>
          <p:cNvSpPr/>
          <p:nvPr/>
        </p:nvSpPr>
        <p:spPr>
          <a:xfrm>
            <a:off x="5610097" y="2643011"/>
            <a:ext cx="593470" cy="1152128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rriba"/>
          <p:cNvSpPr/>
          <p:nvPr/>
        </p:nvSpPr>
        <p:spPr>
          <a:xfrm>
            <a:off x="761972" y="4221088"/>
            <a:ext cx="593470" cy="1944216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567058" y="4221090"/>
            <a:ext cx="23452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Impuesto Sociedades</a:t>
            </a:r>
          </a:p>
          <a:p>
            <a:pPr algn="ctr"/>
            <a:r>
              <a:rPr lang="es-ES" dirty="0" smtClean="0"/>
              <a:t>VAB construcción</a:t>
            </a:r>
            <a:endParaRPr lang="es-ES" dirty="0"/>
          </a:p>
          <a:p>
            <a:pPr algn="ctr"/>
            <a:r>
              <a:rPr lang="es-ES" dirty="0"/>
              <a:t>IVA</a:t>
            </a:r>
          </a:p>
          <a:p>
            <a:pPr algn="ctr"/>
            <a:r>
              <a:rPr lang="es-ES" dirty="0"/>
              <a:t>PIB</a:t>
            </a:r>
          </a:p>
          <a:p>
            <a:pPr algn="ctr"/>
            <a:r>
              <a:rPr lang="es-ES" dirty="0"/>
              <a:t>IRPF</a:t>
            </a:r>
          </a:p>
          <a:p>
            <a:pPr algn="ctr"/>
            <a:r>
              <a:rPr lang="es-ES" dirty="0"/>
              <a:t>Inflación</a:t>
            </a:r>
          </a:p>
          <a:p>
            <a:pPr algn="ctr"/>
            <a:r>
              <a:rPr lang="es-ES" dirty="0"/>
              <a:t>Número inmigrantes</a:t>
            </a:r>
          </a:p>
        </p:txBody>
      </p:sp>
      <p:sp>
        <p:nvSpPr>
          <p:cNvPr id="19" name="18 Flecha derecha"/>
          <p:cNvSpPr/>
          <p:nvPr/>
        </p:nvSpPr>
        <p:spPr>
          <a:xfrm>
            <a:off x="4247964" y="5163017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CuadroTexto"/>
          <p:cNvSpPr txBox="1"/>
          <p:nvPr/>
        </p:nvSpPr>
        <p:spPr>
          <a:xfrm>
            <a:off x="6264107" y="499836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Población parada</a:t>
            </a:r>
            <a:endParaRPr lang="es-ES" sz="24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34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7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INFLUENCIA EN LA ECONOMÍA</a:t>
            </a:r>
            <a:endParaRPr lang="es-ES" sz="2000" dirty="0"/>
          </a:p>
        </p:txBody>
      </p:sp>
      <p:sp>
        <p:nvSpPr>
          <p:cNvPr id="28" name="27 Flecha arriba"/>
          <p:cNvSpPr/>
          <p:nvPr/>
        </p:nvSpPr>
        <p:spPr>
          <a:xfrm rot="10800000">
            <a:off x="5612600" y="5131058"/>
            <a:ext cx="582767" cy="1152128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rriba"/>
          <p:cNvSpPr/>
          <p:nvPr/>
        </p:nvSpPr>
        <p:spPr>
          <a:xfrm>
            <a:off x="750311" y="2732727"/>
            <a:ext cx="593470" cy="1192198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1885623" y="4181018"/>
            <a:ext cx="5372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 smtClean="0"/>
              <a:t>Crecimiento económico sector construcción</a:t>
            </a:r>
            <a:endParaRPr lang="es-ES" sz="2000" b="1" i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566984" y="2732729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Euribor</a:t>
            </a:r>
          </a:p>
          <a:p>
            <a:pPr algn="ctr"/>
            <a:r>
              <a:rPr lang="es-ES" dirty="0"/>
              <a:t>PIB</a:t>
            </a:r>
          </a:p>
          <a:p>
            <a:pPr algn="ctr"/>
            <a:r>
              <a:rPr lang="es-ES" dirty="0" smtClean="0"/>
              <a:t>VAB construcción</a:t>
            </a:r>
            <a:endParaRPr lang="es-ES" dirty="0"/>
          </a:p>
          <a:p>
            <a:pPr algn="ctr"/>
            <a:r>
              <a:rPr lang="es-ES" dirty="0"/>
              <a:t>Población ocupada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4247964" y="3114834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6228185" y="318684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Inflación</a:t>
            </a:r>
            <a:endParaRPr lang="es-ES" sz="2400" dirty="0"/>
          </a:p>
        </p:txBody>
      </p:sp>
      <p:sp>
        <p:nvSpPr>
          <p:cNvPr id="16" name="15 Flecha arriba"/>
          <p:cNvSpPr/>
          <p:nvPr/>
        </p:nvSpPr>
        <p:spPr>
          <a:xfrm>
            <a:off x="5610097" y="2772796"/>
            <a:ext cx="593470" cy="1152128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rriba"/>
          <p:cNvSpPr/>
          <p:nvPr/>
        </p:nvSpPr>
        <p:spPr>
          <a:xfrm>
            <a:off x="761972" y="4915036"/>
            <a:ext cx="593470" cy="1695151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567058" y="4915034"/>
            <a:ext cx="23452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Tipo Interés Referencia</a:t>
            </a:r>
          </a:p>
          <a:p>
            <a:pPr algn="ctr"/>
            <a:r>
              <a:rPr lang="es-ES" dirty="0"/>
              <a:t>Población parada</a:t>
            </a:r>
          </a:p>
          <a:p>
            <a:pPr algn="ctr"/>
            <a:r>
              <a:rPr lang="es-ES" dirty="0"/>
              <a:t>IRPF</a:t>
            </a:r>
          </a:p>
          <a:p>
            <a:pPr algn="ctr"/>
            <a:r>
              <a:rPr lang="es-ES" dirty="0"/>
              <a:t>Presión Fiscal</a:t>
            </a:r>
          </a:p>
          <a:p>
            <a:pPr algn="ctr"/>
            <a:r>
              <a:rPr lang="es-ES" dirty="0"/>
              <a:t>Impuesto Sociedades</a:t>
            </a:r>
          </a:p>
          <a:p>
            <a:pPr algn="ctr"/>
            <a:r>
              <a:rPr lang="es-ES" dirty="0"/>
              <a:t>IVA</a:t>
            </a:r>
          </a:p>
        </p:txBody>
      </p:sp>
      <p:sp>
        <p:nvSpPr>
          <p:cNvPr id="19" name="18 Flecha derecha"/>
          <p:cNvSpPr/>
          <p:nvPr/>
        </p:nvSpPr>
        <p:spPr>
          <a:xfrm>
            <a:off x="4247964" y="5640939"/>
            <a:ext cx="648072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CuadroTexto"/>
          <p:cNvSpPr txBox="1"/>
          <p:nvPr/>
        </p:nvSpPr>
        <p:spPr>
          <a:xfrm>
            <a:off x="6264107" y="5476291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Inflación</a:t>
            </a:r>
            <a:endParaRPr lang="es-ES" sz="24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35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7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00064" y="228600"/>
            <a:ext cx="62484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RESUMEN</a:t>
            </a:r>
            <a:endParaRPr lang="es-ES" sz="2000" dirty="0"/>
          </a:p>
        </p:txBody>
      </p:sp>
      <p:sp>
        <p:nvSpPr>
          <p:cNvPr id="9" name="8 Flecha arriba"/>
          <p:cNvSpPr/>
          <p:nvPr/>
        </p:nvSpPr>
        <p:spPr>
          <a:xfrm>
            <a:off x="5119979" y="4224316"/>
            <a:ext cx="504056" cy="7168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327905"/>
              </p:ext>
            </p:extLst>
          </p:nvPr>
        </p:nvGraphicFramePr>
        <p:xfrm>
          <a:off x="1835696" y="3212976"/>
          <a:ext cx="2166279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6279"/>
              </a:tblGrid>
              <a:tr h="35375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Nº inmigrantes</a:t>
                      </a:r>
                      <a:endParaRPr lang="es-ES" sz="1800" dirty="0"/>
                    </a:p>
                  </a:txBody>
                  <a:tcPr anchor="ctr"/>
                </a:tc>
              </a:tr>
              <a:tr h="35375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VAB</a:t>
                      </a:r>
                      <a:r>
                        <a:rPr lang="es-ES" sz="1800" baseline="0" dirty="0" smtClean="0"/>
                        <a:t> construcción</a:t>
                      </a:r>
                    </a:p>
                    <a:p>
                      <a:pPr algn="ctr"/>
                      <a:r>
                        <a:rPr lang="es-ES" sz="1800" baseline="0" dirty="0" smtClean="0"/>
                        <a:t>PIB</a:t>
                      </a:r>
                    </a:p>
                  </a:txBody>
                  <a:tcPr anchor="ctr"/>
                </a:tc>
              </a:tr>
              <a:tr h="35375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Población</a:t>
                      </a:r>
                      <a:r>
                        <a:rPr lang="es-ES" sz="1800" baseline="0" dirty="0" smtClean="0"/>
                        <a:t> ocupada</a:t>
                      </a:r>
                      <a:endParaRPr lang="es-ES" sz="1800" dirty="0"/>
                    </a:p>
                  </a:txBody>
                  <a:tcPr anchor="ctr"/>
                </a:tc>
              </a:tr>
              <a:tr h="35375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Impuesto</a:t>
                      </a:r>
                      <a:r>
                        <a:rPr lang="es-ES" sz="1800" baseline="0" dirty="0" smtClean="0"/>
                        <a:t> Sociedades</a:t>
                      </a:r>
                      <a:endParaRPr lang="es-ES" sz="1800" dirty="0"/>
                    </a:p>
                  </a:txBody>
                  <a:tcPr anchor="ctr"/>
                </a:tc>
              </a:tr>
              <a:tr h="35375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IRPF</a:t>
                      </a:r>
                      <a:endParaRPr lang="es-ES" sz="1800" dirty="0"/>
                    </a:p>
                  </a:txBody>
                  <a:tcPr anchor="ctr"/>
                </a:tc>
              </a:tr>
              <a:tr h="35375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IVA</a:t>
                      </a:r>
                    </a:p>
                    <a:p>
                      <a:pPr algn="ctr"/>
                      <a:r>
                        <a:rPr lang="es-ES" sz="1800" dirty="0" smtClean="0"/>
                        <a:t>Inflación</a:t>
                      </a:r>
                      <a:endParaRPr lang="es-E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10 Flecha arriba"/>
          <p:cNvSpPr/>
          <p:nvPr/>
        </p:nvSpPr>
        <p:spPr>
          <a:xfrm>
            <a:off x="971601" y="4149080"/>
            <a:ext cx="504056" cy="7168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5732699" y="4287713"/>
            <a:ext cx="2968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CRECIMIENTO ECONÓMICO SECTOR CONSTRUCCIÓN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36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83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041376" y="228600"/>
            <a:ext cx="6707088" cy="1143000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+mn-lt"/>
              </a:rPr>
              <a:t>6. CONCLUSIÓN</a:t>
            </a:r>
            <a:endParaRPr lang="es-ES" dirty="0"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404664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701570" y="2471192"/>
            <a:ext cx="77408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/>
              <a:t>Observar la evolución del PIB, el VAB de la construcción, la población parada y la inflación para </a:t>
            </a:r>
            <a:r>
              <a:rPr lang="es-ES" sz="2000" dirty="0" smtClean="0"/>
              <a:t>realizar posibles </a:t>
            </a:r>
            <a:r>
              <a:rPr lang="es-ES" sz="2000" dirty="0" smtClean="0"/>
              <a:t>correcciones de estos modelos en años </a:t>
            </a:r>
            <a:r>
              <a:rPr lang="es-ES" sz="2000" dirty="0" smtClean="0"/>
              <a:t>posteriores.</a:t>
            </a:r>
            <a:endParaRPr lang="es-ES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s-E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/>
              <a:t>Comparar estos modelos con la evolución de las principales variables </a:t>
            </a:r>
            <a:r>
              <a:rPr lang="es-ES" sz="2000" dirty="0" smtClean="0"/>
              <a:t>macroeconómicas en </a:t>
            </a:r>
            <a:r>
              <a:rPr lang="es-ES" sz="2000" dirty="0" smtClean="0"/>
              <a:t>otros países.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/>
              <a:t>Ampliar el número de variables independientes que se han tenido en cuenta en los modelos de predicción, como las características comerciales unilaterales y bilaterales. 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/>
              <a:t>Obtener más modelos de predicción de otras </a:t>
            </a:r>
            <a:r>
              <a:rPr lang="es-ES" sz="2000" dirty="0" err="1" smtClean="0"/>
              <a:t>macromagnitudes</a:t>
            </a:r>
            <a:r>
              <a:rPr lang="es-ES" sz="2000" dirty="0" smtClean="0"/>
              <a:t>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11560" y="1828950"/>
            <a:ext cx="812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/>
              <a:t>POSIBLES LÍNEAS DE INVESTIGACIÓN FUTURAS</a:t>
            </a:r>
            <a:endParaRPr lang="es-ES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8532440" y="64533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37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83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7239000" cy="162609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latin typeface="+mn-lt"/>
              </a:rPr>
              <a:t>ESTIMACIÓN DEL CRECIMIENTO ECONÓMICO EN EL SECTOR DE LA CONSTRUCCIÓN</a:t>
            </a:r>
            <a:endParaRPr lang="es-ES" b="1" dirty="0">
              <a:latin typeface="+mn-lt"/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-33265" y="4605334"/>
            <a:ext cx="1868962" cy="2057400"/>
          </a:xfrm>
        </p:spPr>
        <p:txBody>
          <a:bodyPr>
            <a:normAutofit fontScale="92500"/>
          </a:bodyPr>
          <a:lstStyle/>
          <a:p>
            <a:pPr algn="ctr">
              <a:lnSpc>
                <a:spcPct val="150000"/>
              </a:lnSpc>
            </a:pPr>
            <a:r>
              <a:rPr lang="es-ES" sz="1300" dirty="0" smtClean="0">
                <a:solidFill>
                  <a:schemeClr val="bg1"/>
                </a:solidFill>
              </a:rPr>
              <a:t>MÁSTER EN EDIFICACIÓN</a:t>
            </a:r>
          </a:p>
          <a:p>
            <a:pPr algn="ctr">
              <a:lnSpc>
                <a:spcPct val="150000"/>
              </a:lnSpc>
            </a:pPr>
            <a:r>
              <a:rPr lang="es-ES" sz="1400" dirty="0" smtClean="0">
                <a:solidFill>
                  <a:schemeClr val="bg1"/>
                </a:solidFill>
              </a:rPr>
              <a:t>Especialidad en Gestión de la Edificación</a:t>
            </a:r>
          </a:p>
          <a:p>
            <a:pPr algn="ctr">
              <a:lnSpc>
                <a:spcPct val="150000"/>
              </a:lnSpc>
            </a:pPr>
            <a:r>
              <a:rPr lang="es-ES" sz="1400" dirty="0" smtClean="0">
                <a:solidFill>
                  <a:schemeClr val="bg1"/>
                </a:solidFill>
              </a:rPr>
              <a:t>Curso 2010/2011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195737" y="458112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 smtClean="0"/>
              <a:t>Trabajo Final de Máster</a:t>
            </a:r>
            <a:endParaRPr lang="es-ES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256076" y="5805266"/>
            <a:ext cx="3420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i="1" dirty="0" smtClean="0"/>
              <a:t>Fátima Pérez Marín</a:t>
            </a:r>
          </a:p>
          <a:p>
            <a:pPr algn="r"/>
            <a:r>
              <a:rPr lang="es-ES" i="1" dirty="0" smtClean="0"/>
              <a:t>Tutor: Antoni </a:t>
            </a:r>
            <a:r>
              <a:rPr lang="es-ES" i="1" dirty="0" err="1" smtClean="0"/>
              <a:t>Montañana</a:t>
            </a:r>
            <a:r>
              <a:rPr lang="es-ES" i="1" dirty="0" smtClean="0"/>
              <a:t> i </a:t>
            </a:r>
            <a:r>
              <a:rPr lang="es-ES" i="1" dirty="0" err="1" smtClean="0"/>
              <a:t>Aviñó</a:t>
            </a:r>
            <a:endParaRPr lang="es-ES" i="1" dirty="0"/>
          </a:p>
        </p:txBody>
      </p:sp>
      <p:pic>
        <p:nvPicPr>
          <p:cNvPr id="7" name="0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6" r="16048" b="41203"/>
          <a:stretch/>
        </p:blipFill>
        <p:spPr bwMode="auto">
          <a:xfrm>
            <a:off x="467543" y="836714"/>
            <a:ext cx="838835" cy="859155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7583" r="9304" b="5069"/>
          <a:stretch/>
        </p:blipFill>
        <p:spPr bwMode="auto">
          <a:xfrm>
            <a:off x="482297" y="2996952"/>
            <a:ext cx="855980" cy="85598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418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">
  <a:themeElements>
    <a:clrScheme name="Proyecto">
      <a:dk1>
        <a:srgbClr val="242E38"/>
      </a:dk1>
      <a:lt1>
        <a:srgbClr val="FFFFFF"/>
      </a:lt1>
      <a:dk2>
        <a:srgbClr val="242E38"/>
      </a:dk2>
      <a:lt2>
        <a:srgbClr val="DC9E1F"/>
      </a:lt2>
      <a:accent1>
        <a:srgbClr val="7E97AD"/>
      </a:accent1>
      <a:accent2>
        <a:srgbClr val="E5EAEE"/>
      </a:accent2>
      <a:accent3>
        <a:srgbClr val="323232"/>
      </a:accent3>
      <a:accent4>
        <a:srgbClr val="7E97A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orizonte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 Contemporáneo</Template>
  <TotalTime>2420</TotalTime>
  <Words>2658</Words>
  <Application>Microsoft Office PowerPoint</Application>
  <PresentationFormat>Presentación en pantalla (4:3)</PresentationFormat>
  <Paragraphs>976</Paragraphs>
  <Slides>38</Slides>
  <Notes>38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0" baseType="lpstr">
      <vt:lpstr>Mod</vt:lpstr>
      <vt:lpstr>Ecuación</vt:lpstr>
      <vt:lpstr>ESTIMACIÓN DEL CRECIMIENTO ECONÓMICO EN EL SECTOR DE LA CONSTRUCCIÓN</vt:lpstr>
      <vt:lpstr>CONTENIDO</vt:lpstr>
      <vt:lpstr>1. INTRODUCCIÓN</vt:lpstr>
      <vt:lpstr>1. INTRODUCCIÓN</vt:lpstr>
      <vt:lpstr>1. INTRODUCCIÓN</vt:lpstr>
      <vt:lpstr>1. INTRODUCCIÓN</vt:lpstr>
      <vt:lpstr>1. INTRODUCCIÓN</vt:lpstr>
      <vt:lpstr>1. INTRODUCCIÓN</vt:lpstr>
      <vt:lpstr>2. REVISIÓN</vt:lpstr>
      <vt:lpstr>2. REVISIÓN</vt:lpstr>
      <vt:lpstr>2. REVISIÓN</vt:lpstr>
      <vt:lpstr>2. REVISIÓN</vt:lpstr>
      <vt:lpstr>3. OBJETIVO</vt:lpstr>
      <vt:lpstr>4. MATERIAL Y MÉTODOS</vt:lpstr>
      <vt:lpstr>4. MATERIAL Y MÉTODOS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5. RESULTADOS Y DISCUSIÓN</vt:lpstr>
      <vt:lpstr>6. CONCLUSIÓN</vt:lpstr>
      <vt:lpstr>6. CONCLUSIÓN</vt:lpstr>
      <vt:lpstr>6. CONCLUSIÓN</vt:lpstr>
      <vt:lpstr>6. CONCLUSIÓN</vt:lpstr>
      <vt:lpstr>6. CONCLUSIÓN</vt:lpstr>
      <vt:lpstr>6. CONCLUSIÓN</vt:lpstr>
      <vt:lpstr>6. CONCLUSIÓN</vt:lpstr>
      <vt:lpstr>6. CONCLUSIÓN</vt:lpstr>
      <vt:lpstr>ESTIMACIÓN DEL CRECIMIENTO ECONÓMICO EN EL SECTOR DE LA CONSTRUCCIÓN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PC</cp:lastModifiedBy>
  <cp:revision>231</cp:revision>
  <cp:lastPrinted>2011-09-28T16:56:27Z</cp:lastPrinted>
  <dcterms:created xsi:type="dcterms:W3CDTF">2011-09-08T11:32:16Z</dcterms:created>
  <dcterms:modified xsi:type="dcterms:W3CDTF">2011-09-28T17:07:23Z</dcterms:modified>
</cp:coreProperties>
</file>