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5" r:id="rId4"/>
    <p:sldId id="258" r:id="rId5"/>
    <p:sldId id="278" r:id="rId6"/>
    <p:sldId id="276" r:id="rId7"/>
    <p:sldId id="279" r:id="rId8"/>
    <p:sldId id="259" r:id="rId9"/>
    <p:sldId id="260" r:id="rId10"/>
    <p:sldId id="262" r:id="rId11"/>
    <p:sldId id="263" r:id="rId12"/>
    <p:sldId id="265" r:id="rId13"/>
    <p:sldId id="272" r:id="rId14"/>
    <p:sldId id="266" r:id="rId15"/>
    <p:sldId id="267" r:id="rId16"/>
    <p:sldId id="268" r:id="rId17"/>
    <p:sldId id="274" r:id="rId18"/>
    <p:sldId id="269" r:id="rId19"/>
    <p:sldId id="271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17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1DAD0E-2D5F-4BCC-94B3-00D94DA45C3C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C8EDAF0-E6EF-42C0-BBF3-ADA120EDC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6-6-2012 16.6.41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1584176" cy="537009"/>
          </a:xfrm>
          <a:prstGeom prst="rect">
            <a:avLst/>
          </a:prstGeom>
        </p:spPr>
      </p:pic>
      <p:pic>
        <p:nvPicPr>
          <p:cNvPr id="5" name="4 Imagen" descr="13-5-2012 17.5.59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332656"/>
            <a:ext cx="1384273" cy="576064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403648" y="1412776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LOS ENCOFRADORES, HÉROES INVISIBLES</a:t>
            </a: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547664" y="4941168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ENCOFRADORES, UN TRABAJO DE ALTURA</a:t>
            </a:r>
            <a:endParaRPr lang="es-ES" sz="2400" dirty="0"/>
          </a:p>
        </p:txBody>
      </p:sp>
      <p:pic>
        <p:nvPicPr>
          <p:cNvPr id="9" name="8 Imagen" descr="4-7-2012 11.7.38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2276872"/>
            <a:ext cx="3629025" cy="257175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3635896" y="1916832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/>
              <a:t>por Elisa Rodríguez Giner</a:t>
            </a:r>
            <a:endParaRPr lang="es-ES" sz="1600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635896" y="5445224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/>
              <a:t>por Desirée Saura Hidalgo</a:t>
            </a:r>
            <a:endParaRPr lang="es-ES" sz="1600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763688" y="404664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  DIRECCIÓN Y GESTIÓN DE RECURSOS HUMANOS EN LA  EDIFICACIÓN</a:t>
            </a:r>
            <a:endParaRPr lang="es-ES" sz="12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123728" y="692696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SATISFACCIÓN LABORAL EN LA EDIFICACIÓN</a:t>
            </a:r>
            <a:endParaRPr lang="es-ES" sz="16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156176" y="6093296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/>
              <a:t>Dirª. PFG Elena Navarro Astor</a:t>
            </a:r>
            <a:endParaRPr lang="es-E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267744" y="260649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I</a:t>
            </a:r>
            <a:r>
              <a:rPr lang="es-ES" sz="2400" dirty="0" smtClean="0"/>
              <a:t>NDICE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475656" y="764704"/>
            <a:ext cx="61206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/>
              <a:t> </a:t>
            </a:r>
            <a:r>
              <a:rPr lang="es-ES" sz="2400" dirty="0" smtClean="0"/>
              <a:t>Importancia  del  encofrador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s-E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 smtClean="0"/>
              <a:t>Evolución histórica del oficio</a:t>
            </a:r>
          </a:p>
          <a:p>
            <a:pPr>
              <a:buClr>
                <a:schemeClr val="tx1"/>
              </a:buClr>
            </a:pPr>
            <a:endParaRPr lang="es-E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/>
              <a:t> </a:t>
            </a:r>
            <a:r>
              <a:rPr lang="es-ES" sz="2400" dirty="0" smtClean="0"/>
              <a:t>Investigación cualitativa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s-ES" sz="2400" dirty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 smtClean="0"/>
              <a:t>Antecedentes teóricos y conceptos</a:t>
            </a:r>
          </a:p>
          <a:p>
            <a:pPr>
              <a:buClr>
                <a:schemeClr val="tx1"/>
              </a:buClr>
            </a:pPr>
            <a:endParaRPr lang="es-ES" sz="2400" dirty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 smtClean="0"/>
              <a:t> Los dos enfoques de la investigación </a:t>
            </a:r>
          </a:p>
          <a:p>
            <a:pPr>
              <a:buClr>
                <a:schemeClr val="tx1"/>
              </a:buClr>
            </a:pPr>
            <a:endParaRPr lang="es-E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/>
              <a:t> </a:t>
            </a:r>
            <a:r>
              <a:rPr lang="es-ES" sz="2400" dirty="0" smtClean="0"/>
              <a:t>Aspecto social del encofrador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s-ES" sz="2400" dirty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 smtClean="0"/>
              <a:t>Aspecto  laboral  del encofrador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s-ES" sz="2400" dirty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s-ES" sz="2400" dirty="0" smtClean="0"/>
              <a:t> Utilidad del proyecto</a:t>
            </a:r>
          </a:p>
          <a:p>
            <a:pPr>
              <a:buClr>
                <a:schemeClr val="tx1"/>
              </a:buClr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260648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I</a:t>
            </a:r>
            <a:r>
              <a:rPr lang="es-ES" sz="2400" dirty="0" smtClean="0"/>
              <a:t>MPORTANCIA  DEL </a:t>
            </a:r>
            <a:r>
              <a:rPr lang="es-ES" sz="3200" dirty="0" smtClean="0"/>
              <a:t>E</a:t>
            </a:r>
            <a:r>
              <a:rPr lang="es-ES" sz="2400" dirty="0" smtClean="0"/>
              <a:t>NCOFRADOR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899592" y="836712"/>
            <a:ext cx="741682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dirty="0" smtClean="0"/>
              <a:t> RESPONSABILIDAD EN LA ESTRUCTURA DEL EDIFICIO</a:t>
            </a:r>
          </a:p>
          <a:p>
            <a:pPr>
              <a:buFont typeface="Wingdings" pitchFamily="2" charset="2"/>
              <a:buChar char="Ø"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 CONDICIONES DEL OFICIO:</a:t>
            </a:r>
          </a:p>
          <a:p>
            <a:r>
              <a:rPr lang="es-ES" dirty="0" smtClean="0"/>
              <a:t>                                            - SOBREESFUERZO FÍSICO</a:t>
            </a:r>
          </a:p>
          <a:p>
            <a:r>
              <a:rPr lang="es-ES" dirty="0" smtClean="0"/>
              <a:t>                                            - HERRAMIENTA PESADA</a:t>
            </a:r>
          </a:p>
          <a:p>
            <a:r>
              <a:rPr lang="es-ES" dirty="0" smtClean="0"/>
              <a:t>                                            - CONDICIONES CLIMÁTICAS ADVERSAS</a:t>
            </a:r>
          </a:p>
          <a:p>
            <a:endParaRPr lang="es-ES" dirty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 OFICIO CON ALTO INDICE DE SINIESTRALIDAD Y MORTALIDAD EN LAS OBRAS</a:t>
            </a:r>
          </a:p>
          <a:p>
            <a:pPr>
              <a:buFont typeface="Wingdings" pitchFamily="2" charset="2"/>
              <a:buChar char="Ø"/>
            </a:pPr>
            <a:endParaRPr lang="es-ES" sz="1600" dirty="0"/>
          </a:p>
          <a:p>
            <a:endParaRPr lang="es-ES" sz="1400" dirty="0"/>
          </a:p>
          <a:p>
            <a:endParaRPr lang="es-ES" sz="1400" dirty="0"/>
          </a:p>
        </p:txBody>
      </p:sp>
      <p:pic>
        <p:nvPicPr>
          <p:cNvPr id="4" name="3 Imagen" descr="4-7-2012 11.7.57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491765"/>
            <a:ext cx="4104456" cy="2938751"/>
          </a:xfrm>
          <a:prstGeom prst="rect">
            <a:avLst/>
          </a:prstGeom>
        </p:spPr>
      </p:pic>
      <p:pic>
        <p:nvPicPr>
          <p:cNvPr id="5" name="4 Imagen" descr="4-7-2012 11.7.56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01008"/>
            <a:ext cx="3888432" cy="2917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3326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E</a:t>
            </a:r>
            <a:r>
              <a:rPr lang="es-ES" sz="2400" dirty="0" smtClean="0"/>
              <a:t>VOLUCIÓN </a:t>
            </a:r>
            <a:r>
              <a:rPr lang="es-ES" sz="3200" dirty="0" smtClean="0"/>
              <a:t>H</a:t>
            </a:r>
            <a:r>
              <a:rPr lang="es-ES" sz="2400" dirty="0" smtClean="0"/>
              <a:t>ISTÓRICA  DEL </a:t>
            </a:r>
            <a:r>
              <a:rPr lang="es-ES" sz="3200" dirty="0" smtClean="0"/>
              <a:t>O</a:t>
            </a:r>
            <a:r>
              <a:rPr lang="es-ES" sz="2400" dirty="0" smtClean="0"/>
              <a:t>FICIO</a:t>
            </a:r>
            <a:endParaRPr lang="es-ES" sz="2400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827584" y="3068960"/>
            <a:ext cx="741682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flipV="1">
            <a:off x="1115616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flipV="1">
            <a:off x="2699792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V="1">
            <a:off x="4427984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6372200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flipV="1">
            <a:off x="7956376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23528" y="1268760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NEOLÍTICO</a:t>
            </a:r>
          </a:p>
          <a:p>
            <a:pPr algn="ctr"/>
            <a:r>
              <a:rPr lang="es-ES" dirty="0" smtClean="0"/>
              <a:t>5.000 a.C.</a:t>
            </a:r>
          </a:p>
          <a:p>
            <a:pPr algn="ctr"/>
            <a:r>
              <a:rPr lang="es-ES" dirty="0" smtClean="0"/>
              <a:t>Aparición del tapial</a:t>
            </a:r>
            <a:endParaRPr lang="es-ES" dirty="0"/>
          </a:p>
        </p:txBody>
      </p:sp>
      <p:pic>
        <p:nvPicPr>
          <p:cNvPr id="14" name="13 Imagen" descr="4-7-2012 12.7.50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789040"/>
            <a:ext cx="1469945" cy="173126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3779912" y="1124744"/>
            <a:ext cx="165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IMPERIO ROMANO</a:t>
            </a:r>
          </a:p>
          <a:p>
            <a:pPr algn="ctr"/>
            <a:r>
              <a:rPr lang="es-ES" dirty="0" smtClean="0"/>
              <a:t>Siglo II a.C.</a:t>
            </a:r>
          </a:p>
          <a:p>
            <a:pPr algn="ctr"/>
            <a:r>
              <a:rPr lang="es-ES" dirty="0" smtClean="0"/>
              <a:t>Aparición del Opus Caementicium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580112" y="3645024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REVOLUCIÓN INDUSTRIAL</a:t>
            </a:r>
          </a:p>
          <a:p>
            <a:pPr algn="ctr"/>
            <a:r>
              <a:rPr lang="es-ES" dirty="0" smtClean="0"/>
              <a:t>1824</a:t>
            </a:r>
          </a:p>
          <a:p>
            <a:pPr algn="ctr"/>
            <a:r>
              <a:rPr lang="es-ES" dirty="0" smtClean="0"/>
              <a:t>Aparición del Hormigón en masa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907704" y="3645024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CONSTRUCCIÓN MURALLA CHINA</a:t>
            </a:r>
          </a:p>
          <a:p>
            <a:pPr algn="ctr"/>
            <a:r>
              <a:rPr lang="es-ES" dirty="0" smtClean="0"/>
              <a:t>Siglo V a.C.</a:t>
            </a:r>
          </a:p>
        </p:txBody>
      </p:sp>
      <p:pic>
        <p:nvPicPr>
          <p:cNvPr id="19" name="18 Imagen" descr="4-7-2012 12.7.39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1484784"/>
            <a:ext cx="1827859" cy="1231007"/>
          </a:xfrm>
          <a:prstGeom prst="rect">
            <a:avLst/>
          </a:prstGeom>
        </p:spPr>
      </p:pic>
      <p:sp>
        <p:nvSpPr>
          <p:cNvPr id="20" name="19 CuadroTexto"/>
          <p:cNvSpPr txBox="1"/>
          <p:nvPr/>
        </p:nvSpPr>
        <p:spPr>
          <a:xfrm>
            <a:off x="6876256" y="980728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REVOLUCIÓN INDUSTRIAL</a:t>
            </a:r>
          </a:p>
          <a:p>
            <a:pPr algn="ctr"/>
            <a:r>
              <a:rPr lang="es-ES" dirty="0" smtClean="0"/>
              <a:t>1854</a:t>
            </a:r>
          </a:p>
          <a:p>
            <a:pPr algn="ctr"/>
            <a:r>
              <a:rPr lang="es-ES" dirty="0" smtClean="0"/>
              <a:t>Aparición del Hormigón Armado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10-7-2012 14.7.21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764704"/>
            <a:ext cx="8529151" cy="450092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267744" y="5373216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RASCACIELOS DE SHIBAM</a:t>
            </a:r>
          </a:p>
          <a:p>
            <a:pPr algn="ctr"/>
            <a:r>
              <a:rPr lang="es-ES" sz="2000" dirty="0" smtClean="0"/>
              <a:t>Sur de Arabia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0-7-2012 14.7.36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48680"/>
            <a:ext cx="8685896" cy="501461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123728" y="5661248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CIUDADELA DE ARGE-BAM</a:t>
            </a:r>
          </a:p>
          <a:p>
            <a:pPr algn="ctr"/>
            <a:r>
              <a:rPr lang="es-ES" sz="2000" dirty="0" smtClean="0"/>
              <a:t>Irán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3326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E</a:t>
            </a:r>
            <a:r>
              <a:rPr lang="es-ES" sz="2400" dirty="0" smtClean="0"/>
              <a:t>VOLUCIÓN </a:t>
            </a:r>
            <a:r>
              <a:rPr lang="es-ES" sz="3200" dirty="0" smtClean="0"/>
              <a:t>H</a:t>
            </a:r>
            <a:r>
              <a:rPr lang="es-ES" sz="2400" dirty="0" smtClean="0"/>
              <a:t>ISTÓRICA  DEL </a:t>
            </a:r>
            <a:r>
              <a:rPr lang="es-ES" sz="3200" dirty="0" smtClean="0"/>
              <a:t>O</a:t>
            </a:r>
            <a:r>
              <a:rPr lang="es-ES" sz="2400" dirty="0" smtClean="0"/>
              <a:t>FICIO</a:t>
            </a:r>
            <a:endParaRPr lang="es-ES" sz="2400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827584" y="3068960"/>
            <a:ext cx="741682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flipV="1">
            <a:off x="1115616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flipV="1">
            <a:off x="2699792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V="1">
            <a:off x="4427984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6372200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flipV="1">
            <a:off x="7956376" y="2780928"/>
            <a:ext cx="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51520" y="1268760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NEOLÍTICO</a:t>
            </a:r>
          </a:p>
          <a:p>
            <a:pPr algn="ctr"/>
            <a:r>
              <a:rPr lang="es-ES" dirty="0" smtClean="0"/>
              <a:t>5.000 a.C.</a:t>
            </a:r>
          </a:p>
          <a:p>
            <a:pPr algn="ctr"/>
            <a:r>
              <a:rPr lang="es-ES" dirty="0" smtClean="0"/>
              <a:t>Aparición del tapial</a:t>
            </a:r>
            <a:endParaRPr lang="es-ES" dirty="0"/>
          </a:p>
        </p:txBody>
      </p:sp>
      <p:pic>
        <p:nvPicPr>
          <p:cNvPr id="14" name="13 Imagen" descr="4-7-2012 12.7.50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789040"/>
            <a:ext cx="1469945" cy="173126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3779912" y="1124744"/>
            <a:ext cx="165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IMPERIO ROMANO</a:t>
            </a:r>
          </a:p>
          <a:p>
            <a:pPr algn="ctr"/>
            <a:r>
              <a:rPr lang="es-ES" dirty="0" smtClean="0"/>
              <a:t>Siglo II a.C.</a:t>
            </a:r>
          </a:p>
          <a:p>
            <a:pPr algn="ctr"/>
            <a:r>
              <a:rPr lang="es-ES" dirty="0" smtClean="0"/>
              <a:t>Aparición del Opus Caementicium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580112" y="3645024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REVOLUCIÓN INDUSTRIAL</a:t>
            </a:r>
          </a:p>
          <a:p>
            <a:pPr algn="ctr"/>
            <a:r>
              <a:rPr lang="es-ES" dirty="0" smtClean="0"/>
              <a:t>1824</a:t>
            </a:r>
          </a:p>
          <a:p>
            <a:pPr algn="ctr"/>
            <a:r>
              <a:rPr lang="es-ES" dirty="0" smtClean="0"/>
              <a:t>Aparición del Hormigón en masa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907704" y="3645024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CONSTRUCCIÓN MURALLA CHINA</a:t>
            </a:r>
          </a:p>
          <a:p>
            <a:pPr algn="ctr"/>
            <a:r>
              <a:rPr lang="es-ES" dirty="0" smtClean="0"/>
              <a:t>Siglo V a.C.</a:t>
            </a:r>
          </a:p>
        </p:txBody>
      </p:sp>
      <p:pic>
        <p:nvPicPr>
          <p:cNvPr id="19" name="18 Imagen" descr="4-7-2012 12.7.39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1484784"/>
            <a:ext cx="1827859" cy="1231007"/>
          </a:xfrm>
          <a:prstGeom prst="rect">
            <a:avLst/>
          </a:prstGeom>
        </p:spPr>
      </p:pic>
      <p:sp>
        <p:nvSpPr>
          <p:cNvPr id="20" name="19 CuadroTexto"/>
          <p:cNvSpPr txBox="1"/>
          <p:nvPr/>
        </p:nvSpPr>
        <p:spPr>
          <a:xfrm>
            <a:off x="6876256" y="980728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REVOLUCIÓN INDUSTRIAL</a:t>
            </a:r>
          </a:p>
          <a:p>
            <a:pPr algn="ctr"/>
            <a:r>
              <a:rPr lang="es-ES" dirty="0" smtClean="0"/>
              <a:t>1854</a:t>
            </a:r>
          </a:p>
          <a:p>
            <a:pPr algn="ctr"/>
            <a:r>
              <a:rPr lang="es-ES" dirty="0" smtClean="0"/>
              <a:t>Aparición del Hormigón Armado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35696" y="33265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M</a:t>
            </a:r>
            <a:r>
              <a:rPr lang="es-ES" dirty="0" smtClean="0"/>
              <a:t>ETODOLIGÍA  </a:t>
            </a:r>
            <a:r>
              <a:rPr lang="es-ES" sz="3200" dirty="0" smtClean="0"/>
              <a:t>C</a:t>
            </a:r>
            <a:r>
              <a:rPr lang="es-ES" dirty="0" smtClean="0"/>
              <a:t>UALITATIVA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323528" y="105273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PROCESO DE INVESTIGACIÓN:</a:t>
            </a:r>
            <a:endParaRPr lang="es-ES" dirty="0"/>
          </a:p>
        </p:txBody>
      </p:sp>
      <p:sp>
        <p:nvSpPr>
          <p:cNvPr id="5" name="4 Rectángulo redondeado"/>
          <p:cNvSpPr/>
          <p:nvPr/>
        </p:nvSpPr>
        <p:spPr>
          <a:xfrm>
            <a:off x="899592" y="1916832"/>
            <a:ext cx="2088232" cy="129614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DEFINICIÓN DEL PROBLEMA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899592" y="4221088"/>
            <a:ext cx="2088232" cy="129614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7" name="6 Rectángulo redondeado"/>
          <p:cNvSpPr/>
          <p:nvPr/>
        </p:nvSpPr>
        <p:spPr>
          <a:xfrm>
            <a:off x="3635896" y="1916832"/>
            <a:ext cx="2088232" cy="129614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DISEÑO DE TRABAJO</a:t>
            </a:r>
            <a:endParaRPr lang="es-ES" dirty="0"/>
          </a:p>
        </p:txBody>
      </p:sp>
      <p:sp>
        <p:nvSpPr>
          <p:cNvPr id="8" name="7 Rectángulo redondeado"/>
          <p:cNvSpPr/>
          <p:nvPr/>
        </p:nvSpPr>
        <p:spPr>
          <a:xfrm>
            <a:off x="6516216" y="1916832"/>
            <a:ext cx="2088232" cy="129614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RECOGIDA DE DATOS</a:t>
            </a:r>
            <a:endParaRPr lang="es-ES" dirty="0"/>
          </a:p>
        </p:txBody>
      </p:sp>
      <p:sp>
        <p:nvSpPr>
          <p:cNvPr id="9" name="8 Rectángulo redondeado"/>
          <p:cNvSpPr/>
          <p:nvPr/>
        </p:nvSpPr>
        <p:spPr>
          <a:xfrm>
            <a:off x="6516216" y="4293096"/>
            <a:ext cx="2088232" cy="129614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TRANSCRIPCIONES</a:t>
            </a:r>
            <a:endParaRPr lang="es-ES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707904" y="4221088"/>
            <a:ext cx="2088232" cy="129614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ANÁLISIS 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3059832" y="263691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7596336" y="357301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3059832" y="486916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>
            <a:off x="5868144" y="486916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5796136" y="256490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260648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A</a:t>
            </a:r>
            <a:r>
              <a:rPr lang="es-ES" dirty="0" smtClean="0"/>
              <a:t>NTECEDENTES </a:t>
            </a:r>
            <a:r>
              <a:rPr lang="es-ES" sz="3200" dirty="0" smtClean="0"/>
              <a:t>T</a:t>
            </a:r>
            <a:r>
              <a:rPr lang="es-ES" dirty="0" smtClean="0"/>
              <a:t>EÓRICOS Y </a:t>
            </a:r>
            <a:r>
              <a:rPr lang="es-ES" sz="3200" dirty="0" smtClean="0"/>
              <a:t>C</a:t>
            </a:r>
            <a:r>
              <a:rPr lang="es-ES" dirty="0" smtClean="0"/>
              <a:t>ONCEPTOS </a:t>
            </a:r>
            <a:endParaRPr lang="es-ES" b="1" dirty="0"/>
          </a:p>
        </p:txBody>
      </p:sp>
      <p:sp>
        <p:nvSpPr>
          <p:cNvPr id="4" name="3 Triángulo isósceles"/>
          <p:cNvSpPr/>
          <p:nvPr/>
        </p:nvSpPr>
        <p:spPr>
          <a:xfrm>
            <a:off x="3419872" y="2276872"/>
            <a:ext cx="2376264" cy="2232248"/>
          </a:xfrm>
          <a:prstGeom prst="triangl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763688" y="436510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SALARIO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652120" y="443711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PROGRESO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635896" y="1844824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RECONOCIMIENTO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779912" y="551723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MOTIVACIÓN </a:t>
            </a:r>
            <a:r>
              <a:rPr lang="es-ES" sz="1600" dirty="0"/>
              <a:t>LABORAL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516216" y="3212976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SATISFACCIÓN LABORAL</a:t>
            </a:r>
            <a:endParaRPr lang="es-ES" sz="16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55576" y="170080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VISIÓN OBJETIVA</a:t>
            </a:r>
            <a:endParaRPr lang="es-ES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11560" y="3212976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ESTUDIOS </a:t>
            </a:r>
            <a:r>
              <a:rPr lang="es-ES" sz="1600" dirty="0" smtClean="0"/>
              <a:t>PREVIOS</a:t>
            </a:r>
            <a:endParaRPr lang="es-ES" sz="1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300192" y="1628800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MÉTODO CUALITATIVO</a:t>
            </a:r>
            <a:endParaRPr lang="es-ES" sz="1600" dirty="0"/>
          </a:p>
        </p:txBody>
      </p:sp>
      <p:sp>
        <p:nvSpPr>
          <p:cNvPr id="26" name="25 Flecha curvada hacia la izquierda"/>
          <p:cNvSpPr/>
          <p:nvPr/>
        </p:nvSpPr>
        <p:spPr>
          <a:xfrm>
            <a:off x="5652120" y="2492896"/>
            <a:ext cx="504056" cy="1656184"/>
          </a:xfrm>
          <a:prstGeom prst="curved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7" name="26 Flecha curvada hacia la derecha"/>
          <p:cNvSpPr/>
          <p:nvPr/>
        </p:nvSpPr>
        <p:spPr>
          <a:xfrm>
            <a:off x="2843808" y="2348880"/>
            <a:ext cx="576064" cy="1800200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27 Flecha curvada hacia arriba"/>
          <p:cNvSpPr/>
          <p:nvPr/>
        </p:nvSpPr>
        <p:spPr>
          <a:xfrm>
            <a:off x="3707904" y="4797152"/>
            <a:ext cx="1872208" cy="504056"/>
          </a:xfrm>
          <a:prstGeom prst="curved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5616" y="188640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L</a:t>
            </a:r>
            <a:r>
              <a:rPr lang="es-ES" sz="2400" dirty="0" smtClean="0"/>
              <a:t>OS  </a:t>
            </a:r>
            <a:r>
              <a:rPr lang="es-ES" sz="3200" dirty="0" smtClean="0"/>
              <a:t>D</a:t>
            </a:r>
            <a:r>
              <a:rPr lang="es-ES" sz="2400" dirty="0" smtClean="0"/>
              <a:t>OS </a:t>
            </a:r>
            <a:r>
              <a:rPr lang="es-ES" sz="3200" dirty="0" smtClean="0"/>
              <a:t>E</a:t>
            </a:r>
            <a:r>
              <a:rPr lang="es-ES" sz="2400" dirty="0" smtClean="0"/>
              <a:t>NFOQUES DE LA </a:t>
            </a:r>
            <a:r>
              <a:rPr lang="es-ES" sz="3200" dirty="0" smtClean="0"/>
              <a:t>I</a:t>
            </a:r>
            <a:r>
              <a:rPr lang="es-ES" sz="2400" dirty="0" smtClean="0"/>
              <a:t>NVESTIGACIÓN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187624" y="1124744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ASPECTO SOCIAL</a:t>
            </a:r>
            <a:endParaRPr lang="es-ES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364088" y="1124744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ASPECTO</a:t>
            </a:r>
            <a:r>
              <a:rPr lang="es-ES" sz="2000" dirty="0" smtClean="0"/>
              <a:t> </a:t>
            </a:r>
            <a:r>
              <a:rPr lang="es-ES" sz="2400" dirty="0" smtClean="0"/>
              <a:t>TÉCNICO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2132856"/>
            <a:ext cx="41764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</a:t>
            </a:r>
            <a:r>
              <a:rPr lang="es-ES" sz="2200" dirty="0" smtClean="0"/>
              <a:t>Estrato social al que pertenecen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Personalidad del encofrador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Relación con sus compañeros</a:t>
            </a:r>
          </a:p>
          <a:p>
            <a:pPr>
              <a:buFont typeface="Arial" pitchFamily="34" charset="0"/>
              <a:buChar char="•"/>
            </a:pPr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Relación con otros oficios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Reconocimiento en la sociedad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Percepción de la mujer en la obra</a:t>
            </a:r>
          </a:p>
          <a:p>
            <a:endParaRPr lang="es-ES" sz="1600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4860032" y="2132856"/>
            <a:ext cx="42839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200" dirty="0" smtClean="0"/>
              <a:t> Satisfacción a nivel laboral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Insatisfacción a nivel laboral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Medidas de seguridad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Condiciones de trabajo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 Bajo las órdenes del encargado</a:t>
            </a:r>
            <a:endParaRPr lang="es-E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404664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L</a:t>
            </a:r>
            <a:r>
              <a:rPr lang="es-ES" sz="2400" dirty="0" smtClean="0"/>
              <a:t>OS  </a:t>
            </a:r>
            <a:r>
              <a:rPr lang="es-ES" sz="3200" dirty="0" smtClean="0"/>
              <a:t>E</a:t>
            </a:r>
            <a:r>
              <a:rPr lang="es-ES" sz="2400" dirty="0" smtClean="0"/>
              <a:t>NCOFRADORES, </a:t>
            </a:r>
            <a:r>
              <a:rPr lang="es-ES" sz="3200" dirty="0" smtClean="0"/>
              <a:t>H</a:t>
            </a:r>
            <a:r>
              <a:rPr lang="es-ES" sz="2400" dirty="0" smtClean="0"/>
              <a:t>ÉROES </a:t>
            </a:r>
            <a:r>
              <a:rPr lang="es-ES" sz="3200" dirty="0" smtClean="0"/>
              <a:t>I</a:t>
            </a:r>
            <a:r>
              <a:rPr lang="es-ES" sz="2400" dirty="0" smtClean="0"/>
              <a:t>NVISIBLES</a:t>
            </a:r>
            <a:endParaRPr lang="es-ES" sz="24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331640" y="1772816"/>
            <a:ext cx="684076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i="1" dirty="0" smtClean="0"/>
              <a:t>“ …da igual el trabajo que hayas hecho, el edificio que hayas construido… Yo no he visto que en la Fe nueva haya una placa en memoria de los 3 o 4 encofradores que han fallecido allí, pero del arquitecto sí…”</a:t>
            </a:r>
          </a:p>
          <a:p>
            <a:pPr algn="just"/>
            <a:r>
              <a:rPr lang="es-ES" sz="3200" i="1" dirty="0" smtClean="0"/>
              <a:t> </a:t>
            </a:r>
          </a:p>
          <a:p>
            <a:pPr algn="r"/>
            <a:r>
              <a:rPr lang="es-ES" i="1" dirty="0" smtClean="0"/>
              <a:t>Entrevista nº8</a:t>
            </a:r>
            <a:endParaRPr lang="es-E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23528" y="692696"/>
            <a:ext cx="770485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Los Comienzos del Encofrador</a:t>
            </a:r>
          </a:p>
          <a:p>
            <a:endParaRPr lang="es-ES" dirty="0"/>
          </a:p>
          <a:p>
            <a:pPr algn="ctr"/>
            <a:endParaRPr lang="es-ES" sz="1600" dirty="0" smtClean="0"/>
          </a:p>
          <a:p>
            <a:pPr algn="ctr"/>
            <a:endParaRPr lang="es-ES" sz="1600" dirty="0" smtClean="0"/>
          </a:p>
          <a:p>
            <a:pPr algn="ctr"/>
            <a:endParaRPr lang="es-ES" sz="2000" dirty="0"/>
          </a:p>
          <a:p>
            <a:pPr algn="ctr"/>
            <a:r>
              <a:rPr lang="es-ES" sz="2000" dirty="0" smtClean="0"/>
              <a:t>Profesionalidad Incuestionable</a:t>
            </a:r>
            <a:endParaRPr lang="es-ES" dirty="0" smtClean="0"/>
          </a:p>
          <a:p>
            <a:endParaRPr lang="es-ES" dirty="0"/>
          </a:p>
          <a:p>
            <a:pPr algn="ctr"/>
            <a:endParaRPr lang="es-ES" sz="1600" dirty="0" smtClean="0"/>
          </a:p>
          <a:p>
            <a:endParaRPr lang="es-ES" dirty="0" smtClean="0"/>
          </a:p>
          <a:p>
            <a:pPr algn="ctr"/>
            <a:r>
              <a:rPr lang="es-ES" sz="2000" dirty="0" smtClean="0"/>
              <a:t>Orgullo por la Profesión</a:t>
            </a:r>
          </a:p>
          <a:p>
            <a:pPr algn="ctr"/>
            <a:endParaRPr lang="es-ES" sz="1600" dirty="0" smtClean="0"/>
          </a:p>
          <a:p>
            <a:pPr algn="ctr"/>
            <a:endParaRPr lang="es-ES" sz="1600" dirty="0" smtClean="0"/>
          </a:p>
          <a:p>
            <a:pPr algn="ctr"/>
            <a:endParaRPr lang="es-ES" sz="1600" dirty="0" smtClean="0"/>
          </a:p>
          <a:p>
            <a:pPr algn="ctr"/>
            <a:endParaRPr lang="es-ES" sz="1600" dirty="0"/>
          </a:p>
          <a:p>
            <a:pPr algn="ctr"/>
            <a:r>
              <a:rPr lang="es-ES" sz="2000" dirty="0" smtClean="0"/>
              <a:t>Equipo de Encofradores</a:t>
            </a:r>
          </a:p>
          <a:p>
            <a:pPr algn="ctr"/>
            <a:endParaRPr lang="es-ES" sz="1600" dirty="0"/>
          </a:p>
          <a:p>
            <a:pPr algn="ctr"/>
            <a:endParaRPr lang="es-ES" sz="1600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Relación con Otros Oficios</a:t>
            </a:r>
            <a:endParaRPr lang="es-ES" sz="1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123728" y="260648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RESULTADOS Y CONCLUSIONES</a:t>
            </a:r>
            <a:endParaRPr lang="es-ES" sz="2000" dirty="0"/>
          </a:p>
        </p:txBody>
      </p:sp>
      <p:sp>
        <p:nvSpPr>
          <p:cNvPr id="5" name="4 Proceso alternativo"/>
          <p:cNvSpPr/>
          <p:nvPr/>
        </p:nvSpPr>
        <p:spPr>
          <a:xfrm>
            <a:off x="1907704" y="1124744"/>
            <a:ext cx="2016224" cy="936104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NECESIDADES ECONÓMICAS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5 Proceso alternativo"/>
          <p:cNvSpPr/>
          <p:nvPr/>
        </p:nvSpPr>
        <p:spPr>
          <a:xfrm>
            <a:off x="4788024" y="1124744"/>
            <a:ext cx="2232248" cy="936104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ANTECEDENTES FAMILIARES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6 Proceso alternativo"/>
          <p:cNvSpPr/>
          <p:nvPr/>
        </p:nvSpPr>
        <p:spPr>
          <a:xfrm>
            <a:off x="2051720" y="2420888"/>
            <a:ext cx="4824536" cy="720080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CONCIENCIACIÓN SOBRE LA REPERCUSIÓN DE SU PRODUCTIVIDAD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7 Proceso alternativo"/>
          <p:cNvSpPr/>
          <p:nvPr/>
        </p:nvSpPr>
        <p:spPr>
          <a:xfrm>
            <a:off x="1763688" y="3573016"/>
            <a:ext cx="2088232" cy="86409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ADMIRACIÓN POR SU TRABAJO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8 Proceso alternativo"/>
          <p:cNvSpPr/>
          <p:nvPr/>
        </p:nvSpPr>
        <p:spPr>
          <a:xfrm>
            <a:off x="4932040" y="3573016"/>
            <a:ext cx="2016224" cy="86409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RESULTADOS APORTADOS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9 Proceso alternativo"/>
          <p:cNvSpPr/>
          <p:nvPr/>
        </p:nvSpPr>
        <p:spPr>
          <a:xfrm>
            <a:off x="1907704" y="4797152"/>
            <a:ext cx="4896544" cy="720080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LA COOPERACIÓN FUNDAMENTAL, TRABAJO EN EQUIPO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10 Proceso alternativo"/>
          <p:cNvSpPr/>
          <p:nvPr/>
        </p:nvSpPr>
        <p:spPr>
          <a:xfrm>
            <a:off x="1835696" y="5877272"/>
            <a:ext cx="1944216" cy="69269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APATÍA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11 Proceso alternativo"/>
          <p:cNvSpPr/>
          <p:nvPr/>
        </p:nvSpPr>
        <p:spPr>
          <a:xfrm>
            <a:off x="4860032" y="5877272"/>
            <a:ext cx="1944216" cy="720080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DESINTERÉS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35696" y="404664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L</a:t>
            </a:r>
            <a:r>
              <a:rPr lang="es-ES" sz="2400" dirty="0" smtClean="0"/>
              <a:t>A  </a:t>
            </a:r>
            <a:r>
              <a:rPr lang="es-ES" sz="3200" dirty="0" smtClean="0"/>
              <a:t>M</a:t>
            </a:r>
            <a:r>
              <a:rPr lang="es-ES" sz="2400" dirty="0" smtClean="0"/>
              <a:t>UJER EN LA </a:t>
            </a:r>
            <a:r>
              <a:rPr lang="es-ES" sz="3200" dirty="0" smtClean="0"/>
              <a:t>O</a:t>
            </a:r>
            <a:r>
              <a:rPr lang="es-ES" sz="2400" dirty="0" smtClean="0"/>
              <a:t>BRA</a:t>
            </a:r>
            <a:endParaRPr lang="es-ES" sz="2400" b="1" dirty="0"/>
          </a:p>
        </p:txBody>
      </p:sp>
      <p:sp>
        <p:nvSpPr>
          <p:cNvPr id="8" name="7 Rectángulo redondeado"/>
          <p:cNvSpPr/>
          <p:nvPr/>
        </p:nvSpPr>
        <p:spPr>
          <a:xfrm>
            <a:off x="1259632" y="1556792"/>
            <a:ext cx="2880320" cy="302433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+mj-lt"/>
              </a:rPr>
              <a:t>Respeto por su trabajo</a:t>
            </a:r>
          </a:p>
          <a:p>
            <a:endParaRPr lang="es-ES" sz="2000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+mj-lt"/>
              </a:rPr>
              <a:t> Bien consideradas profesionalmente</a:t>
            </a:r>
          </a:p>
          <a:p>
            <a:endParaRPr lang="es-ES" sz="2000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+mj-lt"/>
              </a:rPr>
              <a:t> Más competentes para algunas tareas</a:t>
            </a:r>
          </a:p>
          <a:p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436096" y="1484784"/>
            <a:ext cx="2736304" cy="3096344"/>
          </a:xfrm>
          <a:prstGeom prst="round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+mj-lt"/>
              </a:rPr>
              <a:t> Su condición física impide ejercer algunos oficios</a:t>
            </a:r>
          </a:p>
          <a:p>
            <a:pPr>
              <a:buFont typeface="Arial" pitchFamily="34" charset="0"/>
              <a:buChar char="•"/>
            </a:pPr>
            <a:endParaRPr lang="es-ES" sz="2000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+mj-lt"/>
              </a:rPr>
              <a:t> Diferencia de trato</a:t>
            </a:r>
          </a:p>
          <a:p>
            <a:pPr>
              <a:buFont typeface="Arial" pitchFamily="34" charset="0"/>
              <a:buChar char="•"/>
            </a:pPr>
            <a:endParaRPr lang="es-ES" sz="2000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+mj-lt"/>
              </a:rPr>
              <a:t>Distracción para los trabajadores</a:t>
            </a:r>
            <a:endParaRPr lang="es-ES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2" name="11 Conector angular"/>
          <p:cNvCxnSpPr>
            <a:endCxn id="8" idx="0"/>
          </p:cNvCxnSpPr>
          <p:nvPr/>
        </p:nvCxnSpPr>
        <p:spPr>
          <a:xfrm rot="10800000" flipV="1">
            <a:off x="2699792" y="1196752"/>
            <a:ext cx="1368152" cy="36004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1547664" y="4725144"/>
            <a:ext cx="6552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 smtClean="0"/>
              <a:t>“…en tema de riesgo sí, de estar ahí para controlar todo lo que es la seguridad, porque encima las mujeres os percatáis más de esas cosas”</a:t>
            </a:r>
          </a:p>
          <a:p>
            <a:pPr algn="r"/>
            <a:r>
              <a:rPr lang="es-ES" i="1" dirty="0" smtClean="0"/>
              <a:t>Entrevista nº1</a:t>
            </a:r>
            <a:endParaRPr lang="es-ES" i="1" dirty="0"/>
          </a:p>
        </p:txBody>
      </p:sp>
      <p:cxnSp>
        <p:nvCxnSpPr>
          <p:cNvPr id="30" name="11 Conector angular"/>
          <p:cNvCxnSpPr/>
          <p:nvPr/>
        </p:nvCxnSpPr>
        <p:spPr>
          <a:xfrm>
            <a:off x="5724128" y="1124744"/>
            <a:ext cx="1800200" cy="432048"/>
          </a:xfrm>
          <a:prstGeom prst="bentConnector3">
            <a:avLst>
              <a:gd name="adj1" fmla="val 100211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35696" y="404664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E</a:t>
            </a:r>
            <a:r>
              <a:rPr lang="es-ES" dirty="0" smtClean="0"/>
              <a:t>NCOFRADORES, UN </a:t>
            </a:r>
            <a:r>
              <a:rPr lang="es-ES" sz="3200" dirty="0"/>
              <a:t>T</a:t>
            </a:r>
            <a:r>
              <a:rPr lang="es-ES" dirty="0" smtClean="0"/>
              <a:t>RABAJO DE </a:t>
            </a:r>
            <a:r>
              <a:rPr lang="es-ES" sz="3200" dirty="0" smtClean="0"/>
              <a:t>A</a:t>
            </a:r>
            <a:r>
              <a:rPr lang="es-ES" dirty="0" smtClean="0"/>
              <a:t>LTURA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683568" y="1340768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sz="3200" dirty="0"/>
          </a:p>
          <a:p>
            <a:pPr algn="just"/>
            <a:r>
              <a:rPr lang="es-ES" sz="3200" i="1" dirty="0" smtClean="0"/>
              <a:t>“…pues </a:t>
            </a:r>
            <a:r>
              <a:rPr lang="es-ES" sz="3200" i="1" dirty="0"/>
              <a:t>yo me quede </a:t>
            </a:r>
            <a:r>
              <a:rPr lang="es-ES" sz="3200" i="1" dirty="0" smtClean="0"/>
              <a:t>enterrado (…) </a:t>
            </a:r>
            <a:r>
              <a:rPr lang="es-ES" sz="3200" i="1" dirty="0"/>
              <a:t>pinchado en las parrillas (…) eso fue cuando era peón </a:t>
            </a:r>
            <a:r>
              <a:rPr lang="es-ES" sz="3200" i="1" dirty="0" smtClean="0"/>
              <a:t>de encofrador </a:t>
            </a:r>
            <a:r>
              <a:rPr lang="es-ES" sz="3200" i="1" dirty="0"/>
              <a:t>(…) y </a:t>
            </a:r>
            <a:r>
              <a:rPr lang="es-ES" sz="3200" i="1" dirty="0" smtClean="0"/>
              <a:t>desde entonces </a:t>
            </a:r>
            <a:r>
              <a:rPr lang="es-ES" sz="3200" i="1" dirty="0"/>
              <a:t>le pillé pánico a los </a:t>
            </a:r>
            <a:r>
              <a:rPr lang="es-ES" sz="3200" i="1" dirty="0" smtClean="0"/>
              <a:t>sótanos”</a:t>
            </a:r>
          </a:p>
          <a:p>
            <a:pPr algn="just"/>
            <a:endParaRPr lang="es-ES" sz="2400" i="1" dirty="0"/>
          </a:p>
          <a:p>
            <a:pPr algn="r"/>
            <a:r>
              <a:rPr lang="es-ES" i="1" dirty="0" smtClean="0"/>
              <a:t>Entrevista nº5</a:t>
            </a:r>
            <a:endParaRPr lang="es-E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03648" y="332656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E</a:t>
            </a:r>
            <a:r>
              <a:rPr lang="es-ES" sz="2400" dirty="0" smtClean="0"/>
              <a:t>NCOFRADORES, </a:t>
            </a:r>
            <a:r>
              <a:rPr lang="es-ES" sz="3200" dirty="0" smtClean="0"/>
              <a:t>U</a:t>
            </a:r>
            <a:r>
              <a:rPr lang="es-ES" sz="2400" dirty="0" smtClean="0"/>
              <a:t>N </a:t>
            </a:r>
            <a:r>
              <a:rPr lang="es-ES" sz="2400" dirty="0"/>
              <a:t>T</a:t>
            </a:r>
            <a:r>
              <a:rPr lang="es-ES" sz="2400" dirty="0" smtClean="0"/>
              <a:t>RABAJO DE </a:t>
            </a:r>
            <a:r>
              <a:rPr lang="es-ES" sz="3200" dirty="0" smtClean="0"/>
              <a:t>A</a:t>
            </a:r>
            <a:r>
              <a:rPr lang="es-ES" sz="2400" dirty="0" smtClean="0"/>
              <a:t>LTURA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123728" y="908720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RESULTADOS Y CONCLUSIONES</a:t>
            </a:r>
            <a:endParaRPr lang="es-ES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835696" y="1556792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Medidas de Seguridad</a:t>
            </a:r>
            <a:endParaRPr lang="es-ES" sz="2000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1907704" y="3717032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Condiciones  de Trabajo</a:t>
            </a:r>
            <a:endParaRPr lang="es-ES" sz="2000" i="1" dirty="0"/>
          </a:p>
        </p:txBody>
      </p:sp>
      <p:sp>
        <p:nvSpPr>
          <p:cNvPr id="12" name="11 Proceso alternativo"/>
          <p:cNvSpPr/>
          <p:nvPr/>
        </p:nvSpPr>
        <p:spPr>
          <a:xfrm>
            <a:off x="251520" y="2060848"/>
            <a:ext cx="2016224" cy="1296144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CONSCIENTES DEL RIESGO DE SU TRABAJO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12 Proceso alternativo"/>
          <p:cNvSpPr/>
          <p:nvPr/>
        </p:nvSpPr>
        <p:spPr>
          <a:xfrm>
            <a:off x="2339752" y="2060848"/>
            <a:ext cx="1944216" cy="1368152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INCUMPLIMIR SEGURIDAD POR COMODIDAD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13 Proceso alternativo"/>
          <p:cNvSpPr/>
          <p:nvPr/>
        </p:nvSpPr>
        <p:spPr>
          <a:xfrm>
            <a:off x="4427984" y="2132856"/>
            <a:ext cx="2448272" cy="1312912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DIFERENCIAS CONSTRUCTORAS GRANDES Y PYMES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14 Proceso alternativo"/>
          <p:cNvSpPr/>
          <p:nvPr/>
        </p:nvSpPr>
        <p:spPr>
          <a:xfrm>
            <a:off x="6948264" y="2204864"/>
            <a:ext cx="1944216" cy="122413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LO PRIMERO ES LA PRODUCCIÓN Y EL SALARIO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15 Proceso alternativo"/>
          <p:cNvSpPr/>
          <p:nvPr/>
        </p:nvSpPr>
        <p:spPr>
          <a:xfrm>
            <a:off x="2339752" y="4293096"/>
            <a:ext cx="2304256" cy="122413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EVOLUCIÓN EN LAS INSTALACIONES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16 Proceso alternativo"/>
          <p:cNvSpPr/>
          <p:nvPr/>
        </p:nvSpPr>
        <p:spPr>
          <a:xfrm>
            <a:off x="5004048" y="4293096"/>
            <a:ext cx="2304256" cy="122413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NECESIDAD DE INFRAESTRUC-TURAS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051720" y="476672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Satisfacción Laboral del Encofrador</a:t>
            </a:r>
            <a:endParaRPr lang="es-ES" sz="2000" i="1" dirty="0"/>
          </a:p>
        </p:txBody>
      </p:sp>
      <p:sp>
        <p:nvSpPr>
          <p:cNvPr id="4" name="3 Proceso alternativo"/>
          <p:cNvSpPr/>
          <p:nvPr/>
        </p:nvSpPr>
        <p:spPr>
          <a:xfrm>
            <a:off x="251520" y="908720"/>
            <a:ext cx="2304256" cy="1296144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ORGULLO DE SER ENCOFRADORES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4 Proceso alternativo"/>
          <p:cNvSpPr/>
          <p:nvPr/>
        </p:nvSpPr>
        <p:spPr>
          <a:xfrm>
            <a:off x="7020272" y="2132856"/>
            <a:ext cx="1944216" cy="115212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TRABAJAR CON LA MADERA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5 Proceso alternativo"/>
          <p:cNvSpPr/>
          <p:nvPr/>
        </p:nvSpPr>
        <p:spPr>
          <a:xfrm>
            <a:off x="4716016" y="1628800"/>
            <a:ext cx="2232248" cy="1296144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DIVERSIDAD EN LAS TAREAS QUE REALIZAN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6 Proceso alternativo"/>
          <p:cNvSpPr/>
          <p:nvPr/>
        </p:nvSpPr>
        <p:spPr>
          <a:xfrm>
            <a:off x="2627784" y="1340768"/>
            <a:ext cx="2016224" cy="115212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AFÁN DE SUPERACIÓN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979712" y="3645024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Insatisfacción Laboral del Encofrador</a:t>
            </a:r>
            <a:endParaRPr lang="es-ES" sz="2000" i="1" dirty="0"/>
          </a:p>
        </p:txBody>
      </p:sp>
      <p:sp>
        <p:nvSpPr>
          <p:cNvPr id="9" name="8 Proceso alternativo"/>
          <p:cNvSpPr/>
          <p:nvPr/>
        </p:nvSpPr>
        <p:spPr>
          <a:xfrm>
            <a:off x="1259632" y="4437112"/>
            <a:ext cx="2232248" cy="122413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CLIMATOLOGÍA ADVERSA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9 Proceso alternativo"/>
          <p:cNvSpPr/>
          <p:nvPr/>
        </p:nvSpPr>
        <p:spPr>
          <a:xfrm>
            <a:off x="3779912" y="4509120"/>
            <a:ext cx="1872208" cy="115212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DESGASTE FÍSICO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11 Proceso alternativo"/>
          <p:cNvSpPr/>
          <p:nvPr/>
        </p:nvSpPr>
        <p:spPr>
          <a:xfrm>
            <a:off x="6156176" y="4509120"/>
            <a:ext cx="2304256" cy="115212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OFICIO INFRAVALORADO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79712" y="54868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La Superioridad del Encargado</a:t>
            </a:r>
            <a:endParaRPr lang="es-ES" sz="2000" i="1" dirty="0"/>
          </a:p>
        </p:txBody>
      </p:sp>
      <p:sp>
        <p:nvSpPr>
          <p:cNvPr id="3" name="2 Proceso alternativo"/>
          <p:cNvSpPr/>
          <p:nvPr/>
        </p:nvSpPr>
        <p:spPr>
          <a:xfrm>
            <a:off x="971600" y="1196752"/>
            <a:ext cx="2304256" cy="115212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DESPOTISMO DEL ENCARGADO</a:t>
            </a:r>
          </a:p>
        </p:txBody>
      </p:sp>
      <p:sp>
        <p:nvSpPr>
          <p:cNvPr id="4" name="3 Proceso alternativo"/>
          <p:cNvSpPr/>
          <p:nvPr/>
        </p:nvSpPr>
        <p:spPr>
          <a:xfrm>
            <a:off x="3635896" y="1196752"/>
            <a:ext cx="2160240" cy="115212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FALTA DE COMUNICACIÓN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899592" y="2636912"/>
            <a:ext cx="727280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i="1" dirty="0" smtClean="0"/>
              <a:t>“…la gente, es decir, los encargados o jefes de obra sobre </a:t>
            </a:r>
            <a:r>
              <a:rPr lang="es-ES" sz="3200" i="1" dirty="0"/>
              <a:t>todo si </a:t>
            </a:r>
            <a:r>
              <a:rPr lang="es-ES" sz="3200" i="1" dirty="0" smtClean="0"/>
              <a:t>los tienes </a:t>
            </a:r>
            <a:r>
              <a:rPr lang="es-ES" sz="3200" i="1" dirty="0"/>
              <a:t>por encima (…) que no tienen ni dos dedos de </a:t>
            </a:r>
            <a:r>
              <a:rPr lang="es-ES" sz="3200" i="1" dirty="0" smtClean="0"/>
              <a:t>cabeza, </a:t>
            </a:r>
            <a:r>
              <a:rPr lang="es-ES" sz="3200" i="1" dirty="0"/>
              <a:t>que sabes </a:t>
            </a:r>
            <a:r>
              <a:rPr lang="es-ES" sz="3200" i="1" dirty="0" smtClean="0"/>
              <a:t>que están haciendo </a:t>
            </a:r>
            <a:r>
              <a:rPr lang="es-ES" sz="3200" i="1" dirty="0"/>
              <a:t>las </a:t>
            </a:r>
            <a:r>
              <a:rPr lang="es-ES" sz="3200" i="1" dirty="0" smtClean="0"/>
              <a:t>cosas mal y no te escuchan y te toca callarte…”</a:t>
            </a:r>
          </a:p>
          <a:p>
            <a:pPr algn="just"/>
            <a:endParaRPr lang="es-ES" sz="2400" i="1" dirty="0"/>
          </a:p>
          <a:p>
            <a:pPr algn="r"/>
            <a:r>
              <a:rPr lang="es-ES" i="1" dirty="0" smtClean="0"/>
              <a:t>Entrevista nº11 </a:t>
            </a:r>
            <a:endParaRPr lang="es-ES" dirty="0"/>
          </a:p>
        </p:txBody>
      </p:sp>
      <p:sp>
        <p:nvSpPr>
          <p:cNvPr id="6" name="5 Proceso alternativo"/>
          <p:cNvSpPr/>
          <p:nvPr/>
        </p:nvSpPr>
        <p:spPr>
          <a:xfrm>
            <a:off x="6012160" y="1124744"/>
            <a:ext cx="2520280" cy="1224136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FALTA DE RECURSOS PARA ALCANZAR OBJETIVOS</a:t>
            </a:r>
            <a:endParaRPr lang="es-ES" sz="16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U</a:t>
            </a:r>
            <a:r>
              <a:rPr lang="es-ES" sz="2400" dirty="0" smtClean="0"/>
              <a:t>TILIDAD DEL </a:t>
            </a:r>
            <a:r>
              <a:rPr lang="es-ES" sz="3200" dirty="0" smtClean="0"/>
              <a:t>P</a:t>
            </a:r>
            <a:r>
              <a:rPr lang="es-ES" sz="2400" dirty="0" smtClean="0"/>
              <a:t>ROYECTO DE </a:t>
            </a:r>
            <a:r>
              <a:rPr lang="es-ES" sz="3200" dirty="0" smtClean="0"/>
              <a:t>E</a:t>
            </a:r>
            <a:r>
              <a:rPr lang="es-ES" sz="2400" dirty="0" smtClean="0"/>
              <a:t>NCOFRADORES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115616" y="1556792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400" dirty="0" smtClean="0"/>
              <a:t>Avances en el ámbito de la planificación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pPr>
              <a:buFont typeface="Arial" pitchFamily="34" charset="0"/>
              <a:buChar char="•"/>
            </a:pPr>
            <a:r>
              <a:rPr lang="es-ES" sz="2400" dirty="0" smtClean="0"/>
              <a:t>Optimización de recursos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endParaRPr lang="es-ES" sz="2400" dirty="0" smtClean="0"/>
          </a:p>
          <a:p>
            <a:pPr>
              <a:buFont typeface="Arial" pitchFamily="34" charset="0"/>
              <a:buChar char="•"/>
            </a:pPr>
            <a:r>
              <a:rPr lang="es-ES" sz="2400" dirty="0" smtClean="0"/>
              <a:t>Selección adecuada  de personal en las obras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endParaRPr lang="es-ES" sz="2400" dirty="0" smtClean="0"/>
          </a:p>
          <a:p>
            <a:pPr>
              <a:buFont typeface="Arial" pitchFamily="34" charset="0"/>
              <a:buChar char="•"/>
            </a:pPr>
            <a:r>
              <a:rPr lang="es-ES" sz="2400" dirty="0" smtClean="0"/>
              <a:t>Herramienta  a  la  hora  de  ejercer  liderazgo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75656" y="1484784"/>
            <a:ext cx="6264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/>
              <a:t>GRACIAS</a:t>
            </a:r>
          </a:p>
          <a:p>
            <a:pPr algn="ctr"/>
            <a:r>
              <a:rPr lang="es-ES" sz="5400" dirty="0" smtClean="0"/>
              <a:t> POR SU ATENCIÓN</a:t>
            </a:r>
            <a:endParaRPr lang="es-ES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694</Words>
  <Application>Microsoft Office PowerPoint</Application>
  <PresentationFormat>Presentación en pantalla (4:3)</PresentationFormat>
  <Paragraphs>197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Papel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Desi</dc:creator>
  <cp:lastModifiedBy>Desi</cp:lastModifiedBy>
  <cp:revision>92</cp:revision>
  <dcterms:created xsi:type="dcterms:W3CDTF">2012-07-04T09:16:06Z</dcterms:created>
  <dcterms:modified xsi:type="dcterms:W3CDTF">2012-07-10T12:41:27Z</dcterms:modified>
</cp:coreProperties>
</file>