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8" r:id="rId3"/>
    <p:sldId id="259" r:id="rId4"/>
    <p:sldId id="277" r:id="rId5"/>
    <p:sldId id="278" r:id="rId6"/>
    <p:sldId id="293" r:id="rId7"/>
    <p:sldId id="281" r:id="rId8"/>
    <p:sldId id="283" r:id="rId9"/>
    <p:sldId id="285" r:id="rId10"/>
    <p:sldId id="309" r:id="rId11"/>
    <p:sldId id="305" r:id="rId12"/>
    <p:sldId id="311" r:id="rId13"/>
    <p:sldId id="310" r:id="rId14"/>
    <p:sldId id="307" r:id="rId15"/>
    <p:sldId id="290" r:id="rId16"/>
    <p:sldId id="292" r:id="rId17"/>
    <p:sldId id="291" r:id="rId18"/>
    <p:sldId id="260" r:id="rId19"/>
    <p:sldId id="303" r:id="rId20"/>
    <p:sldId id="294" r:id="rId21"/>
    <p:sldId id="29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D3213-7F1D-467E-A0E8-4403F16FD930}" type="datetimeFigureOut">
              <a:rPr lang="es-ES_tradnl" smtClean="0"/>
              <a:t>11/06/2012</a:t>
            </a:fld>
            <a:endParaRPr lang="es-ES_trad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7E93A5-DFCA-4B18-98F6-09938369D407}" type="slidenum">
              <a:rPr lang="es-ES_tradnl" smtClean="0"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08915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91E08-53F6-4B30-8521-A8FFEF1ADBB8}" type="datetimeFigureOut">
              <a:rPr lang="en-GB" smtClean="0"/>
              <a:t>11/06/2012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383A-60EC-4720-B4F7-3F8B7072D8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6180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91E08-53F6-4B30-8521-A8FFEF1ADBB8}" type="datetimeFigureOut">
              <a:rPr lang="en-GB" smtClean="0"/>
              <a:t>11/06/2012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383A-60EC-4720-B4F7-3F8B7072D8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2624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91E08-53F6-4B30-8521-A8FFEF1ADBB8}" type="datetimeFigureOut">
              <a:rPr lang="en-GB" smtClean="0"/>
              <a:t>11/06/2012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383A-60EC-4720-B4F7-3F8B7072D8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4924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91E08-53F6-4B30-8521-A8FFEF1ADBB8}" type="datetimeFigureOut">
              <a:rPr lang="en-GB" smtClean="0"/>
              <a:t>11/06/2012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383A-60EC-4720-B4F7-3F8B7072D8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8837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91E08-53F6-4B30-8521-A8FFEF1ADBB8}" type="datetimeFigureOut">
              <a:rPr lang="en-GB" smtClean="0"/>
              <a:t>11/06/2012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383A-60EC-4720-B4F7-3F8B7072D8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4287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91E08-53F6-4B30-8521-A8FFEF1ADBB8}" type="datetimeFigureOut">
              <a:rPr lang="en-GB" smtClean="0"/>
              <a:t>11/06/2012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383A-60EC-4720-B4F7-3F8B7072D8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5367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91E08-53F6-4B30-8521-A8FFEF1ADBB8}" type="datetimeFigureOut">
              <a:rPr lang="en-GB" smtClean="0"/>
              <a:t>11/06/2012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383A-60EC-4720-B4F7-3F8B7072D8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608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91E08-53F6-4B30-8521-A8FFEF1ADBB8}" type="datetimeFigureOut">
              <a:rPr lang="en-GB" smtClean="0"/>
              <a:t>11/06/2012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383A-60EC-4720-B4F7-3F8B7072D8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958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91E08-53F6-4B30-8521-A8FFEF1ADBB8}" type="datetimeFigureOut">
              <a:rPr lang="en-GB" smtClean="0"/>
              <a:t>11/06/2012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383A-60EC-4720-B4F7-3F8B7072D8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5555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91E08-53F6-4B30-8521-A8FFEF1ADBB8}" type="datetimeFigureOut">
              <a:rPr lang="en-GB" smtClean="0"/>
              <a:t>11/06/2012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383A-60EC-4720-B4F7-3F8B7072D8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8502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91E08-53F6-4B30-8521-A8FFEF1ADBB8}" type="datetimeFigureOut">
              <a:rPr lang="en-GB" smtClean="0"/>
              <a:t>11/06/2012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383A-60EC-4720-B4F7-3F8B7072D8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477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91E08-53F6-4B30-8521-A8FFEF1ADBB8}" type="datetimeFigureOut">
              <a:rPr lang="en-GB" smtClean="0"/>
              <a:t>11/06/2012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7383A-60EC-4720-B4F7-3F8B7072D8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507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Carbon_dioxide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2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1.pn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lertme.com/sites/default/files/imagecache/product_full/meter-reader-600.jpg" TargetMode="External"/><Relationship Id="rId13" Type="http://schemas.openxmlformats.org/officeDocument/2006/relationships/image" Target="../media/image33.jpeg"/><Relationship Id="rId3" Type="http://schemas.openxmlformats.org/officeDocument/2006/relationships/image" Target="../media/image26.jpeg"/><Relationship Id="rId7" Type="http://schemas.openxmlformats.org/officeDocument/2006/relationships/image" Target="../media/image28.jpeg"/><Relationship Id="rId12" Type="http://schemas.openxmlformats.org/officeDocument/2006/relationships/image" Target="../media/image32.jpeg"/><Relationship Id="rId2" Type="http://schemas.openxmlformats.org/officeDocument/2006/relationships/hyperlink" Target="http://www.alertme.com/sites/default/files/imagecache/product_full/smart-sensor-door-window-600_0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alertme.com/products/smartplug-1622.html" TargetMode="External"/><Relationship Id="rId11" Type="http://schemas.openxmlformats.org/officeDocument/2006/relationships/image" Target="../media/image31.jpeg"/><Relationship Id="rId5" Type="http://schemas.openxmlformats.org/officeDocument/2006/relationships/image" Target="../media/image27.jpeg"/><Relationship Id="rId10" Type="http://schemas.openxmlformats.org/officeDocument/2006/relationships/image" Target="../media/image30.jpeg"/><Relationship Id="rId4" Type="http://schemas.openxmlformats.org/officeDocument/2006/relationships/hyperlink" Target="http://www.alertme.com/sites/default/files/imagecache/product_full/smartmotion-sensor-600_0.jpg" TargetMode="External"/><Relationship Id="rId9" Type="http://schemas.openxmlformats.org/officeDocument/2006/relationships/image" Target="../media/image29.jpeg"/><Relationship Id="rId14" Type="http://schemas.openxmlformats.org/officeDocument/2006/relationships/image" Target="../media/image3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1.png"/><Relationship Id="rId7" Type="http://schemas.openxmlformats.org/officeDocument/2006/relationships/hyperlink" Target="http://www.alertme.com/sites/default/files/imagecache/product_full/meter-reader-600.jpg" TargetMode="External"/><Relationship Id="rId12" Type="http://schemas.openxmlformats.org/officeDocument/2006/relationships/image" Target="../media/image3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11" Type="http://schemas.openxmlformats.org/officeDocument/2006/relationships/image" Target="../media/image38.png"/><Relationship Id="rId5" Type="http://schemas.openxmlformats.org/officeDocument/2006/relationships/hyperlink" Target="https://www.alertme.com/products/smartplug-1622.html" TargetMode="External"/><Relationship Id="rId10" Type="http://schemas.openxmlformats.org/officeDocument/2006/relationships/image" Target="../media/image37.jpeg"/><Relationship Id="rId4" Type="http://schemas.openxmlformats.org/officeDocument/2006/relationships/image" Target="../media/image2.png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>
            <a:off x="-1843" y="6165303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 rot="10800000">
            <a:off x="-1844" y="0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1585035"/>
            <a:ext cx="5472608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chemeClr val="accent4">
                    <a:lumMod val="75000"/>
                  </a:schemeClr>
                </a:solidFill>
              </a:rPr>
              <a:t>PFG: ENERGY EFICIENCY IN UK RESIDENTIAL  BUILDINGS “LOW EFFORT ENERGY REDUCTION”</a:t>
            </a:r>
            <a:endParaRPr lang="es-ES_tradnl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7" name="5 Imagen"/>
          <p:cNvPicPr/>
          <p:nvPr/>
        </p:nvPicPr>
        <p:blipFill>
          <a:blip r:embed="rId3" cstate="print"/>
          <a:srcRect l="11827" t="47765" r="33275" b="24895"/>
          <a:stretch>
            <a:fillRect/>
          </a:stretch>
        </p:blipFill>
        <p:spPr bwMode="auto">
          <a:xfrm>
            <a:off x="6217154" y="-13690"/>
            <a:ext cx="2910434" cy="1228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Y:\Poster and images\lulogo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21051"/>
            <a:ext cx="3312065" cy="84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9384"/>
            <a:ext cx="1094656" cy="109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66043" y="3400917"/>
            <a:ext cx="2681976" cy="3457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464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>
            <a:off x="-1843" y="6165303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 rot="10800000">
            <a:off x="-1844" y="0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5 Imagen"/>
          <p:cNvPicPr/>
          <p:nvPr/>
        </p:nvPicPr>
        <p:blipFill>
          <a:blip r:embed="rId3" cstate="print"/>
          <a:srcRect l="11827" t="47765" r="33275" b="24895"/>
          <a:stretch>
            <a:fillRect/>
          </a:stretch>
        </p:blipFill>
        <p:spPr bwMode="auto">
          <a:xfrm>
            <a:off x="5995748" y="-13690"/>
            <a:ext cx="313184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971003"/>
            <a:ext cx="9132887" cy="519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95979" y="5980637"/>
            <a:ext cx="1582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TRENDS</a:t>
            </a:r>
            <a:endParaRPr lang="es-ES_tradnl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601671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SOLAR PANEL:</a:t>
            </a:r>
            <a:endParaRPr lang="es-ES_tradnl" b="1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323528" y="5157192"/>
            <a:ext cx="8640960" cy="0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91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>
            <a:off x="-1843" y="6165303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 rot="10800000">
            <a:off x="-1844" y="0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5 Imagen"/>
          <p:cNvPicPr/>
          <p:nvPr/>
        </p:nvPicPr>
        <p:blipFill>
          <a:blip r:embed="rId3" cstate="print"/>
          <a:srcRect l="11827" t="47765" r="33275" b="24895"/>
          <a:stretch>
            <a:fillRect/>
          </a:stretch>
        </p:blipFill>
        <p:spPr bwMode="auto">
          <a:xfrm>
            <a:off x="6084168" y="-13690"/>
            <a:ext cx="3043420" cy="113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\\staff-fs\cv-staff-home\cvpc3\MATLAB\H01\utilW1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0" t="3990" r="7143" b="5796"/>
          <a:stretch/>
        </p:blipFill>
        <p:spPr bwMode="auto">
          <a:xfrm>
            <a:off x="176869" y="1124744"/>
            <a:ext cx="8715612" cy="485589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89942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UTILITY 22%</a:t>
            </a:r>
            <a:endParaRPr lang="es-ES_tradnl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164999" y="5980637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PRACTICES</a:t>
            </a:r>
            <a:endParaRPr lang="es-ES_tradnl" b="1" dirty="0"/>
          </a:p>
        </p:txBody>
      </p:sp>
      <p:sp>
        <p:nvSpPr>
          <p:cNvPr id="8" name="Text Box 54"/>
          <p:cNvSpPr txBox="1"/>
          <p:nvPr/>
        </p:nvSpPr>
        <p:spPr>
          <a:xfrm>
            <a:off x="1115616" y="5832998"/>
            <a:ext cx="7776865" cy="29527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900" dirty="0">
                <a:effectLst/>
                <a:latin typeface="Arial"/>
                <a:ea typeface="SimSun"/>
              </a:rPr>
              <a:t>W                         </a:t>
            </a:r>
            <a:r>
              <a:rPr lang="en-GB" sz="900" dirty="0" smtClean="0">
                <a:effectLst/>
                <a:latin typeface="Arial"/>
                <a:ea typeface="SimSun"/>
              </a:rPr>
              <a:t>          </a:t>
            </a:r>
            <a:r>
              <a:rPr lang="en-GB" sz="900" dirty="0">
                <a:effectLst/>
                <a:latin typeface="Arial"/>
                <a:ea typeface="SimSun"/>
              </a:rPr>
              <a:t>T                                          F                                       </a:t>
            </a:r>
            <a:r>
              <a:rPr lang="en-GB" sz="900" dirty="0" smtClean="0">
                <a:effectLst/>
                <a:latin typeface="Arial"/>
                <a:ea typeface="SimSun"/>
              </a:rPr>
              <a:t>Saturday</a:t>
            </a:r>
            <a:r>
              <a:rPr lang="en-GB" sz="900" dirty="0" smtClean="0">
                <a:effectLst/>
                <a:highlight>
                  <a:srgbClr val="FFFF00"/>
                </a:highlight>
                <a:latin typeface="Arial"/>
                <a:ea typeface="SimSun"/>
              </a:rPr>
              <a:t>                  Sunday</a:t>
            </a:r>
            <a:r>
              <a:rPr lang="en-GB" sz="900" dirty="0" smtClean="0">
                <a:effectLst/>
                <a:latin typeface="Arial"/>
                <a:ea typeface="SimSun"/>
              </a:rPr>
              <a:t>                             </a:t>
            </a:r>
            <a:r>
              <a:rPr lang="en-GB" sz="900" dirty="0">
                <a:effectLst/>
                <a:latin typeface="Arial"/>
                <a:ea typeface="SimSun"/>
              </a:rPr>
              <a:t>M</a:t>
            </a:r>
            <a:endParaRPr lang="es-ES_tradnl" sz="1200" dirty="0">
              <a:effectLst/>
              <a:latin typeface="Arial"/>
              <a:ea typeface="SimSun"/>
            </a:endParaRPr>
          </a:p>
        </p:txBody>
      </p:sp>
    </p:spTree>
    <p:extLst>
      <p:ext uri="{BB962C8B-B14F-4D97-AF65-F5344CB8AC3E}">
        <p14:creationId xmlns:p14="http://schemas.microsoft.com/office/powerpoint/2010/main" val="240602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staff-fs\cv-staff-home\cvpc3\MATLAB\H01\shower tim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7" r="7386"/>
          <a:stretch/>
        </p:blipFill>
        <p:spPr bwMode="auto">
          <a:xfrm>
            <a:off x="191068" y="2132856"/>
            <a:ext cx="8734567" cy="3782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89942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ELECTRIC SHOWER 20%</a:t>
            </a:r>
            <a:endParaRPr lang="es-ES_tradnl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>
            <a:off x="-1843" y="6165303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 rot="10800000">
            <a:off x="-1844" y="0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5 Imagen"/>
          <p:cNvPicPr/>
          <p:nvPr/>
        </p:nvPicPr>
        <p:blipFill>
          <a:blip r:embed="rId4" cstate="print"/>
          <a:srcRect l="11827" t="47765" r="33275" b="24895"/>
          <a:stretch>
            <a:fillRect/>
          </a:stretch>
        </p:blipFill>
        <p:spPr bwMode="auto">
          <a:xfrm>
            <a:off x="6084168" y="-13690"/>
            <a:ext cx="3043420" cy="113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0727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>
            <a:off x="-1843" y="6165303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 rot="10800000">
            <a:off x="-1844" y="0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5 Imagen"/>
          <p:cNvPicPr/>
          <p:nvPr/>
        </p:nvPicPr>
        <p:blipFill>
          <a:blip r:embed="rId3" cstate="print"/>
          <a:srcRect l="11827" t="47765" r="33275" b="24895"/>
          <a:stretch>
            <a:fillRect/>
          </a:stretch>
        </p:blipFill>
        <p:spPr bwMode="auto">
          <a:xfrm>
            <a:off x="5995748" y="-13690"/>
            <a:ext cx="313184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\\staff-fs\cv-staff-home\cvpc3\MATLAB\H01\TVsW1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0" t="2395" r="7507" b="4192"/>
          <a:stretch/>
        </p:blipFill>
        <p:spPr bwMode="auto">
          <a:xfrm>
            <a:off x="755576" y="1243242"/>
            <a:ext cx="7776864" cy="488285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7544" y="89942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ENTERTAINMENT 11%</a:t>
            </a:r>
            <a:endParaRPr lang="es-ES_tradnl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876256" y="600217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PRACTICES</a:t>
            </a:r>
            <a:endParaRPr lang="es-ES_tradnl" b="1" dirty="0"/>
          </a:p>
        </p:txBody>
      </p:sp>
      <p:sp>
        <p:nvSpPr>
          <p:cNvPr id="9" name="Text Box 54"/>
          <p:cNvSpPr txBox="1"/>
          <p:nvPr/>
        </p:nvSpPr>
        <p:spPr>
          <a:xfrm>
            <a:off x="1374550" y="5812904"/>
            <a:ext cx="7776865" cy="29527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900" dirty="0">
                <a:effectLst/>
                <a:latin typeface="Arial"/>
                <a:ea typeface="SimSun"/>
              </a:rPr>
              <a:t>W                         </a:t>
            </a:r>
            <a:r>
              <a:rPr lang="en-GB" sz="900" dirty="0" smtClean="0">
                <a:effectLst/>
                <a:latin typeface="Arial"/>
                <a:ea typeface="SimSun"/>
              </a:rPr>
              <a:t>          </a:t>
            </a:r>
            <a:r>
              <a:rPr lang="en-GB" sz="900" dirty="0">
                <a:effectLst/>
                <a:latin typeface="Arial"/>
                <a:ea typeface="SimSun"/>
              </a:rPr>
              <a:t>T                                          F                            </a:t>
            </a:r>
            <a:r>
              <a:rPr lang="en-GB" sz="900" dirty="0" smtClean="0">
                <a:effectLst/>
                <a:latin typeface="Arial"/>
                <a:ea typeface="SimSun"/>
              </a:rPr>
              <a:t>       Saturday</a:t>
            </a:r>
            <a:r>
              <a:rPr lang="en-GB" sz="900" dirty="0" smtClean="0">
                <a:effectLst/>
                <a:highlight>
                  <a:srgbClr val="FFFF00"/>
                </a:highlight>
                <a:latin typeface="Arial"/>
                <a:ea typeface="SimSun"/>
              </a:rPr>
              <a:t>                    Sunday</a:t>
            </a:r>
            <a:r>
              <a:rPr lang="en-GB" sz="900" dirty="0" smtClean="0">
                <a:effectLst/>
                <a:latin typeface="Arial"/>
                <a:ea typeface="SimSun"/>
              </a:rPr>
              <a:t>                             </a:t>
            </a:r>
            <a:r>
              <a:rPr lang="en-GB" sz="900" dirty="0">
                <a:effectLst/>
                <a:latin typeface="Arial"/>
                <a:ea typeface="SimSun"/>
              </a:rPr>
              <a:t>M</a:t>
            </a:r>
            <a:endParaRPr lang="es-ES_tradnl" sz="1200" dirty="0">
              <a:effectLst/>
              <a:latin typeface="Arial"/>
              <a:ea typeface="SimSun"/>
            </a:endParaRPr>
          </a:p>
        </p:txBody>
      </p:sp>
    </p:spTree>
    <p:extLst>
      <p:ext uri="{BB962C8B-B14F-4D97-AF65-F5344CB8AC3E}">
        <p14:creationId xmlns:p14="http://schemas.microsoft.com/office/powerpoint/2010/main" val="383037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>
            <a:off x="-1843" y="6165303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 rot="10800000">
            <a:off x="-1844" y="0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5 Imagen"/>
          <p:cNvPicPr/>
          <p:nvPr/>
        </p:nvPicPr>
        <p:blipFill>
          <a:blip r:embed="rId3" cstate="print"/>
          <a:srcRect l="11827" t="47765" r="33275" b="24895"/>
          <a:stretch>
            <a:fillRect/>
          </a:stretch>
        </p:blipFill>
        <p:spPr bwMode="auto">
          <a:xfrm>
            <a:off x="5995748" y="-13690"/>
            <a:ext cx="313184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\\staff-fs\cv-staff-home\cvpc3\MATLAB\H01\coolingW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2" t="3592" r="7341" b="5688"/>
          <a:stretch/>
        </p:blipFill>
        <p:spPr bwMode="auto">
          <a:xfrm>
            <a:off x="25330" y="1484784"/>
            <a:ext cx="8075062" cy="46515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7544" y="102975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COOLING 8%</a:t>
            </a:r>
            <a:endParaRPr lang="es-ES_tradnl" b="1" dirty="0"/>
          </a:p>
        </p:txBody>
      </p:sp>
      <p:sp>
        <p:nvSpPr>
          <p:cNvPr id="2" name="TextBox 1"/>
          <p:cNvSpPr txBox="1"/>
          <p:nvPr/>
        </p:nvSpPr>
        <p:spPr>
          <a:xfrm>
            <a:off x="6876256" y="5951649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PRACTICES</a:t>
            </a:r>
            <a:endParaRPr lang="es-ES_tradnl" b="1" dirty="0"/>
          </a:p>
        </p:txBody>
      </p:sp>
    </p:spTree>
    <p:extLst>
      <p:ext uri="{BB962C8B-B14F-4D97-AF65-F5344CB8AC3E}">
        <p14:creationId xmlns:p14="http://schemas.microsoft.com/office/powerpoint/2010/main" val="226114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>
            <a:off x="-1843" y="6165303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 rot="10800000">
            <a:off x="-1844" y="0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5 Imagen"/>
          <p:cNvPicPr/>
          <p:nvPr/>
        </p:nvPicPr>
        <p:blipFill>
          <a:blip r:embed="rId3" cstate="print"/>
          <a:srcRect l="11827" t="47765" r="33275" b="24895"/>
          <a:stretch>
            <a:fillRect/>
          </a:stretch>
        </p:blipFill>
        <p:spPr bwMode="auto">
          <a:xfrm>
            <a:off x="5995748" y="-13690"/>
            <a:ext cx="313184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5" y="1365026"/>
            <a:ext cx="8166117" cy="4944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3"/>
          <a:stretch/>
        </p:blipFill>
        <p:spPr bwMode="auto">
          <a:xfrm>
            <a:off x="3005926" y="2074166"/>
            <a:ext cx="5979644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440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>
            <a:off x="-1843" y="6165303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 rot="10800000">
            <a:off x="-1844" y="0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5 Imagen"/>
          <p:cNvPicPr/>
          <p:nvPr/>
        </p:nvPicPr>
        <p:blipFill>
          <a:blip r:embed="rId3" cstate="print"/>
          <a:srcRect l="11827" t="47765" r="33275" b="24895"/>
          <a:stretch>
            <a:fillRect/>
          </a:stretch>
        </p:blipFill>
        <p:spPr bwMode="auto">
          <a:xfrm>
            <a:off x="5995748" y="-13690"/>
            <a:ext cx="313184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124744"/>
            <a:ext cx="6499371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440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>
            <a:off x="-1843" y="6165303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 rot="10800000">
            <a:off x="-1844" y="0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5 Imagen"/>
          <p:cNvPicPr/>
          <p:nvPr/>
        </p:nvPicPr>
        <p:blipFill>
          <a:blip r:embed="rId3" cstate="print"/>
          <a:srcRect l="11827" t="47765" r="33275" b="24895"/>
          <a:stretch>
            <a:fillRect/>
          </a:stretch>
        </p:blipFill>
        <p:spPr bwMode="auto">
          <a:xfrm>
            <a:off x="5995748" y="-13690"/>
            <a:ext cx="313184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6" t="24054" r="27379" b="18055"/>
          <a:stretch/>
        </p:blipFill>
        <p:spPr bwMode="auto">
          <a:xfrm>
            <a:off x="524608" y="1268760"/>
            <a:ext cx="7006972" cy="5085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440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>
            <a:off x="-1843" y="6165303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 rot="10800000">
            <a:off x="-1844" y="0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6136" y="860477"/>
            <a:ext cx="77048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chemeClr val="accent6">
                    <a:lumMod val="75000"/>
                  </a:schemeClr>
                </a:solidFill>
              </a:rPr>
              <a:t>CONCLUSIONS:</a:t>
            </a:r>
          </a:p>
          <a:p>
            <a:endParaRPr lang="en-GB" sz="3200" dirty="0" smtClean="0"/>
          </a:p>
        </p:txBody>
      </p:sp>
      <p:sp>
        <p:nvSpPr>
          <p:cNvPr id="3" name="Rectangle 2"/>
          <p:cNvSpPr/>
          <p:nvPr/>
        </p:nvSpPr>
        <p:spPr>
          <a:xfrm>
            <a:off x="1630775" y="2722882"/>
            <a:ext cx="51555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GB" sz="3200" dirty="0"/>
              <a:t>I+D in Non-fossil sources </a:t>
            </a:r>
          </a:p>
        </p:txBody>
      </p:sp>
      <p:sp>
        <p:nvSpPr>
          <p:cNvPr id="4" name="Rectangle 3"/>
          <p:cNvSpPr/>
          <p:nvPr/>
        </p:nvSpPr>
        <p:spPr>
          <a:xfrm>
            <a:off x="2200346" y="3333621"/>
            <a:ext cx="41857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GB" sz="3200" dirty="0" smtClean="0"/>
              <a:t>Energy Re-valuation</a:t>
            </a:r>
            <a:endParaRPr lang="en-GB" sz="3200" dirty="0"/>
          </a:p>
        </p:txBody>
      </p:sp>
      <p:sp>
        <p:nvSpPr>
          <p:cNvPr id="5" name="Rectangle 4"/>
          <p:cNvSpPr/>
          <p:nvPr/>
        </p:nvSpPr>
        <p:spPr>
          <a:xfrm>
            <a:off x="1212559" y="2143919"/>
            <a:ext cx="1749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GB" sz="3200" dirty="0" smtClean="0"/>
              <a:t>Design</a:t>
            </a:r>
            <a:endParaRPr lang="en-GB" sz="3200" dirty="0"/>
          </a:p>
        </p:txBody>
      </p:sp>
      <p:sp>
        <p:nvSpPr>
          <p:cNvPr id="7" name="Rectangle 6"/>
          <p:cNvSpPr/>
          <p:nvPr/>
        </p:nvSpPr>
        <p:spPr>
          <a:xfrm>
            <a:off x="683688" y="1564128"/>
            <a:ext cx="22958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GB" sz="3200" dirty="0" smtClean="0"/>
              <a:t>Education</a:t>
            </a:r>
            <a:endParaRPr lang="en-GB" sz="3200" dirty="0"/>
          </a:p>
        </p:txBody>
      </p:sp>
      <p:sp>
        <p:nvSpPr>
          <p:cNvPr id="8" name="Rectangle 7"/>
          <p:cNvSpPr/>
          <p:nvPr/>
        </p:nvSpPr>
        <p:spPr>
          <a:xfrm>
            <a:off x="2554603" y="3918396"/>
            <a:ext cx="43460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GB" sz="3200" dirty="0" smtClean="0"/>
              <a:t>Political Interventions</a:t>
            </a:r>
            <a:endParaRPr lang="en-GB" sz="3200" dirty="0"/>
          </a:p>
        </p:txBody>
      </p:sp>
      <p:pic>
        <p:nvPicPr>
          <p:cNvPr id="10" name="5 Imagen"/>
          <p:cNvPicPr/>
          <p:nvPr/>
        </p:nvPicPr>
        <p:blipFill>
          <a:blip r:embed="rId3" cstate="print"/>
          <a:srcRect l="11827" t="47765" r="33275" b="24895"/>
          <a:stretch>
            <a:fillRect/>
          </a:stretch>
        </p:blipFill>
        <p:spPr bwMode="auto">
          <a:xfrm>
            <a:off x="6012161" y="-13690"/>
            <a:ext cx="313184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9517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808133"/>
            <a:ext cx="77048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chemeClr val="accent6">
                    <a:lumMod val="75000"/>
                  </a:schemeClr>
                </a:solidFill>
              </a:rPr>
              <a:t>TRANSFERABLE SKILLS</a:t>
            </a: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:</a:t>
            </a:r>
          </a:p>
          <a:p>
            <a:endParaRPr lang="en-GB" dirty="0" smtClean="0"/>
          </a:p>
        </p:txBody>
      </p:sp>
      <p:sp>
        <p:nvSpPr>
          <p:cNvPr id="3" name="Rectangle 2"/>
          <p:cNvSpPr/>
          <p:nvPr/>
        </p:nvSpPr>
        <p:spPr>
          <a:xfrm>
            <a:off x="517969" y="1484784"/>
            <a:ext cx="806346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en-GB" sz="3200" dirty="0" smtClean="0"/>
              <a:t>Project </a:t>
            </a:r>
            <a:r>
              <a:rPr lang="en-GB" sz="3200" dirty="0"/>
              <a:t>Management in the real </a:t>
            </a:r>
            <a:r>
              <a:rPr lang="en-GB" sz="3200" dirty="0" smtClean="0"/>
              <a:t>world.</a:t>
            </a:r>
            <a:endParaRPr lang="es-ES_tradnl" sz="32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GB" sz="3200" dirty="0"/>
              <a:t>Conference ‘Research that matters</a:t>
            </a:r>
            <a:r>
              <a:rPr lang="en-GB" sz="3200" dirty="0" smtClean="0"/>
              <a:t>’</a:t>
            </a:r>
            <a:endParaRPr lang="es-ES_tradnl" sz="32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GB" sz="3200" dirty="0"/>
              <a:t>Conference ‘Climate change’ </a:t>
            </a:r>
            <a:endParaRPr lang="en-GB" sz="3200" dirty="0" smtClean="0"/>
          </a:p>
          <a:p>
            <a:pPr marL="285750" lvl="0" indent="-285750">
              <a:buFont typeface="Arial" pitchFamily="34" charset="0"/>
              <a:buChar char="•"/>
            </a:pPr>
            <a:r>
              <a:rPr lang="en-GB" sz="3200" dirty="0" smtClean="0"/>
              <a:t>Conference </a:t>
            </a:r>
            <a:r>
              <a:rPr lang="en-GB" sz="3200" dirty="0"/>
              <a:t>‘Recent Sociotechnical Research on National Energy </a:t>
            </a:r>
            <a:r>
              <a:rPr lang="en-GB" sz="3200" dirty="0" smtClean="0"/>
              <a:t>Demand’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GB" sz="3200" dirty="0" smtClean="0"/>
              <a:t>Excel advance</a:t>
            </a:r>
            <a:endParaRPr lang="es-ES_tradnl" sz="32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GB" sz="3200" dirty="0"/>
              <a:t>Word </a:t>
            </a:r>
            <a:r>
              <a:rPr lang="en-GB" sz="3200" dirty="0" smtClean="0"/>
              <a:t>advance</a:t>
            </a:r>
            <a:endParaRPr lang="es-ES_tradnl" sz="3200" dirty="0"/>
          </a:p>
          <a:p>
            <a:pPr marL="285750" lvl="0" indent="-285750">
              <a:buFont typeface="Arial" pitchFamily="34" charset="0"/>
              <a:buChar char="•"/>
            </a:pPr>
            <a:endParaRPr lang="es-ES_tradnl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1" r="88877" b="87109"/>
          <a:stretch/>
        </p:blipFill>
        <p:spPr bwMode="auto">
          <a:xfrm>
            <a:off x="7092280" y="5013176"/>
            <a:ext cx="723634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1" t="66797" r="88876" b="20227"/>
          <a:stretch/>
        </p:blipFill>
        <p:spPr bwMode="auto">
          <a:xfrm>
            <a:off x="7961177" y="5006834"/>
            <a:ext cx="747180" cy="949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39" r="94400" b="33789"/>
          <a:stretch/>
        </p:blipFill>
        <p:spPr bwMode="auto">
          <a:xfrm>
            <a:off x="6077276" y="5006834"/>
            <a:ext cx="728663" cy="941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>
            <a:off x="-1843" y="6165303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 rot="10800000">
            <a:off x="-1844" y="0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5 Imagen"/>
          <p:cNvPicPr/>
          <p:nvPr/>
        </p:nvPicPr>
        <p:blipFill>
          <a:blip r:embed="rId4" cstate="print"/>
          <a:srcRect l="11827" t="47765" r="33275" b="24895"/>
          <a:stretch>
            <a:fillRect/>
          </a:stretch>
        </p:blipFill>
        <p:spPr bwMode="auto">
          <a:xfrm>
            <a:off x="6012161" y="-13690"/>
            <a:ext cx="313184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4379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>
            <a:off x="-1843" y="6165303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 rot="10800000">
            <a:off x="-1844" y="0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5 Imagen"/>
          <p:cNvPicPr/>
          <p:nvPr/>
        </p:nvPicPr>
        <p:blipFill>
          <a:blip r:embed="rId3" cstate="print"/>
          <a:srcRect l="11827" t="47765" r="33275" b="24895"/>
          <a:stretch>
            <a:fillRect/>
          </a:stretch>
        </p:blipFill>
        <p:spPr bwMode="auto">
          <a:xfrm>
            <a:off x="6217154" y="-13690"/>
            <a:ext cx="2910434" cy="1228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577119" y="692698"/>
            <a:ext cx="4392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/>
              <a:t>2050 UK Target</a:t>
            </a:r>
            <a:endParaRPr lang="es-ES_tradnl" sz="36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04" y="1610511"/>
            <a:ext cx="3257643" cy="3862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88148" y="1347834"/>
            <a:ext cx="545585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en-GB" sz="3200" dirty="0" smtClean="0"/>
              <a:t>Reduce energy consumption in  dwellings.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n-GB" sz="3200" dirty="0" smtClean="0"/>
              <a:t>Move towards cleaner energy supplies for heating and electricity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n-GB" sz="3200" dirty="0" smtClean="0"/>
              <a:t>Feedback in energy consumption for the householders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n-GB" sz="3200" dirty="0" smtClean="0"/>
              <a:t>Buildings zero carbon.</a:t>
            </a:r>
          </a:p>
          <a:p>
            <a:endParaRPr lang="es-ES_tradnl" sz="3200" dirty="0"/>
          </a:p>
        </p:txBody>
      </p:sp>
    </p:spTree>
    <p:extLst>
      <p:ext uri="{BB962C8B-B14F-4D97-AF65-F5344CB8AC3E}">
        <p14:creationId xmlns:p14="http://schemas.microsoft.com/office/powerpoint/2010/main" val="359517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>
            <a:off x="-1843" y="6165303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 rot="10800000">
            <a:off x="-1844" y="0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5 Imagen"/>
          <p:cNvPicPr/>
          <p:nvPr/>
        </p:nvPicPr>
        <p:blipFill>
          <a:blip r:embed="rId3" cstate="print"/>
          <a:srcRect l="11827" t="47765" r="33275" b="24895"/>
          <a:stretch>
            <a:fillRect/>
          </a:stretch>
        </p:blipFill>
        <p:spPr bwMode="auto">
          <a:xfrm>
            <a:off x="5995748" y="-13690"/>
            <a:ext cx="313184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55576" y="2081560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/>
              <a:t>ACKNOWLEDGEMENTS</a:t>
            </a:r>
            <a:endParaRPr lang="es-ES_tradnl" sz="3600" b="1" dirty="0"/>
          </a:p>
        </p:txBody>
      </p:sp>
    </p:spTree>
    <p:extLst>
      <p:ext uri="{BB962C8B-B14F-4D97-AF65-F5344CB8AC3E}">
        <p14:creationId xmlns:p14="http://schemas.microsoft.com/office/powerpoint/2010/main" val="329986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>
            <a:off x="-1843" y="6165303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 rot="10800000">
            <a:off x="-1844" y="0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5 Imagen"/>
          <p:cNvPicPr/>
          <p:nvPr/>
        </p:nvPicPr>
        <p:blipFill>
          <a:blip r:embed="rId3" cstate="print"/>
          <a:srcRect l="11827" t="47765" r="33275" b="24895"/>
          <a:stretch>
            <a:fillRect/>
          </a:stretch>
        </p:blipFill>
        <p:spPr bwMode="auto">
          <a:xfrm>
            <a:off x="5995748" y="-13690"/>
            <a:ext cx="313184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38808" y="2404725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/>
              <a:t>QUESTIONS</a:t>
            </a:r>
            <a:endParaRPr lang="es-ES_tradnl" sz="3600" b="1" dirty="0"/>
          </a:p>
        </p:txBody>
      </p:sp>
    </p:spTree>
    <p:extLst>
      <p:ext uri="{BB962C8B-B14F-4D97-AF65-F5344CB8AC3E}">
        <p14:creationId xmlns:p14="http://schemas.microsoft.com/office/powerpoint/2010/main" val="115585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>
            <a:off x="-1843" y="6165303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 rot="10800000">
            <a:off x="-1844" y="0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1819" y="1052736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/>
              <a:t>Why reduce energy demand?</a:t>
            </a:r>
            <a:endParaRPr lang="es-ES_tradnl" sz="3600" b="1" dirty="0"/>
          </a:p>
        </p:txBody>
      </p:sp>
      <p:sp>
        <p:nvSpPr>
          <p:cNvPr id="3" name="Rectangle 2"/>
          <p:cNvSpPr/>
          <p:nvPr/>
        </p:nvSpPr>
        <p:spPr>
          <a:xfrm>
            <a:off x="539552" y="3064571"/>
            <a:ext cx="81369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GB" sz="3200" dirty="0"/>
              <a:t>The burning of fossil fuels produces around 21.3 billion </a:t>
            </a:r>
            <a:r>
              <a:rPr lang="en-GB" sz="3200" dirty="0" smtClean="0"/>
              <a:t>tonnes </a:t>
            </a:r>
            <a:r>
              <a:rPr lang="en-GB" sz="3200" dirty="0"/>
              <a:t>of </a:t>
            </a:r>
            <a:r>
              <a:rPr lang="en-GB" sz="3200" dirty="0">
                <a:hlinkClick r:id="rId3" tooltip="Carbon dioxide"/>
              </a:rPr>
              <a:t>carbon dioxide</a:t>
            </a:r>
            <a:r>
              <a:rPr lang="en-GB" sz="3200" dirty="0"/>
              <a:t> (CO2) per year, but it is estimated </a:t>
            </a:r>
            <a:r>
              <a:rPr lang="en-GB" sz="3200" dirty="0" smtClean="0"/>
              <a:t>that natural </a:t>
            </a:r>
            <a:r>
              <a:rPr lang="en-GB" sz="3200" dirty="0"/>
              <a:t>processes can only absorb about half of that </a:t>
            </a:r>
            <a:r>
              <a:rPr lang="en-GB" sz="3200" dirty="0" smtClean="0"/>
              <a:t>amount.</a:t>
            </a:r>
            <a:endParaRPr lang="es-ES_tradnl" sz="3200" dirty="0"/>
          </a:p>
        </p:txBody>
      </p:sp>
      <p:sp>
        <p:nvSpPr>
          <p:cNvPr id="4" name="Rectangle 3"/>
          <p:cNvSpPr/>
          <p:nvPr/>
        </p:nvSpPr>
        <p:spPr>
          <a:xfrm>
            <a:off x="539552" y="1951965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GB" sz="3200" dirty="0"/>
              <a:t>86.4% </a:t>
            </a:r>
            <a:r>
              <a:rPr lang="en-GB" sz="3200" dirty="0" smtClean="0"/>
              <a:t>of primary </a:t>
            </a:r>
            <a:r>
              <a:rPr lang="en-GB" sz="3200" dirty="0"/>
              <a:t>energy consumption in the </a:t>
            </a:r>
            <a:r>
              <a:rPr lang="en-GB" sz="3200" dirty="0" smtClean="0"/>
              <a:t>world comes from fossil fuel burning.</a:t>
            </a:r>
            <a:endParaRPr lang="es-ES_tradnl" sz="3200" dirty="0"/>
          </a:p>
        </p:txBody>
      </p:sp>
      <p:pic>
        <p:nvPicPr>
          <p:cNvPr id="7" name="5 Imagen"/>
          <p:cNvPicPr/>
          <p:nvPr/>
        </p:nvPicPr>
        <p:blipFill>
          <a:blip r:embed="rId4" cstate="print"/>
          <a:srcRect l="11827" t="47765" r="33275" b="24895"/>
          <a:stretch>
            <a:fillRect/>
          </a:stretch>
        </p:blipFill>
        <p:spPr bwMode="auto">
          <a:xfrm>
            <a:off x="6372200" y="-13690"/>
            <a:ext cx="2755388" cy="1214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9517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>
            <a:off x="-1843" y="6165303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 rot="10800000">
            <a:off x="-1844" y="0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5 Imagen"/>
          <p:cNvPicPr/>
          <p:nvPr/>
        </p:nvPicPr>
        <p:blipFill>
          <a:blip r:embed="rId3" cstate="print"/>
          <a:srcRect l="11827" t="47765" r="33275" b="24895"/>
          <a:stretch>
            <a:fillRect/>
          </a:stretch>
        </p:blipFill>
        <p:spPr bwMode="auto">
          <a:xfrm>
            <a:off x="5995748" y="-13690"/>
            <a:ext cx="313184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cvpc3\Desktop\Frontal Photos\H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72628"/>
            <a:ext cx="1247924" cy="96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cvpc3\Desktop\Frontal Photos\H0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435" y="838521"/>
            <a:ext cx="1283146" cy="1428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cvpc3\Desktop\Frontal Photos\H08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182" y="1552570"/>
            <a:ext cx="1648261" cy="1075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cvpc3\Desktop\Frontal Photos\H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42" y="3296543"/>
            <a:ext cx="1641190" cy="1031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cvpc3\Desktop\Frontal Photos\H1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223" y="1399086"/>
            <a:ext cx="1625451" cy="150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cvpc3\Desktop\Frontal Photos\H1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346" y="4222896"/>
            <a:ext cx="1330654" cy="187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cvpc3\Desktop\Frontal Photos\H18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019" y="3078493"/>
            <a:ext cx="1447180" cy="1117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cvpc3\Desktop\Frontal Photos\H23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37" y="4581128"/>
            <a:ext cx="2049171" cy="168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cvpc3\Desktop\Frontal Photos\H28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432" y="623202"/>
            <a:ext cx="1217400" cy="123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cvpc3\Desktop\Frontal Photos\H33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3566" y="4454566"/>
            <a:ext cx="1489005" cy="168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:\Users\cvpc3\Desktop\Frontal Photos\H38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360" y="2902485"/>
            <a:ext cx="1296144" cy="1320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C:\Users\cvpc3\Desktop\Frontal Photos\H39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453" y="4330578"/>
            <a:ext cx="1569243" cy="195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:\Users\cvpc3\Desktop\Frontal Photos\H40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2125" y="3132081"/>
            <a:ext cx="1441022" cy="100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Picture 15" descr="C:\Users\cvpc3\Desktop\Frontal Photos\H41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5047249"/>
            <a:ext cx="1374775" cy="141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:\Users\cvpc3\Desktop\Frontal Photos\H42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888" y="3298597"/>
            <a:ext cx="724565" cy="1336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C:\Users\cvpc3\Desktop\Frontal Photos\H43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63" y="1939411"/>
            <a:ext cx="1246820" cy="113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C:\Users\cvpc3\Desktop\Frontal Photos\H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432" y="1939413"/>
            <a:ext cx="1500452" cy="1358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1" name="Picture 19" descr="C:\Users\cvpc3\Desktop\Frontal Photos\H46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495" y="3354238"/>
            <a:ext cx="1182206" cy="1648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97660" y="2573439"/>
            <a:ext cx="73364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chemeClr val="accent6">
                    <a:lumMod val="75000"/>
                  </a:schemeClr>
                </a:solidFill>
              </a:rPr>
              <a:t>20 SAMPLE HOUSES WITHIN LOUGHBOROUGH</a:t>
            </a:r>
          </a:p>
          <a:p>
            <a:pPr algn="ctr"/>
            <a:r>
              <a:rPr lang="en-GB" sz="3600" b="1" dirty="0" smtClean="0">
                <a:solidFill>
                  <a:schemeClr val="accent6">
                    <a:lumMod val="75000"/>
                  </a:schemeClr>
                </a:solidFill>
              </a:rPr>
              <a:t>(UNITED KINGDOM)</a:t>
            </a:r>
            <a:endParaRPr lang="es-ES_tradnl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4956" y="1315869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How is </a:t>
            </a:r>
            <a:r>
              <a:rPr lang="en-GB" sz="3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the energy being </a:t>
            </a:r>
            <a:r>
              <a:rPr lang="en-GB" sz="36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used within real dwellings?</a:t>
            </a:r>
            <a:endParaRPr lang="es-ES_tradnl" sz="3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78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>
            <a:off x="-1843" y="6165303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 rot="10800000">
            <a:off x="-1844" y="0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5 Imagen"/>
          <p:cNvPicPr/>
          <p:nvPr/>
        </p:nvPicPr>
        <p:blipFill>
          <a:blip r:embed="rId3" cstate="print"/>
          <a:srcRect l="11827" t="47765" r="33275" b="24895"/>
          <a:stretch>
            <a:fillRect/>
          </a:stretch>
        </p:blipFill>
        <p:spPr bwMode="auto">
          <a:xfrm>
            <a:off x="5995748" y="-13690"/>
            <a:ext cx="313184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 rotWithShape="1">
          <a:blip r:embed="rId4" cstate="print"/>
          <a:srcRect l="36435" t="21772" r="15744" b="13418"/>
          <a:stretch/>
        </p:blipFill>
        <p:spPr bwMode="auto">
          <a:xfrm>
            <a:off x="395536" y="1268760"/>
            <a:ext cx="6912768" cy="50405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Rectangle 1"/>
          <p:cNvSpPr/>
          <p:nvPr/>
        </p:nvSpPr>
        <p:spPr>
          <a:xfrm>
            <a:off x="395536" y="5805264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93878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412776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/>
              <a:t>METHODOLOGY</a:t>
            </a:r>
            <a:endParaRPr lang="es-ES_tradnl" sz="3600" b="1" dirty="0"/>
          </a:p>
        </p:txBody>
      </p:sp>
      <p:sp>
        <p:nvSpPr>
          <p:cNvPr id="3" name="Rectangle 2"/>
          <p:cNvSpPr/>
          <p:nvPr/>
        </p:nvSpPr>
        <p:spPr>
          <a:xfrm>
            <a:off x="5672174" y="-11124"/>
            <a:ext cx="3471826" cy="34510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-1" y="-1900"/>
            <a:ext cx="5688686" cy="31428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http://www.alertme.com/sites/default/files/imagecache/product/smart-sensor-door-window-600_0.jpg">
            <a:hlinkClick r:id="rId2" tooltip="&quot;SmartContact sensors&quot;"/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4" r="23182"/>
          <a:stretch/>
        </p:blipFill>
        <p:spPr bwMode="auto">
          <a:xfrm>
            <a:off x="705927" y="211381"/>
            <a:ext cx="1186528" cy="106754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http://www.alertme.com/sites/default/files/imagecache/product/smartmotion-sensor-600_0.jpg">
            <a:hlinkClick r:id="rId4" tooltip="&quot;SmartMotion sensor&quot;"/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59" r="27070"/>
          <a:stretch/>
        </p:blipFill>
        <p:spPr bwMode="auto">
          <a:xfrm>
            <a:off x="3523288" y="195258"/>
            <a:ext cx="987545" cy="1055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SmartPlug">
            <a:hlinkClick r:id="rId6"/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6" r="16721"/>
          <a:stretch/>
        </p:blipFill>
        <p:spPr bwMode="auto">
          <a:xfrm>
            <a:off x="114201" y="1858486"/>
            <a:ext cx="1405985" cy="1099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http://www.alertme.com/sites/default/files/imagecache/product/meter-reader-600.jpg">
            <a:hlinkClick r:id="rId8" tooltip="SmartMeterReader"/>
          </p:cNvPr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" r="3738"/>
          <a:stretch/>
        </p:blipFill>
        <p:spPr bwMode="auto">
          <a:xfrm>
            <a:off x="3748674" y="1982137"/>
            <a:ext cx="1923500" cy="1088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SmartHub nano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62" r="27704"/>
          <a:stretch/>
        </p:blipFill>
        <p:spPr bwMode="auto">
          <a:xfrm>
            <a:off x="2231224" y="1416075"/>
            <a:ext cx="1058790" cy="130778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Straight Arrow Connector 9"/>
          <p:cNvCxnSpPr>
            <a:stCxn id="7" idx="3"/>
            <a:endCxn id="9" idx="1"/>
          </p:cNvCxnSpPr>
          <p:nvPr/>
        </p:nvCxnSpPr>
        <p:spPr>
          <a:xfrm flipV="1">
            <a:off x="1520186" y="2069969"/>
            <a:ext cx="711038" cy="33836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6" idx="2"/>
          </p:cNvCxnSpPr>
          <p:nvPr/>
        </p:nvCxnSpPr>
        <p:spPr>
          <a:xfrm flipH="1">
            <a:off x="3290014" y="1250962"/>
            <a:ext cx="727047" cy="4634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8" idx="1"/>
          </p:cNvCxnSpPr>
          <p:nvPr/>
        </p:nvCxnSpPr>
        <p:spPr>
          <a:xfrm flipH="1" flipV="1">
            <a:off x="3290014" y="2256554"/>
            <a:ext cx="458660" cy="2700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956251" y="3071114"/>
            <a:ext cx="136447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en-US" b="1" dirty="0">
                <a:ln/>
                <a:solidFill>
                  <a:schemeClr val="accent2">
                    <a:lumMod val="50000"/>
                  </a:schemeClr>
                </a:solidFill>
              </a:rPr>
              <a:t>ALERT ME</a:t>
            </a:r>
          </a:p>
        </p:txBody>
      </p:sp>
      <p:pic>
        <p:nvPicPr>
          <p:cNvPr id="14" name="Picture 13" descr="E:\DCIM\100_PANA\P1000006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199" y="1439944"/>
            <a:ext cx="2177415" cy="163322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4"/>
          <p:cNvSpPr/>
          <p:nvPr/>
        </p:nvSpPr>
        <p:spPr>
          <a:xfrm>
            <a:off x="7108196" y="3070554"/>
            <a:ext cx="151836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/>
                <a:solidFill>
                  <a:schemeClr val="accent2">
                    <a:lumMod val="50000"/>
                  </a:schemeClr>
                </a:solidFill>
              </a:rPr>
              <a:t>INDEEDNET</a:t>
            </a:r>
            <a:endParaRPr lang="en-US" b="1" cap="none" spc="0" dirty="0">
              <a:ln/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  <p:pic>
        <p:nvPicPr>
          <p:cNvPr id="16" name="Picture 2" descr="http://t3.gstatic.com/images?q=tbn:ANd9GcQu_79C0GAQ3Ra_uSOpKYCUXdfESorl9l3YmL1Y_9MXFjHrFRO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740" y="-11124"/>
            <a:ext cx="1172463" cy="145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Oval 16"/>
          <p:cNvSpPr/>
          <p:nvPr/>
        </p:nvSpPr>
        <p:spPr>
          <a:xfrm>
            <a:off x="3961482" y="3572143"/>
            <a:ext cx="2322390" cy="230425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3748674" y="3573016"/>
            <a:ext cx="463286" cy="5275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3" idx="2"/>
          </p:cNvCxnSpPr>
          <p:nvPr/>
        </p:nvCxnSpPr>
        <p:spPr>
          <a:xfrm flipH="1">
            <a:off x="6129447" y="3439886"/>
            <a:ext cx="1278640" cy="6606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4193240" y="3652122"/>
            <a:ext cx="197586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/>
                <a:solidFill>
                  <a:schemeClr val="accent2">
                    <a:lumMod val="50000"/>
                  </a:schemeClr>
                </a:solidFill>
              </a:rPr>
              <a:t>LEEDR SERVER</a:t>
            </a:r>
            <a:endParaRPr lang="en-US" b="1" dirty="0">
              <a:ln/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-12279" y="3451066"/>
            <a:ext cx="387253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/>
                <a:solidFill>
                  <a:schemeClr val="accent2">
                    <a:lumMod val="50000"/>
                  </a:schemeClr>
                </a:solidFill>
              </a:rPr>
              <a:t>The system collect the data from Alert me every day at 5 a.m.</a:t>
            </a:r>
            <a:endParaRPr lang="en-US" b="1" dirty="0">
              <a:ln/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685344" y="3638896"/>
            <a:ext cx="19412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/>
                <a:solidFill>
                  <a:schemeClr val="accent2">
                    <a:lumMod val="50000"/>
                  </a:schemeClr>
                </a:solidFill>
              </a:rPr>
              <a:t>Send the data if any flow is detected</a:t>
            </a:r>
            <a:endParaRPr lang="en-US" b="1" cap="none" spc="0" dirty="0">
              <a:ln/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  <p:sp>
        <p:nvSpPr>
          <p:cNvPr id="23" name="Flowchart: Magnetic Disk 22"/>
          <p:cNvSpPr/>
          <p:nvPr/>
        </p:nvSpPr>
        <p:spPr>
          <a:xfrm>
            <a:off x="4814939" y="4363970"/>
            <a:ext cx="605602" cy="1069526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>
            <a:off x="4590914" y="4005064"/>
            <a:ext cx="118494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/>
                <a:solidFill>
                  <a:schemeClr val="accent2">
                    <a:lumMod val="50000"/>
                  </a:schemeClr>
                </a:solidFill>
              </a:rPr>
              <a:t>database</a:t>
            </a:r>
          </a:p>
        </p:txBody>
      </p:sp>
      <p:pic>
        <p:nvPicPr>
          <p:cNvPr id="25" name="Picture 4" descr="http://t0.gstatic.com/images?q=tbn:ANd9GcSp0lMX0i8hdWZ2T5OwSFEhBLd1OazGRYyTpiN0hLVaNG8FSWY5t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196" y="4939012"/>
            <a:ext cx="2050589" cy="190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647049" y="1278928"/>
            <a:ext cx="158417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MOVEMENT</a:t>
            </a:r>
          </a:p>
          <a:p>
            <a:r>
              <a:rPr lang="en-GB" sz="1400" b="1" dirty="0" smtClean="0"/>
              <a:t>TEMPERATURE</a:t>
            </a:r>
            <a:endParaRPr lang="en-GB" sz="1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74127" y="2879734"/>
            <a:ext cx="117236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POWER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671803" y="1733334"/>
            <a:ext cx="137738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METER READER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902502" y="2901352"/>
            <a:ext cx="96806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POWER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744724" y="2723863"/>
            <a:ext cx="207574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VOLUME PER TIME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580112" y="4730573"/>
            <a:ext cx="710091" cy="107469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/>
          <p:cNvSpPr/>
          <p:nvPr/>
        </p:nvSpPr>
        <p:spPr>
          <a:xfrm>
            <a:off x="5420542" y="4730572"/>
            <a:ext cx="1033160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en-US" sz="1400" b="1" cap="none" spc="0" dirty="0" smtClean="0">
                <a:ln/>
                <a:solidFill>
                  <a:schemeClr val="accent2">
                    <a:lumMod val="50000"/>
                  </a:schemeClr>
                </a:solidFill>
                <a:effectLst/>
              </a:rPr>
              <a:t>MySQL</a:t>
            </a:r>
          </a:p>
          <a:p>
            <a:pPr algn="ctr"/>
            <a:r>
              <a:rPr lang="en-US" sz="1400" b="1" dirty="0" err="1" smtClean="0">
                <a:ln/>
                <a:solidFill>
                  <a:schemeClr val="accent2">
                    <a:lumMod val="50000"/>
                  </a:schemeClr>
                </a:solidFill>
              </a:rPr>
              <a:t>MatLab</a:t>
            </a:r>
            <a:endParaRPr lang="en-US" sz="1400" b="1" dirty="0" smtClean="0">
              <a:ln/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en-US" sz="1400" b="1" cap="none" spc="0" dirty="0" smtClean="0">
                <a:ln/>
                <a:solidFill>
                  <a:schemeClr val="accent2">
                    <a:lumMod val="50000"/>
                  </a:schemeClr>
                </a:solidFill>
                <a:effectLst/>
              </a:rPr>
              <a:t>Excel</a:t>
            </a:r>
            <a:endParaRPr lang="en-US" sz="1400" b="1" cap="none" spc="0" dirty="0">
              <a:ln/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 flipV="1">
            <a:off x="3186223" y="5101989"/>
            <a:ext cx="904531" cy="4604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34" name="Picture 2" descr="Y:\House Data\H30\Photos\H30_Photos\H30_Electric &amp; Gas Meters\H30_Gas Meter (2).JPG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23" t="46598" r="48443" b="43507"/>
          <a:stretch/>
        </p:blipFill>
        <p:spPr bwMode="auto">
          <a:xfrm>
            <a:off x="251520" y="4854451"/>
            <a:ext cx="2814123" cy="1158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tangle 34"/>
          <p:cNvSpPr/>
          <p:nvPr/>
        </p:nvSpPr>
        <p:spPr>
          <a:xfrm>
            <a:off x="951269" y="4361240"/>
            <a:ext cx="118494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/>
                <a:solidFill>
                  <a:schemeClr val="accent2">
                    <a:lumMod val="50000"/>
                  </a:schemeClr>
                </a:solidFill>
              </a:rPr>
              <a:t>Gas Cam</a:t>
            </a:r>
            <a:endParaRPr lang="en-US" b="1" dirty="0">
              <a:ln/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8950" y="6039432"/>
            <a:ext cx="387253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/>
                <a:solidFill>
                  <a:schemeClr val="accent2">
                    <a:lumMod val="50000"/>
                  </a:schemeClr>
                </a:solidFill>
              </a:rPr>
              <a:t>The Gas Cam sends a photo per second to the server.</a:t>
            </a:r>
            <a:endParaRPr lang="en-US" b="1" dirty="0">
              <a:ln/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419872" y="1168789"/>
            <a:ext cx="1584175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PRESENCE</a:t>
            </a:r>
            <a:endParaRPr lang="en-GB" sz="1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6290203" y="889556"/>
            <a:ext cx="158417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HOT WATER FLOW METER</a:t>
            </a:r>
            <a:endParaRPr lang="en-GB" sz="1400" b="1" dirty="0"/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1875570" y="1106116"/>
            <a:ext cx="260640" cy="3338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47048" y="189136"/>
            <a:ext cx="69944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DOR</a:t>
            </a:r>
            <a:endParaRPr lang="en-GB" sz="14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3465013" y="142764"/>
            <a:ext cx="96297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PIR</a:t>
            </a:r>
            <a:endParaRPr lang="en-GB" sz="14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25105" y="1704598"/>
            <a:ext cx="1584175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SMART</a:t>
            </a:r>
            <a:endParaRPr lang="en-GB" sz="1400" b="1" dirty="0"/>
          </a:p>
        </p:txBody>
      </p:sp>
    </p:spTree>
    <p:extLst>
      <p:ext uri="{BB962C8B-B14F-4D97-AF65-F5344CB8AC3E}">
        <p14:creationId xmlns:p14="http://schemas.microsoft.com/office/powerpoint/2010/main" val="166370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 animBg="1"/>
      <p:bldP spid="20" grpId="0"/>
      <p:bldP spid="21" grpId="0"/>
      <p:bldP spid="22" grpId="0"/>
      <p:bldP spid="23" grpId="0" animBg="1"/>
      <p:bldP spid="24" grpId="0"/>
      <p:bldP spid="26" grpId="0"/>
      <p:bldP spid="27" grpId="0"/>
      <p:bldP spid="28" grpId="0"/>
      <p:bldP spid="29" grpId="0"/>
      <p:bldP spid="30" grpId="0"/>
      <p:bldP spid="31" grpId="0" animBg="1"/>
      <p:bldP spid="32" grpId="0"/>
      <p:bldP spid="35" grpId="0"/>
      <p:bldP spid="36" grpId="0"/>
      <p:bldP spid="37" grpId="0"/>
      <p:bldP spid="38" grpId="0"/>
      <p:bldP spid="40" grpId="0"/>
      <p:bldP spid="41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/>
          <p:nvPr/>
        </p:nvPicPr>
        <p:blipFill rotWithShape="1">
          <a:blip r:embed="rId2"/>
          <a:srcRect l="16789" t="52127" r="38996" b="11170"/>
          <a:stretch/>
        </p:blipFill>
        <p:spPr bwMode="auto">
          <a:xfrm>
            <a:off x="198439" y="3193672"/>
            <a:ext cx="8362724" cy="30477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165386" y="3124252"/>
            <a:ext cx="8744780" cy="30477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>
            <a:off x="-1843" y="6165303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 rot="10800000">
            <a:off x="-1844" y="36004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5 Imagen"/>
          <p:cNvPicPr/>
          <p:nvPr/>
        </p:nvPicPr>
        <p:blipFill>
          <a:blip r:embed="rId4" cstate="print"/>
          <a:srcRect l="11827" t="47765" r="33275" b="24895"/>
          <a:stretch>
            <a:fillRect/>
          </a:stretch>
        </p:blipFill>
        <p:spPr bwMode="auto">
          <a:xfrm>
            <a:off x="5995748" y="-13690"/>
            <a:ext cx="313184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SmartPlug">
            <a:hlinkClick r:id="rId5"/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6" r="16721"/>
          <a:stretch/>
        </p:blipFill>
        <p:spPr bwMode="auto">
          <a:xfrm>
            <a:off x="761561" y="1596775"/>
            <a:ext cx="1512884" cy="1326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http://www.alertme.com/sites/default/files/imagecache/product/meter-reader-600.jpg">
            <a:hlinkClick r:id="rId7" tooltip="SmartMeterReader"/>
          </p:cNvPr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" r="3738"/>
          <a:stretch/>
        </p:blipFill>
        <p:spPr bwMode="auto">
          <a:xfrm>
            <a:off x="2710061" y="1597741"/>
            <a:ext cx="2069747" cy="131389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97933" y="2868116"/>
            <a:ext cx="173885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SMART METER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21527" y="2859018"/>
            <a:ext cx="185381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METER READER</a:t>
            </a:r>
          </a:p>
        </p:txBody>
      </p:sp>
      <p:sp>
        <p:nvSpPr>
          <p:cNvPr id="2" name="Down Arrow 1"/>
          <p:cNvSpPr/>
          <p:nvPr/>
        </p:nvSpPr>
        <p:spPr>
          <a:xfrm rot="16200000" flipH="1">
            <a:off x="4950203" y="1788014"/>
            <a:ext cx="576064" cy="999740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" name="TextBox 2"/>
          <p:cNvSpPr txBox="1"/>
          <p:nvPr/>
        </p:nvSpPr>
        <p:spPr>
          <a:xfrm>
            <a:off x="5775668" y="1968957"/>
            <a:ext cx="32350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ELECTRICITY CONSUMPTION ESTIMATION</a:t>
            </a:r>
            <a:endParaRPr lang="es-ES_tradnl" b="1" dirty="0"/>
          </a:p>
        </p:txBody>
      </p:sp>
      <p:pic>
        <p:nvPicPr>
          <p:cNvPr id="4099" name="Picture 3" descr="C:\Users\cvpc3\Desktop\Frontal Photos\H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646" y="1597740"/>
            <a:ext cx="2921812" cy="2261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cvpc3\Desktop\Frontal Photos\H30\P1000163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3193" y="4005487"/>
            <a:ext cx="1599642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cvpc3\Desktop\Frontal Photos\H4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808" y="3954123"/>
            <a:ext cx="2431880" cy="222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24" y="3927378"/>
            <a:ext cx="3058326" cy="228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4738365" y="1399086"/>
            <a:ext cx="999740" cy="1596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9" name="Rectangle 18"/>
          <p:cNvSpPr/>
          <p:nvPr/>
        </p:nvSpPr>
        <p:spPr>
          <a:xfrm>
            <a:off x="12612" y="491522"/>
            <a:ext cx="60887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dirty="0" smtClean="0"/>
              <a:t>ELECTRICITY CONSUMPTION WITHIN REAL HOUSES</a:t>
            </a:r>
            <a:endParaRPr lang="es-ES_tradnl" sz="3200" dirty="0"/>
          </a:p>
        </p:txBody>
      </p:sp>
    </p:spTree>
    <p:extLst>
      <p:ext uri="{BB962C8B-B14F-4D97-AF65-F5344CB8AC3E}">
        <p14:creationId xmlns:p14="http://schemas.microsoft.com/office/powerpoint/2010/main" val="393878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/>
      <p:bldP spid="2" grpId="0" animBg="1"/>
      <p:bldP spid="3" grpId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>
            <a:off x="-1843" y="6165303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 rot="10800000">
            <a:off x="-1844" y="0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5 Imagen"/>
          <p:cNvPicPr/>
          <p:nvPr/>
        </p:nvPicPr>
        <p:blipFill>
          <a:blip r:embed="rId3" cstate="print"/>
          <a:srcRect l="11827" t="47765" r="33275" b="24895"/>
          <a:stretch>
            <a:fillRect/>
          </a:stretch>
        </p:blipFill>
        <p:spPr bwMode="auto">
          <a:xfrm>
            <a:off x="5995748" y="-13690"/>
            <a:ext cx="313184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 rotWithShape="1">
          <a:blip r:embed="rId4"/>
          <a:srcRect l="26762" t="47340" r="20712" b="28192"/>
          <a:stretch/>
        </p:blipFill>
        <p:spPr bwMode="auto">
          <a:xfrm>
            <a:off x="467544" y="1700808"/>
            <a:ext cx="8064896" cy="34563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3878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>
            <a:off x="-1843" y="6165303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33929" r="48853" b="59722"/>
          <a:stretch/>
        </p:blipFill>
        <p:spPr bwMode="auto">
          <a:xfrm rot="10800000">
            <a:off x="-1844" y="0"/>
            <a:ext cx="9145844" cy="69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5 Imagen"/>
          <p:cNvPicPr/>
          <p:nvPr/>
        </p:nvPicPr>
        <p:blipFill>
          <a:blip r:embed="rId3" cstate="print"/>
          <a:srcRect l="11827" t="47765" r="33275" b="24895"/>
          <a:stretch>
            <a:fillRect/>
          </a:stretch>
        </p:blipFill>
        <p:spPr bwMode="auto">
          <a:xfrm>
            <a:off x="6156176" y="-13690"/>
            <a:ext cx="2971412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\\staff-fs\cv-staff-home\cvpc3\MATLAB\H01\METS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3" t="4604" r="7939" b="10069"/>
          <a:stretch/>
        </p:blipFill>
        <p:spPr bwMode="auto">
          <a:xfrm>
            <a:off x="56448" y="1195646"/>
            <a:ext cx="8985850" cy="518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878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446</TotalTime>
  <Words>273</Words>
  <Application>Microsoft Office PowerPoint</Application>
  <PresentationFormat>On-screen Show (4:3)</PresentationFormat>
  <Paragraphs>65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Default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Loughborough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Staff/Research Student</dc:creator>
  <cp:lastModifiedBy>Staff/Research Student</cp:lastModifiedBy>
  <cp:revision>50</cp:revision>
  <dcterms:created xsi:type="dcterms:W3CDTF">2012-06-10T08:45:06Z</dcterms:created>
  <dcterms:modified xsi:type="dcterms:W3CDTF">2012-06-11T19:52:04Z</dcterms:modified>
</cp:coreProperties>
</file>