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81" r:id="rId2"/>
  </p:sldIdLst>
  <p:sldSz cx="21385213" cy="30281563"/>
  <p:notesSz cx="14301788" cy="20564475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5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5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5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5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5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5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5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5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5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EA21"/>
    <a:srgbClr val="800000"/>
    <a:srgbClr val="740404"/>
    <a:srgbClr val="9C0808"/>
    <a:srgbClr val="8888D8"/>
    <a:srgbClr val="333300"/>
    <a:srgbClr val="003366"/>
    <a:srgbClr val="333399"/>
    <a:srgbClr val="B2B2B2"/>
    <a:srgbClr val="6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02" autoAdjust="0"/>
    <p:restoredTop sz="92895" autoAdjust="0"/>
  </p:normalViewPr>
  <p:slideViewPr>
    <p:cSldViewPr>
      <p:cViewPr>
        <p:scale>
          <a:sx n="50" d="100"/>
          <a:sy n="50" d="100"/>
        </p:scale>
        <p:origin x="-426" y="2904"/>
      </p:cViewPr>
      <p:guideLst>
        <p:guide orient="horz" pos="9538"/>
        <p:guide pos="3929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612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197442" cy="102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9219" tIns="99610" rIns="199219" bIns="99610" numCol="1" anchor="t" anchorCtr="0" compatLnSpc="1">
            <a:prstTxWarp prst="textNoShape">
              <a:avLst/>
            </a:prstTxWarp>
          </a:bodyPr>
          <a:lstStyle>
            <a:lvl1pPr>
              <a:defRPr sz="2600" smtClean="0"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101037" y="0"/>
            <a:ext cx="6197442" cy="102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9219" tIns="99610" rIns="199219" bIns="99610" numCol="1" anchor="t" anchorCtr="0" compatLnSpc="1">
            <a:prstTxWarp prst="textNoShape">
              <a:avLst/>
            </a:prstTxWarp>
          </a:bodyPr>
          <a:lstStyle>
            <a:lvl1pPr algn="r">
              <a:defRPr sz="2600" smtClean="0"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429125" y="1543050"/>
            <a:ext cx="5443538" cy="7710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430179" y="9768125"/>
            <a:ext cx="11441430" cy="9254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9219" tIns="99610" rIns="199219" bIns="996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9532683"/>
            <a:ext cx="6197442" cy="102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9219" tIns="99610" rIns="199219" bIns="99610" numCol="1" anchor="b" anchorCtr="0" compatLnSpc="1">
            <a:prstTxWarp prst="textNoShape">
              <a:avLst/>
            </a:prstTxWarp>
          </a:bodyPr>
          <a:lstStyle>
            <a:lvl1pPr>
              <a:defRPr sz="2600" smtClean="0"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8101037" y="19532683"/>
            <a:ext cx="6197442" cy="102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9219" tIns="99610" rIns="199219" bIns="99610" numCol="1" anchor="b" anchorCtr="0" compatLnSpc="1">
            <a:prstTxWarp prst="textNoShape">
              <a:avLst/>
            </a:prstTxWarp>
          </a:bodyPr>
          <a:lstStyle>
            <a:lvl1pPr algn="r">
              <a:defRPr sz="2600" smtClean="0"/>
            </a:lvl1pPr>
          </a:lstStyle>
          <a:p>
            <a:pPr>
              <a:defRPr/>
            </a:pPr>
            <a:fld id="{F50900DC-22E6-4778-9A7E-868B346985A4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125937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8101037" y="19532683"/>
            <a:ext cx="6197442" cy="102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9219" tIns="99610" rIns="199219" bIns="99610" anchor="b"/>
          <a:lstStyle/>
          <a:p>
            <a:pPr algn="r"/>
            <a:fld id="{F01B1F95-F5CB-4086-BD9B-744ADD54F8A6}" type="slidenum">
              <a:rPr lang="es-ES" sz="2600"/>
              <a:pPr algn="r"/>
              <a:t>1</a:t>
            </a:fld>
            <a:endParaRPr lang="es-ES" sz="2600" dirty="0"/>
          </a:p>
        </p:txBody>
      </p:sp>
      <p:sp>
        <p:nvSpPr>
          <p:cNvPr id="47107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429125" y="1543050"/>
            <a:ext cx="5443538" cy="7710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8" name="2 Marcador de notas"/>
          <p:cNvSpPr>
            <a:spLocks noGrp="1"/>
          </p:cNvSpPr>
          <p:nvPr>
            <p:ph type="body" idx="1"/>
          </p:nvPr>
        </p:nvSpPr>
        <p:spPr bwMode="auto">
          <a:xfrm>
            <a:off x="1430179" y="9768125"/>
            <a:ext cx="11441430" cy="9254014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183899" tIns="91949" rIns="183899" bIns="91949"/>
          <a:lstStyle/>
          <a:p>
            <a:pPr eaLnBrk="1" hangingPunct="1">
              <a:spcBef>
                <a:spcPct val="0"/>
              </a:spcBef>
            </a:pPr>
            <a:endParaRPr lang="da-DK" dirty="0" smtClean="0"/>
          </a:p>
        </p:txBody>
      </p:sp>
      <p:sp>
        <p:nvSpPr>
          <p:cNvPr id="47109" name="3 Marcador de número de diapositiva"/>
          <p:cNvSpPr txBox="1">
            <a:spLocks noGrp="1"/>
          </p:cNvSpPr>
          <p:nvPr/>
        </p:nvSpPr>
        <p:spPr bwMode="auto">
          <a:xfrm>
            <a:off x="8101037" y="19532683"/>
            <a:ext cx="6197442" cy="102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3899" tIns="91949" rIns="183899" bIns="91949" anchor="b"/>
          <a:lstStyle/>
          <a:p>
            <a:pPr algn="r" defTabSz="1840006"/>
            <a:fld id="{182BD805-42F1-422F-9427-0C7C6B3A2D82}" type="slidenum">
              <a:rPr lang="es-ES" sz="2400"/>
              <a:pPr algn="r" defTabSz="1840006"/>
              <a:t>1</a:t>
            </a:fld>
            <a:endParaRPr lang="es-ES" sz="24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6237354" y="0"/>
            <a:ext cx="15147859" cy="30281563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8903428" y="15140782"/>
            <a:ext cx="30281563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295232" tIns="147616" rIns="295232" bIns="147616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7874146" y="2355232"/>
            <a:ext cx="11940077" cy="12664423"/>
          </a:xfrm>
        </p:spPr>
        <p:txBody>
          <a:bodyPr lIns="147616" tIns="0" rIns="147616">
            <a:noAutofit/>
          </a:bodyPr>
          <a:lstStyle>
            <a:lvl1pPr algn="r">
              <a:defRPr sz="136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7845085" y="15630302"/>
            <a:ext cx="11962010" cy="4862571"/>
          </a:xfrm>
        </p:spPr>
        <p:txBody>
          <a:bodyPr lIns="147616" tIns="0" rIns="147616" bIns="0"/>
          <a:lstStyle>
            <a:lvl1pPr marL="0" indent="0" algn="r">
              <a:buNone/>
              <a:defRPr sz="7100">
                <a:solidFill>
                  <a:srgbClr val="FFFFFF"/>
                </a:solidFill>
                <a:effectLst/>
              </a:defRPr>
            </a:lvl1pPr>
            <a:lvl2pPr marL="1476162" indent="0" algn="ctr">
              <a:buNone/>
            </a:lvl2pPr>
            <a:lvl3pPr marL="2952323" indent="0" algn="ctr">
              <a:buNone/>
            </a:lvl3pPr>
            <a:lvl4pPr marL="4428485" indent="0" algn="ctr">
              <a:buNone/>
            </a:lvl4pPr>
            <a:lvl5pPr marL="5904647" indent="0" algn="ctr">
              <a:buNone/>
            </a:lvl5pPr>
            <a:lvl6pPr marL="7380808" indent="0" algn="ctr">
              <a:buNone/>
            </a:lvl6pPr>
            <a:lvl7pPr marL="8856970" indent="0" algn="ctr">
              <a:buNone/>
            </a:lvl7pPr>
            <a:lvl8pPr marL="10333131" indent="0" algn="ctr">
              <a:buNone/>
            </a:lvl8pPr>
            <a:lvl9pPr marL="11809293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13731122" y="28956672"/>
            <a:ext cx="4683193" cy="1001888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endParaRPr lang="es-ES" dirty="0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593774" y="28956672"/>
            <a:ext cx="6847108" cy="1009385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E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8431144" y="28949174"/>
            <a:ext cx="1375950" cy="1009385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D15AA16-BD36-4AA6-9F9F-0339FA49A046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15AA16-BD36-4AA6-9F9F-0339FA49A046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326069" y="1214069"/>
            <a:ext cx="3564202" cy="25837463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69260" y="1212687"/>
            <a:ext cx="14078599" cy="2583746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9922739" y="28956672"/>
            <a:ext cx="4683193" cy="1001888"/>
          </a:xfrm>
        </p:spPr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069261" y="28949174"/>
            <a:ext cx="8554085" cy="1009385"/>
          </a:xfrm>
        </p:spPr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27486" y="28935716"/>
            <a:ext cx="1375950" cy="100938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D15AA16-BD36-4AA6-9F9F-0339FA49A046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15AA16-BD36-4AA6-9F9F-0339FA49A046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94941" y="12459850"/>
            <a:ext cx="14629806" cy="6014255"/>
          </a:xfrm>
        </p:spPr>
        <p:txBody>
          <a:bodyPr tIns="0" anchor="t"/>
          <a:lstStyle>
            <a:lvl1pPr algn="r">
              <a:buNone/>
              <a:defRPr sz="136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494941" y="8411548"/>
            <a:ext cx="14629806" cy="3282962"/>
          </a:xfrm>
        </p:spPr>
        <p:txBody>
          <a:bodyPr anchor="b"/>
          <a:lstStyle>
            <a:lvl1pPr marL="0" indent="0" algn="r">
              <a:buNone/>
              <a:defRPr sz="6500">
                <a:solidFill>
                  <a:schemeClr val="tx1"/>
                </a:solidFill>
                <a:effectLst/>
              </a:defRPr>
            </a:lvl1pPr>
            <a:lvl2pPr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11048648" y="28951656"/>
            <a:ext cx="4683193" cy="1001888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058508" y="28951656"/>
            <a:ext cx="6771984" cy="1009385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5748797" y="28944158"/>
            <a:ext cx="1375950" cy="1009385"/>
          </a:xfrm>
        </p:spPr>
        <p:txBody>
          <a:bodyPr/>
          <a:lstStyle>
            <a:extLst/>
          </a:lstStyle>
          <a:p>
            <a:fld id="{6D15AA16-BD36-4AA6-9F9F-0339FA49A046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9260" y="1413140"/>
            <a:ext cx="16937089" cy="5046927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69261" y="7065700"/>
            <a:ext cx="8233307" cy="19984432"/>
          </a:xfrm>
        </p:spPr>
        <p:txBody>
          <a:bodyPr anchor="t"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9773042" y="7065700"/>
            <a:ext cx="8233307" cy="19984432"/>
          </a:xfrm>
        </p:spPr>
        <p:txBody>
          <a:bodyPr anchor="t"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15AA16-BD36-4AA6-9F9F-0339FA49A046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9260" y="1413140"/>
            <a:ext cx="16937089" cy="5046927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9261" y="25907559"/>
            <a:ext cx="8233307" cy="2018771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5800" b="1">
                <a:solidFill>
                  <a:schemeClr val="tx2"/>
                </a:solidFill>
                <a:effectLst/>
              </a:defRPr>
            </a:lvl1pPr>
            <a:lvl2pPr>
              <a:buNone/>
              <a:defRPr sz="6500" b="1"/>
            </a:lvl2pPr>
            <a:lvl3pPr>
              <a:buNone/>
              <a:defRPr sz="5800" b="1"/>
            </a:lvl3pPr>
            <a:lvl4pPr>
              <a:buNone/>
              <a:defRPr sz="5200" b="1"/>
            </a:lvl4pPr>
            <a:lvl5pPr>
              <a:buNone/>
              <a:defRPr sz="52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9773042" y="25907559"/>
            <a:ext cx="8233307" cy="2018771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5800" b="1">
                <a:solidFill>
                  <a:schemeClr val="tx2"/>
                </a:solidFill>
                <a:effectLst/>
              </a:defRPr>
            </a:lvl1pPr>
            <a:lvl2pPr>
              <a:buNone/>
              <a:defRPr sz="6500" b="1"/>
            </a:lvl2pPr>
            <a:lvl3pPr>
              <a:buNone/>
              <a:defRPr sz="5800" b="1"/>
            </a:lvl3pPr>
            <a:lvl4pPr>
              <a:buNone/>
              <a:defRPr sz="5200" b="1"/>
            </a:lvl4pPr>
            <a:lvl5pPr>
              <a:buNone/>
              <a:defRPr sz="52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1069261" y="7558645"/>
            <a:ext cx="8233307" cy="18168938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9773042" y="7558645"/>
            <a:ext cx="8233307" cy="18168938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15AA16-BD36-4AA6-9F9F-0339FA49A046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9260" y="1413140"/>
            <a:ext cx="16937089" cy="5046927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15AA16-BD36-4AA6-9F9F-0339FA49A046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15AA16-BD36-4AA6-9F9F-0339FA49A046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9261" y="1009385"/>
            <a:ext cx="13793462" cy="5181512"/>
          </a:xfrm>
        </p:spPr>
        <p:txBody>
          <a:bodyPr wrap="square" anchor="b"/>
          <a:lstStyle>
            <a:lvl1pPr algn="l">
              <a:buNone/>
              <a:defRPr lang="en-US" sz="77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069261" y="6611855"/>
            <a:ext cx="13793462" cy="2660397"/>
          </a:xfrm>
        </p:spPr>
        <p:txBody>
          <a:bodyPr rot="0" spcFirstLastPara="0" vertOverflow="overflow" horzOverflow="overflow" vert="horz" wrap="square" lIns="147616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4500"/>
            </a:lvl1pPr>
            <a:lvl2pPr>
              <a:buNone/>
              <a:defRPr sz="3900"/>
            </a:lvl2pPr>
            <a:lvl3pPr>
              <a:buNone/>
              <a:defRPr sz="3200"/>
            </a:lvl3pPr>
            <a:lvl4pPr>
              <a:buNone/>
              <a:defRPr sz="2900"/>
            </a:lvl4pPr>
            <a:lvl5pPr>
              <a:buNone/>
              <a:defRPr sz="2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069261" y="9420931"/>
            <a:ext cx="16929960" cy="19303512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500"/>
            </a:lvl4pPr>
            <a:lvl5pPr>
              <a:defRPr sz="65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15AA16-BD36-4AA6-9F9F-0339FA49A046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1398478" y="4436123"/>
            <a:ext cx="10102144" cy="19042206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5232" tIns="147616" rIns="295232" bIns="147616"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 rot="21420000">
            <a:off x="1395527" y="4410284"/>
            <a:ext cx="10102144" cy="19042206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5232" tIns="147616" rIns="295232" bIns="147616"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603566" y="5046927"/>
            <a:ext cx="8019455" cy="9084469"/>
          </a:xfrm>
        </p:spPr>
        <p:txBody>
          <a:bodyPr vert="horz" anchor="b"/>
          <a:lstStyle>
            <a:lvl1pPr algn="l">
              <a:buNone/>
              <a:defRPr sz="97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2603566" y="14498916"/>
            <a:ext cx="8019455" cy="8478838"/>
          </a:xfrm>
        </p:spPr>
        <p:txBody>
          <a:bodyPr rot="0" spcFirstLastPara="0" vertOverflow="overflow" horzOverflow="overflow" vert="horz" wrap="square" lIns="265709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4500" baseline="0">
                <a:solidFill>
                  <a:schemeClr val="tx1"/>
                </a:solidFill>
              </a:defRPr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15AA16-BD36-4AA6-9F9F-0339FA49A046}" type="slidenum">
              <a:rPr lang="es-ES" smtClean="0"/>
              <a:pPr/>
              <a:t>‹#›</a:t>
            </a:fld>
            <a:endParaRPr lang="es-ES" dirty="0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1552163" y="4596554"/>
            <a:ext cx="9837198" cy="18572692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10300"/>
            </a:lvl1pPr>
            <a:extLst/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19068482" y="0"/>
            <a:ext cx="2316731" cy="30281563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1069261" y="1413140"/>
            <a:ext cx="16929960" cy="5046927"/>
          </a:xfrm>
          <a:prstGeom prst="rect">
            <a:avLst/>
          </a:prstGeom>
        </p:spPr>
        <p:txBody>
          <a:bodyPr vert="horz" lIns="147616" tIns="0" rIns="147616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1069261" y="7106391"/>
            <a:ext cx="16929960" cy="21398971"/>
          </a:xfrm>
          <a:prstGeom prst="rect">
            <a:avLst/>
          </a:prstGeom>
        </p:spPr>
        <p:txBody>
          <a:bodyPr vert="horz" lIns="295232" tIns="147616" rIns="295232" bIns="147616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9930036" y="28956672"/>
            <a:ext cx="4683193" cy="1001888"/>
          </a:xfrm>
          <a:prstGeom prst="rect">
            <a:avLst/>
          </a:prstGeom>
        </p:spPr>
        <p:txBody>
          <a:bodyPr vert="horz" lIns="295232" tIns="0" rIns="295232" bIns="0" anchor="b"/>
          <a:lstStyle>
            <a:lvl1pPr algn="l" eaLnBrk="1" latinLnBrk="0" hangingPunct="1">
              <a:defRPr kumimoji="0" sz="3200">
                <a:solidFill>
                  <a:schemeClr val="tx2"/>
                </a:solidFill>
              </a:defRPr>
            </a:lvl1pPr>
            <a:extLst/>
          </a:lstStyle>
          <a:p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069261" y="28956672"/>
            <a:ext cx="8554085" cy="1009385"/>
          </a:xfrm>
          <a:prstGeom prst="rect">
            <a:avLst/>
          </a:prstGeom>
        </p:spPr>
        <p:txBody>
          <a:bodyPr vert="horz" lIns="295232" tIns="0" rIns="295232" bIns="0" anchor="b"/>
          <a:lstStyle>
            <a:lvl1pPr algn="r" eaLnBrk="1" latinLnBrk="0" hangingPunct="1">
              <a:defRPr kumimoji="0" sz="3200">
                <a:solidFill>
                  <a:schemeClr val="tx2"/>
                </a:solidFill>
              </a:defRPr>
            </a:lvl1pPr>
            <a:extLst/>
          </a:lstStyle>
          <a:p>
            <a:endParaRPr lang="es-ES" dirty="0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20357" y="28949174"/>
            <a:ext cx="1375950" cy="100938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3600">
                <a:solidFill>
                  <a:schemeClr val="tx2"/>
                </a:solidFill>
              </a:defRPr>
            </a:lvl1pPr>
            <a:extLst/>
          </a:lstStyle>
          <a:p>
            <a:fld id="{6D15AA16-BD36-4AA6-9F9F-0339FA49A046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123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885697" indent="-885697" algn="l" rtl="0" eaLnBrk="1" latinLnBrk="0" hangingPunct="1">
        <a:spcBef>
          <a:spcPts val="1937"/>
        </a:spcBef>
        <a:buClr>
          <a:schemeClr val="tx2"/>
        </a:buClr>
        <a:buSzPct val="73000"/>
        <a:buFont typeface="Wingdings 2"/>
        <a:buChar char=""/>
        <a:defRPr kumimoji="0" sz="8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1682824" indent="-738081" algn="l" rtl="0" eaLnBrk="1" latinLnBrk="0" hangingPunct="1">
        <a:spcBef>
          <a:spcPts val="1614"/>
        </a:spcBef>
        <a:buClr>
          <a:schemeClr val="accent4"/>
        </a:buClr>
        <a:buSzPct val="80000"/>
        <a:buFont typeface="Wingdings 2"/>
        <a:buChar char=""/>
        <a:defRPr kumimoji="0" sz="74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2450428" indent="-738081" algn="l" rtl="0" eaLnBrk="1" latinLnBrk="0" hangingPunct="1">
        <a:spcBef>
          <a:spcPts val="1291"/>
        </a:spcBef>
        <a:buClr>
          <a:schemeClr val="accent4"/>
        </a:buClr>
        <a:buSzPct val="60000"/>
        <a:buFont typeface="Wingdings"/>
        <a:buChar char=""/>
        <a:defRPr kumimoji="0" sz="6500" kern="1200">
          <a:solidFill>
            <a:schemeClr val="tx1"/>
          </a:solidFill>
          <a:latin typeface="+mn-lt"/>
          <a:ea typeface="+mn-ea"/>
          <a:cs typeface="+mn-cs"/>
        </a:defRPr>
      </a:lvl3pPr>
      <a:lvl4pPr marL="3247556" indent="-738081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65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4133253" indent="-738081" algn="l" rtl="0" eaLnBrk="1" latinLnBrk="0" hangingPunct="1">
        <a:spcBef>
          <a:spcPts val="1291"/>
        </a:spcBef>
        <a:buClr>
          <a:schemeClr val="accent4"/>
        </a:buClr>
        <a:buSzPct val="70000"/>
        <a:buFont typeface="Wingdings"/>
        <a:buChar char=""/>
        <a:defRPr kumimoji="0"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4753240" indent="-590465" algn="l" rtl="0" eaLnBrk="1" latinLnBrk="0" hangingPunct="1">
        <a:spcBef>
          <a:spcPts val="1291"/>
        </a:spcBef>
        <a:buClr>
          <a:schemeClr val="accent4"/>
        </a:buClr>
        <a:buSzPct val="80000"/>
        <a:buFont typeface="Wingdings 2"/>
        <a:buChar char=""/>
        <a:defRPr kumimoji="0" sz="5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5402752" indent="-590465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52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5963693" indent="-590465" algn="l" rtl="0" eaLnBrk="1" latinLnBrk="0" hangingPunct="1">
        <a:spcBef>
          <a:spcPts val="969"/>
        </a:spcBef>
        <a:buClr>
          <a:schemeClr val="accent4"/>
        </a:buClr>
        <a:buSzPct val="100000"/>
        <a:buChar char="•"/>
        <a:defRPr kumimoji="0" sz="52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6642727" indent="-590465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45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147616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295232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44284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590464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738080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8856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03331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118092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10.jpeg"/><Relationship Id="rId18" Type="http://schemas.openxmlformats.org/officeDocument/2006/relationships/image" Target="../media/image15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11" Type="http://schemas.openxmlformats.org/officeDocument/2006/relationships/image" Target="../media/image8.wmf"/><Relationship Id="rId5" Type="http://schemas.openxmlformats.org/officeDocument/2006/relationships/image" Target="../media/image4.jpeg"/><Relationship Id="rId15" Type="http://schemas.openxmlformats.org/officeDocument/2006/relationships/image" Target="../media/image12.png"/><Relationship Id="rId10" Type="http://schemas.openxmlformats.org/officeDocument/2006/relationships/image" Target="../media/image7.jpeg"/><Relationship Id="rId19" Type="http://schemas.openxmlformats.org/officeDocument/2006/relationships/image" Target="../media/image16.png"/><Relationship Id="rId4" Type="http://schemas.openxmlformats.org/officeDocument/2006/relationships/image" Target="../media/image3.png"/><Relationship Id="rId9" Type="http://schemas.openxmlformats.org/officeDocument/2006/relationships/image" Target="../media/image2.pn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3604283" y="1944139"/>
            <a:ext cx="12793342" cy="335595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9793271" y="24041681"/>
            <a:ext cx="11634802" cy="45011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3" name="Picture 5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14" t="23445" r="47235" b="33643"/>
          <a:stretch/>
        </p:blipFill>
        <p:spPr bwMode="auto">
          <a:xfrm>
            <a:off x="11229355" y="15032013"/>
            <a:ext cx="5555849" cy="714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2" descr="\\staff-fs\cv-staff-home\cvpc3\MATLAB\H01 Graphs\METs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07" t="52482" r="8145" b="32718"/>
          <a:stretch/>
        </p:blipFill>
        <p:spPr bwMode="auto">
          <a:xfrm>
            <a:off x="3702525" y="9646910"/>
            <a:ext cx="8754962" cy="898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30" name="Picture 5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6" t="23445" r="25551" b="33643"/>
          <a:stretch/>
        </p:blipFill>
        <p:spPr bwMode="auto">
          <a:xfrm>
            <a:off x="16793124" y="14954677"/>
            <a:ext cx="4634949" cy="714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98" name="Picture 1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969" y="21775457"/>
            <a:ext cx="3808303" cy="2858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119" name="Picture 39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9" t="3752" r="2206" b="2839"/>
          <a:stretch/>
        </p:blipFill>
        <p:spPr bwMode="auto">
          <a:xfrm>
            <a:off x="16617472" y="1025169"/>
            <a:ext cx="4733263" cy="2483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0" y="17445"/>
            <a:ext cx="3463032" cy="28642563"/>
          </a:xfrm>
          <a:prstGeom prst="rect">
            <a:avLst/>
          </a:prstGeom>
          <a:solidFill>
            <a:srgbClr val="8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graphicFrame>
        <p:nvGraphicFramePr>
          <p:cNvPr id="46085" name="Object 5"/>
          <p:cNvGraphicFramePr>
            <a:graphicFrameLocks noChangeAspect="1"/>
          </p:cNvGraphicFramePr>
          <p:nvPr/>
        </p:nvGraphicFramePr>
        <p:xfrm>
          <a:off x="11601752" y="28788714"/>
          <a:ext cx="4070350" cy="1366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68" name="Imagen de mapa de bits" r:id="rId8" imgW="6268325" imgH="2095793" progId="PBrush">
                  <p:embed/>
                </p:oleObj>
              </mc:Choice>
              <mc:Fallback>
                <p:oleObj name="Imagen de mapa de bits" r:id="rId8" imgW="6268325" imgH="2095793" progId="PBrush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01752" y="28788714"/>
                        <a:ext cx="4070350" cy="1366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6" name="Text Box 2"/>
          <p:cNvSpPr txBox="1">
            <a:spLocks noChangeArrowheads="1"/>
          </p:cNvSpPr>
          <p:nvPr/>
        </p:nvSpPr>
        <p:spPr bwMode="auto">
          <a:xfrm rot="16200000">
            <a:off x="-13718162" y="13769715"/>
            <a:ext cx="28614079" cy="1074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10812" tIns="105407" rIns="210812" bIns="105407">
            <a:spAutoFit/>
          </a:bodyPr>
          <a:lstStyle/>
          <a:p>
            <a:pPr algn="ctr" defTabSz="2106613">
              <a:spcBef>
                <a:spcPct val="50000"/>
              </a:spcBef>
            </a:pPr>
            <a:r>
              <a:rPr lang="es-ES" sz="5600" b="1" dirty="0">
                <a:solidFill>
                  <a:schemeClr val="bg1"/>
                </a:solidFill>
                <a:latin typeface="Century Gothic" pitchFamily="34" charset="0"/>
                <a:cs typeface="Times New Roman" pitchFamily="18" charset="0"/>
              </a:rPr>
              <a:t>P</a:t>
            </a:r>
            <a:r>
              <a:rPr lang="es-ES" sz="3600" dirty="0">
                <a:solidFill>
                  <a:schemeClr val="bg1"/>
                </a:solidFill>
                <a:latin typeface="Century Gothic" pitchFamily="34" charset="0"/>
                <a:cs typeface="Times New Roman" pitchFamily="18" charset="0"/>
              </a:rPr>
              <a:t>royecto </a:t>
            </a:r>
            <a:r>
              <a:rPr lang="es-ES" sz="5600" b="1" dirty="0">
                <a:solidFill>
                  <a:schemeClr val="bg1"/>
                </a:solidFill>
                <a:latin typeface="Century Gothic" pitchFamily="34" charset="0"/>
                <a:cs typeface="Times New Roman" pitchFamily="18" charset="0"/>
              </a:rPr>
              <a:t>F</a:t>
            </a:r>
            <a:r>
              <a:rPr lang="es-ES" sz="3600" dirty="0">
                <a:solidFill>
                  <a:schemeClr val="bg1"/>
                </a:solidFill>
                <a:latin typeface="Century Gothic" pitchFamily="34" charset="0"/>
                <a:cs typeface="Times New Roman" pitchFamily="18" charset="0"/>
              </a:rPr>
              <a:t>inal de </a:t>
            </a:r>
            <a:r>
              <a:rPr lang="es-ES" sz="5600" b="1" dirty="0" smtClean="0">
                <a:solidFill>
                  <a:schemeClr val="bg1"/>
                </a:solidFill>
                <a:latin typeface="Century Gothic" pitchFamily="34" charset="0"/>
                <a:cs typeface="Times New Roman" pitchFamily="18" charset="0"/>
              </a:rPr>
              <a:t>G</a:t>
            </a:r>
            <a:r>
              <a:rPr lang="es-ES" sz="3600" dirty="0">
                <a:solidFill>
                  <a:schemeClr val="bg1"/>
                </a:solidFill>
                <a:latin typeface="Century Gothic" pitchFamily="34" charset="0"/>
                <a:cs typeface="Times New Roman" pitchFamily="18" charset="0"/>
              </a:rPr>
              <a:t>rado</a:t>
            </a:r>
            <a:r>
              <a:rPr lang="es-ES" sz="3600" dirty="0" smtClean="0">
                <a:solidFill>
                  <a:schemeClr val="bg1"/>
                </a:solidFill>
                <a:latin typeface="Century Gothic" pitchFamily="34" charset="0"/>
                <a:cs typeface="Times New Roman" pitchFamily="18" charset="0"/>
              </a:rPr>
              <a:t>  </a:t>
            </a:r>
            <a:r>
              <a:rPr lang="es-ES" sz="5600" b="1" dirty="0">
                <a:solidFill>
                  <a:schemeClr val="bg1"/>
                </a:solidFill>
                <a:latin typeface="Century Gothic" pitchFamily="34" charset="0"/>
                <a:cs typeface="Times New Roman" pitchFamily="18" charset="0"/>
              </a:rPr>
              <a:t>I</a:t>
            </a:r>
            <a:r>
              <a:rPr lang="es-ES" sz="3600" dirty="0">
                <a:solidFill>
                  <a:schemeClr val="bg1"/>
                </a:solidFill>
                <a:latin typeface="Century Gothic" pitchFamily="34" charset="0"/>
                <a:cs typeface="Times New Roman" pitchFamily="18" charset="0"/>
              </a:rPr>
              <a:t>ngeniería</a:t>
            </a:r>
            <a:r>
              <a:rPr lang="es-ES" sz="3600" b="1" dirty="0" smtClean="0">
                <a:solidFill>
                  <a:schemeClr val="bg1"/>
                </a:solidFill>
                <a:latin typeface="Century Gothic" pitchFamily="34" charset="0"/>
                <a:cs typeface="Times New Roman" pitchFamily="18" charset="0"/>
              </a:rPr>
              <a:t> </a:t>
            </a:r>
            <a:r>
              <a:rPr lang="es-ES" sz="3600" dirty="0">
                <a:solidFill>
                  <a:schemeClr val="bg1"/>
                </a:solidFill>
                <a:latin typeface="Century Gothic" pitchFamily="34" charset="0"/>
                <a:cs typeface="Times New Roman" pitchFamily="18" charset="0"/>
              </a:rPr>
              <a:t>en la </a:t>
            </a:r>
            <a:r>
              <a:rPr lang="es-ES" sz="5600" b="1" dirty="0">
                <a:solidFill>
                  <a:schemeClr val="bg1"/>
                </a:solidFill>
                <a:latin typeface="Century Gothic" pitchFamily="34" charset="0"/>
                <a:cs typeface="Times New Roman" pitchFamily="18" charset="0"/>
              </a:rPr>
              <a:t>E</a:t>
            </a:r>
            <a:r>
              <a:rPr lang="es-ES" sz="3600" dirty="0">
                <a:solidFill>
                  <a:schemeClr val="bg1"/>
                </a:solidFill>
                <a:latin typeface="Century Gothic" pitchFamily="34" charset="0"/>
                <a:cs typeface="Times New Roman" pitchFamily="18" charset="0"/>
              </a:rPr>
              <a:t>dificación</a:t>
            </a:r>
            <a:r>
              <a:rPr lang="es-ES" sz="4000" dirty="0" smtClean="0">
                <a:solidFill>
                  <a:schemeClr val="bg1"/>
                </a:solidFill>
                <a:latin typeface="Century Gothic" pitchFamily="34" charset="0"/>
                <a:cs typeface="Times New Roman" pitchFamily="18" charset="0"/>
              </a:rPr>
              <a:t>                 </a:t>
            </a:r>
            <a:r>
              <a:rPr lang="es-ES" sz="3600" dirty="0">
                <a:solidFill>
                  <a:schemeClr val="bg1"/>
                </a:solidFill>
                <a:latin typeface="Century Gothic" pitchFamily="34" charset="0"/>
                <a:cs typeface="Times New Roman" pitchFamily="18" charset="0"/>
              </a:rPr>
              <a:t>modalidad de intercambio académico curso  </a:t>
            </a:r>
            <a:r>
              <a:rPr lang="es-ES" sz="3600" dirty="0" smtClean="0">
                <a:solidFill>
                  <a:schemeClr val="bg1"/>
                </a:solidFill>
                <a:latin typeface="Century Gothic" pitchFamily="34" charset="0"/>
                <a:cs typeface="Times New Roman" pitchFamily="18" charset="0"/>
              </a:rPr>
              <a:t>20011-12</a:t>
            </a:r>
            <a:endParaRPr lang="en-US" sz="5600" b="1" dirty="0">
              <a:solidFill>
                <a:schemeClr val="bg1"/>
              </a:solidFill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46087" name="Text Box 2"/>
          <p:cNvSpPr txBox="1">
            <a:spLocks noChangeArrowheads="1"/>
          </p:cNvSpPr>
          <p:nvPr/>
        </p:nvSpPr>
        <p:spPr bwMode="auto">
          <a:xfrm rot="16200000">
            <a:off x="-11711046" y="13392884"/>
            <a:ext cx="28460083" cy="169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10812" tIns="105407" rIns="210812" bIns="105407">
            <a:spAutoFit/>
          </a:bodyPr>
          <a:lstStyle/>
          <a:p>
            <a:pPr algn="ctr" defTabSz="2106613">
              <a:spcBef>
                <a:spcPct val="50000"/>
              </a:spcBef>
            </a:pPr>
            <a:r>
              <a:rPr lang="en-GB" sz="9600" b="1" dirty="0" smtClean="0">
                <a:solidFill>
                  <a:schemeClr val="bg1"/>
                </a:solidFill>
                <a:latin typeface="Century Gothic" pitchFamily="34" charset="0"/>
                <a:cs typeface="Times New Roman" pitchFamily="18" charset="0"/>
              </a:rPr>
              <a:t>United Kingdom/Loughborough </a:t>
            </a:r>
            <a:endParaRPr lang="en-US" sz="6000" b="1" dirty="0">
              <a:solidFill>
                <a:schemeClr val="bg1"/>
              </a:solidFill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46088" name="Text Box 2"/>
          <p:cNvSpPr txBox="1">
            <a:spLocks noChangeArrowheads="1"/>
          </p:cNvSpPr>
          <p:nvPr/>
        </p:nvSpPr>
        <p:spPr bwMode="auto">
          <a:xfrm>
            <a:off x="0" y="28611513"/>
            <a:ext cx="7315200" cy="169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10812" tIns="105407" rIns="210812" bIns="105407">
            <a:spAutoFit/>
          </a:bodyPr>
          <a:lstStyle/>
          <a:p>
            <a:pPr defTabSz="2106613">
              <a:spcBef>
                <a:spcPct val="50000"/>
              </a:spcBef>
            </a:pPr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  <a:cs typeface="Times New Roman" pitchFamily="18" charset="0"/>
              </a:rPr>
              <a:t>A</a:t>
            </a:r>
            <a:r>
              <a:rPr lang="es-ES" sz="2400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  <a:cs typeface="Times New Roman" pitchFamily="18" charset="0"/>
              </a:rPr>
              <a:t>lumno: </a:t>
            </a:r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  <a:cs typeface="Times New Roman" pitchFamily="18" charset="0"/>
              </a:rPr>
              <a:t>Paula </a:t>
            </a:r>
            <a:r>
              <a:rPr lang="es-ES" sz="2400" b="1" dirty="0" err="1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  <a:cs typeface="Times New Roman" pitchFamily="18" charset="0"/>
              </a:rPr>
              <a:t>Cosar</a:t>
            </a:r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  <a:cs typeface="Times New Roman" pitchFamily="18" charset="0"/>
              </a:rPr>
              <a:t> </a:t>
            </a:r>
            <a:r>
              <a:rPr lang="es-ES" sz="2400" b="1" dirty="0" err="1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  <a:cs typeface="Times New Roman" pitchFamily="18" charset="0"/>
              </a:rPr>
              <a:t>Jorda</a:t>
            </a:r>
            <a:endParaRPr lang="es-ES" sz="2400" dirty="0">
              <a:solidFill>
                <a:schemeClr val="accent2">
                  <a:lumMod val="50000"/>
                </a:schemeClr>
              </a:solidFill>
              <a:latin typeface="Century Gothic" pitchFamily="34" charset="0"/>
              <a:cs typeface="Times New Roman" pitchFamily="18" charset="0"/>
            </a:endParaRPr>
          </a:p>
          <a:p>
            <a:pPr defTabSz="2106613">
              <a:spcBef>
                <a:spcPct val="50000"/>
              </a:spcBef>
            </a:pPr>
            <a:r>
              <a:rPr lang="es-ES" sz="2400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  <a:cs typeface="Times New Roman" pitchFamily="18" charset="0"/>
              </a:rPr>
              <a:t>tutor destino: </a:t>
            </a:r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  <a:cs typeface="Times New Roman" pitchFamily="18" charset="0"/>
              </a:rPr>
              <a:t>Richard Buswell</a:t>
            </a:r>
            <a:endParaRPr lang="es-ES" sz="2400" dirty="0">
              <a:solidFill>
                <a:schemeClr val="accent2">
                  <a:lumMod val="50000"/>
                </a:schemeClr>
              </a:solidFill>
              <a:latin typeface="Century Gothic" pitchFamily="34" charset="0"/>
              <a:cs typeface="Times New Roman" pitchFamily="18" charset="0"/>
            </a:endParaRPr>
          </a:p>
          <a:p>
            <a:pPr defTabSz="2106613">
              <a:spcBef>
                <a:spcPct val="50000"/>
              </a:spcBef>
            </a:pPr>
            <a:r>
              <a:rPr lang="es-ES" sz="2400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  <a:cs typeface="Times New Roman" pitchFamily="18" charset="0"/>
              </a:rPr>
              <a:t>tutor ETSGE: </a:t>
            </a:r>
            <a:r>
              <a:rPr lang="es-ES" sz="2400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  <a:cs typeface="Times New Roman" pitchFamily="18" charset="0"/>
              </a:rPr>
              <a:t>Isabel Tort Ausina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46089" name="Line 9"/>
          <p:cNvSpPr>
            <a:spLocks noChangeShapeType="1"/>
          </p:cNvSpPr>
          <p:nvPr/>
        </p:nvSpPr>
        <p:spPr bwMode="auto">
          <a:xfrm>
            <a:off x="-4763" y="28565475"/>
            <a:ext cx="21385213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6090" name="Line 10"/>
          <p:cNvSpPr>
            <a:spLocks noChangeShapeType="1"/>
          </p:cNvSpPr>
          <p:nvPr/>
        </p:nvSpPr>
        <p:spPr bwMode="auto">
          <a:xfrm flipV="1">
            <a:off x="1600869" y="0"/>
            <a:ext cx="0" cy="285750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6092" name="Text Box 2"/>
          <p:cNvSpPr txBox="1">
            <a:spLocks noChangeArrowheads="1"/>
          </p:cNvSpPr>
          <p:nvPr/>
        </p:nvSpPr>
        <p:spPr bwMode="auto">
          <a:xfrm>
            <a:off x="3687988" y="63384"/>
            <a:ext cx="15422611" cy="1905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10812" tIns="105407" rIns="210812" bIns="105407">
            <a:spAutoFit/>
          </a:bodyPr>
          <a:lstStyle/>
          <a:p>
            <a:pPr algn="ctr" defTabSz="2106613">
              <a:spcBef>
                <a:spcPct val="50000"/>
              </a:spcBef>
            </a:pPr>
            <a:r>
              <a:rPr lang="en-GB" sz="4400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  <a:cs typeface="Times New Roman" pitchFamily="18" charset="0"/>
              </a:rPr>
              <a:t>Energy</a:t>
            </a:r>
            <a:r>
              <a:rPr lang="en-US" sz="4400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  <a:cs typeface="Times New Roman" pitchFamily="18" charset="0"/>
              </a:rPr>
              <a:t> </a:t>
            </a:r>
            <a:r>
              <a:rPr lang="en-GB" sz="4400" b="1" dirty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  <a:cs typeface="Times New Roman" pitchFamily="18" charset="0"/>
              </a:rPr>
              <a:t>e</a:t>
            </a:r>
            <a:r>
              <a:rPr lang="en-GB" sz="4400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  <a:cs typeface="Times New Roman" pitchFamily="18" charset="0"/>
              </a:rPr>
              <a:t>fficiency in UK residential buildings </a:t>
            </a:r>
          </a:p>
          <a:p>
            <a:pPr algn="ctr" defTabSz="2106613">
              <a:spcBef>
                <a:spcPct val="50000"/>
              </a:spcBef>
            </a:pPr>
            <a:r>
              <a:rPr lang="en-GB" sz="4400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  <a:cs typeface="Times New Roman" pitchFamily="18" charset="0"/>
              </a:rPr>
              <a:t>“Low effort energy demand reduction”</a:t>
            </a:r>
            <a:endParaRPr lang="en-US" sz="4400" b="1" dirty="0">
              <a:solidFill>
                <a:schemeClr val="accent2">
                  <a:lumMod val="50000"/>
                </a:schemeClr>
              </a:solidFill>
              <a:latin typeface="Century Gothic" pitchFamily="34" charset="0"/>
              <a:cs typeface="Times New Roman" pitchFamily="18" charset="0"/>
            </a:endParaRPr>
          </a:p>
        </p:txBody>
      </p:sp>
      <p:cxnSp>
        <p:nvCxnSpPr>
          <p:cNvPr id="15" name="14 Conector recto"/>
          <p:cNvCxnSpPr/>
          <p:nvPr/>
        </p:nvCxnSpPr>
        <p:spPr>
          <a:xfrm>
            <a:off x="0" y="28642563"/>
            <a:ext cx="21385213" cy="1588"/>
          </a:xfrm>
          <a:prstGeom prst="line">
            <a:avLst/>
          </a:prstGeom>
          <a:ln w="63500" cmpd="sng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16 Imagen" descr="escudo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6193897" y="28778386"/>
            <a:ext cx="5087479" cy="1387494"/>
          </a:xfrm>
          <a:prstGeom prst="rect">
            <a:avLst/>
          </a:prstGeom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997" y="5362951"/>
            <a:ext cx="1990544" cy="171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54DE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 descr="C:\Users\cvpc3\Desktop\Frontal Photos\H1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054" y="5381672"/>
            <a:ext cx="3296105" cy="2551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4" descr="Y:\House Data\H30\Photos\H30_Photos\H30_Electric &amp; Gas Meters\H30_Electric Meter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64" t="54294" r="52186" b="12500"/>
          <a:stretch/>
        </p:blipFill>
        <p:spPr bwMode="auto">
          <a:xfrm rot="671870">
            <a:off x="3648946" y="7639803"/>
            <a:ext cx="1663533" cy="1751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0951" y="6463650"/>
            <a:ext cx="9020166" cy="2627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 descr="\\staff-fs\cv-staff-home\cvpc3\MATLAB\H01 Graphs\METs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6" t="2255" r="7094" b="83621"/>
          <a:stretch/>
        </p:blipFill>
        <p:spPr bwMode="auto">
          <a:xfrm>
            <a:off x="9562889" y="5161975"/>
            <a:ext cx="914400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\\staff-fs\cv-staff-home\cvpc3\MATLAB\H01 Graphs\METs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3" t="76317" r="8064" b="6347"/>
          <a:stretch/>
        </p:blipFill>
        <p:spPr bwMode="auto">
          <a:xfrm>
            <a:off x="12350970" y="5916200"/>
            <a:ext cx="8884311" cy="1052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5" name="Straight Arrow Connector 24"/>
          <p:cNvCxnSpPr/>
          <p:nvPr/>
        </p:nvCxnSpPr>
        <p:spPr>
          <a:xfrm>
            <a:off x="10985121" y="5916200"/>
            <a:ext cx="598896" cy="16388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18984104" y="6544581"/>
            <a:ext cx="987063" cy="847630"/>
          </a:xfrm>
          <a:prstGeom prst="straightConnector1">
            <a:avLst/>
          </a:prstGeom>
          <a:ln>
            <a:solidFill>
              <a:srgbClr val="0CEA2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702976" y="6978881"/>
            <a:ext cx="32821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Electricity Incomes/ </a:t>
            </a:r>
            <a:r>
              <a:rPr lang="en-GB" sz="2800" dirty="0" err="1" smtClean="0">
                <a:solidFill>
                  <a:srgbClr val="002060"/>
                </a:solidFill>
              </a:rPr>
              <a:t>Ingresos</a:t>
            </a:r>
            <a:r>
              <a:rPr lang="en-GB" sz="2800" dirty="0" smtClean="0">
                <a:solidFill>
                  <a:srgbClr val="002060"/>
                </a:solidFill>
              </a:rPr>
              <a:t>  </a:t>
            </a:r>
            <a:r>
              <a:rPr lang="en-GB" sz="2800" dirty="0" err="1" smtClean="0">
                <a:solidFill>
                  <a:srgbClr val="002060"/>
                </a:solidFill>
              </a:rPr>
              <a:t>eléctricos</a:t>
            </a:r>
            <a:endParaRPr lang="en-GB" sz="2800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77613" y="8070008"/>
            <a:ext cx="52694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Distribution Circuits</a:t>
            </a:r>
            <a:r>
              <a:rPr lang="en-GB" sz="2800" dirty="0">
                <a:solidFill>
                  <a:srgbClr val="002060"/>
                </a:solidFill>
              </a:rPr>
              <a:t>/</a:t>
            </a:r>
            <a:r>
              <a:rPr lang="en-GB" sz="2800" dirty="0" err="1">
                <a:solidFill>
                  <a:srgbClr val="002060"/>
                </a:solidFill>
              </a:rPr>
              <a:t>Circuitos</a:t>
            </a:r>
            <a:r>
              <a:rPr lang="en-GB" sz="2800" dirty="0">
                <a:solidFill>
                  <a:srgbClr val="002060"/>
                </a:solidFill>
              </a:rPr>
              <a:t> de </a:t>
            </a:r>
            <a:r>
              <a:rPr lang="en-GB" sz="2800" dirty="0" err="1">
                <a:solidFill>
                  <a:srgbClr val="002060"/>
                </a:solidFill>
              </a:rPr>
              <a:t>distribución</a:t>
            </a:r>
            <a:endParaRPr lang="en-GB" sz="2800" dirty="0">
              <a:solidFill>
                <a:srgbClr val="002060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7664191" y="7823049"/>
            <a:ext cx="12534743" cy="57016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30" name="Picture 2" descr="\\staff-fs\cv-staff-home\cvpc3\MATLAB\H01 Graphs\METs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6" t="17948" r="7094" b="71066"/>
          <a:stretch/>
        </p:blipFill>
        <p:spPr bwMode="auto">
          <a:xfrm>
            <a:off x="3531332" y="10545129"/>
            <a:ext cx="914400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\\staff-fs\cv-staff-home\cvpc3\MATLAB\H01 Graphs\METs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4" t="66268" r="7818" b="22486"/>
          <a:stretch/>
        </p:blipFill>
        <p:spPr bwMode="auto">
          <a:xfrm>
            <a:off x="5704442" y="9030750"/>
            <a:ext cx="8911130" cy="682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\\staff-fs\cv-staff-home\cvpc3\MATLAB\H01 Graphs\METs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3" t="28811" r="7900" b="58147"/>
          <a:stretch/>
        </p:blipFill>
        <p:spPr bwMode="auto">
          <a:xfrm>
            <a:off x="12448399" y="9700235"/>
            <a:ext cx="8911130" cy="79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5" name="Straight Connector 34"/>
          <p:cNvCxnSpPr/>
          <p:nvPr/>
        </p:nvCxnSpPr>
        <p:spPr>
          <a:xfrm flipV="1">
            <a:off x="7651540" y="8911025"/>
            <a:ext cx="12547394" cy="16326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46097" name="Picture 17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193" y="14960211"/>
            <a:ext cx="5193942" cy="3023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99" name="Picture 19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1621" y="17102970"/>
            <a:ext cx="3977703" cy="2358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27242" y="2005303"/>
            <a:ext cx="129194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Reading electricity consumption within a real </a:t>
            </a:r>
            <a:r>
              <a:rPr lang="en-GB" sz="2800" b="1" dirty="0" smtClean="0"/>
              <a:t>house/</a:t>
            </a:r>
            <a:r>
              <a:rPr lang="en-GB" sz="2800" b="1" dirty="0" err="1" smtClean="0"/>
              <a:t>Estudio</a:t>
            </a:r>
            <a:r>
              <a:rPr lang="en-GB" sz="2800" b="1" dirty="0" smtClean="0"/>
              <a:t> </a:t>
            </a:r>
            <a:r>
              <a:rPr lang="en-GB" sz="2800" b="1" dirty="0" smtClean="0"/>
              <a:t>del </a:t>
            </a:r>
            <a:r>
              <a:rPr lang="en-GB" sz="2800" b="1" dirty="0" err="1" smtClean="0"/>
              <a:t>gasto</a:t>
            </a:r>
            <a:r>
              <a:rPr lang="en-GB" sz="2800" b="1" dirty="0" smtClean="0"/>
              <a:t> </a:t>
            </a:r>
            <a:r>
              <a:rPr lang="en-GB" sz="2800" b="1" dirty="0" err="1"/>
              <a:t>eléctrico</a:t>
            </a:r>
            <a:r>
              <a:rPr lang="en-GB" sz="2800" b="1" dirty="0"/>
              <a:t> </a:t>
            </a:r>
            <a:r>
              <a:rPr lang="en-GB" sz="2800" b="1" dirty="0" smtClean="0"/>
              <a:t>en </a:t>
            </a:r>
            <a:r>
              <a:rPr lang="en-GB" sz="2800" b="1" dirty="0" err="1" smtClean="0"/>
              <a:t>una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vivienda</a:t>
            </a:r>
            <a:endParaRPr lang="en-GB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609003" y="2866126"/>
            <a:ext cx="128376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Energy </a:t>
            </a:r>
            <a:r>
              <a:rPr lang="en-GB" sz="2000" dirty="0"/>
              <a:t>use in </a:t>
            </a:r>
            <a:r>
              <a:rPr lang="en-GB" sz="2000" dirty="0" smtClean="0"/>
              <a:t>dwellings (UK,2008) </a:t>
            </a:r>
            <a:r>
              <a:rPr lang="en-GB" sz="2000" dirty="0"/>
              <a:t>accounted for nearly 30% o</a:t>
            </a:r>
            <a:r>
              <a:rPr lang="en-GB" sz="2000" dirty="0" smtClean="0"/>
              <a:t>f </a:t>
            </a:r>
            <a:r>
              <a:rPr lang="en-GB" sz="2000" dirty="0"/>
              <a:t>the total </a:t>
            </a:r>
            <a:r>
              <a:rPr lang="en-GB" sz="2000" dirty="0" smtClean="0"/>
              <a:t>energy demand. How</a:t>
            </a:r>
            <a:r>
              <a:rPr lang="en-GB" sz="2000" dirty="0"/>
              <a:t>, when and what for is used the energy at sample </a:t>
            </a:r>
            <a:r>
              <a:rPr lang="en-GB" sz="2000" dirty="0" smtClean="0"/>
              <a:t>households? </a:t>
            </a:r>
            <a:r>
              <a:rPr lang="en-GB" sz="2000" dirty="0"/>
              <a:t>What percentage is caused by the </a:t>
            </a:r>
            <a:r>
              <a:rPr lang="en-GB" sz="2000" dirty="0" smtClean="0"/>
              <a:t>cooker? </a:t>
            </a:r>
            <a:r>
              <a:rPr lang="en-GB" sz="2000" dirty="0"/>
              <a:t>What is caused by </a:t>
            </a:r>
            <a:r>
              <a:rPr lang="en-GB" sz="2000" dirty="0" smtClean="0"/>
              <a:t> </a:t>
            </a:r>
            <a:r>
              <a:rPr lang="en-GB" sz="2000" dirty="0"/>
              <a:t>lighting? Is there any trend followed by the dwelling? </a:t>
            </a:r>
            <a:r>
              <a:rPr lang="en-GB" sz="2000" dirty="0" smtClean="0"/>
              <a:t>How can we get further reductions in electricity consumption?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609003" y="11331124"/>
            <a:ext cx="966142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2% </a:t>
            </a:r>
            <a:r>
              <a:rPr lang="en-GB" sz="2500" b="1" dirty="0" smtClean="0"/>
              <a:t>Lighting</a:t>
            </a:r>
            <a:r>
              <a:rPr lang="en-GB" sz="2500" b="1" dirty="0" smtClean="0">
                <a:solidFill>
                  <a:srgbClr val="002060"/>
                </a:solidFill>
              </a:rPr>
              <a:t>/ Luz</a:t>
            </a:r>
            <a:endParaRPr lang="en-GB" sz="2500" dirty="0" smtClean="0">
              <a:solidFill>
                <a:srgbClr val="002060"/>
              </a:solidFill>
            </a:endParaRPr>
          </a:p>
          <a:p>
            <a:r>
              <a:rPr lang="en-GB" sz="2000" dirty="0" smtClean="0"/>
              <a:t>The lights upstairs are fully equipped with CFL, the power demand is so low that is not picked up by the electric meter. Downstairs lights are a mixture of CFL and incandescent lights. Power loads are near 10 times the power upstairs. </a:t>
            </a:r>
          </a:p>
          <a:p>
            <a:r>
              <a:rPr lang="en-GB" sz="2000" dirty="0" smtClean="0"/>
              <a:t>Comparing with the other houses of study equipped with incandescent lights, they are saving about 90% of the electricity.</a:t>
            </a:r>
          </a:p>
          <a:p>
            <a:r>
              <a:rPr lang="en-GB" sz="1600" dirty="0">
                <a:solidFill>
                  <a:srgbClr val="002060"/>
                </a:solidFill>
              </a:rPr>
              <a:t>Las </a:t>
            </a:r>
            <a:r>
              <a:rPr lang="en-GB" sz="1600" dirty="0" err="1" smtClean="0">
                <a:solidFill>
                  <a:srgbClr val="002060"/>
                </a:solidFill>
              </a:rPr>
              <a:t>bombillas</a:t>
            </a:r>
            <a:r>
              <a:rPr lang="en-GB" sz="1600" dirty="0" smtClean="0">
                <a:solidFill>
                  <a:srgbClr val="002060"/>
                </a:solidFill>
              </a:rPr>
              <a:t> en </a:t>
            </a:r>
            <a:r>
              <a:rPr lang="en-GB" sz="1600" dirty="0">
                <a:solidFill>
                  <a:srgbClr val="002060"/>
                </a:solidFill>
              </a:rPr>
              <a:t>la </a:t>
            </a:r>
            <a:r>
              <a:rPr lang="en-GB" sz="1600" dirty="0" err="1">
                <a:solidFill>
                  <a:srgbClr val="002060"/>
                </a:solidFill>
              </a:rPr>
              <a:t>planta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err="1">
                <a:solidFill>
                  <a:srgbClr val="002060"/>
                </a:solidFill>
              </a:rPr>
              <a:t>primera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smtClean="0">
                <a:solidFill>
                  <a:srgbClr val="002060"/>
                </a:solidFill>
              </a:rPr>
              <a:t>son </a:t>
            </a:r>
            <a:r>
              <a:rPr lang="en-GB" sz="1600" dirty="0">
                <a:solidFill>
                  <a:srgbClr val="002060"/>
                </a:solidFill>
              </a:rPr>
              <a:t>de </a:t>
            </a:r>
            <a:r>
              <a:rPr lang="en-GB" sz="1600" dirty="0" err="1">
                <a:solidFill>
                  <a:srgbClr val="002060"/>
                </a:solidFill>
              </a:rPr>
              <a:t>bajo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err="1">
                <a:solidFill>
                  <a:srgbClr val="002060"/>
                </a:solidFill>
              </a:rPr>
              <a:t>consumo</a:t>
            </a:r>
            <a:r>
              <a:rPr lang="en-GB" sz="1600" dirty="0">
                <a:solidFill>
                  <a:srgbClr val="002060"/>
                </a:solidFill>
              </a:rPr>
              <a:t>. La </a:t>
            </a:r>
            <a:r>
              <a:rPr lang="en-GB" sz="1600" dirty="0" err="1">
                <a:solidFill>
                  <a:srgbClr val="002060"/>
                </a:solidFill>
              </a:rPr>
              <a:t>potencia</a:t>
            </a:r>
            <a:r>
              <a:rPr lang="en-GB" sz="1600" dirty="0">
                <a:solidFill>
                  <a:srgbClr val="002060"/>
                </a:solidFill>
              </a:rPr>
              <a:t> de </a:t>
            </a:r>
            <a:r>
              <a:rPr lang="en-GB" sz="1600" dirty="0" err="1">
                <a:solidFill>
                  <a:srgbClr val="002060"/>
                </a:solidFill>
              </a:rPr>
              <a:t>estas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err="1">
                <a:solidFill>
                  <a:srgbClr val="002060"/>
                </a:solidFill>
              </a:rPr>
              <a:t>bombillas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err="1">
                <a:solidFill>
                  <a:srgbClr val="002060"/>
                </a:solidFill>
              </a:rPr>
              <a:t>es</a:t>
            </a:r>
            <a:r>
              <a:rPr lang="en-GB" sz="1600" dirty="0">
                <a:solidFill>
                  <a:srgbClr val="002060"/>
                </a:solidFill>
              </a:rPr>
              <a:t> tan </a:t>
            </a:r>
            <a:r>
              <a:rPr lang="en-GB" sz="1600" dirty="0" err="1">
                <a:solidFill>
                  <a:srgbClr val="002060"/>
                </a:solidFill>
              </a:rPr>
              <a:t>baja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err="1">
                <a:solidFill>
                  <a:srgbClr val="002060"/>
                </a:solidFill>
              </a:rPr>
              <a:t>que</a:t>
            </a:r>
            <a:r>
              <a:rPr lang="en-GB" sz="1600" dirty="0">
                <a:solidFill>
                  <a:srgbClr val="002060"/>
                </a:solidFill>
              </a:rPr>
              <a:t> no se </a:t>
            </a:r>
            <a:r>
              <a:rPr lang="en-GB" sz="1600" dirty="0" err="1">
                <a:solidFill>
                  <a:srgbClr val="002060"/>
                </a:solidFill>
              </a:rPr>
              <a:t>capta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err="1">
                <a:solidFill>
                  <a:srgbClr val="002060"/>
                </a:solidFill>
              </a:rPr>
              <a:t>por</a:t>
            </a:r>
            <a:r>
              <a:rPr lang="en-GB" sz="1600" dirty="0">
                <a:solidFill>
                  <a:srgbClr val="002060"/>
                </a:solidFill>
              </a:rPr>
              <a:t> el monitor </a:t>
            </a:r>
            <a:r>
              <a:rPr lang="en-GB" sz="1600" dirty="0" err="1">
                <a:solidFill>
                  <a:srgbClr val="002060"/>
                </a:solidFill>
              </a:rPr>
              <a:t>eléctrico</a:t>
            </a:r>
            <a:r>
              <a:rPr lang="en-GB" sz="1600" dirty="0">
                <a:solidFill>
                  <a:srgbClr val="002060"/>
                </a:solidFill>
              </a:rPr>
              <a:t>. </a:t>
            </a:r>
            <a:r>
              <a:rPr lang="en-GB" sz="1600" dirty="0" smtClean="0">
                <a:solidFill>
                  <a:srgbClr val="002060"/>
                </a:solidFill>
              </a:rPr>
              <a:t> </a:t>
            </a:r>
            <a:r>
              <a:rPr lang="en-GB" sz="1600" dirty="0">
                <a:solidFill>
                  <a:srgbClr val="002060"/>
                </a:solidFill>
              </a:rPr>
              <a:t>En la </a:t>
            </a:r>
            <a:r>
              <a:rPr lang="en-GB" sz="1600" dirty="0" err="1">
                <a:solidFill>
                  <a:srgbClr val="002060"/>
                </a:solidFill>
              </a:rPr>
              <a:t>planta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err="1">
                <a:solidFill>
                  <a:srgbClr val="002060"/>
                </a:solidFill>
              </a:rPr>
              <a:t>baja</a:t>
            </a:r>
            <a:r>
              <a:rPr lang="en-GB" sz="1600" dirty="0">
                <a:solidFill>
                  <a:srgbClr val="002060"/>
                </a:solidFill>
              </a:rPr>
              <a:t>, </a:t>
            </a:r>
            <a:r>
              <a:rPr lang="en-GB" sz="1600" dirty="0" err="1">
                <a:solidFill>
                  <a:srgbClr val="002060"/>
                </a:solidFill>
              </a:rPr>
              <a:t>las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err="1">
                <a:solidFill>
                  <a:srgbClr val="002060"/>
                </a:solidFill>
              </a:rPr>
              <a:t>bombillas</a:t>
            </a:r>
            <a:r>
              <a:rPr lang="en-GB" sz="1600" dirty="0">
                <a:solidFill>
                  <a:srgbClr val="002060"/>
                </a:solidFill>
              </a:rPr>
              <a:t> no son </a:t>
            </a:r>
            <a:r>
              <a:rPr lang="en-GB" sz="1600" dirty="0" err="1">
                <a:solidFill>
                  <a:srgbClr val="002060"/>
                </a:solidFill>
              </a:rPr>
              <a:t>todas</a:t>
            </a:r>
            <a:r>
              <a:rPr lang="en-GB" sz="1600" dirty="0">
                <a:solidFill>
                  <a:srgbClr val="002060"/>
                </a:solidFill>
              </a:rPr>
              <a:t> de </a:t>
            </a:r>
            <a:r>
              <a:rPr lang="en-GB" sz="1600" dirty="0" err="1">
                <a:solidFill>
                  <a:srgbClr val="002060"/>
                </a:solidFill>
              </a:rPr>
              <a:t>bajo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err="1">
                <a:solidFill>
                  <a:srgbClr val="002060"/>
                </a:solidFill>
              </a:rPr>
              <a:t>consumo</a:t>
            </a:r>
            <a:r>
              <a:rPr lang="en-GB" sz="1600" dirty="0">
                <a:solidFill>
                  <a:srgbClr val="002060"/>
                </a:solidFill>
              </a:rPr>
              <a:t>. La </a:t>
            </a:r>
            <a:r>
              <a:rPr lang="en-GB" sz="1600" dirty="0" err="1">
                <a:solidFill>
                  <a:srgbClr val="002060"/>
                </a:solidFill>
              </a:rPr>
              <a:t>diferencia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err="1">
                <a:solidFill>
                  <a:srgbClr val="002060"/>
                </a:solidFill>
              </a:rPr>
              <a:t>que</a:t>
            </a:r>
            <a:r>
              <a:rPr lang="en-GB" sz="1600" dirty="0">
                <a:solidFill>
                  <a:srgbClr val="002060"/>
                </a:solidFill>
              </a:rPr>
              <a:t> se </a:t>
            </a:r>
            <a:r>
              <a:rPr lang="en-GB" sz="1600" dirty="0" err="1">
                <a:solidFill>
                  <a:srgbClr val="002060"/>
                </a:solidFill>
              </a:rPr>
              <a:t>aprecia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err="1">
                <a:solidFill>
                  <a:srgbClr val="002060"/>
                </a:solidFill>
              </a:rPr>
              <a:t>es</a:t>
            </a:r>
            <a:r>
              <a:rPr lang="en-GB" sz="1600" dirty="0">
                <a:solidFill>
                  <a:srgbClr val="002060"/>
                </a:solidFill>
              </a:rPr>
              <a:t> de </a:t>
            </a:r>
            <a:r>
              <a:rPr lang="en-GB" sz="1600" dirty="0" err="1">
                <a:solidFill>
                  <a:srgbClr val="002060"/>
                </a:solidFill>
              </a:rPr>
              <a:t>casi</a:t>
            </a:r>
            <a:r>
              <a:rPr lang="en-GB" sz="1600" dirty="0">
                <a:solidFill>
                  <a:srgbClr val="002060"/>
                </a:solidFill>
              </a:rPr>
              <a:t> 10 </a:t>
            </a:r>
            <a:r>
              <a:rPr lang="en-GB" sz="1600" dirty="0" err="1">
                <a:solidFill>
                  <a:srgbClr val="002060"/>
                </a:solidFill>
              </a:rPr>
              <a:t>veces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err="1">
                <a:solidFill>
                  <a:srgbClr val="002060"/>
                </a:solidFill>
              </a:rPr>
              <a:t>las</a:t>
            </a:r>
            <a:r>
              <a:rPr lang="en-GB" sz="1600" dirty="0">
                <a:solidFill>
                  <a:srgbClr val="002060"/>
                </a:solidFill>
              </a:rPr>
              <a:t> del </a:t>
            </a:r>
            <a:r>
              <a:rPr lang="en-GB" sz="1600" dirty="0" err="1">
                <a:solidFill>
                  <a:srgbClr val="002060"/>
                </a:solidFill>
              </a:rPr>
              <a:t>piso</a:t>
            </a:r>
            <a:r>
              <a:rPr lang="en-GB" sz="1600" dirty="0">
                <a:solidFill>
                  <a:srgbClr val="002060"/>
                </a:solidFill>
              </a:rPr>
              <a:t> de </a:t>
            </a:r>
            <a:r>
              <a:rPr lang="en-GB" sz="1600" dirty="0" err="1">
                <a:solidFill>
                  <a:srgbClr val="002060"/>
                </a:solidFill>
              </a:rPr>
              <a:t>arriba</a:t>
            </a:r>
            <a:r>
              <a:rPr lang="en-GB" sz="1600" dirty="0">
                <a:solidFill>
                  <a:srgbClr val="002060"/>
                </a:solidFill>
              </a:rPr>
              <a:t>. </a:t>
            </a:r>
            <a:r>
              <a:rPr lang="en-GB" sz="1600" dirty="0" err="1">
                <a:solidFill>
                  <a:srgbClr val="002060"/>
                </a:solidFill>
              </a:rPr>
              <a:t>Comparando</a:t>
            </a:r>
            <a:r>
              <a:rPr lang="en-GB" sz="1600" dirty="0">
                <a:solidFill>
                  <a:srgbClr val="002060"/>
                </a:solidFill>
              </a:rPr>
              <a:t> con el </a:t>
            </a:r>
            <a:r>
              <a:rPr lang="en-GB" sz="1600" dirty="0" err="1">
                <a:solidFill>
                  <a:srgbClr val="002060"/>
                </a:solidFill>
              </a:rPr>
              <a:t>resto</a:t>
            </a:r>
            <a:r>
              <a:rPr lang="en-GB" sz="1600" dirty="0">
                <a:solidFill>
                  <a:srgbClr val="002060"/>
                </a:solidFill>
              </a:rPr>
              <a:t> de casas de </a:t>
            </a:r>
            <a:r>
              <a:rPr lang="en-GB" sz="1600" dirty="0" err="1">
                <a:solidFill>
                  <a:srgbClr val="002060"/>
                </a:solidFill>
              </a:rPr>
              <a:t>estudio</a:t>
            </a:r>
            <a:r>
              <a:rPr lang="en-GB" sz="1600" dirty="0">
                <a:solidFill>
                  <a:srgbClr val="002060"/>
                </a:solidFill>
              </a:rPr>
              <a:t> se </a:t>
            </a:r>
            <a:r>
              <a:rPr lang="en-GB" sz="1600" dirty="0" err="1">
                <a:solidFill>
                  <a:srgbClr val="002060"/>
                </a:solidFill>
              </a:rPr>
              <a:t>gasta</a:t>
            </a:r>
            <a:r>
              <a:rPr lang="en-GB" sz="1600" dirty="0">
                <a:solidFill>
                  <a:srgbClr val="002060"/>
                </a:solidFill>
              </a:rPr>
              <a:t> hasta un 90% con </a:t>
            </a:r>
            <a:r>
              <a:rPr lang="en-GB" sz="1600" dirty="0" err="1">
                <a:solidFill>
                  <a:srgbClr val="002060"/>
                </a:solidFill>
              </a:rPr>
              <a:t>las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err="1">
                <a:solidFill>
                  <a:srgbClr val="002060"/>
                </a:solidFill>
              </a:rPr>
              <a:t>bombillas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err="1">
                <a:solidFill>
                  <a:srgbClr val="002060"/>
                </a:solidFill>
              </a:rPr>
              <a:t>incandescentes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err="1">
                <a:solidFill>
                  <a:srgbClr val="002060"/>
                </a:solidFill>
              </a:rPr>
              <a:t>tradicionales</a:t>
            </a:r>
            <a:r>
              <a:rPr lang="en-GB" sz="1600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55032" y="14636647"/>
            <a:ext cx="2347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22% </a:t>
            </a:r>
            <a:r>
              <a:rPr lang="en-GB" sz="2500" b="1" dirty="0" smtClean="0"/>
              <a:t>Utility</a:t>
            </a:r>
            <a:endParaRPr lang="en-GB" sz="2500" dirty="0"/>
          </a:p>
        </p:txBody>
      </p:sp>
      <p:sp>
        <p:nvSpPr>
          <p:cNvPr id="45" name="TextBox 44"/>
          <p:cNvSpPr txBox="1"/>
          <p:nvPr/>
        </p:nvSpPr>
        <p:spPr>
          <a:xfrm>
            <a:off x="8601419" y="14579915"/>
            <a:ext cx="23837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Washing machine £5/month </a:t>
            </a:r>
          </a:p>
          <a:p>
            <a:r>
              <a:rPr lang="en-GB" sz="2000" dirty="0" smtClean="0"/>
              <a:t>Tumble dryer £16/month</a:t>
            </a:r>
            <a:endParaRPr lang="en-GB" sz="2000" dirty="0"/>
          </a:p>
          <a:p>
            <a:r>
              <a:rPr lang="en-GB" sz="2000" dirty="0"/>
              <a:t>D</a:t>
            </a:r>
            <a:r>
              <a:rPr lang="en-GB" sz="2000" dirty="0" smtClean="0"/>
              <a:t>ishwasher £11/month </a:t>
            </a:r>
            <a:endParaRPr lang="en-GB" sz="2000" dirty="0"/>
          </a:p>
        </p:txBody>
      </p:sp>
      <p:sp>
        <p:nvSpPr>
          <p:cNvPr id="44" name="TextBox 43"/>
          <p:cNvSpPr txBox="1"/>
          <p:nvPr/>
        </p:nvSpPr>
        <p:spPr>
          <a:xfrm>
            <a:off x="3514985" y="18005488"/>
            <a:ext cx="4213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8</a:t>
            </a:r>
            <a:r>
              <a:rPr lang="en-GB" sz="2800" b="1" dirty="0"/>
              <a:t>% </a:t>
            </a:r>
            <a:r>
              <a:rPr lang="en-GB" sz="2500" b="1" dirty="0" smtClean="0"/>
              <a:t>Cooling/ </a:t>
            </a:r>
            <a:r>
              <a:rPr lang="en-GB" sz="2500" b="1" dirty="0" err="1">
                <a:solidFill>
                  <a:srgbClr val="002060"/>
                </a:solidFill>
              </a:rPr>
              <a:t>Frigoríficos</a:t>
            </a:r>
            <a:endParaRPr lang="en-GB" sz="2500" b="1" dirty="0" smtClean="0">
              <a:solidFill>
                <a:srgbClr val="00206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793272" y="22437224"/>
            <a:ext cx="65546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The electric shower is a powerful device. It is the top electricity consumer within the house.</a:t>
            </a:r>
          </a:p>
          <a:p>
            <a:r>
              <a:rPr lang="en-GB" sz="2000" dirty="0" smtClean="0"/>
              <a:t>Electric Shower £26/month</a:t>
            </a:r>
            <a:endParaRPr lang="en-GB" sz="2000" dirty="0"/>
          </a:p>
        </p:txBody>
      </p:sp>
      <p:pic>
        <p:nvPicPr>
          <p:cNvPr id="46115" name="Picture 35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7635" y="11102340"/>
            <a:ext cx="4039896" cy="2336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17217531" y="11277850"/>
            <a:ext cx="362949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b="1" dirty="0" smtClean="0"/>
              <a:t>15% Cookery</a:t>
            </a:r>
            <a:r>
              <a:rPr lang="en-GB" sz="2500" b="1" dirty="0" smtClean="0">
                <a:solidFill>
                  <a:srgbClr val="002060"/>
                </a:solidFill>
              </a:rPr>
              <a:t>/</a:t>
            </a:r>
            <a:r>
              <a:rPr lang="en-GB" sz="2500" b="1" dirty="0" err="1" smtClean="0">
                <a:solidFill>
                  <a:srgbClr val="002060"/>
                </a:solidFill>
              </a:rPr>
              <a:t>Cocina</a:t>
            </a:r>
            <a:endParaRPr lang="en-GB" sz="2500" dirty="0">
              <a:solidFill>
                <a:srgbClr val="00206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7231557" y="11754904"/>
            <a:ext cx="224607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The main appliances in the kitchen are:</a:t>
            </a:r>
          </a:p>
          <a:p>
            <a:r>
              <a:rPr lang="en-GB" sz="2000" dirty="0" smtClean="0"/>
              <a:t>Cooker £7/month</a:t>
            </a:r>
          </a:p>
          <a:p>
            <a:r>
              <a:rPr lang="en-GB" sz="2000" dirty="0" smtClean="0"/>
              <a:t>Kettle: £1/month</a:t>
            </a:r>
            <a:endParaRPr lang="en-GB" sz="2000" dirty="0"/>
          </a:p>
        </p:txBody>
      </p:sp>
      <p:sp>
        <p:nvSpPr>
          <p:cNvPr id="52" name="TextBox 51"/>
          <p:cNvSpPr txBox="1"/>
          <p:nvPr/>
        </p:nvSpPr>
        <p:spPr>
          <a:xfrm>
            <a:off x="6431549" y="20887546"/>
            <a:ext cx="4106134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11% </a:t>
            </a:r>
            <a:r>
              <a:rPr lang="en-GB" sz="2500" b="1" dirty="0" smtClean="0"/>
              <a:t>Entertainment/ </a:t>
            </a:r>
            <a:r>
              <a:rPr lang="en-GB" sz="2500" b="1" dirty="0" err="1" smtClean="0">
                <a:solidFill>
                  <a:srgbClr val="002060"/>
                </a:solidFill>
              </a:rPr>
              <a:t>Entretenimiento</a:t>
            </a:r>
            <a:endParaRPr lang="en-GB" sz="2500" b="1" dirty="0" smtClean="0">
              <a:solidFill>
                <a:srgbClr val="00206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154807" y="24633611"/>
            <a:ext cx="328010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The standby position on TVs, gamers and Video records consume constant power very easy to avoid but depending on the householder decision. </a:t>
            </a:r>
          </a:p>
          <a:p>
            <a:endParaRPr lang="en-GB" sz="1600" dirty="0"/>
          </a:p>
        </p:txBody>
      </p:sp>
      <p:sp>
        <p:nvSpPr>
          <p:cNvPr id="55" name="TextBox 54"/>
          <p:cNvSpPr txBox="1"/>
          <p:nvPr/>
        </p:nvSpPr>
        <p:spPr>
          <a:xfrm>
            <a:off x="13350949" y="13386120"/>
            <a:ext cx="394016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b="1" dirty="0" smtClean="0"/>
              <a:t>3% Aquarium</a:t>
            </a:r>
            <a:r>
              <a:rPr lang="en-GB" sz="2500" b="1" dirty="0" smtClean="0">
                <a:solidFill>
                  <a:srgbClr val="002060"/>
                </a:solidFill>
              </a:rPr>
              <a:t>/</a:t>
            </a:r>
            <a:r>
              <a:rPr lang="en-GB" sz="2500" b="1" dirty="0" err="1" smtClean="0">
                <a:solidFill>
                  <a:srgbClr val="002060"/>
                </a:solidFill>
              </a:rPr>
              <a:t>Aquario</a:t>
            </a:r>
            <a:endParaRPr lang="en-GB" sz="25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446651" y="3526843"/>
            <a:ext cx="49257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*The estimation is done with two weeks of data. 13% of the electricity consumption measured in the main circuit is not picked up by the meters in the circuits. </a:t>
            </a:r>
            <a:endParaRPr lang="en-GB" sz="1600" dirty="0"/>
          </a:p>
        </p:txBody>
      </p:sp>
      <p:sp>
        <p:nvSpPr>
          <p:cNvPr id="61" name="TextBox 60"/>
          <p:cNvSpPr txBox="1"/>
          <p:nvPr/>
        </p:nvSpPr>
        <p:spPr>
          <a:xfrm>
            <a:off x="3422436" y="23005013"/>
            <a:ext cx="2861072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4 laptops + 1 computer. </a:t>
            </a:r>
          </a:p>
          <a:p>
            <a:r>
              <a:rPr lang="en-GB" sz="2000" dirty="0"/>
              <a:t>Computer power on standby position = 24W. </a:t>
            </a:r>
          </a:p>
          <a:p>
            <a:r>
              <a:rPr lang="en-GB" sz="2000" dirty="0"/>
              <a:t>Power in use = 100 W. </a:t>
            </a:r>
          </a:p>
          <a:p>
            <a:r>
              <a:rPr lang="en-GB" sz="2000" dirty="0"/>
              <a:t>The power for the most efficient laptop is around the power than is being use by the computer on standby</a:t>
            </a:r>
            <a:r>
              <a:rPr lang="en-GB" sz="2000" dirty="0" smtClean="0"/>
              <a:t>.</a:t>
            </a:r>
          </a:p>
          <a:p>
            <a:endParaRPr lang="en-GB" sz="2500" dirty="0"/>
          </a:p>
        </p:txBody>
      </p:sp>
      <p:sp>
        <p:nvSpPr>
          <p:cNvPr id="62" name="TextBox 61"/>
          <p:cNvSpPr txBox="1"/>
          <p:nvPr/>
        </p:nvSpPr>
        <p:spPr>
          <a:xfrm>
            <a:off x="3576267" y="21550061"/>
            <a:ext cx="252493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6% </a:t>
            </a:r>
            <a:r>
              <a:rPr lang="en-GB" sz="2500" b="1" dirty="0"/>
              <a:t>Battery </a:t>
            </a:r>
            <a:r>
              <a:rPr lang="en-GB" sz="2500" b="1" dirty="0" smtClean="0"/>
              <a:t>Chargers/ </a:t>
            </a:r>
            <a:r>
              <a:rPr lang="en-GB" sz="2500" b="1" dirty="0" err="1" smtClean="0">
                <a:solidFill>
                  <a:srgbClr val="002060"/>
                </a:solidFill>
              </a:rPr>
              <a:t>Cargadores</a:t>
            </a:r>
            <a:endParaRPr lang="en-GB" sz="2500" b="1" dirty="0">
              <a:solidFill>
                <a:srgbClr val="00206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3393716" y="13827157"/>
            <a:ext cx="79300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It is programmed to keep the right temperature and conditions for fishes needs. &lt;£1/month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576342" y="18528708"/>
            <a:ext cx="502507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The fridge and the freezer show sparks when losing temp. </a:t>
            </a:r>
          </a:p>
          <a:p>
            <a:r>
              <a:rPr lang="en-GB" sz="2000" dirty="0" smtClean="0"/>
              <a:t>To avoid peaks in the electricity  consumption is critical for the energy efficiency of those devices.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446650" y="2032934"/>
            <a:ext cx="338554" cy="46795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GB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MJ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398526" y="5066114"/>
            <a:ext cx="338554" cy="46795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GB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2006406" y="6104903"/>
            <a:ext cx="338554" cy="33739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GB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438762" y="9255041"/>
            <a:ext cx="338554" cy="23397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GB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511054" y="9832176"/>
            <a:ext cx="338554" cy="26384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GB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514985" y="10587546"/>
            <a:ext cx="338554" cy="29612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GB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071448" y="24041681"/>
            <a:ext cx="1101816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00" b="1" dirty="0" smtClean="0"/>
              <a:t>Feedback and </a:t>
            </a:r>
            <a:r>
              <a:rPr lang="en-GB" sz="2500" b="1" dirty="0"/>
              <a:t>Energy </a:t>
            </a:r>
            <a:r>
              <a:rPr lang="en-GB" sz="2500" b="1" dirty="0" smtClean="0"/>
              <a:t>awareness/ </a:t>
            </a:r>
            <a:r>
              <a:rPr lang="en-GB" sz="2500" b="1" dirty="0" err="1" smtClean="0">
                <a:solidFill>
                  <a:srgbClr val="002060"/>
                </a:solidFill>
              </a:rPr>
              <a:t>R</a:t>
            </a:r>
            <a:r>
              <a:rPr lang="en-GB" sz="2500" b="1" dirty="0" err="1" smtClean="0">
                <a:solidFill>
                  <a:srgbClr val="002060"/>
                </a:solidFill>
              </a:rPr>
              <a:t>etroalimentación</a:t>
            </a:r>
            <a:r>
              <a:rPr lang="en-GB" sz="2500" b="1" dirty="0" smtClean="0">
                <a:solidFill>
                  <a:srgbClr val="002060"/>
                </a:solidFill>
              </a:rPr>
              <a:t> </a:t>
            </a:r>
            <a:r>
              <a:rPr lang="en-GB" sz="2500" b="1" dirty="0" smtClean="0">
                <a:solidFill>
                  <a:srgbClr val="002060"/>
                </a:solidFill>
              </a:rPr>
              <a:t>y </a:t>
            </a:r>
            <a:r>
              <a:rPr lang="en-GB" sz="2500" b="1" dirty="0" err="1" smtClean="0">
                <a:solidFill>
                  <a:srgbClr val="002060"/>
                </a:solidFill>
              </a:rPr>
              <a:t>conciencia</a:t>
            </a:r>
            <a:r>
              <a:rPr lang="en-GB" sz="2500" b="1" dirty="0" smtClean="0">
                <a:solidFill>
                  <a:srgbClr val="002060"/>
                </a:solidFill>
              </a:rPr>
              <a:t> </a:t>
            </a:r>
            <a:r>
              <a:rPr lang="en-GB" sz="2500" b="1" dirty="0" err="1">
                <a:solidFill>
                  <a:srgbClr val="002060"/>
                </a:solidFill>
              </a:rPr>
              <a:t>energética</a:t>
            </a:r>
            <a:endParaRPr lang="en-GB" sz="2500" b="1" dirty="0">
              <a:solidFill>
                <a:srgbClr val="00206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755233" y="24757166"/>
            <a:ext cx="11718003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To get further feedback in dwellings electricity consumption is </a:t>
            </a:r>
            <a:r>
              <a:rPr lang="en-GB" sz="2000" dirty="0"/>
              <a:t>need to </a:t>
            </a:r>
            <a:r>
              <a:rPr lang="en-GB" sz="2000" dirty="0" smtClean="0"/>
              <a:t>understand which </a:t>
            </a:r>
            <a:r>
              <a:rPr lang="en-GB" sz="2000" dirty="0"/>
              <a:t>behaviours and lifestyles can drive to get a sustainable </a:t>
            </a:r>
            <a:r>
              <a:rPr lang="en-GB" sz="2000" dirty="0" smtClean="0"/>
              <a:t>lifestyle and to </a:t>
            </a:r>
            <a:r>
              <a:rPr lang="en-GB" sz="2000" dirty="0"/>
              <a:t>create a global </a:t>
            </a:r>
            <a:r>
              <a:rPr lang="en-GB" sz="2000" dirty="0" smtClean="0"/>
              <a:t>energy conscience.</a:t>
            </a:r>
            <a:endParaRPr lang="en-GB" sz="2000" dirty="0"/>
          </a:p>
          <a:p>
            <a:r>
              <a:rPr lang="en-GB" sz="2000" dirty="0" smtClean="0"/>
              <a:t>Educational </a:t>
            </a:r>
            <a:r>
              <a:rPr lang="en-GB" sz="2000" dirty="0"/>
              <a:t>and political interventions might </a:t>
            </a:r>
            <a:r>
              <a:rPr lang="en-GB" sz="2000" dirty="0" smtClean="0"/>
              <a:t>lead householders to understand the meaning of using their house appliances in terms of energy consumption. Clarify the difference between covering a need and having a luxury, alert about the energy used on standby position in most of the appliances, advise about powerful devices such as dryers or electric showers and motivating sustainable design for new devices. </a:t>
            </a:r>
            <a:endParaRPr lang="en-GB" sz="2000" dirty="0"/>
          </a:p>
          <a:p>
            <a:endParaRPr lang="en-GB" sz="2500" dirty="0"/>
          </a:p>
        </p:txBody>
      </p:sp>
      <p:pic>
        <p:nvPicPr>
          <p:cNvPr id="46138" name="Picture 58"/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823" b="36196"/>
          <a:stretch/>
        </p:blipFill>
        <p:spPr bwMode="auto">
          <a:xfrm>
            <a:off x="6174612" y="28778386"/>
            <a:ext cx="4810509" cy="139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3632405" y="22055285"/>
            <a:ext cx="286629" cy="949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1531877" y="6626796"/>
            <a:ext cx="8193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B050"/>
                </a:solidFill>
              </a:rPr>
              <a:t>The solar panel produced </a:t>
            </a:r>
            <a:r>
              <a:rPr lang="en-GB" sz="2000" b="1" dirty="0" smtClean="0">
                <a:solidFill>
                  <a:srgbClr val="00B050"/>
                </a:solidFill>
              </a:rPr>
              <a:t>20% </a:t>
            </a:r>
            <a:r>
              <a:rPr lang="en-GB" sz="2000" dirty="0" smtClean="0">
                <a:solidFill>
                  <a:srgbClr val="00B050"/>
                </a:solidFill>
              </a:rPr>
              <a:t>of the Total electricity consumption!</a:t>
            </a:r>
            <a:endParaRPr lang="en-GB" sz="2000" dirty="0">
              <a:solidFill>
                <a:srgbClr val="00B050"/>
              </a:solidFill>
            </a:endParaRPr>
          </a:p>
        </p:txBody>
      </p:sp>
      <p:pic>
        <p:nvPicPr>
          <p:cNvPr id="46142" name="Picture 62"/>
          <p:cNvPicPr>
            <a:picLocks noChangeAspect="1" noChangeArrowheads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27" t="38346" r="9461" b="48893"/>
          <a:stretch/>
        </p:blipFill>
        <p:spPr bwMode="auto">
          <a:xfrm>
            <a:off x="12416908" y="10479155"/>
            <a:ext cx="8862942" cy="798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0" name="TextBox 69"/>
          <p:cNvSpPr txBox="1"/>
          <p:nvPr/>
        </p:nvSpPr>
        <p:spPr>
          <a:xfrm>
            <a:off x="6150297" y="26508317"/>
            <a:ext cx="3284614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>
                <a:solidFill>
                  <a:srgbClr val="002060"/>
                </a:solidFill>
              </a:rPr>
              <a:t>Las televisiones, </a:t>
            </a:r>
            <a:r>
              <a:rPr lang="es-ES_tradnl" sz="1600" dirty="0" err="1">
                <a:solidFill>
                  <a:srgbClr val="002060"/>
                </a:solidFill>
              </a:rPr>
              <a:t>CDs</a:t>
            </a:r>
            <a:r>
              <a:rPr lang="es-ES_tradnl" sz="1600" dirty="0">
                <a:solidFill>
                  <a:srgbClr val="002060"/>
                </a:solidFill>
              </a:rPr>
              <a:t>, vídeos y otros aparatos eléctricos, gastan electricidad si no están totalmente apagados. La decisión de apagar </a:t>
            </a:r>
            <a:r>
              <a:rPr lang="es-ES_tradnl" sz="1600" dirty="0" smtClean="0">
                <a:solidFill>
                  <a:srgbClr val="002060"/>
                </a:solidFill>
              </a:rPr>
              <a:t>completamente </a:t>
            </a:r>
            <a:r>
              <a:rPr lang="es-ES_tradnl" sz="1600" dirty="0">
                <a:solidFill>
                  <a:srgbClr val="002060"/>
                </a:solidFill>
              </a:rPr>
              <a:t>los aparatos es del consumidor por lo que es necesario informar del gasto que supone no hacerlo. </a:t>
            </a:r>
          </a:p>
          <a:p>
            <a:endParaRPr lang="en-GB" sz="2500" dirty="0"/>
          </a:p>
        </p:txBody>
      </p:sp>
      <p:sp>
        <p:nvSpPr>
          <p:cNvPr id="9" name="Rectangle 8"/>
          <p:cNvSpPr/>
          <p:nvPr/>
        </p:nvSpPr>
        <p:spPr>
          <a:xfrm>
            <a:off x="3511054" y="26113655"/>
            <a:ext cx="257389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dirty="0">
                <a:solidFill>
                  <a:srgbClr val="002060"/>
                </a:solidFill>
              </a:rPr>
              <a:t>4 Portátiles + 1 Ordenador</a:t>
            </a:r>
          </a:p>
          <a:p>
            <a:r>
              <a:rPr lang="es-ES" sz="1600" dirty="0">
                <a:solidFill>
                  <a:srgbClr val="002060"/>
                </a:solidFill>
              </a:rPr>
              <a:t>Ordenador </a:t>
            </a:r>
            <a:r>
              <a:rPr lang="es-ES" sz="1600" dirty="0" smtClean="0">
                <a:solidFill>
                  <a:srgbClr val="002060"/>
                </a:solidFill>
              </a:rPr>
              <a:t>:</a:t>
            </a:r>
          </a:p>
          <a:p>
            <a:r>
              <a:rPr lang="es-ES" sz="1600" dirty="0">
                <a:solidFill>
                  <a:srgbClr val="002060"/>
                </a:solidFill>
              </a:rPr>
              <a:t>S</a:t>
            </a:r>
            <a:r>
              <a:rPr lang="es-ES" sz="1600" dirty="0" smtClean="0">
                <a:solidFill>
                  <a:srgbClr val="002060"/>
                </a:solidFill>
              </a:rPr>
              <a:t>in </a:t>
            </a:r>
            <a:r>
              <a:rPr lang="es-ES" sz="1600" dirty="0">
                <a:solidFill>
                  <a:srgbClr val="002060"/>
                </a:solidFill>
              </a:rPr>
              <a:t>funcionar pero encendido= 24W</a:t>
            </a:r>
          </a:p>
          <a:p>
            <a:r>
              <a:rPr lang="es-ES" sz="1600" dirty="0">
                <a:solidFill>
                  <a:srgbClr val="002060"/>
                </a:solidFill>
              </a:rPr>
              <a:t>Potencia en uso= 100 W</a:t>
            </a:r>
          </a:p>
          <a:p>
            <a:r>
              <a:rPr lang="es-ES" sz="1600" dirty="0" smtClean="0">
                <a:solidFill>
                  <a:srgbClr val="002060"/>
                </a:solidFill>
              </a:rPr>
              <a:t>El portátil </a:t>
            </a:r>
            <a:r>
              <a:rPr lang="es-ES" sz="1600" dirty="0">
                <a:solidFill>
                  <a:srgbClr val="002060"/>
                </a:solidFill>
              </a:rPr>
              <a:t>mas eficiente en la casa </a:t>
            </a:r>
            <a:r>
              <a:rPr lang="es-ES" sz="1600" dirty="0" smtClean="0">
                <a:solidFill>
                  <a:srgbClr val="002060"/>
                </a:solidFill>
              </a:rPr>
              <a:t>usa en funcionamiento la misma energía que el </a:t>
            </a:r>
            <a:r>
              <a:rPr lang="es-ES" sz="1600" dirty="0">
                <a:solidFill>
                  <a:srgbClr val="002060"/>
                </a:solidFill>
              </a:rPr>
              <a:t>ordenador en </a:t>
            </a:r>
            <a:r>
              <a:rPr lang="es-ES" sz="1600" dirty="0" err="1">
                <a:solidFill>
                  <a:srgbClr val="002060"/>
                </a:solidFill>
              </a:rPr>
              <a:t>standby</a:t>
            </a:r>
            <a:r>
              <a:rPr lang="es-ES" sz="1600" dirty="0">
                <a:solidFill>
                  <a:srgbClr val="002060"/>
                </a:solidFill>
              </a:rPr>
              <a:t>!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576266" y="20171254"/>
            <a:ext cx="78230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>
                <a:solidFill>
                  <a:srgbClr val="002060"/>
                </a:solidFill>
              </a:rPr>
              <a:t>El frigorífico y el congelador muestran unos picos en la gráfica que hacen referencia a la energía que necesitan </a:t>
            </a:r>
            <a:r>
              <a:rPr lang="es-ES_tradnl" sz="1600" dirty="0" smtClean="0">
                <a:solidFill>
                  <a:srgbClr val="002060"/>
                </a:solidFill>
              </a:rPr>
              <a:t>para su recuperación tras </a:t>
            </a:r>
            <a:r>
              <a:rPr lang="es-ES_tradnl" sz="1600" dirty="0">
                <a:solidFill>
                  <a:srgbClr val="002060"/>
                </a:solidFill>
              </a:rPr>
              <a:t>una perdida de temperatura. </a:t>
            </a:r>
          </a:p>
          <a:p>
            <a:r>
              <a:rPr lang="es-ES_tradnl" sz="1600" dirty="0">
                <a:solidFill>
                  <a:srgbClr val="002060"/>
                </a:solidFill>
              </a:rPr>
              <a:t>Es critico evitar estos picos. </a:t>
            </a:r>
          </a:p>
          <a:p>
            <a:r>
              <a:rPr lang="es-ES_tradnl" sz="1600" dirty="0">
                <a:solidFill>
                  <a:srgbClr val="002060"/>
                </a:solidFill>
              </a:rPr>
              <a:t>Congelador: £7/mes </a:t>
            </a:r>
          </a:p>
          <a:p>
            <a:r>
              <a:rPr lang="es-ES_tradnl" sz="1600" dirty="0">
                <a:solidFill>
                  <a:srgbClr val="002060"/>
                </a:solidFill>
              </a:rPr>
              <a:t>Nevera £3/mes 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0985121" y="14535043"/>
            <a:ext cx="18886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Lavadora£5/mes</a:t>
            </a:r>
          </a:p>
          <a:p>
            <a:r>
              <a:rPr lang="en-GB" sz="1600" dirty="0">
                <a:solidFill>
                  <a:srgbClr val="002060"/>
                </a:solidFill>
              </a:rPr>
              <a:t>Secadora£16/mes</a:t>
            </a:r>
          </a:p>
          <a:p>
            <a:r>
              <a:rPr lang="en-GB" sz="1600" dirty="0">
                <a:solidFill>
                  <a:srgbClr val="002060"/>
                </a:solidFill>
              </a:rPr>
              <a:t>Lavavajillas £11/mes 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9793272" y="23341604"/>
            <a:ext cx="63653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>
                <a:solidFill>
                  <a:srgbClr val="002060"/>
                </a:solidFill>
              </a:rPr>
              <a:t>La ducha eléctrica es el electrodoméstico mas potente de la casa. </a:t>
            </a:r>
            <a:r>
              <a:rPr lang="es-ES_tradnl" sz="1600">
                <a:solidFill>
                  <a:srgbClr val="002060"/>
                </a:solidFill>
              </a:rPr>
              <a:t>Este aparato eléctrico consume £26/mes </a:t>
            </a:r>
            <a:endParaRPr lang="es-ES_tradnl" sz="1600" dirty="0">
              <a:solidFill>
                <a:srgbClr val="00206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05984" y="26946899"/>
            <a:ext cx="117490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>
                <a:solidFill>
                  <a:srgbClr val="002060"/>
                </a:solidFill>
              </a:rPr>
              <a:t>El estudio del consumo eléctrico en viviendas es necesario para entender que comportamientos y estilos de vida son sostenibles </a:t>
            </a:r>
            <a:r>
              <a:rPr lang="es-ES_tradnl" sz="1600" dirty="0" smtClean="0">
                <a:solidFill>
                  <a:srgbClr val="002060"/>
                </a:solidFill>
              </a:rPr>
              <a:t>energéticamente. </a:t>
            </a:r>
            <a:r>
              <a:rPr lang="es-ES_tradnl" sz="1600" dirty="0">
                <a:solidFill>
                  <a:srgbClr val="002060"/>
                </a:solidFill>
              </a:rPr>
              <a:t>Mas esfuerzos son necesarios para motivar una conciencia energética en los consumidores. </a:t>
            </a:r>
          </a:p>
          <a:p>
            <a:r>
              <a:rPr lang="es-ES_tradnl" sz="1600" dirty="0">
                <a:solidFill>
                  <a:srgbClr val="002060"/>
                </a:solidFill>
              </a:rPr>
              <a:t>Medidas políticas y en </a:t>
            </a:r>
            <a:r>
              <a:rPr lang="es-ES_tradnl" sz="1600" dirty="0" smtClean="0">
                <a:solidFill>
                  <a:srgbClr val="002060"/>
                </a:solidFill>
              </a:rPr>
              <a:t>educación </a:t>
            </a:r>
            <a:r>
              <a:rPr lang="es-ES_tradnl" sz="1600" dirty="0">
                <a:solidFill>
                  <a:srgbClr val="002060"/>
                </a:solidFill>
              </a:rPr>
              <a:t>deberían motivar a los consumidores a entender el funcionamiento de sus aparatos </a:t>
            </a:r>
            <a:r>
              <a:rPr lang="es-ES_tradnl" sz="1600" dirty="0" smtClean="0">
                <a:solidFill>
                  <a:srgbClr val="002060"/>
                </a:solidFill>
              </a:rPr>
              <a:t>eléctricos. </a:t>
            </a:r>
            <a:endParaRPr lang="es-ES_tradnl" sz="1600" dirty="0">
              <a:solidFill>
                <a:srgbClr val="002060"/>
              </a:solidFill>
            </a:endParaRPr>
          </a:p>
          <a:p>
            <a:r>
              <a:rPr lang="es-ES_tradnl" sz="1600" dirty="0">
                <a:solidFill>
                  <a:srgbClr val="002060"/>
                </a:solidFill>
              </a:rPr>
              <a:t>Poder diferenciar el uso de energía para satisfacer un lujo o una necesidad a la hora de poner precio en los </a:t>
            </a:r>
            <a:r>
              <a:rPr lang="es-ES_tradnl" sz="1600" dirty="0" err="1" smtClean="0">
                <a:solidFill>
                  <a:srgbClr val="002060"/>
                </a:solidFill>
              </a:rPr>
              <a:t>KWh</a:t>
            </a:r>
            <a:r>
              <a:rPr lang="es-ES_tradnl" sz="1600" dirty="0">
                <a:solidFill>
                  <a:srgbClr val="002060"/>
                </a:solidFill>
              </a:rPr>
              <a:t>, informar a los consumidores sobre los aparatos mas potentes en su casa, sobre el coste que suponen y motivar el diseño de los nuevos electrodomésticos hacia la eficiencia energética son algunas de las medidas necesarias. 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3393716" y="14467415"/>
            <a:ext cx="7791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Se </a:t>
            </a:r>
            <a:r>
              <a:rPr lang="en-GB" sz="1600" dirty="0" err="1">
                <a:solidFill>
                  <a:srgbClr val="002060"/>
                </a:solidFill>
              </a:rPr>
              <a:t>programa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err="1">
                <a:solidFill>
                  <a:srgbClr val="002060"/>
                </a:solidFill>
              </a:rPr>
              <a:t>para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err="1">
                <a:solidFill>
                  <a:srgbClr val="002060"/>
                </a:solidFill>
              </a:rPr>
              <a:t>mantener</a:t>
            </a:r>
            <a:r>
              <a:rPr lang="en-GB" sz="1600" dirty="0">
                <a:solidFill>
                  <a:srgbClr val="002060"/>
                </a:solidFill>
              </a:rPr>
              <a:t> la </a:t>
            </a:r>
            <a:r>
              <a:rPr lang="en-GB" sz="1600" dirty="0" err="1">
                <a:solidFill>
                  <a:srgbClr val="002060"/>
                </a:solidFill>
              </a:rPr>
              <a:t>temperatura</a:t>
            </a:r>
            <a:r>
              <a:rPr lang="en-GB" sz="1600" dirty="0">
                <a:solidFill>
                  <a:srgbClr val="002060"/>
                </a:solidFill>
              </a:rPr>
              <a:t> y </a:t>
            </a:r>
            <a:r>
              <a:rPr lang="en-GB" sz="1600" dirty="0" err="1">
                <a:solidFill>
                  <a:srgbClr val="002060"/>
                </a:solidFill>
              </a:rPr>
              <a:t>otras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err="1">
                <a:solidFill>
                  <a:srgbClr val="002060"/>
                </a:solidFill>
              </a:rPr>
              <a:t>condiciones</a:t>
            </a:r>
            <a:r>
              <a:rPr lang="en-GB" sz="1600" dirty="0">
                <a:solidFill>
                  <a:srgbClr val="002060"/>
                </a:solidFill>
              </a:rPr>
              <a:t> de </a:t>
            </a:r>
            <a:r>
              <a:rPr lang="en-GB" sz="1600" dirty="0" err="1">
                <a:solidFill>
                  <a:srgbClr val="002060"/>
                </a:solidFill>
              </a:rPr>
              <a:t>salubridad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err="1">
                <a:solidFill>
                  <a:srgbClr val="002060"/>
                </a:solidFill>
              </a:rPr>
              <a:t>adecuadas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err="1">
                <a:solidFill>
                  <a:srgbClr val="002060"/>
                </a:solidFill>
              </a:rPr>
              <a:t>para</a:t>
            </a:r>
            <a:r>
              <a:rPr lang="en-GB" sz="1600" dirty="0">
                <a:solidFill>
                  <a:srgbClr val="002060"/>
                </a:solidFill>
              </a:rPr>
              <a:t> los </a:t>
            </a:r>
            <a:r>
              <a:rPr lang="en-GB" sz="1600" dirty="0" err="1">
                <a:solidFill>
                  <a:srgbClr val="002060"/>
                </a:solidFill>
              </a:rPr>
              <a:t>peces</a:t>
            </a:r>
            <a:r>
              <a:rPr lang="en-GB" sz="1600" dirty="0" smtClean="0">
                <a:solidFill>
                  <a:srgbClr val="002060"/>
                </a:solidFill>
              </a:rPr>
              <a:t>. &lt;£</a:t>
            </a:r>
            <a:r>
              <a:rPr lang="en-GB" sz="1600" dirty="0">
                <a:solidFill>
                  <a:srgbClr val="002060"/>
                </a:solidFill>
              </a:rPr>
              <a:t>1/</a:t>
            </a:r>
            <a:r>
              <a:rPr lang="en-GB" sz="1600" dirty="0" err="1">
                <a:solidFill>
                  <a:srgbClr val="002060"/>
                </a:solidFill>
              </a:rPr>
              <a:t>mes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9378242" y="11896150"/>
            <a:ext cx="19724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>
                <a:solidFill>
                  <a:srgbClr val="002060"/>
                </a:solidFill>
              </a:rPr>
              <a:t>Principales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err="1">
                <a:solidFill>
                  <a:srgbClr val="002060"/>
                </a:solidFill>
              </a:rPr>
              <a:t>electrodomésticos</a:t>
            </a:r>
            <a:r>
              <a:rPr lang="en-GB" sz="1600" dirty="0">
                <a:solidFill>
                  <a:srgbClr val="002060"/>
                </a:solidFill>
              </a:rPr>
              <a:t> :</a:t>
            </a:r>
          </a:p>
          <a:p>
            <a:r>
              <a:rPr lang="en-GB" sz="1600" dirty="0" err="1">
                <a:solidFill>
                  <a:srgbClr val="002060"/>
                </a:solidFill>
              </a:rPr>
              <a:t>Horno</a:t>
            </a:r>
            <a:r>
              <a:rPr lang="en-GB" sz="1600" dirty="0">
                <a:solidFill>
                  <a:srgbClr val="002060"/>
                </a:solidFill>
              </a:rPr>
              <a:t> £7/</a:t>
            </a:r>
            <a:r>
              <a:rPr lang="en-GB" sz="1600" dirty="0" err="1">
                <a:solidFill>
                  <a:srgbClr val="002060"/>
                </a:solidFill>
              </a:rPr>
              <a:t>mes</a:t>
            </a:r>
            <a:endParaRPr lang="en-GB" sz="1600" dirty="0">
              <a:solidFill>
                <a:srgbClr val="002060"/>
              </a:solidFill>
            </a:endParaRPr>
          </a:p>
          <a:p>
            <a:r>
              <a:rPr lang="en-GB" sz="1600" dirty="0">
                <a:solidFill>
                  <a:srgbClr val="002060"/>
                </a:solidFill>
              </a:rPr>
              <a:t>Kettle: £1/</a:t>
            </a:r>
            <a:r>
              <a:rPr lang="en-GB" sz="1600" dirty="0" err="1">
                <a:solidFill>
                  <a:srgbClr val="002060"/>
                </a:solidFill>
              </a:rPr>
              <a:t>mes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2006406" y="6943080"/>
            <a:ext cx="67004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92D050"/>
                </a:solidFill>
              </a:rPr>
              <a:t>El panel solar produce el </a:t>
            </a:r>
            <a:r>
              <a:rPr lang="en-GB" sz="1600" b="1" dirty="0" smtClean="0">
                <a:solidFill>
                  <a:srgbClr val="92D050"/>
                </a:solidFill>
              </a:rPr>
              <a:t>20% </a:t>
            </a:r>
            <a:r>
              <a:rPr lang="en-GB" sz="1600" dirty="0" smtClean="0">
                <a:solidFill>
                  <a:srgbClr val="92D050"/>
                </a:solidFill>
              </a:rPr>
              <a:t>de la electricidad consumida en la casa!</a:t>
            </a:r>
            <a:endParaRPr lang="en-GB" sz="1600" dirty="0">
              <a:solidFill>
                <a:srgbClr val="92D05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576266" y="4052862"/>
            <a:ext cx="128213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>
                <a:solidFill>
                  <a:srgbClr val="002060"/>
                </a:solidFill>
              </a:rPr>
              <a:t>El uso energético en viviendas (UK,2008) cuenta aproximadamente el 30% del gasto eléctrico en el país. Estudiar el consumo eléctrico : Cómo, a qué horas, por cuanto tiempo y en concepto de qué se utiliza la </a:t>
            </a:r>
            <a:r>
              <a:rPr lang="es-ES_tradnl" sz="1600" dirty="0" smtClean="0">
                <a:solidFill>
                  <a:srgbClr val="002060"/>
                </a:solidFill>
              </a:rPr>
              <a:t>electricidad </a:t>
            </a:r>
            <a:r>
              <a:rPr lang="es-ES_tradnl" sz="1600" dirty="0">
                <a:solidFill>
                  <a:srgbClr val="002060"/>
                </a:solidFill>
              </a:rPr>
              <a:t>en la vivienda es trivial para clasificar el consumo según diferentes necesidades. De ese modo se pueden reconocer tendencias, </a:t>
            </a:r>
            <a:r>
              <a:rPr lang="es-ES_tradnl" sz="1600" dirty="0" smtClean="0">
                <a:solidFill>
                  <a:srgbClr val="002060"/>
                </a:solidFill>
              </a:rPr>
              <a:t>hábitos </a:t>
            </a:r>
            <a:r>
              <a:rPr lang="es-ES_tradnl" sz="1600" dirty="0">
                <a:solidFill>
                  <a:srgbClr val="002060"/>
                </a:solidFill>
              </a:rPr>
              <a:t>y aparatos eléctricos que van en contra de la eficiencia energética en el hogar. </a:t>
            </a:r>
            <a:r>
              <a:rPr lang="es-ES_tradnl" sz="1600" dirty="0" smtClean="0">
                <a:solidFill>
                  <a:srgbClr val="002060"/>
                </a:solidFill>
              </a:rPr>
              <a:t>Calcular el coste de cada aparato en el hogar y compararlo con otras viviendas para ver diferencias relevantes por ocupación .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446652" y="4550675"/>
            <a:ext cx="49400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2060"/>
                </a:solidFill>
              </a:rPr>
              <a:t>*</a:t>
            </a:r>
            <a:r>
              <a:rPr lang="es-ES_tradnl" sz="1200" dirty="0">
                <a:solidFill>
                  <a:srgbClr val="002060"/>
                </a:solidFill>
              </a:rPr>
              <a:t>La estimación del consumo eléctrico esta calculada sobre dos semanas de monitorización en la vivienda. Hay que tener en cuenta que hay un 13% de consumo que se marca en los circuitos eléctricos principales pero no en los circuitos de distribución.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778075" y="19461261"/>
            <a:ext cx="231057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dirty="0" err="1"/>
              <a:t>Freezer</a:t>
            </a:r>
            <a:r>
              <a:rPr lang="es-ES_tradnl" sz="2000" dirty="0"/>
              <a:t> £7/</a:t>
            </a:r>
            <a:r>
              <a:rPr lang="es-ES_tradnl" sz="2000" dirty="0" err="1"/>
              <a:t>month</a:t>
            </a:r>
            <a:endParaRPr lang="es-ES_tradnl" sz="2000" dirty="0"/>
          </a:p>
          <a:p>
            <a:r>
              <a:rPr lang="es-ES_tradnl" sz="2000" dirty="0" err="1"/>
              <a:t>Fridge</a:t>
            </a:r>
            <a:r>
              <a:rPr lang="es-ES_tradnl" sz="2000" dirty="0"/>
              <a:t> £3/</a:t>
            </a:r>
            <a:r>
              <a:rPr lang="es-ES_tradnl" sz="2000" dirty="0" err="1"/>
              <a:t>month</a:t>
            </a:r>
            <a:endParaRPr lang="es-ES_tradnl" sz="2000" dirty="0"/>
          </a:p>
          <a:p>
            <a:endParaRPr lang="es-ES_tradnl" dirty="0"/>
          </a:p>
        </p:txBody>
      </p:sp>
      <p:sp>
        <p:nvSpPr>
          <p:cNvPr id="47" name="TextBox 46"/>
          <p:cNvSpPr txBox="1"/>
          <p:nvPr/>
        </p:nvSpPr>
        <p:spPr>
          <a:xfrm>
            <a:off x="9793270" y="21914004"/>
            <a:ext cx="855653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20% </a:t>
            </a:r>
            <a:r>
              <a:rPr lang="en-GB" sz="2500" b="1" dirty="0"/>
              <a:t>Personal</a:t>
            </a:r>
            <a:r>
              <a:rPr lang="en-GB" sz="2800" b="1" dirty="0" smtClean="0"/>
              <a:t> </a:t>
            </a:r>
            <a:r>
              <a:rPr lang="en-GB" sz="2500" b="1" dirty="0" smtClean="0"/>
              <a:t>Hygiene</a:t>
            </a:r>
            <a:r>
              <a:rPr lang="en-GB" sz="2500" b="1" dirty="0" smtClean="0">
                <a:solidFill>
                  <a:srgbClr val="002060"/>
                </a:solidFill>
              </a:rPr>
              <a:t>/</a:t>
            </a:r>
            <a:r>
              <a:rPr lang="en-GB" sz="2500" b="1" dirty="0" err="1" smtClean="0">
                <a:solidFill>
                  <a:srgbClr val="002060"/>
                </a:solidFill>
              </a:rPr>
              <a:t>Higiene</a:t>
            </a:r>
            <a:r>
              <a:rPr lang="en-GB" sz="2500" b="1" dirty="0" smtClean="0">
                <a:solidFill>
                  <a:srgbClr val="002060"/>
                </a:solidFill>
              </a:rPr>
              <a:t> personal</a:t>
            </a:r>
          </a:p>
        </p:txBody>
      </p:sp>
      <p:pic>
        <p:nvPicPr>
          <p:cNvPr id="46101" name="Picture 21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2252" y="21931267"/>
            <a:ext cx="4643290" cy="20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écnic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1403</TotalTime>
  <Words>1082</Words>
  <Application>Microsoft Office PowerPoint</Application>
  <PresentationFormat>Custom</PresentationFormat>
  <Paragraphs>77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Opulento</vt:lpstr>
      <vt:lpstr>Imagen de mapa de bits</vt:lpstr>
      <vt:lpstr>PowerPoint Presentation</vt:lpstr>
    </vt:vector>
  </TitlesOfParts>
  <Company>Civil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Ramon</dc:creator>
  <cp:lastModifiedBy>Staff/Research Student</cp:lastModifiedBy>
  <cp:revision>135</cp:revision>
  <dcterms:created xsi:type="dcterms:W3CDTF">2008-10-30T19:01:51Z</dcterms:created>
  <dcterms:modified xsi:type="dcterms:W3CDTF">2012-06-11T19:07:27Z</dcterms:modified>
</cp:coreProperties>
</file>