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96" r:id="rId6"/>
    <p:sldId id="260" r:id="rId7"/>
    <p:sldId id="266" r:id="rId8"/>
    <p:sldId id="274" r:id="rId9"/>
    <p:sldId id="275" r:id="rId10"/>
    <p:sldId id="278" r:id="rId11"/>
    <p:sldId id="280" r:id="rId12"/>
    <p:sldId id="282" r:id="rId13"/>
    <p:sldId id="283" r:id="rId14"/>
    <p:sldId id="276" r:id="rId15"/>
    <p:sldId id="292" r:id="rId16"/>
    <p:sldId id="287" r:id="rId17"/>
    <p:sldId id="271" r:id="rId18"/>
    <p:sldId id="272" r:id="rId19"/>
    <p:sldId id="293" r:id="rId20"/>
    <p:sldId id="294" r:id="rId21"/>
    <p:sldId id="295" r:id="rId22"/>
    <p:sldId id="297" r:id="rId23"/>
    <p:sldId id="298" r:id="rId24"/>
    <p:sldId id="299" r:id="rId25"/>
    <p:sldId id="300" r:id="rId26"/>
    <p:sldId id="273" r:id="rId27"/>
    <p:sldId id="284" r:id="rId28"/>
    <p:sldId id="285" r:id="rId29"/>
    <p:sldId id="301" r:id="rId30"/>
  </p:sldIdLst>
  <p:sldSz cx="9144000" cy="6858000" type="screen4x3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286" autoAdjust="0"/>
    <p:restoredTop sz="94658" autoAdjust="0"/>
  </p:normalViewPr>
  <p:slideViewPr>
    <p:cSldViewPr>
      <p:cViewPr varScale="1">
        <p:scale>
          <a:sx n="74" d="100"/>
          <a:sy n="74" d="100"/>
        </p:scale>
        <p:origin x="-5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711888CC-72FD-4425-A091-F58BABE6FC21}" type="datetimeFigureOut">
              <a:rPr lang="es-ES" smtClean="0"/>
              <a:pPr/>
              <a:t>12/07/2012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3E7AAFC-F959-47EB-9BF8-2FCD506A0A8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7AAFC-F959-47EB-9BF8-2FCD506A0A80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BF329-C4A6-4B4A-8E90-173072247E90}" type="datetimeFigureOut">
              <a:rPr lang="es-ES" smtClean="0"/>
              <a:pPr/>
              <a:t>12/07/2012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66D64-8C6A-470E-982B-BC65837A749E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2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Franklin Gothic Book" pitchFamily="34" charset="0"/>
              </a:rPr>
              <a:t>ESTUDIO Y ANÁLISIS DE LA CÚPULA DEL CRISTO (La Font </a:t>
            </a:r>
            <a:r>
              <a:rPr lang="es-ES" b="1" dirty="0" err="1" smtClean="0">
                <a:latin typeface="Franklin Gothic Book" pitchFamily="34" charset="0"/>
              </a:rPr>
              <a:t>d’En</a:t>
            </a:r>
            <a:r>
              <a:rPr lang="es-ES" b="1" dirty="0" smtClean="0">
                <a:latin typeface="Franklin Gothic Book" pitchFamily="34" charset="0"/>
              </a:rPr>
              <a:t> </a:t>
            </a:r>
            <a:r>
              <a:rPr lang="es-ES" b="1" dirty="0" err="1" smtClean="0">
                <a:latin typeface="Franklin Gothic Book" pitchFamily="34" charset="0"/>
              </a:rPr>
              <a:t>Carròs</a:t>
            </a:r>
            <a:r>
              <a:rPr lang="es-ES" b="1" dirty="0" smtClean="0">
                <a:latin typeface="Franklin Gothic Book" pitchFamily="34" charset="0"/>
              </a:rPr>
              <a:t>)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786314" y="5643578"/>
            <a:ext cx="3914780" cy="923916"/>
          </a:xfrm>
        </p:spPr>
        <p:txBody>
          <a:bodyPr>
            <a:normAutofit/>
          </a:bodyPr>
          <a:lstStyle/>
          <a:p>
            <a:pPr algn="r"/>
            <a:r>
              <a:rPr lang="es-ES" sz="2000" b="1" dirty="0" smtClean="0">
                <a:solidFill>
                  <a:schemeClr val="tx1"/>
                </a:solidFill>
                <a:latin typeface="Arial Narrow" pitchFamily="34" charset="0"/>
              </a:rPr>
              <a:t>AUTOR: Raimon Camarena </a:t>
            </a:r>
            <a:r>
              <a:rPr lang="es-ES" sz="2000" b="1" dirty="0" err="1" smtClean="0">
                <a:solidFill>
                  <a:schemeClr val="tx1"/>
                </a:solidFill>
                <a:latin typeface="Arial Narrow" pitchFamily="34" charset="0"/>
              </a:rPr>
              <a:t>Peiró</a:t>
            </a:r>
            <a:endParaRPr lang="es-ES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5" name="4 Imagen" descr="http://www.upv.es/entidades/ETSIE/info/U0570914.pn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3429000"/>
            <a:ext cx="3071834" cy="107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http://www.upv.es/entidades/ETSIE/info/U0570918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628" y="3357562"/>
            <a:ext cx="2714644" cy="124301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CuadroTexto"/>
          <p:cNvSpPr txBox="1"/>
          <p:nvPr/>
        </p:nvSpPr>
        <p:spPr>
          <a:xfrm>
            <a:off x="500034" y="578645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Franklin Gothic Book" pitchFamily="34" charset="0"/>
              </a:rPr>
              <a:t>PROYECTO FINAL DE GRADO</a:t>
            </a:r>
            <a:endParaRPr lang="es-ES" b="1" dirty="0">
              <a:latin typeface="Franklin Gothic Boo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857224" y="357166"/>
            <a:ext cx="72866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4.METODOLOGÍA DEL LEVANTAMIENTO</a:t>
            </a:r>
            <a:endParaRPr lang="es-ES" sz="2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1472" y="1000108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Para realizar un buen levantamiento  primero debemos realizar una buena toma de datos: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714348" y="2143116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1- Realización de croquis a mano alzada 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714348" y="2500306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2- Anotación de medidas mediante puntero láser, (triangulación).</a:t>
            </a:r>
            <a:endParaRPr lang="es-ES" dirty="0"/>
          </a:p>
        </p:txBody>
      </p:sp>
      <p:sp>
        <p:nvSpPr>
          <p:cNvPr id="11" name="10 CuadroTexto"/>
          <p:cNvSpPr txBox="1"/>
          <p:nvPr/>
        </p:nvSpPr>
        <p:spPr>
          <a:xfrm>
            <a:off x="714348" y="2857496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3- Realización de las fotos oportunas.</a:t>
            </a:r>
          </a:p>
          <a:p>
            <a:r>
              <a:rPr lang="es-ES" dirty="0" smtClean="0"/>
              <a:t>  </a:t>
            </a:r>
            <a:endParaRPr lang="es-ES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071802" y="171448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Franklin Gothic Book" pitchFamily="34" charset="0"/>
              </a:rPr>
              <a:t>INMUEBLE</a:t>
            </a:r>
            <a:endParaRPr lang="es-ES" b="1" dirty="0">
              <a:latin typeface="Franklin Gothic Book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500430" y="371475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Franklin Gothic Book" pitchFamily="34" charset="0"/>
              </a:rPr>
              <a:t>CÚPULA</a:t>
            </a:r>
            <a:endParaRPr lang="es-ES" b="1" dirty="0">
              <a:latin typeface="Franklin Gothic Book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714348" y="3214686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4- Puesta a escala con el PC (</a:t>
            </a:r>
            <a:r>
              <a:rPr lang="es-ES" dirty="0" err="1" smtClean="0"/>
              <a:t>autocad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15" name="14 CuadroTexto"/>
          <p:cNvSpPr txBox="1"/>
          <p:nvPr/>
        </p:nvSpPr>
        <p:spPr>
          <a:xfrm>
            <a:off x="785786" y="414338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1-Elección de 2 ejes perpendiculares cuyo centro coincida con la clave de la cúpula.</a:t>
            </a:r>
            <a:endParaRPr lang="es-ES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85786" y="4500570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2- Con los dos ejes y tomando puntos cada 30cm,un total de 17 puntos por cada eje, pude realizar la acotación del intradós de la cúpula.</a:t>
            </a:r>
            <a:endParaRPr lang="es-ES" dirty="0"/>
          </a:p>
        </p:txBody>
      </p:sp>
      <p:sp>
        <p:nvSpPr>
          <p:cNvPr id="17" name="16 CuadroTexto"/>
          <p:cNvSpPr txBox="1"/>
          <p:nvPr/>
        </p:nvSpPr>
        <p:spPr>
          <a:xfrm>
            <a:off x="785786" y="5143512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3- Puesta a escala con los datos obtenidos  del intradós.</a:t>
            </a:r>
            <a:endParaRPr lang="es-ES" dirty="0"/>
          </a:p>
        </p:txBody>
      </p:sp>
      <p:sp>
        <p:nvSpPr>
          <p:cNvPr id="18" name="17 CuadroTexto"/>
          <p:cNvSpPr txBox="1"/>
          <p:nvPr/>
        </p:nvSpPr>
        <p:spPr>
          <a:xfrm>
            <a:off x="785786" y="5572140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4- Para el extradós  cogí dos puntos en común  que pudiera ver desde dentro y fuera de la iglesia.</a:t>
            </a:r>
            <a:endParaRPr lang="es-ES" dirty="0"/>
          </a:p>
        </p:txBody>
      </p:sp>
      <p:pic>
        <p:nvPicPr>
          <p:cNvPr id="30722" name="Picture 2" descr="Metro láser BD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1643050"/>
            <a:ext cx="185738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14291"/>
            <a:ext cx="4071966" cy="3046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4714876" y="714356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Con ayuda del medidor láser obtuve  17puntos en un eje y otros 17 en el otro eje.</a:t>
            </a:r>
            <a:endParaRPr lang="es-ES" dirty="0">
              <a:latin typeface="Franklin Gothic Book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929066"/>
            <a:ext cx="3857652" cy="266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4714876" y="2143116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Una vez rectificada y escalada la fotografía en </a:t>
            </a:r>
            <a:r>
              <a:rPr lang="es-ES" dirty="0" err="1" smtClean="0"/>
              <a:t>autocad</a:t>
            </a:r>
            <a:r>
              <a:rPr lang="es-ES" dirty="0" smtClean="0"/>
              <a:t> pude obtener los puntos del extradós de la cúpula.</a:t>
            </a:r>
            <a:endParaRPr lang="es-ES" dirty="0"/>
          </a:p>
        </p:txBody>
      </p:sp>
      <p:pic>
        <p:nvPicPr>
          <p:cNvPr id="7" name="6 Imagen" descr="PERSPECTIVE.bmp"/>
          <p:cNvPicPr>
            <a:picLocks noChangeAspect="1"/>
          </p:cNvPicPr>
          <p:nvPr/>
        </p:nvPicPr>
        <p:blipFill>
          <a:blip r:embed="rId4"/>
          <a:srcRect l="3344" b="16880"/>
          <a:stretch>
            <a:fillRect/>
          </a:stretch>
        </p:blipFill>
        <p:spPr>
          <a:xfrm>
            <a:off x="4311150" y="3929066"/>
            <a:ext cx="4247064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000100" y="285728"/>
            <a:ext cx="70009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/>
              <a:t>5.TRAZADOS REGULADORES</a:t>
            </a:r>
            <a:endParaRPr lang="es-ES" sz="2200" b="1" u="sng" dirty="0"/>
          </a:p>
        </p:txBody>
      </p:sp>
      <p:sp>
        <p:nvSpPr>
          <p:cNvPr id="5" name="4 CuadroTexto"/>
          <p:cNvSpPr txBox="1"/>
          <p:nvPr/>
        </p:nvSpPr>
        <p:spPr>
          <a:xfrm>
            <a:off x="285720" y="1071546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Franklin Gothic Book" pitchFamily="34" charset="0"/>
              </a:rPr>
              <a:t>Para la obtención de los trazados reguladores de la cúpula del Cristo he comparado las dos cúpulas más destacables de la parroquia San Antonino , </a:t>
            </a:r>
          </a:p>
        </p:txBody>
      </p:sp>
      <p:pic>
        <p:nvPicPr>
          <p:cNvPr id="7" name="6 Imagen" descr="TREG 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857364"/>
            <a:ext cx="4143404" cy="3485746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142844" y="5715016"/>
            <a:ext cx="4500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Cúpula del coro de estilo barroco.</a:t>
            </a:r>
          </a:p>
          <a:p>
            <a:r>
              <a:rPr lang="es-ES" dirty="0" smtClean="0"/>
              <a:t>C/D= 1,6 número de oro </a:t>
            </a:r>
          </a:p>
          <a:p>
            <a:r>
              <a:rPr lang="es-ES" dirty="0" smtClean="0"/>
              <a:t>(C+B+A)=2,41 número de plata.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4643438" y="5643578"/>
            <a:ext cx="41434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Cúpula del Cristo de estilo Neoclásico.</a:t>
            </a:r>
          </a:p>
          <a:p>
            <a:r>
              <a:rPr lang="es-ES" dirty="0" smtClean="0"/>
              <a:t>C/D=1,6 número de oro</a:t>
            </a:r>
          </a:p>
          <a:p>
            <a:r>
              <a:rPr lang="es-ES" dirty="0" smtClean="0"/>
              <a:t>(B+C)/D= 2,41 número de plata</a:t>
            </a:r>
          </a:p>
          <a:p>
            <a:r>
              <a:rPr lang="es-ES" dirty="0" smtClean="0"/>
              <a:t>A/D= 1</a:t>
            </a:r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10" name="9 Imagen" descr="TREG 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252" y="1857364"/>
            <a:ext cx="4388589" cy="3500462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3428992" y="78579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Franklin Gothic Book" pitchFamily="34" charset="0"/>
              </a:rPr>
              <a:t>Cúpula:</a:t>
            </a:r>
            <a:endParaRPr lang="es-ES" b="1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985" y="1357298"/>
            <a:ext cx="8638187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1785918" y="642918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s-ES" dirty="0" smtClean="0"/>
              <a:t>Trazados reguladores de la cúpula del Cristo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857488" y="342900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Franklin Gothic Book" pitchFamily="34" charset="0"/>
              </a:rPr>
              <a:t>Cubierta:</a:t>
            </a:r>
            <a:endParaRPr lang="es-ES" b="1" dirty="0">
              <a:latin typeface="Franklin Gothic Book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928662" y="142852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Correspondencias geométricas de la cúpula y de la cubierta:</a:t>
            </a:r>
            <a:endParaRPr lang="es-ES" dirty="0">
              <a:latin typeface="Franklin Gothic Boo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28575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928670"/>
            <a:ext cx="3571899" cy="246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857628"/>
            <a:ext cx="2643206" cy="280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857628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CuadroTexto"/>
          <p:cNvSpPr txBox="1"/>
          <p:nvPr/>
        </p:nvSpPr>
        <p:spPr>
          <a:xfrm>
            <a:off x="3357554" y="4000504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latin typeface="Franklin Gothic Book" pitchFamily="34" charset="0"/>
              </a:rPr>
              <a:t>Arcos formeros </a:t>
            </a:r>
            <a:r>
              <a:rPr lang="es-ES" sz="1600" dirty="0" smtClean="0">
                <a:latin typeface="Franklin Gothic Book" pitchFamily="34" charset="0"/>
              </a:rPr>
              <a:t>formados  mediante arcos de medio punto</a:t>
            </a:r>
            <a:endParaRPr lang="es-ES" sz="1600" dirty="0">
              <a:latin typeface="Franklin Gothic Boo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428992" y="5072074"/>
            <a:ext cx="1928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latin typeface="Franklin Gothic Book" pitchFamily="34" charset="0"/>
              </a:rPr>
              <a:t>Arcos fajones </a:t>
            </a:r>
            <a:r>
              <a:rPr lang="es-ES" sz="1600" dirty="0" smtClean="0">
                <a:latin typeface="Franklin Gothic Book" pitchFamily="34" charset="0"/>
              </a:rPr>
              <a:t>formados mediante arcos apuntados rebajados.</a:t>
            </a:r>
            <a:endParaRPr lang="es-ES" sz="1600" dirty="0">
              <a:latin typeface="Franklin Gothic Book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3571868" y="57148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Franklin Gothic Book" pitchFamily="34" charset="0"/>
              </a:rPr>
              <a:t>Cúpula:</a:t>
            </a:r>
            <a:endParaRPr lang="es-ES" b="1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2643174" y="0"/>
            <a:ext cx="3714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dirty="0" smtClean="0">
                <a:latin typeface="Franklin Gothic Book" pitchFamily="34" charset="0"/>
              </a:rPr>
              <a:t>HIPÓTESIS</a:t>
            </a:r>
            <a:endParaRPr lang="es-ES" sz="2200" dirty="0">
              <a:latin typeface="Franklin Gothic Book" pitchFamily="34" charset="0"/>
            </a:endParaRPr>
          </a:p>
        </p:txBody>
      </p:sp>
      <p:pic>
        <p:nvPicPr>
          <p:cNvPr id="8" name="7 Imagen" descr="Font 03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480"/>
            <a:ext cx="5677564" cy="2664088"/>
          </a:xfrm>
          <a:prstGeom prst="rect">
            <a:avLst/>
          </a:prstGeom>
        </p:spPr>
      </p:pic>
      <p:pic>
        <p:nvPicPr>
          <p:cNvPr id="9" name="8 Imagen" descr="Font 04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555" y="3214686"/>
            <a:ext cx="7764445" cy="3643315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5000628" y="857232"/>
            <a:ext cx="3571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Tras la realización  de los trazados reguladores,  comprobaciones  geométricas, y según la Época y el espesor de la cúpula se ha llegado a la idea de que pudiera  estar resuelta por 2 hojas. 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357158" y="3357562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Será después de la  realización del análisis estructural cuando podremos llegar a una conclusión más idónea de cómo trabaja esta.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928794" y="285728"/>
            <a:ext cx="50720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/>
              <a:t>6. ANÁLISIS ESTRUCTURAL</a:t>
            </a:r>
            <a:endParaRPr lang="es-ES" sz="2200" b="1" u="sng" dirty="0"/>
          </a:p>
        </p:txBody>
      </p:sp>
      <p:sp>
        <p:nvSpPr>
          <p:cNvPr id="7" name="6 CuadroTexto"/>
          <p:cNvSpPr txBox="1"/>
          <p:nvPr/>
        </p:nvSpPr>
        <p:spPr>
          <a:xfrm>
            <a:off x="571472" y="1000108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Para la realización  del análisis estructural nos basamos en las hipótesis realizadas por </a:t>
            </a:r>
            <a:r>
              <a:rPr lang="es-ES" dirty="0" err="1" smtClean="0">
                <a:latin typeface="Franklin Gothic Book" pitchFamily="34" charset="0"/>
              </a:rPr>
              <a:t>Heyman</a:t>
            </a:r>
            <a:r>
              <a:rPr lang="es-ES" dirty="0" smtClean="0">
                <a:latin typeface="Franklin Gothic Book" pitchFamily="34" charset="0"/>
              </a:rPr>
              <a:t>  (1966-1995), donde dice: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642910" y="1857364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Franklin Gothic Book" pitchFamily="34" charset="0"/>
              </a:rPr>
              <a:t>1-La fábrica presenta una resistencia a compresión infinita.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42910" y="2357430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Franklin Gothic Book" pitchFamily="34" charset="0"/>
              </a:rPr>
              <a:t>2-La fábrica no resiste a compresión o tiene una resistencia nula.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642910" y="2857496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3-No se puede producir fallo por deslizamiento.</a:t>
            </a:r>
            <a:endParaRPr lang="es-ES" dirty="0"/>
          </a:p>
        </p:txBody>
      </p:sp>
      <p:sp>
        <p:nvSpPr>
          <p:cNvPr id="11" name="10 CuadroTexto"/>
          <p:cNvSpPr txBox="1"/>
          <p:nvPr/>
        </p:nvSpPr>
        <p:spPr>
          <a:xfrm>
            <a:off x="642910" y="3500438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La primera y la tercera hipótesis no van a favor de la seguridad ya que evidentemente la fábrica no tiene una resistencia a compresión infinita y si se puede producir deslizamiento aunque en el caso de piedras y ladrillos es muy poco probable.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714348" y="4857760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Realizamos el análisis de la cúpula con el programa </a:t>
            </a:r>
            <a:r>
              <a:rPr lang="es-ES" dirty="0" err="1" smtClean="0">
                <a:latin typeface="Franklin Gothic Book" pitchFamily="34" charset="0"/>
              </a:rPr>
              <a:t>informatico”STATICAL</a:t>
            </a:r>
            <a:r>
              <a:rPr lang="es-ES" dirty="0" smtClean="0">
                <a:latin typeface="Franklin Gothic Book" pitchFamily="34" charset="0"/>
              </a:rPr>
              <a:t> 2012”  versión de Adolfo Alonso </a:t>
            </a:r>
            <a:r>
              <a:rPr lang="es-ES" dirty="0" err="1" smtClean="0">
                <a:latin typeface="Franklin Gothic Book" pitchFamily="34" charset="0"/>
              </a:rPr>
              <a:t>Durá</a:t>
            </a:r>
            <a:r>
              <a:rPr lang="es-ES" dirty="0" smtClean="0">
                <a:latin typeface="Franklin Gothic Book" pitchFamily="34" charset="0"/>
              </a:rPr>
              <a:t>.</a:t>
            </a:r>
            <a:endParaRPr lang="es-ES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57224" y="428604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Basándonos también en el Teorema de la Seguridad  de </a:t>
            </a:r>
            <a:r>
              <a:rPr lang="es-ES" dirty="0" err="1" smtClean="0">
                <a:latin typeface="Franklin Gothic Book" pitchFamily="34" charset="0"/>
              </a:rPr>
              <a:t>Heyman</a:t>
            </a:r>
            <a:r>
              <a:rPr lang="es-ES" dirty="0" smtClean="0">
                <a:latin typeface="Franklin Gothic Book" pitchFamily="34" charset="0"/>
              </a:rPr>
              <a:t> (1966-1995)  donde dice: </a:t>
            </a:r>
            <a:r>
              <a:rPr lang="es-ES" i="1" dirty="0" smtClean="0">
                <a:latin typeface="Franklin Gothic Book" pitchFamily="34" charset="0"/>
              </a:rPr>
              <a:t>si es posible encontrar una distribución de esfuerzos internos en equilibrio con las cargas que no viole las condiciones de límite del material la estructura no colapsará, es segura.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857224" y="1928802"/>
            <a:ext cx="75009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Debemos realizar las comprobaciones oportunas para averiguar como trabaja esta, eso significa que:</a:t>
            </a:r>
          </a:p>
          <a:p>
            <a:endParaRPr lang="es-ES" dirty="0" smtClean="0">
              <a:latin typeface="Franklin Gothic Book" pitchFamily="34" charset="0"/>
            </a:endParaRPr>
          </a:p>
          <a:p>
            <a:pPr algn="ctr"/>
            <a:r>
              <a:rPr lang="es-ES" b="1" dirty="0" smtClean="0">
                <a:latin typeface="Franklin Gothic Book" pitchFamily="34" charset="0"/>
              </a:rPr>
              <a:t>1. Arco</a:t>
            </a:r>
          </a:p>
          <a:p>
            <a:pPr algn="ctr"/>
            <a:endParaRPr lang="es-ES" b="1" dirty="0" smtClean="0">
              <a:latin typeface="Franklin Gothic Book" pitchFamily="34" charset="0"/>
            </a:endParaRPr>
          </a:p>
          <a:p>
            <a:r>
              <a:rPr lang="es-ES" dirty="0" smtClean="0">
                <a:latin typeface="Franklin Gothic Book" pitchFamily="34" charset="0"/>
              </a:rPr>
              <a:t>1.1-Hoja interior (intradós) por separado.</a:t>
            </a:r>
          </a:p>
          <a:p>
            <a:r>
              <a:rPr lang="es-ES" dirty="0" smtClean="0">
                <a:latin typeface="Franklin Gothic Book" pitchFamily="34" charset="0"/>
              </a:rPr>
              <a:t>1.2-Hoja exterior (extradós) por separado</a:t>
            </a:r>
          </a:p>
          <a:p>
            <a:r>
              <a:rPr lang="es-ES" dirty="0" smtClean="0">
                <a:latin typeface="Franklin Gothic Book" pitchFamily="34" charset="0"/>
              </a:rPr>
              <a:t>1.3-Hoja interior y exterior conjuntamente, unidas por tabiquillos.</a:t>
            </a:r>
          </a:p>
          <a:p>
            <a:endParaRPr lang="es-ES" dirty="0" smtClean="0">
              <a:latin typeface="Franklin Gothic Book" pitchFamily="34" charset="0"/>
            </a:endParaRPr>
          </a:p>
          <a:p>
            <a:pPr algn="ctr"/>
            <a:r>
              <a:rPr lang="es-ES" b="1" dirty="0" smtClean="0">
                <a:latin typeface="Franklin Gothic Book" pitchFamily="34" charset="0"/>
              </a:rPr>
              <a:t>2.Bóveda</a:t>
            </a:r>
          </a:p>
          <a:p>
            <a:pPr algn="ctr"/>
            <a:endParaRPr lang="es-ES" b="1" dirty="0" smtClean="0">
              <a:latin typeface="Franklin Gothic Book" pitchFamily="34" charset="0"/>
            </a:endParaRPr>
          </a:p>
          <a:p>
            <a:r>
              <a:rPr lang="es-ES" dirty="0" smtClean="0">
                <a:latin typeface="Franklin Gothic Book" pitchFamily="34" charset="0"/>
              </a:rPr>
              <a:t>2.1-Hoja interior (intradós) por separado.</a:t>
            </a:r>
          </a:p>
          <a:p>
            <a:r>
              <a:rPr lang="es-ES" dirty="0" smtClean="0">
                <a:latin typeface="Franklin Gothic Book" pitchFamily="34" charset="0"/>
              </a:rPr>
              <a:t>2.2-Hoja exterior (extradós) por separado.</a:t>
            </a:r>
          </a:p>
          <a:p>
            <a:r>
              <a:rPr lang="es-ES" dirty="0" smtClean="0">
                <a:latin typeface="Franklin Gothic Book" pitchFamily="34" charset="0"/>
              </a:rPr>
              <a:t>2.3-Hoja interior y exterior conjuntamente , unidas por tabiquillos.</a:t>
            </a:r>
          </a:p>
          <a:p>
            <a:endParaRPr lang="es-ES" dirty="0" smtClean="0">
              <a:latin typeface="Franklin Gothic Book" pitchFamily="34" charset="0"/>
            </a:endParaRPr>
          </a:p>
          <a:p>
            <a:r>
              <a:rPr lang="es-ES" dirty="0" smtClean="0">
                <a:latin typeface="Franklin Gothic Book" pitchFamily="34" charset="0"/>
              </a:rPr>
              <a:t> </a:t>
            </a:r>
            <a:endParaRPr lang="es-ES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3000363" cy="291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3428992" y="214290"/>
            <a:ext cx="52864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1.1               HOJA INTERIOR</a:t>
            </a:r>
          </a:p>
          <a:p>
            <a:r>
              <a:rPr lang="es-ES" dirty="0" smtClean="0"/>
              <a:t>Tras realizar todas las comprobaciones posibles AA’,AB’,AC’,BA’,BB’,BC’,CA’,CB’,CC’, hemos llegado a la conclusión de que la hoja interior no es estable por sí sola.</a:t>
            </a:r>
          </a:p>
          <a:p>
            <a:endParaRPr lang="es-ES" dirty="0" smtClean="0"/>
          </a:p>
          <a:p>
            <a:r>
              <a:rPr lang="es-ES" dirty="0" smtClean="0"/>
              <a:t>DATOS:  Ancho de dovelas=1m</a:t>
            </a:r>
          </a:p>
          <a:p>
            <a:r>
              <a:rPr lang="es-ES" dirty="0" smtClean="0"/>
              <a:t>               Densidad de las dovelas= 1.77 T/m3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3071802" y="3000372"/>
            <a:ext cx="42862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1.2	      HOJA EXTERIOR</a:t>
            </a:r>
          </a:p>
          <a:p>
            <a:endParaRPr lang="es-ES" dirty="0" smtClean="0"/>
          </a:p>
          <a:p>
            <a:r>
              <a:rPr lang="es-ES" dirty="0" smtClean="0"/>
              <a:t>CASO BB’. En el caso BB’ la línea</a:t>
            </a:r>
          </a:p>
          <a:p>
            <a:r>
              <a:rPr lang="es-ES" dirty="0" err="1" smtClean="0"/>
              <a:t>dee</a:t>
            </a:r>
            <a:r>
              <a:rPr lang="es-ES" dirty="0" smtClean="0"/>
              <a:t> presiones está dentro de la </a:t>
            </a:r>
          </a:p>
          <a:p>
            <a:r>
              <a:rPr lang="es-ES" dirty="0" smtClean="0"/>
              <a:t>sección de la hoja.</a:t>
            </a:r>
          </a:p>
          <a:p>
            <a:endParaRPr lang="es-ES" dirty="0" smtClean="0"/>
          </a:p>
          <a:p>
            <a:r>
              <a:rPr lang="es-ES" dirty="0" smtClean="0"/>
              <a:t>Los casos BC’ y CD’ también cumplen </a:t>
            </a:r>
          </a:p>
          <a:p>
            <a:r>
              <a:rPr lang="es-ES" dirty="0" smtClean="0"/>
              <a:t>pero vamos a centrarnos en los casos</a:t>
            </a:r>
          </a:p>
          <a:p>
            <a:r>
              <a:rPr lang="es-ES" dirty="0" smtClean="0"/>
              <a:t>de doble hoja que es donde hay una </a:t>
            </a:r>
          </a:p>
          <a:p>
            <a:r>
              <a:rPr lang="es-ES" dirty="0" smtClean="0"/>
              <a:t>mayor estabilidad.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41451"/>
            <a:ext cx="2428860" cy="3116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9533" y="3789458"/>
            <a:ext cx="2374467" cy="306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4572009"/>
            <a:ext cx="714380" cy="133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Rectángulo"/>
          <p:cNvSpPr/>
          <p:nvPr/>
        </p:nvSpPr>
        <p:spPr>
          <a:xfrm>
            <a:off x="2571736" y="59293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600" dirty="0" smtClean="0">
                <a:latin typeface="Franklin Gothic Book" pitchFamily="34" charset="0"/>
              </a:rPr>
              <a:t>DATOS:  Ancho de dovelas=1m</a:t>
            </a:r>
          </a:p>
          <a:p>
            <a:r>
              <a:rPr lang="es-ES" sz="1600" dirty="0" smtClean="0">
                <a:latin typeface="Franklin Gothic Book" pitchFamily="34" charset="0"/>
              </a:rPr>
              <a:t>               Densidad de las dovelas= 0.95T/m3</a:t>
            </a:r>
            <a:endParaRPr lang="es-ES" sz="1600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2857520" cy="245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4071934" y="285728"/>
            <a:ext cx="44291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  1.3.  DOS HOJAS (interior y exterior)</a:t>
            </a:r>
          </a:p>
          <a:p>
            <a:r>
              <a:rPr lang="es-ES" dirty="0" smtClean="0"/>
              <a:t>Al tratarse de una sección mayor el abanico de posibilidades es mucho mayor y por lo tanto hay más opciones de estabilidad.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4000496" cy="522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CuadroTexto"/>
          <p:cNvSpPr txBox="1"/>
          <p:nvPr/>
        </p:nvSpPr>
        <p:spPr>
          <a:xfrm>
            <a:off x="500034" y="3571876"/>
            <a:ext cx="36433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DATOS:</a:t>
            </a:r>
          </a:p>
          <a:p>
            <a:r>
              <a:rPr lang="es-ES" dirty="0" smtClean="0"/>
              <a:t>Ancho dovelas= 1m</a:t>
            </a:r>
          </a:p>
          <a:p>
            <a:r>
              <a:rPr lang="es-ES" dirty="0" err="1" smtClean="0"/>
              <a:t>Ddovelas</a:t>
            </a:r>
            <a:r>
              <a:rPr lang="es-ES" dirty="0" smtClean="0"/>
              <a:t> hoja exterior=  0.95 T/m3</a:t>
            </a:r>
          </a:p>
          <a:p>
            <a:r>
              <a:rPr lang="es-ES" dirty="0" err="1" smtClean="0"/>
              <a:t>Ddovelas</a:t>
            </a:r>
            <a:r>
              <a:rPr lang="es-ES" dirty="0" smtClean="0"/>
              <a:t> hoja interior= 1,77 T/m3</a:t>
            </a:r>
          </a:p>
          <a:p>
            <a:endParaRPr lang="es-E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 l="21279" t="1632" r="16304" b="3699"/>
          <a:stretch>
            <a:fillRect/>
          </a:stretch>
        </p:blipFill>
        <p:spPr bwMode="auto">
          <a:xfrm>
            <a:off x="4643439" y="1500173"/>
            <a:ext cx="3973430" cy="523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1999" y="1500174"/>
            <a:ext cx="4153219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1571612"/>
            <a:ext cx="4305024" cy="511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1500174"/>
            <a:ext cx="4467139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mapa la font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643314"/>
            <a:ext cx="4143404" cy="3030402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1142976" y="428604"/>
            <a:ext cx="70009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Conocer más a fondo el pueblo de La Font.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Realizar una labor de interés sobre el inmueble, ya que se trata de una iglesia con muy poca documentación al respecto.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Comprobar el estado actual en el que se encuentra la cúpula.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Si es estable y segura frente a su peso propio.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Medidas de precaución si no fuese estable y segura.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Realización de planos generales.</a:t>
            </a:r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1214414" y="142852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OBJETIVO  DEL ESTUDIO</a:t>
            </a:r>
            <a:endParaRPr lang="es-ES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1785918" y="250030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Franklin Gothic Book" pitchFamily="34" charset="0"/>
              </a:rPr>
              <a:t>LOCALIZACIÓN DEL INMUEBLE Y LA CÚPULA</a:t>
            </a:r>
            <a:endParaRPr lang="es-ES" b="1" dirty="0">
              <a:latin typeface="Franklin Gothic Boo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5797" t="23465" r="8244" b="7633"/>
          <a:stretch>
            <a:fillRect/>
          </a:stretch>
        </p:blipFill>
        <p:spPr bwMode="auto">
          <a:xfrm>
            <a:off x="116557" y="3643314"/>
            <a:ext cx="454571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CuadroTexto"/>
          <p:cNvSpPr txBox="1"/>
          <p:nvPr/>
        </p:nvSpPr>
        <p:spPr>
          <a:xfrm>
            <a:off x="214282" y="2786058"/>
            <a:ext cx="8715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1600" dirty="0" smtClean="0">
                <a:latin typeface="Franklin Gothic Book" pitchFamily="34" charset="0"/>
              </a:rPr>
              <a:t>El municipio de La Font esta situado en el sureste de la provincia de Valencia, en la comarca de la </a:t>
            </a:r>
            <a:r>
              <a:rPr lang="es-ES" sz="1600" dirty="0" err="1" smtClean="0">
                <a:latin typeface="Franklin Gothic Book" pitchFamily="34" charset="0"/>
              </a:rPr>
              <a:t>Safor</a:t>
            </a:r>
            <a:r>
              <a:rPr lang="es-ES" sz="1600" dirty="0" smtClean="0">
                <a:latin typeface="Franklin Gothic Book" pitchFamily="34" charset="0"/>
              </a:rPr>
              <a:t>. La parroquia se encuentra  en la parte más alta de la villa en la calle Cristo del Amparo 26.</a:t>
            </a:r>
            <a:endParaRPr lang="es-ES" sz="1600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143372" y="500042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2.1  HOJA INTERIOR</a:t>
            </a:r>
          </a:p>
          <a:p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4286248" y="928670"/>
            <a:ext cx="5143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Cuando trabaja como bóveda cada dovela tiene </a:t>
            </a:r>
          </a:p>
          <a:p>
            <a:r>
              <a:rPr lang="es-ES" dirty="0" smtClean="0"/>
              <a:t>un ancho distinto hasta 1m. 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Comprobando todas las opciones AA’,AB’,AC’, </a:t>
            </a:r>
            <a:r>
              <a:rPr lang="es-ES" dirty="0" err="1" smtClean="0"/>
              <a:t>BA’,BB’,BC’,CA’,CB’,CC’no</a:t>
            </a:r>
            <a:r>
              <a:rPr lang="es-ES" dirty="0" smtClean="0"/>
              <a:t> he encontrado ninguna línea de presiones que</a:t>
            </a:r>
          </a:p>
          <a:p>
            <a:r>
              <a:rPr lang="es-ES" dirty="0" smtClean="0"/>
              <a:t>sea estable.</a:t>
            </a:r>
          </a:p>
          <a:p>
            <a:endParaRPr lang="es-ES" dirty="0" smtClean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160096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786058"/>
            <a:ext cx="1868589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6572264" y="335756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Datos:</a:t>
            </a:r>
          </a:p>
          <a:p>
            <a:r>
              <a:rPr lang="es-ES" dirty="0" smtClean="0"/>
              <a:t>D dovela =1,77 T/m3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3643306" y="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BÓVEDA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00298" y="428604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2.2 HOJA EXTERIOR </a:t>
            </a:r>
            <a:endParaRPr lang="es-E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928670"/>
            <a:ext cx="3304067" cy="494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28670"/>
            <a:ext cx="3528823" cy="330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571472" y="4643446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En la comprobación de hoja exterior y que trabaja como bóveda , ha sido el único caso  que me ha cumplido el de  CC’.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000364" y="285728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2.3 HOJA EXTERIOR E INTERIOR </a:t>
            </a:r>
            <a:endParaRPr lang="es-E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3" y="1500175"/>
            <a:ext cx="3214710" cy="4888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428596" y="642918"/>
            <a:ext cx="36433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Para el caso de dos hojas trabajando conjuntamente con tabiquillos conejeros nos salen 6 casos donde la línea de presiones es estable.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BB’,BC’, CB’, CC’, DB’, DC’.</a:t>
            </a:r>
            <a:endParaRPr lang="es-ES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3116"/>
            <a:ext cx="2214578" cy="206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500570"/>
            <a:ext cx="2214578" cy="206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500174"/>
            <a:ext cx="3143272" cy="488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1500174"/>
            <a:ext cx="3456192" cy="517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1500174"/>
            <a:ext cx="3356057" cy="511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628" y="1571612"/>
            <a:ext cx="3500462" cy="5095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72066" y="1500174"/>
            <a:ext cx="3453618" cy="512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85918" y="357166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2643174" y="285728"/>
            <a:ext cx="4214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/>
              <a:t>7. CONCLUSIONES</a:t>
            </a:r>
          </a:p>
          <a:p>
            <a:endParaRPr lang="es-ES" sz="2200" b="1" dirty="0">
              <a:latin typeface="Franklin Gothic Book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85786" y="928670"/>
            <a:ext cx="750099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Tras haber realizado las comprobaciones oportunas he llegado a la conclusión de que la cúpula del Cristo de la Font </a:t>
            </a:r>
            <a:r>
              <a:rPr lang="es-ES" dirty="0" err="1" smtClean="0"/>
              <a:t>d’En</a:t>
            </a:r>
            <a:r>
              <a:rPr lang="es-ES" dirty="0" smtClean="0"/>
              <a:t> </a:t>
            </a:r>
            <a:r>
              <a:rPr lang="es-ES" dirty="0" err="1" smtClean="0"/>
              <a:t>Carròs</a:t>
            </a:r>
            <a:r>
              <a:rPr lang="es-ES" dirty="0" smtClean="0"/>
              <a:t> trabaja como bóveda con dos hojas (interior y exterior) conjuntamente.</a:t>
            </a:r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Estas dos hojas están unidas mediante tabiquillos conejeros que permite el paso del aire entre ellos formando una cámara de aire que facilita su refrigeración.</a:t>
            </a:r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Para la realización de estas comprobaciones se han consultado otros informes  como:“</a:t>
            </a:r>
            <a:r>
              <a:rPr lang="es-ES" i="1" dirty="0" smtClean="0"/>
              <a:t>informe sobre la estabilidad de la cúpula interior de la Basílica de los Desamparados (valencia) “  </a:t>
            </a:r>
            <a:r>
              <a:rPr lang="es-ES" b="1" dirty="0" smtClean="0"/>
              <a:t>Santiago Huerta Fernández, </a:t>
            </a:r>
            <a:r>
              <a:rPr lang="es-ES" i="1" dirty="0" smtClean="0"/>
              <a:t>  “Cúpulas históricas valencianas”  </a:t>
            </a:r>
            <a:r>
              <a:rPr lang="es-ES" b="1" dirty="0" smtClean="0"/>
              <a:t>Rafael Soler </a:t>
            </a:r>
            <a:r>
              <a:rPr lang="es-ES" b="1" dirty="0" err="1" smtClean="0"/>
              <a:t>Verdú</a:t>
            </a:r>
            <a:r>
              <a:rPr lang="es-ES" dirty="0" smtClean="0"/>
              <a:t>....</a:t>
            </a:r>
            <a:r>
              <a:rPr lang="es-ES" b="1" dirty="0" smtClean="0"/>
              <a:t> </a:t>
            </a:r>
            <a:r>
              <a:rPr lang="es-ES" dirty="0" smtClean="0"/>
              <a:t>, en nuestro caso no se ha podido realizar ninguna cata, por lo tanto no sabemos con certeza la composición de nuestra cúpula.</a:t>
            </a:r>
            <a:endParaRPr lang="es-ES" i="1" dirty="0" smtClean="0"/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0"/>
            <a:ext cx="9144000" cy="607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2357422" y="142852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Franklin Gothic Book" pitchFamily="34" charset="0"/>
              </a:rPr>
              <a:t>SECCIONES CONSTRUCTIVAS DE LA CÚPULA </a:t>
            </a:r>
            <a:endParaRPr lang="es-ES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75"/>
            <a:ext cx="9144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1571604" y="214290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Franklin Gothic Book" pitchFamily="34" charset="0"/>
              </a:rPr>
              <a:t>REPRESENTACIÓN EN SECCIÓN REAL DE LA CÚPULA</a:t>
            </a:r>
            <a:endParaRPr lang="es-ES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143108" y="214290"/>
            <a:ext cx="4929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es-E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LESIONES</a:t>
            </a:r>
            <a:endParaRPr lang="es-ES" sz="2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42910" y="857232"/>
            <a:ext cx="792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Al realizar una inspección visual de la cúpula y su entorno más inmediato se ha detectado lesiones de poca magnitud, la cúpula se encuentra aparentemente en buen estado. </a:t>
            </a:r>
            <a:endParaRPr lang="es-ES" dirty="0">
              <a:latin typeface="Franklin Gothic Book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1785926"/>
            <a:ext cx="250033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2571768" cy="197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CuadroTexto"/>
          <p:cNvSpPr txBox="1"/>
          <p:nvPr/>
        </p:nvSpPr>
        <p:spPr>
          <a:xfrm>
            <a:off x="3929058" y="1714488"/>
            <a:ext cx="4786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TIPO DE PATOLOGÍA 1:</a:t>
            </a:r>
          </a:p>
          <a:p>
            <a:r>
              <a:rPr lang="es-ES" dirty="0" smtClean="0">
                <a:latin typeface="Franklin Gothic Book" pitchFamily="34" charset="0"/>
              </a:rPr>
              <a:t>-Fisura en la flecha del arco toral  donde descansa el tambor.</a:t>
            </a:r>
          </a:p>
          <a:p>
            <a:endParaRPr lang="es-ES" dirty="0" smtClean="0">
              <a:latin typeface="Franklin Gothic Boo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929058" y="2643182"/>
            <a:ext cx="471490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POSIBLES CAUSAS</a:t>
            </a:r>
            <a:r>
              <a:rPr lang="es-ES" dirty="0" smtClean="0">
                <a:latin typeface="Franklin Gothic Book" pitchFamily="34" charset="0"/>
              </a:rPr>
              <a:t>:</a:t>
            </a:r>
          </a:p>
          <a:p>
            <a:r>
              <a:rPr lang="es-ES" dirty="0" smtClean="0">
                <a:latin typeface="Franklin Gothic Book" pitchFamily="34" charset="0"/>
              </a:rPr>
              <a:t>-Asiento diferencial en la cimentación</a:t>
            </a:r>
          </a:p>
          <a:p>
            <a:r>
              <a:rPr lang="es-ES" dirty="0" smtClean="0">
                <a:latin typeface="Franklin Gothic Book" pitchFamily="34" charset="0"/>
              </a:rPr>
              <a:t>-Falta de adherencia entre los mampuestos y el mortero que componen la fábrica. </a:t>
            </a:r>
          </a:p>
          <a:p>
            <a:endParaRPr lang="es-ES" dirty="0" smtClean="0">
              <a:latin typeface="Franklin Gothic Book" pitchFamily="34" charset="0"/>
            </a:endParaRPr>
          </a:p>
          <a:p>
            <a:endParaRPr lang="es-ES" sz="1600" dirty="0">
              <a:latin typeface="Franklin Gothic Book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3929058" y="3786190"/>
            <a:ext cx="4786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MEDIDAS DE PRECAUCIÓN</a:t>
            </a:r>
          </a:p>
          <a:p>
            <a:r>
              <a:rPr lang="es-ES" dirty="0" smtClean="0">
                <a:latin typeface="Franklin Gothic Book" pitchFamily="34" charset="0"/>
              </a:rPr>
              <a:t>-Se procederá a la colocación de testigos para ver si la fisura va en aumento.</a:t>
            </a:r>
          </a:p>
          <a:p>
            <a:r>
              <a:rPr lang="es-ES" u="sng" dirty="0" smtClean="0">
                <a:latin typeface="Franklin Gothic Book" pitchFamily="34" charset="0"/>
              </a:rPr>
              <a:t>MEDIDAS DE REPARACIÓN</a:t>
            </a:r>
          </a:p>
          <a:p>
            <a:r>
              <a:rPr lang="es-ES" dirty="0" smtClean="0">
                <a:latin typeface="Franklin Gothic Book" pitchFamily="34" charset="0"/>
              </a:rPr>
              <a:t>1-Montaje del andamiaje.</a:t>
            </a:r>
          </a:p>
          <a:p>
            <a:r>
              <a:rPr lang="es-ES" dirty="0" smtClean="0">
                <a:latin typeface="Franklin Gothic Book" pitchFamily="34" charset="0"/>
              </a:rPr>
              <a:t>2-Picado del yeso.</a:t>
            </a:r>
          </a:p>
          <a:p>
            <a:r>
              <a:rPr lang="es-ES" dirty="0" smtClean="0">
                <a:latin typeface="Franklin Gothic Book" pitchFamily="34" charset="0"/>
              </a:rPr>
              <a:t>3-Colocación de malla elástica para </a:t>
            </a:r>
            <a:r>
              <a:rPr lang="es-ES" dirty="0" err="1" smtClean="0">
                <a:latin typeface="Franklin Gothic Book" pitchFamily="34" charset="0"/>
              </a:rPr>
              <a:t>absorbir</a:t>
            </a:r>
            <a:r>
              <a:rPr lang="es-ES" dirty="0" smtClean="0">
                <a:latin typeface="Franklin Gothic Book" pitchFamily="34" charset="0"/>
              </a:rPr>
              <a:t> los esfuerzos de tracción.</a:t>
            </a:r>
          </a:p>
          <a:p>
            <a:r>
              <a:rPr lang="es-ES" dirty="0" smtClean="0">
                <a:latin typeface="Franklin Gothic Book" pitchFamily="34" charset="0"/>
              </a:rPr>
              <a:t>4-Colocación del nuevo revestimiento.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25717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3643306" y="35716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TIPO DE PATOLOGÍA 2:</a:t>
            </a:r>
          </a:p>
          <a:p>
            <a:r>
              <a:rPr lang="es-ES" dirty="0" smtClean="0">
                <a:latin typeface="Franklin Gothic Book" pitchFamily="34" charset="0"/>
              </a:rPr>
              <a:t>-Rotura de teja en el extradós.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643306" y="1071546"/>
            <a:ext cx="50720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POSIBLES CAUSAS</a:t>
            </a:r>
            <a:r>
              <a:rPr lang="es-ES" dirty="0" smtClean="0">
                <a:latin typeface="Franklin Gothic Book" pitchFamily="34" charset="0"/>
              </a:rPr>
              <a:t>:</a:t>
            </a:r>
          </a:p>
          <a:p>
            <a:r>
              <a:rPr lang="es-ES" dirty="0" smtClean="0">
                <a:latin typeface="Franklin Gothic Book" pitchFamily="34" charset="0"/>
              </a:rPr>
              <a:t>-Fuertes diferencias de temperatura entre el día y la noche.</a:t>
            </a:r>
          </a:p>
          <a:p>
            <a:r>
              <a:rPr lang="es-ES" dirty="0" smtClean="0">
                <a:latin typeface="Franklin Gothic Book" pitchFamily="34" charset="0"/>
              </a:rPr>
              <a:t>-Gran retracción del mortero debido a su alta dosificación.</a:t>
            </a:r>
          </a:p>
          <a:p>
            <a:r>
              <a:rPr lang="es-ES" dirty="0" smtClean="0">
                <a:latin typeface="Franklin Gothic Book" pitchFamily="34" charset="0"/>
              </a:rPr>
              <a:t>-Golpe por un objeto externo o por algún agente atmosférico.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3643306" y="3071810"/>
            <a:ext cx="5072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MEDIDAS DE PRECAUCIÓN</a:t>
            </a:r>
          </a:p>
          <a:p>
            <a:r>
              <a:rPr lang="es-ES" dirty="0" smtClean="0">
                <a:latin typeface="Franklin Gothic Book" pitchFamily="34" charset="0"/>
              </a:rPr>
              <a:t>-Dosificación correcta del mortero de sujeción.</a:t>
            </a:r>
          </a:p>
          <a:p>
            <a:r>
              <a:rPr lang="es-ES" dirty="0" smtClean="0">
                <a:latin typeface="Franklin Gothic Book" pitchFamily="34" charset="0"/>
              </a:rPr>
              <a:t>-Elegir otro tipo de teja que sea más resistente.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643306" y="4071942"/>
            <a:ext cx="50720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MEDIDAS DE REPARACIÓN</a:t>
            </a:r>
          </a:p>
          <a:p>
            <a:r>
              <a:rPr lang="es-ES" dirty="0" smtClean="0">
                <a:latin typeface="Franklin Gothic Book" pitchFamily="34" charset="0"/>
              </a:rPr>
              <a:t>Para la reparación  se deben seguir estos pasos:</a:t>
            </a:r>
          </a:p>
          <a:p>
            <a:r>
              <a:rPr lang="es-ES" dirty="0" smtClean="0">
                <a:latin typeface="Franklin Gothic Book" pitchFamily="34" charset="0"/>
              </a:rPr>
              <a:t>1-Montaje de andamio.</a:t>
            </a:r>
          </a:p>
          <a:p>
            <a:r>
              <a:rPr lang="es-ES" dirty="0" smtClean="0">
                <a:latin typeface="Franklin Gothic Book" pitchFamily="34" charset="0"/>
              </a:rPr>
              <a:t>2-Picado y extracción de la teja dañada y el mortero.</a:t>
            </a:r>
          </a:p>
          <a:p>
            <a:r>
              <a:rPr lang="es-ES" dirty="0" smtClean="0">
                <a:latin typeface="Franklin Gothic Book" pitchFamily="34" charset="0"/>
              </a:rPr>
              <a:t>3-Colocación del mortero y posteriormente la teja.</a:t>
            </a:r>
          </a:p>
          <a:p>
            <a:r>
              <a:rPr lang="es-ES" dirty="0" smtClean="0">
                <a:latin typeface="Franklin Gothic Book" pitchFamily="34" charset="0"/>
              </a:rPr>
              <a:t>4-Retirada del andamio.</a:t>
            </a: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00438"/>
            <a:ext cx="293061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/>
        </p:nvSpPr>
        <p:spPr>
          <a:xfrm>
            <a:off x="500034" y="292893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 smtClean="0">
                <a:latin typeface="Franklin Gothic Book" pitchFamily="34" charset="0"/>
              </a:rPr>
              <a:t>LOCALIZACIÓN</a:t>
            </a:r>
            <a:endParaRPr lang="es-ES" u="sng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3500430" y="428604"/>
            <a:ext cx="56435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 smtClean="0"/>
              <a:t>TIPO DE PATOLOGÍA 3:</a:t>
            </a:r>
          </a:p>
          <a:p>
            <a:r>
              <a:rPr lang="es-ES" dirty="0" smtClean="0"/>
              <a:t>-Desprendimiento de pintura</a:t>
            </a:r>
          </a:p>
          <a:p>
            <a:endParaRPr lang="es-ES" u="sng" dirty="0" smtClean="0"/>
          </a:p>
          <a:p>
            <a:r>
              <a:rPr lang="es-ES" u="sng" dirty="0" smtClean="0"/>
              <a:t>POSIBLES CAUSAS</a:t>
            </a:r>
          </a:p>
          <a:p>
            <a:r>
              <a:rPr lang="es-ES" dirty="0" smtClean="0"/>
              <a:t>-Mala ejecución (falta de limpieza previa)</a:t>
            </a:r>
          </a:p>
          <a:p>
            <a:r>
              <a:rPr lang="es-ES" dirty="0" smtClean="0"/>
              <a:t>-Agentes atmosféricos  (lluvia, granizo…)</a:t>
            </a:r>
          </a:p>
          <a:p>
            <a:r>
              <a:rPr lang="es-ES" dirty="0" smtClean="0"/>
              <a:t>-Ataque químico producido por animales. (excrementos)</a:t>
            </a:r>
          </a:p>
          <a:p>
            <a:endParaRPr lang="es-ES" dirty="0" smtClean="0"/>
          </a:p>
          <a:p>
            <a:r>
              <a:rPr lang="es-ES" u="sng" dirty="0" smtClean="0"/>
              <a:t>MEDIDAS DE PRECAUCIÓN</a:t>
            </a:r>
          </a:p>
          <a:p>
            <a:r>
              <a:rPr lang="es-ES" dirty="0" smtClean="0"/>
              <a:t>-Si el ataque es producido por erosión química debido a los excrementos de las aves, cabe la posibilidad de ahuyentarlas mediante ultrasonidos y olores especiales.</a:t>
            </a:r>
          </a:p>
          <a:p>
            <a:endParaRPr lang="es-ES" dirty="0" smtClean="0"/>
          </a:p>
          <a:p>
            <a:r>
              <a:rPr lang="es-ES" u="sng" dirty="0" smtClean="0"/>
              <a:t>MEDIDAS DE REPARACIÓN</a:t>
            </a:r>
          </a:p>
          <a:p>
            <a:r>
              <a:rPr lang="es-ES" dirty="0" smtClean="0"/>
              <a:t>1-Montaje de andamiaje.</a:t>
            </a:r>
          </a:p>
          <a:p>
            <a:r>
              <a:rPr lang="es-ES" dirty="0" smtClean="0"/>
              <a:t>2-Limpieza pintura desprendida.</a:t>
            </a:r>
          </a:p>
          <a:p>
            <a:r>
              <a:rPr lang="es-ES" dirty="0" smtClean="0"/>
              <a:t>3-Pintado  de las tejas o su substitución por otras nuevas.</a:t>
            </a:r>
          </a:p>
          <a:p>
            <a:r>
              <a:rPr lang="es-ES" dirty="0" smtClean="0"/>
              <a:t>4-Desmontaje del andamio.</a:t>
            </a:r>
          </a:p>
          <a:p>
            <a:endParaRPr lang="es-ES" dirty="0" smtClean="0"/>
          </a:p>
          <a:p>
            <a:endParaRPr lang="es-ES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14752"/>
            <a:ext cx="3143272" cy="285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Rectángulo"/>
          <p:cNvSpPr/>
          <p:nvPr/>
        </p:nvSpPr>
        <p:spPr>
          <a:xfrm>
            <a:off x="428596" y="29289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u="sng" dirty="0" smtClean="0"/>
              <a:t>LOCALIZACIÓN</a:t>
            </a:r>
          </a:p>
          <a:p>
            <a:r>
              <a:rPr lang="es-ES" dirty="0" smtClean="0"/>
              <a:t>-Extradós de la cúpula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20100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93"/>
            <a:ext cx="9144000" cy="6842014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2143108" y="2714620"/>
            <a:ext cx="4929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</a:t>
            </a:r>
            <a:endParaRPr lang="es-E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57224" y="428604"/>
            <a:ext cx="72866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latin typeface="Franklin Gothic Book" pitchFamily="34" charset="0"/>
              </a:rPr>
              <a:t>GUIÓN PROYECTO FINAL DE GRADO</a:t>
            </a:r>
            <a:r>
              <a:rPr lang="es-ES" sz="2200" dirty="0" smtClean="0">
                <a:latin typeface="Franklin Gothic Book" pitchFamily="34" charset="0"/>
              </a:rPr>
              <a:t>: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28662" y="1071546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s-ES" dirty="0" smtClean="0">
                <a:latin typeface="Franklin Gothic Book" pitchFamily="34" charset="0"/>
              </a:rPr>
              <a:t>1. Introducción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928662" y="171448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2. </a:t>
            </a:r>
            <a:r>
              <a:rPr lang="es-ES" dirty="0" smtClean="0">
                <a:latin typeface="Franklin Gothic Book" pitchFamily="34" charset="0"/>
              </a:rPr>
              <a:t>Metodología de trabajo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928662" y="2357430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3</a:t>
            </a:r>
            <a:r>
              <a:rPr lang="es-ES" dirty="0" smtClean="0">
                <a:latin typeface="Franklin Gothic Book" pitchFamily="34" charset="0"/>
              </a:rPr>
              <a:t>.Fases  de construcción y estado actual del edificio.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928662" y="3071810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4. Metodología del levantamiento.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928662" y="3786190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5. Trazados reguladores.</a:t>
            </a:r>
            <a:endParaRPr lang="es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928662" y="4500570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6. Análisis estructural.</a:t>
            </a:r>
            <a:endParaRPr lang="es-ES" dirty="0"/>
          </a:p>
        </p:txBody>
      </p:sp>
      <p:sp>
        <p:nvSpPr>
          <p:cNvPr id="11" name="10 CuadroTexto"/>
          <p:cNvSpPr txBox="1"/>
          <p:nvPr/>
        </p:nvSpPr>
        <p:spPr>
          <a:xfrm>
            <a:off x="928662" y="5214950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7. Conclusiones.</a:t>
            </a:r>
          </a:p>
          <a:p>
            <a:endParaRPr lang="es-ES" dirty="0" smtClean="0"/>
          </a:p>
          <a:p>
            <a:r>
              <a:rPr lang="es-ES" dirty="0" smtClean="0"/>
              <a:t>8. Lesiones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1357298"/>
            <a:ext cx="8158162" cy="11430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s-ES" sz="1800" dirty="0" smtClean="0">
                <a:latin typeface="Franklin Gothic Book" pitchFamily="34" charset="0"/>
              </a:rPr>
              <a:t>Asentada sobre la cimentación de una antigua mezquita  se levanta la parroquia de San Antonino, esta mezquita árabe fue derribada para la construcción de la nueva iglesia cristiana en 1329. </a:t>
            </a:r>
            <a:endParaRPr lang="es-ES" sz="1800" dirty="0">
              <a:latin typeface="Franklin Gothic Book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42910" y="714356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Se trata de una iglesia de reconquista (gótico valenciano) , surge como consecuencia de las necesidades de ese periodo 1220-1245.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2428868"/>
            <a:ext cx="75724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La nueva iglesia fue construida según las técnicas y el esquema estructural básico de la época: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Nave única de poca altura con escasa iluminación y estructurada con cuatro tramos cubiertos seguramente con arcos diafragma de planta rectangular.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La cubierta de la nave  era de armadura</a:t>
            </a:r>
          </a:p>
          <a:p>
            <a:r>
              <a:rPr lang="es-ES" dirty="0" smtClean="0">
                <a:latin typeface="Franklin Gothic Book" pitchFamily="34" charset="0"/>
              </a:rPr>
              <a:t>de madera a dos aguas sobre arcos </a:t>
            </a:r>
          </a:p>
          <a:p>
            <a:r>
              <a:rPr lang="es-ES" dirty="0" smtClean="0">
                <a:latin typeface="Franklin Gothic Book" pitchFamily="34" charset="0"/>
              </a:rPr>
              <a:t>diafragma.</a:t>
            </a:r>
          </a:p>
          <a:p>
            <a:pPr>
              <a:buFont typeface="Arial" pitchFamily="34" charset="0"/>
              <a:buChar char="•"/>
            </a:pPr>
            <a:endParaRPr lang="es-ES" dirty="0">
              <a:latin typeface="Franklin Gothic Book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2317" y="3954898"/>
            <a:ext cx="4331683" cy="290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642910" y="4786322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La  primitiva iglesia de la Font debiera tener un aspecto semejante al del esquema.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2214546" y="214290"/>
            <a:ext cx="45005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INTRODUCCIÓN</a:t>
            </a:r>
            <a:endParaRPr lang="es-ES" sz="2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714348" y="357166"/>
            <a:ext cx="771530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b="1" u="sng" dirty="0" smtClean="0"/>
          </a:p>
          <a:p>
            <a:pPr algn="ctr"/>
            <a:r>
              <a:rPr lang="es-E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METODOLOGIA DE TRABAJO</a:t>
            </a:r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pPr algn="just">
              <a:buFontTx/>
              <a:buChar char="-"/>
            </a:pPr>
            <a:r>
              <a:rPr lang="es-ES" dirty="0" smtClean="0">
                <a:latin typeface="Franklin Gothic Book" pitchFamily="34" charset="0"/>
              </a:rPr>
              <a:t> </a:t>
            </a:r>
            <a:r>
              <a:rPr lang="es-ES" b="1" dirty="0" smtClean="0">
                <a:latin typeface="Franklin Gothic Book" pitchFamily="34" charset="0"/>
              </a:rPr>
              <a:t>RECOPILACIÓN DE INFORMACIÓN </a:t>
            </a:r>
            <a:r>
              <a:rPr lang="es-ES" dirty="0" smtClean="0">
                <a:latin typeface="Franklin Gothic Book" pitchFamily="34" charset="0"/>
              </a:rPr>
              <a:t>MEDIANTE FUENTES INDIRECTAS Y FUENTES DIRECTAS.</a:t>
            </a:r>
          </a:p>
          <a:p>
            <a:pPr algn="just"/>
            <a:endParaRPr lang="es-ES" dirty="0">
              <a:latin typeface="Franklin Gothic Book" pitchFamily="34" charset="0"/>
            </a:endParaRPr>
          </a:p>
          <a:p>
            <a:pPr algn="just">
              <a:buFontTx/>
              <a:buChar char="-"/>
            </a:pPr>
            <a:r>
              <a:rPr lang="es-ES" dirty="0">
                <a:latin typeface="Franklin Gothic Book" pitchFamily="34" charset="0"/>
              </a:rPr>
              <a:t> </a:t>
            </a:r>
            <a:r>
              <a:rPr lang="es-ES" dirty="0" smtClean="0">
                <a:latin typeface="Franklin Gothic Book" pitchFamily="34" charset="0"/>
              </a:rPr>
              <a:t> </a:t>
            </a:r>
            <a:r>
              <a:rPr lang="es-ES" b="1" dirty="0" smtClean="0">
                <a:latin typeface="Franklin Gothic Book" pitchFamily="34" charset="0"/>
              </a:rPr>
              <a:t>FUENTES INDIRECTAS</a:t>
            </a:r>
            <a:r>
              <a:rPr lang="es-ES" dirty="0" smtClean="0">
                <a:latin typeface="Franklin Gothic Book" pitchFamily="34" charset="0"/>
              </a:rPr>
              <a:t>: el párroco del pueblo y un aparejador que realizó una tasación del inmueble.</a:t>
            </a:r>
          </a:p>
          <a:p>
            <a:pPr algn="just">
              <a:buFontTx/>
              <a:buChar char="-"/>
            </a:pPr>
            <a:endParaRPr lang="es-ES" dirty="0" smtClean="0">
              <a:latin typeface="Franklin Gothic Book" pitchFamily="34" charset="0"/>
            </a:endParaRPr>
          </a:p>
          <a:p>
            <a:pPr algn="just">
              <a:buFontTx/>
              <a:buChar char="-"/>
            </a:pPr>
            <a:r>
              <a:rPr lang="es-ES" dirty="0" smtClean="0">
                <a:latin typeface="Franklin Gothic Book" pitchFamily="34" charset="0"/>
              </a:rPr>
              <a:t>  </a:t>
            </a:r>
            <a:r>
              <a:rPr lang="es-ES" b="1" dirty="0" smtClean="0">
                <a:latin typeface="Franklin Gothic Book" pitchFamily="34" charset="0"/>
              </a:rPr>
              <a:t>FUENTES DIRECTAS</a:t>
            </a:r>
            <a:r>
              <a:rPr lang="es-ES" dirty="0" smtClean="0">
                <a:latin typeface="Franklin Gothic Book" pitchFamily="34" charset="0"/>
              </a:rPr>
              <a:t>: No había casi información sobre este monumento, se busco en los archivos parroquiales y no se encontró nada, debido a la quema de documentos en la guerra civil. La única fuente directa es el propio  inmueble.</a:t>
            </a:r>
          </a:p>
          <a:p>
            <a:pPr algn="just">
              <a:buFontTx/>
              <a:buChar char="-"/>
            </a:pPr>
            <a:endParaRPr lang="es-ES" dirty="0">
              <a:latin typeface="Franklin Gothic Book" pitchFamily="34" charset="0"/>
            </a:endParaRPr>
          </a:p>
          <a:p>
            <a:pPr algn="just">
              <a:buFontTx/>
              <a:buChar char="-"/>
            </a:pPr>
            <a:r>
              <a:rPr lang="es-ES" dirty="0" smtClean="0">
                <a:latin typeface="Franklin Gothic Book" pitchFamily="34" charset="0"/>
              </a:rPr>
              <a:t> SE PROCEDIO A REALIZAR EL </a:t>
            </a:r>
            <a:r>
              <a:rPr lang="es-ES" b="1" dirty="0" smtClean="0">
                <a:latin typeface="Franklin Gothic Book" pitchFamily="34" charset="0"/>
              </a:rPr>
              <a:t>LEVANTAMIENTO GRAFICO </a:t>
            </a:r>
            <a:r>
              <a:rPr lang="es-ES" dirty="0" smtClean="0">
                <a:latin typeface="Franklin Gothic Book" pitchFamily="34" charset="0"/>
              </a:rPr>
              <a:t>MEDIATE </a:t>
            </a:r>
            <a:r>
              <a:rPr lang="es-ES" b="1" dirty="0" smtClean="0">
                <a:latin typeface="Franklin Gothic Book" pitchFamily="34" charset="0"/>
              </a:rPr>
              <a:t>CROQUIS</a:t>
            </a:r>
            <a:r>
              <a:rPr lang="es-ES" dirty="0" smtClean="0">
                <a:latin typeface="Franklin Gothic Book" pitchFamily="34" charset="0"/>
              </a:rPr>
              <a:t> CON SU POSTERIOR </a:t>
            </a:r>
            <a:r>
              <a:rPr lang="es-ES" b="1" dirty="0" smtClean="0">
                <a:latin typeface="Franklin Gothic Book" pitchFamily="34" charset="0"/>
              </a:rPr>
              <a:t>MEDICIÓN Y ACOTACIÓN </a:t>
            </a:r>
            <a:r>
              <a:rPr lang="es-ES" dirty="0" smtClean="0">
                <a:latin typeface="Franklin Gothic Book" pitchFamily="34" charset="0"/>
              </a:rPr>
              <a:t>CON AYUDA DE UN DISTANCIOMETRO LASER.</a:t>
            </a:r>
          </a:p>
          <a:p>
            <a:pPr algn="just">
              <a:buFontTx/>
              <a:buChar char="-"/>
            </a:pPr>
            <a:endParaRPr lang="es-ES" dirty="0">
              <a:solidFill>
                <a:schemeClr val="bg1"/>
              </a:solidFill>
            </a:endParaRPr>
          </a:p>
          <a:p>
            <a:pPr algn="just"/>
            <a:endParaRPr lang="es-ES" dirty="0"/>
          </a:p>
          <a:p>
            <a:pPr>
              <a:buFontTx/>
              <a:buChar char="-"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CRONOLOGÍA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2714620"/>
            <a:ext cx="5182590" cy="350046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285852" y="357166"/>
            <a:ext cx="6072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3.FASES DE CONSTRUCCIÓN</a:t>
            </a:r>
            <a:endParaRPr lang="es-ES" sz="2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42910" y="928670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En la iglesia de San Antonino se pueden diferenciar 4 periodos de construcción bien diferenciados.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42910" y="1714488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Franklin Gothic Book" pitchFamily="34" charset="0"/>
              </a:rPr>
              <a:t>1</a:t>
            </a:r>
            <a:r>
              <a:rPr lang="es-ES" dirty="0" smtClean="0">
                <a:latin typeface="Franklin Gothic Book" pitchFamily="34" charset="0"/>
              </a:rPr>
              <a:t>-Siglo XIV ,nave única de planta rectangular.  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42910" y="2143116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Franklin Gothic Book" pitchFamily="34" charset="0"/>
              </a:rPr>
              <a:t>2-</a:t>
            </a:r>
            <a:r>
              <a:rPr lang="es-ES" dirty="0" smtClean="0">
                <a:latin typeface="Franklin Gothic Book" pitchFamily="34" charset="0"/>
              </a:rPr>
              <a:t>Siglo XVII, naves laterales de estilo renacentista.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42910" y="2857496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Franklin Gothic Book" pitchFamily="34" charset="0"/>
              </a:rPr>
              <a:t>3-</a:t>
            </a:r>
            <a:r>
              <a:rPr lang="es-ES" dirty="0" smtClean="0">
                <a:latin typeface="Franklin Gothic Book" pitchFamily="34" charset="0"/>
              </a:rPr>
              <a:t>Siglo </a:t>
            </a:r>
            <a:r>
              <a:rPr lang="es-ES" dirty="0" err="1" smtClean="0">
                <a:latin typeface="Franklin Gothic Book" pitchFamily="34" charset="0"/>
              </a:rPr>
              <a:t>XVIII,torre</a:t>
            </a:r>
            <a:r>
              <a:rPr lang="es-ES" dirty="0" smtClean="0">
                <a:latin typeface="Franklin Gothic Book" pitchFamily="34" charset="0"/>
              </a:rPr>
              <a:t> campanario y capilla del actual coro. De estilo barroco.  </a:t>
            </a:r>
            <a:endParaRPr lang="es-ES" dirty="0">
              <a:latin typeface="Franklin Gothic Book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42910" y="3786190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Franklin Gothic Book" pitchFamily="34" charset="0"/>
              </a:rPr>
              <a:t>4-</a:t>
            </a:r>
            <a:r>
              <a:rPr lang="es-ES" dirty="0" smtClean="0">
                <a:latin typeface="Franklin Gothic Book" pitchFamily="34" charset="0"/>
              </a:rPr>
              <a:t>Finalmente ya en los Siglos XIX-XX, la construcción de la capilla del </a:t>
            </a:r>
            <a:r>
              <a:rPr lang="es-ES" dirty="0" err="1" smtClean="0">
                <a:latin typeface="Franklin Gothic Book" pitchFamily="34" charset="0"/>
              </a:rPr>
              <a:t>Crist</a:t>
            </a:r>
            <a:r>
              <a:rPr lang="es-ES" dirty="0" smtClean="0">
                <a:latin typeface="Franklin Gothic Book" pitchFamily="34" charset="0"/>
              </a:rPr>
              <a:t> de L’ Empara y el actual presbiterio.</a:t>
            </a:r>
            <a:endParaRPr lang="es-ES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357158" y="357166"/>
            <a:ext cx="8143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Vamos a ver con un poco mas de detalle las últimas reformas que se han realizado en el edificio en el Siglos XIX-XX que son:</a:t>
            </a:r>
          </a:p>
          <a:p>
            <a:endParaRPr lang="es-ES" dirty="0" smtClean="0">
              <a:latin typeface="Franklin Gothic Book" pitchFamily="34" charset="0"/>
            </a:endParaRPr>
          </a:p>
          <a:p>
            <a:r>
              <a:rPr lang="es-ES" dirty="0" smtClean="0">
                <a:latin typeface="Franklin Gothic Book" pitchFamily="34" charset="0"/>
              </a:rPr>
              <a:t>1- El derrumbamiento de la casa abadía y la construcción de la Capilla del Cristo (1890)  donde se localiza la Cúpula de  nuestro estudio.</a:t>
            </a:r>
          </a:p>
          <a:p>
            <a:endParaRPr lang="es-ES" dirty="0" smtClean="0">
              <a:latin typeface="Franklin Gothic Book" pitchFamily="34" charset="0"/>
            </a:endParaRPr>
          </a:p>
        </p:txBody>
      </p:sp>
      <p:pic>
        <p:nvPicPr>
          <p:cNvPr id="11" name="10 Imagen" descr="DSCN54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857364"/>
            <a:ext cx="2381267" cy="1785950"/>
          </a:xfrm>
          <a:prstGeom prst="rect">
            <a:avLst/>
          </a:prstGeom>
        </p:spPr>
      </p:pic>
      <p:pic>
        <p:nvPicPr>
          <p:cNvPr id="12" name="11 Imagen" descr="P1010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1857364"/>
            <a:ext cx="2357454" cy="1763970"/>
          </a:xfrm>
          <a:prstGeom prst="rect">
            <a:avLst/>
          </a:prstGeom>
        </p:spPr>
      </p:pic>
      <p:sp>
        <p:nvSpPr>
          <p:cNvPr id="13" name="12 CuadroTexto"/>
          <p:cNvSpPr txBox="1"/>
          <p:nvPr/>
        </p:nvSpPr>
        <p:spPr>
          <a:xfrm>
            <a:off x="428596" y="3786190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Franklin Gothic Book" pitchFamily="34" charset="0"/>
              </a:rPr>
              <a:t>2- Se rebajó el pavimento de la iglesia 7 palmos.</a:t>
            </a:r>
            <a:endParaRPr lang="es-ES" dirty="0">
              <a:latin typeface="Franklin Gothic Book" pitchFamily="34" charset="0"/>
            </a:endParaRPr>
          </a:p>
        </p:txBody>
      </p:sp>
      <p:pic>
        <p:nvPicPr>
          <p:cNvPr id="14" name="13 Imagen" descr="P20100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857365"/>
            <a:ext cx="2357454" cy="1763969"/>
          </a:xfrm>
          <a:prstGeom prst="rect">
            <a:avLst/>
          </a:prstGeom>
        </p:spPr>
      </p:pic>
      <p:pic>
        <p:nvPicPr>
          <p:cNvPr id="15" name="14 Imagen" descr="P10200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4214818"/>
            <a:ext cx="2357454" cy="1763969"/>
          </a:xfrm>
          <a:prstGeom prst="rect">
            <a:avLst/>
          </a:prstGeom>
        </p:spPr>
      </p:pic>
      <p:pic>
        <p:nvPicPr>
          <p:cNvPr id="16" name="15 Imagen" descr="Imagen 300.jpg"/>
          <p:cNvPicPr>
            <a:picLocks noChangeAspect="1"/>
          </p:cNvPicPr>
          <p:nvPr/>
        </p:nvPicPr>
        <p:blipFill>
          <a:blip r:embed="rId6" cstate="print"/>
          <a:srcRect l="7503" r="21216" b="6422"/>
          <a:stretch>
            <a:fillRect/>
          </a:stretch>
        </p:blipFill>
        <p:spPr>
          <a:xfrm>
            <a:off x="714348" y="4214818"/>
            <a:ext cx="2326836" cy="1714512"/>
          </a:xfrm>
          <a:prstGeom prst="rect">
            <a:avLst/>
          </a:prstGeom>
        </p:spPr>
      </p:pic>
      <p:pic>
        <p:nvPicPr>
          <p:cNvPr id="17" name="16 Imagen" descr="P130008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4214818"/>
            <a:ext cx="2357454" cy="1763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428596" y="428604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3-Picado de los arcos apuntados en el año 1986. </a:t>
            </a:r>
            <a:endParaRPr lang="es-ES" dirty="0"/>
          </a:p>
        </p:txBody>
      </p:sp>
      <p:pic>
        <p:nvPicPr>
          <p:cNvPr id="10" name="9 Imagen" descr="LADRILLOS VISTO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665" y="1000107"/>
            <a:ext cx="2974765" cy="2189271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4214810" y="1428736"/>
            <a:ext cx="4429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Nombrar que en la Comunidad Valenciana sólo hay dos construcciones de la misma época con idénticas técnicas de construcción:</a:t>
            </a:r>
          </a:p>
          <a:p>
            <a:r>
              <a:rPr lang="es-ES" dirty="0" smtClean="0"/>
              <a:t>el Monasterio de San Jerónimo de </a:t>
            </a:r>
            <a:r>
              <a:rPr lang="es-ES" dirty="0" err="1" smtClean="0"/>
              <a:t>Cotalba</a:t>
            </a:r>
            <a:r>
              <a:rPr lang="es-ES" dirty="0" smtClean="0"/>
              <a:t> y la iglesia parroquial de Palma de Gandía.</a:t>
            </a:r>
            <a:endParaRPr lang="es-ES" dirty="0"/>
          </a:p>
        </p:txBody>
      </p:sp>
      <p:pic>
        <p:nvPicPr>
          <p:cNvPr id="13" name="12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876"/>
            <a:ext cx="2857520" cy="213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35 Imagen" descr="CONVENT DE ST JERONI 2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500034" y="3643314"/>
            <a:ext cx="3000396" cy="2110615"/>
          </a:xfrm>
          <a:prstGeom prst="rect">
            <a:avLst/>
          </a:prstGeom>
        </p:spPr>
      </p:pic>
      <p:sp>
        <p:nvSpPr>
          <p:cNvPr id="15" name="14 Rectángulo"/>
          <p:cNvSpPr/>
          <p:nvPr/>
        </p:nvSpPr>
        <p:spPr>
          <a:xfrm>
            <a:off x="214282" y="6000768"/>
            <a:ext cx="4010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 smtClean="0"/>
              <a:t>Monasterio de San Jerónimo de </a:t>
            </a:r>
            <a:r>
              <a:rPr lang="es-ES" i="1" dirty="0" err="1" smtClean="0"/>
              <a:t>Cotalba</a:t>
            </a:r>
            <a:r>
              <a:rPr lang="es-ES" i="1" dirty="0" smtClean="0"/>
              <a:t>. </a:t>
            </a:r>
            <a:endParaRPr lang="es-ES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143504" y="6000768"/>
            <a:ext cx="40004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Iglesia de Palma de Gandía</a:t>
            </a:r>
            <a:endParaRPr kumimoji="0" lang="es-ES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4316013" cy="314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017" y="2857496"/>
            <a:ext cx="4905983" cy="314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2571736" y="142852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Franklin Gothic Book" pitchFamily="34" charset="0"/>
              </a:rPr>
              <a:t>ESTADO ACTUAL DEL EDIFICIO</a:t>
            </a:r>
            <a:endParaRPr lang="es-ES" b="1" dirty="0">
              <a:latin typeface="Franklin Gothic Book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85720" y="642918"/>
            <a:ext cx="85011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La parroquia San Antonino dispone de una nave central y dos laterales donde se encuentran las capillas entre los contrafuertes interiores.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El acceso al inmueble es por la fachada norte donde actualmente se encuentra el coro.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>
                <a:latin typeface="Franklin Gothic Book" pitchFamily="34" charset="0"/>
              </a:rPr>
              <a:t>El altar mayor se  sitúa al final de la nave central , este altar dispone de un  retablo gótico. </a:t>
            </a:r>
          </a:p>
          <a:p>
            <a:pPr>
              <a:buFont typeface="Arial" pitchFamily="34" charset="0"/>
              <a:buChar char="•"/>
            </a:pPr>
            <a:endParaRPr lang="es-ES" dirty="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17103079</TotalTime>
  <Words>1975</Words>
  <Application>Microsoft Office PowerPoint</Application>
  <PresentationFormat>Presentación en pantalla (4:3)</PresentationFormat>
  <Paragraphs>218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Tema de Office</vt:lpstr>
      <vt:lpstr>ESTUDIO Y ANÁLISIS DE LA CÚPULA DEL CRISTO (La Font d’En Carròs) </vt:lpstr>
      <vt:lpstr>Diapositiva 2</vt:lpstr>
      <vt:lpstr>Diapositiva 3</vt:lpstr>
      <vt:lpstr>Asentada sobre la cimentación de una antigua mezquita  se levanta la parroquia de San Antonino, esta mezquita árabe fue derribada para la construcción de la nueva iglesia cristiana en 1329. 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ESTUDIO Y ANÁLISIS DE LA CÚPULA DEL CRISTO (La Font d’En Carròs) </dc:title>
  <dc:creator>vicentpc</dc:creator>
  <cp:lastModifiedBy>vicentpc</cp:lastModifiedBy>
  <cp:revision>227</cp:revision>
  <dcterms:created xsi:type="dcterms:W3CDTF">2012-07-06T09:46:48Z</dcterms:created>
  <dcterms:modified xsi:type="dcterms:W3CDTF">2012-07-12T21:22:30Z</dcterms:modified>
</cp:coreProperties>
</file>