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86" r:id="rId4"/>
    <p:sldId id="287" r:id="rId5"/>
    <p:sldId id="281" r:id="rId6"/>
    <p:sldId id="282" r:id="rId7"/>
    <p:sldId id="285" r:id="rId8"/>
    <p:sldId id="283" r:id="rId9"/>
    <p:sldId id="284" r:id="rId10"/>
    <p:sldId id="258" r:id="rId11"/>
    <p:sldId id="259" r:id="rId12"/>
    <p:sldId id="275" r:id="rId13"/>
    <p:sldId id="260" r:id="rId14"/>
    <p:sldId id="272" r:id="rId15"/>
    <p:sldId id="273" r:id="rId16"/>
    <p:sldId id="276" r:id="rId17"/>
    <p:sldId id="288" r:id="rId18"/>
    <p:sldId id="277" r:id="rId19"/>
    <p:sldId id="279" r:id="rId20"/>
    <p:sldId id="280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94660"/>
  </p:normalViewPr>
  <p:slideViewPr>
    <p:cSldViewPr>
      <p:cViewPr varScale="1">
        <p:scale>
          <a:sx n="68" d="100"/>
          <a:sy n="68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EFD43-8088-44AD-A95B-0C0E6919321C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287F24D-6BA2-4971-BD3E-DBBAE46B52B3}">
      <dgm:prSet phldrT="[Texto]"/>
      <dgm:spPr/>
      <dgm:t>
        <a:bodyPr/>
        <a:lstStyle/>
        <a:p>
          <a:r>
            <a:rPr lang="es-ES" dirty="0" smtClean="0"/>
            <a:t>Objetivo</a:t>
          </a:r>
        </a:p>
      </dgm:t>
    </dgm:pt>
    <dgm:pt modelId="{F9A34149-D441-4618-8230-6227E7A197F2}" type="parTrans" cxnId="{1537C90F-FD2B-4438-9788-371B0A34655D}">
      <dgm:prSet/>
      <dgm:spPr/>
      <dgm:t>
        <a:bodyPr/>
        <a:lstStyle/>
        <a:p>
          <a:endParaRPr lang="es-ES"/>
        </a:p>
      </dgm:t>
    </dgm:pt>
    <dgm:pt modelId="{18A2C755-22FA-401E-A1A2-6044E28DC738}" type="sibTrans" cxnId="{1537C90F-FD2B-4438-9788-371B0A34655D}">
      <dgm:prSet/>
      <dgm:spPr/>
      <dgm:t>
        <a:bodyPr/>
        <a:lstStyle/>
        <a:p>
          <a:endParaRPr lang="es-ES"/>
        </a:p>
      </dgm:t>
    </dgm:pt>
    <dgm:pt modelId="{058D07D6-D3F1-4D7E-8E47-357A099DA117}">
      <dgm:prSet phldrT="[Texto]"/>
      <dgm:spPr/>
      <dgm:t>
        <a:bodyPr/>
        <a:lstStyle/>
        <a:p>
          <a:r>
            <a:rPr lang="es-ES" dirty="0" smtClean="0"/>
            <a:t>108l/persona/día</a:t>
          </a:r>
          <a:endParaRPr lang="es-ES" dirty="0"/>
        </a:p>
      </dgm:t>
    </dgm:pt>
    <dgm:pt modelId="{82EFB81F-4A21-4777-A5C9-DD78DEBE98D0}" type="parTrans" cxnId="{E3723DBF-1B5B-4F10-A9A1-B931564AFCF7}">
      <dgm:prSet/>
      <dgm:spPr/>
      <dgm:t>
        <a:bodyPr/>
        <a:lstStyle/>
        <a:p>
          <a:endParaRPr lang="es-ES"/>
        </a:p>
      </dgm:t>
    </dgm:pt>
    <dgm:pt modelId="{164AC7F0-F95E-4DD4-B738-7A2F7DBCE14A}" type="sibTrans" cxnId="{E3723DBF-1B5B-4F10-A9A1-B931564AFCF7}">
      <dgm:prSet/>
      <dgm:spPr/>
      <dgm:t>
        <a:bodyPr/>
        <a:lstStyle/>
        <a:p>
          <a:endParaRPr lang="es-ES"/>
        </a:p>
      </dgm:t>
    </dgm:pt>
    <dgm:pt modelId="{4AAD2A2D-E8F7-4798-A80D-D65BE5655D4D}">
      <dgm:prSet phldrT="[Texto]"/>
      <dgm:spPr/>
      <dgm:t>
        <a:bodyPr/>
        <a:lstStyle/>
        <a:p>
          <a:r>
            <a:rPr lang="es-ES" dirty="0" smtClean="0"/>
            <a:t>Aguas negras</a:t>
          </a:r>
          <a:endParaRPr lang="es-ES" dirty="0"/>
        </a:p>
      </dgm:t>
    </dgm:pt>
    <dgm:pt modelId="{6B1919F1-348E-441D-BAF3-AC807583A287}" type="parTrans" cxnId="{EE876B2E-6807-4C1E-A6D9-B881DEF715D2}">
      <dgm:prSet/>
      <dgm:spPr/>
      <dgm:t>
        <a:bodyPr/>
        <a:lstStyle/>
        <a:p>
          <a:endParaRPr lang="es-ES"/>
        </a:p>
      </dgm:t>
    </dgm:pt>
    <dgm:pt modelId="{8DECF851-197C-4EB6-8B94-D4A1145701A4}" type="sibTrans" cxnId="{EE876B2E-6807-4C1E-A6D9-B881DEF715D2}">
      <dgm:prSet/>
      <dgm:spPr/>
      <dgm:t>
        <a:bodyPr/>
        <a:lstStyle/>
        <a:p>
          <a:endParaRPr lang="es-ES"/>
        </a:p>
      </dgm:t>
    </dgm:pt>
    <dgm:pt modelId="{7696AF6D-DB76-41E5-BD7C-710FAB53F059}">
      <dgm:prSet phldrT="[Texto]"/>
      <dgm:spPr/>
      <dgm:t>
        <a:bodyPr/>
        <a:lstStyle/>
        <a:p>
          <a:r>
            <a:rPr lang="es-ES" dirty="0" smtClean="0"/>
            <a:t>Tratadas y recicladas al 100%</a:t>
          </a:r>
          <a:endParaRPr lang="es-ES" dirty="0"/>
        </a:p>
      </dgm:t>
    </dgm:pt>
    <dgm:pt modelId="{8BB33000-A8D8-49AF-9DB8-460E6E60EA69}" type="parTrans" cxnId="{799F0567-C178-4DBA-9455-774FAE418AAB}">
      <dgm:prSet/>
      <dgm:spPr/>
      <dgm:t>
        <a:bodyPr/>
        <a:lstStyle/>
        <a:p>
          <a:endParaRPr lang="es-ES"/>
        </a:p>
      </dgm:t>
    </dgm:pt>
    <dgm:pt modelId="{E0120DC3-0106-481D-B752-C0BA301896CC}" type="sibTrans" cxnId="{799F0567-C178-4DBA-9455-774FAE418AAB}">
      <dgm:prSet/>
      <dgm:spPr/>
      <dgm:t>
        <a:bodyPr/>
        <a:lstStyle/>
        <a:p>
          <a:endParaRPr lang="es-ES"/>
        </a:p>
      </dgm:t>
    </dgm:pt>
    <dgm:pt modelId="{963FB3B9-6674-42F7-B45E-BE55441D7385}">
      <dgm:prSet phldrT="[Texto]"/>
      <dgm:spPr/>
      <dgm:t>
        <a:bodyPr/>
        <a:lstStyle/>
        <a:p>
          <a:r>
            <a:rPr lang="es-ES" dirty="0" smtClean="0"/>
            <a:t>Contradicciones</a:t>
          </a:r>
          <a:endParaRPr lang="es-ES" dirty="0"/>
        </a:p>
      </dgm:t>
    </dgm:pt>
    <dgm:pt modelId="{D318DD8C-3FA2-46B3-846E-61C4F3060CB0}" type="parTrans" cxnId="{CE698D34-B7E4-4355-AEB7-B23A41C925D3}">
      <dgm:prSet/>
      <dgm:spPr/>
      <dgm:t>
        <a:bodyPr/>
        <a:lstStyle/>
        <a:p>
          <a:endParaRPr lang="es-ES"/>
        </a:p>
      </dgm:t>
    </dgm:pt>
    <dgm:pt modelId="{91BD0AE3-3904-4EEA-9ACA-EE093FE1EAE5}" type="sibTrans" cxnId="{CE698D34-B7E4-4355-AEB7-B23A41C925D3}">
      <dgm:prSet/>
      <dgm:spPr/>
      <dgm:t>
        <a:bodyPr/>
        <a:lstStyle/>
        <a:p>
          <a:endParaRPr lang="es-ES"/>
        </a:p>
      </dgm:t>
    </dgm:pt>
    <dgm:pt modelId="{63291880-E0EA-4AAF-B500-02CE609E62CF}">
      <dgm:prSet phldrT="[Texto]"/>
      <dgm:spPr/>
      <dgm:t>
        <a:bodyPr/>
        <a:lstStyle/>
        <a:p>
          <a:r>
            <a:rPr lang="es-ES" dirty="0" smtClean="0"/>
            <a:t>Esto no incluye el agua necesaria para la refrigeración del distrito que podría doblar la cantidad del agua requerida por la ciudad.</a:t>
          </a:r>
          <a:endParaRPr lang="es-ES" dirty="0"/>
        </a:p>
      </dgm:t>
    </dgm:pt>
    <dgm:pt modelId="{4AC1FDD4-1EAB-4967-8E03-EA97A0C46C90}" type="parTrans" cxnId="{7FF40A48-5E71-48D6-A7EA-9F6119319E08}">
      <dgm:prSet/>
      <dgm:spPr/>
      <dgm:t>
        <a:bodyPr/>
        <a:lstStyle/>
        <a:p>
          <a:endParaRPr lang="es-ES"/>
        </a:p>
      </dgm:t>
    </dgm:pt>
    <dgm:pt modelId="{868FC856-1972-4E10-8C5C-6AC779E29B2D}" type="sibTrans" cxnId="{7FF40A48-5E71-48D6-A7EA-9F6119319E08}">
      <dgm:prSet/>
      <dgm:spPr/>
      <dgm:t>
        <a:bodyPr/>
        <a:lstStyle/>
        <a:p>
          <a:endParaRPr lang="es-ES"/>
        </a:p>
      </dgm:t>
    </dgm:pt>
    <dgm:pt modelId="{42E63651-4C8C-4D9D-8857-97AF339E2E76}">
      <dgm:prSet phldrT="[Texto]"/>
      <dgm:spPr/>
      <dgm:t>
        <a:bodyPr/>
        <a:lstStyle/>
        <a:p>
          <a:r>
            <a:rPr lang="es-ES" dirty="0" smtClean="0"/>
            <a:t>Necesidades</a:t>
          </a:r>
          <a:endParaRPr lang="es-ES" dirty="0"/>
        </a:p>
      </dgm:t>
    </dgm:pt>
    <dgm:pt modelId="{7BB65C02-8503-49DF-AD43-1A1559BB94D4}" type="parTrans" cxnId="{9C65E061-1B9B-4DAF-BF05-5B1D65BF0B03}">
      <dgm:prSet/>
      <dgm:spPr/>
      <dgm:t>
        <a:bodyPr/>
        <a:lstStyle/>
        <a:p>
          <a:endParaRPr lang="es-ES"/>
        </a:p>
      </dgm:t>
    </dgm:pt>
    <dgm:pt modelId="{0D492EA8-9E2F-42E6-87AA-51F333689C43}" type="sibTrans" cxnId="{9C65E061-1B9B-4DAF-BF05-5B1D65BF0B03}">
      <dgm:prSet/>
      <dgm:spPr/>
      <dgm:t>
        <a:bodyPr/>
        <a:lstStyle/>
        <a:p>
          <a:endParaRPr lang="es-ES"/>
        </a:p>
      </dgm:t>
    </dgm:pt>
    <dgm:pt modelId="{C44A0DBE-852B-47A8-B284-595ACE1F1E96}">
      <dgm:prSet phldrT="[Texto]"/>
      <dgm:spPr/>
      <dgm:t>
        <a:bodyPr/>
        <a:lstStyle/>
        <a:p>
          <a:r>
            <a:rPr lang="es-ES" dirty="0" smtClean="0"/>
            <a:t>Habitual </a:t>
          </a:r>
          <a:r>
            <a:rPr lang="es-ES" dirty="0" smtClean="0">
              <a:sym typeface="Wingdings" pitchFamily="2" charset="2"/>
            </a:rPr>
            <a:t> 550l/persona/día</a:t>
          </a:r>
          <a:endParaRPr lang="es-ES" dirty="0"/>
        </a:p>
      </dgm:t>
    </dgm:pt>
    <dgm:pt modelId="{8CC439CE-81B1-4AB4-9171-3E4D39C58D31}" type="parTrans" cxnId="{59B8E8AC-7A4C-4F60-A76F-7564525EC3D4}">
      <dgm:prSet/>
      <dgm:spPr/>
      <dgm:t>
        <a:bodyPr/>
        <a:lstStyle/>
        <a:p>
          <a:endParaRPr lang="es-ES"/>
        </a:p>
      </dgm:t>
    </dgm:pt>
    <dgm:pt modelId="{DBDF41CB-E6FA-470D-8F74-299E959FC096}" type="sibTrans" cxnId="{59B8E8AC-7A4C-4F60-A76F-7564525EC3D4}">
      <dgm:prSet/>
      <dgm:spPr/>
      <dgm:t>
        <a:bodyPr/>
        <a:lstStyle/>
        <a:p>
          <a:endParaRPr lang="es-ES"/>
        </a:p>
      </dgm:t>
    </dgm:pt>
    <dgm:pt modelId="{D08D3C11-6642-46E0-93C5-9046EFCBF4D8}">
      <dgm:prSet phldrT="[Texto]"/>
      <dgm:spPr/>
      <dgm:t>
        <a:bodyPr/>
        <a:lstStyle/>
        <a:p>
          <a:r>
            <a:rPr lang="es-ES" dirty="0" err="1" smtClean="0"/>
            <a:t>Masdar</a:t>
          </a:r>
          <a:r>
            <a:rPr lang="es-ES" dirty="0" smtClean="0"/>
            <a:t> </a:t>
          </a:r>
          <a:r>
            <a:rPr lang="es-ES" dirty="0" smtClean="0">
              <a:sym typeface="Wingdings" pitchFamily="2" charset="2"/>
            </a:rPr>
            <a:t> 180l/persona/día</a:t>
          </a:r>
          <a:endParaRPr lang="es-ES" dirty="0"/>
        </a:p>
      </dgm:t>
    </dgm:pt>
    <dgm:pt modelId="{301C92A8-4653-4453-A5E7-89BB92D35A2C}" type="parTrans" cxnId="{F1D460E3-71C1-43D9-A57A-F01FC6A9D36F}">
      <dgm:prSet/>
      <dgm:spPr/>
      <dgm:t>
        <a:bodyPr/>
        <a:lstStyle/>
        <a:p>
          <a:endParaRPr lang="es-ES"/>
        </a:p>
      </dgm:t>
    </dgm:pt>
    <dgm:pt modelId="{6F20239E-8DE4-481F-8F04-A9BC41EBFB38}" type="sibTrans" cxnId="{F1D460E3-71C1-43D9-A57A-F01FC6A9D36F}">
      <dgm:prSet/>
      <dgm:spPr/>
      <dgm:t>
        <a:bodyPr/>
        <a:lstStyle/>
        <a:p>
          <a:endParaRPr lang="es-ES"/>
        </a:p>
      </dgm:t>
    </dgm:pt>
    <dgm:pt modelId="{3817AD78-B427-4A32-B285-D34066BF2790}">
      <dgm:prSet/>
      <dgm:spPr/>
      <dgm:t>
        <a:bodyPr/>
        <a:lstStyle/>
        <a:p>
          <a:r>
            <a:rPr lang="es-ES" dirty="0" smtClean="0"/>
            <a:t>Mediante </a:t>
          </a:r>
          <a:r>
            <a:rPr lang="es-ES" dirty="0" smtClean="0">
              <a:sym typeface="Wingdings" pitchFamily="2" charset="2"/>
            </a:rPr>
            <a:t> aparatos y aplicaciones</a:t>
          </a:r>
          <a:endParaRPr lang="es-ES" dirty="0"/>
        </a:p>
      </dgm:t>
    </dgm:pt>
    <dgm:pt modelId="{08978D9A-3CDF-4976-B162-1BD40D1255BA}" type="parTrans" cxnId="{C2B7434E-0B21-4659-9605-A8443FFF4F2E}">
      <dgm:prSet/>
      <dgm:spPr/>
      <dgm:t>
        <a:bodyPr/>
        <a:lstStyle/>
        <a:p>
          <a:endParaRPr lang="es-ES"/>
        </a:p>
      </dgm:t>
    </dgm:pt>
    <dgm:pt modelId="{9509EF84-B271-4144-B529-D520649F6743}" type="sibTrans" cxnId="{C2B7434E-0B21-4659-9605-A8443FFF4F2E}">
      <dgm:prSet/>
      <dgm:spPr/>
      <dgm:t>
        <a:bodyPr/>
        <a:lstStyle/>
        <a:p>
          <a:endParaRPr lang="es-ES"/>
        </a:p>
      </dgm:t>
    </dgm:pt>
    <dgm:pt modelId="{5F8A03B1-F7B7-4C54-9DE4-31272B4D40F9}">
      <dgm:prSet/>
      <dgm:spPr/>
      <dgm:t>
        <a:bodyPr/>
        <a:lstStyle/>
        <a:p>
          <a:r>
            <a:rPr lang="es-ES" dirty="0" smtClean="0"/>
            <a:t>Usadas en el entorno de la ciudad, reduciendo en un 60% su uso.</a:t>
          </a:r>
          <a:endParaRPr lang="es-ES" dirty="0"/>
        </a:p>
      </dgm:t>
    </dgm:pt>
    <dgm:pt modelId="{24A03183-1872-4026-972E-7EC9969AC9B5}" type="parTrans" cxnId="{15DEDA8A-090A-402A-9C7E-D6EAFA86EDF9}">
      <dgm:prSet/>
      <dgm:spPr/>
      <dgm:t>
        <a:bodyPr/>
        <a:lstStyle/>
        <a:p>
          <a:endParaRPr lang="es-ES"/>
        </a:p>
      </dgm:t>
    </dgm:pt>
    <dgm:pt modelId="{DE4341DB-F9E7-4C6D-808A-6F37D3123AAE}" type="sibTrans" cxnId="{15DEDA8A-090A-402A-9C7E-D6EAFA86EDF9}">
      <dgm:prSet/>
      <dgm:spPr/>
      <dgm:t>
        <a:bodyPr/>
        <a:lstStyle/>
        <a:p>
          <a:endParaRPr lang="es-ES"/>
        </a:p>
      </dgm:t>
    </dgm:pt>
    <dgm:pt modelId="{C07B5D4C-BF6C-49FC-986B-5EF62AFC47A2}" type="pres">
      <dgm:prSet presAssocID="{609EFD43-8088-44AD-A95B-0C0E691932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A77720D-5793-43C0-9EF8-C05CD26CC9B3}" type="pres">
      <dgm:prSet presAssocID="{42E63651-4C8C-4D9D-8857-97AF339E2E76}" presName="linNode" presStyleCnt="0"/>
      <dgm:spPr/>
    </dgm:pt>
    <dgm:pt modelId="{A69E8175-EEF1-4F68-A6CD-5A2442E6FDD1}" type="pres">
      <dgm:prSet presAssocID="{42E63651-4C8C-4D9D-8857-97AF339E2E76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B72769-9A9D-4917-B893-D19B44B521EE}" type="pres">
      <dgm:prSet presAssocID="{42E63651-4C8C-4D9D-8857-97AF339E2E76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C9BC57-23E0-4BB1-840D-D116950BBC45}" type="pres">
      <dgm:prSet presAssocID="{0D492EA8-9E2F-42E6-87AA-51F333689C43}" presName="sp" presStyleCnt="0"/>
      <dgm:spPr/>
    </dgm:pt>
    <dgm:pt modelId="{9687BDE6-6AA2-4A9F-898B-82EA1C15D088}" type="pres">
      <dgm:prSet presAssocID="{6287F24D-6BA2-4971-BD3E-DBBAE46B52B3}" presName="linNode" presStyleCnt="0"/>
      <dgm:spPr/>
    </dgm:pt>
    <dgm:pt modelId="{2A967D6D-0A4A-476F-8D22-D0F2F73998DB}" type="pres">
      <dgm:prSet presAssocID="{6287F24D-6BA2-4971-BD3E-DBBAE46B52B3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F1AD4B-18E5-40A7-B474-22A49FE933BE}" type="pres">
      <dgm:prSet presAssocID="{6287F24D-6BA2-4971-BD3E-DBBAE46B52B3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F91F95-0532-414E-8CF7-55E9C0DA0E1A}" type="pres">
      <dgm:prSet presAssocID="{18A2C755-22FA-401E-A1A2-6044E28DC738}" presName="sp" presStyleCnt="0"/>
      <dgm:spPr/>
    </dgm:pt>
    <dgm:pt modelId="{7A72EDF0-3380-449E-9406-19F285A1CC73}" type="pres">
      <dgm:prSet presAssocID="{4AAD2A2D-E8F7-4798-A80D-D65BE5655D4D}" presName="linNode" presStyleCnt="0"/>
      <dgm:spPr/>
    </dgm:pt>
    <dgm:pt modelId="{184FC70C-E38F-4AFE-990E-81B7940F74CB}" type="pres">
      <dgm:prSet presAssocID="{4AAD2A2D-E8F7-4798-A80D-D65BE5655D4D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42EECC-4D3F-4323-9503-4B5CCF4604E2}" type="pres">
      <dgm:prSet presAssocID="{4AAD2A2D-E8F7-4798-A80D-D65BE5655D4D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A3C296-6E78-4EA6-899F-F43BF35A8E21}" type="pres">
      <dgm:prSet presAssocID="{8DECF851-197C-4EB6-8B94-D4A1145701A4}" presName="sp" presStyleCnt="0"/>
      <dgm:spPr/>
    </dgm:pt>
    <dgm:pt modelId="{8AC23DC1-50E5-43A1-999E-0DB0F4CB0E95}" type="pres">
      <dgm:prSet presAssocID="{963FB3B9-6674-42F7-B45E-BE55441D7385}" presName="linNode" presStyleCnt="0"/>
      <dgm:spPr/>
    </dgm:pt>
    <dgm:pt modelId="{00D55D79-4D66-4B4E-B814-BBDA3AB64195}" type="pres">
      <dgm:prSet presAssocID="{963FB3B9-6674-42F7-B45E-BE55441D738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D0E078-64D2-489E-8D47-0F8043C99FCC}" type="pres">
      <dgm:prSet presAssocID="{963FB3B9-6674-42F7-B45E-BE55441D738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1D460E3-71C1-43D9-A57A-F01FC6A9D36F}" srcId="{42E63651-4C8C-4D9D-8857-97AF339E2E76}" destId="{D08D3C11-6642-46E0-93C5-9046EFCBF4D8}" srcOrd="1" destOrd="0" parTransId="{301C92A8-4653-4453-A5E7-89BB92D35A2C}" sibTransId="{6F20239E-8DE4-481F-8F04-A9BC41EBFB38}"/>
    <dgm:cxn modelId="{19EA752E-81D0-4695-9D0E-A0573E1F9AC2}" type="presOf" srcId="{4AAD2A2D-E8F7-4798-A80D-D65BE5655D4D}" destId="{184FC70C-E38F-4AFE-990E-81B7940F74CB}" srcOrd="0" destOrd="0" presId="urn:microsoft.com/office/officeart/2005/8/layout/vList5"/>
    <dgm:cxn modelId="{CE698D34-B7E4-4355-AEB7-B23A41C925D3}" srcId="{609EFD43-8088-44AD-A95B-0C0E6919321C}" destId="{963FB3B9-6674-42F7-B45E-BE55441D7385}" srcOrd="3" destOrd="0" parTransId="{D318DD8C-3FA2-46B3-846E-61C4F3060CB0}" sibTransId="{91BD0AE3-3904-4EEA-9ACA-EE093FE1EAE5}"/>
    <dgm:cxn modelId="{7F785CB8-A673-4400-B615-7E3F3A70B92F}" type="presOf" srcId="{609EFD43-8088-44AD-A95B-0C0E6919321C}" destId="{C07B5D4C-BF6C-49FC-986B-5EF62AFC47A2}" srcOrd="0" destOrd="0" presId="urn:microsoft.com/office/officeart/2005/8/layout/vList5"/>
    <dgm:cxn modelId="{E3723DBF-1B5B-4F10-A9A1-B931564AFCF7}" srcId="{6287F24D-6BA2-4971-BD3E-DBBAE46B52B3}" destId="{058D07D6-D3F1-4D7E-8E47-357A099DA117}" srcOrd="0" destOrd="0" parTransId="{82EFB81F-4A21-4777-A5C9-DD78DEBE98D0}" sibTransId="{164AC7F0-F95E-4DD4-B738-7A2F7DBCE14A}"/>
    <dgm:cxn modelId="{15DEDA8A-090A-402A-9C7E-D6EAFA86EDF9}" srcId="{4AAD2A2D-E8F7-4798-A80D-D65BE5655D4D}" destId="{5F8A03B1-F7B7-4C54-9DE4-31272B4D40F9}" srcOrd="1" destOrd="0" parTransId="{24A03183-1872-4026-972E-7EC9969AC9B5}" sibTransId="{DE4341DB-F9E7-4C6D-808A-6F37D3123AAE}"/>
    <dgm:cxn modelId="{9C65E061-1B9B-4DAF-BF05-5B1D65BF0B03}" srcId="{609EFD43-8088-44AD-A95B-0C0E6919321C}" destId="{42E63651-4C8C-4D9D-8857-97AF339E2E76}" srcOrd="0" destOrd="0" parTransId="{7BB65C02-8503-49DF-AD43-1A1559BB94D4}" sibTransId="{0D492EA8-9E2F-42E6-87AA-51F333689C43}"/>
    <dgm:cxn modelId="{84276312-9BC7-4886-AEA4-4F14F993E890}" type="presOf" srcId="{63291880-E0EA-4AAF-B500-02CE609E62CF}" destId="{7FD0E078-64D2-489E-8D47-0F8043C99FCC}" srcOrd="0" destOrd="0" presId="urn:microsoft.com/office/officeart/2005/8/layout/vList5"/>
    <dgm:cxn modelId="{D7155E5A-4008-4FCD-8618-00C304F3DD16}" type="presOf" srcId="{963FB3B9-6674-42F7-B45E-BE55441D7385}" destId="{00D55D79-4D66-4B4E-B814-BBDA3AB64195}" srcOrd="0" destOrd="0" presId="urn:microsoft.com/office/officeart/2005/8/layout/vList5"/>
    <dgm:cxn modelId="{59B8E8AC-7A4C-4F60-A76F-7564525EC3D4}" srcId="{42E63651-4C8C-4D9D-8857-97AF339E2E76}" destId="{C44A0DBE-852B-47A8-B284-595ACE1F1E96}" srcOrd="0" destOrd="0" parTransId="{8CC439CE-81B1-4AB4-9171-3E4D39C58D31}" sibTransId="{DBDF41CB-E6FA-470D-8F74-299E959FC096}"/>
    <dgm:cxn modelId="{C2B7434E-0B21-4659-9605-A8443FFF4F2E}" srcId="{6287F24D-6BA2-4971-BD3E-DBBAE46B52B3}" destId="{3817AD78-B427-4A32-B285-D34066BF2790}" srcOrd="1" destOrd="0" parTransId="{08978D9A-3CDF-4976-B162-1BD40D1255BA}" sibTransId="{9509EF84-B271-4144-B529-D520649F6743}"/>
    <dgm:cxn modelId="{EE876B2E-6807-4C1E-A6D9-B881DEF715D2}" srcId="{609EFD43-8088-44AD-A95B-0C0E6919321C}" destId="{4AAD2A2D-E8F7-4798-A80D-D65BE5655D4D}" srcOrd="2" destOrd="0" parTransId="{6B1919F1-348E-441D-BAF3-AC807583A287}" sibTransId="{8DECF851-197C-4EB6-8B94-D4A1145701A4}"/>
    <dgm:cxn modelId="{38039B10-9969-488C-BADA-82CA7525CC29}" type="presOf" srcId="{5F8A03B1-F7B7-4C54-9DE4-31272B4D40F9}" destId="{9642EECC-4D3F-4323-9503-4B5CCF4604E2}" srcOrd="0" destOrd="1" presId="urn:microsoft.com/office/officeart/2005/8/layout/vList5"/>
    <dgm:cxn modelId="{9A798FDC-9F05-472C-9F5E-9AF5B2944FBB}" type="presOf" srcId="{7696AF6D-DB76-41E5-BD7C-710FAB53F059}" destId="{9642EECC-4D3F-4323-9503-4B5CCF4604E2}" srcOrd="0" destOrd="0" presId="urn:microsoft.com/office/officeart/2005/8/layout/vList5"/>
    <dgm:cxn modelId="{8F0C8F93-EC1C-4AD4-8E57-0D91F1EA7196}" type="presOf" srcId="{058D07D6-D3F1-4D7E-8E47-357A099DA117}" destId="{12F1AD4B-18E5-40A7-B474-22A49FE933BE}" srcOrd="0" destOrd="0" presId="urn:microsoft.com/office/officeart/2005/8/layout/vList5"/>
    <dgm:cxn modelId="{6A6F7E71-465F-4B99-A1CD-94D03576E527}" type="presOf" srcId="{6287F24D-6BA2-4971-BD3E-DBBAE46B52B3}" destId="{2A967D6D-0A4A-476F-8D22-D0F2F73998DB}" srcOrd="0" destOrd="0" presId="urn:microsoft.com/office/officeart/2005/8/layout/vList5"/>
    <dgm:cxn modelId="{168A0817-482E-4A5A-B1D5-42CD754F2E4D}" type="presOf" srcId="{42E63651-4C8C-4D9D-8857-97AF339E2E76}" destId="{A69E8175-EEF1-4F68-A6CD-5A2442E6FDD1}" srcOrd="0" destOrd="0" presId="urn:microsoft.com/office/officeart/2005/8/layout/vList5"/>
    <dgm:cxn modelId="{1537C90F-FD2B-4438-9788-371B0A34655D}" srcId="{609EFD43-8088-44AD-A95B-0C0E6919321C}" destId="{6287F24D-6BA2-4971-BD3E-DBBAE46B52B3}" srcOrd="1" destOrd="0" parTransId="{F9A34149-D441-4618-8230-6227E7A197F2}" sibTransId="{18A2C755-22FA-401E-A1A2-6044E28DC738}"/>
    <dgm:cxn modelId="{799F0567-C178-4DBA-9455-774FAE418AAB}" srcId="{4AAD2A2D-E8F7-4798-A80D-D65BE5655D4D}" destId="{7696AF6D-DB76-41E5-BD7C-710FAB53F059}" srcOrd="0" destOrd="0" parTransId="{8BB33000-A8D8-49AF-9DB8-460E6E60EA69}" sibTransId="{E0120DC3-0106-481D-B752-C0BA301896CC}"/>
    <dgm:cxn modelId="{D65DCE32-50E4-4728-9A6E-F825DAB4909A}" type="presOf" srcId="{3817AD78-B427-4A32-B285-D34066BF2790}" destId="{12F1AD4B-18E5-40A7-B474-22A49FE933BE}" srcOrd="0" destOrd="1" presId="urn:microsoft.com/office/officeart/2005/8/layout/vList5"/>
    <dgm:cxn modelId="{7FF40A48-5E71-48D6-A7EA-9F6119319E08}" srcId="{963FB3B9-6674-42F7-B45E-BE55441D7385}" destId="{63291880-E0EA-4AAF-B500-02CE609E62CF}" srcOrd="0" destOrd="0" parTransId="{4AC1FDD4-1EAB-4967-8E03-EA97A0C46C90}" sibTransId="{868FC856-1972-4E10-8C5C-6AC779E29B2D}"/>
    <dgm:cxn modelId="{327D0CBB-B817-4632-A3E2-BE35DB55CE63}" type="presOf" srcId="{C44A0DBE-852B-47A8-B284-595ACE1F1E96}" destId="{ECB72769-9A9D-4917-B893-D19B44B521EE}" srcOrd="0" destOrd="0" presId="urn:microsoft.com/office/officeart/2005/8/layout/vList5"/>
    <dgm:cxn modelId="{2228541B-A6FA-4E87-8D76-0AAE476EF668}" type="presOf" srcId="{D08D3C11-6642-46E0-93C5-9046EFCBF4D8}" destId="{ECB72769-9A9D-4917-B893-D19B44B521EE}" srcOrd="0" destOrd="1" presId="urn:microsoft.com/office/officeart/2005/8/layout/vList5"/>
    <dgm:cxn modelId="{121EF1A5-4341-438F-9609-ABDDAE0B9B8D}" type="presParOf" srcId="{C07B5D4C-BF6C-49FC-986B-5EF62AFC47A2}" destId="{2A77720D-5793-43C0-9EF8-C05CD26CC9B3}" srcOrd="0" destOrd="0" presId="urn:microsoft.com/office/officeart/2005/8/layout/vList5"/>
    <dgm:cxn modelId="{36677DB1-9506-4414-82C5-C71C0AFE5564}" type="presParOf" srcId="{2A77720D-5793-43C0-9EF8-C05CD26CC9B3}" destId="{A69E8175-EEF1-4F68-A6CD-5A2442E6FDD1}" srcOrd="0" destOrd="0" presId="urn:microsoft.com/office/officeart/2005/8/layout/vList5"/>
    <dgm:cxn modelId="{0B36BBDA-D030-45A2-B52F-12B096985CE4}" type="presParOf" srcId="{2A77720D-5793-43C0-9EF8-C05CD26CC9B3}" destId="{ECB72769-9A9D-4917-B893-D19B44B521EE}" srcOrd="1" destOrd="0" presId="urn:microsoft.com/office/officeart/2005/8/layout/vList5"/>
    <dgm:cxn modelId="{5CDD8396-2E97-40A3-981D-988573055045}" type="presParOf" srcId="{C07B5D4C-BF6C-49FC-986B-5EF62AFC47A2}" destId="{8DC9BC57-23E0-4BB1-840D-D116950BBC45}" srcOrd="1" destOrd="0" presId="urn:microsoft.com/office/officeart/2005/8/layout/vList5"/>
    <dgm:cxn modelId="{88DDFB3E-C5E0-4262-A7FC-DA5988C9C2CD}" type="presParOf" srcId="{C07B5D4C-BF6C-49FC-986B-5EF62AFC47A2}" destId="{9687BDE6-6AA2-4A9F-898B-82EA1C15D088}" srcOrd="2" destOrd="0" presId="urn:microsoft.com/office/officeart/2005/8/layout/vList5"/>
    <dgm:cxn modelId="{60BA5720-2256-4BA2-AED6-16AC244CCC16}" type="presParOf" srcId="{9687BDE6-6AA2-4A9F-898B-82EA1C15D088}" destId="{2A967D6D-0A4A-476F-8D22-D0F2F73998DB}" srcOrd="0" destOrd="0" presId="urn:microsoft.com/office/officeart/2005/8/layout/vList5"/>
    <dgm:cxn modelId="{5ADD9FAA-88D0-42A7-BE67-F5031C638975}" type="presParOf" srcId="{9687BDE6-6AA2-4A9F-898B-82EA1C15D088}" destId="{12F1AD4B-18E5-40A7-B474-22A49FE933BE}" srcOrd="1" destOrd="0" presId="urn:microsoft.com/office/officeart/2005/8/layout/vList5"/>
    <dgm:cxn modelId="{9F9498A3-4A77-44CF-9269-1B582C8CFAD4}" type="presParOf" srcId="{C07B5D4C-BF6C-49FC-986B-5EF62AFC47A2}" destId="{C3F91F95-0532-414E-8CF7-55E9C0DA0E1A}" srcOrd="3" destOrd="0" presId="urn:microsoft.com/office/officeart/2005/8/layout/vList5"/>
    <dgm:cxn modelId="{D43B87B8-2CCD-4618-B3DF-C97132D1D3FE}" type="presParOf" srcId="{C07B5D4C-BF6C-49FC-986B-5EF62AFC47A2}" destId="{7A72EDF0-3380-449E-9406-19F285A1CC73}" srcOrd="4" destOrd="0" presId="urn:microsoft.com/office/officeart/2005/8/layout/vList5"/>
    <dgm:cxn modelId="{F243A30F-5D14-4964-A9A0-6A79699D9BEC}" type="presParOf" srcId="{7A72EDF0-3380-449E-9406-19F285A1CC73}" destId="{184FC70C-E38F-4AFE-990E-81B7940F74CB}" srcOrd="0" destOrd="0" presId="urn:microsoft.com/office/officeart/2005/8/layout/vList5"/>
    <dgm:cxn modelId="{657F287B-C1AA-496D-B24B-5F569C1EB71F}" type="presParOf" srcId="{7A72EDF0-3380-449E-9406-19F285A1CC73}" destId="{9642EECC-4D3F-4323-9503-4B5CCF4604E2}" srcOrd="1" destOrd="0" presId="urn:microsoft.com/office/officeart/2005/8/layout/vList5"/>
    <dgm:cxn modelId="{501D6CD3-F032-45D2-A0AC-B2FAE3D45CBF}" type="presParOf" srcId="{C07B5D4C-BF6C-49FC-986B-5EF62AFC47A2}" destId="{70A3C296-6E78-4EA6-899F-F43BF35A8E21}" srcOrd="5" destOrd="0" presId="urn:microsoft.com/office/officeart/2005/8/layout/vList5"/>
    <dgm:cxn modelId="{8D2EFFAA-C481-4F0D-8630-168D506180EE}" type="presParOf" srcId="{C07B5D4C-BF6C-49FC-986B-5EF62AFC47A2}" destId="{8AC23DC1-50E5-43A1-999E-0DB0F4CB0E95}" srcOrd="6" destOrd="0" presId="urn:microsoft.com/office/officeart/2005/8/layout/vList5"/>
    <dgm:cxn modelId="{25ED3FE4-6DA9-44A0-B7E6-0680C1122EB7}" type="presParOf" srcId="{8AC23DC1-50E5-43A1-999E-0DB0F4CB0E95}" destId="{00D55D79-4D66-4B4E-B814-BBDA3AB64195}" srcOrd="0" destOrd="0" presId="urn:microsoft.com/office/officeart/2005/8/layout/vList5"/>
    <dgm:cxn modelId="{24771D5E-BAF8-441F-9906-E52CD9BDC1B7}" type="presParOf" srcId="{8AC23DC1-50E5-43A1-999E-0DB0F4CB0E95}" destId="{7FD0E078-64D2-489E-8D47-0F8043C99FC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032202-70AD-40D9-8A16-2DA59BABD2AB}" type="doc">
      <dgm:prSet loTypeId="urn:microsoft.com/office/officeart/2005/8/layout/process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F850E9E-8F48-41DF-A256-DE2100836AA2}">
      <dgm:prSet phldrT="[Texto]"/>
      <dgm:spPr/>
      <dgm:t>
        <a:bodyPr/>
        <a:lstStyle/>
        <a:p>
          <a:r>
            <a:rPr lang="es-ES" dirty="0" smtClean="0"/>
            <a:t>Acceso a la ciudad</a:t>
          </a:r>
          <a:endParaRPr lang="es-ES" dirty="0"/>
        </a:p>
      </dgm:t>
    </dgm:pt>
    <dgm:pt modelId="{E2237785-F29A-43AD-8856-70C35EA67072}" type="parTrans" cxnId="{552F2348-947D-4263-B41D-9DB648CD0F30}">
      <dgm:prSet/>
      <dgm:spPr/>
      <dgm:t>
        <a:bodyPr/>
        <a:lstStyle/>
        <a:p>
          <a:endParaRPr lang="es-ES"/>
        </a:p>
      </dgm:t>
    </dgm:pt>
    <dgm:pt modelId="{96A6C5C6-8DA4-40D9-94B4-675DE01E3668}" type="sibTrans" cxnId="{552F2348-947D-4263-B41D-9DB648CD0F30}">
      <dgm:prSet/>
      <dgm:spPr/>
      <dgm:t>
        <a:bodyPr/>
        <a:lstStyle/>
        <a:p>
          <a:endParaRPr lang="es-ES"/>
        </a:p>
      </dgm:t>
    </dgm:pt>
    <dgm:pt modelId="{437003EC-3CD8-4C3D-9DAE-D44CE7794839}">
      <dgm:prSet phldrT="[Texto]"/>
      <dgm:spPr/>
      <dgm:t>
        <a:bodyPr/>
        <a:lstStyle/>
        <a:p>
          <a:r>
            <a:rPr lang="es-ES" dirty="0" smtClean="0"/>
            <a:t>Sin vehículos privados</a:t>
          </a:r>
          <a:endParaRPr lang="es-ES" dirty="0"/>
        </a:p>
      </dgm:t>
    </dgm:pt>
    <dgm:pt modelId="{BF93499A-8517-41B3-8900-D04AD88F4AE5}" type="parTrans" cxnId="{3E258708-105C-4F52-AE4D-51A34D74981E}">
      <dgm:prSet/>
      <dgm:spPr/>
      <dgm:t>
        <a:bodyPr/>
        <a:lstStyle/>
        <a:p>
          <a:endParaRPr lang="es-ES"/>
        </a:p>
      </dgm:t>
    </dgm:pt>
    <dgm:pt modelId="{B092815C-B160-400F-8E55-D29D11CDC7C0}" type="sibTrans" cxnId="{3E258708-105C-4F52-AE4D-51A34D74981E}">
      <dgm:prSet/>
      <dgm:spPr/>
      <dgm:t>
        <a:bodyPr/>
        <a:lstStyle/>
        <a:p>
          <a:endParaRPr lang="es-ES"/>
        </a:p>
      </dgm:t>
    </dgm:pt>
    <dgm:pt modelId="{7F294ECA-4730-4878-B681-876FE7512658}">
      <dgm:prSet phldrT="[Texto]"/>
      <dgm:spPr/>
      <dgm:t>
        <a:bodyPr/>
        <a:lstStyle/>
        <a:p>
          <a:r>
            <a:rPr lang="es-ES" dirty="0" smtClean="0"/>
            <a:t>Transporte público</a:t>
          </a:r>
          <a:endParaRPr lang="es-ES" dirty="0"/>
        </a:p>
      </dgm:t>
    </dgm:pt>
    <dgm:pt modelId="{57245DDE-98F0-4C2F-B342-33E1E025F66D}" type="parTrans" cxnId="{290A6A08-C557-481A-BA64-9CDA38F5E125}">
      <dgm:prSet/>
      <dgm:spPr/>
      <dgm:t>
        <a:bodyPr/>
        <a:lstStyle/>
        <a:p>
          <a:endParaRPr lang="es-ES"/>
        </a:p>
      </dgm:t>
    </dgm:pt>
    <dgm:pt modelId="{9BFED2CF-AD95-4C80-AC56-67A931A6B0B4}" type="sibTrans" cxnId="{290A6A08-C557-481A-BA64-9CDA38F5E125}">
      <dgm:prSet/>
      <dgm:spPr/>
      <dgm:t>
        <a:bodyPr/>
        <a:lstStyle/>
        <a:p>
          <a:endParaRPr lang="es-ES"/>
        </a:p>
      </dgm:t>
    </dgm:pt>
    <dgm:pt modelId="{9AD66087-4215-4AE0-B58A-B4FC1238C486}">
      <dgm:prSet/>
      <dgm:spPr/>
      <dgm:t>
        <a:bodyPr/>
        <a:lstStyle/>
        <a:p>
          <a:r>
            <a:rPr lang="es-ES" dirty="0" smtClean="0"/>
            <a:t>Coches y autobuses eléctricos</a:t>
          </a:r>
          <a:endParaRPr lang="es-ES" dirty="0"/>
        </a:p>
      </dgm:t>
    </dgm:pt>
    <dgm:pt modelId="{D9AAA8D2-7EE0-4033-B183-860BEF8F3CF6}" type="parTrans" cxnId="{C985DD49-C430-4992-9141-A6B4AD70052F}">
      <dgm:prSet/>
      <dgm:spPr/>
      <dgm:t>
        <a:bodyPr/>
        <a:lstStyle/>
        <a:p>
          <a:endParaRPr lang="es-ES"/>
        </a:p>
      </dgm:t>
    </dgm:pt>
    <dgm:pt modelId="{8BCDAB44-1093-4F99-9913-92D0BBB68A9A}" type="sibTrans" cxnId="{C985DD49-C430-4992-9141-A6B4AD70052F}">
      <dgm:prSet/>
      <dgm:spPr/>
      <dgm:t>
        <a:bodyPr/>
        <a:lstStyle/>
        <a:p>
          <a:endParaRPr lang="es-ES"/>
        </a:p>
      </dgm:t>
    </dgm:pt>
    <dgm:pt modelId="{7020BC4A-92D4-4E7B-BAB7-B8D86060850F}" type="pres">
      <dgm:prSet presAssocID="{3D032202-70AD-40D9-8A16-2DA59BABD2AB}" presName="linearFlow" presStyleCnt="0">
        <dgm:presLayoutVars>
          <dgm:resizeHandles val="exact"/>
        </dgm:presLayoutVars>
      </dgm:prSet>
      <dgm:spPr/>
    </dgm:pt>
    <dgm:pt modelId="{BF87C777-6A2F-410A-927E-D1A7AB324DD8}" type="pres">
      <dgm:prSet presAssocID="{0F850E9E-8F48-41DF-A256-DE2100836AA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C50737-72AE-4578-B832-40A04401B3E4}" type="pres">
      <dgm:prSet presAssocID="{96A6C5C6-8DA4-40D9-94B4-675DE01E3668}" presName="sibTrans" presStyleLbl="sibTrans2D1" presStyleIdx="0" presStyleCnt="3"/>
      <dgm:spPr/>
    </dgm:pt>
    <dgm:pt modelId="{932B67E9-8D47-48E3-A106-B7F320A2EE25}" type="pres">
      <dgm:prSet presAssocID="{96A6C5C6-8DA4-40D9-94B4-675DE01E3668}" presName="connectorText" presStyleLbl="sibTrans2D1" presStyleIdx="0" presStyleCnt="3"/>
      <dgm:spPr/>
    </dgm:pt>
    <dgm:pt modelId="{DE7B460A-190E-4472-A3A9-9CFB155B2455}" type="pres">
      <dgm:prSet presAssocID="{437003EC-3CD8-4C3D-9DAE-D44CE7794839}" presName="node" presStyleLbl="node1" presStyleIdx="1" presStyleCnt="4">
        <dgm:presLayoutVars>
          <dgm:bulletEnabled val="1"/>
        </dgm:presLayoutVars>
      </dgm:prSet>
      <dgm:spPr/>
    </dgm:pt>
    <dgm:pt modelId="{517E1FBC-6F70-4A25-90E3-7DE93E8FD5B8}" type="pres">
      <dgm:prSet presAssocID="{B092815C-B160-400F-8E55-D29D11CDC7C0}" presName="sibTrans" presStyleLbl="sibTrans2D1" presStyleIdx="1" presStyleCnt="3"/>
      <dgm:spPr/>
    </dgm:pt>
    <dgm:pt modelId="{0D1C4049-58B2-4CA7-B051-011D8B7B7326}" type="pres">
      <dgm:prSet presAssocID="{B092815C-B160-400F-8E55-D29D11CDC7C0}" presName="connectorText" presStyleLbl="sibTrans2D1" presStyleIdx="1" presStyleCnt="3"/>
      <dgm:spPr/>
    </dgm:pt>
    <dgm:pt modelId="{51C84DC0-44FC-496F-A8CE-908EA7866991}" type="pres">
      <dgm:prSet presAssocID="{7F294ECA-4730-4878-B681-876FE7512658}" presName="node" presStyleLbl="node1" presStyleIdx="2" presStyleCnt="4">
        <dgm:presLayoutVars>
          <dgm:bulletEnabled val="1"/>
        </dgm:presLayoutVars>
      </dgm:prSet>
      <dgm:spPr/>
    </dgm:pt>
    <dgm:pt modelId="{082EEC5D-C88D-45EC-ABB8-25C172204CA7}" type="pres">
      <dgm:prSet presAssocID="{9BFED2CF-AD95-4C80-AC56-67A931A6B0B4}" presName="sibTrans" presStyleLbl="sibTrans2D1" presStyleIdx="2" presStyleCnt="3" custLinFactNeighborX="3735" custLinFactNeighborY="6676"/>
      <dgm:spPr/>
    </dgm:pt>
    <dgm:pt modelId="{B1663266-D7C1-430D-A895-8864013F6890}" type="pres">
      <dgm:prSet presAssocID="{9BFED2CF-AD95-4C80-AC56-67A931A6B0B4}" presName="connectorText" presStyleLbl="sibTrans2D1" presStyleIdx="2" presStyleCnt="3"/>
      <dgm:spPr/>
    </dgm:pt>
    <dgm:pt modelId="{24A193A5-D01B-43B7-BA1E-E5C742B6368E}" type="pres">
      <dgm:prSet presAssocID="{9AD66087-4215-4AE0-B58A-B4FC1238C486}" presName="node" presStyleLbl="node1" presStyleIdx="3" presStyleCnt="4" custLinFactX="25110" custLinFactY="-97873" custLinFactNeighborX="100000" custLinFactNeighborY="-100000">
        <dgm:presLayoutVars>
          <dgm:bulletEnabled val="1"/>
        </dgm:presLayoutVars>
      </dgm:prSet>
      <dgm:spPr/>
    </dgm:pt>
  </dgm:ptLst>
  <dgm:cxnLst>
    <dgm:cxn modelId="{22FB671B-FA3B-435C-8680-3B3B19CA7F48}" type="presOf" srcId="{B092815C-B160-400F-8E55-D29D11CDC7C0}" destId="{517E1FBC-6F70-4A25-90E3-7DE93E8FD5B8}" srcOrd="0" destOrd="0" presId="urn:microsoft.com/office/officeart/2005/8/layout/process2"/>
    <dgm:cxn modelId="{C269F199-F640-443A-8FAC-C2B17F551C9F}" type="presOf" srcId="{0F850E9E-8F48-41DF-A256-DE2100836AA2}" destId="{BF87C777-6A2F-410A-927E-D1A7AB324DD8}" srcOrd="0" destOrd="0" presId="urn:microsoft.com/office/officeart/2005/8/layout/process2"/>
    <dgm:cxn modelId="{65EC2AEE-E6DE-491F-BAAC-C0C5909613D8}" type="presOf" srcId="{9AD66087-4215-4AE0-B58A-B4FC1238C486}" destId="{24A193A5-D01B-43B7-BA1E-E5C742B6368E}" srcOrd="0" destOrd="0" presId="urn:microsoft.com/office/officeart/2005/8/layout/process2"/>
    <dgm:cxn modelId="{421D80C3-BE9D-4EEB-9BB0-499FF634E1D5}" type="presOf" srcId="{3D032202-70AD-40D9-8A16-2DA59BABD2AB}" destId="{7020BC4A-92D4-4E7B-BAB7-B8D86060850F}" srcOrd="0" destOrd="0" presId="urn:microsoft.com/office/officeart/2005/8/layout/process2"/>
    <dgm:cxn modelId="{83BF8F39-D32D-4D7E-B607-708F2D51B0E5}" type="presOf" srcId="{96A6C5C6-8DA4-40D9-94B4-675DE01E3668}" destId="{44C50737-72AE-4578-B832-40A04401B3E4}" srcOrd="0" destOrd="0" presId="urn:microsoft.com/office/officeart/2005/8/layout/process2"/>
    <dgm:cxn modelId="{938A3DBF-ED29-4707-A463-012F8FCCBA4D}" type="presOf" srcId="{9BFED2CF-AD95-4C80-AC56-67A931A6B0B4}" destId="{082EEC5D-C88D-45EC-ABB8-25C172204CA7}" srcOrd="0" destOrd="0" presId="urn:microsoft.com/office/officeart/2005/8/layout/process2"/>
    <dgm:cxn modelId="{552F2348-947D-4263-B41D-9DB648CD0F30}" srcId="{3D032202-70AD-40D9-8A16-2DA59BABD2AB}" destId="{0F850E9E-8F48-41DF-A256-DE2100836AA2}" srcOrd="0" destOrd="0" parTransId="{E2237785-F29A-43AD-8856-70C35EA67072}" sibTransId="{96A6C5C6-8DA4-40D9-94B4-675DE01E3668}"/>
    <dgm:cxn modelId="{D4906279-4721-46C9-A3A1-9E0E2DFE9CD4}" type="presOf" srcId="{7F294ECA-4730-4878-B681-876FE7512658}" destId="{51C84DC0-44FC-496F-A8CE-908EA7866991}" srcOrd="0" destOrd="0" presId="urn:microsoft.com/office/officeart/2005/8/layout/process2"/>
    <dgm:cxn modelId="{3E258708-105C-4F52-AE4D-51A34D74981E}" srcId="{3D032202-70AD-40D9-8A16-2DA59BABD2AB}" destId="{437003EC-3CD8-4C3D-9DAE-D44CE7794839}" srcOrd="1" destOrd="0" parTransId="{BF93499A-8517-41B3-8900-D04AD88F4AE5}" sibTransId="{B092815C-B160-400F-8E55-D29D11CDC7C0}"/>
    <dgm:cxn modelId="{C985DD49-C430-4992-9141-A6B4AD70052F}" srcId="{3D032202-70AD-40D9-8A16-2DA59BABD2AB}" destId="{9AD66087-4215-4AE0-B58A-B4FC1238C486}" srcOrd="3" destOrd="0" parTransId="{D9AAA8D2-7EE0-4033-B183-860BEF8F3CF6}" sibTransId="{8BCDAB44-1093-4F99-9913-92D0BBB68A9A}"/>
    <dgm:cxn modelId="{194D3EC6-5EE7-4C96-92A4-AFEE208DE058}" type="presOf" srcId="{96A6C5C6-8DA4-40D9-94B4-675DE01E3668}" destId="{932B67E9-8D47-48E3-A106-B7F320A2EE25}" srcOrd="1" destOrd="0" presId="urn:microsoft.com/office/officeart/2005/8/layout/process2"/>
    <dgm:cxn modelId="{0819C8F0-40E5-4D03-B16C-D94527239F86}" type="presOf" srcId="{437003EC-3CD8-4C3D-9DAE-D44CE7794839}" destId="{DE7B460A-190E-4472-A3A9-9CFB155B2455}" srcOrd="0" destOrd="0" presId="urn:microsoft.com/office/officeart/2005/8/layout/process2"/>
    <dgm:cxn modelId="{E9E6ECBF-8B8E-488E-BE67-0EE44CCB0436}" type="presOf" srcId="{9BFED2CF-AD95-4C80-AC56-67A931A6B0B4}" destId="{B1663266-D7C1-430D-A895-8864013F6890}" srcOrd="1" destOrd="0" presId="urn:microsoft.com/office/officeart/2005/8/layout/process2"/>
    <dgm:cxn modelId="{290A6A08-C557-481A-BA64-9CDA38F5E125}" srcId="{3D032202-70AD-40D9-8A16-2DA59BABD2AB}" destId="{7F294ECA-4730-4878-B681-876FE7512658}" srcOrd="2" destOrd="0" parTransId="{57245DDE-98F0-4C2F-B342-33E1E025F66D}" sibTransId="{9BFED2CF-AD95-4C80-AC56-67A931A6B0B4}"/>
    <dgm:cxn modelId="{1D96EFE2-F935-4BA8-B8DB-6088A9DE2A23}" type="presOf" srcId="{B092815C-B160-400F-8E55-D29D11CDC7C0}" destId="{0D1C4049-58B2-4CA7-B051-011D8B7B7326}" srcOrd="1" destOrd="0" presId="urn:microsoft.com/office/officeart/2005/8/layout/process2"/>
    <dgm:cxn modelId="{9A053799-EFEC-4B2E-BF2B-2F1D2673A95B}" type="presParOf" srcId="{7020BC4A-92D4-4E7B-BAB7-B8D86060850F}" destId="{BF87C777-6A2F-410A-927E-D1A7AB324DD8}" srcOrd="0" destOrd="0" presId="urn:microsoft.com/office/officeart/2005/8/layout/process2"/>
    <dgm:cxn modelId="{3606295B-C9B7-4A66-B8FE-9207B672D3B5}" type="presParOf" srcId="{7020BC4A-92D4-4E7B-BAB7-B8D86060850F}" destId="{44C50737-72AE-4578-B832-40A04401B3E4}" srcOrd="1" destOrd="0" presId="urn:microsoft.com/office/officeart/2005/8/layout/process2"/>
    <dgm:cxn modelId="{421C80E8-0089-47D3-AC70-0DFC1B271A5A}" type="presParOf" srcId="{44C50737-72AE-4578-B832-40A04401B3E4}" destId="{932B67E9-8D47-48E3-A106-B7F320A2EE25}" srcOrd="0" destOrd="0" presId="urn:microsoft.com/office/officeart/2005/8/layout/process2"/>
    <dgm:cxn modelId="{1B4CCE1E-524E-41C1-9C4D-8CB706BB300E}" type="presParOf" srcId="{7020BC4A-92D4-4E7B-BAB7-B8D86060850F}" destId="{DE7B460A-190E-4472-A3A9-9CFB155B2455}" srcOrd="2" destOrd="0" presId="urn:microsoft.com/office/officeart/2005/8/layout/process2"/>
    <dgm:cxn modelId="{C071FF4B-6438-4547-B2A1-4EA72147748E}" type="presParOf" srcId="{7020BC4A-92D4-4E7B-BAB7-B8D86060850F}" destId="{517E1FBC-6F70-4A25-90E3-7DE93E8FD5B8}" srcOrd="3" destOrd="0" presId="urn:microsoft.com/office/officeart/2005/8/layout/process2"/>
    <dgm:cxn modelId="{A56014E1-11D2-4A77-87F3-246DBD1BBA48}" type="presParOf" srcId="{517E1FBC-6F70-4A25-90E3-7DE93E8FD5B8}" destId="{0D1C4049-58B2-4CA7-B051-011D8B7B7326}" srcOrd="0" destOrd="0" presId="urn:microsoft.com/office/officeart/2005/8/layout/process2"/>
    <dgm:cxn modelId="{86086438-C9B9-4E37-AF27-82F287396E2E}" type="presParOf" srcId="{7020BC4A-92D4-4E7B-BAB7-B8D86060850F}" destId="{51C84DC0-44FC-496F-A8CE-908EA7866991}" srcOrd="4" destOrd="0" presId="urn:microsoft.com/office/officeart/2005/8/layout/process2"/>
    <dgm:cxn modelId="{72B3790D-B85E-49C9-BF23-E89B62AFD9BF}" type="presParOf" srcId="{7020BC4A-92D4-4E7B-BAB7-B8D86060850F}" destId="{082EEC5D-C88D-45EC-ABB8-25C172204CA7}" srcOrd="5" destOrd="0" presId="urn:microsoft.com/office/officeart/2005/8/layout/process2"/>
    <dgm:cxn modelId="{E3DEAA9A-5909-473E-A509-71BF0E9FB8BA}" type="presParOf" srcId="{082EEC5D-C88D-45EC-ABB8-25C172204CA7}" destId="{B1663266-D7C1-430D-A895-8864013F6890}" srcOrd="0" destOrd="0" presId="urn:microsoft.com/office/officeart/2005/8/layout/process2"/>
    <dgm:cxn modelId="{18B3714C-54F9-4A6A-9C56-E8C91E40F9FC}" type="presParOf" srcId="{7020BC4A-92D4-4E7B-BAB7-B8D86060850F}" destId="{24A193A5-D01B-43B7-BA1E-E5C742B6368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B72769-9A9D-4917-B893-D19B44B521EE}">
      <dsp:nvSpPr>
        <dsp:cNvPr id="0" name=""/>
        <dsp:cNvSpPr/>
      </dsp:nvSpPr>
      <dsp:spPr>
        <a:xfrm rot="5400000">
          <a:off x="3619445" y="-1290693"/>
          <a:ext cx="1051669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Habitual </a:t>
          </a:r>
          <a:r>
            <a:rPr lang="es-ES" sz="1700" kern="1200" dirty="0" smtClean="0">
              <a:sym typeface="Wingdings" pitchFamily="2" charset="2"/>
            </a:rPr>
            <a:t> 550l/persona/día</a:t>
          </a:r>
          <a:endParaRPr lang="es-E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err="1" smtClean="0"/>
            <a:t>Masdar</a:t>
          </a:r>
          <a:r>
            <a:rPr lang="es-ES" sz="1700" kern="1200" dirty="0" smtClean="0"/>
            <a:t> </a:t>
          </a:r>
          <a:r>
            <a:rPr lang="es-ES" sz="1700" kern="1200" dirty="0" smtClean="0">
              <a:sym typeface="Wingdings" pitchFamily="2" charset="2"/>
            </a:rPr>
            <a:t> 180l/persona/día</a:t>
          </a:r>
          <a:endParaRPr lang="es-ES" sz="1700" kern="1200" dirty="0"/>
        </a:p>
      </dsp:txBody>
      <dsp:txXfrm rot="5400000">
        <a:off x="3619445" y="-1290693"/>
        <a:ext cx="1051669" cy="3901440"/>
      </dsp:txXfrm>
    </dsp:sp>
    <dsp:sp modelId="{A69E8175-EEF1-4F68-A6CD-5A2442E6FDD1}">
      <dsp:nvSpPr>
        <dsp:cNvPr id="0" name=""/>
        <dsp:cNvSpPr/>
      </dsp:nvSpPr>
      <dsp:spPr>
        <a:xfrm>
          <a:off x="0" y="2733"/>
          <a:ext cx="2194560" cy="13145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Necesidades</a:t>
          </a:r>
          <a:endParaRPr lang="es-ES" sz="2100" kern="1200" dirty="0"/>
        </a:p>
      </dsp:txBody>
      <dsp:txXfrm>
        <a:off x="0" y="2733"/>
        <a:ext cx="2194560" cy="1314586"/>
      </dsp:txXfrm>
    </dsp:sp>
    <dsp:sp modelId="{12F1AD4B-18E5-40A7-B474-22A49FE933BE}">
      <dsp:nvSpPr>
        <dsp:cNvPr id="0" name=""/>
        <dsp:cNvSpPr/>
      </dsp:nvSpPr>
      <dsp:spPr>
        <a:xfrm rot="5400000">
          <a:off x="3619445" y="89622"/>
          <a:ext cx="1051669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108l/persona/día</a:t>
          </a:r>
          <a:endParaRPr lang="es-E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Mediante </a:t>
          </a:r>
          <a:r>
            <a:rPr lang="es-ES" sz="1700" kern="1200" dirty="0" smtClean="0">
              <a:sym typeface="Wingdings" pitchFamily="2" charset="2"/>
            </a:rPr>
            <a:t> aparatos y aplicaciones</a:t>
          </a:r>
          <a:endParaRPr lang="es-ES" sz="1700" kern="1200" dirty="0"/>
        </a:p>
      </dsp:txBody>
      <dsp:txXfrm rot="5400000">
        <a:off x="3619445" y="89622"/>
        <a:ext cx="1051669" cy="3901440"/>
      </dsp:txXfrm>
    </dsp:sp>
    <dsp:sp modelId="{2A967D6D-0A4A-476F-8D22-D0F2F73998DB}">
      <dsp:nvSpPr>
        <dsp:cNvPr id="0" name=""/>
        <dsp:cNvSpPr/>
      </dsp:nvSpPr>
      <dsp:spPr>
        <a:xfrm>
          <a:off x="0" y="1383048"/>
          <a:ext cx="2194560" cy="13145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Objetivo</a:t>
          </a:r>
        </a:p>
      </dsp:txBody>
      <dsp:txXfrm>
        <a:off x="0" y="1383048"/>
        <a:ext cx="2194560" cy="1314586"/>
      </dsp:txXfrm>
    </dsp:sp>
    <dsp:sp modelId="{9642EECC-4D3F-4323-9503-4B5CCF4604E2}">
      <dsp:nvSpPr>
        <dsp:cNvPr id="0" name=""/>
        <dsp:cNvSpPr/>
      </dsp:nvSpPr>
      <dsp:spPr>
        <a:xfrm rot="5400000">
          <a:off x="3619445" y="1469937"/>
          <a:ext cx="1051669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Tratadas y recicladas al 100%</a:t>
          </a:r>
          <a:endParaRPr lang="es-E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Usadas en el entorno de la ciudad, reduciendo en un 60% su uso.</a:t>
          </a:r>
          <a:endParaRPr lang="es-ES" sz="1700" kern="1200" dirty="0"/>
        </a:p>
      </dsp:txBody>
      <dsp:txXfrm rot="5400000">
        <a:off x="3619445" y="1469937"/>
        <a:ext cx="1051669" cy="3901440"/>
      </dsp:txXfrm>
    </dsp:sp>
    <dsp:sp modelId="{184FC70C-E38F-4AFE-990E-81B7940F74CB}">
      <dsp:nvSpPr>
        <dsp:cNvPr id="0" name=""/>
        <dsp:cNvSpPr/>
      </dsp:nvSpPr>
      <dsp:spPr>
        <a:xfrm>
          <a:off x="0" y="2763364"/>
          <a:ext cx="2194560" cy="13145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Aguas negras</a:t>
          </a:r>
          <a:endParaRPr lang="es-ES" sz="2100" kern="1200" dirty="0"/>
        </a:p>
      </dsp:txBody>
      <dsp:txXfrm>
        <a:off x="0" y="2763364"/>
        <a:ext cx="2194560" cy="1314586"/>
      </dsp:txXfrm>
    </dsp:sp>
    <dsp:sp modelId="{7FD0E078-64D2-489E-8D47-0F8043C99FCC}">
      <dsp:nvSpPr>
        <dsp:cNvPr id="0" name=""/>
        <dsp:cNvSpPr/>
      </dsp:nvSpPr>
      <dsp:spPr>
        <a:xfrm rot="5400000">
          <a:off x="3619445" y="2850253"/>
          <a:ext cx="1051669" cy="39014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Esto no incluye el agua necesaria para la refrigeración del distrito que podría doblar la cantidad del agua requerida por la ciudad.</a:t>
          </a:r>
          <a:endParaRPr lang="es-ES" sz="1700" kern="1200" dirty="0"/>
        </a:p>
      </dsp:txBody>
      <dsp:txXfrm rot="5400000">
        <a:off x="3619445" y="2850253"/>
        <a:ext cx="1051669" cy="3901440"/>
      </dsp:txXfrm>
    </dsp:sp>
    <dsp:sp modelId="{00D55D79-4D66-4B4E-B814-BBDA3AB64195}">
      <dsp:nvSpPr>
        <dsp:cNvPr id="0" name=""/>
        <dsp:cNvSpPr/>
      </dsp:nvSpPr>
      <dsp:spPr>
        <a:xfrm>
          <a:off x="0" y="4143680"/>
          <a:ext cx="2194560" cy="13145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Contradicciones</a:t>
          </a:r>
          <a:endParaRPr lang="es-ES" sz="2100" kern="1200" dirty="0"/>
        </a:p>
      </dsp:txBody>
      <dsp:txXfrm>
        <a:off x="0" y="4143680"/>
        <a:ext cx="2194560" cy="13145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87C777-6A2F-410A-927E-D1A7AB324DD8}">
      <dsp:nvSpPr>
        <dsp:cNvPr id="0" name=""/>
        <dsp:cNvSpPr/>
      </dsp:nvSpPr>
      <dsp:spPr>
        <a:xfrm>
          <a:off x="4162854" y="2729"/>
          <a:ext cx="1827419" cy="10152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Acceso a la ciudad</a:t>
          </a:r>
          <a:endParaRPr lang="es-ES" sz="2000" kern="1200" dirty="0"/>
        </a:p>
      </dsp:txBody>
      <dsp:txXfrm>
        <a:off x="4162854" y="2729"/>
        <a:ext cx="1827419" cy="1015233"/>
      </dsp:txXfrm>
    </dsp:sp>
    <dsp:sp modelId="{44C50737-72AE-4578-B832-40A04401B3E4}">
      <dsp:nvSpPr>
        <dsp:cNvPr id="0" name=""/>
        <dsp:cNvSpPr/>
      </dsp:nvSpPr>
      <dsp:spPr>
        <a:xfrm rot="5400000">
          <a:off x="4886207" y="1043342"/>
          <a:ext cx="380712" cy="4568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/>
        </a:p>
      </dsp:txBody>
      <dsp:txXfrm rot="5400000">
        <a:off x="4886207" y="1043342"/>
        <a:ext cx="380712" cy="456854"/>
      </dsp:txXfrm>
    </dsp:sp>
    <dsp:sp modelId="{DE7B460A-190E-4472-A3A9-9CFB155B2455}">
      <dsp:nvSpPr>
        <dsp:cNvPr id="0" name=""/>
        <dsp:cNvSpPr/>
      </dsp:nvSpPr>
      <dsp:spPr>
        <a:xfrm>
          <a:off x="4162854" y="1525578"/>
          <a:ext cx="1827419" cy="10152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Sin vehículos privados</a:t>
          </a:r>
          <a:endParaRPr lang="es-ES" sz="2000" kern="1200" dirty="0"/>
        </a:p>
      </dsp:txBody>
      <dsp:txXfrm>
        <a:off x="4162854" y="1525578"/>
        <a:ext cx="1827419" cy="1015233"/>
      </dsp:txXfrm>
    </dsp:sp>
    <dsp:sp modelId="{517E1FBC-6F70-4A25-90E3-7DE93E8FD5B8}">
      <dsp:nvSpPr>
        <dsp:cNvPr id="0" name=""/>
        <dsp:cNvSpPr/>
      </dsp:nvSpPr>
      <dsp:spPr>
        <a:xfrm rot="5400000">
          <a:off x="4886207" y="2566192"/>
          <a:ext cx="380712" cy="4568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/>
        </a:p>
      </dsp:txBody>
      <dsp:txXfrm rot="5400000">
        <a:off x="4886207" y="2566192"/>
        <a:ext cx="380712" cy="456854"/>
      </dsp:txXfrm>
    </dsp:sp>
    <dsp:sp modelId="{51C84DC0-44FC-496F-A8CE-908EA7866991}">
      <dsp:nvSpPr>
        <dsp:cNvPr id="0" name=""/>
        <dsp:cNvSpPr/>
      </dsp:nvSpPr>
      <dsp:spPr>
        <a:xfrm>
          <a:off x="4162854" y="3048428"/>
          <a:ext cx="1827419" cy="10152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Transporte público</a:t>
          </a:r>
          <a:endParaRPr lang="es-ES" sz="2000" kern="1200" dirty="0"/>
        </a:p>
      </dsp:txBody>
      <dsp:txXfrm>
        <a:off x="4162854" y="3048428"/>
        <a:ext cx="1827419" cy="1015233"/>
      </dsp:txXfrm>
    </dsp:sp>
    <dsp:sp modelId="{082EEC5D-C88D-45EC-ABB8-25C172204CA7}">
      <dsp:nvSpPr>
        <dsp:cNvPr id="0" name=""/>
        <dsp:cNvSpPr/>
      </dsp:nvSpPr>
      <dsp:spPr>
        <a:xfrm rot="32469">
          <a:off x="6060478" y="3368913"/>
          <a:ext cx="344164" cy="4568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/>
        </a:p>
      </dsp:txBody>
      <dsp:txXfrm rot="32469">
        <a:off x="6060478" y="3368913"/>
        <a:ext cx="344164" cy="456854"/>
      </dsp:txXfrm>
    </dsp:sp>
    <dsp:sp modelId="{24A193A5-D01B-43B7-BA1E-E5C742B6368E}">
      <dsp:nvSpPr>
        <dsp:cNvPr id="0" name=""/>
        <dsp:cNvSpPr/>
      </dsp:nvSpPr>
      <dsp:spPr>
        <a:xfrm>
          <a:off x="6449138" y="3070022"/>
          <a:ext cx="1827419" cy="10152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Coches y autobuses eléctricos</a:t>
          </a:r>
          <a:endParaRPr lang="es-ES" sz="2000" kern="1200" dirty="0"/>
        </a:p>
      </dsp:txBody>
      <dsp:txXfrm>
        <a:off x="6449138" y="3070022"/>
        <a:ext cx="1827419" cy="1015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750FB-331F-4291-9787-9E9619691922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45F78-36D8-4FF2-B64F-218F45B1AB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45F78-36D8-4FF2-B64F-218F45B1AB82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ABA25A0-0DB5-4B32-8193-0279150C020A}" type="datetimeFigureOut">
              <a:rPr lang="es-ES" smtClean="0"/>
              <a:pPr/>
              <a:t>10/07/2012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A980D2-3314-4CFF-B07F-CD06B62890B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www.thefuturebuild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http://www.masdarcity.ae/userfiles/images/content/futureLogo.gi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http://www.thefuturebuild.com/19/staticpage/00/10/15/indicative_price.png" TargetMode="External"/><Relationship Id="rId18" Type="http://schemas.openxmlformats.org/officeDocument/2006/relationships/image" Target="../media/image23.png"/><Relationship Id="rId26" Type="http://schemas.openxmlformats.org/officeDocument/2006/relationships/image" Target="../media/image27.png"/><Relationship Id="rId39" Type="http://schemas.openxmlformats.org/officeDocument/2006/relationships/image" Target="../media/image32.emf"/><Relationship Id="rId3" Type="http://schemas.openxmlformats.org/officeDocument/2006/relationships/image" Target="http://www.thefuturebuild.com/19/staticpage/00/10/15/waste_reduction.png" TargetMode="External"/><Relationship Id="rId21" Type="http://schemas.openxmlformats.org/officeDocument/2006/relationships/image" Target="http://www.thefuturebuild.com/19/staticpage/00/10/15/recycled_content.png" TargetMode="External"/><Relationship Id="rId34" Type="http://schemas.openxmlformats.org/officeDocument/2006/relationships/image" Target="../media/image31.png"/><Relationship Id="rId7" Type="http://schemas.openxmlformats.org/officeDocument/2006/relationships/image" Target="http://www.thefuturebuild.com/19/staticpage/00/10/15/biobased_content.png" TargetMode="External"/><Relationship Id="rId12" Type="http://schemas.openxmlformats.org/officeDocument/2006/relationships/image" Target="../media/image20.png"/><Relationship Id="rId17" Type="http://schemas.openxmlformats.org/officeDocument/2006/relationships/image" Target="http://www.thefuturebuild.com/19/staticpage/00/10/15/energy_reduction.png" TargetMode="External"/><Relationship Id="rId25" Type="http://schemas.openxmlformats.org/officeDocument/2006/relationships/image" Target="http://www.thefuturebuild.com/19/staticpage/00/10/15/reusable.png" TargetMode="External"/><Relationship Id="rId33" Type="http://schemas.openxmlformats.org/officeDocument/2006/relationships/image" Target="http://www.thefuturebuild.com/img/rating_a.png" TargetMode="External"/><Relationship Id="rId38" Type="http://schemas.openxmlformats.org/officeDocument/2006/relationships/image" Target="http://www.masdarcity.ae/userfiles/images/content/futureLogo.gif" TargetMode="External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29" Type="http://schemas.openxmlformats.org/officeDocument/2006/relationships/image" Target="http://www.thefuturebuild.com/19/staticpage/00/10/15/availability.pn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http://www.thefuturebuild.com/19/staticpage/00/10/15/maintenance_cleaning.png" TargetMode="External"/><Relationship Id="rId24" Type="http://schemas.openxmlformats.org/officeDocument/2006/relationships/image" Target="../media/image26.png"/><Relationship Id="rId32" Type="http://schemas.openxmlformats.org/officeDocument/2006/relationships/image" Target="../media/image30.png"/><Relationship Id="rId37" Type="http://schemas.openxmlformats.org/officeDocument/2006/relationships/image" Target="../media/image14.gif"/><Relationship Id="rId5" Type="http://schemas.openxmlformats.org/officeDocument/2006/relationships/image" Target="http://www.thefuturebuild.com/19/staticpage/00/10/15/VOC_content.png" TargetMode="External"/><Relationship Id="rId15" Type="http://schemas.openxmlformats.org/officeDocument/2006/relationships/image" Target="http://www.thefuturebuild.com/19/staticpage/00/10/15/embodied_carbon.png" TargetMode="External"/><Relationship Id="rId23" Type="http://schemas.openxmlformats.org/officeDocument/2006/relationships/image" Target="http://www.thefuturebuild.com/19/staticpage/00/10/15/durability.png" TargetMode="External"/><Relationship Id="rId28" Type="http://schemas.openxmlformats.org/officeDocument/2006/relationships/image" Target="../media/image28.png"/><Relationship Id="rId36" Type="http://schemas.openxmlformats.org/officeDocument/2006/relationships/hyperlink" Target="http://www.thefuturebuild.com/" TargetMode="External"/><Relationship Id="rId10" Type="http://schemas.openxmlformats.org/officeDocument/2006/relationships/image" Target="../media/image19.png"/><Relationship Id="rId19" Type="http://schemas.openxmlformats.org/officeDocument/2006/relationships/image" Target="http://www.thefuturebuild.com/19/staticpage/00/10/15/water_reduction.png" TargetMode="External"/><Relationship Id="rId31" Type="http://schemas.openxmlformats.org/officeDocument/2006/relationships/image" Target="http://www.thefuturebuild.com/19/staticpage/00/10/15/code_of_conduct.png" TargetMode="External"/><Relationship Id="rId4" Type="http://schemas.openxmlformats.org/officeDocument/2006/relationships/image" Target="../media/image16.png"/><Relationship Id="rId9" Type="http://schemas.openxmlformats.org/officeDocument/2006/relationships/image" Target="http://www.thefuturebuild.com/19/staticpage/00/10/15/renewable_energy.png" TargetMode="External"/><Relationship Id="rId14" Type="http://schemas.openxmlformats.org/officeDocument/2006/relationships/image" Target="../media/image21.png"/><Relationship Id="rId22" Type="http://schemas.openxmlformats.org/officeDocument/2006/relationships/image" Target="../media/image25.png"/><Relationship Id="rId27" Type="http://schemas.openxmlformats.org/officeDocument/2006/relationships/image" Target="http://www.thefuturebuild.com/19/staticpage/00/10/15/recycled_packaging.png" TargetMode="External"/><Relationship Id="rId30" Type="http://schemas.openxmlformats.org/officeDocument/2006/relationships/image" Target="../media/image29.png"/><Relationship Id="rId35" Type="http://schemas.openxmlformats.org/officeDocument/2006/relationships/image" Target="http://www.thefuturebuild.com/19/homepage/00/02/96/images/leed.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http://oaulpgc.files.wordpress.com/2011/10/logo-upv-1.jpg"/>
          <p:cNvPicPr/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00192" y="5589240"/>
            <a:ext cx="2552700" cy="8382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4653136"/>
            <a:ext cx="8458200" cy="718319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Calibri" pitchFamily="34" charset="0"/>
              </a:rPr>
              <a:t>CIUDAD DE MASDAR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573016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Olivares Sáiz, Víctor</a:t>
            </a:r>
          </a:p>
        </p:txBody>
      </p:sp>
      <p:pic>
        <p:nvPicPr>
          <p:cNvPr id="5" name="4 Imagen" descr="http://ru.all.biz/img/ru/service_catalog/64229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3641377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5733256"/>
            <a:ext cx="737938" cy="73793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7 CuadroTexto"/>
          <p:cNvSpPr txBox="1"/>
          <p:nvPr/>
        </p:nvSpPr>
        <p:spPr>
          <a:xfrm>
            <a:off x="395536" y="407707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Taller 31: Materiales para arquitectura sostenible</a:t>
            </a:r>
            <a:endParaRPr lang="es-ES" sz="2400" i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/>
          <a:lstStyle/>
          <a:p>
            <a:r>
              <a:rPr lang="es-ES" dirty="0" smtClean="0"/>
              <a:t>Descripción </a:t>
            </a:r>
            <a:r>
              <a:rPr lang="es-ES" dirty="0" smtClean="0"/>
              <a:t>/ 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Emplazamiento y situación</a:t>
            </a:r>
          </a:p>
          <a:p>
            <a:pPr>
              <a:buNone/>
            </a:pPr>
            <a:endParaRPr lang="es-ES" sz="2800" dirty="0" smtClean="0"/>
          </a:p>
        </p:txBody>
      </p:sp>
      <p:pic>
        <p:nvPicPr>
          <p:cNvPr id="1026" name="0 Imagen"/>
          <p:cNvPicPr>
            <a:picLocks noChangeAspect="1" noChangeArrowheads="1"/>
          </p:cNvPicPr>
          <p:nvPr/>
        </p:nvPicPr>
        <p:blipFill>
          <a:blip r:embed="rId3" cstate="print"/>
          <a:srcRect l="12234" r="8795"/>
          <a:stretch>
            <a:fillRect/>
          </a:stretch>
        </p:blipFill>
        <p:spPr bwMode="auto">
          <a:xfrm>
            <a:off x="251520" y="2492896"/>
            <a:ext cx="5583793" cy="32403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28" name="0 Imagen"/>
          <p:cNvPicPr>
            <a:picLocks noChangeAspect="1" noChangeArrowheads="1"/>
          </p:cNvPicPr>
          <p:nvPr/>
        </p:nvPicPr>
        <p:blipFill>
          <a:blip r:embed="rId4" cstate="print"/>
          <a:srcRect l="23579" t="10480" r="37666" b="14848"/>
          <a:stretch>
            <a:fillRect/>
          </a:stretch>
        </p:blipFill>
        <p:spPr bwMode="auto">
          <a:xfrm>
            <a:off x="6300192" y="2492896"/>
            <a:ext cx="2574625" cy="32391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Plan de ordenación urbana</a:t>
            </a:r>
            <a:endParaRPr lang="es-E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75" t="12675" r="41346" b="16119"/>
          <a:stretch/>
        </p:blipFill>
        <p:spPr bwMode="auto">
          <a:xfrm>
            <a:off x="539552" y="1592116"/>
            <a:ext cx="3888432" cy="3925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5" t="3679" r="30655" b="201"/>
          <a:stretch>
            <a:fillRect/>
          </a:stretch>
        </p:blipFill>
        <p:spPr bwMode="auto">
          <a:xfrm>
            <a:off x="539552" y="1556792"/>
            <a:ext cx="393140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620" t="6852" r="2281" b="69167"/>
          <a:stretch>
            <a:fillRect/>
          </a:stretch>
        </p:blipFill>
        <p:spPr bwMode="auto">
          <a:xfrm>
            <a:off x="4572000" y="1556792"/>
            <a:ext cx="237626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4572000" y="3645024"/>
            <a:ext cx="4176464" cy="22322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AUDITORIA</a:t>
            </a:r>
            <a:r>
              <a:rPr lang="es-ES" sz="2400" dirty="0" smtClean="0">
                <a:solidFill>
                  <a:schemeClr val="tx2"/>
                </a:solidFill>
              </a:rPr>
              <a:t>S ECOLOGICAS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Huella de CO2 (kg)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lang="es-ES" sz="2400" dirty="0" smtClean="0">
                <a:solidFill>
                  <a:schemeClr val="tx2"/>
                </a:solidFill>
                <a:sym typeface="Wingdings" pitchFamily="2" charset="2"/>
              </a:rPr>
              <a:t>Gasto energético (MJ)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/>
            </a:pP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Residuos generados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s-ES" sz="2400" b="0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Edificio tipología comercial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395536" y="126876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tx2"/>
                </a:solidFill>
              </a:rPr>
              <a:t>El edificio esta compuesto de 2 alturas y un total de 40 locales comerciales.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856" t="16360" r="20033" b="31469"/>
          <a:stretch>
            <a:fillRect/>
          </a:stretch>
        </p:blipFill>
        <p:spPr bwMode="auto">
          <a:xfrm>
            <a:off x="827584" y="2276872"/>
            <a:ext cx="756084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8970" t="27360" r="25649" b="21453"/>
          <a:stretch>
            <a:fillRect/>
          </a:stretch>
        </p:blipFill>
        <p:spPr bwMode="auto">
          <a:xfrm>
            <a:off x="251520" y="1124744"/>
            <a:ext cx="8668656" cy="549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Ciudad sostenible</a:t>
            </a:r>
            <a:endParaRPr lang="es-ES" dirty="0"/>
          </a:p>
        </p:txBody>
      </p:sp>
      <p:pic>
        <p:nvPicPr>
          <p:cNvPr id="1026" name="Diagrama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7768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611560" y="4077072"/>
            <a:ext cx="3096344" cy="122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563888" y="1268760"/>
            <a:ext cx="201622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508104" y="4149080"/>
            <a:ext cx="2952328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Ciudad sostenible </a:t>
            </a:r>
            <a:r>
              <a:rPr lang="es-ES" dirty="0" smtClean="0">
                <a:sym typeface="Wingdings" pitchFamily="2" charset="2"/>
              </a:rPr>
              <a:t> gestión DEL AGUA</a:t>
            </a:r>
            <a:endParaRPr lang="es-ES" dirty="0"/>
          </a:p>
        </p:txBody>
      </p:sp>
      <p:graphicFrame>
        <p:nvGraphicFramePr>
          <p:cNvPr id="29" name="28 Diagrama"/>
          <p:cNvGraphicFramePr/>
          <p:nvPr/>
        </p:nvGraphicFramePr>
        <p:xfrm>
          <a:off x="1547664" y="1196752"/>
          <a:ext cx="6096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Ciudad sostenible </a:t>
            </a:r>
            <a:r>
              <a:rPr lang="es-ES" dirty="0" smtClean="0">
                <a:sym typeface="Wingdings" pitchFamily="2" charset="2"/>
              </a:rPr>
              <a:t> transporte</a:t>
            </a:r>
            <a:endParaRPr lang="es-ES" dirty="0"/>
          </a:p>
        </p:txBody>
      </p:sp>
      <p:pic>
        <p:nvPicPr>
          <p:cNvPr id="1026" name="Picture 2" descr="http://www.masdarcity.ae/userfiles/images/content/transportation_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268760"/>
            <a:ext cx="4977511" cy="3600400"/>
          </a:xfrm>
          <a:prstGeom prst="rect">
            <a:avLst/>
          </a:prstGeom>
          <a:noFill/>
        </p:spPr>
      </p:pic>
      <p:graphicFrame>
        <p:nvGraphicFramePr>
          <p:cNvPr id="6" name="5 Diagrama"/>
          <p:cNvGraphicFramePr/>
          <p:nvPr/>
        </p:nvGraphicFramePr>
        <p:xfrm>
          <a:off x="-3132856" y="1628800"/>
          <a:ext cx="10153128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Ciudad sostenible </a:t>
            </a:r>
            <a:r>
              <a:rPr lang="es-ES" dirty="0" smtClean="0">
                <a:sym typeface="Wingdings" pitchFamily="2" charset="2"/>
              </a:rPr>
              <a:t> suministro de materiales</a:t>
            </a:r>
            <a:endParaRPr lang="es-E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304800" y="1554162"/>
            <a:ext cx="8686800" cy="410708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Intención 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 Reducción</a:t>
            </a:r>
            <a:r>
              <a:rPr kumimoji="0" lang="es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del carbono incorporado en el entorno de la construcción.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100% de uso</a:t>
            </a:r>
            <a:r>
              <a:rPr kumimoji="0" lang="es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madera sostenible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s-ES" sz="2800" baseline="0" dirty="0" smtClean="0">
                <a:solidFill>
                  <a:schemeClr val="tx2"/>
                </a:solidFill>
              </a:rPr>
              <a:t>Aluminio</a:t>
            </a:r>
            <a:r>
              <a:rPr lang="es-ES" sz="2800" dirty="0" smtClean="0">
                <a:solidFill>
                  <a:schemeClr val="tx2"/>
                </a:solidFill>
              </a:rPr>
              <a:t> 90% reciclado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Hormigón</a:t>
            </a:r>
            <a:r>
              <a:rPr kumimoji="0" lang="es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 cenizas volantes, reduciendo entre el 30-40% de CO2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s-ES" sz="2800" baseline="0" dirty="0" smtClean="0">
                <a:solidFill>
                  <a:schemeClr val="tx2"/>
                </a:solidFill>
              </a:rPr>
              <a:t>Pinturas</a:t>
            </a:r>
            <a:r>
              <a:rPr lang="es-ES" sz="2800" dirty="0" smtClean="0">
                <a:solidFill>
                  <a:schemeClr val="tx2"/>
                </a:solidFill>
              </a:rPr>
              <a:t> a base de agua (no dañan a la salud)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Armaduras</a:t>
            </a:r>
            <a:r>
              <a:rPr kumimoji="0" lang="es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acero 100% reciclado</a:t>
            </a: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04800" y="1554162"/>
            <a:ext cx="4339208" cy="35310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Junto con el proyecto de “Masdar City” nace una plataforma llamada “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Future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Build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la construcción del futuro, con la que ofrecen distintos atributos verdes, los cuales utilizan a posteriori como criterios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elección. </a:t>
            </a:r>
            <a:r>
              <a:rPr lang="es-ES" sz="2400" dirty="0" smtClean="0">
                <a:solidFill>
                  <a:schemeClr val="tx2"/>
                </a:solidFill>
              </a:rPr>
              <a:t>É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son: </a:t>
            </a:r>
            <a:endParaRPr kumimoji="0" lang="es-ES" sz="2400" b="0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http://www.masdarcity.ae/userfiles/images/content/futureLogo.gif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572000" y="2132856"/>
            <a:ext cx="428237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future</a:t>
            </a:r>
            <a:r>
              <a:rPr lang="es-ES" dirty="0" smtClean="0"/>
              <a:t> </a:t>
            </a:r>
            <a:r>
              <a:rPr lang="es-ES" dirty="0" err="1" smtClean="0"/>
              <a:t>build</a:t>
            </a:r>
            <a:endParaRPr lang="es-ES" dirty="0"/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02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08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14" name="Rectangle 6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17" name="Rectangle 6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23" name="Rectangle 7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29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33" name="Rectangle 8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134" name="Rectangle 86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127" name="126 Grupo"/>
          <p:cNvGrpSpPr/>
          <p:nvPr/>
        </p:nvGrpSpPr>
        <p:grpSpPr>
          <a:xfrm>
            <a:off x="1043608" y="1484784"/>
            <a:ext cx="2448272" cy="5080570"/>
            <a:chOff x="1547664" y="1484784"/>
            <a:chExt cx="2448272" cy="5080570"/>
          </a:xfrm>
        </p:grpSpPr>
        <p:grpSp>
          <p:nvGrpSpPr>
            <p:cNvPr id="128" name="19 Grupo"/>
            <p:cNvGrpSpPr/>
            <p:nvPr/>
          </p:nvGrpSpPr>
          <p:grpSpPr>
            <a:xfrm>
              <a:off x="1547664" y="1484784"/>
              <a:ext cx="2448272" cy="5080570"/>
              <a:chOff x="323528" y="1492701"/>
              <a:chExt cx="2448272" cy="5080570"/>
            </a:xfrm>
          </p:grpSpPr>
          <p:sp>
            <p:nvSpPr>
              <p:cNvPr id="130" name="Rectangle 40"/>
              <p:cNvSpPr>
                <a:spLocks noChangeArrowheads="1"/>
              </p:cNvSpPr>
              <p:nvPr/>
            </p:nvSpPr>
            <p:spPr bwMode="auto">
              <a:xfrm>
                <a:off x="683568" y="1492701"/>
                <a:ext cx="2088232" cy="5001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Arial" pitchFamily="34" charset="0"/>
                    <a:ea typeface="Calibri" pitchFamily="34" charset="0"/>
                    <a:cs typeface="Times New Roman" pitchFamily="18" charset="0"/>
                  </a:rPr>
                  <a:t>Ahorro de energía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1" dirty="0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Reducción de residuos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Arial" pitchFamily="34" charset="0"/>
                    <a:cs typeface="Times New Roman" pitchFamily="18" charset="0"/>
                  </a:rPr>
                  <a:t>Contenido de VOC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1" dirty="0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Contenido </a:t>
                </a:r>
                <a:r>
                  <a:rPr lang="es-ES" sz="1100" b="1" dirty="0" err="1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Biobase</a:t>
                </a: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Arial" pitchFamily="34" charset="0"/>
                    <a:cs typeface="Times New Roman" pitchFamily="18" charset="0"/>
                  </a:rPr>
                  <a:t>Energía renovable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1" dirty="0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Mantenimiento/limpieza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Arial" pitchFamily="34" charset="0"/>
                    <a:cs typeface="Times New Roman" pitchFamily="18" charset="0"/>
                  </a:rPr>
                  <a:t>Precio</a:t>
                </a:r>
                <a:r>
                  <a:rPr kumimoji="0" lang="es-ES" sz="1100" b="1" i="0" u="none" strike="noStrike" cap="none" normalizeH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Arial" pitchFamily="34" charset="0"/>
                    <a:cs typeface="Times New Roman" pitchFamily="18" charset="0"/>
                  </a:rPr>
                  <a:t> indicativo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1100" b="1" i="0" u="none" strike="noStrike" cap="none" normalizeH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1" baseline="0" dirty="0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Carbono</a:t>
                </a:r>
                <a:r>
                  <a:rPr lang="es-ES" sz="1100" b="1" dirty="0" smtClean="0">
                    <a:solidFill>
                      <a:srgbClr val="00B050"/>
                    </a:solidFill>
                    <a:latin typeface="Arial" pitchFamily="34" charset="0"/>
                    <a:cs typeface="Times New Roman" pitchFamily="18" charset="0"/>
                  </a:rPr>
                  <a:t> incorporado</a:t>
                </a:r>
              </a:p>
            </p:txBody>
          </p:sp>
          <p:pic>
            <p:nvPicPr>
              <p:cNvPr id="131" name="Picture 41" descr="http://www.thefuturebuild.com/19/staticpage/00/10/15/waste_reduction.png"/>
              <p:cNvPicPr>
                <a:picLocks noChangeAspect="1" noChangeArrowheads="1"/>
              </p:cNvPicPr>
              <p:nvPr/>
            </p:nvPicPr>
            <p:blipFill>
              <a:blip r:embed="rId2" r:link="rId3" cstate="print"/>
              <a:srcRect/>
              <a:stretch>
                <a:fillRect/>
              </a:stretch>
            </p:blipFill>
            <p:spPr bwMode="auto">
              <a:xfrm>
                <a:off x="323528" y="2060848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2" name="Picture 44" descr="http://www.thefuturebuild.com/19/staticpage/00/10/15/VOC_content.png"/>
              <p:cNvPicPr>
                <a:picLocks noChangeAspect="1" noChangeArrowheads="1"/>
              </p:cNvPicPr>
              <p:nvPr/>
            </p:nvPicPr>
            <p:blipFill>
              <a:blip r:embed="rId4" r:link="rId5" cstate="print"/>
              <a:srcRect/>
              <a:stretch>
                <a:fillRect/>
              </a:stretch>
            </p:blipFill>
            <p:spPr bwMode="auto">
              <a:xfrm>
                <a:off x="323528" y="2788845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3" name="Picture 47" descr="http://www.thefuturebuild.com/19/staticpage/00/10/15/biobased_content.png"/>
              <p:cNvPicPr>
                <a:picLocks noChangeAspect="1" noChangeArrowheads="1"/>
              </p:cNvPicPr>
              <p:nvPr/>
            </p:nvPicPr>
            <p:blipFill>
              <a:blip r:embed="rId6" r:link="rId7" cstate="print"/>
              <a:srcRect/>
              <a:stretch>
                <a:fillRect/>
              </a:stretch>
            </p:blipFill>
            <p:spPr bwMode="auto">
              <a:xfrm>
                <a:off x="323528" y="3364909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4" name="Picture 50" descr="http://www.thefuturebuild.com/19/staticpage/00/10/15/renewable_energy.png"/>
              <p:cNvPicPr>
                <a:picLocks noChangeAspect="1" noChangeArrowheads="1"/>
              </p:cNvPicPr>
              <p:nvPr/>
            </p:nvPicPr>
            <p:blipFill>
              <a:blip r:embed="rId8" r:link="rId9" cstate="print"/>
              <a:srcRect/>
              <a:stretch>
                <a:fillRect/>
              </a:stretch>
            </p:blipFill>
            <p:spPr bwMode="auto">
              <a:xfrm>
                <a:off x="323528" y="4084989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5" name="Picture 53" descr="http://www.thefuturebuild.com/19/staticpage/00/10/15/maintenance_cleaning.png"/>
              <p:cNvPicPr>
                <a:picLocks noChangeAspect="1" noChangeArrowheads="1"/>
              </p:cNvPicPr>
              <p:nvPr/>
            </p:nvPicPr>
            <p:blipFill>
              <a:blip r:embed="rId10" r:link="rId11" cstate="print"/>
              <a:srcRect/>
              <a:stretch>
                <a:fillRect/>
              </a:stretch>
            </p:blipFill>
            <p:spPr bwMode="auto">
              <a:xfrm>
                <a:off x="323528" y="4733061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6" name="Picture 56" descr="http://www.thefuturebuild.com/19/staticpage/00/10/15/indicative_price.png"/>
              <p:cNvPicPr>
                <a:picLocks noChangeAspect="1" noChangeArrowheads="1"/>
              </p:cNvPicPr>
              <p:nvPr/>
            </p:nvPicPr>
            <p:blipFill>
              <a:blip r:embed="rId12" r:link="rId13" cstate="print"/>
              <a:srcRect/>
              <a:stretch>
                <a:fillRect/>
              </a:stretch>
            </p:blipFill>
            <p:spPr bwMode="auto">
              <a:xfrm>
                <a:off x="323528" y="5381133"/>
                <a:ext cx="285750" cy="400050"/>
              </a:xfrm>
              <a:prstGeom prst="rect">
                <a:avLst/>
              </a:prstGeom>
              <a:noFill/>
            </p:spPr>
          </p:pic>
          <p:pic>
            <p:nvPicPr>
              <p:cNvPr id="137" name="Picture 59" descr="http://www.thefuturebuild.com/19/staticpage/00/10/15/embodied_carbon.png"/>
              <p:cNvPicPr>
                <a:picLocks noChangeAspect="1" noChangeArrowheads="1"/>
              </p:cNvPicPr>
              <p:nvPr/>
            </p:nvPicPr>
            <p:blipFill>
              <a:blip r:embed="rId14" r:link="rId15" cstate="print"/>
              <a:srcRect/>
              <a:stretch>
                <a:fillRect/>
              </a:stretch>
            </p:blipFill>
            <p:spPr bwMode="auto">
              <a:xfrm>
                <a:off x="323528" y="6173221"/>
                <a:ext cx="285750" cy="400050"/>
              </a:xfrm>
              <a:prstGeom prst="rect">
                <a:avLst/>
              </a:prstGeom>
              <a:noFill/>
            </p:spPr>
          </p:pic>
        </p:grpSp>
        <p:pic>
          <p:nvPicPr>
            <p:cNvPr id="129" name="Picture 38" descr="http://www.thefuturebuild.com/19/staticpage/00/10/15/energy_reduction.png"/>
            <p:cNvPicPr>
              <a:picLocks noChangeAspect="1" noChangeArrowheads="1"/>
            </p:cNvPicPr>
            <p:nvPr/>
          </p:nvPicPr>
          <p:blipFill>
            <a:blip r:embed="rId16" r:link="rId17" cstate="print"/>
            <a:srcRect/>
            <a:stretch>
              <a:fillRect/>
            </a:stretch>
          </p:blipFill>
          <p:spPr bwMode="auto">
            <a:xfrm>
              <a:off x="1547664" y="1484784"/>
              <a:ext cx="285750" cy="400050"/>
            </a:xfrm>
            <a:prstGeom prst="rect">
              <a:avLst/>
            </a:prstGeom>
            <a:noFill/>
          </p:spPr>
        </p:pic>
      </p:grpSp>
      <p:grpSp>
        <p:nvGrpSpPr>
          <p:cNvPr id="138" name="137 Grupo"/>
          <p:cNvGrpSpPr/>
          <p:nvPr/>
        </p:nvGrpSpPr>
        <p:grpSpPr>
          <a:xfrm>
            <a:off x="5508104" y="1556792"/>
            <a:ext cx="2880320" cy="5085903"/>
            <a:chOff x="4788024" y="1484784"/>
            <a:chExt cx="2880320" cy="5085903"/>
          </a:xfrm>
        </p:grpSpPr>
        <p:pic>
          <p:nvPicPr>
            <p:cNvPr id="139" name="Picture 62" descr="http://www.thefuturebuild.com/19/staticpage/00/10/15/water_reduction.png"/>
            <p:cNvPicPr>
              <a:picLocks noChangeAspect="1" noChangeArrowheads="1"/>
            </p:cNvPicPr>
            <p:nvPr/>
          </p:nvPicPr>
          <p:blipFill>
            <a:blip r:embed="rId18" r:link="rId19" cstate="print"/>
            <a:srcRect/>
            <a:stretch>
              <a:fillRect/>
            </a:stretch>
          </p:blipFill>
          <p:spPr bwMode="auto">
            <a:xfrm>
              <a:off x="4860032" y="1484784"/>
              <a:ext cx="285750" cy="400050"/>
            </a:xfrm>
            <a:prstGeom prst="rect">
              <a:avLst/>
            </a:prstGeom>
            <a:noFill/>
          </p:spPr>
        </p:pic>
        <p:sp>
          <p:nvSpPr>
            <p:cNvPr id="140" name="Rectangle 64"/>
            <p:cNvSpPr>
              <a:spLocks noChangeArrowheads="1"/>
            </p:cNvSpPr>
            <p:nvPr/>
          </p:nvSpPr>
          <p:spPr bwMode="auto">
            <a:xfrm>
              <a:off x="5364088" y="1556792"/>
              <a:ext cx="2304256" cy="498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Ahorro del agua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rPr>
                <a:t>Contenido reciclado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rPr>
                <a:t>Durabilidad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rPr>
                <a:t>Reutilización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rPr>
                <a:t>Embalaje reciclado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rPr>
                <a:t>Disponibilidad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Times New Roman" pitchFamily="18" charset="0"/>
                </a:rPr>
                <a:t>Código de conducta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s-ES" sz="1100" b="1" dirty="0" smtClean="0">
                <a:solidFill>
                  <a:srgbClr val="00B050"/>
                </a:solidFill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100" b="1" dirty="0" smtClean="0">
                  <a:solidFill>
                    <a:srgbClr val="00B050"/>
                  </a:solidFill>
                  <a:latin typeface="Arial" pitchFamily="34" charset="0"/>
                  <a:cs typeface="Times New Roman" pitchFamily="18" charset="0"/>
                </a:rPr>
                <a:t>Posiciones de sostenibilidad</a:t>
              </a:r>
            </a:p>
          </p:txBody>
        </p:sp>
        <p:pic>
          <p:nvPicPr>
            <p:cNvPr id="141" name="Picture 65" descr="http://www.thefuturebuild.com/19/staticpage/00/10/15/recycled_content.png"/>
            <p:cNvPicPr>
              <a:picLocks noChangeAspect="1" noChangeArrowheads="1"/>
            </p:cNvPicPr>
            <p:nvPr/>
          </p:nvPicPr>
          <p:blipFill>
            <a:blip r:embed="rId20" r:link="rId21" cstate="print"/>
            <a:srcRect/>
            <a:stretch>
              <a:fillRect/>
            </a:stretch>
          </p:blipFill>
          <p:spPr bwMode="auto">
            <a:xfrm>
              <a:off x="4860032" y="2132856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2" name="Picture 68" descr="http://www.thefuturebuild.com/19/staticpage/00/10/15/durability.png"/>
            <p:cNvPicPr>
              <a:picLocks noChangeAspect="1" noChangeArrowheads="1"/>
            </p:cNvPicPr>
            <p:nvPr/>
          </p:nvPicPr>
          <p:blipFill>
            <a:blip r:embed="rId22" r:link="rId23" cstate="print"/>
            <a:srcRect/>
            <a:stretch>
              <a:fillRect/>
            </a:stretch>
          </p:blipFill>
          <p:spPr bwMode="auto">
            <a:xfrm>
              <a:off x="4860032" y="2852936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3" name="Picture 71" descr="http://www.thefuturebuild.com/19/staticpage/00/10/15/reusable.png"/>
            <p:cNvPicPr>
              <a:picLocks noChangeAspect="1" noChangeArrowheads="1"/>
            </p:cNvPicPr>
            <p:nvPr/>
          </p:nvPicPr>
          <p:blipFill>
            <a:blip r:embed="rId24" r:link="rId25" cstate="print"/>
            <a:srcRect/>
            <a:stretch>
              <a:fillRect/>
            </a:stretch>
          </p:blipFill>
          <p:spPr bwMode="auto">
            <a:xfrm>
              <a:off x="4860032" y="3501008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4" name="Picture 74" descr="http://www.thefuturebuild.com/19/staticpage/00/10/15/recycled_packaging.png"/>
            <p:cNvPicPr>
              <a:picLocks noChangeAspect="1" noChangeArrowheads="1"/>
            </p:cNvPicPr>
            <p:nvPr/>
          </p:nvPicPr>
          <p:blipFill>
            <a:blip r:embed="rId26" r:link="rId27" cstate="print"/>
            <a:srcRect/>
            <a:stretch>
              <a:fillRect/>
            </a:stretch>
          </p:blipFill>
          <p:spPr bwMode="auto">
            <a:xfrm>
              <a:off x="4860032" y="4149080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5" name="Picture 77" descr="http://www.thefuturebuild.com/19/staticpage/00/10/15/availability.png"/>
            <p:cNvPicPr>
              <a:picLocks noChangeAspect="1" noChangeArrowheads="1"/>
            </p:cNvPicPr>
            <p:nvPr/>
          </p:nvPicPr>
          <p:blipFill>
            <a:blip r:embed="rId28" r:link="rId29" cstate="print"/>
            <a:srcRect/>
            <a:stretch>
              <a:fillRect/>
            </a:stretch>
          </p:blipFill>
          <p:spPr bwMode="auto">
            <a:xfrm>
              <a:off x="4860032" y="4869160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6" name="Picture 80" descr="http://www.thefuturebuild.com/19/staticpage/00/10/15/code_of_conduct.png"/>
            <p:cNvPicPr>
              <a:picLocks noChangeAspect="1" noChangeArrowheads="1"/>
            </p:cNvPicPr>
            <p:nvPr/>
          </p:nvPicPr>
          <p:blipFill>
            <a:blip r:embed="rId30" r:link="rId31" cstate="print"/>
            <a:srcRect/>
            <a:stretch>
              <a:fillRect/>
            </a:stretch>
          </p:blipFill>
          <p:spPr bwMode="auto">
            <a:xfrm>
              <a:off x="4860032" y="5517232"/>
              <a:ext cx="285750" cy="400050"/>
            </a:xfrm>
            <a:prstGeom prst="rect">
              <a:avLst/>
            </a:prstGeom>
            <a:noFill/>
          </p:spPr>
        </p:pic>
        <p:pic>
          <p:nvPicPr>
            <p:cNvPr id="147" name="Picture 84" descr="Overall Rating - Click for more information"/>
            <p:cNvPicPr>
              <a:picLocks noChangeAspect="1" noChangeArrowheads="1"/>
            </p:cNvPicPr>
            <p:nvPr/>
          </p:nvPicPr>
          <p:blipFill>
            <a:blip r:embed="rId32" r:link="rId33" cstate="print"/>
            <a:srcRect/>
            <a:stretch>
              <a:fillRect/>
            </a:stretch>
          </p:blipFill>
          <p:spPr bwMode="auto">
            <a:xfrm>
              <a:off x="4788024" y="6237312"/>
              <a:ext cx="285750" cy="314325"/>
            </a:xfrm>
            <a:prstGeom prst="rect">
              <a:avLst/>
            </a:prstGeom>
            <a:noFill/>
          </p:spPr>
        </p:pic>
        <p:pic>
          <p:nvPicPr>
            <p:cNvPr id="148" name="Picture 83" descr="LEED Rating - Click for more information"/>
            <p:cNvPicPr>
              <a:picLocks noChangeAspect="1" noChangeArrowheads="1"/>
            </p:cNvPicPr>
            <p:nvPr/>
          </p:nvPicPr>
          <p:blipFill>
            <a:blip r:embed="rId34" r:link="rId35" cstate="print"/>
            <a:srcRect/>
            <a:stretch>
              <a:fillRect/>
            </a:stretch>
          </p:blipFill>
          <p:spPr bwMode="auto">
            <a:xfrm>
              <a:off x="5076056" y="6237312"/>
              <a:ext cx="295275" cy="333375"/>
            </a:xfrm>
            <a:prstGeom prst="rect">
              <a:avLst/>
            </a:prstGeom>
            <a:noFill/>
          </p:spPr>
        </p:pic>
      </p:grpSp>
      <p:pic>
        <p:nvPicPr>
          <p:cNvPr id="42" name="Picture 2" descr="http://www.masdarcity.ae/userfiles/images/content/futureLogo.gif">
            <a:hlinkClick r:id="rId36"/>
          </p:cNvPr>
          <p:cNvPicPr>
            <a:picLocks noChangeAspect="1" noChangeArrowheads="1"/>
          </p:cNvPicPr>
          <p:nvPr/>
        </p:nvPicPr>
        <p:blipFill>
          <a:blip r:embed="rId37" r:link="rId38" cstate="print"/>
          <a:srcRect/>
          <a:stretch>
            <a:fillRect/>
          </a:stretch>
        </p:blipFill>
        <p:spPr bwMode="auto">
          <a:xfrm>
            <a:off x="7236296" y="0"/>
            <a:ext cx="1907704" cy="96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127020" y="1340768"/>
            <a:ext cx="90169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fachada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949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b="1" dirty="0" smtClean="0"/>
              <a:t>ORIGINAL</a:t>
            </a:r>
          </a:p>
          <a:p>
            <a:pPr lvl="0"/>
            <a:r>
              <a:rPr lang="es-ES" sz="2400" dirty="0" smtClean="0"/>
              <a:t>Hoja exterior de </a:t>
            </a:r>
            <a:r>
              <a:rPr lang="es-ES" sz="2400" dirty="0" err="1" smtClean="0"/>
              <a:t>termoarcilla</a:t>
            </a:r>
            <a:r>
              <a:rPr lang="es-ES" sz="2400" dirty="0" smtClean="0"/>
              <a:t> de 24 cm de espesor, para revestir, recibida con mortero de cemento M-10.</a:t>
            </a:r>
          </a:p>
          <a:p>
            <a:r>
              <a:rPr lang="es-ES" sz="2400" dirty="0" smtClean="0"/>
              <a:t>Trasdosado autoportante "KNAUF" realizado con placa de yeso laminado, anclada mediante estructura formada por canales y montantes.</a:t>
            </a:r>
          </a:p>
          <a:p>
            <a:endParaRPr lang="es-ES" sz="2400" dirty="0" smtClean="0"/>
          </a:p>
        </p:txBody>
      </p:sp>
      <p:pic>
        <p:nvPicPr>
          <p:cNvPr id="1026" name="Imagen 8" descr="Descripción: far_termo_zuncho"/>
          <p:cNvPicPr>
            <a:picLocks noChangeAspect="1" noChangeArrowheads="1"/>
          </p:cNvPicPr>
          <p:nvPr/>
        </p:nvPicPr>
        <p:blipFill>
          <a:blip r:embed="rId3" cstate="print"/>
          <a:srcRect t="6612" b="17662"/>
          <a:stretch>
            <a:fillRect/>
          </a:stretch>
        </p:blipFill>
        <p:spPr bwMode="auto">
          <a:xfrm>
            <a:off x="467544" y="4241864"/>
            <a:ext cx="3600400" cy="20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n 11" descr="Descripción: ffw_trasd_auto_k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243886"/>
            <a:ext cx="2743373" cy="204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fachada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sz="3000" b="1" dirty="0" smtClean="0"/>
              <a:t>PROPUESTAS </a:t>
            </a:r>
          </a:p>
          <a:p>
            <a:r>
              <a:rPr lang="es-ES" sz="2400" dirty="0" smtClean="0"/>
              <a:t>HOJA EXTERIOR</a:t>
            </a:r>
          </a:p>
          <a:p>
            <a:pPr lvl="1"/>
            <a:r>
              <a:rPr lang="es-ES" sz="2400" dirty="0" smtClean="0"/>
              <a:t>De ladrillo cerámico perforado cara vista, en fachada ventilada.</a:t>
            </a:r>
          </a:p>
          <a:p>
            <a:pPr lvl="1"/>
            <a:r>
              <a:rPr lang="es-ES" sz="2400" dirty="0" smtClean="0"/>
              <a:t>Sistema "BUTECH" de placa de gres porcelánico, en fachada ventilada.</a:t>
            </a:r>
          </a:p>
          <a:p>
            <a:pPr lvl="1"/>
            <a:r>
              <a:rPr lang="es-ES" sz="2400" dirty="0" smtClean="0"/>
              <a:t>De piedra natural, en fachada ventilada.</a:t>
            </a:r>
          </a:p>
          <a:p>
            <a:pPr lvl="1"/>
            <a:r>
              <a:rPr lang="es-ES" sz="2400" dirty="0" smtClean="0"/>
              <a:t>Pesada de panel arquitectónico monocapa de hormigón armado.</a:t>
            </a:r>
          </a:p>
          <a:p>
            <a:pPr marL="342900" lvl="1" indent="-342900">
              <a:buFont typeface="Wingdings 2"/>
              <a:buChar char=""/>
            </a:pPr>
            <a:r>
              <a:rPr lang="es-ES" sz="2400" dirty="0" smtClean="0"/>
              <a:t>HOJA RESISTENTE</a:t>
            </a:r>
          </a:p>
          <a:p>
            <a:pPr lvl="1"/>
            <a:r>
              <a:rPr lang="es-ES" sz="2400" dirty="0" smtClean="0"/>
              <a:t>Hoja interior de fachada ventilada, de fábrica de ladrillo cerámico.</a:t>
            </a:r>
          </a:p>
          <a:p>
            <a:pPr marL="342900" lvl="1" indent="-342900">
              <a:buFont typeface="Wingdings 2"/>
              <a:buChar char=""/>
            </a:pPr>
            <a:r>
              <a:rPr lang="es-ES" sz="2400" dirty="0" smtClean="0"/>
              <a:t>HOJA INTERIOR</a:t>
            </a:r>
          </a:p>
          <a:p>
            <a:pPr lvl="1"/>
            <a:r>
              <a:rPr lang="es-ES" sz="2400" dirty="0" smtClean="0"/>
              <a:t>Sistema "KNAUF" de trasdosado autoportante, de placas de yeso laminado, en cerramientos.</a:t>
            </a:r>
            <a:endParaRPr lang="es-ES" dirty="0"/>
          </a:p>
        </p:txBody>
      </p:sp>
      <p:pic>
        <p:nvPicPr>
          <p:cNvPr id="2050" name="Imagen 14" descr="Descripción: fvent_caravis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717032"/>
            <a:ext cx="1686297" cy="222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Imagen 20" descr="Descripción: http://farm6.staticflickr.com/5173/5424742794_0c85e7be63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356992"/>
            <a:ext cx="2218556" cy="295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Imagen 26" descr="Descripción: fvent_bald_pied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077072"/>
            <a:ext cx="1623814" cy="212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Imagen 32" descr="Descripción: fph_it_harqpanel_b"/>
          <p:cNvPicPr>
            <a:picLocks noChangeAspect="1" noChangeArrowheads="1"/>
          </p:cNvPicPr>
          <p:nvPr/>
        </p:nvPicPr>
        <p:blipFill>
          <a:blip r:embed="rId6" cstate="print"/>
          <a:srcRect l="6070" t="13711"/>
          <a:stretch>
            <a:fillRect/>
          </a:stretch>
        </p:blipFill>
        <p:spPr bwMode="auto">
          <a:xfrm>
            <a:off x="4716016" y="692696"/>
            <a:ext cx="3891855" cy="2999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magen 23" descr="Descripción: far_angu_panal"/>
          <p:cNvPicPr>
            <a:picLocks noChangeAspect="1" noChangeArrowheads="1"/>
          </p:cNvPicPr>
          <p:nvPr/>
        </p:nvPicPr>
        <p:blipFill>
          <a:blip r:embed="rId7" cstate="print"/>
          <a:srcRect l="13377" t="4076" b="16736"/>
          <a:stretch>
            <a:fillRect/>
          </a:stretch>
        </p:blipFill>
        <p:spPr bwMode="auto">
          <a:xfrm>
            <a:off x="4296936" y="1772816"/>
            <a:ext cx="3343255" cy="229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FACHADA</a:t>
            </a:r>
            <a:endParaRPr lang="es-ES" dirty="0"/>
          </a:p>
        </p:txBody>
      </p:sp>
      <p:pic>
        <p:nvPicPr>
          <p:cNvPr id="4098" name="Imagen 5"/>
          <p:cNvPicPr>
            <a:picLocks noChangeAspect="1" noChangeArrowheads="1"/>
          </p:cNvPicPr>
          <p:nvPr/>
        </p:nvPicPr>
        <p:blipFill>
          <a:blip r:embed="rId2" cstate="print"/>
          <a:srcRect l="22314" t="22392" r="-320" b="8235"/>
          <a:stretch>
            <a:fillRect/>
          </a:stretch>
        </p:blipFill>
        <p:spPr bwMode="auto">
          <a:xfrm>
            <a:off x="2483768" y="188640"/>
            <a:ext cx="6105615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Imagen 5"/>
          <p:cNvPicPr>
            <a:picLocks noChangeAspect="1" noChangeArrowheads="1"/>
          </p:cNvPicPr>
          <p:nvPr/>
        </p:nvPicPr>
        <p:blipFill>
          <a:blip r:embed="rId3" cstate="print"/>
          <a:srcRect l="22108" t="22357" r="-43" b="8713"/>
          <a:stretch>
            <a:fillRect/>
          </a:stretch>
        </p:blipFill>
        <p:spPr bwMode="auto">
          <a:xfrm>
            <a:off x="467544" y="3573016"/>
            <a:ext cx="6153739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251520" y="3068960"/>
            <a:ext cx="8587680" cy="57869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Primer análisis de todos los materiales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fachada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3"/>
            <a:ext cx="3547120" cy="1082749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RESIDUOS GENERADOS</a:t>
            </a:r>
          </a:p>
        </p:txBody>
      </p:sp>
      <p:pic>
        <p:nvPicPr>
          <p:cNvPr id="3074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88640"/>
            <a:ext cx="490842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Gráfico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4896544" cy="327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CERRAMIENTOS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3"/>
            <a:ext cx="3115072" cy="57869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b="1" i="1" dirty="0" smtClean="0"/>
              <a:t>ECOAUDITORÍA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5122" name="Gráfico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292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Gráfico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4725" y="3181350"/>
            <a:ext cx="56292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fachada</a:t>
            </a:r>
            <a:endParaRPr lang="es-ES" dirty="0"/>
          </a:p>
        </p:txBody>
      </p:sp>
      <p:pic>
        <p:nvPicPr>
          <p:cNvPr id="6146" name="Gráfico 1"/>
          <p:cNvPicPr>
            <a:picLocks noChangeArrowheads="1"/>
          </p:cNvPicPr>
          <p:nvPr/>
        </p:nvPicPr>
        <p:blipFill>
          <a:blip r:embed="rId3" cstate="print"/>
          <a:srcRect l="2000" t="12813" r="2000" b="15111"/>
          <a:stretch>
            <a:fillRect/>
          </a:stretch>
        </p:blipFill>
        <p:spPr bwMode="auto">
          <a:xfrm>
            <a:off x="1259632" y="2132856"/>
            <a:ext cx="6912768" cy="446449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04800" y="1554163"/>
            <a:ext cx="4483224" cy="57869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COMPARATIVA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edificio</a:t>
            </a:r>
            <a:endParaRPr lang="es-ES" dirty="0"/>
          </a:p>
        </p:txBody>
      </p:sp>
      <p:pic>
        <p:nvPicPr>
          <p:cNvPr id="7170" name="Grá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392392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196752"/>
            <a:ext cx="42839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9127" t="16359" r="21693" b="13750"/>
          <a:stretch>
            <a:fillRect/>
          </a:stretch>
        </p:blipFill>
        <p:spPr bwMode="auto">
          <a:xfrm>
            <a:off x="1547664" y="3399877"/>
            <a:ext cx="5904656" cy="3458123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edificio</a:t>
            </a:r>
            <a:endParaRPr lang="es-ES" dirty="0"/>
          </a:p>
        </p:txBody>
      </p:sp>
      <p:pic>
        <p:nvPicPr>
          <p:cNvPr id="3" name="Grá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39959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Gráfico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84784"/>
            <a:ext cx="421196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17901" t="16532" r="13473" b="12594"/>
          <a:stretch>
            <a:fillRect/>
          </a:stretch>
        </p:blipFill>
        <p:spPr bwMode="auto">
          <a:xfrm>
            <a:off x="1763688" y="3763978"/>
            <a:ext cx="5328592" cy="309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EDIFICIO</a:t>
            </a:r>
            <a:endParaRPr lang="es-ES" dirty="0"/>
          </a:p>
        </p:txBody>
      </p:sp>
      <p:pic>
        <p:nvPicPr>
          <p:cNvPr id="8194" name="Grá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920880" cy="4968552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CIUDAD</a:t>
            </a:r>
            <a:endParaRPr lang="es-ES" dirty="0"/>
          </a:p>
        </p:txBody>
      </p:sp>
      <p:pic>
        <p:nvPicPr>
          <p:cNvPr id="2050" name="Grá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finales</a:t>
            </a:r>
            <a:endParaRPr lang="es-ES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304800" y="1554163"/>
            <a:ext cx="8686800" cy="2810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s-ES" sz="2400" dirty="0" smtClean="0">
                <a:solidFill>
                  <a:schemeClr val="tx2"/>
                </a:solidFill>
              </a:rPr>
              <a:t>Eco auditoria </a:t>
            </a:r>
            <a:r>
              <a:rPr lang="es-ES" sz="2400" dirty="0" smtClean="0">
                <a:solidFill>
                  <a:schemeClr val="tx2"/>
                </a:solidFill>
                <a:sym typeface="Wingdings" pitchFamily="2" charset="2"/>
              </a:rPr>
              <a:t> Diseño arquitectónico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s-ES" sz="2400" dirty="0" smtClean="0">
                <a:solidFill>
                  <a:schemeClr val="tx2"/>
                </a:solidFill>
                <a:sym typeface="Wingdings" pitchFamily="2" charset="2"/>
              </a:rPr>
              <a:t>Masdar  diseño arquitectónico  eco auditoria</a:t>
            </a:r>
            <a:endParaRPr lang="es-ES" sz="2400" dirty="0" smtClean="0">
              <a:solidFill>
                <a:schemeClr val="tx2"/>
              </a:solidFill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Viabilidad económica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 ¿?</a:t>
            </a:r>
            <a:endParaRPr lang="es-ES" sz="2400" dirty="0" smtClean="0">
              <a:solidFill>
                <a:schemeClr val="tx2"/>
              </a:solidFill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s-ES" sz="2400" dirty="0" smtClean="0">
                <a:solidFill>
                  <a:schemeClr val="tx2"/>
                </a:solidFill>
              </a:rPr>
              <a:t>50.000 habitantes de calidad de vida alta </a:t>
            </a:r>
            <a:r>
              <a:rPr lang="es-ES" sz="2400" dirty="0" smtClean="0">
                <a:solidFill>
                  <a:schemeClr val="tx2"/>
                </a:solidFill>
                <a:sym typeface="Wingdings" pitchFamily="2" charset="2"/>
              </a:rPr>
              <a:t> 60.000 trabajadores que se desplazaran todos los días  ¿eco ciudad?</a:t>
            </a:r>
            <a:endParaRPr lang="es-ES" sz="2400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C:\Users\VICTOR\UPV\4º Curso\Proyecto Final de Grado (PFG)\Imagenes\masdar comercial -vivien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077072"/>
            <a:ext cx="6004848" cy="251101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796</TotalTime>
  <Words>438</Words>
  <Application>Microsoft Office PowerPoint</Application>
  <PresentationFormat>Presentación en pantalla (4:3)</PresentationFormat>
  <Paragraphs>136</Paragraphs>
  <Slides>20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Viajes</vt:lpstr>
      <vt:lpstr>CIUDAD DE MASDAR</vt:lpstr>
      <vt:lpstr>Descripción / INTRODUCCIÓN</vt:lpstr>
      <vt:lpstr>Plan de ordenación urbana</vt:lpstr>
      <vt:lpstr>Edificio tipología comercial</vt:lpstr>
      <vt:lpstr>Ciudad sostenible</vt:lpstr>
      <vt:lpstr>Ciudad sostenible  gestión DEL AGUA</vt:lpstr>
      <vt:lpstr>Ciudad sostenible  transporte</vt:lpstr>
      <vt:lpstr>Ciudad sostenible  suministro de materiales</vt:lpstr>
      <vt:lpstr>The future build</vt:lpstr>
      <vt:lpstr>fachada</vt:lpstr>
      <vt:lpstr>fachada</vt:lpstr>
      <vt:lpstr>FACHADA</vt:lpstr>
      <vt:lpstr>fachada</vt:lpstr>
      <vt:lpstr>CERRAMIENTOS</vt:lpstr>
      <vt:lpstr>fachada</vt:lpstr>
      <vt:lpstr>CONCLUSIONES edificio</vt:lpstr>
      <vt:lpstr>CONCLUSIONES edificio</vt:lpstr>
      <vt:lpstr>CONCLUSIONES EDIFICIO</vt:lpstr>
      <vt:lpstr>CONCLUSIONES CIUDAD</vt:lpstr>
      <vt:lpstr>Conclusiones finales</vt:lpstr>
    </vt:vector>
  </TitlesOfParts>
  <Company>http://www.centor.mx.gd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Auditoría ecológica de dos viviendas unifamiliares aisladas en turís</dc:title>
  <dc:creator>Miriam</dc:creator>
  <cp:lastModifiedBy>VICTOR</cp:lastModifiedBy>
  <cp:revision>88</cp:revision>
  <dcterms:created xsi:type="dcterms:W3CDTF">2012-06-08T10:05:42Z</dcterms:created>
  <dcterms:modified xsi:type="dcterms:W3CDTF">2012-07-09T23:58:36Z</dcterms:modified>
</cp:coreProperties>
</file>