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6" r:id="rId4"/>
    <p:sldId id="265" r:id="rId5"/>
    <p:sldId id="267" r:id="rId6"/>
    <p:sldId id="268" r:id="rId7"/>
    <p:sldId id="269" r:id="rId8"/>
    <p:sldId id="271" r:id="rId9"/>
    <p:sldId id="270" r:id="rId10"/>
    <p:sldId id="272" r:id="rId11"/>
    <p:sldId id="273" r:id="rId12"/>
    <p:sldId id="274" r:id="rId13"/>
    <p:sldId id="275" r:id="rId14"/>
    <p:sldId id="276" r:id="rId15"/>
    <p:sldId id="277" r:id="rId16"/>
    <p:sldId id="301" r:id="rId17"/>
    <p:sldId id="278" r:id="rId18"/>
    <p:sldId id="279" r:id="rId19"/>
    <p:sldId id="280" r:id="rId20"/>
    <p:sldId id="281" r:id="rId21"/>
    <p:sldId id="296" r:id="rId22"/>
    <p:sldId id="297" r:id="rId23"/>
    <p:sldId id="282" r:id="rId24"/>
    <p:sldId id="283" r:id="rId25"/>
    <p:sldId id="284" r:id="rId26"/>
    <p:sldId id="302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8" r:id="rId39"/>
    <p:sldId id="299" r:id="rId40"/>
    <p:sldId id="300" r:id="rId4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3" autoAdjust="0"/>
    <p:restoredTop sz="94803" autoAdjust="0"/>
  </p:normalViewPr>
  <p:slideViewPr>
    <p:cSldViewPr>
      <p:cViewPr>
        <p:scale>
          <a:sx n="68" d="100"/>
          <a:sy n="68" d="100"/>
        </p:scale>
        <p:origin x="-141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5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8A4A-CE1D-4DC8-AAAC-5D3F6CD8CACA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9787-E2FE-44EA-92E9-42D788736C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8A4A-CE1D-4DC8-AAAC-5D3F6CD8CACA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9787-E2FE-44EA-92E9-42D788736C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8A4A-CE1D-4DC8-AAAC-5D3F6CD8CACA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9787-E2FE-44EA-92E9-42D788736C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8A4A-CE1D-4DC8-AAAC-5D3F6CD8CACA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9787-E2FE-44EA-92E9-42D788736C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8A4A-CE1D-4DC8-AAAC-5D3F6CD8CACA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9787-E2FE-44EA-92E9-42D788736C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8A4A-CE1D-4DC8-AAAC-5D3F6CD8CACA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9787-E2FE-44EA-92E9-42D788736C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8A4A-CE1D-4DC8-AAAC-5D3F6CD8CACA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9787-E2FE-44EA-92E9-42D788736C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8A4A-CE1D-4DC8-AAAC-5D3F6CD8CACA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9787-E2FE-44EA-92E9-42D788736C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8A4A-CE1D-4DC8-AAAC-5D3F6CD8CACA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9787-E2FE-44EA-92E9-42D788736C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8A4A-CE1D-4DC8-AAAC-5D3F6CD8CACA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9787-E2FE-44EA-92E9-42D788736C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8A4A-CE1D-4DC8-AAAC-5D3F6CD8CACA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9787-E2FE-44EA-92E9-42D788736C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0000"/>
            <a:grayscl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38A4A-CE1D-4DC8-AAAC-5D3F6CD8CACA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9787-E2FE-44EA-92E9-42D788736C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6000"/>
            <a:grayscl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772400" cy="3096344"/>
          </a:xfrm>
        </p:spPr>
        <p:txBody>
          <a:bodyPr>
            <a:normAutofit/>
          </a:bodyPr>
          <a:lstStyle/>
          <a:p>
            <a:r>
              <a:rPr lang="es-ES" b="1" dirty="0" smtClean="0"/>
              <a:t>“</a:t>
            </a:r>
            <a:r>
              <a:rPr lang="es-ES" sz="4000" b="1" dirty="0" smtClean="0"/>
              <a:t>ESTUDIO PREVIO Y PROPUESTA DE ACTUACIÓN EN VIVIENDA SITUADA EN C/MOSÉN RAUSELL 28”</a:t>
            </a:r>
            <a:endParaRPr lang="es-ES" sz="4000" b="1" dirty="0"/>
          </a:p>
        </p:txBody>
      </p:sp>
      <p:sp>
        <p:nvSpPr>
          <p:cNvPr id="7" name="6 Subtítulo"/>
          <p:cNvSpPr>
            <a:spLocks noGrp="1"/>
          </p:cNvSpPr>
          <p:nvPr>
            <p:ph type="subTitle" idx="1"/>
          </p:nvPr>
        </p:nvSpPr>
        <p:spPr>
          <a:xfrm>
            <a:off x="1403648" y="4509120"/>
            <a:ext cx="6400800" cy="1752600"/>
          </a:xfrm>
        </p:spPr>
        <p:txBody>
          <a:bodyPr>
            <a:normAutofit/>
          </a:bodyPr>
          <a:lstStyle/>
          <a:p>
            <a:r>
              <a:rPr lang="es-ES" sz="2000" dirty="0" smtClean="0">
                <a:solidFill>
                  <a:schemeClr val="tx1"/>
                </a:solidFill>
              </a:rPr>
              <a:t>AUTOR: JOAQUÍN CASTELLS CHIVA</a:t>
            </a:r>
          </a:p>
          <a:p>
            <a:r>
              <a:rPr lang="es-ES" sz="2000" dirty="0" smtClean="0">
                <a:solidFill>
                  <a:schemeClr val="tx1"/>
                </a:solidFill>
              </a:rPr>
              <a:t>TUTORES: CARMEN CÁRCEL GARCÍA</a:t>
            </a:r>
          </a:p>
          <a:p>
            <a:r>
              <a:rPr lang="es-ES" sz="2000" dirty="0" smtClean="0">
                <a:solidFill>
                  <a:schemeClr val="tx1"/>
                </a:solidFill>
              </a:rPr>
              <a:t>	        PEDRO VERDEJO GIMENO</a:t>
            </a:r>
            <a:endParaRPr lang="es-E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CAMPANAR</a:t>
            </a:r>
            <a:endParaRPr lang="es-ES" sz="2800" dirty="0"/>
          </a:p>
        </p:txBody>
      </p:sp>
      <p:pic>
        <p:nvPicPr>
          <p:cNvPr id="6" name="5 Imagen" descr="C:\Users\Joaquín\Documents\11-12\PFG\Ayuntamiento\imagenes\distritos campanar.png"/>
          <p:cNvPicPr/>
          <p:nvPr/>
        </p:nvPicPr>
        <p:blipFill>
          <a:blip r:embed="rId2" cstate="print"/>
          <a:srcRect t="801" r="-36"/>
          <a:stretch>
            <a:fillRect/>
          </a:stretch>
        </p:blipFill>
        <p:spPr bwMode="auto">
          <a:xfrm>
            <a:off x="5004048" y="1124744"/>
            <a:ext cx="3612258" cy="2991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C:\Users\Joaquín\Documents\11-12\PFG\Ayuntamiento\imagenes\division distritos campanar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861048"/>
            <a:ext cx="252028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2 Marcador de contenido"/>
          <p:cNvSpPr txBox="1">
            <a:spLocks noGrp="1"/>
          </p:cNvSpPr>
          <p:nvPr>
            <p:ph idx="1"/>
          </p:nvPr>
        </p:nvSpPr>
        <p:spPr>
          <a:xfrm>
            <a:off x="611560" y="1412776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  <a:buNone/>
              <a:defRPr/>
            </a:pPr>
            <a:r>
              <a:rPr lang="es-ES" sz="1600" dirty="0" smtClean="0"/>
              <a:t>-</a:t>
            </a:r>
            <a:r>
              <a:rPr lang="es-ES" sz="1600" dirty="0"/>
              <a:t>SE ENCUENTRA EN EL EXTREMO ORIENTAL DE LA </a:t>
            </a:r>
            <a:r>
              <a:rPr lang="es-ES" sz="1600" dirty="0" smtClean="0"/>
              <a:t>CIUDAD DE VALENCIA.</a:t>
            </a:r>
            <a:endParaRPr lang="es-ES" sz="1600" dirty="0"/>
          </a:p>
          <a:p>
            <a:pPr lvl="0">
              <a:lnSpc>
                <a:spcPct val="150000"/>
              </a:lnSpc>
              <a:buNone/>
              <a:defRPr/>
            </a:pPr>
            <a:r>
              <a:rPr lang="es-ES" sz="1600" dirty="0" smtClean="0"/>
              <a:t>-DISTRITO DE CAMPANAR FORMADO POR CUATRO BARRIOS: CAMPANAR, LES TENDETES, SANT PAU Y EL CALVARI.</a:t>
            </a:r>
            <a:endParaRPr lang="es-ES" sz="1600" dirty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:\Users\Joaquín\Documents\11-12\PFG\Ayuntamiento\imagenes\division distritos campanar3.png"/>
          <p:cNvPicPr/>
          <p:nvPr/>
        </p:nvPicPr>
        <p:blipFill>
          <a:blip r:embed="rId2" cstate="print"/>
          <a:srcRect l="412" t="2911" b="1463"/>
          <a:stretch>
            <a:fillRect/>
          </a:stretch>
        </p:blipFill>
        <p:spPr bwMode="auto">
          <a:xfrm>
            <a:off x="3347864" y="1556792"/>
            <a:ext cx="5378450" cy="365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CAMPANAR</a:t>
            </a:r>
            <a:endParaRPr lang="es-ES" sz="2800" dirty="0"/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611560" y="1412776"/>
            <a:ext cx="266429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-OCUPA UNA</a:t>
            </a:r>
            <a:r>
              <a:rPr kumimoji="0" lang="es-ES" sz="1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SUPERFICIE DE 83 HECTÁREAS.</a:t>
            </a:r>
            <a:endParaRPr kumimoji="0" lang="es-E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-NÚCLEO HISTÓRICO</a:t>
            </a:r>
            <a:r>
              <a:rPr kumimoji="0" lang="es-ES" sz="1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CONFORMADO POR: LA PLAZA DE LA IGLESIA Y SU ENTORNO MÁS PRÓXIMO.</a:t>
            </a:r>
            <a:endParaRPr kumimoji="0" lang="es-E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CAMPANAR</a:t>
            </a:r>
            <a:endParaRPr lang="es-ES" sz="2800" dirty="0"/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611560" y="1412776"/>
            <a:ext cx="4320480" cy="4752528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700" b="1" dirty="0" smtClean="0"/>
              <a:t>CONTEXTO HISTÓRICO: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700" dirty="0" smtClean="0"/>
              <a:t>-1237, JAUME I CONCEDE UN CONJUNTO DE ALQUERIAS EN DONACIÓN AL CABALLERO EN PERE DE LLEIDA. POCO TIEMPO DESPUÉS A GASPAR D’ESPALANGES.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700" dirty="0" smtClean="0"/>
              <a:t>-EN EL S.XVII, CAMPANAR PASA A FORMAR PARTE DE LA CIUDAD DE VALENCIA, CONSIDERÁNDOSE UNO DE SUS BARRIOS O ARRABALES.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700" dirty="0" smtClean="0"/>
              <a:t>-1837,  CAMPANAR VUELVE A CONTAR CON AYUNTAMIENTO PROPIO.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700" dirty="0" smtClean="0"/>
              <a:t>-1897, CAMPANAR ES ANEXIONADA DEFINITIVAMENTE A LA CIUDAD DE VALENCIA.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7 Imagen" descr="C:\Users\Joaquín\Documents\11-12\PFG\Ayuntamiento\imagenes\1808.png"/>
          <p:cNvPicPr/>
          <p:nvPr/>
        </p:nvPicPr>
        <p:blipFill>
          <a:blip r:embed="rId2" cstate="print"/>
          <a:srcRect l="3211" t="2419" r="3801" b="7258"/>
          <a:stretch>
            <a:fillRect/>
          </a:stretch>
        </p:blipFill>
        <p:spPr bwMode="auto">
          <a:xfrm>
            <a:off x="5220072" y="1340768"/>
            <a:ext cx="1647825" cy="254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:\Users\Joaquín\Documents\11-12\PFG\Ayuntamiento\imagenes\1899.png"/>
          <p:cNvPicPr/>
          <p:nvPr/>
        </p:nvPicPr>
        <p:blipFill>
          <a:blip r:embed="rId3" cstate="print"/>
          <a:srcRect l="2458" t="10498" r="12414" b="2337"/>
          <a:stretch>
            <a:fillRect/>
          </a:stretch>
        </p:blipFill>
        <p:spPr bwMode="auto">
          <a:xfrm>
            <a:off x="5220072" y="3645024"/>
            <a:ext cx="3096344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6948264" y="2564904"/>
            <a:ext cx="1224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1-CAMPANAR EN 1808.</a:t>
            </a:r>
          </a:p>
          <a:p>
            <a:endParaRPr lang="es-ES" sz="1200" dirty="0"/>
          </a:p>
          <a:p>
            <a:r>
              <a:rPr lang="es-ES" sz="1200" dirty="0" smtClean="0"/>
              <a:t>2-CAMPANAR EN 1899</a:t>
            </a:r>
            <a:endParaRPr lang="es-ES" sz="12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292080" y="1412776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292080" y="414908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CAMPANAR</a:t>
            </a:r>
            <a:endParaRPr lang="es-ES" sz="2800" dirty="0"/>
          </a:p>
        </p:txBody>
      </p:sp>
      <p:pic>
        <p:nvPicPr>
          <p:cNvPr id="5" name="4 Imagen" descr="C:\Users\Joaquín\Documents\11-12\PFG\Ayuntamiento\imagenes\cartografia 1907.png"/>
          <p:cNvPicPr/>
          <p:nvPr/>
        </p:nvPicPr>
        <p:blipFill>
          <a:blip r:embed="rId2" cstate="print"/>
          <a:srcRect l="3182" t="22405" r="7474" b="2147"/>
          <a:stretch>
            <a:fillRect/>
          </a:stretch>
        </p:blipFill>
        <p:spPr bwMode="auto">
          <a:xfrm>
            <a:off x="1187624" y="1196752"/>
            <a:ext cx="1872208" cy="2342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C:\Users\Joaquín\Documents\11-12\PFG\Ayuntamiento\imagenes\1925.png"/>
          <p:cNvPicPr/>
          <p:nvPr/>
        </p:nvPicPr>
        <p:blipFill>
          <a:blip r:embed="rId3" cstate="print"/>
          <a:srcRect l="1957" t="10377" r="1873" b="2460"/>
          <a:stretch>
            <a:fillRect/>
          </a:stretch>
        </p:blipFill>
        <p:spPr bwMode="auto">
          <a:xfrm>
            <a:off x="827584" y="3645024"/>
            <a:ext cx="3437437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C:\Users\Joaquín\Documents\11-12\PFG\Ayuntamiento\imagenes\1929.png"/>
          <p:cNvPicPr/>
          <p:nvPr/>
        </p:nvPicPr>
        <p:blipFill>
          <a:blip r:embed="rId4" cstate="print"/>
          <a:srcRect l="3082" t="9273" r="2519" b="3007"/>
          <a:stretch>
            <a:fillRect/>
          </a:stretch>
        </p:blipFill>
        <p:spPr bwMode="auto">
          <a:xfrm>
            <a:off x="3707904" y="1196752"/>
            <a:ext cx="468052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4427984" y="4365104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dirty="0" smtClean="0"/>
              <a:t>3-CAMPANAR EN 1907.</a:t>
            </a:r>
          </a:p>
          <a:p>
            <a:pPr>
              <a:lnSpc>
                <a:spcPct val="150000"/>
              </a:lnSpc>
            </a:pPr>
            <a:r>
              <a:rPr lang="es-ES" sz="1200" dirty="0" smtClean="0"/>
              <a:t>4-CAMPANAR EN 1925.</a:t>
            </a:r>
          </a:p>
          <a:p>
            <a:pPr>
              <a:lnSpc>
                <a:spcPct val="150000"/>
              </a:lnSpc>
            </a:pPr>
            <a:r>
              <a:rPr lang="es-ES" sz="1200" dirty="0" smtClean="0"/>
              <a:t>5-CAMPANAR EN  1945.</a:t>
            </a:r>
          </a:p>
          <a:p>
            <a:pPr>
              <a:lnSpc>
                <a:spcPct val="150000"/>
              </a:lnSpc>
            </a:pPr>
            <a:endParaRPr lang="es-ES" sz="12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1187624" y="119675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899592" y="371703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779912" y="119675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:\Users\Joaquín\Documents\11-12\PFG\Ayuntamiento\imagenes\cartografia 1980.png"/>
          <p:cNvPicPr/>
          <p:nvPr/>
        </p:nvPicPr>
        <p:blipFill>
          <a:blip r:embed="rId2" cstate="print"/>
          <a:srcRect l="1024" t="1244" r="1161"/>
          <a:stretch>
            <a:fillRect/>
          </a:stretch>
        </p:blipFill>
        <p:spPr bwMode="auto">
          <a:xfrm>
            <a:off x="611560" y="1628800"/>
            <a:ext cx="545846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C:\Users\Joaquín\Documents\11-12\PFG\Ayuntamiento\imagenes\NHT.png"/>
          <p:cNvPicPr/>
          <p:nvPr/>
        </p:nvPicPr>
        <p:blipFill>
          <a:blip r:embed="rId3" cstate="print"/>
          <a:srcRect t="1645" r="1337"/>
          <a:stretch>
            <a:fillRect/>
          </a:stretch>
        </p:blipFill>
        <p:spPr bwMode="auto">
          <a:xfrm>
            <a:off x="5076056" y="3573016"/>
            <a:ext cx="351472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CAMPANAR</a:t>
            </a:r>
            <a:endParaRPr lang="es-ES" sz="2800" dirty="0"/>
          </a:p>
        </p:txBody>
      </p:sp>
      <p:sp>
        <p:nvSpPr>
          <p:cNvPr id="7" name="6 CuadroTexto"/>
          <p:cNvSpPr txBox="1"/>
          <p:nvPr/>
        </p:nvSpPr>
        <p:spPr>
          <a:xfrm>
            <a:off x="6156176" y="1628800"/>
            <a:ext cx="2376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dirty="0" smtClean="0"/>
              <a:t>6-CAMPANAR EN 1980.</a:t>
            </a:r>
          </a:p>
          <a:p>
            <a:pPr>
              <a:lnSpc>
                <a:spcPct val="150000"/>
              </a:lnSpc>
            </a:pPr>
            <a:r>
              <a:rPr lang="es-ES" sz="1200" dirty="0" smtClean="0"/>
              <a:t>7-NÚCLEO HISTÓRICO DE    CAMPANAR EN 2009.</a:t>
            </a:r>
          </a:p>
          <a:p>
            <a:pPr>
              <a:lnSpc>
                <a:spcPct val="150000"/>
              </a:lnSpc>
            </a:pPr>
            <a:r>
              <a:rPr lang="es-ES" sz="1200" dirty="0" smtClean="0"/>
              <a:t>.</a:t>
            </a:r>
          </a:p>
          <a:p>
            <a:pPr>
              <a:lnSpc>
                <a:spcPct val="150000"/>
              </a:lnSpc>
            </a:pPr>
            <a:endParaRPr lang="es-ES" sz="1200" dirty="0"/>
          </a:p>
        </p:txBody>
      </p:sp>
      <p:sp>
        <p:nvSpPr>
          <p:cNvPr id="8" name="7 CuadroTexto"/>
          <p:cNvSpPr txBox="1"/>
          <p:nvPr/>
        </p:nvSpPr>
        <p:spPr>
          <a:xfrm>
            <a:off x="683568" y="1700808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5220072" y="371703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7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2-ESTUDIO </a:t>
            </a:r>
            <a:r>
              <a:rPr lang="es-ES" sz="2200" b="1" dirty="0"/>
              <a:t>DE VIVIENDA EN CAMPANAR SITUADA EN </a:t>
            </a:r>
            <a:r>
              <a:rPr lang="es-ES" sz="2200" b="1" dirty="0" smtClean="0"/>
              <a:t>C/MOSÉN </a:t>
            </a:r>
            <a:r>
              <a:rPr lang="es-ES" sz="2200" b="1" dirty="0"/>
              <a:t>RAUSELL 28</a:t>
            </a: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11560" y="1412776"/>
            <a:ext cx="4320480" cy="475252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SITUACIÓN: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-Ciudad de Valencia, barrio de </a:t>
            </a:r>
            <a:r>
              <a:rPr lang="es-ES" sz="1600" dirty="0" err="1" smtClean="0"/>
              <a:t>Campanar</a:t>
            </a:r>
            <a:r>
              <a:rPr lang="es-ES" sz="1600" dirty="0" smtClean="0"/>
              <a:t>, calle Mosén </a:t>
            </a:r>
            <a:r>
              <a:rPr lang="es-ES" sz="1600" dirty="0" err="1" smtClean="0"/>
              <a:t>Rausell</a:t>
            </a:r>
            <a:r>
              <a:rPr lang="es-ES" sz="1600" dirty="0" smtClean="0"/>
              <a:t> 28.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600" b="1" dirty="0" smtClean="0"/>
              <a:t>ANTECEDENTES: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600" dirty="0" smtClean="0"/>
              <a:t>-Incluida en el Núcleo Histórico Tradicional de </a:t>
            </a:r>
            <a:r>
              <a:rPr lang="es-ES" sz="1600" dirty="0" err="1" smtClean="0"/>
              <a:t>Campanar</a:t>
            </a:r>
            <a:r>
              <a:rPr lang="es-ES" sz="1600" dirty="0" smtClean="0"/>
              <a:t>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600" dirty="0" smtClean="0"/>
              <a:t>-Nivel de protección 3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5 Imagen" descr="C:\Users\Joaquín\Documents\11-12\PFG\Ayuntamiento\imagenes\emplazamiento casa3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221088"/>
            <a:ext cx="3040673" cy="2412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C:\Users\Joaquín\Documents\11-12\PFG\Ayuntamiento\imagenes\emplazamiento casa3.png"/>
          <p:cNvPicPr/>
          <p:nvPr/>
        </p:nvPicPr>
        <p:blipFill>
          <a:blip r:embed="rId3" cstate="print"/>
          <a:srcRect r="-36" b="2672"/>
          <a:stretch>
            <a:fillRect/>
          </a:stretch>
        </p:blipFill>
        <p:spPr bwMode="auto">
          <a:xfrm>
            <a:off x="3635896" y="4221088"/>
            <a:ext cx="3024336" cy="2391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C:\Users\Joaquín\Downloads\clip_image00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1484784"/>
            <a:ext cx="2519870" cy="3335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2-ESTUDIO DE </a:t>
            </a:r>
            <a:r>
              <a:rPr lang="es-ES" sz="2200" b="1" dirty="0"/>
              <a:t>VIVIENDA EN CAMPANAR SITUADA EN </a:t>
            </a:r>
            <a:r>
              <a:rPr lang="es-ES" sz="2200" b="1" dirty="0" smtClean="0"/>
              <a:t>C/MOSÉN </a:t>
            </a:r>
            <a:r>
              <a:rPr lang="es-ES" sz="2200" b="1" dirty="0"/>
              <a:t>RAUSELL 28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251520" y="1412776"/>
            <a:ext cx="4248472" cy="4536504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ANÁLISIS FORMAL: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-Edificación en esquina.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-Cubierta a dos aguas.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-Planta baja y una altura.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-Vivienda en planta baja.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-Planta primera sin tabiquería.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-Superficie de parcela: 116 m2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-Superficie </a:t>
            </a:r>
            <a:r>
              <a:rPr lang="es-ES" sz="1600" dirty="0" err="1" smtClean="0"/>
              <a:t>util</a:t>
            </a:r>
            <a:r>
              <a:rPr lang="es-ES" sz="1600" dirty="0" smtClean="0"/>
              <a:t>: 146,24 m2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-Superficie construida: 178,08 m2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 descr="C:\Users\Joaquín\Documents\11-12\PFG\fotos\Fachada\IMG_05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484784"/>
            <a:ext cx="3563888" cy="2002905"/>
          </a:xfrm>
          <a:prstGeom prst="rect">
            <a:avLst/>
          </a:prstGeom>
          <a:noFill/>
        </p:spPr>
      </p:pic>
      <p:pic>
        <p:nvPicPr>
          <p:cNvPr id="1028" name="Picture 4" descr="C:\Users\Joaquín\Desktop\imagenes power point\p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645024"/>
            <a:ext cx="2962689" cy="2319662"/>
          </a:xfrm>
          <a:prstGeom prst="rect">
            <a:avLst/>
          </a:prstGeom>
          <a:noFill/>
        </p:spPr>
      </p:pic>
      <p:pic>
        <p:nvPicPr>
          <p:cNvPr id="1029" name="Picture 5" descr="C:\Users\Joaquín\Desktop\imagenes power point\p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3645024"/>
            <a:ext cx="2777801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2-ESTUDIO </a:t>
            </a:r>
            <a:r>
              <a:rPr lang="es-ES" sz="2200" b="1" dirty="0"/>
              <a:t>DE VIVIENDA EN CAMPANAR SITUADA EN </a:t>
            </a:r>
            <a:r>
              <a:rPr lang="es-ES" sz="2200" b="1" dirty="0" smtClean="0"/>
              <a:t>C/MOSÉN </a:t>
            </a:r>
            <a:r>
              <a:rPr lang="es-ES" sz="2200" b="1" dirty="0"/>
              <a:t>RAUSELL 28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6552728" cy="5112568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900" b="1" dirty="0" smtClean="0"/>
              <a:t>ANÁLISIS ELEMENTOS CONSTRUCTIVOS: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900" dirty="0" smtClean="0"/>
              <a:t>1-</a:t>
            </a:r>
            <a:r>
              <a:rPr lang="es-ES" sz="1900" u="sng" dirty="0" smtClean="0"/>
              <a:t> CIMENTACIÓN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900" dirty="0" smtClean="0"/>
              <a:t>-ZAPATA CORRIDA EN MUROS Y AISLADA EN PILARES.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900" dirty="0" smtClean="0"/>
              <a:t>-MORTERO DE CAL CON CASQUIJOS.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900" dirty="0" smtClean="0"/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900" dirty="0" smtClean="0"/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900" dirty="0" smtClean="0"/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900" dirty="0" smtClean="0"/>
              <a:t>2-</a:t>
            </a:r>
            <a:r>
              <a:rPr lang="es-ES" sz="1900" u="sng" dirty="0" smtClean="0"/>
              <a:t>MUROS DE CARGA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900" dirty="0" smtClean="0"/>
              <a:t>	-DE MAMPOSTERÍA.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900" dirty="0" smtClean="0"/>
              <a:t>	-DE 40CM DE ESPESOR MEDIO.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39552" y="3140968"/>
            <a:ext cx="360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s-ES" sz="1600" dirty="0" smtClean="0"/>
              <a:t>-MÁS PARA PROPORCIONAR UN BUEN APOYO QUE REPARTO DE CARGAS.</a:t>
            </a:r>
          </a:p>
          <a:p>
            <a:endParaRPr lang="es-ES" dirty="0"/>
          </a:p>
        </p:txBody>
      </p:sp>
      <p:pic>
        <p:nvPicPr>
          <p:cNvPr id="28673" name="Picture 1" descr="C:\Users\Joaquín\Desktop\imagenes power point\CIMENTAC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2780928"/>
            <a:ext cx="4889644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2-ESTUDIO </a:t>
            </a:r>
            <a:r>
              <a:rPr lang="es-ES" sz="2200" b="1" dirty="0"/>
              <a:t>DE VIVIENDA EN CAMPANAR SITUADA EN </a:t>
            </a:r>
            <a:r>
              <a:rPr lang="es-ES" sz="2200" b="1" dirty="0" smtClean="0"/>
              <a:t>C/MOSÉN </a:t>
            </a:r>
            <a:r>
              <a:rPr lang="es-ES" sz="2200" b="1" dirty="0"/>
              <a:t>RAUSELL 28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824536" cy="439248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ANÁLISIS ELEMENTOS CONSTRUCTIVOS: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3-</a:t>
            </a:r>
            <a:r>
              <a:rPr lang="es-ES" sz="1600" u="sng" dirty="0" smtClean="0"/>
              <a:t>FORJADO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-VIGUETAS DE MADERA.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-ROSCA DE LADRILLO MACIZO COMO ENCOFRADO PERDIDO.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-DOS ALETAS LATERALES PARA EL APOYO DE LA ROSCA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-APOYO EN MURO PERIMETRAL Y GRAN VIGA CENTRAL.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-PILARES COMO APOYO INTERMEDIO EN PLANTA BAJA.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5 Imagen" descr="C:\Users\Joaquín\Documents\11-12\PFG\fotos\Techos\P1\IMG_0536.JPG"/>
          <p:cNvPicPr/>
          <p:nvPr/>
        </p:nvPicPr>
        <p:blipFill>
          <a:blip r:embed="rId2" cstate="print"/>
          <a:srcRect r="23939"/>
          <a:stretch>
            <a:fillRect/>
          </a:stretch>
        </p:blipFill>
        <p:spPr bwMode="auto">
          <a:xfrm>
            <a:off x="5580112" y="1556792"/>
            <a:ext cx="2952328" cy="2183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Users\Joaquín\Desktop\imagenes power point\DETALLE FORJAD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5085184"/>
            <a:ext cx="4136553" cy="999704"/>
          </a:xfrm>
          <a:prstGeom prst="rect">
            <a:avLst/>
          </a:prstGeom>
          <a:noFill/>
        </p:spPr>
      </p:pic>
      <p:pic>
        <p:nvPicPr>
          <p:cNvPr id="2053" name="Picture 5" descr="C:\Users\Joaquín\Documents\11-12\PFG\fotos\P1\P10100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3861048"/>
            <a:ext cx="2987824" cy="2240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824536" cy="4968552"/>
          </a:xfrm>
          <a:prstGeom prst="rect">
            <a:avLst/>
          </a:prstGeom>
        </p:spPr>
        <p:txBody>
          <a:bodyPr vert="horz" lIns="91440" tIns="45720" rIns="91440" bIns="45720" numCol="1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ANÁLISIS ELEMENTOS CONSTRUCTIVOS: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4-</a:t>
            </a:r>
            <a:r>
              <a:rPr lang="es-ES" sz="1600" u="sng" dirty="0" smtClean="0"/>
              <a:t>CUBIERTA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600" dirty="0" smtClean="0"/>
              <a:t>-SE DISTINGUEN DOS ZONAS: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A)ZONA PRINCIPAL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600" dirty="0" smtClean="0"/>
              <a:t>	-TEJADO A DOS AGUAS.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-APOYA SOBRE VIGA CENTRAL Y MURO DE CARGA.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600" baseline="0" dirty="0" smtClean="0"/>
              <a:t>	-VIGUETAS O PARES SEPARADAS 75</a:t>
            </a:r>
            <a:r>
              <a:rPr lang="es-ES" sz="1600" dirty="0" smtClean="0"/>
              <a:t> CM ENTRE EJES.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-CORREAS DE MADERA.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600" dirty="0" smtClean="0"/>
              <a:t>	-SOBRE LAS CORREAS LADRILLO MACIZO COMO PLANO CONTINUO.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-SOBRE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LOS LADRILLOS SE DISPONEN LAS TEJAS TOMADAS CON MORTERO DE CAL.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2-ESTUDIO </a:t>
            </a:r>
            <a:r>
              <a:rPr lang="es-ES" sz="2200" b="1" dirty="0"/>
              <a:t>DE VIVIENDA EN CAMPANAR SITUADA EN </a:t>
            </a:r>
            <a:r>
              <a:rPr lang="es-ES" sz="2200" b="1" dirty="0" smtClean="0"/>
              <a:t>C/MOSÉN </a:t>
            </a:r>
            <a:r>
              <a:rPr lang="es-ES" sz="2200" b="1" dirty="0"/>
              <a:t>RAUSELL 28</a:t>
            </a:r>
          </a:p>
        </p:txBody>
      </p:sp>
      <p:pic>
        <p:nvPicPr>
          <p:cNvPr id="7" name="6 Imagen" descr="C:\Users\Joaquín\Documents\11-12\PFG\imagenes\Esquema estructural pb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340768"/>
            <a:ext cx="2989363" cy="2606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C:\Users\Joaquín\Documents\11-12\PFG\fotos\Techos\P2\P10101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861048"/>
            <a:ext cx="3239470" cy="2431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539552" y="1556792"/>
            <a:ext cx="4752528" cy="460851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ANÁLISIS ELEMENTOS CONSTRUCTIVOS: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B) ZONA DEL PATIO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600" dirty="0" smtClean="0"/>
              <a:t>	-DE CONSTRUCCIÓN POSTERIOR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600" dirty="0" smtClean="0"/>
              <a:t>	-TEJADO A UN AGUA.</a:t>
            </a:r>
            <a:endParaRPr kumimoji="0" lang="es-ES" sz="16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600" baseline="0" dirty="0" smtClean="0"/>
              <a:t>	-MISMAS CARACTERÍSTAS</a:t>
            </a:r>
            <a:r>
              <a:rPr lang="es-ES" sz="1600" dirty="0" smtClean="0"/>
              <a:t> CONSTRUCTIVAS QUE LA ZONA PRINCIPAL.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-APOYA SOBRE VIGA METÁLICA Y VIGA DE MADERAS SOBRE PILARES</a:t>
            </a: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2-ESTUDIO </a:t>
            </a:r>
            <a:r>
              <a:rPr lang="es-ES" sz="2200" b="1" dirty="0"/>
              <a:t>DE VIVIENDA EN CAMPANAR SITUADA EN </a:t>
            </a:r>
            <a:r>
              <a:rPr lang="es-ES" sz="2200" b="1" dirty="0" smtClean="0"/>
              <a:t>C/MOSÉN </a:t>
            </a:r>
            <a:r>
              <a:rPr lang="es-ES" sz="2200" b="1" dirty="0"/>
              <a:t>RAUSELL 28</a:t>
            </a:r>
          </a:p>
        </p:txBody>
      </p:sp>
      <p:pic>
        <p:nvPicPr>
          <p:cNvPr id="3074" name="Picture 2" descr="C:\Users\Joaquín\Documents\11-12\PFG\fotos\Techos\P1\IMG_05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9012" y="1700808"/>
            <a:ext cx="2946947" cy="1656184"/>
          </a:xfrm>
          <a:prstGeom prst="rect">
            <a:avLst/>
          </a:prstGeom>
          <a:noFill/>
        </p:spPr>
      </p:pic>
      <p:pic>
        <p:nvPicPr>
          <p:cNvPr id="3075" name="Picture 3" descr="C:\Users\Joaquín\Documents\11-12\PFG\fotos\Techos\P1\patologia oxidacion vig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717032"/>
            <a:ext cx="2971937" cy="16702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2-ESTUDIO </a:t>
            </a:r>
            <a:r>
              <a:rPr lang="es-ES" sz="2200" b="1" dirty="0"/>
              <a:t>DE VIVIENDA EN CAMPANAR SITUADA EN </a:t>
            </a:r>
            <a:r>
              <a:rPr lang="es-ES" sz="2200" b="1" dirty="0" smtClean="0"/>
              <a:t>C/MOSÉN </a:t>
            </a:r>
            <a:r>
              <a:rPr lang="es-ES" sz="2200" b="1" dirty="0"/>
              <a:t>RAUSELL 28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6048672" cy="460851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ANÁLISIS ELEMENTOS CONSTRUCTIVOS: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600" dirty="0" smtClean="0"/>
              <a:t>5-</a:t>
            </a:r>
            <a:r>
              <a:rPr lang="es-ES" sz="1600" u="sng" dirty="0" smtClean="0"/>
              <a:t>ESCALERA: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>
              <a:lnSpc>
                <a:spcPct val="150000"/>
              </a:lnSpc>
              <a:buFontTx/>
              <a:buNone/>
            </a:pPr>
            <a:r>
              <a:rPr lang="es-ES" sz="1600" dirty="0" smtClean="0"/>
              <a:t>-RESUELTA MEDIANTE BÓVEDA TABICADA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s-ES" sz="1600" dirty="0" smtClean="0"/>
              <a:t>-DE 3 TRAMOS (POCO USUAL)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s-ES" sz="1600" dirty="0" smtClean="0"/>
              <a:t>-APOYOS SOBRE MUROS.</a:t>
            </a:r>
          </a:p>
          <a:p>
            <a:pPr>
              <a:lnSpc>
                <a:spcPct val="150000"/>
              </a:lnSpc>
              <a:buFontTx/>
              <a:buNone/>
            </a:pPr>
            <a:endParaRPr lang="es-ES" sz="1600" dirty="0" smtClean="0"/>
          </a:p>
          <a:p>
            <a:pPr>
              <a:lnSpc>
                <a:spcPct val="150000"/>
              </a:lnSpc>
              <a:buFontTx/>
              <a:buNone/>
            </a:pPr>
            <a:r>
              <a:rPr lang="es-ES" sz="1600" dirty="0" smtClean="0"/>
              <a:t>-NO SE TRATA DE LA ESCALERA EN ORIGEN.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5 Imagen" descr="C:\Users\Joaquín\Documents\11-12\PFG\imagenes\escalera en orige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005064"/>
            <a:ext cx="295232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Joaquín\Desktop\P10100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628800"/>
            <a:ext cx="2952328" cy="22142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2-ESTUDIO </a:t>
            </a:r>
            <a:r>
              <a:rPr lang="es-ES" sz="2200" b="1" dirty="0"/>
              <a:t>DE VIVIENDA EN CAMPANAR SITUADA EN </a:t>
            </a:r>
            <a:r>
              <a:rPr lang="es-ES" sz="2200" b="1" dirty="0" smtClean="0"/>
              <a:t>C/MOSÉN </a:t>
            </a:r>
            <a:r>
              <a:rPr lang="es-ES" sz="2200" b="1" dirty="0"/>
              <a:t>RAUSELL 28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104456" cy="460851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ANÁLISIS ELEMENTOS CONSTRUCTIVOS: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600" dirty="0" smtClean="0"/>
              <a:t>6-</a:t>
            </a:r>
            <a:r>
              <a:rPr lang="es-ES" sz="1600" u="sng" dirty="0" smtClean="0"/>
              <a:t>PARTICIONES: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600" dirty="0" smtClean="0"/>
              <a:t>-PARTICIONES EN TODA LA VIVIENDA MEDIANTE LADRILLO MACIZO (FORMATO HABITUAL) COLOCADO A PANDERETE.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600" dirty="0" smtClean="0"/>
              <a:t>-EXCEPTUANDO EL TABICÓN A SOGAS DE LA ZONA DEL PATIO QUE SIRVE DE APOYO A LAS VIGUETAS DEL FORJADO Y A LA ESCALERA.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6" name="5 Imagen" descr="C:\Users\Joaquín\Documents\11-12\PFG\fotos\P1\IMG_057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933056"/>
            <a:ext cx="4103328" cy="230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C:\Users\Joaquín\Documents\11-12\PFG\fotos\P1\P1010059.JPG"/>
          <p:cNvPicPr/>
          <p:nvPr/>
        </p:nvPicPr>
        <p:blipFill>
          <a:blip r:embed="rId3" cstate="print"/>
          <a:srcRect l="40365" t="44486" r="11630"/>
          <a:stretch>
            <a:fillRect/>
          </a:stretch>
        </p:blipFill>
        <p:spPr bwMode="auto">
          <a:xfrm>
            <a:off x="5148064" y="1556792"/>
            <a:ext cx="2592288" cy="224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2-ESTUDIO </a:t>
            </a:r>
            <a:r>
              <a:rPr lang="es-ES" sz="2200" b="1" dirty="0"/>
              <a:t>DE VIVIENDA EN CAMPANAR SITUADA EN </a:t>
            </a:r>
            <a:r>
              <a:rPr lang="es-ES" sz="2200" b="1" dirty="0" smtClean="0"/>
              <a:t>C/MOSÉN </a:t>
            </a:r>
            <a:r>
              <a:rPr lang="es-ES" sz="2200" b="1" dirty="0"/>
              <a:t>RAUSELL 28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104456" cy="460851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ANÁLISIS ELEMENTOS CONSTRUCTIVOS: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600" dirty="0" smtClean="0"/>
              <a:t>7-</a:t>
            </a:r>
            <a:r>
              <a:rPr lang="es-ES" sz="1600" u="sng" dirty="0" smtClean="0"/>
              <a:t>REVESTIMIENTOS</a:t>
            </a:r>
            <a:r>
              <a:rPr lang="es-ES" sz="1600" dirty="0" smtClean="0"/>
              <a:t>:</a:t>
            </a:r>
          </a:p>
          <a:p>
            <a:pPr marL="533400" indent="-533400">
              <a:lnSpc>
                <a:spcPct val="150000"/>
              </a:lnSpc>
              <a:buFontTx/>
              <a:buNone/>
            </a:pPr>
            <a:r>
              <a:rPr lang="es-ES" sz="1600" dirty="0" smtClean="0"/>
              <a:t>-EN PAREDES INTERIORES Y EN  TECHO DE PLANTA BAJA REVESTIMIENTO DE YESO.</a:t>
            </a:r>
          </a:p>
          <a:p>
            <a:pPr marL="533400" indent="-533400">
              <a:lnSpc>
                <a:spcPct val="150000"/>
              </a:lnSpc>
              <a:buFontTx/>
              <a:buNone/>
            </a:pPr>
            <a:r>
              <a:rPr lang="es-ES" sz="1600" dirty="0" smtClean="0"/>
              <a:t>-EN LA PLANTA PRIMERA SE CONSERVA PARTE DEL FALSO TECHO.</a:t>
            </a:r>
          </a:p>
          <a:p>
            <a:pPr marL="533400" indent="-533400">
              <a:lnSpc>
                <a:spcPct val="150000"/>
              </a:lnSpc>
              <a:buFontTx/>
              <a:buNone/>
            </a:pPr>
            <a:r>
              <a:rPr lang="es-ES" sz="1600" dirty="0" smtClean="0"/>
              <a:t>-EN EXTERIORES MORTERO DE CAL.</a:t>
            </a:r>
          </a:p>
          <a:p>
            <a:pPr marL="533400" indent="-533400">
              <a:lnSpc>
                <a:spcPct val="150000"/>
              </a:lnSpc>
              <a:buFontTx/>
              <a:buNone/>
            </a:pPr>
            <a:r>
              <a:rPr lang="es-ES" sz="1600" dirty="0" smtClean="0"/>
              <a:t>-RESTOS DE PAVIMENTO EN ALGUNAS ZONAS</a:t>
            </a:r>
          </a:p>
          <a:p>
            <a:pPr marL="533400" indent="-533400">
              <a:buFontTx/>
              <a:buNone/>
            </a:pPr>
            <a:endParaRPr lang="es-ES" sz="1600" dirty="0" smtClean="0">
              <a:solidFill>
                <a:srgbClr val="000066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8" name="7 Imagen" descr="C:\Users\Joaquín\Documents\11-12\PFG\fotos\P1\P101007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556792"/>
            <a:ext cx="374441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C:\Users\Joaquín\Documents\11-12\PFG\fotos\Techos\P2\IMG_0554.JPG"/>
          <p:cNvPicPr/>
          <p:nvPr/>
        </p:nvPicPr>
        <p:blipFill>
          <a:blip r:embed="rId3" cstate="print"/>
          <a:srcRect r="58914"/>
          <a:stretch>
            <a:fillRect/>
          </a:stretch>
        </p:blipFill>
        <p:spPr bwMode="auto">
          <a:xfrm>
            <a:off x="6372200" y="3573016"/>
            <a:ext cx="2217933" cy="303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C:\Users\Joaquín\Documents\11-12\PFG\imagenes\PAVIMENTOS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4509120"/>
            <a:ext cx="5136610" cy="213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2-ESTUDIO </a:t>
            </a:r>
            <a:r>
              <a:rPr lang="es-ES" sz="2200" b="1" dirty="0"/>
              <a:t>DE VIVIENDA EN CAMPANAR SITUADA EN </a:t>
            </a:r>
            <a:r>
              <a:rPr lang="es-ES" sz="2200" b="1" dirty="0" smtClean="0"/>
              <a:t>C/MOSÉN </a:t>
            </a:r>
            <a:r>
              <a:rPr lang="es-ES" sz="2200" b="1" dirty="0"/>
              <a:t>RAUSELL 28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39552" y="1556792"/>
            <a:ext cx="4104456" cy="460851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LEVANTAMIENTO GRÁFICO:</a:t>
            </a:r>
          </a:p>
          <a:p>
            <a:pPr marL="533400" indent="-533400">
              <a:buFontTx/>
              <a:buNone/>
            </a:pPr>
            <a:endParaRPr lang="es-ES" sz="1600" dirty="0" smtClean="0">
              <a:solidFill>
                <a:srgbClr val="000066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1026" name="Picture 2" descr="C:\Users\Joaquín\Desktop\imagenes power point\PLANTA BAJA ESTADO ACTU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132856"/>
            <a:ext cx="2880320" cy="2420695"/>
          </a:xfrm>
          <a:prstGeom prst="rect">
            <a:avLst/>
          </a:prstGeom>
          <a:noFill/>
        </p:spPr>
      </p:pic>
      <p:pic>
        <p:nvPicPr>
          <p:cNvPr id="1027" name="Picture 3" descr="C:\Users\Joaquín\Desktop\imagenes power point\PLANTA PRIMERA ESTADO ACTU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132856"/>
            <a:ext cx="2683274" cy="2308298"/>
          </a:xfrm>
          <a:prstGeom prst="rect">
            <a:avLst/>
          </a:prstGeom>
          <a:noFill/>
        </p:spPr>
      </p:pic>
      <p:pic>
        <p:nvPicPr>
          <p:cNvPr id="1028" name="Picture 4" descr="C:\Users\Joaquín\Desktop\imagenes power point\FACHADA MARINE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437112"/>
            <a:ext cx="2789795" cy="2016224"/>
          </a:xfrm>
          <a:prstGeom prst="rect">
            <a:avLst/>
          </a:prstGeom>
          <a:noFill/>
        </p:spPr>
      </p:pic>
      <p:pic>
        <p:nvPicPr>
          <p:cNvPr id="1029" name="Picture 5" descr="C:\Users\Joaquín\Desktop\imagenes power point\FACHADA MOSE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653136"/>
            <a:ext cx="2590308" cy="17121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PRINCIPALES PATOLOGÍAS EN LA VIVIENDA</a:t>
            </a:r>
            <a:endParaRPr lang="es-ES" sz="2200" b="1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104456" cy="460851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HUMEDADES :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600" dirty="0" smtClean="0"/>
              <a:t>1-POR CAPILARIDAD: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-LOCALIZADAS EN LA PLANTA BAJA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-EN PARAMENTOS EN CONTACTO CON EL TERRENO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2-POR FILTRACION: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-EN TODA LA PLANTA  PRIMERA Y EN LA CHIMENEA.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6" name="5 Imagen" descr="C:\Users\Joaquín\Documents\11-12\PFG\imagenes\patologia humedades.png"/>
          <p:cNvPicPr/>
          <p:nvPr/>
        </p:nvPicPr>
        <p:blipFill>
          <a:blip r:embed="rId2" cstate="print"/>
          <a:srcRect r="8880"/>
          <a:stretch>
            <a:fillRect/>
          </a:stretch>
        </p:blipFill>
        <p:spPr bwMode="auto">
          <a:xfrm>
            <a:off x="4644008" y="1484784"/>
            <a:ext cx="280831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C:\Users\Joaquín\Documents\11-12\PFG\fotos\P1\patologia humedades.jpg"/>
          <p:cNvPicPr/>
          <p:nvPr/>
        </p:nvPicPr>
        <p:blipFill>
          <a:blip r:embed="rId3" cstate="print"/>
          <a:srcRect l="19187" t="13369"/>
          <a:stretch>
            <a:fillRect/>
          </a:stretch>
        </p:blipFill>
        <p:spPr bwMode="auto">
          <a:xfrm>
            <a:off x="4644008" y="3933056"/>
            <a:ext cx="2806343" cy="2250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PRINCIPALES PATOLOGÍAS EN LA VIVIENDA</a:t>
            </a:r>
            <a:endParaRPr lang="es-ES" sz="2200" b="1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104456" cy="460851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DEFICIENCIAS EN ELEMENTOS DE CUBIERTA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-SE DIFERENCIAN DOS ZONAS: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-ZONA A: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	-FALTA DE ESTABILIDAD EN LA CUBIERTA.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	-PERDIDA DE CAPACIDAD PORTANTE DE LAS VIGAS.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-ZONA B: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	-PRINCIPIO DE PUDRICIÓN EN LOS PARES Y RASTRELES.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	-DESPRENDIMIENTO DE PIEZAS CERÁMICAS.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7" name="6 Imagen" descr="C:\Users\Joaquín\Documents\11-12\PFG\fotos\Techos\P2\IMG_0560.JPG"/>
          <p:cNvPicPr/>
          <p:nvPr/>
        </p:nvPicPr>
        <p:blipFill>
          <a:blip r:embed="rId2" cstate="print"/>
          <a:srcRect r="5117" b="21729"/>
          <a:stretch>
            <a:fillRect/>
          </a:stretch>
        </p:blipFill>
        <p:spPr bwMode="auto">
          <a:xfrm>
            <a:off x="4572000" y="3068960"/>
            <a:ext cx="3274867" cy="152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C:\Users\Joaquín\Documents\11-12\PFG\fotos\Techos\P2\IMG_05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509120"/>
            <a:ext cx="3240360" cy="1821083"/>
          </a:xfrm>
          <a:prstGeom prst="rect">
            <a:avLst/>
          </a:prstGeom>
          <a:noFill/>
        </p:spPr>
      </p:pic>
      <p:pic>
        <p:nvPicPr>
          <p:cNvPr id="6" name="5 Imagen" descr="C:\Users\Joaquín\Documents\11-12\PFG\imagenes\Patologia cubierta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268760"/>
            <a:ext cx="2374194" cy="1931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INFORME PATOLÓGICO</a:t>
            </a:r>
            <a:endParaRPr lang="es-ES" sz="2200" b="1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7848872" cy="460851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-EN GENERAL PRESENTA UN ESTADO DE CONSERVACIÓN DEFICIENTE DEBIDO AL ABANDONO Y LOS AGENTES ATMOSFÉRICOS.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-LOS MUROS DE CARGA  Y SOPORTES PRESENTAN UN  ESTADO ACEPTABLE DE CONSERVACIÓN.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-FALTA DE ESTABILIDAD EN LA ESTRUCTURA DE CUBIERTA DEBIDO A DIFERENTES FACTORES: MALA EJECUCIÓN, FALTA DE MANTENIMIENTO…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-LA VIGA QUE SUSTENTA EL FORJADO PRESENTA PUDRICIÓN Y LA VIGA METÁLICA DE REFUERZO UN PRINCIPIO DE OXIDACIÓN.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-EL RESTO DE PATOLOGÍAS DEBEN SUBSANARSE PERO NO PRESENTAN PELIGRO PARA LA ESTABILIDAD DEL EDIFICIO.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3- PROPUESTA DE ACTUACIÓN</a:t>
            </a:r>
            <a:endParaRPr lang="es-ES" sz="2200" b="1" dirty="0"/>
          </a:p>
        </p:txBody>
      </p:sp>
      <p:sp>
        <p:nvSpPr>
          <p:cNvPr id="6" name="2 Marcador de contenido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ANTECEDENTES: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-</a:t>
            </a:r>
            <a:r>
              <a:rPr lang="es-ES" sz="1600" dirty="0" smtClean="0"/>
              <a:t>DIFERENCIA DE COTAS ENTRE LA ACERA Y EL INTERIOR DE LA VIVIENDA.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s-ES" sz="1600" dirty="0" smtClean="0"/>
              <a:t>-SECCIÓN C/MARINES				-SECCIÓN C/MOSÉN RAUSELL</a:t>
            </a:r>
          </a:p>
        </p:txBody>
      </p:sp>
      <p:pic>
        <p:nvPicPr>
          <p:cNvPr id="6149" name="Picture 5" descr="C:\Users\Joaquín\Desktop\imagenes power point\Desnivel transvers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564904"/>
            <a:ext cx="4538178" cy="2850426"/>
          </a:xfrm>
          <a:prstGeom prst="rect">
            <a:avLst/>
          </a:prstGeom>
          <a:noFill/>
        </p:spPr>
      </p:pic>
      <p:pic>
        <p:nvPicPr>
          <p:cNvPr id="6147" name="Picture 3" descr="C:\Users\Joaquín\Desktop\imagenes power point\Desnivel longitud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996952"/>
            <a:ext cx="4663836" cy="22503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ANTECEDENTES: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-</a:t>
            </a:r>
            <a:r>
              <a:rPr lang="es-ES" sz="1600" dirty="0" smtClean="0"/>
              <a:t>INVASIÓN DE PLANTA PRIMERA POR VIVIENDA COLINDANTE.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		PLANTA BAJA			PLANTA PRIMERA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7170" name="Picture 2" descr="C:\Users\Joaquín\Desktop\imagenes power point\INVASION VECION P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564904"/>
            <a:ext cx="3434782" cy="2808312"/>
          </a:xfrm>
          <a:prstGeom prst="rect">
            <a:avLst/>
          </a:prstGeom>
          <a:noFill/>
        </p:spPr>
      </p:pic>
      <p:pic>
        <p:nvPicPr>
          <p:cNvPr id="7171" name="Picture 3" descr="C:\Users\Joaquín\Desktop\imagenes power point\INVASION VECION P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564904"/>
            <a:ext cx="3229083" cy="2790936"/>
          </a:xfrm>
          <a:prstGeom prst="rect">
            <a:avLst/>
          </a:prstGeom>
          <a:noFill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3- PROPUESTA DE ACTUACIÓN</a:t>
            </a:r>
            <a:endParaRPr lang="es-ES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3- PROPUESTA DE ACTUACIÓN</a:t>
            </a:r>
            <a:endParaRPr lang="es-ES" sz="2200" b="1" dirty="0"/>
          </a:p>
        </p:txBody>
      </p:sp>
      <p:sp>
        <p:nvSpPr>
          <p:cNvPr id="5" name="2 Marcador de contenido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ANTECEDENTES: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-</a:t>
            </a:r>
            <a:r>
              <a:rPr lang="es-ES" sz="1600" dirty="0" smtClean="0"/>
              <a:t>VIVIENDA SITUADA EN EL NÚCLEO HISTÓRICO TRADICIONAL DEL BARRIO DE CAMPANAR.</a:t>
            </a:r>
          </a:p>
          <a:p>
            <a:pPr lvl="0">
              <a:lnSpc>
                <a:spcPct val="150000"/>
              </a:lnSpc>
              <a:buNone/>
              <a:defRPr/>
            </a:pPr>
            <a:r>
              <a:rPr lang="es-ES" sz="1600" dirty="0" smtClean="0"/>
              <a:t>-NIVEL 3 DE PROTECCIÓN:  CONSERVAR LA TOTALIDAD DE LA FACHADA POR SU INTEGRACIÓN EN EL AMBIENTE URBANO.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8195" name="Picture 3" descr="C:\Users\Joaquín\Documents\11-12\PFG\fotos\Fachada\IMG_0596.JPG"/>
          <p:cNvPicPr>
            <a:picLocks noChangeAspect="1" noChangeArrowheads="1"/>
          </p:cNvPicPr>
          <p:nvPr/>
        </p:nvPicPr>
        <p:blipFill>
          <a:blip r:embed="rId2" cstate="print"/>
          <a:srcRect r="10811"/>
          <a:stretch>
            <a:fillRect/>
          </a:stretch>
        </p:blipFill>
        <p:spPr bwMode="auto">
          <a:xfrm>
            <a:off x="539552" y="4797152"/>
            <a:ext cx="2376264" cy="1497335"/>
          </a:xfrm>
          <a:prstGeom prst="rect">
            <a:avLst/>
          </a:prstGeom>
          <a:noFill/>
        </p:spPr>
      </p:pic>
      <p:pic>
        <p:nvPicPr>
          <p:cNvPr id="8194" name="Picture 2" descr="C:\Users\Joaquín\Desktop\imagenes power point\FACHADA MOS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140968"/>
            <a:ext cx="2396654" cy="1584176"/>
          </a:xfrm>
          <a:prstGeom prst="rect">
            <a:avLst/>
          </a:prstGeom>
          <a:noFill/>
        </p:spPr>
      </p:pic>
      <p:pic>
        <p:nvPicPr>
          <p:cNvPr id="8197" name="Picture 5" descr="C:\Users\Joaquín\Documents\11-12\PFG\fotos\Fachada\patologia fachada.jpg"/>
          <p:cNvPicPr>
            <a:picLocks noChangeAspect="1" noChangeArrowheads="1"/>
          </p:cNvPicPr>
          <p:nvPr/>
        </p:nvPicPr>
        <p:blipFill>
          <a:blip r:embed="rId4" cstate="print"/>
          <a:srcRect l="14238"/>
          <a:stretch>
            <a:fillRect/>
          </a:stretch>
        </p:blipFill>
        <p:spPr bwMode="auto">
          <a:xfrm>
            <a:off x="5868144" y="4653136"/>
            <a:ext cx="2602415" cy="1705368"/>
          </a:xfrm>
          <a:prstGeom prst="rect">
            <a:avLst/>
          </a:prstGeom>
          <a:noFill/>
        </p:spPr>
      </p:pic>
      <p:pic>
        <p:nvPicPr>
          <p:cNvPr id="8196" name="Picture 4" descr="C:\Users\Joaquín\Desktop\imagenes power point\FACHADA MARINES.png"/>
          <p:cNvPicPr>
            <a:picLocks noChangeAspect="1" noChangeArrowheads="1"/>
          </p:cNvPicPr>
          <p:nvPr/>
        </p:nvPicPr>
        <p:blipFill>
          <a:blip r:embed="rId5" cstate="print"/>
          <a:srcRect t="14959" r="2703"/>
          <a:stretch>
            <a:fillRect/>
          </a:stretch>
        </p:blipFill>
        <p:spPr bwMode="auto">
          <a:xfrm>
            <a:off x="4427984" y="3140968"/>
            <a:ext cx="2592288" cy="16374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3- PROPUESTA DE ACTUACIÓN</a:t>
            </a:r>
            <a:endParaRPr lang="es-ES" sz="2200" b="1" dirty="0"/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539552" y="1556792"/>
            <a:ext cx="7272808" cy="460851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OBJETIVOS: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-</a:t>
            </a:r>
            <a:r>
              <a:rPr lang="es-ES" sz="1600" dirty="0" smtClean="0"/>
              <a:t>SUSTITUIR EL TEJADO ACTUAL POR OTRO DE NUEVA EJECUCIÓN.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-SUSTITUIR EL FORJADO POR OTRO DE NUEVA CONSTRUCCIÓN.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-EJECUTAR UN FORJADO SANITARIO PARA RESOLVER EL PROBLEMA DE HUMEDADES POR CAPILARIDAD.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-REHABILITAR LA FACHADA.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-NUEVA DISTRIBUCIÓN PARA MEJORAR LA HABITABILIDAD.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 smtClean="0"/>
              <a:t>3- PROPUESTA DE ACTUACIÓN</a:t>
            </a:r>
            <a:endParaRPr lang="es-ES" sz="2200" b="1" dirty="0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39552" y="1556792"/>
            <a:ext cx="7920880" cy="208823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NUEVA DISTRIBUCIÓN: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-MAYOR PROBLEMÁTICA EN LA DISTRIBUCIÓN DE LA PLANTA BAJA.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-LA DISTRIBUCIÓN SE HA DESARROLLADO EN TORNO A LA SITUACIÓN DE LA ESCALERA.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-SE INTENTA APROVECHAR LA SALIDA DE HUMO EXISTENTE.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7" name="6 Imagen" descr="C:\Users\Joaquín\Documents\11-12\PFG\Ayuntamiento\imagenes\pb tipo 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17032"/>
            <a:ext cx="2847611" cy="208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C:\Users\Joaquín\Documents\11-12\PFG\Ayuntamiento\imagenes\pb tipo 2.png"/>
          <p:cNvPicPr/>
          <p:nvPr/>
        </p:nvPicPr>
        <p:blipFill>
          <a:blip r:embed="rId3" cstate="print"/>
          <a:srcRect r="4360" b="9375"/>
          <a:stretch>
            <a:fillRect/>
          </a:stretch>
        </p:blipFill>
        <p:spPr bwMode="auto">
          <a:xfrm>
            <a:off x="3131840" y="3717032"/>
            <a:ext cx="273630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:\Users\Joaquín\Documents\11-12\PFG\Ayuntamiento\imagenes\pb tipo 3.png"/>
          <p:cNvPicPr/>
          <p:nvPr/>
        </p:nvPicPr>
        <p:blipFill>
          <a:blip r:embed="rId4" cstate="print"/>
          <a:srcRect r="5086" b="3237"/>
          <a:stretch>
            <a:fillRect/>
          </a:stretch>
        </p:blipFill>
        <p:spPr bwMode="auto">
          <a:xfrm>
            <a:off x="5868144" y="3717032"/>
            <a:ext cx="259228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392488" cy="208823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NUEVA DISTRIBUCIÓN: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-ACCESO POR C/MARINES.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-VENTANAL EN ANTIGUO ACCESO POR C/MARINES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9220" name="Picture 4" descr="C:\Users\Joaquín\Desktop\imagenes power point\PLANTA BAJA ESTADO ACTU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996952"/>
            <a:ext cx="4032448" cy="3544769"/>
          </a:xfrm>
          <a:prstGeom prst="rect">
            <a:avLst/>
          </a:prstGeom>
          <a:noFill/>
        </p:spPr>
      </p:pic>
      <p:pic>
        <p:nvPicPr>
          <p:cNvPr id="9221" name="Picture 5" descr="C:\Users\Joaquín\Desktop\imagenes power point\PLANTA PRIMERA ESTADO ACTU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996952"/>
            <a:ext cx="3744416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Joaquín\Desktop\imagenes power point\ALZADO MOSEN RE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1556792"/>
            <a:ext cx="3283997" cy="2448272"/>
          </a:xfrm>
          <a:prstGeom prst="rect">
            <a:avLst/>
          </a:prstGeom>
          <a:noFill/>
        </p:spPr>
      </p:pic>
      <p:pic>
        <p:nvPicPr>
          <p:cNvPr id="2051" name="Picture 3" descr="C:\Users\Joaquín\Desktop\imagenes power point\ALZADO MARINES RE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77072"/>
            <a:ext cx="3278252" cy="2564904"/>
          </a:xfrm>
          <a:prstGeom prst="rect">
            <a:avLst/>
          </a:prstGeom>
          <a:noFill/>
        </p:spPr>
      </p:pic>
      <p:pic>
        <p:nvPicPr>
          <p:cNvPr id="2052" name="Picture 4" descr="C:\Users\Joaquín\Desktop\imagenes power point\FACHADA MOS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628800"/>
            <a:ext cx="3377103" cy="2232248"/>
          </a:xfrm>
          <a:prstGeom prst="rect">
            <a:avLst/>
          </a:prstGeom>
          <a:noFill/>
        </p:spPr>
      </p:pic>
      <p:pic>
        <p:nvPicPr>
          <p:cNvPr id="2053" name="Picture 5" descr="C:\Users\Joaquín\Desktop\imagenes power point\FACHADA MARINE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077072"/>
            <a:ext cx="3589466" cy="25941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539552" y="1556792"/>
            <a:ext cx="2952328" cy="475252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CUADRO DE SUPERFICIES: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SUPERFICIE UTIL 	M2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RECIBIDOR 	17,30</a:t>
            </a:r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SALA DE ESTAR 	23,34</a:t>
            </a:r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DESPACHO 	9,56</a:t>
            </a:r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ASEO 		2,48</a:t>
            </a:r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COCINA		14,38</a:t>
            </a:r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TOTAL PLANTA BAJA	67.06</a:t>
            </a:r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sp>
        <p:nvSpPr>
          <p:cNvPr id="14" name="13 CuadroTexto"/>
          <p:cNvSpPr txBox="1"/>
          <p:nvPr/>
        </p:nvSpPr>
        <p:spPr>
          <a:xfrm>
            <a:off x="3923928" y="2060848"/>
            <a:ext cx="4464496" cy="310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s-ES" sz="1600" dirty="0" smtClean="0"/>
              <a:t>SUPERFICIE UTIL 		M2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lvl="0" indent="-342900">
              <a:spcBef>
                <a:spcPct val="20000"/>
              </a:spcBef>
              <a:defRPr/>
            </a:pPr>
            <a:r>
              <a:rPr lang="es-ES" sz="1600" dirty="0" smtClean="0"/>
              <a:t>DORMITORIO 1		11,76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s-ES" sz="1600" dirty="0" smtClean="0"/>
              <a:t>DORMITORIO 2		7.68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s-ES" sz="1600" dirty="0" smtClean="0"/>
              <a:t>DORMITORIO 3		15.19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s-ES" sz="1600" dirty="0" smtClean="0"/>
              <a:t>BAÑO 1			3.95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s-ES" sz="1600" dirty="0" smtClean="0"/>
              <a:t>BAÑO2			4.08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s-ES" sz="1600" dirty="0" smtClean="0"/>
              <a:t>DISTRIBUIDOR 		4.83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s-ES" sz="1600" dirty="0" smtClean="0"/>
              <a:t>TOTAL PLANTA PRIMERA	47.49</a:t>
            </a:r>
          </a:p>
          <a:p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755576" y="5229200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SUPERFICIE UTIL TOTAL: 	</a:t>
            </a:r>
            <a:r>
              <a:rPr lang="es-ES" b="1" dirty="0" smtClean="0"/>
              <a:t>114,55 M2</a:t>
            </a:r>
          </a:p>
          <a:p>
            <a:r>
              <a:rPr lang="es-ES" dirty="0" smtClean="0"/>
              <a:t>SUPERFICIE CONSTRUIDA:	</a:t>
            </a:r>
            <a:r>
              <a:rPr lang="es-ES" b="1" dirty="0" smtClean="0"/>
              <a:t>171,25 M2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395536" y="1628800"/>
            <a:ext cx="3312368" cy="4752528"/>
          </a:xfrm>
          <a:prstGeom prst="rect">
            <a:avLst/>
          </a:prstGeom>
        </p:spPr>
        <p:txBody>
          <a:bodyPr vert="horz" lIns="91440" tIns="45720" rIns="91440" bIns="45720" numCol="1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MEMORIA CONSTRUCTIVA: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1-</a:t>
            </a:r>
            <a:r>
              <a:rPr lang="es-ES" sz="1600" u="sng" dirty="0" smtClean="0"/>
              <a:t>DERRIBO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-SE REALIZARA POR MEDIOS MANUALES Y MECÁNICOS.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-SE ELIMINARAN EL FORJADO, LA CUBIERTA, LA TABIQUERÍA Y LOS PILARES DE LA ZONA DEL PATIO.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600" dirty="0" smtClean="0"/>
              <a:t>2-</a:t>
            </a:r>
            <a:r>
              <a:rPr lang="es-ES" sz="1600" u="sng" dirty="0" smtClean="0"/>
              <a:t>CERRAMIENTO DE FACHADA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600" dirty="0" smtClean="0"/>
              <a:t>-SE ELIMINARA EL MORTERO DE CAL EXISTENTE Y SE EJECUTARA UN NUEVO REVESTIMIENTO.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7" name="Picture 1" descr="C:\Users\Joaquín\Desktop\imagenes power point\PILARES DERRIBADO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772816"/>
            <a:ext cx="4949491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968552" cy="475252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MEMORIA CONSTRUCTIVA: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u="sng" dirty="0" smtClean="0"/>
              <a:t>3-ESTRUCTURA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-SE MANTIENEN LOS CERRAMIENTOS ESTRUCTURALES EXISTENTES.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-SUSTITUCIÓN DEL FORJADO EN SU TOTALIDAD.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-SE ELIMINAN LOS PILARES DEL PATIO.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-SE SUSTITUYE LA VIGA CENTRAL QUE SUSTENTA EL FORJADO.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-EJECUCIÓN DE UN PILAR METÁLICO PARA SUSTENTAR EL VUELO DE LA ESCALERA.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4098" name="Picture 2" descr="C:\Users\Joaquín\Desktop\imagenes power point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916832"/>
            <a:ext cx="2133600" cy="1724025"/>
          </a:xfrm>
          <a:prstGeom prst="rect">
            <a:avLst/>
          </a:prstGeom>
          <a:noFill/>
        </p:spPr>
      </p:pic>
      <p:pic>
        <p:nvPicPr>
          <p:cNvPr id="4099" name="Picture 3" descr="C:\Users\Joaquín\Desktop\imagenes power point\grafico_vigaIP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717032"/>
            <a:ext cx="931868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464496" cy="475252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MEMORIA CONSTRUCTIVA: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u="sng" dirty="0" smtClean="0"/>
              <a:t>4-CUBIERTA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-DE NUEVA CONSTRUCCIÓN.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-MISMO SISTEMA ESTRUCTURAL QUE EN LA CUBIERTA ANTERIOR.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-FUNCIÓN DE REVESTIMIENTO, PROTECCIÓN Y EVACUACIÓN DE AGUA.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-TEJAS CERÁMICAS PROCEDENTES DEL LEVANTAMIENTO DE LA CUBIERTA.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3074" name="Picture 2" descr="C:\Users\Joaquín\Desktop\imagenes power point\Foto-03-04-12-09-34-49_649x487.jpg"/>
          <p:cNvPicPr>
            <a:picLocks noChangeAspect="1" noChangeArrowheads="1"/>
          </p:cNvPicPr>
          <p:nvPr/>
        </p:nvPicPr>
        <p:blipFill>
          <a:blip r:embed="rId2" cstate="print"/>
          <a:srcRect l="22141" t="27398" r="367" b="3052"/>
          <a:stretch>
            <a:fillRect/>
          </a:stretch>
        </p:blipFill>
        <p:spPr bwMode="auto">
          <a:xfrm>
            <a:off x="4644008" y="1484784"/>
            <a:ext cx="3528392" cy="2376264"/>
          </a:xfrm>
          <a:prstGeom prst="rect">
            <a:avLst/>
          </a:prstGeom>
          <a:noFill/>
        </p:spPr>
      </p:pic>
      <p:pic>
        <p:nvPicPr>
          <p:cNvPr id="3076" name="Picture 4" descr="C:\Users\Joaquín\Desktop\imagenes power point\emf_alfarjias_inf_400_300_5BC288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077072"/>
            <a:ext cx="2756024" cy="20670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248472" cy="475252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MEMORIA CONSTRUCTIVA: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u="sng" dirty="0" smtClean="0"/>
              <a:t>5-CERRAMIENTOS INTERIORES.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-TABIQUES DE YESO LAMINADO: COMPUESTOS POR DOS PLACAS DE YESO DE 15 MM DE ESPESOR Y CANAL DE 48 MM.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-EN ASEOS: YESO LAMINADO RESISTENTE A LA HUMEDAD.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-PASO DE INSTALACIONES Y AISLAMIENTO TÉRMICO POR EL INTERIOR DEL TABIQUE.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-ACABADO EN PINTURA PLÁSTICA.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16385" name="Picture 1" descr="C:\Users\Joaquín\Desktop\imagenes power point\TABIQUE PLADU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196752"/>
            <a:ext cx="3993307" cy="3240360"/>
          </a:xfrm>
          <a:prstGeom prst="rect">
            <a:avLst/>
          </a:prstGeom>
          <a:noFill/>
        </p:spPr>
      </p:pic>
      <p:pic>
        <p:nvPicPr>
          <p:cNvPr id="16386" name="Picture 2" descr="C:\Users\Joaquín\Desktop\imagenes power point\pladur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437112"/>
            <a:ext cx="2808312" cy="21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323528" y="1124744"/>
            <a:ext cx="4248472" cy="5400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MEMORIA CONSTRUCTIVA: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u="sng" dirty="0" smtClean="0"/>
              <a:t>5-SOLADOS.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-BALDOSAS DE GRES PORCELÁNICO EN TODAS LAS DEPENDENCIAS.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-EN BAÑOS: GRES PORCELÁNCIO ANTIDESLIZANTE.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-RODAPIES EN COJUNTO CON EL PAVIMENTO.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u="sng" dirty="0" smtClean="0"/>
              <a:t>6-ALICATADOS.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-EN BAÑOS HASTA EL TECHO.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-EN COCINA HASTA MEDIA ALTURA.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600" u="sng" dirty="0" smtClean="0"/>
              <a:t>7- REVESTIMIENTOS.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" sz="1600" dirty="0" smtClean="0"/>
              <a:t>-CAPA DE IMPRIMACIÓN, Y DOS CAPAS DE PINTURA PLÁSTICA.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15361" name="Picture 1" descr="C:\Users\Joaquín\Desktop\imagenes power point\GRES PORCELANICO COC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628800"/>
            <a:ext cx="2857500" cy="2143125"/>
          </a:xfrm>
          <a:prstGeom prst="rect">
            <a:avLst/>
          </a:prstGeom>
          <a:noFill/>
        </p:spPr>
      </p:pic>
      <p:pic>
        <p:nvPicPr>
          <p:cNvPr id="15363" name="Picture 3" descr="C:\Users\Joaquín\Desktop\imagenes power point\GRES PORCELANICO COMED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645024"/>
            <a:ext cx="1872208" cy="2636913"/>
          </a:xfrm>
          <a:prstGeom prst="rect">
            <a:avLst/>
          </a:prstGeom>
          <a:noFill/>
        </p:spPr>
      </p:pic>
      <p:pic>
        <p:nvPicPr>
          <p:cNvPr id="15364" name="Picture 4" descr="C:\Users\Joaquín\Desktop\imagenes power point\COLORKER marmo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717032"/>
            <a:ext cx="2209561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248472" cy="4752528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MEMORIA CONSTRUCTIVA: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u="sng" dirty="0" smtClean="0"/>
              <a:t>8-INSTALACIONES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INST. FONTANERIA: DE ACUERDO A NORMATIVA.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INST. ELÉCTRICA: DE ACUERDO AL REGLAMENTO ELECTROTÉCNICO PARA BAJA TENSIÓN.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INST. CLIMATIZACIÓN: CLIMATIZADORES INDIVIDUALES TIPO SPLIT, POTENCIA SEGÚN CÁLCULO.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u="sng" dirty="0" smtClean="0"/>
              <a:t>9-CARPINTERIAS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-DE MADERA, ESTANCAS, AISLANTES ACÚSTICO Y HIGROTÉRMICO  Y QUE PERMITAN LA VENTILACIÓN.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-VIDRIO DOBLE AISLANTE EN VENTANAS.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14337" name="Picture 1" descr="C:\Users\Joaquín\Desktop\imagenes power point\059-paredes-de-pladur-ca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628800"/>
            <a:ext cx="4098032" cy="2397349"/>
          </a:xfrm>
          <a:prstGeom prst="rect">
            <a:avLst/>
          </a:prstGeom>
          <a:noFill/>
        </p:spPr>
      </p:pic>
      <p:pic>
        <p:nvPicPr>
          <p:cNvPr id="14338" name="Picture 2" descr="C:\Users\Joaquín\Desktop\imagenes power point\INSTALACIONES PLAD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861048"/>
            <a:ext cx="2160240" cy="1620180"/>
          </a:xfrm>
          <a:prstGeom prst="rect">
            <a:avLst/>
          </a:prstGeom>
          <a:noFill/>
        </p:spPr>
      </p:pic>
      <p:pic>
        <p:nvPicPr>
          <p:cNvPr id="14339" name="Picture 3" descr="C:\Users\Joaquín\Desktop\imagenes power point\montajepuerta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293096"/>
            <a:ext cx="2612132" cy="2039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248472" cy="475252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EJECUCIÓN DETALLADA: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u="sng" dirty="0" smtClean="0"/>
              <a:t>1-FORJADO SANITARIO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-CREAR CAMARA DE AIRE MEDIANTE TABIQUILLOS CONEJEROS PARA EVITAR LA HUMEDAD POR CAPILARIDAD.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-COMPUESTO POR VIGUETAS PRETENSADAS SEMIRRESISTENTES CON PERFIL DOBLE T, BOVEDILLA DE HORMIGON Y CAPA DE COMPRESIÓN.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-APOYO EN MURO PANAL.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13314" name="Picture 2" descr="C:\Users\Joaquín\Desktop\imagenes power point\forjado sanitario secc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653136"/>
            <a:ext cx="3690606" cy="1800200"/>
          </a:xfrm>
          <a:prstGeom prst="rect">
            <a:avLst/>
          </a:prstGeom>
          <a:noFill/>
        </p:spPr>
      </p:pic>
      <p:pic>
        <p:nvPicPr>
          <p:cNvPr id="13313" name="Picture 1" descr="C:\Users\Joaquín\Desktop\imagenes power point\forjado sanitari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340768"/>
            <a:ext cx="4223913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556792"/>
            <a:ext cx="4248472" cy="475252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</p:txBody>
      </p:sp>
      <p:pic>
        <p:nvPicPr>
          <p:cNvPr id="12290" name="Picture 2" descr="C:\Users\Joaquín\Desktop\imagenes power point\forjado sanitario ventilac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484784"/>
            <a:ext cx="4221397" cy="4608512"/>
          </a:xfrm>
          <a:prstGeom prst="rect">
            <a:avLst/>
          </a:prstGeom>
          <a:noFill/>
        </p:spPr>
      </p:pic>
      <p:sp>
        <p:nvSpPr>
          <p:cNvPr id="8" name="2 Marcador de contenido"/>
          <p:cNvSpPr txBox="1">
            <a:spLocks/>
          </p:cNvSpPr>
          <p:nvPr/>
        </p:nvSpPr>
        <p:spPr>
          <a:xfrm>
            <a:off x="539552" y="1484784"/>
            <a:ext cx="4248472" cy="475252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EJECUCIÓN DETALLADA: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-AL QUEDAR POR DEBAJO DE LA COTA DE LA ACERA, SE CONECTARA CON EL EXTERIOR MEDIANTE CONDUCTOS DE PVC.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-EN LA PLANTA BAJA SE APROVECHARA EL TRASDOSADO DE YESO LAMINADO PARA PASAR EL TUBO.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12291" name="Picture 3" descr="C:\Users\Joaquín\Desktop\imagenes power point\detalles forjado sanitario.png"/>
          <p:cNvPicPr>
            <a:picLocks noChangeAspect="1" noChangeArrowheads="1"/>
          </p:cNvPicPr>
          <p:nvPr/>
        </p:nvPicPr>
        <p:blipFill>
          <a:blip r:embed="rId3" cstate="print"/>
          <a:srcRect l="51958" t="-791" r="1044" b="57469"/>
          <a:stretch>
            <a:fillRect/>
          </a:stretch>
        </p:blipFill>
        <p:spPr bwMode="auto">
          <a:xfrm>
            <a:off x="971600" y="4221088"/>
            <a:ext cx="3456384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484784"/>
            <a:ext cx="4248472" cy="475252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EJECUCIÓN DETALLADA: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u="sng" dirty="0" smtClean="0"/>
              <a:t>2-FORJADO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-FORJADO DE VIGUETAS METÁLICAS TIPO IPE-140, CON REVOLTÓN PREFABRICADO Y CAPA DE COMPRESIÓN DE 5CM.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-APOYO EN VIGA METÁLICA CENTRAL Y MUROS LATERALES.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-EN LOS MUROS SE COLOCARA UN PERFIL EN L QUE SIRVA DE APOYO.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11268" name="Picture 4" descr="C:\Users\Joaquín\Desktop\imagenes power point\FORJADO PLANT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412776"/>
            <a:ext cx="3168352" cy="28036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Joaquín\Desktop\imagenes power point\APOYO FORJADO VIGA CENTR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501008"/>
            <a:ext cx="4503993" cy="2526378"/>
          </a:xfrm>
          <a:prstGeom prst="rect">
            <a:avLst/>
          </a:prstGeom>
          <a:noFill/>
        </p:spPr>
      </p:pic>
      <p:pic>
        <p:nvPicPr>
          <p:cNvPr id="10241" name="Picture 1" descr="C:\Users\Joaquín\Desktop\imagenes power point\FORJADO ENCUENTRO CON FACHAD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1484784"/>
            <a:ext cx="5275444" cy="3672408"/>
          </a:xfrm>
          <a:prstGeom prst="rect">
            <a:avLst/>
          </a:prstGeom>
          <a:noFill/>
        </p:spPr>
      </p:pic>
      <p:sp>
        <p:nvSpPr>
          <p:cNvPr id="7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3" name="Picture 3" descr="C:\Users\Joaquín\Desktop\imagenes power point\FORJADO SECCION TRANSVERSA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556792"/>
            <a:ext cx="3360553" cy="2154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484784"/>
            <a:ext cx="4248472" cy="5040560"/>
          </a:xfrm>
          <a:prstGeom prst="rect">
            <a:avLst/>
          </a:prstGeom>
        </p:spPr>
        <p:txBody>
          <a:bodyPr vert="horz" lIns="91440" tIns="45720" rIns="91440" bIns="45720" numCol="1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/>
              <a:t>EJECUCIÓN DETALLADA: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u="sng" dirty="0" smtClean="0"/>
              <a:t>3-CUBIERTA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-CUBIERTA A 2 AGUAS.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-ESTRUCTURA DE VIGAS DE MADERA, QUE APOYAN SOBRE VIGA CENTRAL Y MUROS PERIMETRALES.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-CORREAS QUE SIRVEN DE APOYO AL LADRILLO CERÁMICO PARA FORMAR EL PLANO CONTINUO.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-AISLAMIENTO TÉRMICO Y LAMINA IMPERMEABILIZANTE.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/>
              <a:t>-SOBRE ESTOS, CAPA DE MORTERO DE CEMENTO Y TEJAS CERÁMICAS.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 smtClean="0"/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s-E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600" dirty="0" smtClean="0"/>
          </a:p>
        </p:txBody>
      </p:sp>
      <p:pic>
        <p:nvPicPr>
          <p:cNvPr id="56322" name="Picture 2" descr="C:\Users\Joaquín\Desktop\imagenes power point\CUBIERTA ESTRUCTURA RE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4077072"/>
            <a:ext cx="3096344" cy="2572043"/>
          </a:xfrm>
          <a:prstGeom prst="rect">
            <a:avLst/>
          </a:prstGeom>
          <a:noFill/>
        </p:spPr>
      </p:pic>
      <p:pic>
        <p:nvPicPr>
          <p:cNvPr id="7" name="Picture 2" descr="C:\Users\Joaquín\Desktop\imagenes power point\CUBIERTA ACTU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268761"/>
            <a:ext cx="3168352" cy="27771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3- PROPUESTA DE ACTUACIÓN</a:t>
            </a:r>
            <a:endParaRPr kumimoji="0" lang="es-E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7346" name="Picture 2" descr="C:\Users\Joaquín\Desktop\imagenes power point\CUBIERTA CUMBRERA RE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283338"/>
            <a:ext cx="2232248" cy="2383499"/>
          </a:xfrm>
          <a:prstGeom prst="rect">
            <a:avLst/>
          </a:prstGeom>
          <a:noFill/>
        </p:spPr>
      </p:pic>
      <p:pic>
        <p:nvPicPr>
          <p:cNvPr id="57347" name="Picture 3" descr="C:\Users\Joaquín\Desktop\imagenes power point\CUBIERTA ALERO RE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412776"/>
            <a:ext cx="4880132" cy="3528392"/>
          </a:xfrm>
          <a:prstGeom prst="rect">
            <a:avLst/>
          </a:prstGeom>
          <a:noFill/>
        </p:spPr>
      </p:pic>
      <p:pic>
        <p:nvPicPr>
          <p:cNvPr id="57348" name="Picture 4" descr="C:\Users\Joaquín\Desktop\imagenes power point\CUBIERTA CONDUCTO RE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412776"/>
            <a:ext cx="3558366" cy="2946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212977"/>
            <a:ext cx="8229600" cy="720080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s-ES" sz="2000" b="1" dirty="0" smtClean="0">
                <a:latin typeface="+mj-lt"/>
              </a:rPr>
              <a:t>GRACIAS POR SU ATENCION</a:t>
            </a:r>
            <a:endParaRPr lang="es-ES" sz="2000" b="1" dirty="0">
              <a:latin typeface="+mj-lt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95536" y="2204864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FIN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7680</TotalTime>
  <Words>1559</Words>
  <Application>Microsoft Office PowerPoint</Application>
  <PresentationFormat>Presentación en pantalla (4:3)</PresentationFormat>
  <Paragraphs>573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1" baseType="lpstr">
      <vt:lpstr>Tema de Office</vt:lpstr>
      <vt:lpstr>“ESTUDIO PREVIO Y PROPUESTA DE ACTUACIÓN EN VIVIENDA SITUADA EN C/MOSÉN RAUSELL 28”</vt:lpstr>
      <vt:lpstr>CAMPANAR</vt:lpstr>
      <vt:lpstr>CAMPANAR</vt:lpstr>
      <vt:lpstr>CAMPANAR</vt:lpstr>
      <vt:lpstr>CAMPANAR</vt:lpstr>
      <vt:lpstr>CAMPANAR</vt:lpstr>
      <vt:lpstr>2-ESTUDIO DE VIVIENDA EN CAMPANAR SITUADA EN C/MOSÉN RAUSELL 28</vt:lpstr>
      <vt:lpstr>2-ESTUDIO DE VIVIENDA EN CAMPANAR SITUADA EN C/MOSÉN RAUSELL 28</vt:lpstr>
      <vt:lpstr>2-ESTUDIO DE VIVIENDA EN CAMPANAR SITUADA EN C/MOSÉN RAUSELL 28</vt:lpstr>
      <vt:lpstr>2-ESTUDIO DE VIVIENDA EN CAMPANAR SITUADA EN C/MOSÉN RAUSELL 28</vt:lpstr>
      <vt:lpstr>2-ESTUDIO DE VIVIENDA EN CAMPANAR SITUADA EN C/MOSÉN RAUSELL 28</vt:lpstr>
      <vt:lpstr>2-ESTUDIO DE VIVIENDA EN CAMPANAR SITUADA EN C/MOSÉN RAUSELL 28</vt:lpstr>
      <vt:lpstr>2-ESTUDIO DE VIVIENDA EN CAMPANAR SITUADA EN C/MOSÉN RAUSELL 28</vt:lpstr>
      <vt:lpstr>2-ESTUDIO DE VIVIENDA EN CAMPANAR SITUADA EN C/MOSÉN RAUSELL 28</vt:lpstr>
      <vt:lpstr>2-ESTUDIO DE VIVIENDA EN CAMPANAR SITUADA EN C/MOSÉN RAUSELL 28</vt:lpstr>
      <vt:lpstr>2-ESTUDIO DE VIVIENDA EN CAMPANAR SITUADA EN C/MOSÉN RAUSELL 28</vt:lpstr>
      <vt:lpstr>PRINCIPALES PATOLOGÍAS EN LA VIVIENDA</vt:lpstr>
      <vt:lpstr>PRINCIPALES PATOLOGÍAS EN LA VIVIENDA</vt:lpstr>
      <vt:lpstr>INFORME PATOLÓGICO</vt:lpstr>
      <vt:lpstr>3- PROPUESTA DE ACTUACIÓN</vt:lpstr>
      <vt:lpstr>3- PROPUESTA DE ACTUACIÓN</vt:lpstr>
      <vt:lpstr>3- PROPUESTA DE ACTUACIÓN</vt:lpstr>
      <vt:lpstr>3- PROPUESTA DE ACTUACIÓN</vt:lpstr>
      <vt:lpstr>3- PROPUESTA DE ACTUACIÓN</vt:lpstr>
      <vt:lpstr>Diapositiva 25</vt:lpstr>
      <vt:lpstr>3- PROPUESTA DE ACTUACIÓN</vt:lpstr>
      <vt:lpstr>3- PROPUESTA DE ACTUACIÓN</vt:lpstr>
      <vt:lpstr>3- PROPUESTA DE ACTUACIÓN</vt:lpstr>
      <vt:lpstr>3- PROPUESTA DE ACTUACIÓN</vt:lpstr>
      <vt:lpstr>3- PROPUESTA DE ACTUACIÓN</vt:lpstr>
      <vt:lpstr>3- PROPUESTA DE ACTUACIÓN</vt:lpstr>
      <vt:lpstr>3- PROPUESTA DE ACTUACIÓN</vt:lpstr>
      <vt:lpstr>3- PROPUESTA DE ACTUACIÓN</vt:lpstr>
      <vt:lpstr>3- PROPUESTA DE ACTUACIÓN</vt:lpstr>
      <vt:lpstr>3- PROPUESTA DE ACTUACIÓN</vt:lpstr>
      <vt:lpstr>3- PROPUESTA DE ACTUACIÓN</vt:lpstr>
      <vt:lpstr>3- PROPUESTA DE ACTUACIÓN</vt:lpstr>
      <vt:lpstr>3- PROPUESTA DE ACTUACIÓN</vt:lpstr>
      <vt:lpstr>3- PROPUESTA DE ACTUACIÓN</vt:lpstr>
      <vt:lpstr>Diapositiva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Joaquín Castells Chiva</dc:creator>
  <cp:lastModifiedBy>Joaquín Castells Chiva</cp:lastModifiedBy>
  <cp:revision>310</cp:revision>
  <dcterms:created xsi:type="dcterms:W3CDTF">2012-07-04T11:05:08Z</dcterms:created>
  <dcterms:modified xsi:type="dcterms:W3CDTF">2012-07-12T14:56:52Z</dcterms:modified>
</cp:coreProperties>
</file>