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21385213" cy="30281563"/>
  <p:notesSz cx="14301788" cy="205644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2D"/>
    <a:srgbClr val="9C0808"/>
    <a:srgbClr val="740404"/>
    <a:srgbClr val="8888D8"/>
    <a:srgbClr val="800000"/>
    <a:srgbClr val="333300"/>
    <a:srgbClr val="003366"/>
    <a:srgbClr val="333399"/>
    <a:srgbClr val="B2B2B2"/>
    <a:srgbClr val="6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02" autoAdjust="0"/>
    <p:restoredTop sz="93478" autoAdjust="0"/>
  </p:normalViewPr>
  <p:slideViewPr>
    <p:cSldViewPr>
      <p:cViewPr varScale="1">
        <p:scale>
          <a:sx n="19" d="100"/>
          <a:sy n="19" d="100"/>
        </p:scale>
        <p:origin x="-2790" y="-144"/>
      </p:cViewPr>
      <p:guideLst>
        <p:guide orient="horz" pos="9538"/>
        <p:guide pos="3929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400"/>
            </a:pPr>
            <a:r>
              <a:rPr lang="es-ES" sz="1400" b="1" dirty="0"/>
              <a:t>Consumo</a:t>
            </a:r>
            <a:r>
              <a:rPr lang="es-ES" sz="1400" b="1" baseline="0" dirty="0"/>
              <a:t> </a:t>
            </a:r>
            <a:r>
              <a:rPr lang="es-ES" sz="1400" b="1" baseline="0" dirty="0" smtClean="0"/>
              <a:t>energético hormigón </a:t>
            </a:r>
            <a:r>
              <a:rPr lang="es-ES" sz="1400" b="1" baseline="0" dirty="0"/>
              <a:t>convencional </a:t>
            </a:r>
            <a:r>
              <a:rPr lang="es-ES" sz="1400" b="1" baseline="0" dirty="0" smtClean="0"/>
              <a:t>y reciclado </a:t>
            </a:r>
            <a:r>
              <a:rPr lang="es-ES" sz="1400" b="1" baseline="0" dirty="0"/>
              <a:t>(MJ</a:t>
            </a:r>
            <a:r>
              <a:rPr lang="es-ES" sz="1400" b="1" baseline="0" dirty="0" smtClean="0"/>
              <a:t>) / Consumo di </a:t>
            </a:r>
            <a:r>
              <a:rPr lang="es-ES" sz="1400" b="1" baseline="0" dirty="0" err="1" smtClean="0"/>
              <a:t>energia</a:t>
            </a:r>
            <a:r>
              <a:rPr lang="es-ES" sz="1400" b="1" baseline="0" dirty="0" smtClean="0"/>
              <a:t> </a:t>
            </a:r>
            <a:r>
              <a:rPr lang="es-ES" sz="1400" b="1" baseline="0" dirty="0" err="1" smtClean="0"/>
              <a:t>calcestruzzo</a:t>
            </a:r>
            <a:r>
              <a:rPr lang="es-ES" sz="1400" b="1" baseline="0" dirty="0" smtClean="0"/>
              <a:t> </a:t>
            </a:r>
            <a:r>
              <a:rPr lang="es-ES" sz="1400" b="1" baseline="0" dirty="0" err="1" smtClean="0"/>
              <a:t>convencionale</a:t>
            </a:r>
            <a:r>
              <a:rPr lang="es-ES" sz="1400" b="1" baseline="0" dirty="0" smtClean="0"/>
              <a:t> e </a:t>
            </a:r>
            <a:r>
              <a:rPr lang="es-ES" sz="1400" b="1" baseline="0" dirty="0" err="1" smtClean="0"/>
              <a:t>riciclato</a:t>
            </a:r>
            <a:r>
              <a:rPr lang="es-ES" sz="1400" b="1" baseline="0" dirty="0" smtClean="0"/>
              <a:t> (MJ)  </a:t>
            </a:r>
            <a:endParaRPr lang="es-ES" sz="1400" b="1" dirty="0"/>
          </a:p>
        </c:rich>
      </c:tx>
      <c:layout>
        <c:manualLayout>
          <c:xMode val="edge"/>
          <c:yMode val="edge"/>
          <c:x val="5.4824860729760165E-2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Energía eléctrica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4.7030000000000003</c:v>
                </c:pt>
                <c:pt idx="1">
                  <c:v>11.83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Energía fósil 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14.548999999999999</c:v>
                </c:pt>
                <c:pt idx="1">
                  <c:v>62.958999999999996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Energía térmica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</c:v>
                </c:pt>
                <c:pt idx="1">
                  <c:v>50.092000000000013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Consumo total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19.251999999999999</c:v>
                </c:pt>
                <c:pt idx="1">
                  <c:v>124.881</c:v>
                </c:pt>
              </c:numCache>
            </c:numRef>
          </c:val>
        </c:ser>
        <c:dLbls>
          <c:showVal val="1"/>
        </c:dLbls>
        <c:overlap val="-25"/>
        <c:axId val="92908544"/>
        <c:axId val="93065984"/>
      </c:barChart>
      <c:catAx>
        <c:axId val="929085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93065984"/>
        <c:crosses val="autoZero"/>
        <c:auto val="1"/>
        <c:lblAlgn val="ctr"/>
        <c:lblOffset val="100"/>
      </c:catAx>
      <c:valAx>
        <c:axId val="9306598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2908544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400"/>
            </a:pPr>
            <a:r>
              <a:rPr lang="es-ES" sz="1400" b="1" i="0" baseline="0" dirty="0" smtClean="0"/>
              <a:t>Comparación emisiones CO2 en hormigón convencional y reciclado (g) / Confronto </a:t>
            </a:r>
            <a:r>
              <a:rPr lang="es-ES" sz="1400" b="1" i="0" baseline="0" dirty="0" err="1" smtClean="0"/>
              <a:t>emissioni</a:t>
            </a:r>
            <a:r>
              <a:rPr lang="es-ES" sz="1400" b="1" i="0" baseline="0" dirty="0" smtClean="0"/>
              <a:t> CO2 in </a:t>
            </a:r>
            <a:r>
              <a:rPr lang="es-ES" sz="1400" b="1" i="0" baseline="0" dirty="0" err="1" smtClean="0"/>
              <a:t>calcestruzzo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convencionale</a:t>
            </a:r>
            <a:r>
              <a:rPr lang="es-ES" sz="1400" b="1" i="0" baseline="0" dirty="0" smtClean="0"/>
              <a:t> e </a:t>
            </a:r>
            <a:r>
              <a:rPr lang="es-ES" sz="1400" b="1" i="0" baseline="0" dirty="0" err="1" smtClean="0"/>
              <a:t>riciclato</a:t>
            </a:r>
            <a:r>
              <a:rPr lang="es-ES" sz="1400" b="1" i="0" baseline="0" dirty="0" smtClean="0"/>
              <a:t> (g)</a:t>
            </a:r>
            <a:endParaRPr lang="es-ES" sz="1400" b="1" i="0" baseline="0" dirty="0"/>
          </a:p>
        </c:rich>
      </c:tx>
      <c:layout>
        <c:manualLayout>
          <c:xMode val="edge"/>
          <c:yMode val="edge"/>
          <c:x val="4.9310441460070204E-4"/>
          <c:y val="0"/>
        </c:manualLayout>
      </c:layout>
    </c:title>
    <c:plotArea>
      <c:layout>
        <c:manualLayout>
          <c:layoutTarget val="inner"/>
          <c:xMode val="edge"/>
          <c:yMode val="edge"/>
          <c:x val="2.8956152467304642E-2"/>
          <c:y val="0.32867504828230681"/>
          <c:w val="0.9420876950653907"/>
          <c:h val="0.53627793258892165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Energía eléctrica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669.94199999999842</c:v>
                </c:pt>
                <c:pt idx="1">
                  <c:v>1685.1859999999999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Energía fósil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1372.2619999999999</c:v>
                </c:pt>
                <c:pt idx="1">
                  <c:v>5938.3140000000003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Energía térmica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</c:v>
                </c:pt>
                <c:pt idx="1">
                  <c:v>13481.49</c:v>
                </c:pt>
              </c:numCache>
            </c:numRef>
          </c:val>
        </c:ser>
        <c:dLbls>
          <c:showVal val="1"/>
        </c:dLbls>
        <c:overlap val="-25"/>
        <c:axId val="45537920"/>
        <c:axId val="45601152"/>
      </c:barChart>
      <c:catAx>
        <c:axId val="455379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45601152"/>
        <c:crosses val="autoZero"/>
        <c:auto val="1"/>
        <c:lblAlgn val="ctr"/>
        <c:lblOffset val="100"/>
      </c:catAx>
      <c:valAx>
        <c:axId val="456011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455379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400"/>
            </a:pPr>
            <a:r>
              <a:rPr lang="es-ES" sz="1400" b="1" i="0" baseline="0" dirty="0" smtClean="0"/>
              <a:t>Comparación emisiones </a:t>
            </a:r>
            <a:r>
              <a:rPr lang="es-ES" sz="1400" b="1" i="0" baseline="0" dirty="0" err="1" smtClean="0"/>
              <a:t>NOx</a:t>
            </a:r>
            <a:r>
              <a:rPr lang="es-ES" sz="1400" b="1" i="0" baseline="0" dirty="0" smtClean="0"/>
              <a:t> en hormigón convencional y reciclado (g) / Confronto </a:t>
            </a:r>
            <a:r>
              <a:rPr lang="es-ES" sz="1400" b="1" i="0" baseline="0" dirty="0" err="1" smtClean="0"/>
              <a:t>emissioni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NOx</a:t>
            </a:r>
            <a:r>
              <a:rPr lang="es-ES" sz="1400" b="1" i="0" baseline="0" dirty="0" smtClean="0"/>
              <a:t> in </a:t>
            </a:r>
            <a:r>
              <a:rPr lang="es-ES" sz="1400" b="1" i="0" baseline="0" dirty="0" err="1" smtClean="0"/>
              <a:t>calcestruzzo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convencionale</a:t>
            </a:r>
            <a:r>
              <a:rPr lang="es-ES" sz="1400" b="1" i="0" baseline="0" dirty="0" smtClean="0"/>
              <a:t> e </a:t>
            </a:r>
            <a:r>
              <a:rPr lang="es-ES" sz="1400" b="1" i="0" baseline="0" dirty="0" err="1" smtClean="0"/>
              <a:t>riciclato</a:t>
            </a:r>
            <a:r>
              <a:rPr lang="es-ES" sz="1400" b="1" i="0" baseline="0" dirty="0" smtClean="0"/>
              <a:t> (g)</a:t>
            </a:r>
            <a:endParaRPr lang="es-ES" sz="1400" b="1" i="0" baseline="0" dirty="0"/>
          </a:p>
        </c:rich>
      </c:tx>
      <c:layout>
        <c:manualLayout>
          <c:xMode val="edge"/>
          <c:yMode val="edge"/>
          <c:x val="1.6372449844754128E-3"/>
          <c:y val="0"/>
        </c:manualLayout>
      </c:layout>
    </c:title>
    <c:plotArea>
      <c:layout>
        <c:manualLayout>
          <c:layoutTarget val="inner"/>
          <c:xMode val="edge"/>
          <c:yMode val="edge"/>
          <c:x val="2.9173867899389652E-2"/>
          <c:y val="0.20787416314473431"/>
          <c:w val="0.9416522642012205"/>
          <c:h val="0.65707881772649535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Energía eléctrica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0.64400000000000146</c:v>
                </c:pt>
                <c:pt idx="1">
                  <c:v>2.7890000000000001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Energía fósil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20.542999999999989</c:v>
                </c:pt>
                <c:pt idx="1">
                  <c:v>72.212999999999994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Energía térmica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</c:v>
                </c:pt>
                <c:pt idx="1">
                  <c:v>9.9750000000000068</c:v>
                </c:pt>
              </c:numCache>
            </c:numRef>
          </c:val>
        </c:ser>
        <c:dLbls>
          <c:showVal val="1"/>
        </c:dLbls>
        <c:overlap val="-25"/>
        <c:axId val="45672704"/>
        <c:axId val="45817856"/>
      </c:barChart>
      <c:catAx>
        <c:axId val="456727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45817856"/>
        <c:crosses val="autoZero"/>
        <c:auto val="1"/>
        <c:lblAlgn val="ctr"/>
        <c:lblOffset val="100"/>
      </c:catAx>
      <c:valAx>
        <c:axId val="4581785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4567270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400"/>
            </a:pPr>
            <a:r>
              <a:rPr lang="es-ES" sz="1400" b="1" i="0" baseline="0" dirty="0" smtClean="0"/>
              <a:t>Comparación emisiones SO2 en hormigón convencional y reciclado (g) / Confronto </a:t>
            </a:r>
            <a:r>
              <a:rPr lang="es-ES" sz="1400" b="1" i="0" baseline="0" dirty="0" err="1" smtClean="0"/>
              <a:t>emissioni</a:t>
            </a:r>
            <a:r>
              <a:rPr lang="es-ES" sz="1400" b="1" i="0" baseline="0" dirty="0" smtClean="0"/>
              <a:t> SO2 in </a:t>
            </a:r>
            <a:r>
              <a:rPr lang="es-ES" sz="1400" b="1" i="0" baseline="0" dirty="0" err="1" smtClean="0"/>
              <a:t>calcestruzzo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convencionale</a:t>
            </a:r>
            <a:r>
              <a:rPr lang="es-ES" sz="1400" b="1" i="0" baseline="0" dirty="0" smtClean="0"/>
              <a:t> e </a:t>
            </a:r>
            <a:r>
              <a:rPr lang="es-ES" sz="1400" b="1" i="0" baseline="0" dirty="0" err="1" smtClean="0"/>
              <a:t>riciclato</a:t>
            </a:r>
            <a:r>
              <a:rPr lang="es-ES" sz="1400" b="1" i="0" baseline="0" dirty="0" smtClean="0"/>
              <a:t> (g)</a:t>
            </a:r>
            <a:endParaRPr lang="es-ES" sz="1400" b="1" i="0" baseline="0" dirty="0"/>
          </a:p>
        </c:rich>
      </c:tx>
      <c:layout>
        <c:manualLayout>
          <c:xMode val="edge"/>
          <c:yMode val="edge"/>
          <c:x val="1.2594674108891812E-3"/>
          <c:y val="0"/>
        </c:manualLayout>
      </c:layout>
    </c:title>
    <c:plotArea>
      <c:layout>
        <c:manualLayout>
          <c:layoutTarget val="inner"/>
          <c:xMode val="edge"/>
          <c:yMode val="edge"/>
          <c:x val="2.9173867899389652E-2"/>
          <c:y val="0.33853370646504782"/>
          <c:w val="0.9416522642012205"/>
          <c:h val="0.52824423412413746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Energía eléctrica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3.508</c:v>
                </c:pt>
                <c:pt idx="1">
                  <c:v>8.827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Energía fósil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2.0219999999999998</c:v>
                </c:pt>
                <c:pt idx="1">
                  <c:v>8.7520000000000007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Energía térmica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</c:v>
                </c:pt>
                <c:pt idx="1">
                  <c:v>2.1999999999999999E-2</c:v>
                </c:pt>
              </c:numCache>
            </c:numRef>
          </c:val>
        </c:ser>
        <c:dLbls>
          <c:showVal val="1"/>
        </c:dLbls>
        <c:overlap val="-25"/>
        <c:axId val="45856640"/>
        <c:axId val="45858176"/>
      </c:barChart>
      <c:catAx>
        <c:axId val="458566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45858176"/>
        <c:crosses val="autoZero"/>
        <c:auto val="1"/>
        <c:lblAlgn val="ctr"/>
        <c:lblOffset val="100"/>
      </c:catAx>
      <c:valAx>
        <c:axId val="4585817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458566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400"/>
            </a:pPr>
            <a:r>
              <a:rPr lang="es-ES" sz="1400" b="1" i="0" baseline="0" dirty="0" smtClean="0"/>
              <a:t>Comparación emisiones polvo en hormigón convencional y reciclado (g) / Confronto </a:t>
            </a:r>
            <a:r>
              <a:rPr lang="es-ES" sz="1400" b="1" i="0" baseline="0" dirty="0" err="1" smtClean="0"/>
              <a:t>emissioni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polvere</a:t>
            </a:r>
            <a:r>
              <a:rPr lang="es-ES" sz="1400" b="1" i="0" baseline="0" dirty="0" smtClean="0"/>
              <a:t> in </a:t>
            </a:r>
            <a:r>
              <a:rPr lang="es-ES" sz="1400" b="1" i="0" baseline="0" dirty="0" err="1" smtClean="0"/>
              <a:t>calcestruzzo</a:t>
            </a:r>
            <a:r>
              <a:rPr lang="es-ES" sz="1400" b="1" i="0" baseline="0" dirty="0" smtClean="0"/>
              <a:t> </a:t>
            </a:r>
            <a:r>
              <a:rPr lang="es-ES" sz="1400" b="1" i="0" baseline="0" dirty="0" err="1" smtClean="0"/>
              <a:t>convencionale</a:t>
            </a:r>
            <a:r>
              <a:rPr lang="es-ES" sz="1400" b="1" i="0" baseline="0" dirty="0" smtClean="0"/>
              <a:t> e </a:t>
            </a:r>
            <a:r>
              <a:rPr lang="es-ES" sz="1400" b="1" i="0" baseline="0" dirty="0" err="1" smtClean="0"/>
              <a:t>riciclato</a:t>
            </a:r>
            <a:r>
              <a:rPr lang="es-ES" sz="1400" b="1" i="0" baseline="0" dirty="0" smtClean="0"/>
              <a:t> (g)</a:t>
            </a:r>
            <a:endParaRPr lang="es-ES" sz="1400" b="1" i="0" baseline="0" dirty="0"/>
          </a:p>
        </c:rich>
      </c:tx>
      <c:layout>
        <c:manualLayout>
          <c:xMode val="edge"/>
          <c:yMode val="edge"/>
          <c:x val="1.7633796746059061E-3"/>
          <c:y val="0"/>
        </c:manualLayout>
      </c:layout>
    </c:title>
    <c:plotArea>
      <c:layout>
        <c:manualLayout>
          <c:layoutTarget val="inner"/>
          <c:xMode val="edge"/>
          <c:yMode val="edge"/>
          <c:x val="2.9173867899389652E-2"/>
          <c:y val="0.33853370646504782"/>
          <c:w val="0.9416522642012205"/>
          <c:h val="0.52824423412413746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Energía eléctrica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0.97400000000000064</c:v>
                </c:pt>
                <c:pt idx="1">
                  <c:v>2.4519999999999977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Energía fósil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0.14100000000000001</c:v>
                </c:pt>
                <c:pt idx="1">
                  <c:v>0.61000000000000065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Energía térmica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Hoja1!$A$2:$A$3</c:f>
              <c:strCache>
                <c:ptCount val="2"/>
                <c:pt idx="0">
                  <c:v>Hormigón convencional</c:v>
                </c:pt>
                <c:pt idx="1">
                  <c:v>Hormigón reciclado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</c:v>
                </c:pt>
                <c:pt idx="1">
                  <c:v>0.70400000000000063</c:v>
                </c:pt>
              </c:numCache>
            </c:numRef>
          </c:val>
        </c:ser>
        <c:dLbls>
          <c:showVal val="1"/>
        </c:dLbls>
        <c:overlap val="-25"/>
        <c:axId val="45893120"/>
        <c:axId val="45894656"/>
      </c:barChart>
      <c:catAx>
        <c:axId val="458931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45894656"/>
        <c:crosses val="autoZero"/>
        <c:auto val="1"/>
        <c:lblAlgn val="ctr"/>
        <c:lblOffset val="100"/>
      </c:catAx>
      <c:valAx>
        <c:axId val="4589465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458931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E45D94-136F-477A-A279-6DDA76978B2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</dgm:pt>
    <dgm:pt modelId="{886DDFDD-A250-495A-BF5A-271FF824A13A}">
      <dgm:prSet phldrT="[Texto]" custT="1"/>
      <dgm:spPr>
        <a:noFill/>
      </dgm:spPr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Energía eléctrica / </a:t>
          </a:r>
          <a:r>
            <a:rPr lang="es-ES" sz="1200" dirty="0" err="1" smtClean="0">
              <a:solidFill>
                <a:schemeClr val="tx1"/>
              </a:solidFill>
            </a:rPr>
            <a:t>Energia</a:t>
          </a:r>
          <a:r>
            <a:rPr lang="es-ES" sz="1200" dirty="0" smtClean="0">
              <a:solidFill>
                <a:schemeClr val="tx1"/>
              </a:solidFill>
            </a:rPr>
            <a:t> </a:t>
          </a:r>
          <a:r>
            <a:rPr lang="es-ES" sz="1200" dirty="0" err="1" smtClean="0">
              <a:solidFill>
                <a:schemeClr val="tx1"/>
              </a:solidFill>
            </a:rPr>
            <a:t>elettrica</a:t>
          </a:r>
          <a:endParaRPr lang="es-ES" sz="1200" dirty="0">
            <a:solidFill>
              <a:schemeClr val="tx1"/>
            </a:solidFill>
          </a:endParaRPr>
        </a:p>
      </dgm:t>
    </dgm:pt>
    <dgm:pt modelId="{F2D35E69-90B9-455B-9840-99A8FBEE878E}" type="parTrans" cxnId="{F395DA9B-1DCB-42FF-A2AD-2380209030AE}">
      <dgm:prSet/>
      <dgm:spPr/>
      <dgm:t>
        <a:bodyPr/>
        <a:lstStyle/>
        <a:p>
          <a:endParaRPr lang="es-ES" sz="1200"/>
        </a:p>
      </dgm:t>
    </dgm:pt>
    <dgm:pt modelId="{9BECBE59-52A4-44F3-9E73-47F1AA8B40D5}" type="sibTrans" cxnId="{F395DA9B-1DCB-42FF-A2AD-2380209030AE}">
      <dgm:prSet/>
      <dgm:spPr/>
      <dgm:t>
        <a:bodyPr/>
        <a:lstStyle/>
        <a:p>
          <a:endParaRPr lang="es-ES" sz="1200"/>
        </a:p>
      </dgm:t>
    </dgm:pt>
    <dgm:pt modelId="{1AAECD80-FE47-4A83-BCF9-CE1521DE44A0}">
      <dgm:prSet phldrT="[Texto]" custT="1"/>
      <dgm:spPr>
        <a:noFill/>
      </dgm:spPr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Energía térmica / </a:t>
          </a:r>
          <a:r>
            <a:rPr lang="es-ES" sz="1200" err="1" smtClean="0">
              <a:solidFill>
                <a:schemeClr val="tx1"/>
              </a:solidFill>
            </a:rPr>
            <a:t>Energia</a:t>
          </a:r>
          <a:r>
            <a:rPr lang="es-ES" sz="1200" smtClean="0">
              <a:solidFill>
                <a:schemeClr val="tx1"/>
              </a:solidFill>
            </a:rPr>
            <a:t> termica</a:t>
          </a:r>
          <a:endParaRPr lang="es-ES" sz="1200" dirty="0">
            <a:solidFill>
              <a:schemeClr val="tx1"/>
            </a:solidFill>
          </a:endParaRPr>
        </a:p>
      </dgm:t>
    </dgm:pt>
    <dgm:pt modelId="{F0FE8B0C-C56C-46B6-8DF6-1B96017FCF83}" type="parTrans" cxnId="{B69CC6D8-DEAA-4076-A224-1D6847C53AAF}">
      <dgm:prSet/>
      <dgm:spPr/>
      <dgm:t>
        <a:bodyPr/>
        <a:lstStyle/>
        <a:p>
          <a:endParaRPr lang="es-ES" sz="1200"/>
        </a:p>
      </dgm:t>
    </dgm:pt>
    <dgm:pt modelId="{32618B7D-8E5A-450D-ACF6-9CFE57FFCCE9}" type="sibTrans" cxnId="{B69CC6D8-DEAA-4076-A224-1D6847C53AAF}">
      <dgm:prSet/>
      <dgm:spPr/>
      <dgm:t>
        <a:bodyPr/>
        <a:lstStyle/>
        <a:p>
          <a:endParaRPr lang="es-ES" sz="1200"/>
        </a:p>
      </dgm:t>
    </dgm:pt>
    <dgm:pt modelId="{C4BD2615-5F0D-48DC-99FD-5440EA229419}">
      <dgm:prSet phldrT="[Texto]" custT="1"/>
      <dgm:spPr>
        <a:noFill/>
      </dgm:spPr>
      <dgm:t>
        <a:bodyPr/>
        <a:lstStyle/>
        <a:p>
          <a:r>
            <a:rPr lang="es-ES" sz="1200" smtClean="0">
              <a:solidFill>
                <a:schemeClr val="tx1"/>
              </a:solidFill>
            </a:rPr>
            <a:t>Consumo total / Consumo totale</a:t>
          </a:r>
          <a:endParaRPr lang="es-ES" sz="1200" dirty="0">
            <a:solidFill>
              <a:schemeClr val="tx1"/>
            </a:solidFill>
          </a:endParaRPr>
        </a:p>
      </dgm:t>
    </dgm:pt>
    <dgm:pt modelId="{330B5D50-BD47-4508-BF5A-508B631E4EB9}" type="parTrans" cxnId="{F6C5DDFE-4D4B-4E19-967A-D920715E3B6B}">
      <dgm:prSet/>
      <dgm:spPr/>
      <dgm:t>
        <a:bodyPr/>
        <a:lstStyle/>
        <a:p>
          <a:endParaRPr lang="es-ES" sz="1200"/>
        </a:p>
      </dgm:t>
    </dgm:pt>
    <dgm:pt modelId="{EC04FFA6-E0E9-4602-A715-64107B8CA17E}" type="sibTrans" cxnId="{F6C5DDFE-4D4B-4E19-967A-D920715E3B6B}">
      <dgm:prSet/>
      <dgm:spPr/>
      <dgm:t>
        <a:bodyPr/>
        <a:lstStyle/>
        <a:p>
          <a:endParaRPr lang="es-ES" sz="1200"/>
        </a:p>
      </dgm:t>
    </dgm:pt>
    <dgm:pt modelId="{B7ABCA58-71FE-45AA-AFCF-F34151C1A0CA}">
      <dgm:prSet phldrT="[Texto]" custT="1"/>
      <dgm:spPr>
        <a:noFill/>
      </dgm:spPr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Energía fósil / </a:t>
          </a:r>
          <a:r>
            <a:rPr lang="es-ES" sz="1200" dirty="0" err="1" smtClean="0">
              <a:solidFill>
                <a:schemeClr val="tx1"/>
              </a:solidFill>
            </a:rPr>
            <a:t>Energia</a:t>
          </a:r>
          <a:r>
            <a:rPr lang="es-ES" sz="1200" dirty="0" smtClean="0">
              <a:solidFill>
                <a:schemeClr val="tx1"/>
              </a:solidFill>
            </a:rPr>
            <a:t> fuel</a:t>
          </a:r>
        </a:p>
      </dgm:t>
    </dgm:pt>
    <dgm:pt modelId="{CF5C817B-039F-4290-9562-92FABD15D805}" type="parTrans" cxnId="{108EDDF9-15E0-4154-86CD-2BE68469B9AF}">
      <dgm:prSet/>
      <dgm:spPr/>
      <dgm:t>
        <a:bodyPr/>
        <a:lstStyle/>
        <a:p>
          <a:endParaRPr lang="es-ES" sz="1200"/>
        </a:p>
      </dgm:t>
    </dgm:pt>
    <dgm:pt modelId="{42D7CE58-3476-4B64-BB35-2086EEB700C5}" type="sibTrans" cxnId="{108EDDF9-15E0-4154-86CD-2BE68469B9AF}">
      <dgm:prSet/>
      <dgm:spPr/>
      <dgm:t>
        <a:bodyPr/>
        <a:lstStyle/>
        <a:p>
          <a:endParaRPr lang="es-ES" sz="1200"/>
        </a:p>
      </dgm:t>
    </dgm:pt>
    <dgm:pt modelId="{C542AEA9-DCB4-4253-B1C3-5B90F52543F9}" type="pres">
      <dgm:prSet presAssocID="{7CE45D94-136F-477A-A279-6DDA76978B2B}" presName="linear" presStyleCnt="0">
        <dgm:presLayoutVars>
          <dgm:dir/>
          <dgm:resizeHandles val="exact"/>
        </dgm:presLayoutVars>
      </dgm:prSet>
      <dgm:spPr/>
    </dgm:pt>
    <dgm:pt modelId="{92BE076C-5273-45F5-AB75-4C8CC251EE0A}" type="pres">
      <dgm:prSet presAssocID="{886DDFDD-A250-495A-BF5A-271FF824A13A}" presName="comp" presStyleCnt="0"/>
      <dgm:spPr/>
    </dgm:pt>
    <dgm:pt modelId="{12DE299C-0A75-4CA6-8CC8-24308258FA9F}" type="pres">
      <dgm:prSet presAssocID="{886DDFDD-A250-495A-BF5A-271FF824A13A}" presName="box" presStyleLbl="node1" presStyleIdx="0" presStyleCnt="4"/>
      <dgm:spPr/>
      <dgm:t>
        <a:bodyPr/>
        <a:lstStyle/>
        <a:p>
          <a:endParaRPr lang="es-ES"/>
        </a:p>
      </dgm:t>
    </dgm:pt>
    <dgm:pt modelId="{0A93FA9B-BAD1-445F-B0C6-972DC49F6C61}" type="pres">
      <dgm:prSet presAssocID="{886DDFDD-A250-495A-BF5A-271FF824A13A}" presName="img" presStyleLbl="fgImgPlace1" presStyleIdx="0" presStyleCnt="4" custScaleX="51865"/>
      <dgm:spPr>
        <a:solidFill>
          <a:schemeClr val="accent1">
            <a:lumMod val="60000"/>
            <a:lumOff val="40000"/>
          </a:schemeClr>
        </a:solidFill>
      </dgm:spPr>
    </dgm:pt>
    <dgm:pt modelId="{52D981E6-9689-4D20-9271-1BF1DC782321}" type="pres">
      <dgm:prSet presAssocID="{886DDFDD-A250-495A-BF5A-271FF824A13A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0F4777-EF9B-48AD-90DE-CAA32177D00D}" type="pres">
      <dgm:prSet presAssocID="{9BECBE59-52A4-44F3-9E73-47F1AA8B40D5}" presName="spacer" presStyleCnt="0"/>
      <dgm:spPr/>
    </dgm:pt>
    <dgm:pt modelId="{F968EA9D-5D31-42F2-BBC8-F8A2B7FF4877}" type="pres">
      <dgm:prSet presAssocID="{B7ABCA58-71FE-45AA-AFCF-F34151C1A0CA}" presName="comp" presStyleCnt="0"/>
      <dgm:spPr/>
    </dgm:pt>
    <dgm:pt modelId="{C58BC048-F63F-4A01-9816-9C456EA706C8}" type="pres">
      <dgm:prSet presAssocID="{B7ABCA58-71FE-45AA-AFCF-F34151C1A0CA}" presName="box" presStyleLbl="node1" presStyleIdx="1" presStyleCnt="4"/>
      <dgm:spPr/>
      <dgm:t>
        <a:bodyPr/>
        <a:lstStyle/>
        <a:p>
          <a:endParaRPr lang="es-ES"/>
        </a:p>
      </dgm:t>
    </dgm:pt>
    <dgm:pt modelId="{068A7ADC-6B3A-4233-9E58-BFD6F2A4E65E}" type="pres">
      <dgm:prSet presAssocID="{B7ABCA58-71FE-45AA-AFCF-F34151C1A0CA}" presName="img" presStyleLbl="fgImgPlace1" presStyleIdx="1" presStyleCnt="4" custScaleX="51865"/>
      <dgm:spPr>
        <a:solidFill>
          <a:schemeClr val="accent2">
            <a:lumMod val="50000"/>
          </a:schemeClr>
        </a:solidFill>
      </dgm:spPr>
    </dgm:pt>
    <dgm:pt modelId="{0C355652-CB3B-4DA6-8DE5-67DCEB21B72F}" type="pres">
      <dgm:prSet presAssocID="{B7ABCA58-71FE-45AA-AFCF-F34151C1A0C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BE194B-03D9-4823-A098-6A0E6F4815A6}" type="pres">
      <dgm:prSet presAssocID="{42D7CE58-3476-4B64-BB35-2086EEB700C5}" presName="spacer" presStyleCnt="0"/>
      <dgm:spPr/>
    </dgm:pt>
    <dgm:pt modelId="{88ED264D-5CD0-449D-87DE-60CECB7E8A54}" type="pres">
      <dgm:prSet presAssocID="{1AAECD80-FE47-4A83-BCF9-CE1521DE44A0}" presName="comp" presStyleCnt="0"/>
      <dgm:spPr/>
    </dgm:pt>
    <dgm:pt modelId="{907B8127-4512-4115-B711-24FA33B29055}" type="pres">
      <dgm:prSet presAssocID="{1AAECD80-FE47-4A83-BCF9-CE1521DE44A0}" presName="box" presStyleLbl="node1" presStyleIdx="2" presStyleCnt="4"/>
      <dgm:spPr/>
      <dgm:t>
        <a:bodyPr/>
        <a:lstStyle/>
        <a:p>
          <a:endParaRPr lang="es-ES"/>
        </a:p>
      </dgm:t>
    </dgm:pt>
    <dgm:pt modelId="{83F6D5ED-3813-494C-BF45-2B3606D680B6}" type="pres">
      <dgm:prSet presAssocID="{1AAECD80-FE47-4A83-BCF9-CE1521DE44A0}" presName="img" presStyleLbl="fgImgPlace1" presStyleIdx="2" presStyleCnt="4" custScaleX="51865"/>
      <dgm:spPr>
        <a:solidFill>
          <a:schemeClr val="accent1">
            <a:lumMod val="75000"/>
          </a:schemeClr>
        </a:solidFill>
      </dgm:spPr>
    </dgm:pt>
    <dgm:pt modelId="{A236C778-BEDD-4A25-A237-7C8CC6F6CF02}" type="pres">
      <dgm:prSet presAssocID="{1AAECD80-FE47-4A83-BCF9-CE1521DE44A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DC529D-7569-4E60-BF5B-537D1F8534D6}" type="pres">
      <dgm:prSet presAssocID="{32618B7D-8E5A-450D-ACF6-9CFE57FFCCE9}" presName="spacer" presStyleCnt="0"/>
      <dgm:spPr/>
    </dgm:pt>
    <dgm:pt modelId="{46D19A18-D748-4531-B3A5-CCA5D30A8CAE}" type="pres">
      <dgm:prSet presAssocID="{C4BD2615-5F0D-48DC-99FD-5440EA229419}" presName="comp" presStyleCnt="0"/>
      <dgm:spPr/>
    </dgm:pt>
    <dgm:pt modelId="{7450FC04-24FD-42F7-9912-E86612FC2B01}" type="pres">
      <dgm:prSet presAssocID="{C4BD2615-5F0D-48DC-99FD-5440EA229419}" presName="box" presStyleLbl="node1" presStyleIdx="3" presStyleCnt="4"/>
      <dgm:spPr/>
      <dgm:t>
        <a:bodyPr/>
        <a:lstStyle/>
        <a:p>
          <a:endParaRPr lang="es-ES"/>
        </a:p>
      </dgm:t>
    </dgm:pt>
    <dgm:pt modelId="{911F2952-38FF-4DB7-A8FC-0F06E0A53502}" type="pres">
      <dgm:prSet presAssocID="{C4BD2615-5F0D-48DC-99FD-5440EA229419}" presName="img" presStyleLbl="fgImgPlace1" presStyleIdx="3" presStyleCnt="4" custScaleX="51865"/>
      <dgm:spPr>
        <a:solidFill>
          <a:schemeClr val="tx2">
            <a:lumMod val="60000"/>
            <a:lumOff val="40000"/>
          </a:schemeClr>
        </a:solidFill>
      </dgm:spPr>
    </dgm:pt>
    <dgm:pt modelId="{7FF43272-F30B-401D-A2D8-16BED31C48BC}" type="pres">
      <dgm:prSet presAssocID="{C4BD2615-5F0D-48DC-99FD-5440EA229419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45EB19C-EFDC-4685-86BD-4618E9578293}" type="presOf" srcId="{1AAECD80-FE47-4A83-BCF9-CE1521DE44A0}" destId="{A236C778-BEDD-4A25-A237-7C8CC6F6CF02}" srcOrd="1" destOrd="0" presId="urn:microsoft.com/office/officeart/2005/8/layout/vList4"/>
    <dgm:cxn modelId="{B69CC6D8-DEAA-4076-A224-1D6847C53AAF}" srcId="{7CE45D94-136F-477A-A279-6DDA76978B2B}" destId="{1AAECD80-FE47-4A83-BCF9-CE1521DE44A0}" srcOrd="2" destOrd="0" parTransId="{F0FE8B0C-C56C-46B6-8DF6-1B96017FCF83}" sibTransId="{32618B7D-8E5A-450D-ACF6-9CFE57FFCCE9}"/>
    <dgm:cxn modelId="{F395DA9B-1DCB-42FF-A2AD-2380209030AE}" srcId="{7CE45D94-136F-477A-A279-6DDA76978B2B}" destId="{886DDFDD-A250-495A-BF5A-271FF824A13A}" srcOrd="0" destOrd="0" parTransId="{F2D35E69-90B9-455B-9840-99A8FBEE878E}" sibTransId="{9BECBE59-52A4-44F3-9E73-47F1AA8B40D5}"/>
    <dgm:cxn modelId="{EBE91F47-6563-433A-B82E-31A677B8CA09}" type="presOf" srcId="{1AAECD80-FE47-4A83-BCF9-CE1521DE44A0}" destId="{907B8127-4512-4115-B711-24FA33B29055}" srcOrd="0" destOrd="0" presId="urn:microsoft.com/office/officeart/2005/8/layout/vList4"/>
    <dgm:cxn modelId="{24426B35-0324-4A5B-BF5C-AD47F82DD637}" type="presOf" srcId="{B7ABCA58-71FE-45AA-AFCF-F34151C1A0CA}" destId="{0C355652-CB3B-4DA6-8DE5-67DCEB21B72F}" srcOrd="1" destOrd="0" presId="urn:microsoft.com/office/officeart/2005/8/layout/vList4"/>
    <dgm:cxn modelId="{5178AF8F-33D8-487D-9A93-F4019B4BE945}" type="presOf" srcId="{7CE45D94-136F-477A-A279-6DDA76978B2B}" destId="{C542AEA9-DCB4-4253-B1C3-5B90F52543F9}" srcOrd="0" destOrd="0" presId="urn:microsoft.com/office/officeart/2005/8/layout/vList4"/>
    <dgm:cxn modelId="{686C4595-2197-49EB-B116-7725A3311048}" type="presOf" srcId="{B7ABCA58-71FE-45AA-AFCF-F34151C1A0CA}" destId="{C58BC048-F63F-4A01-9816-9C456EA706C8}" srcOrd="0" destOrd="0" presId="urn:microsoft.com/office/officeart/2005/8/layout/vList4"/>
    <dgm:cxn modelId="{C7584FA1-990A-4FBC-97E5-E70972B39139}" type="presOf" srcId="{C4BD2615-5F0D-48DC-99FD-5440EA229419}" destId="{7FF43272-F30B-401D-A2D8-16BED31C48BC}" srcOrd="1" destOrd="0" presId="urn:microsoft.com/office/officeart/2005/8/layout/vList4"/>
    <dgm:cxn modelId="{108EDDF9-15E0-4154-86CD-2BE68469B9AF}" srcId="{7CE45D94-136F-477A-A279-6DDA76978B2B}" destId="{B7ABCA58-71FE-45AA-AFCF-F34151C1A0CA}" srcOrd="1" destOrd="0" parTransId="{CF5C817B-039F-4290-9562-92FABD15D805}" sibTransId="{42D7CE58-3476-4B64-BB35-2086EEB700C5}"/>
    <dgm:cxn modelId="{F6C5DDFE-4D4B-4E19-967A-D920715E3B6B}" srcId="{7CE45D94-136F-477A-A279-6DDA76978B2B}" destId="{C4BD2615-5F0D-48DC-99FD-5440EA229419}" srcOrd="3" destOrd="0" parTransId="{330B5D50-BD47-4508-BF5A-508B631E4EB9}" sibTransId="{EC04FFA6-E0E9-4602-A715-64107B8CA17E}"/>
    <dgm:cxn modelId="{E304F970-3A37-4030-ADB4-9D84CA769869}" type="presOf" srcId="{C4BD2615-5F0D-48DC-99FD-5440EA229419}" destId="{7450FC04-24FD-42F7-9912-E86612FC2B01}" srcOrd="0" destOrd="0" presId="urn:microsoft.com/office/officeart/2005/8/layout/vList4"/>
    <dgm:cxn modelId="{EF57FC4D-D4E8-4928-8E6C-C0EA37EC27DC}" type="presOf" srcId="{886DDFDD-A250-495A-BF5A-271FF824A13A}" destId="{52D981E6-9689-4D20-9271-1BF1DC782321}" srcOrd="1" destOrd="0" presId="urn:microsoft.com/office/officeart/2005/8/layout/vList4"/>
    <dgm:cxn modelId="{D12618F1-0A5B-4984-943F-CD2C913BEF01}" type="presOf" srcId="{886DDFDD-A250-495A-BF5A-271FF824A13A}" destId="{12DE299C-0A75-4CA6-8CC8-24308258FA9F}" srcOrd="0" destOrd="0" presId="urn:microsoft.com/office/officeart/2005/8/layout/vList4"/>
    <dgm:cxn modelId="{A97D372F-D2C0-4611-AAA9-90568044C227}" type="presParOf" srcId="{C542AEA9-DCB4-4253-B1C3-5B90F52543F9}" destId="{92BE076C-5273-45F5-AB75-4C8CC251EE0A}" srcOrd="0" destOrd="0" presId="urn:microsoft.com/office/officeart/2005/8/layout/vList4"/>
    <dgm:cxn modelId="{E48A389C-191B-4886-B8F1-E8F8EF144FCF}" type="presParOf" srcId="{92BE076C-5273-45F5-AB75-4C8CC251EE0A}" destId="{12DE299C-0A75-4CA6-8CC8-24308258FA9F}" srcOrd="0" destOrd="0" presId="urn:microsoft.com/office/officeart/2005/8/layout/vList4"/>
    <dgm:cxn modelId="{F61C3DB2-7C81-4551-91AB-08CC3CDC3EB6}" type="presParOf" srcId="{92BE076C-5273-45F5-AB75-4C8CC251EE0A}" destId="{0A93FA9B-BAD1-445F-B0C6-972DC49F6C61}" srcOrd="1" destOrd="0" presId="urn:microsoft.com/office/officeart/2005/8/layout/vList4"/>
    <dgm:cxn modelId="{129E99BE-4908-4DF8-AB68-D80555F0EF97}" type="presParOf" srcId="{92BE076C-5273-45F5-AB75-4C8CC251EE0A}" destId="{52D981E6-9689-4D20-9271-1BF1DC782321}" srcOrd="2" destOrd="0" presId="urn:microsoft.com/office/officeart/2005/8/layout/vList4"/>
    <dgm:cxn modelId="{544699D0-36E8-437B-8CB5-117001C1ECA3}" type="presParOf" srcId="{C542AEA9-DCB4-4253-B1C3-5B90F52543F9}" destId="{880F4777-EF9B-48AD-90DE-CAA32177D00D}" srcOrd="1" destOrd="0" presId="urn:microsoft.com/office/officeart/2005/8/layout/vList4"/>
    <dgm:cxn modelId="{D32D1249-8212-46EF-B15F-891C270B2338}" type="presParOf" srcId="{C542AEA9-DCB4-4253-B1C3-5B90F52543F9}" destId="{F968EA9D-5D31-42F2-BBC8-F8A2B7FF4877}" srcOrd="2" destOrd="0" presId="urn:microsoft.com/office/officeart/2005/8/layout/vList4"/>
    <dgm:cxn modelId="{B853ADEC-D14A-41DD-B5A7-BBDCC8966936}" type="presParOf" srcId="{F968EA9D-5D31-42F2-BBC8-F8A2B7FF4877}" destId="{C58BC048-F63F-4A01-9816-9C456EA706C8}" srcOrd="0" destOrd="0" presId="urn:microsoft.com/office/officeart/2005/8/layout/vList4"/>
    <dgm:cxn modelId="{CBFFEC23-D133-4C18-AB92-DA122A5434F8}" type="presParOf" srcId="{F968EA9D-5D31-42F2-BBC8-F8A2B7FF4877}" destId="{068A7ADC-6B3A-4233-9E58-BFD6F2A4E65E}" srcOrd="1" destOrd="0" presId="urn:microsoft.com/office/officeart/2005/8/layout/vList4"/>
    <dgm:cxn modelId="{FE9FBFC1-CA47-4A0C-9451-241967AAC8B7}" type="presParOf" srcId="{F968EA9D-5D31-42F2-BBC8-F8A2B7FF4877}" destId="{0C355652-CB3B-4DA6-8DE5-67DCEB21B72F}" srcOrd="2" destOrd="0" presId="urn:microsoft.com/office/officeart/2005/8/layout/vList4"/>
    <dgm:cxn modelId="{029A77D9-E625-4D4D-8A5B-0558992EBB8A}" type="presParOf" srcId="{C542AEA9-DCB4-4253-B1C3-5B90F52543F9}" destId="{C3BE194B-03D9-4823-A098-6A0E6F4815A6}" srcOrd="3" destOrd="0" presId="urn:microsoft.com/office/officeart/2005/8/layout/vList4"/>
    <dgm:cxn modelId="{85C1F5F6-074C-4CD5-A8FF-AAFA33DD4A97}" type="presParOf" srcId="{C542AEA9-DCB4-4253-B1C3-5B90F52543F9}" destId="{88ED264D-5CD0-449D-87DE-60CECB7E8A54}" srcOrd="4" destOrd="0" presId="urn:microsoft.com/office/officeart/2005/8/layout/vList4"/>
    <dgm:cxn modelId="{D9EE563A-993E-4F01-8CEF-D094CC0E1E43}" type="presParOf" srcId="{88ED264D-5CD0-449D-87DE-60CECB7E8A54}" destId="{907B8127-4512-4115-B711-24FA33B29055}" srcOrd="0" destOrd="0" presId="urn:microsoft.com/office/officeart/2005/8/layout/vList4"/>
    <dgm:cxn modelId="{407D2968-2E40-47C6-A5E1-E9F5ABB058E2}" type="presParOf" srcId="{88ED264D-5CD0-449D-87DE-60CECB7E8A54}" destId="{83F6D5ED-3813-494C-BF45-2B3606D680B6}" srcOrd="1" destOrd="0" presId="urn:microsoft.com/office/officeart/2005/8/layout/vList4"/>
    <dgm:cxn modelId="{215EF004-A83E-4834-9B9B-DFBBCBC0081A}" type="presParOf" srcId="{88ED264D-5CD0-449D-87DE-60CECB7E8A54}" destId="{A236C778-BEDD-4A25-A237-7C8CC6F6CF02}" srcOrd="2" destOrd="0" presId="urn:microsoft.com/office/officeart/2005/8/layout/vList4"/>
    <dgm:cxn modelId="{2AA26DC6-7981-45DF-B539-3CF362C55B69}" type="presParOf" srcId="{C542AEA9-DCB4-4253-B1C3-5B90F52543F9}" destId="{94DC529D-7569-4E60-BF5B-537D1F8534D6}" srcOrd="5" destOrd="0" presId="urn:microsoft.com/office/officeart/2005/8/layout/vList4"/>
    <dgm:cxn modelId="{1F2B21B7-C5F5-480B-A91F-422FB278C51E}" type="presParOf" srcId="{C542AEA9-DCB4-4253-B1C3-5B90F52543F9}" destId="{46D19A18-D748-4531-B3A5-CCA5D30A8CAE}" srcOrd="6" destOrd="0" presId="urn:microsoft.com/office/officeart/2005/8/layout/vList4"/>
    <dgm:cxn modelId="{26200887-B462-4634-847A-A51823E45718}" type="presParOf" srcId="{46D19A18-D748-4531-B3A5-CCA5D30A8CAE}" destId="{7450FC04-24FD-42F7-9912-E86612FC2B01}" srcOrd="0" destOrd="0" presId="urn:microsoft.com/office/officeart/2005/8/layout/vList4"/>
    <dgm:cxn modelId="{5CB3893D-8CD8-44D8-95F0-E0D3570C24A7}" type="presParOf" srcId="{46D19A18-D748-4531-B3A5-CCA5D30A8CAE}" destId="{911F2952-38FF-4DB7-A8FC-0F06E0A53502}" srcOrd="1" destOrd="0" presId="urn:microsoft.com/office/officeart/2005/8/layout/vList4"/>
    <dgm:cxn modelId="{BE059709-C59A-43E5-8017-0AF899FE2988}" type="presParOf" srcId="{46D19A18-D748-4531-B3A5-CCA5D30A8CAE}" destId="{7FF43272-F30B-401D-A2D8-16BED31C48B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DE299C-0A75-4CA6-8CC8-24308258FA9F}">
      <dsp:nvSpPr>
        <dsp:cNvPr id="0" name=""/>
        <dsp:cNvSpPr/>
      </dsp:nvSpPr>
      <dsp:spPr>
        <a:xfrm>
          <a:off x="0" y="0"/>
          <a:ext cx="3276364" cy="292884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Energía eléctrica / </a:t>
          </a:r>
          <a:r>
            <a:rPr lang="es-ES" sz="1200" kern="1200" dirty="0" err="1" smtClean="0">
              <a:solidFill>
                <a:schemeClr val="tx1"/>
              </a:solidFill>
            </a:rPr>
            <a:t>Energia</a:t>
          </a:r>
          <a:r>
            <a:rPr lang="es-ES" sz="1200" kern="1200" dirty="0" smtClean="0">
              <a:solidFill>
                <a:schemeClr val="tx1"/>
              </a:solidFill>
            </a:rPr>
            <a:t> </a:t>
          </a:r>
          <a:r>
            <a:rPr lang="es-ES" sz="1200" kern="1200" dirty="0" err="1" smtClean="0">
              <a:solidFill>
                <a:schemeClr val="tx1"/>
              </a:solidFill>
            </a:rPr>
            <a:t>elettrica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4561" y="0"/>
        <a:ext cx="2591802" cy="292884"/>
      </dsp:txXfrm>
    </dsp:sp>
    <dsp:sp modelId="{0A93FA9B-BAD1-445F-B0C6-972DC49F6C61}">
      <dsp:nvSpPr>
        <dsp:cNvPr id="0" name=""/>
        <dsp:cNvSpPr/>
      </dsp:nvSpPr>
      <dsp:spPr>
        <a:xfrm>
          <a:off x="186996" y="29288"/>
          <a:ext cx="339857" cy="23430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BC048-F63F-4A01-9816-9C456EA706C8}">
      <dsp:nvSpPr>
        <dsp:cNvPr id="0" name=""/>
        <dsp:cNvSpPr/>
      </dsp:nvSpPr>
      <dsp:spPr>
        <a:xfrm>
          <a:off x="0" y="322172"/>
          <a:ext cx="3276364" cy="292884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Energía fósil / </a:t>
          </a:r>
          <a:r>
            <a:rPr lang="es-ES" sz="1200" kern="1200" dirty="0" err="1" smtClean="0">
              <a:solidFill>
                <a:schemeClr val="tx1"/>
              </a:solidFill>
            </a:rPr>
            <a:t>Energia</a:t>
          </a:r>
          <a:r>
            <a:rPr lang="es-ES" sz="1200" kern="1200" dirty="0" smtClean="0">
              <a:solidFill>
                <a:schemeClr val="tx1"/>
              </a:solidFill>
            </a:rPr>
            <a:t> fuel</a:t>
          </a:r>
        </a:p>
      </dsp:txBody>
      <dsp:txXfrm>
        <a:off x="684561" y="322172"/>
        <a:ext cx="2591802" cy="292884"/>
      </dsp:txXfrm>
    </dsp:sp>
    <dsp:sp modelId="{068A7ADC-6B3A-4233-9E58-BFD6F2A4E65E}">
      <dsp:nvSpPr>
        <dsp:cNvPr id="0" name=""/>
        <dsp:cNvSpPr/>
      </dsp:nvSpPr>
      <dsp:spPr>
        <a:xfrm>
          <a:off x="186996" y="351460"/>
          <a:ext cx="339857" cy="23430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B8127-4512-4115-B711-24FA33B29055}">
      <dsp:nvSpPr>
        <dsp:cNvPr id="0" name=""/>
        <dsp:cNvSpPr/>
      </dsp:nvSpPr>
      <dsp:spPr>
        <a:xfrm>
          <a:off x="0" y="644345"/>
          <a:ext cx="3276364" cy="292884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Energía térmica / </a:t>
          </a:r>
          <a:r>
            <a:rPr lang="es-ES" sz="1200" kern="1200" err="1" smtClean="0">
              <a:solidFill>
                <a:schemeClr val="tx1"/>
              </a:solidFill>
            </a:rPr>
            <a:t>Energia</a:t>
          </a:r>
          <a:r>
            <a:rPr lang="es-ES" sz="1200" kern="1200" smtClean="0">
              <a:solidFill>
                <a:schemeClr val="tx1"/>
              </a:solidFill>
            </a:rPr>
            <a:t> termica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4561" y="644345"/>
        <a:ext cx="2591802" cy="292884"/>
      </dsp:txXfrm>
    </dsp:sp>
    <dsp:sp modelId="{83F6D5ED-3813-494C-BF45-2B3606D680B6}">
      <dsp:nvSpPr>
        <dsp:cNvPr id="0" name=""/>
        <dsp:cNvSpPr/>
      </dsp:nvSpPr>
      <dsp:spPr>
        <a:xfrm>
          <a:off x="186996" y="673633"/>
          <a:ext cx="339857" cy="23430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0FC04-24FD-42F7-9912-E86612FC2B01}">
      <dsp:nvSpPr>
        <dsp:cNvPr id="0" name=""/>
        <dsp:cNvSpPr/>
      </dsp:nvSpPr>
      <dsp:spPr>
        <a:xfrm>
          <a:off x="0" y="966517"/>
          <a:ext cx="3276364" cy="292884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smtClean="0">
              <a:solidFill>
                <a:schemeClr val="tx1"/>
              </a:solidFill>
            </a:rPr>
            <a:t>Consumo total / Consumo totale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4561" y="966517"/>
        <a:ext cx="2591802" cy="292884"/>
      </dsp:txXfrm>
    </dsp:sp>
    <dsp:sp modelId="{911F2952-38FF-4DB7-A8FC-0F06E0A53502}">
      <dsp:nvSpPr>
        <dsp:cNvPr id="0" name=""/>
        <dsp:cNvSpPr/>
      </dsp:nvSpPr>
      <dsp:spPr>
        <a:xfrm>
          <a:off x="186996" y="995805"/>
          <a:ext cx="339857" cy="23430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101037" y="0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>
              <a:defRPr sz="26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219" tIns="99610" rIns="199219" bIns="99610" numCol="1" anchor="b" anchorCtr="0" compatLnSpc="1">
            <a:prstTxWarp prst="textNoShape">
              <a:avLst/>
            </a:prstTxWarp>
          </a:bodyPr>
          <a:lstStyle>
            <a:lvl1pPr algn="r">
              <a:defRPr sz="2600" smtClean="0"/>
            </a:lvl1pPr>
          </a:lstStyle>
          <a:p>
            <a:pPr>
              <a:defRPr/>
            </a:pPr>
            <a:fld id="{F50900DC-22E6-4778-9A7E-868B346985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9219" tIns="99610" rIns="199219" bIns="99610" anchor="b"/>
          <a:lstStyle/>
          <a:p>
            <a:pPr algn="r"/>
            <a:fld id="{F01B1F95-F5CB-4086-BD9B-744ADD54F8A6}" type="slidenum">
              <a:rPr lang="es-ES" sz="2600"/>
              <a:pPr algn="r"/>
              <a:t>1</a:t>
            </a:fld>
            <a:endParaRPr lang="es-ES" sz="2600" dirty="0"/>
          </a:p>
        </p:txBody>
      </p:sp>
      <p:sp>
        <p:nvSpPr>
          <p:cNvPr id="4710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29125" y="1543050"/>
            <a:ext cx="5443538" cy="7710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2 Marcador de notas"/>
          <p:cNvSpPr>
            <a:spLocks noGrp="1"/>
          </p:cNvSpPr>
          <p:nvPr>
            <p:ph type="body" idx="1"/>
          </p:nvPr>
        </p:nvSpPr>
        <p:spPr bwMode="auto">
          <a:xfrm>
            <a:off x="1430179" y="9768125"/>
            <a:ext cx="11441430" cy="92540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183899" tIns="91949" rIns="183899" bIns="91949"/>
          <a:lstStyle/>
          <a:p>
            <a:pPr eaLnBrk="1" hangingPunct="1">
              <a:spcBef>
                <a:spcPct val="0"/>
              </a:spcBef>
            </a:pPr>
            <a:endParaRPr lang="da-DK" dirty="0" smtClean="0"/>
          </a:p>
        </p:txBody>
      </p:sp>
      <p:sp>
        <p:nvSpPr>
          <p:cNvPr id="47109" name="3 Marcador de número de diapositiva"/>
          <p:cNvSpPr txBox="1">
            <a:spLocks noGrp="1"/>
          </p:cNvSpPr>
          <p:nvPr/>
        </p:nvSpPr>
        <p:spPr bwMode="auto">
          <a:xfrm>
            <a:off x="8101037" y="19532683"/>
            <a:ext cx="6197442" cy="102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899" tIns="91949" rIns="183899" bIns="91949" anchor="b"/>
          <a:lstStyle/>
          <a:p>
            <a:pPr algn="r" defTabSz="1840006"/>
            <a:fld id="{182BD805-42F1-422F-9427-0C7C6B3A2D82}" type="slidenum">
              <a:rPr lang="es-ES" sz="2400"/>
              <a:pPr algn="r" defTabSz="1840006"/>
              <a:t>1</a:t>
            </a:fld>
            <a:endParaRPr lang="es-ES" sz="2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6237354" y="0"/>
            <a:ext cx="15147859" cy="30281563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8903428" y="15140782"/>
            <a:ext cx="30281563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295232" tIns="147616" rIns="295232" bIns="147616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7874146" y="2355232"/>
            <a:ext cx="11940077" cy="12664423"/>
          </a:xfrm>
        </p:spPr>
        <p:txBody>
          <a:bodyPr lIns="147616" tIns="0" rIns="147616">
            <a:noAutofit/>
          </a:bodyPr>
          <a:lstStyle>
            <a:lvl1pPr algn="r">
              <a:defRPr sz="136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7845085" y="15630302"/>
            <a:ext cx="11962010" cy="4862571"/>
          </a:xfrm>
        </p:spPr>
        <p:txBody>
          <a:bodyPr lIns="147616" tIns="0" rIns="147616" bIns="0"/>
          <a:lstStyle>
            <a:lvl1pPr marL="0" indent="0" algn="r">
              <a:buNone/>
              <a:defRPr sz="7100">
                <a:solidFill>
                  <a:srgbClr val="FFFFFF"/>
                </a:solidFill>
                <a:effectLst/>
              </a:defRPr>
            </a:lvl1pPr>
            <a:lvl2pPr marL="1476162" indent="0" algn="ctr">
              <a:buNone/>
            </a:lvl2pPr>
            <a:lvl3pPr marL="2952323" indent="0" algn="ctr">
              <a:buNone/>
            </a:lvl3pPr>
            <a:lvl4pPr marL="4428485" indent="0" algn="ctr">
              <a:buNone/>
            </a:lvl4pPr>
            <a:lvl5pPr marL="5904647" indent="0" algn="ctr">
              <a:buNone/>
            </a:lvl5pPr>
            <a:lvl6pPr marL="7380808" indent="0" algn="ctr">
              <a:buNone/>
            </a:lvl6pPr>
            <a:lvl7pPr marL="8856970" indent="0" algn="ctr">
              <a:buNone/>
            </a:lvl7pPr>
            <a:lvl8pPr marL="10333131" indent="0" algn="ctr">
              <a:buNone/>
            </a:lvl8pPr>
            <a:lvl9pPr marL="11809293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13731122" y="28956672"/>
            <a:ext cx="4683193" cy="1001888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593774" y="28956672"/>
            <a:ext cx="6847108" cy="1009385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8431144" y="28949174"/>
            <a:ext cx="1375950" cy="1009385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94941" y="12459850"/>
            <a:ext cx="14629806" cy="6014255"/>
          </a:xfrm>
        </p:spPr>
        <p:txBody>
          <a:bodyPr tIns="0" anchor="t"/>
          <a:lstStyle>
            <a:lvl1pPr algn="r">
              <a:buNone/>
              <a:defRPr sz="136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94941" y="8411548"/>
            <a:ext cx="14629806" cy="3282962"/>
          </a:xfrm>
        </p:spPr>
        <p:txBody>
          <a:bodyPr anchor="b"/>
          <a:lstStyle>
            <a:lvl1pPr marL="0" indent="0" algn="r">
              <a:buNone/>
              <a:defRPr sz="6500">
                <a:solidFill>
                  <a:schemeClr val="tx1"/>
                </a:solidFill>
                <a:effectLst/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048648" y="28951656"/>
            <a:ext cx="4683193" cy="1001888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8508" y="28951656"/>
            <a:ext cx="6771984" cy="1009385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748797" y="28944158"/>
            <a:ext cx="1375950" cy="1009385"/>
          </a:xfrm>
        </p:spPr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9261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773042" y="7065700"/>
            <a:ext cx="8233307" cy="19984432"/>
          </a:xfrm>
        </p:spPr>
        <p:txBody>
          <a:bodyPr anchor="t"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261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9773042" y="25907559"/>
            <a:ext cx="8233307" cy="2018771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5800" b="1">
                <a:solidFill>
                  <a:schemeClr val="tx2"/>
                </a:solidFill>
                <a:effectLst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1069261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773042" y="7558645"/>
            <a:ext cx="8233307" cy="18168938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0" y="1413140"/>
            <a:ext cx="16937089" cy="5046927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261" y="1009385"/>
            <a:ext cx="13793462" cy="5181512"/>
          </a:xfrm>
        </p:spPr>
        <p:txBody>
          <a:bodyPr wrap="square" anchor="b"/>
          <a:lstStyle>
            <a:lvl1pPr algn="l">
              <a:buNone/>
              <a:defRPr lang="en-US" sz="77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069261" y="6611855"/>
            <a:ext cx="13793462" cy="2660397"/>
          </a:xfrm>
        </p:spPr>
        <p:txBody>
          <a:bodyPr rot="0" spcFirstLastPara="0" vertOverflow="overflow" horzOverflow="overflow" vert="horz" wrap="square" lIns="147616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>
              <a:buNone/>
              <a:defRPr sz="3900"/>
            </a:lvl2pPr>
            <a:lvl3pPr>
              <a:buNone/>
              <a:defRPr sz="3200"/>
            </a:lvl3pPr>
            <a:lvl4pPr>
              <a:buNone/>
              <a:defRPr sz="2900"/>
            </a:lvl4pPr>
            <a:lvl5pPr>
              <a:buNone/>
              <a:defRPr sz="2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69261" y="9420931"/>
            <a:ext cx="16929960" cy="19303512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1398478" y="4436123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1395527" y="4410284"/>
            <a:ext cx="10102144" cy="19042206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603566" y="5046927"/>
            <a:ext cx="8019455" cy="9084469"/>
          </a:xfrm>
        </p:spPr>
        <p:txBody>
          <a:bodyPr vert="horz" anchor="b"/>
          <a:lstStyle>
            <a:lvl1pPr algn="l">
              <a:buNone/>
              <a:defRPr sz="97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2603566" y="14498916"/>
            <a:ext cx="8019455" cy="8478838"/>
          </a:xfrm>
        </p:spPr>
        <p:txBody>
          <a:bodyPr rot="0" spcFirstLastPara="0" vertOverflow="overflow" horzOverflow="overflow" vert="horz" wrap="square" lIns="265709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500" baseline="0">
                <a:solidFill>
                  <a:schemeClr val="tx1"/>
                </a:solidFill>
              </a:defRPr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1552163" y="4596554"/>
            <a:ext cx="9837198" cy="18572692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103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326069" y="1214069"/>
            <a:ext cx="3564202" cy="25837463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9260" y="1212687"/>
            <a:ext cx="14078599" cy="2583746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922739" y="28956672"/>
            <a:ext cx="4683193" cy="1001888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069261" y="28949174"/>
            <a:ext cx="8554085" cy="1009385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27486" y="28935716"/>
            <a:ext cx="1375950" cy="10093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19068482" y="0"/>
            <a:ext cx="2316731" cy="30281563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1069261" y="1413140"/>
            <a:ext cx="16929960" cy="5046927"/>
          </a:xfrm>
          <a:prstGeom prst="rect">
            <a:avLst/>
          </a:prstGeom>
        </p:spPr>
        <p:txBody>
          <a:bodyPr vert="horz" lIns="147616" tIns="0" rIns="147616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1069261" y="7106391"/>
            <a:ext cx="16929960" cy="21398971"/>
          </a:xfrm>
          <a:prstGeom prst="rect">
            <a:avLst/>
          </a:prstGeom>
        </p:spPr>
        <p:txBody>
          <a:bodyPr vert="horz" lIns="295232" tIns="147616" rIns="295232" bIns="147616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9930036" y="28956672"/>
            <a:ext cx="4683193" cy="1001888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l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69261" y="28956672"/>
            <a:ext cx="8554085" cy="1009385"/>
          </a:xfrm>
          <a:prstGeom prst="rect">
            <a:avLst/>
          </a:prstGeom>
        </p:spPr>
        <p:txBody>
          <a:bodyPr vert="horz" lIns="295232" tIns="0" rIns="295232" bIns="0" anchor="b"/>
          <a:lstStyle>
            <a:lvl1pPr algn="r" eaLnBrk="1" latinLnBrk="0" hangingPunct="1">
              <a:defRPr kumimoji="0" sz="32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20357" y="28949174"/>
            <a:ext cx="1375950" cy="100938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3600">
                <a:solidFill>
                  <a:schemeClr val="tx2"/>
                </a:solidFill>
              </a:defRPr>
            </a:lvl1pPr>
            <a:extLst/>
          </a:lstStyle>
          <a:p>
            <a:fld id="{6D15AA16-BD36-4AA6-9F9F-0339FA49A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123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885697" indent="-885697" algn="l" rtl="0" eaLnBrk="1" latinLnBrk="0" hangingPunct="1">
        <a:spcBef>
          <a:spcPts val="1937"/>
        </a:spcBef>
        <a:buClr>
          <a:schemeClr val="tx2"/>
        </a:buClr>
        <a:buSzPct val="73000"/>
        <a:buFont typeface="Wingdings 2"/>
        <a:buChar char=""/>
        <a:defRPr kumimoji="0" sz="8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682824" indent="-738081" algn="l" rtl="0" eaLnBrk="1" latinLnBrk="0" hangingPunct="1">
        <a:spcBef>
          <a:spcPts val="1614"/>
        </a:spcBef>
        <a:buClr>
          <a:schemeClr val="accent4"/>
        </a:buClr>
        <a:buSzPct val="80000"/>
        <a:buFont typeface="Wingdings 2"/>
        <a:buChar char=""/>
        <a:defRPr kumimoji="0" sz="74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2450428" indent="-738081" algn="l" rtl="0" eaLnBrk="1" latinLnBrk="0" hangingPunct="1">
        <a:spcBef>
          <a:spcPts val="1291"/>
        </a:spcBef>
        <a:buClr>
          <a:schemeClr val="accent4"/>
        </a:buClr>
        <a:buSzPct val="60000"/>
        <a:buFont typeface="Wingdings"/>
        <a:buChar char=""/>
        <a:defRPr kumimoji="0"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3247556" indent="-738081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65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4133253" indent="-738081" algn="l" rtl="0" eaLnBrk="1" latinLnBrk="0" hangingPunct="1">
        <a:spcBef>
          <a:spcPts val="1291"/>
        </a:spcBef>
        <a:buClr>
          <a:schemeClr val="accent4"/>
        </a:buClr>
        <a:buSzPct val="70000"/>
        <a:buFont typeface="Wingdings"/>
        <a:buChar char="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4753240" indent="-590465" algn="l" rtl="0" eaLnBrk="1" latinLnBrk="0" hangingPunct="1">
        <a:spcBef>
          <a:spcPts val="1291"/>
        </a:spcBef>
        <a:buClr>
          <a:schemeClr val="accent4"/>
        </a:buClr>
        <a:buSzPct val="80000"/>
        <a:buFont typeface="Wingdings 2"/>
        <a:buChar char=""/>
        <a:defRPr kumimoji="0" sz="5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5402752" indent="-590465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5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63693" indent="-590465" algn="l" rtl="0" eaLnBrk="1" latinLnBrk="0" hangingPunct="1">
        <a:spcBef>
          <a:spcPts val="969"/>
        </a:spcBef>
        <a:buClr>
          <a:schemeClr val="accent4"/>
        </a:buClr>
        <a:buSzPct val="100000"/>
        <a:buChar char="•"/>
        <a:defRPr kumimoji="0" sz="5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6642727" indent="-590465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4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chart" Target="../charts/chart2.xml"/><Relationship Id="rId1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chart" Target="../charts/chart1.xml"/><Relationship Id="rId12" Type="http://schemas.microsoft.com/office/2007/relationships/diagramDrawing" Target="../diagrams/drawing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6" Type="http://schemas.openxmlformats.org/officeDocument/2006/relationships/chart" Target="../charts/char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3.jpeg"/><Relationship Id="rId15" Type="http://schemas.openxmlformats.org/officeDocument/2006/relationships/chart" Target="../charts/chart4.xml"/><Relationship Id="rId10" Type="http://schemas.openxmlformats.org/officeDocument/2006/relationships/diagramQuickStyle" Target="../diagrams/quickStyle1.xml"/><Relationship Id="rId4" Type="http://schemas.openxmlformats.org/officeDocument/2006/relationships/oleObject" Target="../embeddings/oleObject1.bin"/><Relationship Id="rId9" Type="http://schemas.openxmlformats.org/officeDocument/2006/relationships/diagramLayout" Target="../diagrams/layout1.xml"/><Relationship Id="rId1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17445"/>
            <a:ext cx="3463032" cy="28642563"/>
          </a:xfrm>
          <a:prstGeom prst="rect">
            <a:avLst/>
          </a:prstGeom>
          <a:solidFill>
            <a:srgbClr val="8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11601752" y="28788714"/>
          <a:ext cx="4070350" cy="1366838"/>
        </p:xfrm>
        <a:graphic>
          <a:graphicData uri="http://schemas.openxmlformats.org/presentationml/2006/ole">
            <p:oleObj spid="_x0000_s46085" name="Imagen de mapa de bits" r:id="rId4" imgW="6268325" imgH="2095793" progId="PBrush">
              <p:embed/>
            </p:oleObj>
          </a:graphicData>
        </a:graphic>
      </p:graphicFrame>
      <p:sp>
        <p:nvSpPr>
          <p:cNvPr id="46086" name="Text Box 2"/>
          <p:cNvSpPr txBox="1">
            <a:spLocks noChangeArrowheads="1"/>
          </p:cNvSpPr>
          <p:nvPr/>
        </p:nvSpPr>
        <p:spPr bwMode="auto">
          <a:xfrm rot="16200000">
            <a:off x="-13718162" y="13769715"/>
            <a:ext cx="28614079" cy="107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P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royecto </a:t>
            </a:r>
            <a:r>
              <a:rPr lang="es-ES" sz="5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F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inal 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de </a:t>
            </a:r>
            <a:r>
              <a:rPr lang="es-ES" sz="5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rado  </a:t>
            </a:r>
            <a:r>
              <a:rPr lang="es-ES" sz="3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rquitectura </a:t>
            </a:r>
            <a:r>
              <a:rPr lang="es-ES" sz="3600" b="1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T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écnica</a:t>
            </a:r>
            <a:r>
              <a:rPr lang="es-ES" sz="40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     </a:t>
            </a:r>
            <a:r>
              <a:rPr lang="es-ES" sz="40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          </a:t>
            </a:r>
            <a:r>
              <a:rPr lang="es-ES" sz="3600" dirty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modalidad de intercambio académico curso  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20</a:t>
            </a:r>
            <a:r>
              <a:rPr lang="es-ES" sz="5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11</a:t>
            </a:r>
            <a:r>
              <a:rPr lang="es-ES" sz="3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-20</a:t>
            </a:r>
            <a:r>
              <a:rPr lang="es-ES" sz="5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12</a:t>
            </a:r>
            <a:endParaRPr lang="en-US" sz="56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7" name="Text Box 2"/>
          <p:cNvSpPr txBox="1">
            <a:spLocks noChangeArrowheads="1"/>
          </p:cNvSpPr>
          <p:nvPr/>
        </p:nvSpPr>
        <p:spPr bwMode="auto">
          <a:xfrm rot="16200000">
            <a:off x="-11711046" y="13392884"/>
            <a:ext cx="28460083" cy="169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9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ITALIA </a:t>
            </a:r>
            <a:r>
              <a:rPr lang="es-ES" sz="80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/ ITALIA </a:t>
            </a:r>
            <a:r>
              <a:rPr lang="en-US" sz="80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– </a:t>
            </a:r>
            <a:r>
              <a:rPr lang="en-US" sz="8000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Ancona</a:t>
            </a:r>
            <a:r>
              <a:rPr lang="en-US" sz="80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/ </a:t>
            </a:r>
            <a:r>
              <a:rPr lang="en-US" sz="8000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Ancona</a:t>
            </a:r>
            <a:endParaRPr lang="en-US" sz="6000" b="1" dirty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8" name="Text Box 2"/>
          <p:cNvSpPr txBox="1">
            <a:spLocks noChangeArrowheads="1"/>
          </p:cNvSpPr>
          <p:nvPr/>
        </p:nvSpPr>
        <p:spPr bwMode="auto">
          <a:xfrm>
            <a:off x="0" y="28611513"/>
            <a:ext cx="7315200" cy="169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10812" tIns="105407" rIns="210812" bIns="105407">
            <a:spAutoFit/>
          </a:bodyPr>
          <a:lstStyle/>
          <a:p>
            <a:pPr defTabSz="2106613">
              <a:spcBef>
                <a:spcPct val="50000"/>
              </a:spcBef>
            </a:pP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lumno: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amen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IÑAN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RENAS</a:t>
            </a: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tutor destino: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G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iacomo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ORICONI</a:t>
            </a:r>
            <a:endParaRPr lang="es-E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  <a:p>
            <a:pPr defTabSz="2106613">
              <a:spcBef>
                <a:spcPct val="50000"/>
              </a:spcBef>
            </a:pPr>
            <a:r>
              <a:rPr lang="es-ES" sz="24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tutor ETSGE: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R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icardo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P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ERELLO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A</a:t>
            </a:r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PELLIDO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-4763" y="28565475"/>
            <a:ext cx="213852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V="1">
            <a:off x="1600869" y="0"/>
            <a:ext cx="0" cy="28575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6092" name="Text Box 2"/>
          <p:cNvSpPr txBox="1">
            <a:spLocks noChangeArrowheads="1"/>
          </p:cNvSpPr>
          <p:nvPr/>
        </p:nvSpPr>
        <p:spPr bwMode="auto">
          <a:xfrm>
            <a:off x="3563814" y="533400"/>
            <a:ext cx="17208624" cy="316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10812" tIns="105407" rIns="210812" bIns="105407">
            <a:spAutoFit/>
          </a:bodyPr>
          <a:lstStyle/>
          <a:p>
            <a:pPr algn="ctr" defTabSz="2106613">
              <a:spcBef>
                <a:spcPct val="50000"/>
              </a:spcBef>
            </a:pPr>
            <a:r>
              <a:rPr lang="es-ES" sz="4800" b="1" cap="all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Materiales sostenibles en la edificación</a:t>
            </a:r>
            <a:r>
              <a:rPr lang="es-ES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. Residuos de Construcción y Demolición, hormigón reciclado / </a:t>
            </a:r>
            <a:r>
              <a:rPr lang="it-IT" sz="4800" b="1" cap="all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Materiali sostenibili nella costruzione</a:t>
            </a:r>
            <a:r>
              <a:rPr lang="it-IT" sz="48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. Rifuti da Costruzione e Demolizione, calcestruzzo riciclato</a:t>
            </a:r>
            <a:endParaRPr lang="it-IT" sz="4800" b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0" y="28642563"/>
            <a:ext cx="21385213" cy="1588"/>
          </a:xfrm>
          <a:prstGeom prst="line">
            <a:avLst/>
          </a:prstGeom>
          <a:ln w="635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16 Imagen" descr="escud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93897" y="28778386"/>
            <a:ext cx="5087479" cy="1387494"/>
          </a:xfrm>
          <a:prstGeom prst="rect">
            <a:avLst/>
          </a:prstGeom>
        </p:spPr>
      </p:pic>
      <p:pic>
        <p:nvPicPr>
          <p:cNvPr id="2" name="Picture 7" descr="http://capere.unian.it/logo_ripulito_pic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0418" y="28786297"/>
            <a:ext cx="1996618" cy="1495266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3923854" y="3907533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9C0808"/>
                </a:solidFill>
              </a:rPr>
              <a:t>¿Qué son los RCD?</a:t>
            </a:r>
            <a:endParaRPr lang="es-ES" sz="2800" b="1" dirty="0">
              <a:solidFill>
                <a:srgbClr val="9C0808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887850" y="9020101"/>
            <a:ext cx="4500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9C0808"/>
                </a:solidFill>
              </a:rPr>
              <a:t>Proceso de producción de áridos reciclados</a:t>
            </a:r>
            <a:endParaRPr lang="es-ES" sz="2800" b="1" dirty="0">
              <a:solidFill>
                <a:srgbClr val="9C0808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815842" y="17697065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9C0808"/>
                </a:solidFill>
              </a:rPr>
              <a:t>Hormigón convencional Vs Hormigón reciclado / </a:t>
            </a:r>
            <a:r>
              <a:rPr lang="es-ES" sz="2800" b="1" dirty="0" err="1" smtClean="0">
                <a:solidFill>
                  <a:srgbClr val="9C0808"/>
                </a:solidFill>
              </a:rPr>
              <a:t>Calcestruzzo</a:t>
            </a:r>
            <a:r>
              <a:rPr lang="es-ES" sz="2800" b="1" dirty="0" smtClean="0">
                <a:solidFill>
                  <a:srgbClr val="9C0808"/>
                </a:solidFill>
              </a:rPr>
              <a:t> </a:t>
            </a:r>
            <a:r>
              <a:rPr lang="es-ES" sz="2800" b="1" dirty="0" err="1" smtClean="0">
                <a:solidFill>
                  <a:srgbClr val="9C0808"/>
                </a:solidFill>
              </a:rPr>
              <a:t>convenzionale</a:t>
            </a:r>
            <a:r>
              <a:rPr lang="es-ES" sz="2800" b="1" dirty="0" smtClean="0">
                <a:solidFill>
                  <a:srgbClr val="9C0808"/>
                </a:solidFill>
              </a:rPr>
              <a:t> Vs </a:t>
            </a:r>
            <a:r>
              <a:rPr lang="es-ES" sz="2800" b="1" dirty="0" err="1" smtClean="0">
                <a:solidFill>
                  <a:srgbClr val="9C0808"/>
                </a:solidFill>
              </a:rPr>
              <a:t>Calcestruzzo</a:t>
            </a:r>
            <a:r>
              <a:rPr lang="es-ES" sz="2800" b="1" dirty="0" smtClean="0">
                <a:solidFill>
                  <a:srgbClr val="9C0808"/>
                </a:solidFill>
              </a:rPr>
              <a:t> </a:t>
            </a:r>
            <a:r>
              <a:rPr lang="es-ES" sz="2800" b="1" dirty="0" err="1" smtClean="0">
                <a:solidFill>
                  <a:srgbClr val="9C0808"/>
                </a:solidFill>
              </a:rPr>
              <a:t>riciclato</a:t>
            </a:r>
            <a:endParaRPr lang="es-ES" sz="2800" b="1" dirty="0">
              <a:solidFill>
                <a:srgbClr val="9C0808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103874" y="4663617"/>
            <a:ext cx="453650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Los RCD son los Residuos de Construcción y Demolición. Según las distintas normativas podemos definirlos como:</a:t>
            </a:r>
          </a:p>
          <a:p>
            <a:endParaRPr lang="es-ES" sz="1400" dirty="0" smtClean="0"/>
          </a:p>
          <a:p>
            <a:r>
              <a:rPr lang="es-ES" sz="1400" b="1" dirty="0" smtClean="0"/>
              <a:t>I Plan Nacional de Residuos de Construcción y Demolición 2001-2006</a:t>
            </a:r>
          </a:p>
          <a:p>
            <a:endParaRPr lang="es-ES" sz="1400" b="1" dirty="0" smtClean="0"/>
          </a:p>
          <a:p>
            <a:pPr algn="just"/>
            <a:r>
              <a:rPr lang="es-ES" sz="1400" dirty="0" smtClean="0"/>
              <a:t>“Proceden en su mayor parte de derribos de edificación o de rechazos de materiales de construcción de las obras de otras de nueva planta y de pequeñas obras de reformas en viviendas o urbanizaciones.”</a:t>
            </a:r>
          </a:p>
          <a:p>
            <a:endParaRPr lang="es-ES" sz="1400" dirty="0" smtClean="0"/>
          </a:p>
          <a:p>
            <a:r>
              <a:rPr lang="es-ES" sz="1400" b="1" dirty="0" smtClean="0"/>
              <a:t>Real decreto 105/2008</a:t>
            </a:r>
          </a:p>
          <a:p>
            <a:endParaRPr lang="es-ES" sz="1400" b="1" dirty="0" smtClean="0"/>
          </a:p>
          <a:p>
            <a:pPr algn="just"/>
            <a:r>
              <a:rPr lang="es-ES" sz="1400" dirty="0" smtClean="0"/>
              <a:t>“Cualquier sustancia u objeto que, cumpliendo la definición de “residuo” incluida en el Art. 3.a) de la Ley 10/1998 de 21 de abril, se genere en una obra de construcción y demolición”</a:t>
            </a:r>
          </a:p>
          <a:p>
            <a:endParaRPr lang="es-ES" sz="16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8964414" y="4555605"/>
            <a:ext cx="32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sng" dirty="0" smtClean="0"/>
              <a:t>Excepciones de RCD</a:t>
            </a:r>
          </a:p>
          <a:p>
            <a:endParaRPr lang="es-ES" sz="1600" u="sng" dirty="0" smtClean="0"/>
          </a:p>
          <a:p>
            <a:pPr marL="342900" indent="-342900" algn="just">
              <a:buAutoNum type="arabicPeriod"/>
            </a:pPr>
            <a:r>
              <a:rPr lang="es-ES" sz="1400" dirty="0" smtClean="0"/>
              <a:t>Los residuos que generen en obras de construcción y/o demolición regulados por una legislación específica, cuando no estén mezclados con otros residuos de construcción y demolición. Por ejemplo, residuos de aceites industriales usados, de los residuos peligrosos en general, de los residuos de envases, etc.</a:t>
            </a:r>
          </a:p>
          <a:p>
            <a:pPr marL="342900" indent="-342900" algn="just">
              <a:buAutoNum type="arabicPeriod"/>
            </a:pPr>
            <a:r>
              <a:rPr lang="es-ES" sz="1400" dirty="0" smtClean="0"/>
              <a:t>Los residuos regulados por la Directiva 2006/21/CE, del Parlamento Europeo y del Consejo, de 15 de marzo, sobre la gestión de los residuos de industria extractivas</a:t>
            </a:r>
            <a:r>
              <a:rPr lang="es-ES" sz="1600" dirty="0" smtClean="0"/>
              <a:t>.</a:t>
            </a:r>
          </a:p>
          <a:p>
            <a:endParaRPr lang="es-ES" sz="16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4031866" y="10424257"/>
            <a:ext cx="374441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b="1" i="1" dirty="0" smtClean="0"/>
              <a:t>Demolición selectiva</a:t>
            </a:r>
          </a:p>
          <a:p>
            <a:pPr algn="just"/>
            <a:endParaRPr lang="es-ES" sz="1600" b="1" i="1" dirty="0" smtClean="0"/>
          </a:p>
          <a:p>
            <a:pPr algn="just"/>
            <a:r>
              <a:rPr lang="es-ES" sz="1400" dirty="0" smtClean="0"/>
              <a:t>Se lleva a cabo con el fin de separar y prevenir la mezcla de materiales perjudiciales como madera, cartón , plástico, etc., de los áridos reciclados que se desean obtener.</a:t>
            </a:r>
          </a:p>
          <a:p>
            <a:pPr algn="just"/>
            <a:r>
              <a:rPr lang="es-ES" sz="1400" dirty="0" smtClean="0"/>
              <a:t>Este proceso es mucho más costoso que una demolición convencional, pero si no se realiza una demolición selectiva, el proceso de separación y selección ha de realizarse, posteriormente, en la planta de reciclaje con el consiguiente aumento de costes.</a:t>
            </a:r>
          </a:p>
          <a:p>
            <a:pPr algn="just"/>
            <a:r>
              <a:rPr lang="es-ES" sz="1400" dirty="0" smtClean="0"/>
              <a:t>Los costes de ésta demolición se ven compensados por los costes de transporte y tasas de vertidos de la demolición convencional.</a:t>
            </a:r>
          </a:p>
          <a:p>
            <a:endParaRPr lang="es-ES" sz="14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2456802" y="3907533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9C0808"/>
                </a:solidFill>
              </a:rPr>
              <a:t>¿Che sono i RCD?</a:t>
            </a:r>
            <a:endParaRPr lang="it-IT" sz="2800" b="1" dirty="0">
              <a:solidFill>
                <a:srgbClr val="9C0808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2456802" y="9056105"/>
            <a:ext cx="4428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9C0808"/>
                </a:solidFill>
              </a:rPr>
              <a:t>Processo di produzione di aggregati riciclati</a:t>
            </a:r>
            <a:endParaRPr lang="es-ES" sz="2800" b="1" dirty="0">
              <a:solidFill>
                <a:srgbClr val="9C0808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8136322" y="10388253"/>
            <a:ext cx="410445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/>
              <a:t>Etapas</a:t>
            </a:r>
          </a:p>
          <a:p>
            <a:endParaRPr lang="es-ES" sz="1600" b="1" dirty="0" smtClean="0"/>
          </a:p>
          <a:p>
            <a:pPr marL="342900" indent="-342900">
              <a:buAutoNum type="arabicPeriod"/>
            </a:pPr>
            <a:r>
              <a:rPr lang="es-ES" sz="1400" dirty="0" smtClean="0"/>
              <a:t>Descarga RDC mezclados. Extracción piezas grandes de madera, metal, etc. con grúa.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Precribado de control de tamaños (160 mm, 80 mm y 40 mm). Rechazos a molino primario.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Primera trituración que consta de </a:t>
            </a:r>
            <a:r>
              <a:rPr lang="es-ES_tradnl" sz="1400" dirty="0" smtClean="0"/>
              <a:t>molino de impactos, un separador magnético, cabina de triaje, cribas y cintas transportadoras.</a:t>
            </a:r>
            <a:endParaRPr lang="es-ES" sz="1400" dirty="0" smtClean="0"/>
          </a:p>
          <a:p>
            <a:pPr marL="342900" indent="-342900">
              <a:buAutoNum type="arabicPeriod"/>
            </a:pPr>
            <a:r>
              <a:rPr lang="es-ES" sz="1400" dirty="0" smtClean="0"/>
              <a:t>Molino primario rompe los bloques mediante compresión y cizalladura.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Separador magnético de metales y neumático para materiales de baja densidad.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Cabina de </a:t>
            </a:r>
            <a:r>
              <a:rPr lang="es-ES" sz="1400" dirty="0" err="1" smtClean="0"/>
              <a:t>triaje</a:t>
            </a:r>
            <a:r>
              <a:rPr lang="es-ES" sz="1400" dirty="0" smtClean="0"/>
              <a:t> manualmente.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Tolva con criba de 40 mm a través de cinta. Resultado: Grava, gravilla y arena. 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Segunda trituración, para los materiales mayores de 40 mm.</a:t>
            </a:r>
          </a:p>
        </p:txBody>
      </p:sp>
      <p:graphicFrame>
        <p:nvGraphicFramePr>
          <p:cNvPr id="30" name="29 Gráfico"/>
          <p:cNvGraphicFramePr/>
          <p:nvPr/>
        </p:nvGraphicFramePr>
        <p:xfrm>
          <a:off x="4031866" y="20397365"/>
          <a:ext cx="5040560" cy="291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6" name="35 Diagrama"/>
          <p:cNvGraphicFramePr/>
          <p:nvPr/>
        </p:nvGraphicFramePr>
        <p:xfrm>
          <a:off x="5111986" y="23961761"/>
          <a:ext cx="3276364" cy="1260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8" name="37 CuadroTexto"/>
          <p:cNvSpPr txBox="1"/>
          <p:nvPr/>
        </p:nvSpPr>
        <p:spPr>
          <a:xfrm>
            <a:off x="3887850" y="19317245"/>
            <a:ext cx="4860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/>
              <a:t>Entradas: materia y energía / Input: materia </a:t>
            </a:r>
            <a:r>
              <a:rPr lang="es-ES" sz="1800" b="1" dirty="0" err="1" smtClean="0"/>
              <a:t>ed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energia</a:t>
            </a:r>
            <a:endParaRPr lang="es-ES" sz="1800" b="1" dirty="0"/>
          </a:p>
        </p:txBody>
      </p:sp>
      <p:sp>
        <p:nvSpPr>
          <p:cNvPr id="39" name="38 CuadroTexto"/>
          <p:cNvSpPr txBox="1"/>
          <p:nvPr/>
        </p:nvSpPr>
        <p:spPr>
          <a:xfrm>
            <a:off x="10296562" y="19317245"/>
            <a:ext cx="4788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/>
              <a:t>Salidas: Emisiones / Output: </a:t>
            </a:r>
            <a:r>
              <a:rPr lang="es-ES" sz="1800" b="1" dirty="0" err="1" smtClean="0"/>
              <a:t>emissioni</a:t>
            </a:r>
            <a:endParaRPr lang="es-ES" sz="1800" b="1" dirty="0"/>
          </a:p>
        </p:txBody>
      </p:sp>
      <p:sp>
        <p:nvSpPr>
          <p:cNvPr id="47" name="46 Rectángulo redondeado"/>
          <p:cNvSpPr/>
          <p:nvPr/>
        </p:nvSpPr>
        <p:spPr>
          <a:xfrm>
            <a:off x="3851846" y="20037325"/>
            <a:ext cx="5472608" cy="3636404"/>
          </a:xfrm>
          <a:prstGeom prst="roundRect">
            <a:avLst>
              <a:gd name="adj" fmla="val 9083"/>
            </a:avLst>
          </a:prstGeom>
          <a:noFill/>
          <a:ln w="254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>
            <a:off x="10188550" y="20037325"/>
            <a:ext cx="10153128" cy="6084676"/>
          </a:xfrm>
          <a:prstGeom prst="roundRect">
            <a:avLst>
              <a:gd name="adj" fmla="val 9015"/>
            </a:avLst>
          </a:prstGeom>
          <a:noFill/>
          <a:ln w="254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6" name="55 Gráfico"/>
          <p:cNvGraphicFramePr/>
          <p:nvPr/>
        </p:nvGraphicFramePr>
        <p:xfrm>
          <a:off x="10296562" y="20289353"/>
          <a:ext cx="4824536" cy="262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60" name="59 Gráfico"/>
          <p:cNvGraphicFramePr/>
          <p:nvPr/>
        </p:nvGraphicFramePr>
        <p:xfrm>
          <a:off x="15337122" y="20289353"/>
          <a:ext cx="4788532" cy="262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2" name="61 Gráfico"/>
          <p:cNvGraphicFramePr/>
          <p:nvPr/>
        </p:nvGraphicFramePr>
        <p:xfrm>
          <a:off x="10296562" y="23205677"/>
          <a:ext cx="478853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63" name="62 Gráfico"/>
          <p:cNvGraphicFramePr/>
          <p:nvPr/>
        </p:nvGraphicFramePr>
        <p:xfrm>
          <a:off x="15337122" y="23205677"/>
          <a:ext cx="478853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32" name="31 CuadroTexto"/>
          <p:cNvSpPr txBox="1"/>
          <p:nvPr/>
        </p:nvSpPr>
        <p:spPr>
          <a:xfrm>
            <a:off x="12744834" y="4663617"/>
            <a:ext cx="42844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/>
              <a:t>I RCD sono i Rifuti da Costruzione e Demolizione. Secondo le diverse normative possiamo difinire come:</a:t>
            </a:r>
          </a:p>
          <a:p>
            <a:pPr algn="just"/>
            <a:endParaRPr lang="es-ES" sz="1400" dirty="0" smtClean="0"/>
          </a:p>
          <a:p>
            <a:r>
              <a:rPr lang="it-IT" sz="1400" b="1" dirty="0" smtClean="0"/>
              <a:t>I Piano Nazionale da Rifuti di Costruzione e Demolizione 2001-2006</a:t>
            </a:r>
          </a:p>
          <a:p>
            <a:endParaRPr lang="it-IT" sz="1400" b="1" dirty="0" smtClean="0"/>
          </a:p>
          <a:p>
            <a:pPr algn="just"/>
            <a:r>
              <a:rPr lang="it-IT" sz="1400" dirty="0" smtClean="0"/>
              <a:t>“Provengono principalmente da demolizione di edifici o di detriti di materiali di costruzione dei lavori di altre nuova impianta e di piccoli lavori di riforme in case o urbanizzazione”.</a:t>
            </a:r>
          </a:p>
          <a:p>
            <a:endParaRPr lang="es-ES" sz="1400" dirty="0" smtClean="0"/>
          </a:p>
          <a:p>
            <a:r>
              <a:rPr lang="es-ES" sz="1400" b="1" dirty="0" smtClean="0"/>
              <a:t>Real decreto 105/2008</a:t>
            </a:r>
          </a:p>
          <a:p>
            <a:endParaRPr lang="es-ES" sz="1400" b="1" dirty="0" smtClean="0"/>
          </a:p>
          <a:p>
            <a:pPr algn="just"/>
            <a:r>
              <a:rPr lang="it-IT" sz="1400" dirty="0" smtClean="0"/>
              <a:t>"Qualsiasi sostanza o oggetto che soddisfano la definizione di "rifuto" incluso nell‘Art. 3.a) della Legge 10/1998 del 21 aprile sarà prodotta in un lavoro di costruzione e demolizione"</a:t>
            </a:r>
            <a:endParaRPr lang="es-ES" sz="16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17245334" y="4555605"/>
            <a:ext cx="30243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u="sng" dirty="0" smtClean="0"/>
              <a:t>Eccezioni di RCD</a:t>
            </a:r>
          </a:p>
          <a:p>
            <a:endParaRPr lang="es-ES" sz="1600" u="sng" dirty="0" smtClean="0"/>
          </a:p>
          <a:p>
            <a:pPr marL="342900" indent="-342900" algn="just">
              <a:buAutoNum type="arabicPeriod"/>
            </a:pPr>
            <a:r>
              <a:rPr lang="it-IT" sz="1400" dirty="0" smtClean="0"/>
              <a:t>I rifiuti prodotti a luoghi di costruzione e/o demolizione coperti da una legislazione specifica, quando non sono mescolati con altri rifiuti da costruzione e demolizione. Per esempio, gli oli industrialie usati, i rifiuti pericolosi in generale, i rifiuti di imballaggio, ecc.</a:t>
            </a:r>
          </a:p>
          <a:p>
            <a:pPr marL="342900" indent="-342900" algn="just">
              <a:buAutoNum type="arabicPeriod"/>
            </a:pPr>
            <a:r>
              <a:rPr lang="it-IT" sz="1400" dirty="0" smtClean="0"/>
              <a:t>I rifuti regolamentato dalle Directiva 2006/21/CE, del Parlamento Europeo e del Consiglio, di 15 marzo, della gestione dei rifuti di insdustria estrattiva.</a:t>
            </a:r>
            <a:endParaRPr lang="it-IT" sz="16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2600818" y="10352249"/>
            <a:ext cx="352839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b="1" i="1" dirty="0" smtClean="0"/>
              <a:t>Demolizione selettiva</a:t>
            </a:r>
          </a:p>
          <a:p>
            <a:pPr algn="just"/>
            <a:endParaRPr lang="it-IT" sz="1600" b="1" i="1" dirty="0" smtClean="0"/>
          </a:p>
          <a:p>
            <a:pPr algn="just"/>
            <a:r>
              <a:rPr lang="it-IT" sz="1400" dirty="0" smtClean="0"/>
              <a:t>È effettuato al fine di separare e impedire la miscelazione di materiali nocivi come legno, cartone, plastica, ecc. , Di gli aggregati riciclati che si desidera ottenere. </a:t>
            </a:r>
          </a:p>
          <a:p>
            <a:pPr algn="just"/>
            <a:r>
              <a:rPr lang="it-IT" sz="1400" dirty="0" smtClean="0"/>
              <a:t>Questo processo è molto più costoso di una demolizione convenzionali, ma se non si fa una demolizione selettiva, il processo di separazione e la selezione deve essere fatto, in seguito, l'impianto di riciclaggio con il conseguente aumento dei costi.</a:t>
            </a:r>
          </a:p>
          <a:p>
            <a:pPr algn="just"/>
            <a:r>
              <a:rPr lang="it-IT" sz="1400" dirty="0" smtClean="0"/>
              <a:t>I costi di questa demolizione sono compensati da costi di trasporto e gli scarichi di tassi di demolizione convenzionali.</a:t>
            </a:r>
            <a:endParaRPr lang="it-IT" sz="140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16489250" y="10316245"/>
            <a:ext cx="403244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 smtClean="0"/>
              <a:t>Fasi</a:t>
            </a:r>
          </a:p>
          <a:p>
            <a:endParaRPr lang="it-IT" sz="1600" b="1" dirty="0" smtClean="0"/>
          </a:p>
          <a:p>
            <a:pPr marL="342900" indent="-342900">
              <a:buAutoNum type="arabicPeriod"/>
            </a:pPr>
            <a:r>
              <a:rPr lang="it-IT" sz="1400" dirty="0" smtClean="0"/>
              <a:t>Scaritca RCD misto. Estrazione pezzi grandi di legno, metallo, ecc. con gru.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Prevagliado di controllo di dimensioni (160 mm, 80 mm e 40 mm).   Rifuti a mulino primario.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Primo triturazione che consiste di mulino di impatti, separatore magnetico, cabina di scelta, vaglia e trasportari a nastro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Mulino primario rompe i blocchi per compressione e tosatua.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Separatore magnetico di metallo e pneumatico per materiali di bassa densità.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Cabina </a:t>
            </a:r>
            <a:r>
              <a:rPr lang="it-IT" sz="1400" smtClean="0"/>
              <a:t>di scelta manualmente</a:t>
            </a:r>
            <a:r>
              <a:rPr lang="it-IT" sz="1400" dirty="0" smtClean="0"/>
              <a:t>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Tramoggia con vaglia di 40 mm attraverso nastro. Risultato: Ghiaia, Ghiaietto e sabbia.</a:t>
            </a:r>
          </a:p>
          <a:p>
            <a:pPr marL="342900" indent="-342900">
              <a:buAutoNum type="arabicPeriod"/>
            </a:pPr>
            <a:r>
              <a:rPr lang="it-IT" sz="1400" dirty="0" smtClean="0"/>
              <a:t>Seconda triturazzione, per i materiali maggiore di 40 mm.</a:t>
            </a:r>
          </a:p>
          <a:p>
            <a:pPr marL="342900" indent="-342900">
              <a:buAutoNum type="arabicPeriod"/>
            </a:pPr>
            <a:endParaRPr lang="it-IT" sz="1400" dirty="0" smtClean="0"/>
          </a:p>
        </p:txBody>
      </p:sp>
      <p:cxnSp>
        <p:nvCxnSpPr>
          <p:cNvPr id="41" name="40 Conector recto"/>
          <p:cNvCxnSpPr/>
          <p:nvPr/>
        </p:nvCxnSpPr>
        <p:spPr>
          <a:xfrm>
            <a:off x="5183994" y="15212789"/>
            <a:ext cx="972108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6156102" y="15212789"/>
            <a:ext cx="0" cy="324036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Rectángulo"/>
          <p:cNvSpPr/>
          <p:nvPr/>
        </p:nvSpPr>
        <p:spPr>
          <a:xfrm>
            <a:off x="5508030" y="15536825"/>
            <a:ext cx="1368152" cy="6840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Trapecio"/>
          <p:cNvSpPr/>
          <p:nvPr/>
        </p:nvSpPr>
        <p:spPr>
          <a:xfrm>
            <a:off x="4319898" y="15032769"/>
            <a:ext cx="684076" cy="468052"/>
          </a:xfrm>
          <a:prstGeom prst="trapezoid">
            <a:avLst/>
          </a:prstGeom>
          <a:blipFill>
            <a:blip r:embed="rId17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9" name="58 Conector recto"/>
          <p:cNvCxnSpPr/>
          <p:nvPr/>
        </p:nvCxnSpPr>
        <p:spPr>
          <a:xfrm>
            <a:off x="8064314" y="15788853"/>
            <a:ext cx="1080120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9144434" y="15536825"/>
            <a:ext cx="828092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5" name="64 Conector recto"/>
          <p:cNvCxnSpPr/>
          <p:nvPr/>
        </p:nvCxnSpPr>
        <p:spPr>
          <a:xfrm>
            <a:off x="11088650" y="15788853"/>
            <a:ext cx="1188132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12276782" y="15536825"/>
            <a:ext cx="612068" cy="5040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Rectángulo"/>
          <p:cNvSpPr/>
          <p:nvPr/>
        </p:nvSpPr>
        <p:spPr>
          <a:xfrm>
            <a:off x="14725054" y="15536825"/>
            <a:ext cx="1080120" cy="5040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Rectángulo"/>
          <p:cNvSpPr/>
          <p:nvPr/>
        </p:nvSpPr>
        <p:spPr>
          <a:xfrm>
            <a:off x="17569370" y="15536825"/>
            <a:ext cx="1152128" cy="5040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Rectángulo"/>
          <p:cNvSpPr/>
          <p:nvPr/>
        </p:nvSpPr>
        <p:spPr>
          <a:xfrm>
            <a:off x="14761058" y="17084997"/>
            <a:ext cx="1080120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2" name="91 Conector recto"/>
          <p:cNvCxnSpPr>
            <a:endCxn id="72" idx="1"/>
          </p:cNvCxnSpPr>
          <p:nvPr/>
        </p:nvCxnSpPr>
        <p:spPr>
          <a:xfrm>
            <a:off x="16813286" y="15788853"/>
            <a:ext cx="756084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>
            <a:stCxn id="72" idx="3"/>
          </p:cNvCxnSpPr>
          <p:nvPr/>
        </p:nvCxnSpPr>
        <p:spPr>
          <a:xfrm>
            <a:off x="18721498" y="15788853"/>
            <a:ext cx="540060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flipV="1">
            <a:off x="18541478" y="16040881"/>
            <a:ext cx="0" cy="648072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 flipV="1">
            <a:off x="17749390" y="16040881"/>
            <a:ext cx="0" cy="648072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100 Elipse"/>
          <p:cNvSpPr/>
          <p:nvPr/>
        </p:nvSpPr>
        <p:spPr>
          <a:xfrm>
            <a:off x="1141268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101 Elipse"/>
          <p:cNvSpPr/>
          <p:nvPr/>
        </p:nvSpPr>
        <p:spPr>
          <a:xfrm>
            <a:off x="1123266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102 Elipse"/>
          <p:cNvSpPr/>
          <p:nvPr/>
        </p:nvSpPr>
        <p:spPr>
          <a:xfrm>
            <a:off x="11988750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103 Elipse"/>
          <p:cNvSpPr/>
          <p:nvPr/>
        </p:nvSpPr>
        <p:spPr>
          <a:xfrm>
            <a:off x="11808730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104 Elipse"/>
          <p:cNvSpPr/>
          <p:nvPr/>
        </p:nvSpPr>
        <p:spPr>
          <a:xfrm>
            <a:off x="1321288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105 Elipse"/>
          <p:cNvSpPr/>
          <p:nvPr/>
        </p:nvSpPr>
        <p:spPr>
          <a:xfrm>
            <a:off x="1303286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106 Elipse"/>
          <p:cNvSpPr/>
          <p:nvPr/>
        </p:nvSpPr>
        <p:spPr>
          <a:xfrm>
            <a:off x="1447302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107 Elipse"/>
          <p:cNvSpPr/>
          <p:nvPr/>
        </p:nvSpPr>
        <p:spPr>
          <a:xfrm>
            <a:off x="14293006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108 Elipse"/>
          <p:cNvSpPr/>
          <p:nvPr/>
        </p:nvSpPr>
        <p:spPr>
          <a:xfrm>
            <a:off x="13824954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109 Elipse"/>
          <p:cNvSpPr/>
          <p:nvPr/>
        </p:nvSpPr>
        <p:spPr>
          <a:xfrm>
            <a:off x="13644934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1" name="110 Elipse"/>
          <p:cNvSpPr/>
          <p:nvPr/>
        </p:nvSpPr>
        <p:spPr>
          <a:xfrm>
            <a:off x="17281338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111 Elipse"/>
          <p:cNvSpPr/>
          <p:nvPr/>
        </p:nvSpPr>
        <p:spPr>
          <a:xfrm>
            <a:off x="17101318" y="15788853"/>
            <a:ext cx="81723" cy="72008"/>
          </a:xfrm>
          <a:prstGeom prst="ellipse">
            <a:avLst/>
          </a:prstGeom>
          <a:noFill/>
          <a:ln w="1270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Trapecio"/>
          <p:cNvSpPr/>
          <p:nvPr/>
        </p:nvSpPr>
        <p:spPr>
          <a:xfrm>
            <a:off x="19369570" y="15644837"/>
            <a:ext cx="612068" cy="468052"/>
          </a:xfrm>
          <a:prstGeom prst="trapezoid">
            <a:avLst/>
          </a:prstGeom>
          <a:blipFill>
            <a:blip r:embed="rId17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115 Trapecio"/>
          <p:cNvSpPr/>
          <p:nvPr/>
        </p:nvSpPr>
        <p:spPr>
          <a:xfrm>
            <a:off x="17461358" y="16760961"/>
            <a:ext cx="612068" cy="468052"/>
          </a:xfrm>
          <a:prstGeom prst="trapezoid">
            <a:avLst/>
          </a:prstGeom>
          <a:blipFill>
            <a:blip r:embed="rId18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7" name="116 Trapecio"/>
          <p:cNvSpPr/>
          <p:nvPr/>
        </p:nvSpPr>
        <p:spPr>
          <a:xfrm>
            <a:off x="18253446" y="16760961"/>
            <a:ext cx="612068" cy="468052"/>
          </a:xfrm>
          <a:prstGeom prst="trapezoid">
            <a:avLst/>
          </a:prstGeom>
          <a:blipFill>
            <a:blip r:embed="rId17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121 Trapecio"/>
          <p:cNvSpPr/>
          <p:nvPr/>
        </p:nvSpPr>
        <p:spPr>
          <a:xfrm>
            <a:off x="11340678" y="15356805"/>
            <a:ext cx="648072" cy="216024"/>
          </a:xfrm>
          <a:prstGeom prst="trapezoid">
            <a:avLst/>
          </a:prstGeom>
          <a:solidFill>
            <a:srgbClr val="9C0808"/>
          </a:solidFill>
          <a:ln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9" name="128 Conector recto"/>
          <p:cNvCxnSpPr/>
          <p:nvPr/>
        </p:nvCxnSpPr>
        <p:spPr>
          <a:xfrm>
            <a:off x="11664714" y="15176785"/>
            <a:ext cx="0" cy="180020"/>
          </a:xfrm>
          <a:prstGeom prst="line">
            <a:avLst/>
          </a:prstGeom>
          <a:ln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 de flecha"/>
          <p:cNvCxnSpPr/>
          <p:nvPr/>
        </p:nvCxnSpPr>
        <p:spPr>
          <a:xfrm flipV="1">
            <a:off x="8208330" y="15860863"/>
            <a:ext cx="864096" cy="1260138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 de flecha"/>
          <p:cNvCxnSpPr/>
          <p:nvPr/>
        </p:nvCxnSpPr>
        <p:spPr>
          <a:xfrm>
            <a:off x="7452246" y="16076885"/>
            <a:ext cx="0" cy="1080120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 de flecha"/>
          <p:cNvCxnSpPr/>
          <p:nvPr/>
        </p:nvCxnSpPr>
        <p:spPr>
          <a:xfrm>
            <a:off x="15301118" y="16040881"/>
            <a:ext cx="0" cy="1044116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52 Conector recto de flecha"/>
          <p:cNvCxnSpPr>
            <a:stCxn id="73" idx="3"/>
          </p:cNvCxnSpPr>
          <p:nvPr/>
        </p:nvCxnSpPr>
        <p:spPr>
          <a:xfrm flipV="1">
            <a:off x="15841178" y="15824857"/>
            <a:ext cx="1008112" cy="1512168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155 Conector recto de flecha"/>
          <p:cNvCxnSpPr>
            <a:stCxn id="71" idx="3"/>
          </p:cNvCxnSpPr>
          <p:nvPr/>
        </p:nvCxnSpPr>
        <p:spPr>
          <a:xfrm>
            <a:off x="15805174" y="15788853"/>
            <a:ext cx="1044116" cy="0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161 Conector recto de flecha"/>
          <p:cNvCxnSpPr>
            <a:stCxn id="61" idx="3"/>
          </p:cNvCxnSpPr>
          <p:nvPr/>
        </p:nvCxnSpPr>
        <p:spPr>
          <a:xfrm>
            <a:off x="9972526" y="15788853"/>
            <a:ext cx="1152128" cy="0"/>
          </a:xfrm>
          <a:prstGeom prst="straightConnector1">
            <a:avLst/>
          </a:prstGeom>
          <a:ln w="19050">
            <a:solidFill>
              <a:srgbClr val="7404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162 CuadroTexto"/>
          <p:cNvSpPr txBox="1"/>
          <p:nvPr/>
        </p:nvSpPr>
        <p:spPr>
          <a:xfrm>
            <a:off x="6696162" y="17193009"/>
            <a:ext cx="154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Rechazo/ </a:t>
            </a:r>
            <a:r>
              <a:rPr lang="es-ES" sz="1400" dirty="0" err="1" smtClean="0"/>
              <a:t>Rifuti</a:t>
            </a:r>
            <a:endParaRPr lang="es-ES" sz="1400" dirty="0"/>
          </a:p>
        </p:txBody>
      </p:sp>
      <p:sp>
        <p:nvSpPr>
          <p:cNvPr id="164" name="163 CuadroTexto"/>
          <p:cNvSpPr txBox="1"/>
          <p:nvPr/>
        </p:nvSpPr>
        <p:spPr>
          <a:xfrm>
            <a:off x="9972526" y="15500821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Φ</a:t>
            </a:r>
            <a:r>
              <a:rPr lang="es-ES" sz="1400" dirty="0" smtClean="0"/>
              <a:t> &lt; 80 mm</a:t>
            </a:r>
            <a:endParaRPr lang="es-ES" sz="1400" dirty="0"/>
          </a:p>
        </p:txBody>
      </p:sp>
      <p:sp>
        <p:nvSpPr>
          <p:cNvPr id="171" name="170 CuadroTexto"/>
          <p:cNvSpPr txBox="1"/>
          <p:nvPr/>
        </p:nvSpPr>
        <p:spPr>
          <a:xfrm>
            <a:off x="15805174" y="15464817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Φ</a:t>
            </a:r>
            <a:r>
              <a:rPr lang="es-ES" sz="1400" dirty="0" smtClean="0"/>
              <a:t> &lt; 40 mm</a:t>
            </a:r>
            <a:endParaRPr lang="es-ES" sz="1400" dirty="0"/>
          </a:p>
        </p:txBody>
      </p:sp>
      <p:sp>
        <p:nvSpPr>
          <p:cNvPr id="174" name="173 CuadroTexto"/>
          <p:cNvSpPr txBox="1"/>
          <p:nvPr/>
        </p:nvSpPr>
        <p:spPr>
          <a:xfrm>
            <a:off x="15301118" y="16040881"/>
            <a:ext cx="416831" cy="1116124"/>
          </a:xfrm>
          <a:prstGeom prst="rect">
            <a:avLst/>
          </a:prstGeom>
          <a:noFill/>
        </p:spPr>
        <p:txBody>
          <a:bodyPr vert="vert" wrap="square" lIns="108000" rtlCol="0">
            <a:spAutoFit/>
          </a:bodyPr>
          <a:lstStyle/>
          <a:p>
            <a:r>
              <a:rPr lang="el-GR" sz="1400" dirty="0" smtClean="0"/>
              <a:t>Φ</a:t>
            </a:r>
            <a:r>
              <a:rPr lang="es-ES" sz="1400" dirty="0" smtClean="0"/>
              <a:t> &gt; 40 mm</a:t>
            </a:r>
            <a:endParaRPr lang="es-ES" sz="1400" dirty="0"/>
          </a:p>
        </p:txBody>
      </p:sp>
      <p:sp>
        <p:nvSpPr>
          <p:cNvPr id="182" name="181 CuadroTexto"/>
          <p:cNvSpPr txBox="1"/>
          <p:nvPr/>
        </p:nvSpPr>
        <p:spPr>
          <a:xfrm>
            <a:off x="7452246" y="16076885"/>
            <a:ext cx="416831" cy="1116124"/>
          </a:xfrm>
          <a:prstGeom prst="rect">
            <a:avLst/>
          </a:prstGeom>
          <a:noFill/>
        </p:spPr>
        <p:txBody>
          <a:bodyPr vert="vert" wrap="square" lIns="108000" rtlCol="0">
            <a:spAutoFit/>
          </a:bodyPr>
          <a:lstStyle/>
          <a:p>
            <a:r>
              <a:rPr lang="el-GR" sz="1400" dirty="0" smtClean="0"/>
              <a:t>Φ</a:t>
            </a:r>
            <a:r>
              <a:rPr lang="es-ES" sz="1400" dirty="0" smtClean="0"/>
              <a:t> &gt; 80 mm</a:t>
            </a:r>
            <a:endParaRPr lang="es-ES" sz="1400" dirty="0"/>
          </a:p>
        </p:txBody>
      </p:sp>
      <p:sp>
        <p:nvSpPr>
          <p:cNvPr id="183" name="182 Elipse"/>
          <p:cNvSpPr/>
          <p:nvPr/>
        </p:nvSpPr>
        <p:spPr>
          <a:xfrm>
            <a:off x="13320898" y="15320801"/>
            <a:ext cx="252028" cy="216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" name="183 Rectángulo redondeado"/>
          <p:cNvSpPr/>
          <p:nvPr/>
        </p:nvSpPr>
        <p:spPr>
          <a:xfrm>
            <a:off x="13320898" y="15536825"/>
            <a:ext cx="252028" cy="252028"/>
          </a:xfrm>
          <a:prstGeom prst="roundRect">
            <a:avLst>
              <a:gd name="adj" fmla="val 336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5" name="184 Elipse"/>
          <p:cNvSpPr/>
          <p:nvPr/>
        </p:nvSpPr>
        <p:spPr>
          <a:xfrm>
            <a:off x="13284894" y="15356805"/>
            <a:ext cx="45719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6" name="185 Elipse"/>
          <p:cNvSpPr/>
          <p:nvPr/>
        </p:nvSpPr>
        <p:spPr>
          <a:xfrm>
            <a:off x="13572926" y="15356805"/>
            <a:ext cx="45719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8" name="187 Conector recto"/>
          <p:cNvCxnSpPr>
            <a:stCxn id="185" idx="6"/>
          </p:cNvCxnSpPr>
          <p:nvPr/>
        </p:nvCxnSpPr>
        <p:spPr>
          <a:xfrm flipH="1" flipV="1">
            <a:off x="13320898" y="15284797"/>
            <a:ext cx="9715" cy="14401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189 Conector recto"/>
          <p:cNvCxnSpPr/>
          <p:nvPr/>
        </p:nvCxnSpPr>
        <p:spPr>
          <a:xfrm>
            <a:off x="13320898" y="15284797"/>
            <a:ext cx="25202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91 Conector recto"/>
          <p:cNvCxnSpPr>
            <a:stCxn id="186" idx="2"/>
          </p:cNvCxnSpPr>
          <p:nvPr/>
        </p:nvCxnSpPr>
        <p:spPr>
          <a:xfrm flipV="1">
            <a:off x="13572926" y="15284797"/>
            <a:ext cx="0" cy="14401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199 CuadroTexto"/>
          <p:cNvSpPr txBox="1"/>
          <p:nvPr/>
        </p:nvSpPr>
        <p:spPr>
          <a:xfrm>
            <a:off x="4355902" y="1550082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RCD</a:t>
            </a:r>
            <a:endParaRPr lang="es-ES" sz="1400" dirty="0"/>
          </a:p>
        </p:txBody>
      </p:sp>
      <p:sp>
        <p:nvSpPr>
          <p:cNvPr id="201" name="200 CuadroTexto"/>
          <p:cNvSpPr txBox="1"/>
          <p:nvPr/>
        </p:nvSpPr>
        <p:spPr>
          <a:xfrm>
            <a:off x="11376682" y="147447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5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2" name="201 CuadroTexto"/>
          <p:cNvSpPr txBox="1"/>
          <p:nvPr/>
        </p:nvSpPr>
        <p:spPr>
          <a:xfrm>
            <a:off x="9252446" y="1514078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3-4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3" name="202 CuadroTexto"/>
          <p:cNvSpPr txBox="1"/>
          <p:nvPr/>
        </p:nvSpPr>
        <p:spPr>
          <a:xfrm>
            <a:off x="7200218" y="1514078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2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4" name="203 CuadroTexto"/>
          <p:cNvSpPr txBox="1"/>
          <p:nvPr/>
        </p:nvSpPr>
        <p:spPr>
          <a:xfrm>
            <a:off x="5724054" y="1460072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1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5" name="204 CuadroTexto"/>
          <p:cNvSpPr txBox="1"/>
          <p:nvPr/>
        </p:nvSpPr>
        <p:spPr>
          <a:xfrm>
            <a:off x="15013086" y="1769706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8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6" name="205 CuadroTexto"/>
          <p:cNvSpPr txBox="1"/>
          <p:nvPr/>
        </p:nvSpPr>
        <p:spPr>
          <a:xfrm>
            <a:off x="16417242" y="1492475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7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07" name="206 CuadroTexto"/>
          <p:cNvSpPr txBox="1"/>
          <p:nvPr/>
        </p:nvSpPr>
        <p:spPr>
          <a:xfrm>
            <a:off x="13500918" y="1481674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9C0808"/>
                </a:solidFill>
              </a:rPr>
              <a:t>6</a:t>
            </a:r>
            <a:endParaRPr lang="es-ES" sz="1800" b="1" dirty="0">
              <a:solidFill>
                <a:srgbClr val="9C0808"/>
              </a:solidFill>
            </a:endParaRPr>
          </a:p>
        </p:txBody>
      </p:sp>
      <p:sp>
        <p:nvSpPr>
          <p:cNvPr id="210" name="209 CuadroTexto"/>
          <p:cNvSpPr txBox="1"/>
          <p:nvPr/>
        </p:nvSpPr>
        <p:spPr>
          <a:xfrm>
            <a:off x="17317342" y="17229013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Arena/ </a:t>
            </a:r>
            <a:r>
              <a:rPr lang="es-ES" sz="1400" dirty="0" err="1" smtClean="0"/>
              <a:t>Sabbia</a:t>
            </a:r>
            <a:endParaRPr lang="es-ES" sz="1400" dirty="0"/>
          </a:p>
        </p:txBody>
      </p:sp>
      <p:sp>
        <p:nvSpPr>
          <p:cNvPr id="211" name="210 CuadroTexto"/>
          <p:cNvSpPr txBox="1"/>
          <p:nvPr/>
        </p:nvSpPr>
        <p:spPr>
          <a:xfrm>
            <a:off x="18145434" y="17229013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Gravilla/ </a:t>
            </a:r>
            <a:r>
              <a:rPr lang="es-ES" sz="1400" dirty="0" err="1" smtClean="0"/>
              <a:t>Ghiaietto</a:t>
            </a:r>
            <a:endParaRPr lang="es-ES" sz="1400" dirty="0"/>
          </a:p>
        </p:txBody>
      </p:sp>
      <p:sp>
        <p:nvSpPr>
          <p:cNvPr id="212" name="211 CuadroTexto"/>
          <p:cNvSpPr txBox="1"/>
          <p:nvPr/>
        </p:nvSpPr>
        <p:spPr>
          <a:xfrm>
            <a:off x="19261558" y="16112889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Grava/ </a:t>
            </a:r>
            <a:r>
              <a:rPr lang="es-ES" sz="1400" dirty="0" err="1" smtClean="0"/>
              <a:t>Ghiaia</a:t>
            </a:r>
            <a:endParaRPr lang="es-ES" sz="1400" dirty="0"/>
          </a:p>
        </p:txBody>
      </p:sp>
      <p:sp>
        <p:nvSpPr>
          <p:cNvPr id="214" name="213 CuadroTexto"/>
          <p:cNvSpPr txBox="1"/>
          <p:nvPr/>
        </p:nvSpPr>
        <p:spPr>
          <a:xfrm>
            <a:off x="9144434" y="15536825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Molino/</a:t>
            </a:r>
            <a:r>
              <a:rPr lang="es-ES" sz="1400" dirty="0" err="1" smtClean="0"/>
              <a:t>Mulino</a:t>
            </a:r>
            <a:endParaRPr lang="es-ES" sz="1400" dirty="0"/>
          </a:p>
        </p:txBody>
      </p:sp>
      <p:sp>
        <p:nvSpPr>
          <p:cNvPr id="220" name="219 CuadroTexto"/>
          <p:cNvSpPr txBox="1"/>
          <p:nvPr/>
        </p:nvSpPr>
        <p:spPr>
          <a:xfrm>
            <a:off x="14869070" y="17084997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Molino/</a:t>
            </a:r>
            <a:r>
              <a:rPr lang="es-ES" sz="1400" dirty="0" err="1" smtClean="0"/>
              <a:t>Mulino</a:t>
            </a:r>
            <a:endParaRPr lang="es-ES" sz="1400" dirty="0"/>
          </a:p>
        </p:txBody>
      </p:sp>
      <p:sp>
        <p:nvSpPr>
          <p:cNvPr id="229" name="228 CuadroTexto"/>
          <p:cNvSpPr txBox="1"/>
          <p:nvPr/>
        </p:nvSpPr>
        <p:spPr>
          <a:xfrm>
            <a:off x="5508030" y="15572829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Clasificación/ </a:t>
            </a:r>
            <a:r>
              <a:rPr lang="es-ES" sz="1400" dirty="0" err="1" smtClean="0"/>
              <a:t>Classificazione</a:t>
            </a:r>
            <a:endParaRPr lang="es-ES" sz="1400" dirty="0" smtClean="0"/>
          </a:p>
        </p:txBody>
      </p:sp>
      <p:sp>
        <p:nvSpPr>
          <p:cNvPr id="114" name="113 CuadroTexto"/>
          <p:cNvSpPr txBox="1"/>
          <p:nvPr/>
        </p:nvSpPr>
        <p:spPr>
          <a:xfrm>
            <a:off x="3959858" y="25437925"/>
            <a:ext cx="28803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El consumo de energía fósil es superior en el hormigón reciclado debido a las distancia de transporte (pocas plantas de reciclaje).</a:t>
            </a:r>
          </a:p>
          <a:p>
            <a:r>
              <a:rPr lang="es-ES" sz="1400" dirty="0" smtClean="0"/>
              <a:t>El consumo de energía térmica es debido a los 15 kg de cemento añadido al hormigón reciclado.</a:t>
            </a:r>
          </a:p>
          <a:p>
            <a:r>
              <a:rPr lang="es-ES" sz="1400" dirty="0" smtClean="0"/>
              <a:t>Estos dos aspectos hacen que las entradas en el hormigón reciclado sea más de 6 veces superior al hormigón convencional.</a:t>
            </a:r>
            <a:endParaRPr lang="es-ES" sz="1400" dirty="0"/>
          </a:p>
        </p:txBody>
      </p:sp>
      <p:sp>
        <p:nvSpPr>
          <p:cNvPr id="115" name="114 CuadroTexto"/>
          <p:cNvSpPr txBox="1"/>
          <p:nvPr/>
        </p:nvSpPr>
        <p:spPr>
          <a:xfrm>
            <a:off x="7020198" y="25437925"/>
            <a:ext cx="28443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Il consumo di energia fuel è superiore nel calcestruzzo riciclato a causa della distanza di trasporto (pochi impianti di riciclaggio).</a:t>
            </a:r>
          </a:p>
          <a:p>
            <a:r>
              <a:rPr lang="it-IT" sz="1400" dirty="0" smtClean="0"/>
              <a:t>Il consumo di energía termica è a causa dil 15 Kg di cemento aggiunto al calcestruzo riciclato.</a:t>
            </a:r>
          </a:p>
          <a:p>
            <a:r>
              <a:rPr lang="it-IT" sz="1400" dirty="0" smtClean="0"/>
              <a:t>Questi due aspetti faceno che le entrate nel calcestruzzo riciclato è più di 6 volte superiore al calcestruzzo convencionale.</a:t>
            </a:r>
          </a:p>
        </p:txBody>
      </p:sp>
      <p:sp>
        <p:nvSpPr>
          <p:cNvPr id="118" name="117 CuadroTexto"/>
          <p:cNvSpPr txBox="1"/>
          <p:nvPr/>
        </p:nvSpPr>
        <p:spPr>
          <a:xfrm>
            <a:off x="10368570" y="26410033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Vemos como las emisiones de CO2, </a:t>
            </a:r>
            <a:r>
              <a:rPr lang="es-ES" sz="1400" dirty="0" err="1" smtClean="0"/>
              <a:t>Nox</a:t>
            </a:r>
            <a:r>
              <a:rPr lang="es-ES" sz="1400" dirty="0" smtClean="0"/>
              <a:t>, SO2 y polvo son superiores en el hormigón reciclado.</a:t>
            </a:r>
          </a:p>
          <a:p>
            <a:r>
              <a:rPr lang="es-ES" sz="1400" dirty="0" smtClean="0"/>
              <a:t>E</a:t>
            </a:r>
            <a:r>
              <a:rPr lang="es-ES" sz="1400" dirty="0" smtClean="0"/>
              <a:t>sto es </a:t>
            </a:r>
            <a:r>
              <a:rPr lang="es-ES" sz="1400" dirty="0" smtClean="0"/>
              <a:t>debido, como hemos indicado anteriormente, al transporte y los 15 kg de cemento añadido.</a:t>
            </a:r>
          </a:p>
          <a:p>
            <a:r>
              <a:rPr lang="es-ES" sz="1400" dirty="0" smtClean="0"/>
              <a:t>Los altos niveles de emisiones </a:t>
            </a:r>
            <a:r>
              <a:rPr lang="es-ES" sz="1400" smtClean="0"/>
              <a:t>se pueden </a:t>
            </a:r>
            <a:r>
              <a:rPr lang="es-ES" sz="1400" dirty="0" smtClean="0"/>
              <a:t>reducir  modificando la relación a/c y aumentando el número de plantas de reciclaje o utilizando una planta móvil.</a:t>
            </a:r>
            <a:endParaRPr lang="es-ES" sz="1400" dirty="0"/>
          </a:p>
        </p:txBody>
      </p:sp>
      <p:sp>
        <p:nvSpPr>
          <p:cNvPr id="119" name="118 CuadroTexto"/>
          <p:cNvSpPr txBox="1"/>
          <p:nvPr/>
        </p:nvSpPr>
        <p:spPr>
          <a:xfrm>
            <a:off x="15409130" y="26410033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Vediamo come le emissione di CO2, Nox, SO2 e polvere sono superiori nel calcestruzzo riciclato.</a:t>
            </a:r>
          </a:p>
          <a:p>
            <a:r>
              <a:rPr lang="it-IT" sz="1400" dirty="0" smtClean="0"/>
              <a:t>Questo è dovuto, come abbiamo indicato in precedenza, al tasporto e il 15 kg di cemento aggiunto.</a:t>
            </a:r>
          </a:p>
          <a:p>
            <a:r>
              <a:rPr lang="it-IT" sz="1400" dirty="0" smtClean="0"/>
              <a:t>I elevati livelli di emissioni</a:t>
            </a:r>
            <a:r>
              <a:rPr lang="it-IT" sz="1400" dirty="0" smtClean="0"/>
              <a:t> </a:t>
            </a:r>
            <a:r>
              <a:rPr lang="it-IT" sz="1400" dirty="0" smtClean="0"/>
              <a:t>può essere ridotto  modificando il rapporto a/c e aumentare il numero di impianti di reciclaggio o utilizzare una impianta mobile.</a:t>
            </a:r>
            <a:endParaRPr lang="it-IT" sz="1400" dirty="0"/>
          </a:p>
        </p:txBody>
      </p:sp>
      <p:sp>
        <p:nvSpPr>
          <p:cNvPr id="120" name="119 Elipse"/>
          <p:cNvSpPr/>
          <p:nvPr/>
        </p:nvSpPr>
        <p:spPr>
          <a:xfrm>
            <a:off x="13968970" y="15320801"/>
            <a:ext cx="252028" cy="216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120 Rectángulo redondeado"/>
          <p:cNvSpPr/>
          <p:nvPr/>
        </p:nvSpPr>
        <p:spPr>
          <a:xfrm>
            <a:off x="13968970" y="15536825"/>
            <a:ext cx="252028" cy="252028"/>
          </a:xfrm>
          <a:prstGeom prst="roundRect">
            <a:avLst>
              <a:gd name="adj" fmla="val 336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3" name="122 Elipse"/>
          <p:cNvSpPr/>
          <p:nvPr/>
        </p:nvSpPr>
        <p:spPr>
          <a:xfrm>
            <a:off x="13932966" y="15356805"/>
            <a:ext cx="45719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4" name="123 Elipse"/>
          <p:cNvSpPr/>
          <p:nvPr/>
        </p:nvSpPr>
        <p:spPr>
          <a:xfrm>
            <a:off x="14220998" y="15356805"/>
            <a:ext cx="45719" cy="14401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5" name="124 Conector recto"/>
          <p:cNvCxnSpPr>
            <a:stCxn id="123" idx="6"/>
          </p:cNvCxnSpPr>
          <p:nvPr/>
        </p:nvCxnSpPr>
        <p:spPr>
          <a:xfrm flipH="1" flipV="1">
            <a:off x="13968970" y="15284797"/>
            <a:ext cx="9715" cy="14401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"/>
          <p:cNvCxnSpPr/>
          <p:nvPr/>
        </p:nvCxnSpPr>
        <p:spPr>
          <a:xfrm>
            <a:off x="13968970" y="15284797"/>
            <a:ext cx="25202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126 Conector recto"/>
          <p:cNvCxnSpPr>
            <a:stCxn id="124" idx="2"/>
          </p:cNvCxnSpPr>
          <p:nvPr/>
        </p:nvCxnSpPr>
        <p:spPr>
          <a:xfrm flipV="1">
            <a:off x="14220998" y="15284797"/>
            <a:ext cx="0" cy="14401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>
            <a:off x="12888850" y="15788853"/>
            <a:ext cx="1836204" cy="0"/>
          </a:xfrm>
          <a:prstGeom prst="line">
            <a:avLst/>
          </a:prstGeom>
          <a:ln w="19050">
            <a:solidFill>
              <a:srgbClr val="740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130 Rectángulo"/>
          <p:cNvSpPr/>
          <p:nvPr/>
        </p:nvSpPr>
        <p:spPr>
          <a:xfrm>
            <a:off x="6876182" y="15536825"/>
            <a:ext cx="1215752" cy="540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7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3" name="132 CuadroTexto"/>
          <p:cNvSpPr txBox="1"/>
          <p:nvPr/>
        </p:nvSpPr>
        <p:spPr>
          <a:xfrm>
            <a:off x="6876182" y="15536825"/>
            <a:ext cx="11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Precribado</a:t>
            </a:r>
            <a:r>
              <a:rPr lang="es-ES" sz="1400" dirty="0" smtClean="0"/>
              <a:t>/ </a:t>
            </a:r>
            <a:r>
              <a:rPr lang="es-ES" sz="1400" dirty="0" err="1" smtClean="0"/>
              <a:t>Prevagliado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1287</TotalTime>
  <Words>1340</Words>
  <Application>Microsoft Office PowerPoint</Application>
  <PresentationFormat>Personalizado</PresentationFormat>
  <Paragraphs>112</Paragraphs>
  <Slides>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Opulento</vt:lpstr>
      <vt:lpstr>Imagen de mapa de bits</vt:lpstr>
      <vt:lpstr>Diapositiva 1</vt:lpstr>
    </vt:vector>
  </TitlesOfParts>
  <Company>Civil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Ramon</dc:creator>
  <cp:lastModifiedBy>Arsenio</cp:lastModifiedBy>
  <cp:revision>148</cp:revision>
  <dcterms:created xsi:type="dcterms:W3CDTF">2008-10-30T19:01:51Z</dcterms:created>
  <dcterms:modified xsi:type="dcterms:W3CDTF">2012-07-07T08:54:48Z</dcterms:modified>
</cp:coreProperties>
</file>