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3"/>
  </p:notesMasterIdLst>
  <p:sldIdLst>
    <p:sldId id="281" r:id="rId2"/>
  </p:sldIdLst>
  <p:sldSz cx="21385213" cy="30281563"/>
  <p:notesSz cx="14301788" cy="2056447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0404"/>
    <a:srgbClr val="FF9933"/>
    <a:srgbClr val="800000"/>
    <a:srgbClr val="B2B2B2"/>
    <a:srgbClr val="9C0808"/>
    <a:srgbClr val="8888D8"/>
    <a:srgbClr val="333300"/>
    <a:srgbClr val="003366"/>
    <a:srgbClr val="333399"/>
    <a:srgbClr val="6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96" autoAdjust="0"/>
    <p:restoredTop sz="94324" autoAdjust="0"/>
  </p:normalViewPr>
  <p:slideViewPr>
    <p:cSldViewPr>
      <p:cViewPr>
        <p:scale>
          <a:sx n="20" d="100"/>
          <a:sy n="20" d="100"/>
        </p:scale>
        <p:origin x="-2616" y="-62"/>
      </p:cViewPr>
      <p:guideLst>
        <p:guide orient="horz" pos="9538"/>
        <p:guide pos="3929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t" anchorCtr="0" compatLnSpc="1">
            <a:prstTxWarp prst="textNoShape">
              <a:avLst/>
            </a:prstTxWarp>
          </a:bodyPr>
          <a:lstStyle>
            <a:lvl1pPr>
              <a:defRPr sz="26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8101037" y="0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t" anchorCtr="0" compatLnSpc="1">
            <a:prstTxWarp prst="textNoShape">
              <a:avLst/>
            </a:prstTxWarp>
          </a:bodyPr>
          <a:lstStyle>
            <a:lvl1pPr algn="r">
              <a:defRPr sz="26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427538" y="1543050"/>
            <a:ext cx="5446712" cy="7710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430179" y="9768125"/>
            <a:ext cx="11441430" cy="9254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b" anchorCtr="0" compatLnSpc="1">
            <a:prstTxWarp prst="textNoShape">
              <a:avLst/>
            </a:prstTxWarp>
          </a:bodyPr>
          <a:lstStyle>
            <a:lvl1pPr>
              <a:defRPr sz="26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8101037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b" anchorCtr="0" compatLnSpc="1">
            <a:prstTxWarp prst="textNoShape">
              <a:avLst/>
            </a:prstTxWarp>
          </a:bodyPr>
          <a:lstStyle>
            <a:lvl1pPr algn="r">
              <a:defRPr sz="2600" smtClean="0"/>
            </a:lvl1pPr>
          </a:lstStyle>
          <a:p>
            <a:pPr>
              <a:defRPr/>
            </a:pPr>
            <a:fld id="{F50900DC-22E6-4778-9A7E-868B346985A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8101037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9219" tIns="99610" rIns="199219" bIns="99610" anchor="b"/>
          <a:lstStyle/>
          <a:p>
            <a:pPr algn="r"/>
            <a:fld id="{F01B1F95-F5CB-4086-BD9B-744ADD54F8A6}" type="slidenum">
              <a:rPr lang="es-ES" sz="2600"/>
              <a:pPr algn="r"/>
              <a:t>1</a:t>
            </a:fld>
            <a:endParaRPr lang="es-ES" sz="2600" dirty="0"/>
          </a:p>
        </p:txBody>
      </p:sp>
      <p:sp>
        <p:nvSpPr>
          <p:cNvPr id="4710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27538" y="1543050"/>
            <a:ext cx="5446712" cy="77104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2 Marcador de notas"/>
          <p:cNvSpPr>
            <a:spLocks noGrp="1"/>
          </p:cNvSpPr>
          <p:nvPr>
            <p:ph type="body" idx="1"/>
          </p:nvPr>
        </p:nvSpPr>
        <p:spPr bwMode="auto">
          <a:xfrm>
            <a:off x="1430179" y="9768125"/>
            <a:ext cx="11441430" cy="925401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183899" tIns="91949" rIns="183899" bIns="91949"/>
          <a:lstStyle/>
          <a:p>
            <a:pPr eaLnBrk="1" hangingPunct="1">
              <a:spcBef>
                <a:spcPct val="0"/>
              </a:spcBef>
            </a:pPr>
            <a:endParaRPr lang="da-DK" dirty="0" smtClean="0"/>
          </a:p>
        </p:txBody>
      </p:sp>
      <p:sp>
        <p:nvSpPr>
          <p:cNvPr id="47109" name="3 Marcador de número de diapositiva"/>
          <p:cNvSpPr txBox="1">
            <a:spLocks noGrp="1"/>
          </p:cNvSpPr>
          <p:nvPr/>
        </p:nvSpPr>
        <p:spPr bwMode="auto">
          <a:xfrm>
            <a:off x="8101037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3899" tIns="91949" rIns="183899" bIns="91949" anchor="b"/>
          <a:lstStyle/>
          <a:p>
            <a:pPr algn="r" defTabSz="1840006"/>
            <a:fld id="{182BD805-42F1-422F-9427-0C7C6B3A2D82}" type="slidenum">
              <a:rPr lang="es-ES" sz="2400"/>
              <a:pPr algn="r" defTabSz="1840006"/>
              <a:t>1</a:t>
            </a:fld>
            <a:endParaRPr lang="es-ES" sz="24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069261" y="16336519"/>
            <a:ext cx="19424902" cy="5046927"/>
          </a:xfrm>
        </p:spPr>
        <p:txBody>
          <a:bodyPr>
            <a:noAutofit/>
          </a:bodyPr>
          <a:lstStyle>
            <a:lvl1pPr marL="0" indent="0" algn="ctr">
              <a:buNone/>
              <a:defRPr sz="7100" spc="323" baseline="0">
                <a:solidFill>
                  <a:schemeClr val="tx2"/>
                </a:solidFill>
              </a:defRPr>
            </a:lvl1pPr>
            <a:lvl2pPr marL="1476162" indent="0" algn="ctr">
              <a:buNone/>
            </a:lvl2pPr>
            <a:lvl3pPr marL="2952323" indent="0" algn="ctr">
              <a:buNone/>
            </a:lvl3pPr>
            <a:lvl4pPr marL="4428485" indent="0" algn="ctr">
              <a:buNone/>
            </a:lvl4pPr>
            <a:lvl5pPr marL="5904647" indent="0" algn="ctr">
              <a:buNone/>
            </a:lvl5pPr>
            <a:lvl6pPr marL="7380808" indent="0" algn="ctr">
              <a:buNone/>
            </a:lvl6pPr>
            <a:lvl7pPr marL="8856970" indent="0" algn="ctr">
              <a:buNone/>
            </a:lvl7pPr>
            <a:lvl8pPr marL="10333131" indent="0" algn="ctr">
              <a:buNone/>
            </a:lvl8pPr>
            <a:lvl9pPr marL="11809293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1069261" y="6330657"/>
            <a:ext cx="19424902" cy="8748007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155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3423005" y="15675614"/>
            <a:ext cx="6950194" cy="7012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11012014" y="15675614"/>
            <a:ext cx="6950194" cy="7012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10618582" y="15570419"/>
            <a:ext cx="106926" cy="20187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295232" tIns="147616" rIns="295232" bIns="147616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1069261" y="6729236"/>
            <a:ext cx="19246692" cy="20187709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3891" y="15477243"/>
            <a:ext cx="18533851" cy="6056313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155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03891" y="21895910"/>
            <a:ext cx="18533851" cy="4348111"/>
          </a:xfrm>
        </p:spPr>
        <p:txBody>
          <a:bodyPr anchor="t"/>
          <a:lstStyle>
            <a:lvl1pPr marL="0" indent="0">
              <a:buNone/>
              <a:defRPr sz="6500" spc="323" baseline="0">
                <a:solidFill>
                  <a:schemeClr val="tx2"/>
                </a:solidFill>
              </a:defRPr>
            </a:lvl1pPr>
            <a:lvl2pPr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603891" y="21711026"/>
            <a:ext cx="18533851" cy="1899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1069260" y="6729236"/>
            <a:ext cx="9495035" cy="20187709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10870816" y="6729236"/>
            <a:ext cx="9495035" cy="20187709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9260" y="6179916"/>
            <a:ext cx="9448850" cy="3364618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295232" tIns="147616" rIns="295232" bIns="147616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8400" b="1">
                <a:solidFill>
                  <a:schemeClr val="tx2"/>
                </a:solidFill>
              </a:defRPr>
            </a:lvl1pPr>
            <a:lvl2pPr>
              <a:buNone/>
              <a:defRPr sz="6500" b="1"/>
            </a:lvl2pPr>
            <a:lvl3pPr>
              <a:buNone/>
              <a:defRPr sz="5800" b="1"/>
            </a:lvl3pPr>
            <a:lvl4pPr>
              <a:buNone/>
              <a:defRPr sz="5200" b="1"/>
            </a:lvl4pPr>
            <a:lvl5pPr>
              <a:buNone/>
              <a:defRPr sz="52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1069261" y="9722492"/>
            <a:ext cx="9445136" cy="17280679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10874530" y="9722492"/>
            <a:ext cx="9445136" cy="17280679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261" y="686382"/>
            <a:ext cx="19246692" cy="5046927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10870816" y="6179916"/>
            <a:ext cx="9448850" cy="3364618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295232" tIns="147616" rIns="295232" bIns="147616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8400" b="1" baseline="0">
                <a:solidFill>
                  <a:schemeClr val="tx2"/>
                </a:solidFill>
              </a:defRPr>
            </a:lvl1pPr>
            <a:lvl2pPr>
              <a:buNone/>
              <a:defRPr sz="6500" b="1"/>
            </a:lvl2pPr>
            <a:lvl3pPr>
              <a:buNone/>
              <a:defRPr sz="5800" b="1"/>
            </a:lvl3pPr>
            <a:lvl4pPr>
              <a:buNone/>
              <a:defRPr sz="5200" b="1"/>
            </a:lvl4pPr>
            <a:lvl5pPr>
              <a:buNone/>
              <a:defRPr sz="52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1316568" y="9626777"/>
            <a:ext cx="8767937" cy="7012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11120311" y="9626777"/>
            <a:ext cx="8767937" cy="7012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1069261" y="2018771"/>
            <a:ext cx="14613229" cy="25234636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5860700" y="7065698"/>
            <a:ext cx="4640591" cy="16486629"/>
          </a:xfrm>
        </p:spPr>
        <p:txBody>
          <a:bodyPr tIns="147616" bIns="147616" anchor="t" anchorCtr="0"/>
          <a:lstStyle>
            <a:lvl1pPr marL="0" indent="0">
              <a:lnSpc>
                <a:spcPct val="125000"/>
              </a:lnSpc>
              <a:spcAft>
                <a:spcPts val="3229"/>
              </a:spcAft>
              <a:buNone/>
              <a:defRPr sz="5200">
                <a:solidFill>
                  <a:schemeClr val="tx2"/>
                </a:solidFill>
              </a:defRPr>
            </a:lvl1pPr>
            <a:lvl2pPr>
              <a:buNone/>
              <a:defRPr sz="3900"/>
            </a:lvl2pPr>
            <a:lvl3pPr>
              <a:buNone/>
              <a:defRPr sz="3200"/>
            </a:lvl3pPr>
            <a:lvl4pPr>
              <a:buNone/>
              <a:defRPr sz="2900"/>
            </a:lvl4pPr>
            <a:lvl5pPr>
              <a:buNone/>
              <a:defRPr sz="2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15860700" y="2018771"/>
            <a:ext cx="4633463" cy="4710465"/>
          </a:xfrm>
        </p:spPr>
        <p:txBody>
          <a:bodyPr lIns="295232" tIns="295232" anchor="b" anchorCtr="0"/>
          <a:lstStyle>
            <a:lvl1pPr algn="l">
              <a:buNone/>
              <a:defRPr sz="5800" b="1" spc="-161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504279" y="2018771"/>
            <a:ext cx="4811673" cy="4710465"/>
          </a:xfrm>
        </p:spPr>
        <p:txBody>
          <a:bodyPr lIns="295232" tIns="295232" anchor="b" anchorCtr="0"/>
          <a:lstStyle>
            <a:lvl1pPr algn="l">
              <a:buNone/>
              <a:defRPr sz="5800" b="1" spc="-161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9260" y="2018771"/>
            <a:ext cx="14078599" cy="24561712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103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504279" y="7065698"/>
            <a:ext cx="4811673" cy="19514785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3229"/>
              </a:spcAft>
              <a:buFontTx/>
              <a:buNone/>
              <a:defRPr sz="5200" b="0">
                <a:solidFill>
                  <a:schemeClr val="tx2"/>
                </a:solidFill>
              </a:defRPr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5504279" y="1212669"/>
            <a:ext cx="4811673" cy="258374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069260" y="1212669"/>
            <a:ext cx="14078599" cy="258374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069261" y="6392777"/>
            <a:ext cx="19246692" cy="20657355"/>
          </a:xfrm>
          <a:prstGeom prst="rect">
            <a:avLst/>
          </a:prstGeom>
        </p:spPr>
        <p:txBody>
          <a:bodyPr vert="horz" lIns="295232" tIns="147616" rIns="295232" bIns="147616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13543968" y="27392349"/>
            <a:ext cx="6059144" cy="1695768"/>
          </a:xfrm>
          <a:prstGeom prst="rect">
            <a:avLst/>
          </a:prstGeom>
        </p:spPr>
        <p:txBody>
          <a:bodyPr vert="horz" lIns="295232" tIns="147616" rIns="295232" bIns="147616" anchor="ctr" anchorCtr="0"/>
          <a:lstStyle>
            <a:lvl1pPr algn="l" eaLnBrk="1" latinLnBrk="0" hangingPunct="1">
              <a:defRPr kumimoji="0" sz="39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989883" y="27392349"/>
            <a:ext cx="8375875" cy="1695768"/>
          </a:xfrm>
          <a:prstGeom prst="rect">
            <a:avLst/>
          </a:prstGeom>
        </p:spPr>
        <p:txBody>
          <a:bodyPr vert="horz" lIns="295232" tIns="147616" rIns="295232" bIns="147616" anchor="ctr" anchorCtr="0"/>
          <a:lstStyle>
            <a:lvl1pPr algn="r" eaLnBrk="1" latinLnBrk="0" hangingPunct="1">
              <a:defRPr kumimoji="0" sz="39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9669941" y="27294608"/>
            <a:ext cx="1425681" cy="2018771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5200" baseline="0">
                <a:solidFill>
                  <a:schemeClr val="tx2"/>
                </a:solidFill>
              </a:defRPr>
            </a:lvl1pPr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069261" y="672924"/>
            <a:ext cx="19246692" cy="5383389"/>
          </a:xfrm>
          <a:prstGeom prst="rect">
            <a:avLst/>
          </a:prstGeom>
          <a:ln w="6350" cap="rnd">
            <a:noFill/>
          </a:ln>
        </p:spPr>
        <p:txBody>
          <a:bodyPr vert="horz" lIns="295232" tIns="147616" rIns="295232" bIns="147616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13600" b="0" kern="1200" spc="-323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885697" indent="-885697" algn="l" rtl="0" eaLnBrk="1" latinLnBrk="0" hangingPunct="1">
        <a:spcBef>
          <a:spcPts val="1937"/>
        </a:spcBef>
        <a:buClr>
          <a:schemeClr val="accent2"/>
        </a:buClr>
        <a:buSzPct val="85000"/>
        <a:buFont typeface="Wingdings 2"/>
        <a:buChar char=""/>
        <a:defRPr kumimoji="0" sz="8400" kern="1200">
          <a:solidFill>
            <a:schemeClr val="tx1"/>
          </a:solidFill>
          <a:latin typeface="+mn-lt"/>
          <a:ea typeface="+mn-ea"/>
          <a:cs typeface="+mn-cs"/>
        </a:defRPr>
      </a:lvl1pPr>
      <a:lvl2pPr marL="2066626" indent="-885697" algn="l" rtl="0" eaLnBrk="1" latinLnBrk="0" hangingPunct="1">
        <a:spcBef>
          <a:spcPts val="969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7700" kern="1200">
          <a:solidFill>
            <a:schemeClr val="tx2"/>
          </a:solidFill>
          <a:latin typeface="+mn-lt"/>
          <a:ea typeface="+mn-ea"/>
          <a:cs typeface="+mn-cs"/>
        </a:defRPr>
      </a:lvl2pPr>
      <a:lvl3pPr marL="3247556" indent="-738081" algn="l" rtl="0" eaLnBrk="1" latinLnBrk="0" hangingPunct="1">
        <a:spcBef>
          <a:spcPts val="969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6800" kern="1200">
          <a:solidFill>
            <a:schemeClr val="tx1"/>
          </a:solidFill>
          <a:latin typeface="+mn-lt"/>
          <a:ea typeface="+mn-ea"/>
          <a:cs typeface="+mn-cs"/>
        </a:defRPr>
      </a:lvl3pPr>
      <a:lvl4pPr marL="4133253" indent="-738081" algn="l" rtl="0" eaLnBrk="1" latinLnBrk="0" hangingPunct="1">
        <a:spcBef>
          <a:spcPts val="969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6100" kern="1200">
          <a:solidFill>
            <a:schemeClr val="tx1"/>
          </a:solidFill>
          <a:latin typeface="+mn-lt"/>
          <a:ea typeface="+mn-ea"/>
          <a:cs typeface="+mn-cs"/>
        </a:defRPr>
      </a:lvl4pPr>
      <a:lvl5pPr marL="5018950" indent="-738081" algn="l" rtl="0" eaLnBrk="1" latinLnBrk="0" hangingPunct="1">
        <a:spcBef>
          <a:spcPts val="1098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5200" kern="1200">
          <a:solidFill>
            <a:schemeClr val="tx1"/>
          </a:solidFill>
          <a:latin typeface="+mn-lt"/>
          <a:ea typeface="+mn-ea"/>
          <a:cs typeface="+mn-cs"/>
        </a:defRPr>
      </a:lvl5pPr>
      <a:lvl6pPr marL="5904647" indent="-738081" algn="l" rtl="0" eaLnBrk="1" latinLnBrk="0" hangingPunct="1">
        <a:spcBef>
          <a:spcPts val="1098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5500" kern="1200">
          <a:solidFill>
            <a:schemeClr val="tx1"/>
          </a:solidFill>
          <a:latin typeface="+mn-lt"/>
          <a:ea typeface="+mn-ea"/>
          <a:cs typeface="+mn-cs"/>
        </a:defRPr>
      </a:lvl6pPr>
      <a:lvl7pPr marL="6495111" indent="-590465" algn="l" rtl="0" eaLnBrk="1" latinLnBrk="0" hangingPunct="1">
        <a:spcBef>
          <a:spcPts val="1098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5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7380808" indent="-590465" algn="l" rtl="0" eaLnBrk="1" latinLnBrk="0" hangingPunct="1">
        <a:spcBef>
          <a:spcPts val="1098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8266505" indent="-590465" algn="l" rtl="0" eaLnBrk="1" latinLnBrk="0" hangingPunct="1">
        <a:spcBef>
          <a:spcPts val="1098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4761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9523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44284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59046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738080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88569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033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180929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0" y="17446"/>
            <a:ext cx="3463032" cy="28642563"/>
          </a:xfrm>
          <a:prstGeom prst="rect">
            <a:avLst/>
          </a:prstGeom>
          <a:solidFill>
            <a:srgbClr val="8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086" name="Text Box 2"/>
          <p:cNvSpPr txBox="1">
            <a:spLocks noChangeArrowheads="1"/>
          </p:cNvSpPr>
          <p:nvPr/>
        </p:nvSpPr>
        <p:spPr bwMode="auto">
          <a:xfrm rot="16200000">
            <a:off x="-13718161" y="13754327"/>
            <a:ext cx="28614079" cy="11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10812" tIns="105407" rIns="210812" bIns="105407">
            <a:spAutoFit/>
          </a:bodyPr>
          <a:lstStyle/>
          <a:p>
            <a:pPr algn="ctr" defTabSz="2106613">
              <a:spcBef>
                <a:spcPct val="50000"/>
              </a:spcBef>
            </a:pPr>
            <a:r>
              <a:rPr lang="es-ES" sz="5600" b="1" dirty="0">
                <a:latin typeface="Century Gothic" pitchFamily="34" charset="0"/>
                <a:cs typeface="Times New Roman" pitchFamily="18" charset="0"/>
              </a:rPr>
              <a:t>P</a:t>
            </a:r>
            <a:r>
              <a:rPr lang="es-ES" sz="3600" dirty="0">
                <a:latin typeface="Century Gothic" pitchFamily="34" charset="0"/>
                <a:cs typeface="Times New Roman" pitchFamily="18" charset="0"/>
              </a:rPr>
              <a:t>royecto </a:t>
            </a:r>
            <a:r>
              <a:rPr lang="es-ES" sz="5600" b="1" dirty="0">
                <a:latin typeface="Century Gothic" pitchFamily="34" charset="0"/>
                <a:cs typeface="Times New Roman" pitchFamily="18" charset="0"/>
              </a:rPr>
              <a:t>F</a:t>
            </a:r>
            <a:r>
              <a:rPr lang="es-ES" sz="3600" dirty="0">
                <a:latin typeface="Century Gothic" pitchFamily="34" charset="0"/>
                <a:cs typeface="Times New Roman" pitchFamily="18" charset="0"/>
              </a:rPr>
              <a:t>inal de </a:t>
            </a:r>
            <a:r>
              <a:rPr lang="es-ES" b="1" dirty="0" smtClean="0">
                <a:latin typeface="Century Gothic" pitchFamily="34" charset="0"/>
                <a:cs typeface="Times New Roman" pitchFamily="18" charset="0"/>
              </a:rPr>
              <a:t>G</a:t>
            </a:r>
            <a:r>
              <a:rPr lang="es-ES" sz="3600" dirty="0" smtClean="0">
                <a:latin typeface="Century Gothic" pitchFamily="34" charset="0"/>
                <a:cs typeface="Times New Roman" pitchFamily="18" charset="0"/>
              </a:rPr>
              <a:t>rado </a:t>
            </a:r>
            <a:r>
              <a:rPr lang="es-ES" b="1" dirty="0" smtClean="0">
                <a:latin typeface="Century Gothic" pitchFamily="34" charset="0"/>
                <a:cs typeface="Times New Roman" pitchFamily="18" charset="0"/>
              </a:rPr>
              <a:t>I</a:t>
            </a:r>
            <a:r>
              <a:rPr lang="es-ES" sz="3600" dirty="0" smtClean="0">
                <a:latin typeface="Century Gothic" pitchFamily="34" charset="0"/>
                <a:cs typeface="Times New Roman" pitchFamily="18" charset="0"/>
              </a:rPr>
              <a:t>ngeniería de </a:t>
            </a:r>
            <a:r>
              <a:rPr lang="es-ES" b="1" dirty="0" smtClean="0">
                <a:latin typeface="Century Gothic" pitchFamily="34" charset="0"/>
                <a:cs typeface="Times New Roman" pitchFamily="18" charset="0"/>
              </a:rPr>
              <a:t>E</a:t>
            </a:r>
            <a:r>
              <a:rPr lang="es-ES" sz="3600" dirty="0" smtClean="0">
                <a:latin typeface="Century Gothic" pitchFamily="34" charset="0"/>
                <a:cs typeface="Times New Roman" pitchFamily="18" charset="0"/>
              </a:rPr>
              <a:t>dificación                Modalidad </a:t>
            </a:r>
            <a:r>
              <a:rPr lang="es-ES" sz="3600" dirty="0">
                <a:latin typeface="Century Gothic" pitchFamily="34" charset="0"/>
                <a:cs typeface="Times New Roman" pitchFamily="18" charset="0"/>
              </a:rPr>
              <a:t>de intercambio académico curso  </a:t>
            </a:r>
            <a:r>
              <a:rPr lang="es-ES" sz="3600" dirty="0" smtClean="0">
                <a:latin typeface="Century Gothic" pitchFamily="34" charset="0"/>
                <a:cs typeface="Times New Roman" pitchFamily="18" charset="0"/>
              </a:rPr>
              <a:t>20</a:t>
            </a:r>
            <a:r>
              <a:rPr lang="es-ES" dirty="0" smtClean="0">
                <a:latin typeface="Century Gothic" pitchFamily="34" charset="0"/>
                <a:cs typeface="Times New Roman" pitchFamily="18" charset="0"/>
              </a:rPr>
              <a:t>11</a:t>
            </a:r>
            <a:r>
              <a:rPr lang="es-ES" sz="3600" dirty="0" smtClean="0">
                <a:latin typeface="Century Gothic" pitchFamily="34" charset="0"/>
                <a:cs typeface="Times New Roman" pitchFamily="18" charset="0"/>
              </a:rPr>
              <a:t>- 20</a:t>
            </a:r>
            <a:r>
              <a:rPr lang="es-ES" dirty="0" smtClean="0">
                <a:latin typeface="Century Gothic" pitchFamily="34" charset="0"/>
                <a:cs typeface="Times New Roman" pitchFamily="18" charset="0"/>
              </a:rPr>
              <a:t>12</a:t>
            </a:r>
            <a:endParaRPr lang="en-US" b="1" dirty="0"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46088" name="Text Box 2"/>
          <p:cNvSpPr txBox="1">
            <a:spLocks noChangeArrowheads="1"/>
          </p:cNvSpPr>
          <p:nvPr/>
        </p:nvSpPr>
        <p:spPr bwMode="auto">
          <a:xfrm>
            <a:off x="0" y="28591363"/>
            <a:ext cx="21385213" cy="1690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210812" tIns="105407" rIns="210812" bIns="105407">
            <a:spAutoFit/>
          </a:bodyPr>
          <a:lstStyle/>
          <a:p>
            <a:pPr defTabSz="2106613">
              <a:spcBef>
                <a:spcPct val="50000"/>
              </a:spcBef>
            </a:pPr>
            <a:r>
              <a:rPr lang="es-ES" sz="2400" b="1" dirty="0" smtClean="0">
                <a:solidFill>
                  <a:srgbClr val="740404"/>
                </a:solidFill>
                <a:latin typeface="Century Gothic" pitchFamily="34" charset="0"/>
                <a:cs typeface="Times New Roman" pitchFamily="18" charset="0"/>
              </a:rPr>
              <a:t>A</a:t>
            </a:r>
            <a:r>
              <a:rPr lang="es-ES" sz="2400" dirty="0" smtClean="0">
                <a:solidFill>
                  <a:srgbClr val="740404"/>
                </a:solidFill>
                <a:latin typeface="Century Gothic" pitchFamily="34" charset="0"/>
                <a:cs typeface="Times New Roman" pitchFamily="18" charset="0"/>
              </a:rPr>
              <a:t>lumno:   </a:t>
            </a:r>
            <a:r>
              <a:rPr lang="es-ES" sz="2400" b="1" dirty="0" smtClean="0">
                <a:solidFill>
                  <a:srgbClr val="740404"/>
                </a:solidFill>
                <a:latin typeface="Century Gothic" pitchFamily="34" charset="0"/>
                <a:cs typeface="Times New Roman" pitchFamily="18" charset="0"/>
              </a:rPr>
              <a:t>JAVIER SANTAMATILDE CAÑAS</a:t>
            </a:r>
            <a:endParaRPr lang="es-ES" sz="2400" dirty="0">
              <a:solidFill>
                <a:srgbClr val="740404"/>
              </a:solidFill>
              <a:latin typeface="Century Gothic" pitchFamily="34" charset="0"/>
              <a:cs typeface="Times New Roman" pitchFamily="18" charset="0"/>
            </a:endParaRPr>
          </a:p>
          <a:p>
            <a:pPr defTabSz="2106613">
              <a:spcBef>
                <a:spcPct val="50000"/>
              </a:spcBef>
            </a:pPr>
            <a:r>
              <a:rPr lang="es-ES" sz="2400" b="1" dirty="0" smtClean="0">
                <a:solidFill>
                  <a:srgbClr val="740404"/>
                </a:solidFill>
                <a:latin typeface="Century Gothic" pitchFamily="34" charset="0"/>
                <a:cs typeface="Times New Roman" pitchFamily="18" charset="0"/>
              </a:rPr>
              <a:t>T</a:t>
            </a:r>
            <a:r>
              <a:rPr lang="es-ES" sz="2400" dirty="0" smtClean="0">
                <a:solidFill>
                  <a:srgbClr val="740404"/>
                </a:solidFill>
                <a:latin typeface="Century Gothic" pitchFamily="34" charset="0"/>
                <a:cs typeface="Times New Roman" pitchFamily="18" charset="0"/>
              </a:rPr>
              <a:t>utor </a:t>
            </a:r>
            <a:r>
              <a:rPr lang="es-ES" sz="2400" dirty="0">
                <a:solidFill>
                  <a:srgbClr val="740404"/>
                </a:solidFill>
                <a:latin typeface="Century Gothic" pitchFamily="34" charset="0"/>
                <a:cs typeface="Times New Roman" pitchFamily="18" charset="0"/>
              </a:rPr>
              <a:t>destino: </a:t>
            </a:r>
            <a:r>
              <a:rPr lang="es-ES" sz="2400" dirty="0" smtClean="0">
                <a:solidFill>
                  <a:srgbClr val="740404"/>
                </a:solidFill>
                <a:latin typeface="Century Gothic" pitchFamily="34" charset="0"/>
                <a:cs typeface="Times New Roman" pitchFamily="18" charset="0"/>
              </a:rPr>
              <a:t>  </a:t>
            </a:r>
            <a:r>
              <a:rPr lang="es-ES" sz="2400" b="1" dirty="0" smtClean="0">
                <a:solidFill>
                  <a:srgbClr val="740404"/>
                </a:solidFill>
                <a:latin typeface="Century Gothic" pitchFamily="34" charset="0"/>
                <a:cs typeface="Times New Roman" pitchFamily="18" charset="0"/>
              </a:rPr>
              <a:t>ANTONELLA GUIDA</a:t>
            </a:r>
            <a:endParaRPr lang="es-ES" sz="2400" dirty="0">
              <a:solidFill>
                <a:srgbClr val="740404"/>
              </a:solidFill>
              <a:latin typeface="Century Gothic" pitchFamily="34" charset="0"/>
              <a:cs typeface="Times New Roman" pitchFamily="18" charset="0"/>
            </a:endParaRPr>
          </a:p>
          <a:p>
            <a:pPr defTabSz="2106613">
              <a:spcBef>
                <a:spcPct val="50000"/>
              </a:spcBef>
            </a:pPr>
            <a:r>
              <a:rPr lang="es-ES" sz="2400" b="1" dirty="0" smtClean="0">
                <a:solidFill>
                  <a:srgbClr val="740404"/>
                </a:solidFill>
                <a:latin typeface="Century Gothic" pitchFamily="34" charset="0"/>
                <a:cs typeface="Times New Roman" pitchFamily="18" charset="0"/>
              </a:rPr>
              <a:t>T</a:t>
            </a:r>
            <a:r>
              <a:rPr lang="es-ES" sz="2400" dirty="0" smtClean="0">
                <a:solidFill>
                  <a:srgbClr val="740404"/>
                </a:solidFill>
                <a:latin typeface="Century Gothic" pitchFamily="34" charset="0"/>
                <a:cs typeface="Times New Roman" pitchFamily="18" charset="0"/>
              </a:rPr>
              <a:t>utor ETSGE:   </a:t>
            </a:r>
            <a:r>
              <a:rPr lang="es-ES" sz="2400" b="1" dirty="0" smtClean="0">
                <a:solidFill>
                  <a:srgbClr val="740404"/>
                </a:solidFill>
                <a:latin typeface="Century Gothic" pitchFamily="34" charset="0"/>
                <a:cs typeface="Times New Roman" pitchFamily="18" charset="0"/>
              </a:rPr>
              <a:t>Mª ISABEL GINER GARCIA</a:t>
            </a:r>
            <a:endParaRPr lang="en-US" sz="2400" b="1" dirty="0">
              <a:solidFill>
                <a:srgbClr val="740404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46087" name="Text Box 2"/>
          <p:cNvSpPr txBox="1">
            <a:spLocks noChangeArrowheads="1"/>
          </p:cNvSpPr>
          <p:nvPr/>
        </p:nvSpPr>
        <p:spPr bwMode="auto">
          <a:xfrm rot="16200000">
            <a:off x="-11711044" y="13392884"/>
            <a:ext cx="28460082" cy="169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10812" tIns="105407" rIns="210812" bIns="105407">
            <a:spAutoFit/>
          </a:bodyPr>
          <a:lstStyle/>
          <a:p>
            <a:pPr algn="ctr" defTabSz="2106613">
              <a:spcBef>
                <a:spcPct val="50000"/>
              </a:spcBef>
            </a:pPr>
            <a:r>
              <a:rPr lang="es-ES" sz="9600" b="1" dirty="0" smtClean="0">
                <a:latin typeface="Century Gothic" pitchFamily="34" charset="0"/>
                <a:cs typeface="Times New Roman" pitchFamily="18" charset="0"/>
              </a:rPr>
              <a:t>ITALIA </a:t>
            </a:r>
            <a:r>
              <a:rPr lang="en-US" sz="8000" b="1" dirty="0" smtClean="0">
                <a:latin typeface="Century Gothic" pitchFamily="34" charset="0"/>
                <a:cs typeface="Times New Roman" pitchFamily="18" charset="0"/>
              </a:rPr>
              <a:t>– Potenza</a:t>
            </a:r>
            <a:endParaRPr lang="en-US" sz="6000" b="1" dirty="0"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-4762" y="28565476"/>
            <a:ext cx="21385213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6090" name="Line 10"/>
          <p:cNvSpPr>
            <a:spLocks noChangeShapeType="1"/>
          </p:cNvSpPr>
          <p:nvPr/>
        </p:nvSpPr>
        <p:spPr bwMode="auto">
          <a:xfrm flipV="1">
            <a:off x="1600869" y="1"/>
            <a:ext cx="0" cy="28575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6092" name="Text Box 2"/>
          <p:cNvSpPr txBox="1">
            <a:spLocks noChangeArrowheads="1"/>
          </p:cNvSpPr>
          <p:nvPr/>
        </p:nvSpPr>
        <p:spPr bwMode="auto">
          <a:xfrm>
            <a:off x="3707830" y="533401"/>
            <a:ext cx="17064608" cy="643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10812" tIns="105407" rIns="210812" bIns="105407">
            <a:spAutoFit/>
          </a:bodyPr>
          <a:lstStyle/>
          <a:p>
            <a:pPr algn="ctr"/>
            <a:r>
              <a:rPr lang="es-ES" sz="2800" b="1" i="1" dirty="0" smtClean="0"/>
              <a:t>TECNICHE DI INTERVENTO SU MATERIALE LAPIDEO ANALISI PALAZZO SANTORO - BRONZINI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</p:txBody>
      </p:sp>
      <p:cxnSp>
        <p:nvCxnSpPr>
          <p:cNvPr id="15" name="14 Conector recto"/>
          <p:cNvCxnSpPr/>
          <p:nvPr/>
        </p:nvCxnSpPr>
        <p:spPr>
          <a:xfrm>
            <a:off x="1" y="28642564"/>
            <a:ext cx="21385213" cy="1587"/>
          </a:xfrm>
          <a:prstGeom prst="line">
            <a:avLst/>
          </a:prstGeom>
          <a:ln w="63500" cmpd="sng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8170" y="28727693"/>
            <a:ext cx="1368152" cy="150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CuadroTexto"/>
          <p:cNvSpPr txBox="1"/>
          <p:nvPr/>
        </p:nvSpPr>
        <p:spPr>
          <a:xfrm>
            <a:off x="7992306" y="28966317"/>
            <a:ext cx="33483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UNIVERSITÀ DEGLI</a:t>
            </a:r>
          </a:p>
          <a:p>
            <a:pPr algn="ctr"/>
            <a:r>
              <a:rPr lang="es-ES" sz="2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STUDI DELLA</a:t>
            </a:r>
          </a:p>
          <a:p>
            <a:pPr algn="ctr"/>
            <a:r>
              <a:rPr lang="es-ES" sz="2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BASILICATA</a:t>
            </a:r>
            <a:endParaRPr lang="es-ES" sz="22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3311786" y="1207233"/>
            <a:ext cx="17713968" cy="61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10812" tIns="105407" rIns="210812" bIns="105407">
            <a:spAutoFit/>
          </a:bodyPr>
          <a:lstStyle/>
          <a:p>
            <a:pPr algn="ctr"/>
            <a:r>
              <a:rPr lang="es-ES" sz="2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TÉCNICAS DE INTERVENCIÓN SOBRE EL MATERIAL PÉTREO ANÁLISIS PALACIO SANTORO - BRONZINI</a:t>
            </a:r>
            <a:endParaRPr lang="en-US" sz="2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2663714" y="2071329"/>
            <a:ext cx="19334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 smtClean="0"/>
              <a:t>PATOLOGIE. AGENTI E FORME DI ALTERAZIONE DEL MATERIALE LAPIDEO / </a:t>
            </a:r>
            <a:r>
              <a:rPr lang="es-ES" sz="1800" b="1" dirty="0" smtClean="0">
                <a:solidFill>
                  <a:srgbClr val="740404"/>
                </a:solidFill>
              </a:rPr>
              <a:t>PATOLOGIAS. AGENTES Y FORMAS DE ALTERACIÓN DEL MATERIAL LAPIDEO</a:t>
            </a:r>
            <a:endParaRPr lang="es-ES" sz="1800" dirty="0">
              <a:solidFill>
                <a:srgbClr val="740404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995862" y="17589053"/>
            <a:ext cx="45725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1000" b="1" dirty="0" smtClean="0"/>
          </a:p>
          <a:p>
            <a:pPr algn="ctr"/>
            <a:r>
              <a:rPr lang="it-IT" sz="1000" b="1" dirty="0" smtClean="0"/>
              <a:t>PULITURA</a:t>
            </a:r>
          </a:p>
          <a:p>
            <a:pPr algn="ctr"/>
            <a:endParaRPr lang="it-IT" sz="1000" b="1" dirty="0" smtClean="0"/>
          </a:p>
          <a:p>
            <a:pPr algn="just"/>
            <a:r>
              <a:rPr lang="it-IT" sz="1000" dirty="0" smtClean="0"/>
              <a:t>La pulizia della costruzione in pietra ha lo scopo di rimuovere lo sporco e i prodotti nocivi, cioè quelli che accelerano il deterioramento, dalla superficie.</a:t>
            </a:r>
          </a:p>
          <a:p>
            <a:pPr algn="just"/>
            <a:endParaRPr lang="it-IT" sz="1000" dirty="0" smtClean="0"/>
          </a:p>
          <a:p>
            <a:pPr algn="just"/>
            <a:r>
              <a:rPr lang="it-IT" sz="1000" dirty="0" smtClean="0"/>
              <a:t>Le alterazioni che devono essere rimosse più spesso sono: polvere e sporcizia di vario genere, sali solubili, croste dure, resti di antichi trattamenti, vegetazione, ecc. Questi prodotti non sono ben differenziati e si trovano di solito in uno strato più o meno regolare e persistente sulla pietra. </a:t>
            </a:r>
            <a:endParaRPr lang="es-ES" sz="10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995862" y="19245237"/>
            <a:ext cx="45725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 smtClean="0">
                <a:solidFill>
                  <a:srgbClr val="740404"/>
                </a:solidFill>
              </a:rPr>
              <a:t>LIMPIEZA</a:t>
            </a:r>
          </a:p>
          <a:p>
            <a:pPr algn="ctr"/>
            <a:endParaRPr lang="es-ES" sz="1000" b="1" dirty="0" smtClean="0">
              <a:solidFill>
                <a:srgbClr val="740404"/>
              </a:solidFill>
            </a:endParaRP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La limpieza de la piedra de construcción tiene el propósito de eliminar la suciedad y los productos que aceleran el deterioro, desde la superficie. </a:t>
            </a:r>
          </a:p>
          <a:p>
            <a:pPr algn="just"/>
            <a:endParaRPr lang="es-ES" sz="1000" dirty="0" smtClean="0">
              <a:solidFill>
                <a:srgbClr val="740404"/>
              </a:solidFill>
            </a:endParaRP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Las alteraciones que deben ser eliminadas con más frecuencia son: polvo, suciedad de diversos tipos, sales solubles, costras duras, restos de tratamientos antiguos, vegetación, etc. Estos productos no están bien diferenciados y se encuentran generalmente en una capa más o menos regular y persistente en la piedra.</a:t>
            </a:r>
            <a:endParaRPr lang="es-ES" sz="1000" dirty="0">
              <a:solidFill>
                <a:srgbClr val="740404"/>
              </a:solidFill>
            </a:endParaRPr>
          </a:p>
        </p:txBody>
      </p:sp>
      <p:pic>
        <p:nvPicPr>
          <p:cNvPr id="21" name="20 Imagen" descr="Progettazione di sabbi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48390" y="17733069"/>
            <a:ext cx="2484276" cy="3030200"/>
          </a:xfrm>
          <a:prstGeom prst="rect">
            <a:avLst/>
          </a:prstGeom>
        </p:spPr>
      </p:pic>
      <p:sp>
        <p:nvSpPr>
          <p:cNvPr id="22" name="21 Rectángulo"/>
          <p:cNvSpPr/>
          <p:nvPr/>
        </p:nvSpPr>
        <p:spPr>
          <a:xfrm>
            <a:off x="11520698" y="17769073"/>
            <a:ext cx="4157773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i="1" dirty="0" smtClean="0"/>
              <a:t>        I principali metodi di pulizia sono: </a:t>
            </a:r>
          </a:p>
          <a:p>
            <a:endParaRPr lang="it-IT" sz="1100" dirty="0" smtClean="0"/>
          </a:p>
          <a:p>
            <a:pPr lvl="1">
              <a:buFont typeface="Wingdings" pitchFamily="2" charset="2"/>
              <a:buChar char="§"/>
            </a:pPr>
            <a:r>
              <a:rPr lang="es-ES" sz="1100" dirty="0" smtClean="0"/>
              <a:t> </a:t>
            </a:r>
            <a:r>
              <a:rPr lang="es-ES" sz="1100" dirty="0" err="1" smtClean="0"/>
              <a:t>Metodi</a:t>
            </a:r>
            <a:r>
              <a:rPr lang="es-ES" sz="1100" dirty="0" smtClean="0"/>
              <a:t> </a:t>
            </a:r>
            <a:r>
              <a:rPr lang="es-ES" sz="1100" dirty="0" err="1" smtClean="0"/>
              <a:t>meccanici</a:t>
            </a:r>
            <a:r>
              <a:rPr lang="es-ES" sz="1100" dirty="0" smtClean="0"/>
              <a:t> </a:t>
            </a:r>
          </a:p>
          <a:p>
            <a:pPr lvl="1">
              <a:buFont typeface="Wingdings" pitchFamily="2" charset="2"/>
              <a:buChar char="§"/>
            </a:pPr>
            <a:endParaRPr lang="es-ES" sz="1100" dirty="0" smtClean="0"/>
          </a:p>
          <a:p>
            <a:pPr lvl="1">
              <a:buFont typeface="Wingdings" pitchFamily="2" charset="2"/>
              <a:buChar char="§"/>
            </a:pPr>
            <a:r>
              <a:rPr lang="es-ES" sz="1100" dirty="0" smtClean="0"/>
              <a:t> </a:t>
            </a:r>
            <a:r>
              <a:rPr lang="es-ES" sz="1100" dirty="0" err="1" smtClean="0"/>
              <a:t>Metodi</a:t>
            </a:r>
            <a:r>
              <a:rPr lang="es-ES" sz="1100" dirty="0" smtClean="0"/>
              <a:t> </a:t>
            </a:r>
            <a:r>
              <a:rPr lang="es-ES" sz="1100" dirty="0" err="1" smtClean="0"/>
              <a:t>basati</a:t>
            </a:r>
            <a:r>
              <a:rPr lang="es-ES" sz="1100" dirty="0" smtClean="0"/>
              <a:t> </a:t>
            </a:r>
            <a:r>
              <a:rPr lang="es-ES" sz="1100" dirty="0" err="1" smtClean="0"/>
              <a:t>sull'acqua</a:t>
            </a:r>
            <a:r>
              <a:rPr lang="es-ES" sz="1100" dirty="0" smtClean="0"/>
              <a:t> </a:t>
            </a:r>
          </a:p>
          <a:p>
            <a:pPr lvl="1">
              <a:buFont typeface="Wingdings" pitchFamily="2" charset="2"/>
              <a:buChar char="§"/>
            </a:pPr>
            <a:endParaRPr lang="es-ES" sz="1100" dirty="0" smtClean="0"/>
          </a:p>
          <a:p>
            <a:pPr lvl="1">
              <a:buFont typeface="Wingdings" pitchFamily="2" charset="2"/>
              <a:buChar char="§"/>
            </a:pPr>
            <a:r>
              <a:rPr lang="it-IT" sz="1100" dirty="0" smtClean="0"/>
              <a:t> Metodi basati sull'applicazione di sostanze chimiche</a:t>
            </a:r>
          </a:p>
          <a:p>
            <a:pPr lvl="1"/>
            <a:endParaRPr lang="it-IT" sz="1100" dirty="0" smtClean="0"/>
          </a:p>
          <a:p>
            <a:pPr lvl="1">
              <a:buFont typeface="Wingdings" pitchFamily="2" charset="2"/>
              <a:buChar char="§"/>
            </a:pPr>
            <a:r>
              <a:rPr lang="es-ES" sz="1100" dirty="0" smtClean="0"/>
              <a:t> </a:t>
            </a:r>
            <a:r>
              <a:rPr lang="es-ES" sz="1100" dirty="0" err="1" smtClean="0"/>
              <a:t>Applicazione</a:t>
            </a:r>
            <a:r>
              <a:rPr lang="es-ES" sz="1100" dirty="0" smtClean="0"/>
              <a:t> del laser </a:t>
            </a:r>
          </a:p>
          <a:p>
            <a:pPr lvl="1">
              <a:buFont typeface="Wingdings" pitchFamily="2" charset="2"/>
              <a:buChar char="§"/>
            </a:pPr>
            <a:endParaRPr lang="es-ES" sz="1100" dirty="0" smtClean="0"/>
          </a:p>
          <a:p>
            <a:pPr lvl="1">
              <a:buFont typeface="Wingdings" pitchFamily="2" charset="2"/>
              <a:buChar char="§"/>
            </a:pPr>
            <a:r>
              <a:rPr lang="es-ES" sz="1100" dirty="0" smtClean="0"/>
              <a:t> </a:t>
            </a:r>
            <a:r>
              <a:rPr lang="es-ES" sz="1100" dirty="0" err="1" smtClean="0"/>
              <a:t>Applicazione</a:t>
            </a:r>
            <a:r>
              <a:rPr lang="es-ES" sz="1100" dirty="0" smtClean="0"/>
              <a:t> </a:t>
            </a:r>
            <a:r>
              <a:rPr lang="es-ES" sz="1100" dirty="0" err="1" smtClean="0"/>
              <a:t>degli</a:t>
            </a:r>
            <a:r>
              <a:rPr lang="es-ES" sz="1100" dirty="0" smtClean="0"/>
              <a:t> </a:t>
            </a:r>
            <a:r>
              <a:rPr lang="es-ES" sz="1100" dirty="0" err="1" smtClean="0"/>
              <a:t>ultrasuoni</a:t>
            </a:r>
            <a:r>
              <a:rPr lang="es-ES" sz="1100" dirty="0" smtClean="0"/>
              <a:t> </a:t>
            </a:r>
          </a:p>
          <a:p>
            <a:pPr lvl="1"/>
            <a:endParaRPr lang="es-ES" sz="1100" dirty="0" smtClean="0"/>
          </a:p>
          <a:p>
            <a:pPr lvl="1">
              <a:buFont typeface="Wingdings" pitchFamily="2" charset="2"/>
              <a:buChar char="§"/>
            </a:pPr>
            <a:r>
              <a:rPr lang="it-IT" sz="1100" dirty="0" smtClean="0"/>
              <a:t> Metodi basati su solventi organici </a:t>
            </a:r>
          </a:p>
          <a:p>
            <a:pPr lvl="1"/>
            <a:endParaRPr lang="it-IT" sz="1100" dirty="0" smtClean="0"/>
          </a:p>
          <a:p>
            <a:pPr lvl="1">
              <a:buFont typeface="Wingdings" pitchFamily="2" charset="2"/>
              <a:buChar char="§"/>
            </a:pPr>
            <a:r>
              <a:rPr lang="es-ES" sz="1100" dirty="0" smtClean="0"/>
              <a:t> </a:t>
            </a:r>
            <a:r>
              <a:rPr lang="es-ES" sz="1100" dirty="0" err="1" smtClean="0"/>
              <a:t>Metodi</a:t>
            </a:r>
            <a:r>
              <a:rPr lang="es-ES" sz="1100" dirty="0" smtClean="0"/>
              <a:t> </a:t>
            </a:r>
            <a:r>
              <a:rPr lang="es-ES" sz="1100" dirty="0" err="1" smtClean="0"/>
              <a:t>misti</a:t>
            </a:r>
            <a:r>
              <a:rPr lang="es-ES" sz="1100" dirty="0" smtClean="0"/>
              <a:t> </a:t>
            </a:r>
          </a:p>
          <a:p>
            <a:pPr lvl="1"/>
            <a:endParaRPr lang="es-ES" sz="1100" dirty="0" smtClean="0"/>
          </a:p>
          <a:p>
            <a:pPr lvl="1">
              <a:buFont typeface="Wingdings" pitchFamily="2" charset="2"/>
              <a:buChar char="§"/>
            </a:pPr>
            <a:r>
              <a:rPr lang="es-ES" sz="1100" dirty="0" smtClean="0"/>
              <a:t> </a:t>
            </a:r>
            <a:r>
              <a:rPr lang="es-ES" sz="1100" dirty="0" err="1" smtClean="0"/>
              <a:t>Estrazione</a:t>
            </a:r>
            <a:r>
              <a:rPr lang="es-ES" sz="1100" dirty="0" smtClean="0"/>
              <a:t> </a:t>
            </a:r>
            <a:r>
              <a:rPr lang="es-ES" sz="1100" dirty="0" err="1" smtClean="0"/>
              <a:t>dei</a:t>
            </a:r>
            <a:r>
              <a:rPr lang="es-ES" sz="1100" dirty="0" smtClean="0"/>
              <a:t> </a:t>
            </a:r>
            <a:r>
              <a:rPr lang="es-ES" sz="1100" dirty="0" err="1" smtClean="0"/>
              <a:t>sali</a:t>
            </a:r>
            <a:r>
              <a:rPr lang="es-ES" sz="1100" dirty="0" smtClean="0"/>
              <a:t> </a:t>
            </a:r>
            <a:r>
              <a:rPr lang="es-ES" sz="1100" dirty="0" err="1" smtClean="0"/>
              <a:t>solubili</a:t>
            </a:r>
            <a:r>
              <a:rPr lang="es-ES" sz="1100" dirty="0" smtClean="0"/>
              <a:t> </a:t>
            </a:r>
          </a:p>
          <a:p>
            <a:pPr lvl="1"/>
            <a:endParaRPr lang="es-ES" sz="1100" dirty="0" smtClean="0"/>
          </a:p>
          <a:p>
            <a:pPr lvl="1">
              <a:buFont typeface="Wingdings" pitchFamily="2" charset="2"/>
              <a:buChar char="§"/>
            </a:pPr>
            <a:r>
              <a:rPr lang="es-ES" sz="1100" dirty="0" smtClean="0"/>
              <a:t> </a:t>
            </a:r>
            <a:r>
              <a:rPr lang="es-ES" sz="1100" dirty="0" err="1" smtClean="0"/>
              <a:t>Biocidi</a:t>
            </a:r>
            <a:endParaRPr lang="es-ES" sz="1100" dirty="0"/>
          </a:p>
        </p:txBody>
      </p:sp>
      <p:sp>
        <p:nvSpPr>
          <p:cNvPr id="23" name="22 Rectángulo"/>
          <p:cNvSpPr/>
          <p:nvPr/>
        </p:nvSpPr>
        <p:spPr>
          <a:xfrm>
            <a:off x="16129210" y="17769073"/>
            <a:ext cx="4157773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i="1" dirty="0" smtClean="0">
                <a:solidFill>
                  <a:srgbClr val="740404"/>
                </a:solidFill>
              </a:rPr>
              <a:t>Los principales métodos de limpieza son los siguientes:</a:t>
            </a:r>
          </a:p>
          <a:p>
            <a:endParaRPr lang="es-ES" sz="1100" i="1" dirty="0" smtClean="0">
              <a:solidFill>
                <a:srgbClr val="740404"/>
              </a:solidFill>
            </a:endParaRPr>
          </a:p>
          <a:p>
            <a:r>
              <a:rPr lang="es-ES" sz="1100" i="1" dirty="0" smtClean="0">
                <a:solidFill>
                  <a:srgbClr val="740404"/>
                </a:solidFill>
              </a:rPr>
              <a:t>  Los métodos mecánicos</a:t>
            </a:r>
          </a:p>
          <a:p>
            <a:endParaRPr lang="es-ES" sz="1100" i="1" dirty="0" smtClean="0">
              <a:solidFill>
                <a:srgbClr val="740404"/>
              </a:solidFill>
            </a:endParaRPr>
          </a:p>
          <a:p>
            <a:r>
              <a:rPr lang="es-ES" sz="1100" i="1" dirty="0" smtClean="0">
                <a:solidFill>
                  <a:srgbClr val="740404"/>
                </a:solidFill>
              </a:rPr>
              <a:t>  Los métodos basados ​​en agua</a:t>
            </a:r>
          </a:p>
          <a:p>
            <a:endParaRPr lang="es-ES" sz="1100" i="1" dirty="0" smtClean="0">
              <a:solidFill>
                <a:srgbClr val="740404"/>
              </a:solidFill>
            </a:endParaRPr>
          </a:p>
          <a:p>
            <a:r>
              <a:rPr lang="es-ES" sz="1100" i="1" dirty="0" smtClean="0">
                <a:solidFill>
                  <a:srgbClr val="740404"/>
                </a:solidFill>
              </a:rPr>
              <a:t>  Los métodos basados ​​en la aplicación de productos químicos</a:t>
            </a:r>
          </a:p>
          <a:p>
            <a:endParaRPr lang="es-ES" sz="1100" i="1" dirty="0" smtClean="0">
              <a:solidFill>
                <a:srgbClr val="740404"/>
              </a:solidFill>
            </a:endParaRPr>
          </a:p>
          <a:p>
            <a:r>
              <a:rPr lang="es-ES" sz="1100" i="1" dirty="0" smtClean="0">
                <a:solidFill>
                  <a:srgbClr val="740404"/>
                </a:solidFill>
              </a:rPr>
              <a:t>  La aplicación del láser</a:t>
            </a:r>
          </a:p>
          <a:p>
            <a:endParaRPr lang="es-ES" sz="1100" i="1" dirty="0" smtClean="0">
              <a:solidFill>
                <a:srgbClr val="740404"/>
              </a:solidFill>
            </a:endParaRPr>
          </a:p>
          <a:p>
            <a:r>
              <a:rPr lang="es-ES" sz="1100" i="1" dirty="0" smtClean="0">
                <a:solidFill>
                  <a:srgbClr val="740404"/>
                </a:solidFill>
              </a:rPr>
              <a:t>  La aplicación de ultrasonidos</a:t>
            </a:r>
          </a:p>
          <a:p>
            <a:endParaRPr lang="es-ES" sz="1100" i="1" dirty="0" smtClean="0">
              <a:solidFill>
                <a:srgbClr val="740404"/>
              </a:solidFill>
            </a:endParaRPr>
          </a:p>
          <a:p>
            <a:r>
              <a:rPr lang="es-ES" sz="1100" i="1" dirty="0" smtClean="0">
                <a:solidFill>
                  <a:srgbClr val="740404"/>
                </a:solidFill>
              </a:rPr>
              <a:t>  Los métodos basados ​​en disolventes orgánicos</a:t>
            </a:r>
          </a:p>
          <a:p>
            <a:endParaRPr lang="es-ES" sz="1100" i="1" dirty="0" smtClean="0">
              <a:solidFill>
                <a:srgbClr val="740404"/>
              </a:solidFill>
            </a:endParaRPr>
          </a:p>
          <a:p>
            <a:r>
              <a:rPr lang="es-ES" sz="1100" i="1" dirty="0" smtClean="0">
                <a:solidFill>
                  <a:srgbClr val="740404"/>
                </a:solidFill>
              </a:rPr>
              <a:t>  Los métodos mixtos</a:t>
            </a:r>
          </a:p>
          <a:p>
            <a:endParaRPr lang="es-ES" sz="1100" i="1" dirty="0" smtClean="0">
              <a:solidFill>
                <a:srgbClr val="740404"/>
              </a:solidFill>
            </a:endParaRPr>
          </a:p>
          <a:p>
            <a:r>
              <a:rPr lang="es-ES" sz="1100" i="1" dirty="0" smtClean="0">
                <a:solidFill>
                  <a:srgbClr val="740404"/>
                </a:solidFill>
              </a:rPr>
              <a:t>  La extracción de las sales solubles</a:t>
            </a:r>
          </a:p>
          <a:p>
            <a:endParaRPr lang="es-ES" sz="1100" i="1" dirty="0" smtClean="0">
              <a:solidFill>
                <a:srgbClr val="740404"/>
              </a:solidFill>
            </a:endParaRPr>
          </a:p>
          <a:p>
            <a:r>
              <a:rPr lang="es-ES" sz="1100" i="1" dirty="0" smtClean="0">
                <a:solidFill>
                  <a:srgbClr val="740404"/>
                </a:solidFill>
              </a:rPr>
              <a:t>  </a:t>
            </a:r>
            <a:r>
              <a:rPr lang="es-ES" sz="1100" i="1" dirty="0" err="1" smtClean="0">
                <a:solidFill>
                  <a:srgbClr val="740404"/>
                </a:solidFill>
              </a:rPr>
              <a:t>Biocidas</a:t>
            </a:r>
            <a:endParaRPr lang="es-ES" sz="1100" dirty="0">
              <a:solidFill>
                <a:srgbClr val="740404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13284894" y="17985097"/>
            <a:ext cx="167349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700" dirty="0" smtClean="0"/>
              <a:t>- </a:t>
            </a:r>
            <a:r>
              <a:rPr lang="es-ES" sz="700" dirty="0" err="1" smtClean="0"/>
              <a:t>Semplici</a:t>
            </a:r>
            <a:r>
              <a:rPr lang="es-ES" sz="700" dirty="0" smtClean="0"/>
              <a:t> </a:t>
            </a:r>
            <a:r>
              <a:rPr lang="es-ES" sz="700" dirty="0" err="1" smtClean="0"/>
              <a:t>metodi</a:t>
            </a:r>
            <a:r>
              <a:rPr lang="es-ES" sz="700" dirty="0" smtClean="0"/>
              <a:t> </a:t>
            </a:r>
            <a:r>
              <a:rPr lang="es-ES" sz="700" dirty="0" err="1" smtClean="0"/>
              <a:t>meccanici</a:t>
            </a:r>
            <a:endParaRPr lang="es-ES" sz="700" dirty="0" smtClean="0"/>
          </a:p>
          <a:p>
            <a:r>
              <a:rPr lang="es-ES" sz="700" dirty="0" smtClean="0"/>
              <a:t>- </a:t>
            </a:r>
            <a:r>
              <a:rPr lang="es-ES" sz="700" dirty="0" err="1" smtClean="0"/>
              <a:t>Progettazione</a:t>
            </a:r>
            <a:r>
              <a:rPr lang="es-ES" sz="700" dirty="0" smtClean="0"/>
              <a:t> di </a:t>
            </a:r>
            <a:r>
              <a:rPr lang="es-ES" sz="700" dirty="0" err="1" smtClean="0"/>
              <a:t>sabbia</a:t>
            </a:r>
            <a:endParaRPr lang="es-ES" sz="700" dirty="0" smtClean="0"/>
          </a:p>
          <a:p>
            <a:r>
              <a:rPr lang="es-ES" sz="700" dirty="0" smtClean="0"/>
              <a:t>- </a:t>
            </a:r>
            <a:r>
              <a:rPr lang="es-ES" sz="700" dirty="0" err="1" smtClean="0"/>
              <a:t>Microprogettazione</a:t>
            </a:r>
            <a:r>
              <a:rPr lang="es-ES" sz="700" dirty="0" smtClean="0"/>
              <a:t> di </a:t>
            </a:r>
            <a:r>
              <a:rPr lang="es-ES" sz="700" dirty="0" err="1" smtClean="0"/>
              <a:t>sabbia</a:t>
            </a:r>
            <a:endParaRPr lang="es-ES" sz="700" dirty="0"/>
          </a:p>
        </p:txBody>
      </p:sp>
      <p:sp>
        <p:nvSpPr>
          <p:cNvPr id="25" name="24 Rectángulo"/>
          <p:cNvSpPr/>
          <p:nvPr/>
        </p:nvSpPr>
        <p:spPr>
          <a:xfrm>
            <a:off x="17821398" y="18021101"/>
            <a:ext cx="147616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700" dirty="0" smtClean="0">
                <a:solidFill>
                  <a:srgbClr val="740404"/>
                </a:solidFill>
              </a:rPr>
              <a:t>- Métodos mecánicos simples</a:t>
            </a:r>
          </a:p>
          <a:p>
            <a:r>
              <a:rPr lang="es-ES" sz="700" dirty="0" smtClean="0">
                <a:solidFill>
                  <a:srgbClr val="740404"/>
                </a:solidFill>
              </a:rPr>
              <a:t>- Proyección de arena</a:t>
            </a:r>
          </a:p>
          <a:p>
            <a:r>
              <a:rPr lang="es-ES" sz="700" dirty="0" smtClean="0">
                <a:solidFill>
                  <a:srgbClr val="740404"/>
                </a:solidFill>
              </a:rPr>
              <a:t>- </a:t>
            </a:r>
            <a:r>
              <a:rPr lang="es-ES" sz="700" dirty="0" err="1" smtClean="0">
                <a:solidFill>
                  <a:srgbClr val="740404"/>
                </a:solidFill>
              </a:rPr>
              <a:t>Microproyección</a:t>
            </a:r>
            <a:r>
              <a:rPr lang="es-ES" sz="700" dirty="0" smtClean="0">
                <a:solidFill>
                  <a:srgbClr val="740404"/>
                </a:solidFill>
              </a:rPr>
              <a:t> de arena</a:t>
            </a:r>
            <a:endParaRPr lang="es-ES" sz="700" dirty="0">
              <a:solidFill>
                <a:srgbClr val="740404"/>
              </a:solidFill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13680938" y="18417145"/>
            <a:ext cx="14761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 smtClean="0"/>
              <a:t>- </a:t>
            </a:r>
            <a:r>
              <a:rPr lang="es-ES" sz="700" dirty="0" err="1" smtClean="0"/>
              <a:t>Pressione</a:t>
            </a:r>
            <a:r>
              <a:rPr lang="es-ES" sz="700" dirty="0" smtClean="0"/>
              <a:t> del </a:t>
            </a:r>
            <a:r>
              <a:rPr lang="es-ES" sz="700" dirty="0" err="1" smtClean="0"/>
              <a:t>getto</a:t>
            </a:r>
            <a:r>
              <a:rPr lang="es-ES" sz="700" dirty="0" smtClean="0"/>
              <a:t> </a:t>
            </a:r>
            <a:r>
              <a:rPr lang="es-ES" sz="700" dirty="0" err="1" smtClean="0"/>
              <a:t>d'acqua</a:t>
            </a:r>
            <a:endParaRPr lang="es-ES" sz="700" dirty="0" smtClean="0"/>
          </a:p>
          <a:p>
            <a:r>
              <a:rPr lang="es-ES" sz="700" dirty="0" smtClean="0"/>
              <a:t>- </a:t>
            </a:r>
            <a:r>
              <a:rPr lang="es-ES" sz="700" dirty="0" err="1" smtClean="0"/>
              <a:t>Acqua</a:t>
            </a:r>
            <a:r>
              <a:rPr lang="es-ES" sz="700" dirty="0" smtClean="0"/>
              <a:t> </a:t>
            </a:r>
            <a:r>
              <a:rPr lang="es-ES" sz="700" dirty="0" err="1" smtClean="0"/>
              <a:t>nebulizzata</a:t>
            </a:r>
            <a:endParaRPr lang="es-ES" sz="700" dirty="0" smtClean="0"/>
          </a:p>
          <a:p>
            <a:r>
              <a:rPr lang="es-ES" sz="700" dirty="0" smtClean="0"/>
              <a:t>- Vapore </a:t>
            </a:r>
            <a:r>
              <a:rPr lang="es-ES" sz="700" dirty="0" err="1" smtClean="0"/>
              <a:t>acqueo</a:t>
            </a:r>
            <a:endParaRPr lang="es-ES" sz="700" dirty="0" smtClean="0"/>
          </a:p>
        </p:txBody>
      </p:sp>
      <p:sp>
        <p:nvSpPr>
          <p:cNvPr id="27" name="26 CuadroTexto"/>
          <p:cNvSpPr txBox="1"/>
          <p:nvPr/>
        </p:nvSpPr>
        <p:spPr>
          <a:xfrm>
            <a:off x="18217442" y="18381141"/>
            <a:ext cx="14761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 smtClean="0">
                <a:solidFill>
                  <a:srgbClr val="740404"/>
                </a:solidFill>
              </a:rPr>
              <a:t>- Chorro de agua a presión</a:t>
            </a:r>
          </a:p>
          <a:p>
            <a:r>
              <a:rPr lang="es-ES" sz="700" dirty="0" smtClean="0">
                <a:solidFill>
                  <a:srgbClr val="740404"/>
                </a:solidFill>
              </a:rPr>
              <a:t>- Agua pulverizada</a:t>
            </a:r>
          </a:p>
          <a:p>
            <a:r>
              <a:rPr lang="es-ES" sz="700" dirty="0" smtClean="0">
                <a:solidFill>
                  <a:srgbClr val="740404"/>
                </a:solidFill>
              </a:rPr>
              <a:t>- Vapor de agua</a:t>
            </a:r>
          </a:p>
        </p:txBody>
      </p:sp>
      <p:sp>
        <p:nvSpPr>
          <p:cNvPr id="29" name="28 Rectángulo"/>
          <p:cNvSpPr/>
          <p:nvPr/>
        </p:nvSpPr>
        <p:spPr>
          <a:xfrm>
            <a:off x="15373126" y="18741181"/>
            <a:ext cx="8280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700" dirty="0" smtClean="0"/>
              <a:t>-  </a:t>
            </a:r>
            <a:r>
              <a:rPr lang="es-ES" sz="700" dirty="0" err="1" smtClean="0"/>
              <a:t>Agenti</a:t>
            </a:r>
            <a:r>
              <a:rPr lang="es-ES" sz="700" dirty="0" smtClean="0"/>
              <a:t> </a:t>
            </a:r>
            <a:r>
              <a:rPr lang="es-ES" sz="700" dirty="0" err="1" smtClean="0"/>
              <a:t>Acidi</a:t>
            </a:r>
            <a:endParaRPr lang="es-ES" sz="700" dirty="0" smtClean="0"/>
          </a:p>
          <a:p>
            <a:r>
              <a:rPr lang="es-ES" sz="700" dirty="0" smtClean="0"/>
              <a:t>-  </a:t>
            </a:r>
            <a:r>
              <a:rPr lang="es-ES" sz="700" dirty="0" err="1" smtClean="0"/>
              <a:t>Agenti</a:t>
            </a:r>
            <a:r>
              <a:rPr lang="es-ES" sz="700" dirty="0" smtClean="0"/>
              <a:t> </a:t>
            </a:r>
            <a:r>
              <a:rPr lang="es-ES" sz="700" dirty="0" err="1" smtClean="0"/>
              <a:t>Basici</a:t>
            </a:r>
            <a:endParaRPr lang="es-ES" sz="700" dirty="0" smtClean="0"/>
          </a:p>
        </p:txBody>
      </p:sp>
      <p:sp>
        <p:nvSpPr>
          <p:cNvPr id="30" name="29 Rectángulo"/>
          <p:cNvSpPr/>
          <p:nvPr/>
        </p:nvSpPr>
        <p:spPr>
          <a:xfrm>
            <a:off x="20125654" y="18741181"/>
            <a:ext cx="9361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700" dirty="0" smtClean="0">
                <a:solidFill>
                  <a:srgbClr val="740404"/>
                </a:solidFill>
              </a:rPr>
              <a:t>-  Agentes Ácidos</a:t>
            </a:r>
          </a:p>
          <a:p>
            <a:r>
              <a:rPr lang="es-ES" sz="700" dirty="0" smtClean="0">
                <a:solidFill>
                  <a:srgbClr val="740404"/>
                </a:solidFill>
              </a:rPr>
              <a:t>-  Agentes Básicos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12960858" y="20037325"/>
            <a:ext cx="14041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 smtClean="0"/>
              <a:t>- </a:t>
            </a:r>
            <a:r>
              <a:rPr lang="es-ES" sz="700" dirty="0" err="1" smtClean="0"/>
              <a:t>Acqua</a:t>
            </a:r>
            <a:r>
              <a:rPr lang="es-ES" sz="700" dirty="0" smtClean="0"/>
              <a:t> + </a:t>
            </a:r>
            <a:r>
              <a:rPr lang="es-ES" sz="700" dirty="0" err="1" smtClean="0"/>
              <a:t>azione</a:t>
            </a:r>
            <a:r>
              <a:rPr lang="es-ES" sz="700" dirty="0" smtClean="0"/>
              <a:t> </a:t>
            </a:r>
            <a:r>
              <a:rPr lang="es-ES" sz="700" dirty="0" err="1" smtClean="0"/>
              <a:t>meccanica</a:t>
            </a:r>
            <a:endParaRPr lang="es-ES" sz="700" dirty="0" smtClean="0"/>
          </a:p>
          <a:p>
            <a:r>
              <a:rPr lang="es-ES" sz="700" dirty="0" smtClean="0"/>
              <a:t>- </a:t>
            </a:r>
            <a:r>
              <a:rPr lang="es-ES" sz="700" dirty="0" err="1" smtClean="0"/>
              <a:t>Acqua</a:t>
            </a:r>
            <a:r>
              <a:rPr lang="es-ES" sz="700" dirty="0" smtClean="0"/>
              <a:t> + vapore</a:t>
            </a:r>
          </a:p>
          <a:p>
            <a:r>
              <a:rPr lang="es-ES" sz="700" dirty="0" smtClean="0"/>
              <a:t>- </a:t>
            </a:r>
            <a:r>
              <a:rPr lang="es-ES" sz="700" dirty="0" err="1" smtClean="0"/>
              <a:t>Acqua</a:t>
            </a:r>
            <a:r>
              <a:rPr lang="es-ES" sz="700" dirty="0" smtClean="0"/>
              <a:t> + </a:t>
            </a:r>
            <a:r>
              <a:rPr lang="es-ES" sz="700" dirty="0" err="1" smtClean="0"/>
              <a:t>prodotti</a:t>
            </a:r>
            <a:r>
              <a:rPr lang="es-ES" sz="700" dirty="0" smtClean="0"/>
              <a:t> </a:t>
            </a:r>
            <a:r>
              <a:rPr lang="es-ES" sz="700" dirty="0" err="1" smtClean="0"/>
              <a:t>chimici</a:t>
            </a:r>
            <a:endParaRPr lang="es-ES" sz="700" dirty="0" smtClean="0"/>
          </a:p>
        </p:txBody>
      </p:sp>
      <p:sp>
        <p:nvSpPr>
          <p:cNvPr id="32" name="31 CuadroTexto"/>
          <p:cNvSpPr txBox="1"/>
          <p:nvPr/>
        </p:nvSpPr>
        <p:spPr>
          <a:xfrm>
            <a:off x="17569370" y="20037325"/>
            <a:ext cx="14041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 smtClean="0">
                <a:solidFill>
                  <a:srgbClr val="740404"/>
                </a:solidFill>
              </a:rPr>
              <a:t>- Agua + acción mecánica</a:t>
            </a:r>
          </a:p>
          <a:p>
            <a:r>
              <a:rPr lang="es-ES" sz="700" dirty="0" smtClean="0">
                <a:solidFill>
                  <a:srgbClr val="740404"/>
                </a:solidFill>
              </a:rPr>
              <a:t>- Agua + vapor</a:t>
            </a:r>
          </a:p>
          <a:p>
            <a:r>
              <a:rPr lang="es-ES" sz="700" dirty="0" smtClean="0">
                <a:solidFill>
                  <a:srgbClr val="740404"/>
                </a:solidFill>
              </a:rPr>
              <a:t>- Agua + productos químicos</a:t>
            </a:r>
          </a:p>
        </p:txBody>
      </p:sp>
      <p:sp>
        <p:nvSpPr>
          <p:cNvPr id="33" name="32 Rectángulo"/>
          <p:cNvSpPr/>
          <p:nvPr/>
        </p:nvSpPr>
        <p:spPr>
          <a:xfrm>
            <a:off x="9000418" y="20757405"/>
            <a:ext cx="223224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700" dirty="0" err="1" smtClean="0"/>
              <a:t>Progettazione</a:t>
            </a:r>
            <a:r>
              <a:rPr lang="es-ES" sz="700" dirty="0" smtClean="0"/>
              <a:t> di </a:t>
            </a:r>
            <a:r>
              <a:rPr lang="es-ES" sz="700" dirty="0" err="1" smtClean="0"/>
              <a:t>sabbia</a:t>
            </a:r>
            <a:r>
              <a:rPr lang="es-ES" sz="700" dirty="0" smtClean="0"/>
              <a:t> - </a:t>
            </a:r>
            <a:r>
              <a:rPr lang="es-ES" sz="700" dirty="0" smtClean="0">
                <a:solidFill>
                  <a:srgbClr val="740404"/>
                </a:solidFill>
              </a:rPr>
              <a:t>Proyección de arena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4031866" y="21081441"/>
            <a:ext cx="45725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/>
              <a:t>CONSOLIDAMENTO</a:t>
            </a:r>
          </a:p>
          <a:p>
            <a:pPr algn="ctr"/>
            <a:endParaRPr lang="it-IT" sz="1000" b="1" dirty="0" smtClean="0"/>
          </a:p>
          <a:p>
            <a:pPr algn="just"/>
            <a:r>
              <a:rPr lang="it-IT" sz="1000" dirty="0" smtClean="0"/>
              <a:t>Il consolidamento della pietra è destinato ad aumentare la coesione dei componenti della superficie disgregata. </a:t>
            </a:r>
          </a:p>
          <a:p>
            <a:pPr algn="just"/>
            <a:endParaRPr lang="it-IT" sz="1000" dirty="0" smtClean="0"/>
          </a:p>
          <a:p>
            <a:pPr algn="just"/>
            <a:r>
              <a:rPr lang="it-IT" sz="1000" dirty="0" smtClean="0"/>
              <a:t>Esso viene ottenuto applicando, con modalità diverse, un prodotto sulla superficie della pietra per migliorare l'adesione tra la parte degradata e quella in buone.</a:t>
            </a:r>
          </a:p>
          <a:p>
            <a:pPr algn="just"/>
            <a:endParaRPr lang="it-IT" sz="1000" dirty="0" smtClean="0"/>
          </a:p>
          <a:p>
            <a:pPr algn="just"/>
            <a:r>
              <a:rPr lang="it-IT" sz="1000" dirty="0" smtClean="0"/>
              <a:t>Per conseguire una buona aderenza, il prodotto applicato non deve penetrare solo all'interno della pietra alterata ma anche sulla parte sana della pietra.</a:t>
            </a:r>
          </a:p>
          <a:p>
            <a:pPr algn="ctr"/>
            <a:endParaRPr lang="it-IT" sz="1000" b="1" dirty="0" smtClean="0"/>
          </a:p>
        </p:txBody>
      </p:sp>
      <p:sp>
        <p:nvSpPr>
          <p:cNvPr id="36" name="35 CuadroTexto"/>
          <p:cNvSpPr txBox="1"/>
          <p:nvPr/>
        </p:nvSpPr>
        <p:spPr>
          <a:xfrm>
            <a:off x="4031866" y="22917645"/>
            <a:ext cx="45725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>
                <a:solidFill>
                  <a:srgbClr val="740404"/>
                </a:solidFill>
              </a:rPr>
              <a:t>CONSOLIDAMIENTO</a:t>
            </a:r>
          </a:p>
          <a:p>
            <a:pPr algn="ctr"/>
            <a:endParaRPr lang="it-IT" sz="1000" b="1" dirty="0" smtClean="0">
              <a:solidFill>
                <a:srgbClr val="740404"/>
              </a:solidFill>
            </a:endParaRP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La consolidación de la piedra se destina a aumentar la cohesión de los componentes de la superficie disgregada. </a:t>
            </a:r>
          </a:p>
          <a:p>
            <a:pPr algn="just"/>
            <a:endParaRPr lang="es-ES" sz="1000" dirty="0" smtClean="0">
              <a:solidFill>
                <a:srgbClr val="740404"/>
              </a:solidFill>
            </a:endParaRP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Se obtiene mediante la aplicación, de un producto sobre la superficie de la piedra para mejorar la adherencia entre la parte dañada y la parte que está en buen estado.</a:t>
            </a:r>
          </a:p>
          <a:p>
            <a:pPr algn="just"/>
            <a:endParaRPr lang="es-ES" sz="1000" dirty="0" smtClean="0">
              <a:solidFill>
                <a:srgbClr val="740404"/>
              </a:solidFill>
            </a:endParaRP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Para lograr una buena adherencia, el producto utilizado no sólo debe penetrar</a:t>
            </a: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dentro de la parte alterada de la piedra, sino también en la parte sana de la misma.</a:t>
            </a:r>
            <a:endParaRPr lang="it-IT" sz="1000" dirty="0" smtClean="0">
              <a:solidFill>
                <a:srgbClr val="740404"/>
              </a:solidFill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84394" y="23169673"/>
            <a:ext cx="2484276" cy="13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36 Imagen" descr="consolidament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748390" y="21297465"/>
            <a:ext cx="2484276" cy="1476165"/>
          </a:xfrm>
          <a:prstGeom prst="rect">
            <a:avLst/>
          </a:prstGeom>
        </p:spPr>
      </p:pic>
      <p:sp>
        <p:nvSpPr>
          <p:cNvPr id="38" name="37 Rectángulo"/>
          <p:cNvSpPr/>
          <p:nvPr/>
        </p:nvSpPr>
        <p:spPr>
          <a:xfrm>
            <a:off x="8892406" y="22809633"/>
            <a:ext cx="24122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700" dirty="0" err="1" smtClean="0"/>
              <a:t>Iniezione</a:t>
            </a:r>
            <a:r>
              <a:rPr lang="es-ES" sz="700" dirty="0" smtClean="0"/>
              <a:t> di </a:t>
            </a:r>
            <a:r>
              <a:rPr lang="es-ES" sz="700" dirty="0" err="1" smtClean="0"/>
              <a:t>materiale</a:t>
            </a:r>
            <a:r>
              <a:rPr lang="es-ES" sz="700" dirty="0" smtClean="0"/>
              <a:t> </a:t>
            </a:r>
            <a:r>
              <a:rPr lang="es-ES" sz="700" dirty="0" err="1" smtClean="0"/>
              <a:t>consolidante</a:t>
            </a:r>
            <a:r>
              <a:rPr lang="es-ES" sz="700" dirty="0" smtClean="0"/>
              <a:t> </a:t>
            </a:r>
          </a:p>
          <a:p>
            <a:pPr algn="r"/>
            <a:r>
              <a:rPr lang="es-ES" sz="700" dirty="0" smtClean="0">
                <a:solidFill>
                  <a:srgbClr val="740404"/>
                </a:solidFill>
              </a:rPr>
              <a:t>Inyección de material </a:t>
            </a:r>
            <a:r>
              <a:rPr lang="es-ES" sz="700" dirty="0" err="1" smtClean="0">
                <a:solidFill>
                  <a:srgbClr val="740404"/>
                </a:solidFill>
              </a:rPr>
              <a:t>consolidante</a:t>
            </a:r>
            <a:endParaRPr lang="es-ES" sz="700" dirty="0" smtClean="0">
              <a:solidFill>
                <a:srgbClr val="740404"/>
              </a:solidFill>
            </a:endParaRPr>
          </a:p>
        </p:txBody>
      </p:sp>
      <p:sp>
        <p:nvSpPr>
          <p:cNvPr id="39" name="38 Rectángulo"/>
          <p:cNvSpPr/>
          <p:nvPr/>
        </p:nvSpPr>
        <p:spPr>
          <a:xfrm>
            <a:off x="9288450" y="24537825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700" dirty="0" smtClean="0"/>
              <a:t>Sezione trasversale di una pietra porosa, trattata con un consolidante di origine organico.</a:t>
            </a:r>
          </a:p>
          <a:p>
            <a:pPr algn="just"/>
            <a:r>
              <a:rPr lang="es-ES" sz="700" dirty="0" smtClean="0">
                <a:solidFill>
                  <a:srgbClr val="740404"/>
                </a:solidFill>
              </a:rPr>
              <a:t>Sección transversal de una piedra porosa, tratada con un </a:t>
            </a:r>
            <a:r>
              <a:rPr lang="es-ES" sz="700" dirty="0" err="1" smtClean="0">
                <a:solidFill>
                  <a:srgbClr val="740404"/>
                </a:solidFill>
              </a:rPr>
              <a:t>consolidante</a:t>
            </a:r>
            <a:r>
              <a:rPr lang="es-ES" sz="700" dirty="0" smtClean="0">
                <a:solidFill>
                  <a:srgbClr val="740404"/>
                </a:solidFill>
              </a:rPr>
              <a:t> de origen orgánico</a:t>
            </a:r>
          </a:p>
        </p:txBody>
      </p:sp>
      <p:sp>
        <p:nvSpPr>
          <p:cNvPr id="41" name="40 CuadroTexto"/>
          <p:cNvSpPr txBox="1"/>
          <p:nvPr/>
        </p:nvSpPr>
        <p:spPr>
          <a:xfrm>
            <a:off x="11628710" y="21225457"/>
            <a:ext cx="457250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/>
              <a:t>PROTEZIONE</a:t>
            </a:r>
          </a:p>
          <a:p>
            <a:pPr algn="ctr"/>
            <a:endParaRPr lang="it-IT" sz="1000" b="1" dirty="0" smtClean="0"/>
          </a:p>
          <a:p>
            <a:pPr algn="just"/>
            <a:r>
              <a:rPr lang="it-IT" sz="1000" dirty="0" smtClean="0"/>
              <a:t>Lo scopo della protezione della superficie della pietra consiste nel diminuire la velocità dei processi di alterazione.</a:t>
            </a:r>
          </a:p>
          <a:p>
            <a:pPr algn="just"/>
            <a:endParaRPr lang="it-IT" sz="1000" dirty="0" smtClean="0"/>
          </a:p>
          <a:p>
            <a:pPr algn="just"/>
            <a:r>
              <a:rPr lang="it-IT" sz="1000" dirty="0" smtClean="0"/>
              <a:t>Per raggiungere questo scopo spesso una sostanza chimica viene applicata sulla superficie della pietra per renderla idrorepellente.</a:t>
            </a:r>
          </a:p>
          <a:p>
            <a:pPr algn="just"/>
            <a:endParaRPr lang="it-IT" sz="1000" dirty="0" smtClean="0"/>
          </a:p>
          <a:p>
            <a:pPr algn="just"/>
            <a:r>
              <a:rPr lang="it-IT" sz="1000" dirty="0" smtClean="0"/>
              <a:t>Di solito sono prodotti trasparenti che non alterano l'aspetto della pietra.</a:t>
            </a:r>
          </a:p>
          <a:p>
            <a:pPr algn="just"/>
            <a:endParaRPr lang="it-IT" sz="1000" dirty="0" smtClean="0"/>
          </a:p>
          <a:p>
            <a:pPr algn="ctr"/>
            <a:endParaRPr lang="it-IT" sz="1000" b="1" dirty="0" smtClean="0"/>
          </a:p>
        </p:txBody>
      </p:sp>
      <p:sp>
        <p:nvSpPr>
          <p:cNvPr id="42" name="41 CuadroTexto"/>
          <p:cNvSpPr txBox="1"/>
          <p:nvPr/>
        </p:nvSpPr>
        <p:spPr>
          <a:xfrm>
            <a:off x="11664714" y="22881641"/>
            <a:ext cx="45725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>
                <a:solidFill>
                  <a:srgbClr val="740404"/>
                </a:solidFill>
              </a:rPr>
              <a:t>PROTECCIÓN</a:t>
            </a:r>
          </a:p>
          <a:p>
            <a:pPr algn="ctr"/>
            <a:endParaRPr lang="it-IT" sz="1000" b="1" dirty="0" smtClean="0">
              <a:solidFill>
                <a:srgbClr val="740404"/>
              </a:solidFill>
            </a:endParaRP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El propósito de la protección de la superficie de la piedra es disminuir la velocidad de los procesos de alteración.</a:t>
            </a:r>
          </a:p>
          <a:p>
            <a:pPr algn="just"/>
            <a:endParaRPr lang="es-ES" sz="1000" dirty="0" smtClean="0">
              <a:solidFill>
                <a:srgbClr val="740404"/>
              </a:solidFill>
            </a:endParaRP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Para lograr este propósito a menudo se aplica sobre la superficie de la piedra una sustancia química  para que sea repelente al agua.</a:t>
            </a:r>
          </a:p>
          <a:p>
            <a:pPr algn="just"/>
            <a:endParaRPr lang="es-ES" sz="1000" dirty="0" smtClean="0">
              <a:solidFill>
                <a:srgbClr val="740404"/>
              </a:solidFill>
            </a:endParaRP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Por lo general son productos transparentes que no alteran la apariencia de la piedra.</a:t>
            </a:r>
            <a:endParaRPr lang="it-IT" sz="1000" dirty="0" smtClean="0">
              <a:solidFill>
                <a:srgbClr val="740404"/>
              </a:solidFill>
            </a:endParaRPr>
          </a:p>
        </p:txBody>
      </p:sp>
      <p:pic>
        <p:nvPicPr>
          <p:cNvPr id="43" name="42 Imagen" descr="Protezion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633266" y="21513489"/>
            <a:ext cx="3708412" cy="2628292"/>
          </a:xfrm>
          <a:prstGeom prst="rect">
            <a:avLst/>
          </a:prstGeom>
        </p:spPr>
      </p:pic>
      <p:sp>
        <p:nvSpPr>
          <p:cNvPr id="44" name="43 Rectángulo"/>
          <p:cNvSpPr/>
          <p:nvPr/>
        </p:nvSpPr>
        <p:spPr>
          <a:xfrm>
            <a:off x="16525254" y="24177785"/>
            <a:ext cx="38524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700" dirty="0" err="1" smtClean="0"/>
              <a:t>Applicazione</a:t>
            </a:r>
            <a:r>
              <a:rPr lang="es-ES" sz="700" dirty="0" smtClean="0"/>
              <a:t> di un </a:t>
            </a:r>
            <a:r>
              <a:rPr lang="es-ES" sz="700" dirty="0" err="1" smtClean="0"/>
              <a:t>prodotto</a:t>
            </a:r>
            <a:r>
              <a:rPr lang="es-ES" sz="700" dirty="0" smtClean="0"/>
              <a:t> </a:t>
            </a:r>
            <a:r>
              <a:rPr lang="es-ES" sz="700" dirty="0" err="1" smtClean="0"/>
              <a:t>idrorepellente</a:t>
            </a:r>
            <a:r>
              <a:rPr lang="es-ES" sz="700" dirty="0" smtClean="0"/>
              <a:t>  -  </a:t>
            </a:r>
            <a:r>
              <a:rPr lang="es-ES" sz="700" dirty="0" smtClean="0">
                <a:solidFill>
                  <a:srgbClr val="740404"/>
                </a:solidFill>
              </a:rPr>
              <a:t>Aplicación de un producto </a:t>
            </a:r>
            <a:r>
              <a:rPr lang="es-ES" sz="700" dirty="0" err="1" smtClean="0">
                <a:solidFill>
                  <a:srgbClr val="740404"/>
                </a:solidFill>
              </a:rPr>
              <a:t>hidrorepelente</a:t>
            </a:r>
            <a:endParaRPr lang="es-ES" sz="700" dirty="0" smtClean="0">
              <a:solidFill>
                <a:srgbClr val="740404"/>
              </a:solidFill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3995862" y="25005877"/>
            <a:ext cx="457250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/>
              <a:t>REINSERIMENTO VOLUMETRICO</a:t>
            </a:r>
          </a:p>
          <a:p>
            <a:pPr algn="ctr"/>
            <a:endParaRPr lang="it-IT" sz="1000" b="1" dirty="0" smtClean="0"/>
          </a:p>
          <a:p>
            <a:pPr algn="just"/>
            <a:r>
              <a:rPr lang="it-IT" sz="1000" dirty="0" smtClean="0"/>
              <a:t>Si tratta di ripristinare il volume originale e la forma della pietra.</a:t>
            </a:r>
          </a:p>
          <a:p>
            <a:pPr algn="just"/>
            <a:endParaRPr lang="it-IT" sz="1000" dirty="0" smtClean="0"/>
          </a:p>
          <a:p>
            <a:pPr algn="just"/>
            <a:r>
              <a:rPr lang="it-IT" sz="1000" dirty="0" smtClean="0"/>
              <a:t>Una volta fatto il consolidamento della pietra si deve realizzare una malta impermeabilizzante cementizia con arido fatto con la stessa pietra, quindi non c'è nessuna alterazione cromatica.</a:t>
            </a:r>
          </a:p>
          <a:p>
            <a:pPr algn="just"/>
            <a:endParaRPr lang="it-IT" sz="1000" dirty="0" smtClean="0"/>
          </a:p>
          <a:p>
            <a:pPr algn="just"/>
            <a:r>
              <a:rPr lang="it-IT" sz="1000" dirty="0" smtClean="0"/>
              <a:t>Quando il grado di deteriodo della pietra è molto avanzato si procederà a sostituire la pietra danneggiata con un'altra.</a:t>
            </a:r>
          </a:p>
          <a:p>
            <a:pPr algn="ctr"/>
            <a:endParaRPr lang="it-IT" sz="1000" b="1" dirty="0" smtClean="0"/>
          </a:p>
        </p:txBody>
      </p:sp>
      <p:sp>
        <p:nvSpPr>
          <p:cNvPr id="47" name="46 CuadroTexto"/>
          <p:cNvSpPr txBox="1"/>
          <p:nvPr/>
        </p:nvSpPr>
        <p:spPr>
          <a:xfrm>
            <a:off x="3959858" y="26698065"/>
            <a:ext cx="457250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>
                <a:solidFill>
                  <a:srgbClr val="740404"/>
                </a:solidFill>
              </a:rPr>
              <a:t>REINSERCIÓN VOLUMÉTRICA</a:t>
            </a:r>
          </a:p>
          <a:p>
            <a:pPr algn="ctr"/>
            <a:endParaRPr lang="it-IT" sz="1000" b="1" dirty="0" smtClean="0">
              <a:solidFill>
                <a:srgbClr val="740404"/>
              </a:solidFill>
            </a:endParaRP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Se trata de restaurar el volumen original y la forma de la piedra.</a:t>
            </a:r>
          </a:p>
          <a:p>
            <a:pPr algn="just"/>
            <a:endParaRPr lang="es-ES" sz="1000" dirty="0" smtClean="0">
              <a:solidFill>
                <a:srgbClr val="740404"/>
              </a:solidFill>
            </a:endParaRP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Una vez que se haya hecho la consolidación de la piedra se debe realizar un mortero con </a:t>
            </a:r>
            <a:r>
              <a:rPr lang="es-ES" sz="1000" dirty="0" smtClean="0">
                <a:solidFill>
                  <a:srgbClr val="740404"/>
                </a:solidFill>
              </a:rPr>
              <a:t>árido </a:t>
            </a:r>
            <a:r>
              <a:rPr lang="es-ES" sz="1000" dirty="0" smtClean="0">
                <a:solidFill>
                  <a:srgbClr val="740404"/>
                </a:solidFill>
              </a:rPr>
              <a:t>procedente de las piedras que serán sustituidas de este modo recuperaremos la forma original de las piedras sin alteraciones cromáticas.</a:t>
            </a:r>
          </a:p>
          <a:p>
            <a:pPr algn="just"/>
            <a:endParaRPr lang="es-ES" sz="1000" dirty="0" smtClean="0">
              <a:solidFill>
                <a:srgbClr val="740404"/>
              </a:solidFill>
            </a:endParaRP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Cuando el grado </a:t>
            </a:r>
            <a:r>
              <a:rPr lang="es-ES" sz="1000" dirty="0" smtClean="0">
                <a:solidFill>
                  <a:srgbClr val="740404"/>
                </a:solidFill>
              </a:rPr>
              <a:t>de descohes</a:t>
            </a:r>
            <a:r>
              <a:rPr lang="es-ES" sz="1000" dirty="0" smtClean="0">
                <a:solidFill>
                  <a:srgbClr val="740404"/>
                </a:solidFill>
              </a:rPr>
              <a:t>ión </a:t>
            </a:r>
            <a:r>
              <a:rPr lang="es-ES" sz="1000" dirty="0" smtClean="0">
                <a:solidFill>
                  <a:srgbClr val="740404"/>
                </a:solidFill>
              </a:rPr>
              <a:t>de la piedra es muy </a:t>
            </a:r>
            <a:r>
              <a:rPr lang="es-ES" sz="1000" dirty="0" smtClean="0">
                <a:solidFill>
                  <a:srgbClr val="740404"/>
                </a:solidFill>
              </a:rPr>
              <a:t>avanzado, se </a:t>
            </a:r>
            <a:r>
              <a:rPr lang="es-ES" sz="1000" dirty="0" smtClean="0">
                <a:solidFill>
                  <a:srgbClr val="740404"/>
                </a:solidFill>
              </a:rPr>
              <a:t>procederá a sustituir la piedra dañada por otra de iguales </a:t>
            </a:r>
            <a:r>
              <a:rPr lang="es-ES" sz="1000" dirty="0" smtClean="0">
                <a:solidFill>
                  <a:srgbClr val="740404"/>
                </a:solidFill>
              </a:rPr>
              <a:t>características</a:t>
            </a:r>
            <a:r>
              <a:rPr lang="es-ES" sz="1000" dirty="0" smtClean="0">
                <a:solidFill>
                  <a:srgbClr val="740404"/>
                </a:solidFill>
              </a:rPr>
              <a:t>.</a:t>
            </a:r>
            <a:endParaRPr lang="it-IT" sz="1000" dirty="0" smtClean="0">
              <a:solidFill>
                <a:srgbClr val="740404"/>
              </a:solidFill>
            </a:endParaRPr>
          </a:p>
        </p:txBody>
      </p:sp>
      <p:pic>
        <p:nvPicPr>
          <p:cNvPr id="48" name="47 Imagen" descr="IMG_115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784394" y="25221901"/>
            <a:ext cx="2466761" cy="2664296"/>
          </a:xfrm>
          <a:prstGeom prst="rect">
            <a:avLst/>
          </a:prstGeom>
        </p:spPr>
      </p:pic>
      <p:sp>
        <p:nvSpPr>
          <p:cNvPr id="49" name="48 Rectángulo"/>
          <p:cNvSpPr/>
          <p:nvPr/>
        </p:nvSpPr>
        <p:spPr>
          <a:xfrm>
            <a:off x="9180438" y="27958205"/>
            <a:ext cx="21602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700" dirty="0" smtClean="0"/>
              <a:t>Posizione di pietre che hanno perso il volume originale (porta palazzo Santoro - Bronzini)</a:t>
            </a:r>
          </a:p>
          <a:p>
            <a:pPr algn="r"/>
            <a:r>
              <a:rPr lang="es-ES" sz="700" dirty="0" smtClean="0">
                <a:solidFill>
                  <a:srgbClr val="740404"/>
                </a:solidFill>
              </a:rPr>
              <a:t>Localización  de piedras que han perdido el volumen original (puerta palacio Santoro-</a:t>
            </a:r>
            <a:r>
              <a:rPr lang="es-ES" sz="700" dirty="0" err="1" smtClean="0">
                <a:solidFill>
                  <a:srgbClr val="740404"/>
                </a:solidFill>
              </a:rPr>
              <a:t>Bronzini</a:t>
            </a:r>
            <a:r>
              <a:rPr lang="es-ES" sz="700" dirty="0" smtClean="0">
                <a:solidFill>
                  <a:srgbClr val="740404"/>
                </a:solidFill>
              </a:rPr>
              <a:t>)</a:t>
            </a:r>
          </a:p>
        </p:txBody>
      </p:sp>
      <p:sp>
        <p:nvSpPr>
          <p:cNvPr id="50" name="49 CuadroTexto"/>
          <p:cNvSpPr txBox="1"/>
          <p:nvPr/>
        </p:nvSpPr>
        <p:spPr>
          <a:xfrm>
            <a:off x="11628710" y="24825857"/>
            <a:ext cx="457250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/>
              <a:t>MANUTENZIONE E CONSERVAZIONE PREVENTIVA</a:t>
            </a:r>
          </a:p>
          <a:p>
            <a:pPr algn="ctr"/>
            <a:endParaRPr lang="it-IT" sz="1000" b="1" dirty="0" smtClean="0"/>
          </a:p>
          <a:p>
            <a:pPr algn="ctr"/>
            <a:endParaRPr lang="it-IT" sz="1000" b="1" dirty="0" smtClean="0"/>
          </a:p>
          <a:p>
            <a:pPr algn="just"/>
            <a:r>
              <a:rPr lang="it-IT" sz="1000" dirty="0" smtClean="0"/>
              <a:t>Ci sono due tipi di interventi volti a raggiungere una buona efficacia e durata dei risultati ottenuti nelle fasi precedenti (manutenzione), in modo da rallentare il ritmo di degrado delle costruzione in pietra, specialmente nelle aree urbane, e soprattutto dove l'azione industriale è presente (manutenzione preventiva).</a:t>
            </a:r>
          </a:p>
          <a:p>
            <a:pPr algn="just"/>
            <a:endParaRPr lang="it-IT" sz="1000" dirty="0" smtClean="0"/>
          </a:p>
          <a:p>
            <a:pPr algn="just"/>
            <a:endParaRPr lang="it-IT" sz="1000" dirty="0" smtClean="0"/>
          </a:p>
          <a:p>
            <a:pPr algn="just"/>
            <a:r>
              <a:rPr lang="it-IT" sz="1000" dirty="0" smtClean="0"/>
              <a:t>Nella fase di mantenimento si prevede la revisione periodica e il controllo dei fattori connessi con l'alterazione della pietra ricostruita.</a:t>
            </a:r>
          </a:p>
          <a:p>
            <a:pPr algn="just"/>
            <a:endParaRPr lang="it-IT" sz="1000" dirty="0" smtClean="0"/>
          </a:p>
          <a:p>
            <a:pPr algn="just"/>
            <a:endParaRPr lang="it-IT" sz="1000" dirty="0" smtClean="0"/>
          </a:p>
          <a:p>
            <a:pPr algn="just"/>
            <a:r>
              <a:rPr lang="it-IT" sz="1000" dirty="0" smtClean="0"/>
              <a:t>Per quanto riguarda la conservazione preventiva bisogna analizzare i parametri ambientali e inquinanti dell'aria dove è  localizzata la costruzione. Questo è uno degli aspetti principali da considerare.</a:t>
            </a:r>
          </a:p>
          <a:p>
            <a:pPr algn="just"/>
            <a:endParaRPr lang="it-IT" sz="1000" dirty="0" smtClean="0"/>
          </a:p>
          <a:p>
            <a:pPr algn="just"/>
            <a:endParaRPr lang="it-IT" sz="1000" dirty="0" smtClean="0"/>
          </a:p>
          <a:p>
            <a:pPr algn="just"/>
            <a:r>
              <a:rPr lang="it-IT" sz="1000" dirty="0" smtClean="0"/>
              <a:t>Per ogni edificio ci dovrebbe essere un programma specifico di manutenzione e conservazione preventiva.</a:t>
            </a:r>
            <a:endParaRPr lang="es-ES" sz="1000" dirty="0" smtClean="0"/>
          </a:p>
          <a:p>
            <a:pPr algn="just"/>
            <a:endParaRPr lang="it-IT" sz="1000" dirty="0" smtClean="0"/>
          </a:p>
        </p:txBody>
      </p:sp>
      <p:sp>
        <p:nvSpPr>
          <p:cNvPr id="51" name="50 CuadroTexto"/>
          <p:cNvSpPr txBox="1"/>
          <p:nvPr/>
        </p:nvSpPr>
        <p:spPr>
          <a:xfrm>
            <a:off x="16273226" y="24825857"/>
            <a:ext cx="457250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>
                <a:solidFill>
                  <a:srgbClr val="740404"/>
                </a:solidFill>
              </a:rPr>
              <a:t>MANTENIMIENTO Y CONSERVACIÓN PREVENTIVA</a:t>
            </a:r>
          </a:p>
          <a:p>
            <a:pPr algn="ctr"/>
            <a:endParaRPr lang="it-IT" sz="1000" b="1" dirty="0" smtClean="0">
              <a:solidFill>
                <a:srgbClr val="740404"/>
              </a:solidFill>
            </a:endParaRPr>
          </a:p>
          <a:p>
            <a:pPr algn="just"/>
            <a:endParaRPr lang="es-ES" sz="1000" dirty="0" smtClean="0">
              <a:solidFill>
                <a:srgbClr val="740404"/>
              </a:solidFill>
            </a:endParaRP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Hay dos tipos de intervenciones para lograr una buena eficacia y duración de</a:t>
            </a: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los resultados obtenidos en las etapas anteriores (mantenimiento), así como para disminuir la velocidad de degradación de la piedra de construcción, especialmente en las zonas urbanas y sobre todo donde la acción industrial está presente (mantenimiento preventivo).</a:t>
            </a:r>
          </a:p>
          <a:p>
            <a:pPr algn="just"/>
            <a:endParaRPr lang="es-ES" sz="1000" dirty="0" smtClean="0">
              <a:solidFill>
                <a:srgbClr val="740404"/>
              </a:solidFill>
            </a:endParaRPr>
          </a:p>
          <a:p>
            <a:pPr algn="just"/>
            <a:endParaRPr lang="es-ES" sz="1000" dirty="0" smtClean="0">
              <a:solidFill>
                <a:srgbClr val="740404"/>
              </a:solidFill>
            </a:endParaRP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En la fase de mantenimiento se debe realizar la revisión periódica y el control sobre las partes restauradas de la piedra.</a:t>
            </a:r>
          </a:p>
          <a:p>
            <a:pPr algn="just"/>
            <a:endParaRPr lang="es-ES" sz="1000" dirty="0" smtClean="0">
              <a:solidFill>
                <a:srgbClr val="740404"/>
              </a:solidFill>
            </a:endParaRPr>
          </a:p>
          <a:p>
            <a:pPr algn="just"/>
            <a:endParaRPr lang="es-ES" sz="1000" dirty="0" smtClean="0">
              <a:solidFill>
                <a:srgbClr val="740404"/>
              </a:solidFill>
            </a:endParaRP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En cuanto a la conservación preventiva se debe analizar los parámetros ambientales y contaminantes del aire donde se localiza la construcción. Este es uno de los principales aspectos a tener en cuenta.</a:t>
            </a:r>
          </a:p>
          <a:p>
            <a:pPr algn="just"/>
            <a:endParaRPr lang="es-ES" sz="1000" dirty="0" smtClean="0">
              <a:solidFill>
                <a:srgbClr val="740404"/>
              </a:solidFill>
            </a:endParaRPr>
          </a:p>
          <a:p>
            <a:pPr algn="just"/>
            <a:endParaRPr lang="es-ES" sz="1000" dirty="0" smtClean="0">
              <a:solidFill>
                <a:srgbClr val="740404"/>
              </a:solidFill>
            </a:endParaRPr>
          </a:p>
          <a:p>
            <a:pPr algn="just"/>
            <a:r>
              <a:rPr lang="es-ES" sz="1000" dirty="0" smtClean="0">
                <a:solidFill>
                  <a:srgbClr val="740404"/>
                </a:solidFill>
              </a:rPr>
              <a:t>Para cada edificio debe haber un programa específico de mantenimiento y conservación preventiva.</a:t>
            </a:r>
          </a:p>
          <a:p>
            <a:pPr algn="just"/>
            <a:endParaRPr lang="es-ES" sz="1000" dirty="0" smtClean="0">
              <a:solidFill>
                <a:srgbClr val="740404"/>
              </a:solidFill>
            </a:endParaRPr>
          </a:p>
        </p:txBody>
      </p:sp>
      <p:sp>
        <p:nvSpPr>
          <p:cNvPr id="52" name="51 CuadroTexto"/>
          <p:cNvSpPr txBox="1"/>
          <p:nvPr/>
        </p:nvSpPr>
        <p:spPr>
          <a:xfrm>
            <a:off x="4031866" y="16616945"/>
            <a:ext cx="16237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 smtClean="0"/>
              <a:t>TECNICHE DI INTERVENTO CONSERVATIVO / </a:t>
            </a:r>
            <a:r>
              <a:rPr lang="es-ES" sz="1800" b="1" dirty="0" smtClean="0">
                <a:solidFill>
                  <a:srgbClr val="740404"/>
                </a:solidFill>
              </a:rPr>
              <a:t>TECNICAS DE INTERVENCIÓN CONSERVATIVA</a:t>
            </a:r>
            <a:endParaRPr lang="es-ES" sz="1800" dirty="0">
              <a:solidFill>
                <a:srgbClr val="740404"/>
              </a:solidFill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3779838" y="2791409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it-IT" sz="1200" dirty="0" smtClean="0"/>
              <a:t> I fattori che maggiormente contribuiscono alla alterazione delle pietre dei monumenti e all’emergere di forme di degrado sono:</a:t>
            </a:r>
            <a:endParaRPr lang="es-ES" sz="1200" dirty="0"/>
          </a:p>
        </p:txBody>
      </p:sp>
      <p:sp>
        <p:nvSpPr>
          <p:cNvPr id="54" name="53 CuadroTexto"/>
          <p:cNvSpPr txBox="1"/>
          <p:nvPr/>
        </p:nvSpPr>
        <p:spPr>
          <a:xfrm>
            <a:off x="12384794" y="2791409"/>
            <a:ext cx="7452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s-ES" sz="1200" dirty="0" smtClean="0">
                <a:solidFill>
                  <a:srgbClr val="740404"/>
                </a:solidFill>
              </a:rPr>
              <a:t> Los factores que más contribuyen al deterioro de los monumentos de piedra y el surgimiento de las formas de deterioro son:</a:t>
            </a:r>
            <a:endParaRPr lang="es-ES" sz="1200" dirty="0">
              <a:solidFill>
                <a:srgbClr val="740404"/>
              </a:solidFill>
            </a:endParaRPr>
          </a:p>
        </p:txBody>
      </p:sp>
      <p:sp>
        <p:nvSpPr>
          <p:cNvPr id="55" name="54 Rectángulo"/>
          <p:cNvSpPr/>
          <p:nvPr/>
        </p:nvSpPr>
        <p:spPr>
          <a:xfrm>
            <a:off x="4211886" y="3367473"/>
            <a:ext cx="38164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it-IT" sz="1200" b="1" dirty="0" smtClean="0"/>
              <a:t>L’ACQUA</a:t>
            </a:r>
          </a:p>
          <a:p>
            <a:pPr algn="just"/>
            <a:endParaRPr lang="it-IT" sz="1200" dirty="0" smtClean="0"/>
          </a:p>
          <a:p>
            <a:pPr algn="just"/>
            <a:r>
              <a:rPr lang="it-IT" sz="1200" dirty="0" smtClean="0"/>
              <a:t>L'acqua in diversi stati (liquido, ghiaccio e vapore) è il principale agente di disturbo. Essa funge anche da veicolo per il trasporto di altre sostanze come i sali solubili, gli inquinanti atmosferici e gli organismi viventi, che aumentano in modo significativo nei processi di degrado della pietra.</a:t>
            </a: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08330" y="3799521"/>
            <a:ext cx="392443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56 Rectángulo"/>
          <p:cNvSpPr/>
          <p:nvPr/>
        </p:nvSpPr>
        <p:spPr>
          <a:xfrm>
            <a:off x="4211886" y="5059661"/>
            <a:ext cx="38164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it-IT" sz="1200" b="1" dirty="0" smtClean="0">
                <a:solidFill>
                  <a:srgbClr val="740404"/>
                </a:solidFill>
              </a:rPr>
              <a:t>EL AGUA</a:t>
            </a:r>
          </a:p>
          <a:p>
            <a:pPr algn="just"/>
            <a:endParaRPr lang="it-IT" sz="1200" dirty="0" smtClean="0">
              <a:solidFill>
                <a:srgbClr val="740404"/>
              </a:solidFill>
            </a:endParaRPr>
          </a:p>
          <a:p>
            <a:pPr algn="just"/>
            <a:r>
              <a:rPr lang="es-ES" sz="1200" dirty="0" smtClean="0">
                <a:solidFill>
                  <a:srgbClr val="740404"/>
                </a:solidFill>
              </a:rPr>
              <a:t>El agua en diferentes estados (líquida, hielo y vapor de agua) es el principal agente de perturbación. También sirve como un vehículo para el transporte de otras sustancias como: sales solubles, contaminantes del aire y organismos vivos, que aumentan significativamente en los procesos de degradación de la piedra.</a:t>
            </a:r>
            <a:endParaRPr lang="it-IT" sz="1200" dirty="0" smtClean="0">
              <a:solidFill>
                <a:srgbClr val="740404"/>
              </a:solidFill>
            </a:endParaRPr>
          </a:p>
        </p:txBody>
      </p:sp>
      <p:sp>
        <p:nvSpPr>
          <p:cNvPr id="58" name="57 Rectángulo"/>
          <p:cNvSpPr/>
          <p:nvPr/>
        </p:nvSpPr>
        <p:spPr>
          <a:xfrm>
            <a:off x="8244334" y="6283797"/>
            <a:ext cx="38884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700" dirty="0" err="1" smtClean="0"/>
              <a:t>L’aqua</a:t>
            </a:r>
            <a:r>
              <a:rPr lang="es-ES" sz="700" dirty="0" smtClean="0"/>
              <a:t> + cambio di fase  -  </a:t>
            </a:r>
            <a:r>
              <a:rPr lang="es-ES" sz="700" dirty="0" smtClean="0">
                <a:solidFill>
                  <a:srgbClr val="740404"/>
                </a:solidFill>
              </a:rPr>
              <a:t>El agua + cambio de fase</a:t>
            </a:r>
          </a:p>
        </p:txBody>
      </p:sp>
      <p:sp>
        <p:nvSpPr>
          <p:cNvPr id="59" name="58 Rectángulo"/>
          <p:cNvSpPr/>
          <p:nvPr/>
        </p:nvSpPr>
        <p:spPr>
          <a:xfrm>
            <a:off x="12312786" y="3367473"/>
            <a:ext cx="38164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it-IT" sz="1200" b="1" dirty="0" smtClean="0"/>
              <a:t>L’INQUINAMENTO ATMOSFERICO</a:t>
            </a:r>
          </a:p>
          <a:p>
            <a:pPr algn="just"/>
            <a:endParaRPr lang="it-IT" sz="1200" dirty="0" smtClean="0"/>
          </a:p>
          <a:p>
            <a:pPr algn="just"/>
            <a:r>
              <a:rPr lang="it-IT" sz="1200" dirty="0" smtClean="0"/>
              <a:t>Nelle aree urbane o industrializzate, gli effetti dell'inquinamento atmosferico sul deterioramento della pietra sono particolarmente evidenti. Gli inquinanti atmosferici (solidi, liquidi e gas) reagiscono con i componenti della pietra, provocando varie forme di degrado (efflorescenze, patine, croste ...).</a:t>
            </a:r>
          </a:p>
        </p:txBody>
      </p:sp>
      <p:sp>
        <p:nvSpPr>
          <p:cNvPr id="61" name="60 Rectángulo"/>
          <p:cNvSpPr/>
          <p:nvPr/>
        </p:nvSpPr>
        <p:spPr>
          <a:xfrm>
            <a:off x="16561258" y="6499821"/>
            <a:ext cx="38884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700" dirty="0" smtClean="0"/>
              <a:t>Inquinamento </a:t>
            </a:r>
            <a:r>
              <a:rPr lang="es-ES" sz="700" dirty="0" err="1" smtClean="0"/>
              <a:t>atmosferico</a:t>
            </a:r>
            <a:r>
              <a:rPr lang="es-ES" sz="700" dirty="0" smtClean="0"/>
              <a:t>  -</a:t>
            </a:r>
            <a:r>
              <a:rPr lang="es-ES" sz="700" dirty="0" smtClean="0">
                <a:solidFill>
                  <a:srgbClr val="740404"/>
                </a:solidFill>
              </a:rPr>
              <a:t>  Contaminación del Aire</a:t>
            </a:r>
          </a:p>
        </p:txBody>
      </p:sp>
      <p:sp>
        <p:nvSpPr>
          <p:cNvPr id="62" name="61 Rectángulo"/>
          <p:cNvSpPr/>
          <p:nvPr/>
        </p:nvSpPr>
        <p:spPr>
          <a:xfrm>
            <a:off x="12384794" y="5131669"/>
            <a:ext cx="38164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it-IT" sz="1200" b="1" dirty="0" smtClean="0">
                <a:solidFill>
                  <a:srgbClr val="740404"/>
                </a:solidFill>
              </a:rPr>
              <a:t>LA CONTAMINACIÓN DEL AIRE</a:t>
            </a:r>
          </a:p>
          <a:p>
            <a:pPr algn="just"/>
            <a:endParaRPr lang="it-IT" sz="1200" dirty="0" smtClean="0">
              <a:solidFill>
                <a:srgbClr val="740404"/>
              </a:solidFill>
            </a:endParaRPr>
          </a:p>
          <a:p>
            <a:pPr algn="just"/>
            <a:r>
              <a:rPr lang="es-ES" sz="1200" dirty="0" smtClean="0">
                <a:solidFill>
                  <a:srgbClr val="740404"/>
                </a:solidFill>
              </a:rPr>
              <a:t>En las zonas urbanas o industriales, los efectos de la contaminación del aire se manifiestan en el deterioro de la piedra. Los contaminantes del aire (sólidos, líquidos y gases) reaccionan con los componentes de la piedra, causando diversas formas de degradación (eflorescencias, pátinas, costras...).</a:t>
            </a:r>
            <a:endParaRPr lang="it-IT" sz="1200" dirty="0" smtClean="0">
              <a:solidFill>
                <a:srgbClr val="740404"/>
              </a:solidFill>
            </a:endParaRPr>
          </a:p>
        </p:txBody>
      </p:sp>
      <p:sp>
        <p:nvSpPr>
          <p:cNvPr id="63" name="62 Rectángulo"/>
          <p:cNvSpPr/>
          <p:nvPr/>
        </p:nvSpPr>
        <p:spPr>
          <a:xfrm>
            <a:off x="4211886" y="6967873"/>
            <a:ext cx="42124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it-IT" sz="1200" b="1" dirty="0" smtClean="0"/>
              <a:t>I SALI SOLUBILI</a:t>
            </a:r>
          </a:p>
          <a:p>
            <a:pPr marL="342900" indent="-342900" algn="ctr"/>
            <a:endParaRPr lang="it-IT" sz="1200" b="1" dirty="0" smtClean="0"/>
          </a:p>
          <a:p>
            <a:pPr algn="just"/>
            <a:r>
              <a:rPr lang="it-IT" sz="1200" dirty="0" smtClean="0"/>
              <a:t>I sali solubili causano danni fisici e chimici alle pietre, quando si cristallizzano all'interno o sulla superficie della stessa.</a:t>
            </a:r>
          </a:p>
          <a:p>
            <a:pPr algn="just"/>
            <a:endParaRPr lang="it-IT" sz="1200" dirty="0" smtClean="0"/>
          </a:p>
          <a:p>
            <a:pPr algn="just"/>
            <a:r>
              <a:rPr lang="it-IT" sz="1200" dirty="0" smtClean="0"/>
              <a:t>Il deterioramento causato da sali solubili può essere per esempio attraverso il passaggio del sale anidro all’idratato, questo comporta pressioni nelle pareti dei pori che possono causare fessurazioni.</a:t>
            </a:r>
          </a:p>
          <a:p>
            <a:pPr algn="just"/>
            <a:endParaRPr lang="it-IT" sz="1200" dirty="0" smtClean="0"/>
          </a:p>
        </p:txBody>
      </p:sp>
      <p:sp>
        <p:nvSpPr>
          <p:cNvPr id="64" name="63 Rectángulo"/>
          <p:cNvSpPr/>
          <p:nvPr/>
        </p:nvSpPr>
        <p:spPr>
          <a:xfrm>
            <a:off x="4211886" y="8912089"/>
            <a:ext cx="42124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it-IT" sz="1200" b="1" dirty="0" smtClean="0">
                <a:solidFill>
                  <a:srgbClr val="740404"/>
                </a:solidFill>
              </a:rPr>
              <a:t>LAS SALES SOLUBLES</a:t>
            </a:r>
          </a:p>
          <a:p>
            <a:pPr marL="342900" indent="-342900" algn="ctr"/>
            <a:endParaRPr lang="it-IT" sz="1200" b="1" dirty="0" smtClean="0">
              <a:solidFill>
                <a:srgbClr val="740404"/>
              </a:solidFill>
            </a:endParaRPr>
          </a:p>
          <a:p>
            <a:pPr algn="just"/>
            <a:r>
              <a:rPr lang="es-ES" sz="1200" dirty="0" smtClean="0">
                <a:solidFill>
                  <a:srgbClr val="740404"/>
                </a:solidFill>
              </a:rPr>
              <a:t>Las sales solubles causan daños físicos y químicos a las piedras, cuando se cristalizan en el interior o en la superficie de las mismas.</a:t>
            </a:r>
          </a:p>
          <a:p>
            <a:pPr algn="just"/>
            <a:endParaRPr lang="es-ES" sz="1200" dirty="0" smtClean="0">
              <a:solidFill>
                <a:srgbClr val="740404"/>
              </a:solidFill>
            </a:endParaRPr>
          </a:p>
          <a:p>
            <a:pPr algn="just"/>
            <a:r>
              <a:rPr lang="es-ES" sz="1200" dirty="0" smtClean="0">
                <a:solidFill>
                  <a:srgbClr val="740404"/>
                </a:solidFill>
              </a:rPr>
              <a:t>El deterioro causado por las sales solubles pueden ser por ejemplo a través del paso de la sal anhidra a hidratada, esto implica presiones en las paredes de los poros que pueden causar fracturas.</a:t>
            </a:r>
            <a:endParaRPr lang="it-IT" sz="1200" dirty="0" smtClean="0"/>
          </a:p>
        </p:txBody>
      </p:sp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604374" y="7435925"/>
            <a:ext cx="413080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66 Rectángulo"/>
          <p:cNvSpPr/>
          <p:nvPr/>
        </p:nvSpPr>
        <p:spPr>
          <a:xfrm>
            <a:off x="8856402" y="10532269"/>
            <a:ext cx="38884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700" dirty="0" smtClean="0"/>
              <a:t>Processo di sale anidro per diventare idratata  </a:t>
            </a:r>
            <a:r>
              <a:rPr lang="es-ES" sz="700" dirty="0" smtClean="0"/>
              <a:t>- </a:t>
            </a:r>
            <a:r>
              <a:rPr lang="es-ES" sz="700" dirty="0" smtClean="0">
                <a:solidFill>
                  <a:srgbClr val="740404"/>
                </a:solidFill>
              </a:rPr>
              <a:t> Proceso de sal anhidra a sal hidratada</a:t>
            </a:r>
          </a:p>
        </p:txBody>
      </p:sp>
      <p:sp>
        <p:nvSpPr>
          <p:cNvPr id="68" name="67 Rectángulo"/>
          <p:cNvSpPr/>
          <p:nvPr/>
        </p:nvSpPr>
        <p:spPr>
          <a:xfrm>
            <a:off x="12996862" y="7291909"/>
            <a:ext cx="42124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it-IT" sz="1200" b="1" dirty="0" smtClean="0"/>
              <a:t>GLI ORGANISMI VIVENTI</a:t>
            </a:r>
          </a:p>
          <a:p>
            <a:pPr marL="342900" indent="-342900" algn="ctr"/>
            <a:endParaRPr lang="it-IT" sz="1200" b="1" dirty="0" smtClean="0"/>
          </a:p>
          <a:p>
            <a:pPr algn="just"/>
            <a:r>
              <a:rPr lang="it-IT" sz="1200" dirty="0" smtClean="0"/>
              <a:t>Alcuni organismi depositandosi sulle rocce vengono coinvolti nelle loro alterazioni chimiche e fisiche (biodeteriorazione). Tra gli agenti biotici più importanti maggiore incidenza assumono i batteri, i funghi, le alghe, i licheni, le piante superiori e gli animali.</a:t>
            </a:r>
            <a:endParaRPr lang="es-ES" sz="1200" dirty="0" smtClean="0"/>
          </a:p>
          <a:p>
            <a:pPr algn="just"/>
            <a:endParaRPr lang="it-IT" sz="1200" dirty="0" smtClean="0"/>
          </a:p>
        </p:txBody>
      </p:sp>
      <p:sp>
        <p:nvSpPr>
          <p:cNvPr id="69" name="68 Rectángulo"/>
          <p:cNvSpPr/>
          <p:nvPr/>
        </p:nvSpPr>
        <p:spPr>
          <a:xfrm>
            <a:off x="12960858" y="8912089"/>
            <a:ext cx="42124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it-IT" sz="1200" b="1" dirty="0" smtClean="0">
                <a:solidFill>
                  <a:srgbClr val="740404"/>
                </a:solidFill>
              </a:rPr>
              <a:t>LOS ORGANISMOS VIVOS</a:t>
            </a:r>
          </a:p>
          <a:p>
            <a:pPr marL="342900" indent="-342900" algn="ctr"/>
            <a:endParaRPr lang="it-IT" sz="1200" b="1" dirty="0" smtClean="0">
              <a:solidFill>
                <a:srgbClr val="740404"/>
              </a:solidFill>
            </a:endParaRPr>
          </a:p>
          <a:p>
            <a:pPr algn="just"/>
            <a:r>
              <a:rPr lang="es-ES" sz="1200" dirty="0" smtClean="0">
                <a:solidFill>
                  <a:srgbClr val="740404"/>
                </a:solidFill>
              </a:rPr>
              <a:t>Algunos organismos se depositan sobre rocas e intervienen en sus cambios químicos y físicos (</a:t>
            </a:r>
            <a:r>
              <a:rPr lang="es-ES" sz="1200" dirty="0" err="1" smtClean="0">
                <a:solidFill>
                  <a:srgbClr val="740404"/>
                </a:solidFill>
              </a:rPr>
              <a:t>biodeterioro</a:t>
            </a:r>
            <a:r>
              <a:rPr lang="es-ES" sz="1200" dirty="0" smtClean="0">
                <a:solidFill>
                  <a:srgbClr val="740404"/>
                </a:solidFill>
              </a:rPr>
              <a:t>). Entre los agentes bióticos más importantes se encuentran: las bacterias, los hongos, las algas, los líquenes, las plantas y los animales superiores.</a:t>
            </a:r>
            <a:endParaRPr lang="it-IT" sz="1200" dirty="0" smtClean="0">
              <a:solidFill>
                <a:srgbClr val="740404"/>
              </a:solidFill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497362" y="7615945"/>
            <a:ext cx="3208180" cy="27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69 Rectángulo"/>
          <p:cNvSpPr/>
          <p:nvPr/>
        </p:nvSpPr>
        <p:spPr>
          <a:xfrm>
            <a:off x="16921298" y="10388253"/>
            <a:ext cx="38884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700" dirty="0" smtClean="0"/>
              <a:t>Deposito </a:t>
            </a:r>
            <a:r>
              <a:rPr lang="es-ES" sz="700" dirty="0" err="1" smtClean="0"/>
              <a:t>superficiale</a:t>
            </a:r>
            <a:r>
              <a:rPr lang="es-ES" sz="700" dirty="0" smtClean="0"/>
              <a:t> </a:t>
            </a:r>
            <a:r>
              <a:rPr lang="es-ES" sz="700" dirty="0" err="1" smtClean="0"/>
              <a:t>tetto</a:t>
            </a:r>
            <a:r>
              <a:rPr lang="es-ES" sz="700" dirty="0" smtClean="0"/>
              <a:t> di </a:t>
            </a:r>
            <a:r>
              <a:rPr lang="es-ES" sz="700" dirty="0" err="1" smtClean="0"/>
              <a:t>tegole</a:t>
            </a:r>
            <a:r>
              <a:rPr lang="es-ES" sz="700" dirty="0" smtClean="0"/>
              <a:t> (Palazzo Santoro-</a:t>
            </a:r>
            <a:r>
              <a:rPr lang="es-ES" sz="700" dirty="0" err="1" smtClean="0"/>
              <a:t>Bronzini</a:t>
            </a:r>
            <a:r>
              <a:rPr lang="es-ES" sz="700" dirty="0" smtClean="0"/>
              <a:t>)</a:t>
            </a:r>
          </a:p>
          <a:p>
            <a:pPr algn="r"/>
            <a:r>
              <a:rPr lang="es-ES" sz="700" dirty="0" smtClean="0">
                <a:solidFill>
                  <a:srgbClr val="740404"/>
                </a:solidFill>
              </a:rPr>
              <a:t>Deposito superficial en las tejas del tejado (Palacio Santoro-</a:t>
            </a:r>
            <a:r>
              <a:rPr lang="es-ES" sz="700" dirty="0" err="1" smtClean="0">
                <a:solidFill>
                  <a:srgbClr val="740404"/>
                </a:solidFill>
              </a:rPr>
              <a:t>Bronzini</a:t>
            </a:r>
            <a:r>
              <a:rPr lang="es-ES" sz="700" dirty="0" smtClean="0">
                <a:solidFill>
                  <a:srgbClr val="740404"/>
                </a:solidFill>
              </a:rPr>
              <a:t>)</a:t>
            </a:r>
          </a:p>
        </p:txBody>
      </p:sp>
      <p:pic>
        <p:nvPicPr>
          <p:cNvPr id="71" name="70 Imagen" descr="inquinamento_cines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6489250" y="3871529"/>
            <a:ext cx="3924436" cy="2606100"/>
          </a:xfrm>
          <a:prstGeom prst="rect">
            <a:avLst/>
          </a:prstGeom>
        </p:spPr>
      </p:pic>
      <p:sp>
        <p:nvSpPr>
          <p:cNvPr id="72" name="71 CuadroTexto"/>
          <p:cNvSpPr txBox="1"/>
          <p:nvPr/>
        </p:nvSpPr>
        <p:spPr>
          <a:xfrm>
            <a:off x="3779838" y="11144337"/>
            <a:ext cx="7776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it-IT" sz="1200" dirty="0" smtClean="0"/>
              <a:t>  Di seguito sono descritte le forme più comuni di deterioramento delle pietre:</a:t>
            </a:r>
            <a:endParaRPr lang="es-ES" sz="1200" dirty="0"/>
          </a:p>
        </p:txBody>
      </p:sp>
      <p:sp>
        <p:nvSpPr>
          <p:cNvPr id="73" name="72 CuadroTexto"/>
          <p:cNvSpPr txBox="1"/>
          <p:nvPr/>
        </p:nvSpPr>
        <p:spPr>
          <a:xfrm>
            <a:off x="3779838" y="17084997"/>
            <a:ext cx="7452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it-IT" sz="1200" dirty="0" smtClean="0"/>
              <a:t>  Allo stato attuale i processi di intervento sono il più delle volte stabiliti in relazione al lavoro di conservazione della pietra, i quali sono:</a:t>
            </a:r>
            <a:endParaRPr lang="es-ES" sz="1200" dirty="0"/>
          </a:p>
        </p:txBody>
      </p:sp>
      <p:sp>
        <p:nvSpPr>
          <p:cNvPr id="74" name="73 CuadroTexto"/>
          <p:cNvSpPr txBox="1"/>
          <p:nvPr/>
        </p:nvSpPr>
        <p:spPr>
          <a:xfrm>
            <a:off x="12168770" y="17048993"/>
            <a:ext cx="7452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it-IT" sz="1200" dirty="0" smtClean="0">
                <a:solidFill>
                  <a:srgbClr val="740404"/>
                </a:solidFill>
              </a:rPr>
              <a:t>  </a:t>
            </a:r>
            <a:r>
              <a:rPr lang="es-ES" sz="1200" dirty="0" smtClean="0">
                <a:solidFill>
                  <a:srgbClr val="740404"/>
                </a:solidFill>
              </a:rPr>
              <a:t>En la actualidad los procesos de intervención más a menudo establecidos en relación al trabajo de conservación de la piedra, son los siguientes</a:t>
            </a:r>
            <a:r>
              <a:rPr lang="it-IT" sz="1200" dirty="0" smtClean="0">
                <a:solidFill>
                  <a:srgbClr val="740404"/>
                </a:solidFill>
              </a:rPr>
              <a:t>:</a:t>
            </a:r>
            <a:endParaRPr lang="es-ES" sz="1200" dirty="0">
              <a:solidFill>
                <a:srgbClr val="740404"/>
              </a:solidFill>
            </a:endParaRPr>
          </a:p>
        </p:txBody>
      </p:sp>
      <p:sp>
        <p:nvSpPr>
          <p:cNvPr id="75" name="74 CuadroTexto"/>
          <p:cNvSpPr txBox="1"/>
          <p:nvPr/>
        </p:nvSpPr>
        <p:spPr>
          <a:xfrm>
            <a:off x="11844734" y="11108333"/>
            <a:ext cx="7776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it-IT" sz="1200" dirty="0" smtClean="0">
                <a:solidFill>
                  <a:srgbClr val="740404"/>
                </a:solidFill>
              </a:rPr>
              <a:t>  </a:t>
            </a:r>
            <a:r>
              <a:rPr lang="es-ES" sz="1200" dirty="0" smtClean="0">
                <a:solidFill>
                  <a:srgbClr val="740404"/>
                </a:solidFill>
              </a:rPr>
              <a:t>Las siguientes son las formas más comunes de deterioro de las piedras:</a:t>
            </a:r>
            <a:endParaRPr lang="es-ES" sz="1200" dirty="0">
              <a:solidFill>
                <a:srgbClr val="740404"/>
              </a:solidFill>
            </a:endParaRPr>
          </a:p>
        </p:txBody>
      </p:sp>
      <p:sp>
        <p:nvSpPr>
          <p:cNvPr id="76" name="75 Rectángulo"/>
          <p:cNvSpPr/>
          <p:nvPr/>
        </p:nvSpPr>
        <p:spPr>
          <a:xfrm>
            <a:off x="4211886" y="11540381"/>
            <a:ext cx="4212468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it-IT" sz="1200" b="1" dirty="0" smtClean="0"/>
              <a:t>EROSIONE</a:t>
            </a:r>
            <a:endParaRPr lang="it-IT" sz="800" b="1" dirty="0" smtClean="0"/>
          </a:p>
          <a:p>
            <a:pPr marL="342900" indent="-342900" algn="ctr"/>
            <a:endParaRPr lang="it-IT" sz="500" b="1" dirty="0" smtClean="0"/>
          </a:p>
          <a:p>
            <a:pPr algn="just"/>
            <a:r>
              <a:rPr lang="it-IT" sz="1200" dirty="0" smtClean="0"/>
              <a:t>I Asportazione di materiale dalla superficie dovuta a processi di natura diversa.</a:t>
            </a:r>
          </a:p>
          <a:p>
            <a:pPr algn="just"/>
            <a:r>
              <a:rPr lang="it-IT" sz="1200" dirty="0" smtClean="0"/>
              <a:t>Quando sono note le cause del degrado, possono essere utilizzati anche termini come erosione per abrasione o erosione per corrasione.</a:t>
            </a:r>
          </a:p>
          <a:p>
            <a:pPr algn="just"/>
            <a:endParaRPr lang="it-IT" sz="500" b="1" dirty="0" smtClean="0">
              <a:solidFill>
                <a:srgbClr val="740404"/>
              </a:solidFill>
            </a:endParaRPr>
          </a:p>
          <a:p>
            <a:pPr algn="ctr"/>
            <a:r>
              <a:rPr lang="it-IT" sz="1200" b="1" dirty="0" smtClean="0">
                <a:solidFill>
                  <a:srgbClr val="740404"/>
                </a:solidFill>
              </a:rPr>
              <a:t>EROSIÓN</a:t>
            </a:r>
          </a:p>
          <a:p>
            <a:pPr algn="ctr"/>
            <a:endParaRPr lang="it-IT" sz="500" b="1" dirty="0" smtClean="0">
              <a:solidFill>
                <a:srgbClr val="740404"/>
              </a:solidFill>
            </a:endParaRPr>
          </a:p>
          <a:p>
            <a:pPr algn="just"/>
            <a:r>
              <a:rPr lang="es-ES" sz="1200" dirty="0" smtClean="0">
                <a:solidFill>
                  <a:srgbClr val="740404"/>
                </a:solidFill>
              </a:rPr>
              <a:t>La eliminación de material de la superficie debido a procesos de diferente naturaleza.</a:t>
            </a:r>
          </a:p>
          <a:p>
            <a:pPr algn="just"/>
            <a:r>
              <a:rPr lang="es-ES" sz="1200" dirty="0" smtClean="0">
                <a:solidFill>
                  <a:srgbClr val="740404"/>
                </a:solidFill>
              </a:rPr>
              <a:t>Cuando son notables las causas de la degradación, se puede utilizar términos como, erosión por abrasión o erosión por corrosión.</a:t>
            </a:r>
            <a:endParaRPr lang="it-IT" sz="1200" dirty="0" smtClean="0">
              <a:solidFill>
                <a:srgbClr val="740404"/>
              </a:solidFill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928410" y="11684397"/>
            <a:ext cx="252028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76 Rectángulo"/>
          <p:cNvSpPr/>
          <p:nvPr/>
        </p:nvSpPr>
        <p:spPr>
          <a:xfrm>
            <a:off x="8820398" y="13700621"/>
            <a:ext cx="2664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700" dirty="0" err="1" smtClean="0"/>
              <a:t>Scala</a:t>
            </a:r>
            <a:r>
              <a:rPr lang="es-ES" sz="700" dirty="0" smtClean="0"/>
              <a:t> </a:t>
            </a:r>
            <a:r>
              <a:rPr lang="es-ES" sz="700" dirty="0" err="1" smtClean="0"/>
              <a:t>principale</a:t>
            </a:r>
            <a:r>
              <a:rPr lang="es-ES" sz="700" dirty="0" smtClean="0"/>
              <a:t> (Palazzo Santoro-</a:t>
            </a:r>
            <a:r>
              <a:rPr lang="es-ES" sz="700" dirty="0" err="1" smtClean="0"/>
              <a:t>Bronzini</a:t>
            </a:r>
            <a:r>
              <a:rPr lang="es-ES" sz="700" dirty="0" smtClean="0"/>
              <a:t>)</a:t>
            </a:r>
          </a:p>
          <a:p>
            <a:pPr algn="r"/>
            <a:r>
              <a:rPr lang="es-ES" sz="700" dirty="0" smtClean="0">
                <a:solidFill>
                  <a:srgbClr val="740404"/>
                </a:solidFill>
              </a:rPr>
              <a:t>Escalera principal (Palacio Santoro-</a:t>
            </a:r>
            <a:r>
              <a:rPr lang="es-ES" sz="700" dirty="0" err="1" smtClean="0">
                <a:solidFill>
                  <a:srgbClr val="740404"/>
                </a:solidFill>
              </a:rPr>
              <a:t>Bronzini</a:t>
            </a:r>
            <a:r>
              <a:rPr lang="es-ES" sz="700" dirty="0" smtClean="0">
                <a:solidFill>
                  <a:srgbClr val="740404"/>
                </a:solidFill>
              </a:rPr>
              <a:t>)</a:t>
            </a:r>
          </a:p>
        </p:txBody>
      </p:sp>
      <p:sp>
        <p:nvSpPr>
          <p:cNvPr id="78" name="77 Rectángulo"/>
          <p:cNvSpPr/>
          <p:nvPr/>
        </p:nvSpPr>
        <p:spPr>
          <a:xfrm>
            <a:off x="4211886" y="14240681"/>
            <a:ext cx="421246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it-IT" sz="1200" b="1" dirty="0" smtClean="0"/>
              <a:t>FRATTURAZIONE O FESSURAZIONE</a:t>
            </a:r>
          </a:p>
          <a:p>
            <a:pPr marL="342900" indent="-342900" algn="ctr"/>
            <a:endParaRPr lang="it-IT" sz="800" b="1" dirty="0" smtClean="0"/>
          </a:p>
          <a:p>
            <a:pPr algn="just"/>
            <a:r>
              <a:rPr lang="it-IT" sz="1200" dirty="0" smtClean="0"/>
              <a:t>Degradazione che si manifesta con la formazione di soluzioni di continuità nel materiale e che può implicare lo spostamento reciproco delle parti.</a:t>
            </a:r>
          </a:p>
          <a:p>
            <a:pPr algn="just"/>
            <a:endParaRPr lang="it-IT" sz="1200" dirty="0" smtClean="0"/>
          </a:p>
          <a:p>
            <a:pPr algn="ctr"/>
            <a:r>
              <a:rPr lang="it-IT" sz="1200" b="1" dirty="0" smtClean="0">
                <a:solidFill>
                  <a:srgbClr val="740404"/>
                </a:solidFill>
              </a:rPr>
              <a:t>FRACTURACIÓN O FISURACIÓN</a:t>
            </a:r>
          </a:p>
          <a:p>
            <a:pPr algn="ctr"/>
            <a:endParaRPr lang="it-IT" sz="800" b="1" dirty="0" smtClean="0">
              <a:solidFill>
                <a:srgbClr val="740404"/>
              </a:solidFill>
            </a:endParaRPr>
          </a:p>
          <a:p>
            <a:pPr algn="just"/>
            <a:r>
              <a:rPr lang="es-ES" sz="1200" dirty="0" smtClean="0">
                <a:solidFill>
                  <a:srgbClr val="740404"/>
                </a:solidFill>
              </a:rPr>
              <a:t>Degradación que se manifiesta con la formación de soluciones de continuidad en el material y que puede implicar el desplazamiento recíproco de las partes.</a:t>
            </a:r>
            <a:endParaRPr lang="it-IT" sz="1200" dirty="0" smtClean="0">
              <a:solidFill>
                <a:srgbClr val="740404"/>
              </a:solidFill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892406" y="14132669"/>
            <a:ext cx="252028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78 Rectángulo"/>
          <p:cNvSpPr/>
          <p:nvPr/>
        </p:nvSpPr>
        <p:spPr>
          <a:xfrm>
            <a:off x="8748390" y="16184897"/>
            <a:ext cx="2664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700" dirty="0" err="1" smtClean="0"/>
              <a:t>Finestra</a:t>
            </a:r>
            <a:r>
              <a:rPr lang="es-ES" sz="700" dirty="0" smtClean="0"/>
              <a:t> </a:t>
            </a:r>
            <a:r>
              <a:rPr lang="es-ES" sz="700" dirty="0" err="1" smtClean="0"/>
              <a:t>facciata</a:t>
            </a:r>
            <a:r>
              <a:rPr lang="es-ES" sz="700" dirty="0" smtClean="0"/>
              <a:t> </a:t>
            </a:r>
            <a:r>
              <a:rPr lang="es-ES" sz="700" dirty="0" err="1" smtClean="0"/>
              <a:t>principale</a:t>
            </a:r>
            <a:r>
              <a:rPr lang="es-ES" sz="700" dirty="0" smtClean="0"/>
              <a:t> (Palazzo Santoro-</a:t>
            </a:r>
            <a:r>
              <a:rPr lang="es-ES" sz="700" dirty="0" err="1" smtClean="0"/>
              <a:t>Bronzini</a:t>
            </a:r>
            <a:r>
              <a:rPr lang="es-ES" sz="700" dirty="0" smtClean="0"/>
              <a:t>) </a:t>
            </a:r>
          </a:p>
          <a:p>
            <a:pPr algn="r"/>
            <a:r>
              <a:rPr lang="es-ES" sz="700" dirty="0" smtClean="0">
                <a:solidFill>
                  <a:srgbClr val="740404"/>
                </a:solidFill>
              </a:rPr>
              <a:t>Ventana fachada principal (Palacio Santoro-</a:t>
            </a:r>
            <a:r>
              <a:rPr lang="es-ES" sz="700" dirty="0" err="1" smtClean="0">
                <a:solidFill>
                  <a:srgbClr val="740404"/>
                </a:solidFill>
              </a:rPr>
              <a:t>Bronzini</a:t>
            </a:r>
            <a:r>
              <a:rPr lang="es-ES" sz="700" dirty="0" smtClean="0">
                <a:solidFill>
                  <a:srgbClr val="740404"/>
                </a:solidFill>
              </a:rPr>
              <a:t>)</a:t>
            </a:r>
          </a:p>
        </p:txBody>
      </p:sp>
      <p:sp>
        <p:nvSpPr>
          <p:cNvPr id="80" name="79 Rectángulo"/>
          <p:cNvSpPr/>
          <p:nvPr/>
        </p:nvSpPr>
        <p:spPr>
          <a:xfrm>
            <a:off x="12240778" y="11468373"/>
            <a:ext cx="421246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it-IT" sz="1200" b="1" dirty="0" smtClean="0"/>
              <a:t>CROSTA</a:t>
            </a:r>
          </a:p>
          <a:p>
            <a:pPr marL="342900" indent="-342900" algn="ctr"/>
            <a:endParaRPr lang="it-IT" sz="800" b="1" dirty="0" smtClean="0"/>
          </a:p>
          <a:p>
            <a:pPr algn="just"/>
            <a:r>
              <a:rPr lang="it-IT" sz="1200" dirty="0" smtClean="0"/>
              <a:t>Crosta che si forma sulla parte esterna della pietra di spessore variabile, dura, fragile e distinguibile dalle parti sottostanti per le caratteristiche morfologiche e spesso per il colore che di solito è nero o grigio.</a:t>
            </a:r>
          </a:p>
          <a:p>
            <a:pPr algn="just"/>
            <a:endParaRPr lang="it-IT" sz="1200" dirty="0" smtClean="0"/>
          </a:p>
          <a:p>
            <a:pPr algn="ctr"/>
            <a:r>
              <a:rPr lang="it-IT" sz="1200" b="1" dirty="0" smtClean="0">
                <a:solidFill>
                  <a:srgbClr val="740404"/>
                </a:solidFill>
              </a:rPr>
              <a:t>COSTRA</a:t>
            </a:r>
          </a:p>
          <a:p>
            <a:pPr algn="ctr"/>
            <a:endParaRPr lang="it-IT" sz="800" b="1" dirty="0" smtClean="0">
              <a:solidFill>
                <a:srgbClr val="740404"/>
              </a:solidFill>
            </a:endParaRPr>
          </a:p>
          <a:p>
            <a:pPr algn="just"/>
            <a:r>
              <a:rPr lang="es-ES" sz="1200" dirty="0" smtClean="0">
                <a:solidFill>
                  <a:srgbClr val="740404"/>
                </a:solidFill>
              </a:rPr>
              <a:t>Costra que se forma sobre el exterior de la piedra de espesor variable, dura, frágil y se distinguen de las partes subyacentes por las características morfológicas y a menudo por el color que suele ser negro o gris.</a:t>
            </a:r>
            <a:endParaRPr lang="it-IT" sz="1200" dirty="0" smtClean="0">
              <a:solidFill>
                <a:srgbClr val="740404"/>
              </a:solidFill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029310" y="11504377"/>
            <a:ext cx="3348372" cy="205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80 Rectángulo"/>
          <p:cNvSpPr/>
          <p:nvPr/>
        </p:nvSpPr>
        <p:spPr>
          <a:xfrm>
            <a:off x="16597262" y="13556605"/>
            <a:ext cx="38884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700" dirty="0" err="1" smtClean="0"/>
              <a:t>Facciata</a:t>
            </a:r>
            <a:r>
              <a:rPr lang="es-ES" sz="700" dirty="0" smtClean="0"/>
              <a:t> Nord (Palazzo Santoro-</a:t>
            </a:r>
            <a:r>
              <a:rPr lang="es-ES" sz="700" dirty="0" err="1" smtClean="0"/>
              <a:t>Bronzini</a:t>
            </a:r>
            <a:r>
              <a:rPr lang="es-ES" sz="700" dirty="0" smtClean="0"/>
              <a:t>)  -  </a:t>
            </a:r>
            <a:r>
              <a:rPr lang="es-ES" sz="700" dirty="0" smtClean="0">
                <a:solidFill>
                  <a:srgbClr val="740404"/>
                </a:solidFill>
              </a:rPr>
              <a:t>Fachada Norte (Palacio Santoro-</a:t>
            </a:r>
            <a:r>
              <a:rPr lang="es-ES" sz="700" dirty="0" err="1" smtClean="0">
                <a:solidFill>
                  <a:srgbClr val="740404"/>
                </a:solidFill>
              </a:rPr>
              <a:t>Bronzini</a:t>
            </a:r>
            <a:r>
              <a:rPr lang="es-ES" sz="700" dirty="0" smtClean="0">
                <a:solidFill>
                  <a:srgbClr val="740404"/>
                </a:solidFill>
              </a:rPr>
              <a:t>)</a:t>
            </a: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6993306" y="13844637"/>
            <a:ext cx="3384376" cy="2340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81 Rectángulo"/>
          <p:cNvSpPr/>
          <p:nvPr/>
        </p:nvSpPr>
        <p:spPr>
          <a:xfrm>
            <a:off x="16597262" y="16220901"/>
            <a:ext cx="38884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700" dirty="0" err="1" smtClean="0"/>
              <a:t>Facciata</a:t>
            </a:r>
            <a:r>
              <a:rPr lang="es-ES" sz="700" dirty="0" smtClean="0"/>
              <a:t> Nord (Palazzo Santoro-</a:t>
            </a:r>
            <a:r>
              <a:rPr lang="es-ES" sz="700" dirty="0" err="1" smtClean="0"/>
              <a:t>Bronzini</a:t>
            </a:r>
            <a:r>
              <a:rPr lang="es-ES" sz="700" dirty="0" smtClean="0"/>
              <a:t>)  -  </a:t>
            </a:r>
            <a:r>
              <a:rPr lang="es-ES" sz="700" dirty="0" smtClean="0">
                <a:solidFill>
                  <a:srgbClr val="740404"/>
                </a:solidFill>
              </a:rPr>
              <a:t>Fachada Norte (Palacio Santoro-</a:t>
            </a:r>
            <a:r>
              <a:rPr lang="es-ES" sz="700" dirty="0" err="1" smtClean="0">
                <a:solidFill>
                  <a:srgbClr val="740404"/>
                </a:solidFill>
              </a:rPr>
              <a:t>Bronzini</a:t>
            </a:r>
            <a:r>
              <a:rPr lang="es-ES" sz="700" dirty="0" smtClean="0">
                <a:solidFill>
                  <a:srgbClr val="740404"/>
                </a:solidFill>
              </a:rPr>
              <a:t>)</a:t>
            </a:r>
          </a:p>
        </p:txBody>
      </p:sp>
      <p:sp>
        <p:nvSpPr>
          <p:cNvPr id="83" name="82 Rectángulo"/>
          <p:cNvSpPr/>
          <p:nvPr/>
        </p:nvSpPr>
        <p:spPr>
          <a:xfrm>
            <a:off x="12312786" y="13988653"/>
            <a:ext cx="421246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it-IT" sz="1200" b="1" dirty="0" smtClean="0"/>
              <a:t>ALVEOLIZZAZIONE</a:t>
            </a:r>
          </a:p>
          <a:p>
            <a:pPr marL="342900" indent="-342900" algn="ctr"/>
            <a:endParaRPr lang="it-IT" sz="800" b="1" dirty="0" smtClean="0"/>
          </a:p>
          <a:p>
            <a:pPr algn="just"/>
            <a:r>
              <a:rPr lang="it-IT" sz="1200" dirty="0" smtClean="0"/>
              <a:t>Degradazione di origine fisico-chimico, sotto forma di alveoli, caratteristici delle pietre porose. Gli alveoli sono spesso interconnessi e hanno distribuzione non uniforme.</a:t>
            </a:r>
          </a:p>
          <a:p>
            <a:pPr algn="just"/>
            <a:endParaRPr lang="it-IT" sz="1200" dirty="0" smtClean="0"/>
          </a:p>
          <a:p>
            <a:pPr algn="ctr"/>
            <a:r>
              <a:rPr lang="it-IT" sz="1200" b="1" dirty="0" smtClean="0">
                <a:solidFill>
                  <a:srgbClr val="740404"/>
                </a:solidFill>
              </a:rPr>
              <a:t>ALVEOLIZACIÓN</a:t>
            </a:r>
          </a:p>
          <a:p>
            <a:pPr algn="ctr"/>
            <a:endParaRPr lang="it-IT" sz="800" b="1" dirty="0" smtClean="0">
              <a:solidFill>
                <a:srgbClr val="740404"/>
              </a:solidFill>
            </a:endParaRPr>
          </a:p>
          <a:p>
            <a:pPr algn="just"/>
            <a:r>
              <a:rPr lang="es-ES" sz="1200" dirty="0" smtClean="0">
                <a:solidFill>
                  <a:srgbClr val="740404"/>
                </a:solidFill>
              </a:rPr>
              <a:t>Degradación de origen físico-química, en forma de alvéolos, que son característicos de las piedras porosas. Los alvéolos están interconectados y a menudo tienen una distribución desigual.</a:t>
            </a:r>
            <a:endParaRPr lang="it-IT" sz="1200" dirty="0" smtClean="0">
              <a:solidFill>
                <a:srgbClr val="740404"/>
              </a:solidFill>
            </a:endParaRPr>
          </a:p>
        </p:txBody>
      </p:sp>
      <p:pic>
        <p:nvPicPr>
          <p:cNvPr id="84" name="83 Imagen" descr="U0570914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1340678" y="28714289"/>
            <a:ext cx="4500500" cy="1567274"/>
          </a:xfrm>
          <a:prstGeom prst="rect">
            <a:avLst/>
          </a:prstGeom>
        </p:spPr>
      </p:pic>
      <p:pic>
        <p:nvPicPr>
          <p:cNvPr id="85" name="84 Imagen" descr="U0570918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6201218" y="28534270"/>
            <a:ext cx="4751823" cy="17472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1145</TotalTime>
  <Words>2076</Words>
  <Application>Microsoft Office PowerPoint</Application>
  <PresentationFormat>Personalizado</PresentationFormat>
  <Paragraphs>238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Papel</vt:lpstr>
      <vt:lpstr>Diapositiva 1</vt:lpstr>
    </vt:vector>
  </TitlesOfParts>
  <Company>Civil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Ramon</dc:creator>
  <cp:lastModifiedBy>Javi</cp:lastModifiedBy>
  <cp:revision>113</cp:revision>
  <dcterms:created xsi:type="dcterms:W3CDTF">2008-10-30T19:01:51Z</dcterms:created>
  <dcterms:modified xsi:type="dcterms:W3CDTF">2012-09-06T21:01:01Z</dcterms:modified>
</cp:coreProperties>
</file>