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3"/>
  </p:notes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7" r:id="rId22"/>
  </p:sldIdLst>
  <p:sldSz cx="9144000" cy="6858000" type="screen4x3"/>
  <p:notesSz cx="6858000" cy="9144000"/>
  <p:custShowLst>
    <p:custShow name="Presentación personalizada 1" id="0">
      <p:sldLst>
        <p:sld r:id="rId4"/>
      </p:sldLst>
    </p:custShow>
  </p:custShow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896" autoAdjust="0"/>
    <p:restoredTop sz="94576" autoAdjust="0"/>
  </p:normalViewPr>
  <p:slideViewPr>
    <p:cSldViewPr>
      <p:cViewPr varScale="1">
        <p:scale>
          <a:sx n="73" d="100"/>
          <a:sy n="73" d="100"/>
        </p:scale>
        <p:origin x="-4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B1130-4C59-45CF-8B84-9A1D61CD970A}" type="doc">
      <dgm:prSet loTypeId="urn:microsoft.com/office/officeart/2005/8/layout/radial6" loCatId="relationship" qsTypeId="urn:microsoft.com/office/officeart/2005/8/quickstyle/simple3" qsCatId="simple" csTypeId="urn:microsoft.com/office/officeart/2005/8/colors/colorful1" csCatId="colorful" phldr="1"/>
      <dgm:spPr/>
    </dgm:pt>
    <dgm:pt modelId="{503776C1-E4D6-442D-BB70-395B3047CE84}">
      <dgm:prSet/>
      <dgm:spPr/>
      <dgm:t>
        <a:bodyPr/>
        <a:lstStyle/>
        <a:p>
          <a:pPr marR="0" algn="ctr" rtl="0"/>
          <a:r>
            <a:rPr lang="es-ES" b="1" u="sng" baseline="0" dirty="0" smtClean="0">
              <a:latin typeface="Calibri"/>
            </a:rPr>
            <a:t>SMART CITY</a:t>
          </a:r>
          <a:endParaRPr lang="es-ES" dirty="0" smtClean="0"/>
        </a:p>
      </dgm:t>
    </dgm:pt>
    <dgm:pt modelId="{EB497402-FDD6-4C0F-A15F-8B3AA30D0989}" type="parTrans" cxnId="{7903F142-CE69-423B-BD96-6BC7DD5AD2EA}">
      <dgm:prSet/>
      <dgm:spPr/>
      <dgm:t>
        <a:bodyPr/>
        <a:lstStyle/>
        <a:p>
          <a:endParaRPr lang="es-ES"/>
        </a:p>
      </dgm:t>
    </dgm:pt>
    <dgm:pt modelId="{B00DE112-6E4C-4AFF-AF18-30E7ECB467D4}" type="sibTrans" cxnId="{7903F142-CE69-423B-BD96-6BC7DD5AD2EA}">
      <dgm:prSet/>
      <dgm:spPr/>
      <dgm:t>
        <a:bodyPr/>
        <a:lstStyle/>
        <a:p>
          <a:endParaRPr lang="es-ES"/>
        </a:p>
      </dgm:t>
    </dgm:pt>
    <dgm:pt modelId="{782EC499-106D-4503-A18E-84B8D2799AC4}">
      <dgm:prSet custT="1"/>
      <dgm:spPr/>
      <dgm:t>
        <a:bodyPr/>
        <a:lstStyle/>
        <a:p>
          <a:pPr marR="0" algn="ctr" rtl="0"/>
          <a:r>
            <a:rPr lang="es-ES" sz="1400" baseline="0" dirty="0" smtClean="0">
              <a:latin typeface="Calibri"/>
            </a:rPr>
            <a:t>SMART ECONOMY</a:t>
          </a:r>
        </a:p>
      </dgm:t>
    </dgm:pt>
    <dgm:pt modelId="{E8B1A415-D804-47D8-A43E-33F68292BB13}" type="parTrans" cxnId="{D73C9A06-89A4-44D1-B4E4-54DB36F9089C}">
      <dgm:prSet/>
      <dgm:spPr/>
      <dgm:t>
        <a:bodyPr/>
        <a:lstStyle/>
        <a:p>
          <a:endParaRPr lang="es-ES"/>
        </a:p>
      </dgm:t>
    </dgm:pt>
    <dgm:pt modelId="{03672AC4-13E7-4FFA-A381-7DB42947942F}" type="sibTrans" cxnId="{D73C9A06-89A4-44D1-B4E4-54DB36F9089C}">
      <dgm:prSet/>
      <dgm:spPr/>
      <dgm:t>
        <a:bodyPr/>
        <a:lstStyle/>
        <a:p>
          <a:endParaRPr lang="es-ES"/>
        </a:p>
      </dgm:t>
    </dgm:pt>
    <dgm:pt modelId="{1B90A9F4-1535-4D3B-9B62-F6B00C56B222}">
      <dgm:prSet custT="1"/>
      <dgm:spPr/>
      <dgm:t>
        <a:bodyPr/>
        <a:lstStyle/>
        <a:p>
          <a:pPr marR="0" algn="ctr" rtl="0"/>
          <a:r>
            <a:rPr lang="es-ES" sz="1400" baseline="0" dirty="0" smtClean="0">
              <a:latin typeface="Calibri"/>
            </a:rPr>
            <a:t>SMART MOBILITY</a:t>
          </a:r>
        </a:p>
      </dgm:t>
    </dgm:pt>
    <dgm:pt modelId="{1122A099-0CA0-4BFB-AC39-8F69E2A33B1D}" type="parTrans" cxnId="{6D39B2C2-8D50-4D69-ACAB-2365A25E8CD2}">
      <dgm:prSet/>
      <dgm:spPr/>
      <dgm:t>
        <a:bodyPr/>
        <a:lstStyle/>
        <a:p>
          <a:endParaRPr lang="es-ES"/>
        </a:p>
      </dgm:t>
    </dgm:pt>
    <dgm:pt modelId="{9C395D6C-9DFE-4811-8427-4FD13C6D11CC}" type="sibTrans" cxnId="{6D39B2C2-8D50-4D69-ACAB-2365A25E8CD2}">
      <dgm:prSet/>
      <dgm:spPr/>
      <dgm:t>
        <a:bodyPr/>
        <a:lstStyle/>
        <a:p>
          <a:endParaRPr lang="es-ES"/>
        </a:p>
      </dgm:t>
    </dgm:pt>
    <dgm:pt modelId="{24A85241-243E-45B9-B33D-9BB8A257FE24}">
      <dgm:prSet custT="1"/>
      <dgm:spPr/>
      <dgm:t>
        <a:bodyPr/>
        <a:lstStyle/>
        <a:p>
          <a:pPr marR="0" algn="ctr" rtl="0"/>
          <a:r>
            <a:rPr lang="es-ES" sz="1400" baseline="0" dirty="0" smtClean="0">
              <a:latin typeface="Calibri"/>
            </a:rPr>
            <a:t>SMART GOVERNANCE</a:t>
          </a:r>
          <a:endParaRPr lang="es-ES" sz="1400" dirty="0" smtClean="0"/>
        </a:p>
      </dgm:t>
    </dgm:pt>
    <dgm:pt modelId="{79EC7C0D-AB26-4341-94CC-975F0885FA43}" type="parTrans" cxnId="{18A8E599-700D-4847-9875-2FE351F913D1}">
      <dgm:prSet/>
      <dgm:spPr/>
      <dgm:t>
        <a:bodyPr/>
        <a:lstStyle/>
        <a:p>
          <a:endParaRPr lang="es-ES"/>
        </a:p>
      </dgm:t>
    </dgm:pt>
    <dgm:pt modelId="{5D0C06AE-40A6-4106-96D6-1E89EFD142C0}" type="sibTrans" cxnId="{18A8E599-700D-4847-9875-2FE351F913D1}">
      <dgm:prSet/>
      <dgm:spPr/>
      <dgm:t>
        <a:bodyPr/>
        <a:lstStyle/>
        <a:p>
          <a:endParaRPr lang="es-ES"/>
        </a:p>
      </dgm:t>
    </dgm:pt>
    <dgm:pt modelId="{86F3E2AE-BF48-4C46-87A7-9C8BF8EFBCCA}">
      <dgm:prSet custT="1"/>
      <dgm:spPr/>
      <dgm:t>
        <a:bodyPr/>
        <a:lstStyle/>
        <a:p>
          <a:pPr marR="0" algn="ctr" rtl="0"/>
          <a:r>
            <a:rPr lang="es-ES" sz="1400" dirty="0" smtClean="0"/>
            <a:t>SMART PEOPLE</a:t>
          </a:r>
        </a:p>
      </dgm:t>
    </dgm:pt>
    <dgm:pt modelId="{B04CA87E-E6B9-4206-A7EC-DBD14106F096}" type="parTrans" cxnId="{7B43CF05-15A5-4D6B-ACD8-D20DE40D8D61}">
      <dgm:prSet/>
      <dgm:spPr/>
      <dgm:t>
        <a:bodyPr/>
        <a:lstStyle/>
        <a:p>
          <a:endParaRPr lang="es-ES"/>
        </a:p>
      </dgm:t>
    </dgm:pt>
    <dgm:pt modelId="{8CC41680-35CD-4E1A-ADE6-29693977B15E}" type="sibTrans" cxnId="{7B43CF05-15A5-4D6B-ACD8-D20DE40D8D61}">
      <dgm:prSet/>
      <dgm:spPr/>
      <dgm:t>
        <a:bodyPr/>
        <a:lstStyle/>
        <a:p>
          <a:endParaRPr lang="es-ES"/>
        </a:p>
      </dgm:t>
    </dgm:pt>
    <dgm:pt modelId="{861A3EB9-946E-4A7A-A492-5BE2656B46E5}">
      <dgm:prSet custT="1"/>
      <dgm:spPr/>
      <dgm:t>
        <a:bodyPr/>
        <a:lstStyle/>
        <a:p>
          <a:pPr marR="0" algn="ctr" rtl="0"/>
          <a:r>
            <a:rPr lang="es-ES" sz="1400" dirty="0" smtClean="0"/>
            <a:t>SMART LIVING</a:t>
          </a:r>
        </a:p>
      </dgm:t>
    </dgm:pt>
    <dgm:pt modelId="{40EBBC37-0DFB-402B-90ED-23E6660E9E28}" type="parTrans" cxnId="{72C43E16-F461-4ABA-AEB8-B3F8CA46DC8E}">
      <dgm:prSet/>
      <dgm:spPr/>
      <dgm:t>
        <a:bodyPr/>
        <a:lstStyle/>
        <a:p>
          <a:endParaRPr lang="es-ES"/>
        </a:p>
      </dgm:t>
    </dgm:pt>
    <dgm:pt modelId="{EA1899E3-7D35-4B0F-BCF3-A37435158A42}" type="sibTrans" cxnId="{72C43E16-F461-4ABA-AEB8-B3F8CA46DC8E}">
      <dgm:prSet/>
      <dgm:spPr/>
      <dgm:t>
        <a:bodyPr/>
        <a:lstStyle/>
        <a:p>
          <a:endParaRPr lang="es-ES"/>
        </a:p>
      </dgm:t>
    </dgm:pt>
    <dgm:pt modelId="{94FD9D84-E9C2-4402-8473-5862910F26A7}">
      <dgm:prSet custT="1"/>
      <dgm:spPr/>
      <dgm:t>
        <a:bodyPr/>
        <a:lstStyle/>
        <a:p>
          <a:pPr marR="0" algn="ctr" rtl="0"/>
          <a:r>
            <a:rPr lang="es-ES" sz="1400" dirty="0" smtClean="0"/>
            <a:t>SMART ENVIRONMENT</a:t>
          </a:r>
        </a:p>
      </dgm:t>
    </dgm:pt>
    <dgm:pt modelId="{2A00BDA4-817E-416C-95C8-801A88D2B331}" type="parTrans" cxnId="{A45B5246-B829-4627-A148-91C4728998B8}">
      <dgm:prSet/>
      <dgm:spPr/>
      <dgm:t>
        <a:bodyPr/>
        <a:lstStyle/>
        <a:p>
          <a:endParaRPr lang="es-ES"/>
        </a:p>
      </dgm:t>
    </dgm:pt>
    <dgm:pt modelId="{46A37597-DCA6-498B-98CB-35B4999E6E6E}" type="sibTrans" cxnId="{A45B5246-B829-4627-A148-91C4728998B8}">
      <dgm:prSet/>
      <dgm:spPr/>
      <dgm:t>
        <a:bodyPr/>
        <a:lstStyle/>
        <a:p>
          <a:endParaRPr lang="es-ES"/>
        </a:p>
      </dgm:t>
    </dgm:pt>
    <dgm:pt modelId="{18352F84-6248-4F4B-8261-178BC3E71696}" type="pres">
      <dgm:prSet presAssocID="{790B1130-4C59-45CF-8B84-9A1D61CD970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8EE836A-CB8C-4E94-A29A-AA61FA6320AE}" type="pres">
      <dgm:prSet presAssocID="{503776C1-E4D6-442D-BB70-395B3047CE84}" presName="centerShape" presStyleLbl="node0" presStyleIdx="0" presStyleCnt="1"/>
      <dgm:spPr/>
      <dgm:t>
        <a:bodyPr/>
        <a:lstStyle/>
        <a:p>
          <a:endParaRPr lang="es-ES_tradnl"/>
        </a:p>
      </dgm:t>
    </dgm:pt>
    <dgm:pt modelId="{86FDBE69-9780-4D22-8E59-877943F99563}" type="pres">
      <dgm:prSet presAssocID="{782EC499-106D-4503-A18E-84B8D2799AC4}" presName="node" presStyleLbl="node1" presStyleIdx="0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ADCA436-ACF9-4D5A-871C-178E728A169B}" type="pres">
      <dgm:prSet presAssocID="{782EC499-106D-4503-A18E-84B8D2799AC4}" presName="dummy" presStyleCnt="0"/>
      <dgm:spPr/>
    </dgm:pt>
    <dgm:pt modelId="{9E63B92A-45F3-4251-BFFC-97E3EAB4FEDE}" type="pres">
      <dgm:prSet presAssocID="{03672AC4-13E7-4FFA-A381-7DB42947942F}" presName="sibTrans" presStyleLbl="sibTrans2D1" presStyleIdx="0" presStyleCnt="6"/>
      <dgm:spPr/>
      <dgm:t>
        <a:bodyPr/>
        <a:lstStyle/>
        <a:p>
          <a:endParaRPr lang="es-ES_tradnl"/>
        </a:p>
      </dgm:t>
    </dgm:pt>
    <dgm:pt modelId="{93539D9A-E09C-4BE8-BF77-AC3C6AEC2039}" type="pres">
      <dgm:prSet presAssocID="{1B90A9F4-1535-4D3B-9B62-F6B00C56B222}" presName="node" presStyleLbl="node1" presStyleIdx="1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3157898-5A49-49AB-A421-8AAFE95EC31E}" type="pres">
      <dgm:prSet presAssocID="{1B90A9F4-1535-4D3B-9B62-F6B00C56B222}" presName="dummy" presStyleCnt="0"/>
      <dgm:spPr/>
    </dgm:pt>
    <dgm:pt modelId="{F22CEFED-998F-4387-836A-F3088BC948F0}" type="pres">
      <dgm:prSet presAssocID="{9C395D6C-9DFE-4811-8427-4FD13C6D11CC}" presName="sibTrans" presStyleLbl="sibTrans2D1" presStyleIdx="1" presStyleCnt="6"/>
      <dgm:spPr/>
      <dgm:t>
        <a:bodyPr/>
        <a:lstStyle/>
        <a:p>
          <a:endParaRPr lang="es-ES_tradnl"/>
        </a:p>
      </dgm:t>
    </dgm:pt>
    <dgm:pt modelId="{23DC5915-0C62-475D-90B9-E7BA686F6460}" type="pres">
      <dgm:prSet presAssocID="{24A85241-243E-45B9-B33D-9BB8A257FE24}" presName="node" presStyleLbl="node1" presStyleIdx="2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6BB17991-B0B1-46B6-9BF8-A634739C8C42}" type="pres">
      <dgm:prSet presAssocID="{24A85241-243E-45B9-B33D-9BB8A257FE24}" presName="dummy" presStyleCnt="0"/>
      <dgm:spPr/>
    </dgm:pt>
    <dgm:pt modelId="{1A77F4FE-F400-4D91-9C5A-CC0CC6DC7E6A}" type="pres">
      <dgm:prSet presAssocID="{5D0C06AE-40A6-4106-96D6-1E89EFD142C0}" presName="sibTrans" presStyleLbl="sibTrans2D1" presStyleIdx="2" presStyleCnt="6"/>
      <dgm:spPr/>
      <dgm:t>
        <a:bodyPr/>
        <a:lstStyle/>
        <a:p>
          <a:endParaRPr lang="es-ES_tradnl"/>
        </a:p>
      </dgm:t>
    </dgm:pt>
    <dgm:pt modelId="{0EE24F74-B482-4DB1-8267-DC810048335B}" type="pres">
      <dgm:prSet presAssocID="{86F3E2AE-BF48-4C46-87A7-9C8BF8EFBCCA}" presName="node" presStyleLbl="node1" presStyleIdx="3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BDEB8D8-7457-4591-8206-AAD3E25692F3}" type="pres">
      <dgm:prSet presAssocID="{86F3E2AE-BF48-4C46-87A7-9C8BF8EFBCCA}" presName="dummy" presStyleCnt="0"/>
      <dgm:spPr/>
    </dgm:pt>
    <dgm:pt modelId="{9A8991A7-F624-4A01-A998-BCA755BE3E77}" type="pres">
      <dgm:prSet presAssocID="{8CC41680-35CD-4E1A-ADE6-29693977B15E}" presName="sibTrans" presStyleLbl="sibTrans2D1" presStyleIdx="3" presStyleCnt="6"/>
      <dgm:spPr/>
      <dgm:t>
        <a:bodyPr/>
        <a:lstStyle/>
        <a:p>
          <a:endParaRPr lang="es-ES_tradnl"/>
        </a:p>
      </dgm:t>
    </dgm:pt>
    <dgm:pt modelId="{755942FD-DB91-401D-BFD8-1D757920BB59}" type="pres">
      <dgm:prSet presAssocID="{861A3EB9-946E-4A7A-A492-5BE2656B46E5}" presName="node" presStyleLbl="node1" presStyleIdx="4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5F6BA98-C867-4422-A7D6-30BF1022AD26}" type="pres">
      <dgm:prSet presAssocID="{861A3EB9-946E-4A7A-A492-5BE2656B46E5}" presName="dummy" presStyleCnt="0"/>
      <dgm:spPr/>
    </dgm:pt>
    <dgm:pt modelId="{BEE711C6-5EF1-4D6E-904A-A1C2E5F8C373}" type="pres">
      <dgm:prSet presAssocID="{EA1899E3-7D35-4B0F-BCF3-A37435158A42}" presName="sibTrans" presStyleLbl="sibTrans2D1" presStyleIdx="4" presStyleCnt="6"/>
      <dgm:spPr/>
      <dgm:t>
        <a:bodyPr/>
        <a:lstStyle/>
        <a:p>
          <a:endParaRPr lang="es-ES_tradnl"/>
        </a:p>
      </dgm:t>
    </dgm:pt>
    <dgm:pt modelId="{AB772F27-4942-47BE-9790-CAB7CD9BE74E}" type="pres">
      <dgm:prSet presAssocID="{94FD9D84-E9C2-4402-8473-5862910F26A7}" presName="node" presStyleLbl="node1" presStyleIdx="5" presStyleCnt="6" custScaleX="13096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B5B214A-208A-4042-9739-1DC8E91EEFFC}" type="pres">
      <dgm:prSet presAssocID="{94FD9D84-E9C2-4402-8473-5862910F26A7}" presName="dummy" presStyleCnt="0"/>
      <dgm:spPr/>
    </dgm:pt>
    <dgm:pt modelId="{F75F51C8-CB32-45BE-920B-24E87DCA45CE}" type="pres">
      <dgm:prSet presAssocID="{46A37597-DCA6-498B-98CB-35B4999E6E6E}" presName="sibTrans" presStyleLbl="sibTrans2D1" presStyleIdx="5" presStyleCnt="6"/>
      <dgm:spPr/>
      <dgm:t>
        <a:bodyPr/>
        <a:lstStyle/>
        <a:p>
          <a:endParaRPr lang="es-ES_tradnl"/>
        </a:p>
      </dgm:t>
    </dgm:pt>
  </dgm:ptLst>
  <dgm:cxnLst>
    <dgm:cxn modelId="{4ECA380A-69C7-457E-BF90-5CCA4B40B021}" type="presOf" srcId="{03672AC4-13E7-4FFA-A381-7DB42947942F}" destId="{9E63B92A-45F3-4251-BFFC-97E3EAB4FEDE}" srcOrd="0" destOrd="0" presId="urn:microsoft.com/office/officeart/2005/8/layout/radial6"/>
    <dgm:cxn modelId="{7B43CF05-15A5-4D6B-ACD8-D20DE40D8D61}" srcId="{503776C1-E4D6-442D-BB70-395B3047CE84}" destId="{86F3E2AE-BF48-4C46-87A7-9C8BF8EFBCCA}" srcOrd="3" destOrd="0" parTransId="{B04CA87E-E6B9-4206-A7EC-DBD14106F096}" sibTransId="{8CC41680-35CD-4E1A-ADE6-29693977B15E}"/>
    <dgm:cxn modelId="{DC1876C9-90EB-4C2F-8708-D92BC207999E}" type="presOf" srcId="{790B1130-4C59-45CF-8B84-9A1D61CD970A}" destId="{18352F84-6248-4F4B-8261-178BC3E71696}" srcOrd="0" destOrd="0" presId="urn:microsoft.com/office/officeart/2005/8/layout/radial6"/>
    <dgm:cxn modelId="{891453E8-6AF2-493D-B9A6-C244DA92E8DC}" type="presOf" srcId="{86F3E2AE-BF48-4C46-87A7-9C8BF8EFBCCA}" destId="{0EE24F74-B482-4DB1-8267-DC810048335B}" srcOrd="0" destOrd="0" presId="urn:microsoft.com/office/officeart/2005/8/layout/radial6"/>
    <dgm:cxn modelId="{72C43E16-F461-4ABA-AEB8-B3F8CA46DC8E}" srcId="{503776C1-E4D6-442D-BB70-395B3047CE84}" destId="{861A3EB9-946E-4A7A-A492-5BE2656B46E5}" srcOrd="4" destOrd="0" parTransId="{40EBBC37-0DFB-402B-90ED-23E6660E9E28}" sibTransId="{EA1899E3-7D35-4B0F-BCF3-A37435158A42}"/>
    <dgm:cxn modelId="{D45CC184-13FA-4352-A31B-1A860F911C5D}" type="presOf" srcId="{782EC499-106D-4503-A18E-84B8D2799AC4}" destId="{86FDBE69-9780-4D22-8E59-877943F99563}" srcOrd="0" destOrd="0" presId="urn:microsoft.com/office/officeart/2005/8/layout/radial6"/>
    <dgm:cxn modelId="{8D814FE5-CC49-4AE8-ACBF-37B9E6BCD8CE}" type="presOf" srcId="{503776C1-E4D6-442D-BB70-395B3047CE84}" destId="{48EE836A-CB8C-4E94-A29A-AA61FA6320AE}" srcOrd="0" destOrd="0" presId="urn:microsoft.com/office/officeart/2005/8/layout/radial6"/>
    <dgm:cxn modelId="{0BDEEA97-978D-4CAF-8E83-97BA968ABDBB}" type="presOf" srcId="{9C395D6C-9DFE-4811-8427-4FD13C6D11CC}" destId="{F22CEFED-998F-4387-836A-F3088BC948F0}" srcOrd="0" destOrd="0" presId="urn:microsoft.com/office/officeart/2005/8/layout/radial6"/>
    <dgm:cxn modelId="{FC5D3E60-9DBE-4B0B-8543-5D3B07E5B10C}" type="presOf" srcId="{46A37597-DCA6-498B-98CB-35B4999E6E6E}" destId="{F75F51C8-CB32-45BE-920B-24E87DCA45CE}" srcOrd="0" destOrd="0" presId="urn:microsoft.com/office/officeart/2005/8/layout/radial6"/>
    <dgm:cxn modelId="{3B45C2CE-2119-454A-9D50-7C8921D4C9EB}" type="presOf" srcId="{24A85241-243E-45B9-B33D-9BB8A257FE24}" destId="{23DC5915-0C62-475D-90B9-E7BA686F6460}" srcOrd="0" destOrd="0" presId="urn:microsoft.com/office/officeart/2005/8/layout/radial6"/>
    <dgm:cxn modelId="{3109967B-28AA-4986-BF5C-4FF5CE71F811}" type="presOf" srcId="{8CC41680-35CD-4E1A-ADE6-29693977B15E}" destId="{9A8991A7-F624-4A01-A998-BCA755BE3E77}" srcOrd="0" destOrd="0" presId="urn:microsoft.com/office/officeart/2005/8/layout/radial6"/>
    <dgm:cxn modelId="{A45B5246-B829-4627-A148-91C4728998B8}" srcId="{503776C1-E4D6-442D-BB70-395B3047CE84}" destId="{94FD9D84-E9C2-4402-8473-5862910F26A7}" srcOrd="5" destOrd="0" parTransId="{2A00BDA4-817E-416C-95C8-801A88D2B331}" sibTransId="{46A37597-DCA6-498B-98CB-35B4999E6E6E}"/>
    <dgm:cxn modelId="{FFFFA952-3922-4931-8F31-23E7B653D6B4}" type="presOf" srcId="{5D0C06AE-40A6-4106-96D6-1E89EFD142C0}" destId="{1A77F4FE-F400-4D91-9C5A-CC0CC6DC7E6A}" srcOrd="0" destOrd="0" presId="urn:microsoft.com/office/officeart/2005/8/layout/radial6"/>
    <dgm:cxn modelId="{18A8E599-700D-4847-9875-2FE351F913D1}" srcId="{503776C1-E4D6-442D-BB70-395B3047CE84}" destId="{24A85241-243E-45B9-B33D-9BB8A257FE24}" srcOrd="2" destOrd="0" parTransId="{79EC7C0D-AB26-4341-94CC-975F0885FA43}" sibTransId="{5D0C06AE-40A6-4106-96D6-1E89EFD142C0}"/>
    <dgm:cxn modelId="{6D39B2C2-8D50-4D69-ACAB-2365A25E8CD2}" srcId="{503776C1-E4D6-442D-BB70-395B3047CE84}" destId="{1B90A9F4-1535-4D3B-9B62-F6B00C56B222}" srcOrd="1" destOrd="0" parTransId="{1122A099-0CA0-4BFB-AC39-8F69E2A33B1D}" sibTransId="{9C395D6C-9DFE-4811-8427-4FD13C6D11CC}"/>
    <dgm:cxn modelId="{A9731C17-6A19-4846-A1EE-D38B861D3207}" type="presOf" srcId="{94FD9D84-E9C2-4402-8473-5862910F26A7}" destId="{AB772F27-4942-47BE-9790-CAB7CD9BE74E}" srcOrd="0" destOrd="0" presId="urn:microsoft.com/office/officeart/2005/8/layout/radial6"/>
    <dgm:cxn modelId="{451EDC58-18D0-4EFD-8CD7-34F6355BD7C7}" type="presOf" srcId="{EA1899E3-7D35-4B0F-BCF3-A37435158A42}" destId="{BEE711C6-5EF1-4D6E-904A-A1C2E5F8C373}" srcOrd="0" destOrd="0" presId="urn:microsoft.com/office/officeart/2005/8/layout/radial6"/>
    <dgm:cxn modelId="{7DFACB23-12D2-455F-99F3-F14CDD75E3AF}" type="presOf" srcId="{861A3EB9-946E-4A7A-A492-5BE2656B46E5}" destId="{755942FD-DB91-401D-BFD8-1D757920BB59}" srcOrd="0" destOrd="0" presId="urn:microsoft.com/office/officeart/2005/8/layout/radial6"/>
    <dgm:cxn modelId="{7903F142-CE69-423B-BD96-6BC7DD5AD2EA}" srcId="{790B1130-4C59-45CF-8B84-9A1D61CD970A}" destId="{503776C1-E4D6-442D-BB70-395B3047CE84}" srcOrd="0" destOrd="0" parTransId="{EB497402-FDD6-4C0F-A15F-8B3AA30D0989}" sibTransId="{B00DE112-6E4C-4AFF-AF18-30E7ECB467D4}"/>
    <dgm:cxn modelId="{2173C9E3-1B0E-429C-9DD5-1CD0A6C2B66C}" type="presOf" srcId="{1B90A9F4-1535-4D3B-9B62-F6B00C56B222}" destId="{93539D9A-E09C-4BE8-BF77-AC3C6AEC2039}" srcOrd="0" destOrd="0" presId="urn:microsoft.com/office/officeart/2005/8/layout/radial6"/>
    <dgm:cxn modelId="{D73C9A06-89A4-44D1-B4E4-54DB36F9089C}" srcId="{503776C1-E4D6-442D-BB70-395B3047CE84}" destId="{782EC499-106D-4503-A18E-84B8D2799AC4}" srcOrd="0" destOrd="0" parTransId="{E8B1A415-D804-47D8-A43E-33F68292BB13}" sibTransId="{03672AC4-13E7-4FFA-A381-7DB42947942F}"/>
    <dgm:cxn modelId="{0BCB405D-5AA8-4410-8AE8-BA777B60C761}" type="presParOf" srcId="{18352F84-6248-4F4B-8261-178BC3E71696}" destId="{48EE836A-CB8C-4E94-A29A-AA61FA6320AE}" srcOrd="0" destOrd="0" presId="urn:microsoft.com/office/officeart/2005/8/layout/radial6"/>
    <dgm:cxn modelId="{161AF531-E88B-4A36-95AF-E21EE331FD11}" type="presParOf" srcId="{18352F84-6248-4F4B-8261-178BC3E71696}" destId="{86FDBE69-9780-4D22-8E59-877943F99563}" srcOrd="1" destOrd="0" presId="urn:microsoft.com/office/officeart/2005/8/layout/radial6"/>
    <dgm:cxn modelId="{95FBB0C2-6D27-4148-BF72-45BB56CD3329}" type="presParOf" srcId="{18352F84-6248-4F4B-8261-178BC3E71696}" destId="{BADCA436-ACF9-4D5A-871C-178E728A169B}" srcOrd="2" destOrd="0" presId="urn:microsoft.com/office/officeart/2005/8/layout/radial6"/>
    <dgm:cxn modelId="{DC3BD1DA-2683-43A4-9EBA-77FAAC887294}" type="presParOf" srcId="{18352F84-6248-4F4B-8261-178BC3E71696}" destId="{9E63B92A-45F3-4251-BFFC-97E3EAB4FEDE}" srcOrd="3" destOrd="0" presId="urn:microsoft.com/office/officeart/2005/8/layout/radial6"/>
    <dgm:cxn modelId="{469DD819-257F-45E5-82AB-000820813837}" type="presParOf" srcId="{18352F84-6248-4F4B-8261-178BC3E71696}" destId="{93539D9A-E09C-4BE8-BF77-AC3C6AEC2039}" srcOrd="4" destOrd="0" presId="urn:microsoft.com/office/officeart/2005/8/layout/radial6"/>
    <dgm:cxn modelId="{13D01EB3-62D1-4FCA-96B7-82640CFE5A5C}" type="presParOf" srcId="{18352F84-6248-4F4B-8261-178BC3E71696}" destId="{13157898-5A49-49AB-A421-8AAFE95EC31E}" srcOrd="5" destOrd="0" presId="urn:microsoft.com/office/officeart/2005/8/layout/radial6"/>
    <dgm:cxn modelId="{8D3A8845-50B6-4DDF-9664-F20599C6F1DA}" type="presParOf" srcId="{18352F84-6248-4F4B-8261-178BC3E71696}" destId="{F22CEFED-998F-4387-836A-F3088BC948F0}" srcOrd="6" destOrd="0" presId="urn:microsoft.com/office/officeart/2005/8/layout/radial6"/>
    <dgm:cxn modelId="{119614D7-F484-4087-805F-871D5E02302F}" type="presParOf" srcId="{18352F84-6248-4F4B-8261-178BC3E71696}" destId="{23DC5915-0C62-475D-90B9-E7BA686F6460}" srcOrd="7" destOrd="0" presId="urn:microsoft.com/office/officeart/2005/8/layout/radial6"/>
    <dgm:cxn modelId="{7EB3121C-6BFD-48DF-9A27-4E7BDFB981A4}" type="presParOf" srcId="{18352F84-6248-4F4B-8261-178BC3E71696}" destId="{6BB17991-B0B1-46B6-9BF8-A634739C8C42}" srcOrd="8" destOrd="0" presId="urn:microsoft.com/office/officeart/2005/8/layout/radial6"/>
    <dgm:cxn modelId="{5A384C10-E010-4FCC-9F5F-BA6BE2D59229}" type="presParOf" srcId="{18352F84-6248-4F4B-8261-178BC3E71696}" destId="{1A77F4FE-F400-4D91-9C5A-CC0CC6DC7E6A}" srcOrd="9" destOrd="0" presId="urn:microsoft.com/office/officeart/2005/8/layout/radial6"/>
    <dgm:cxn modelId="{031113A6-59B2-4E4D-81D8-0A8AED245DDF}" type="presParOf" srcId="{18352F84-6248-4F4B-8261-178BC3E71696}" destId="{0EE24F74-B482-4DB1-8267-DC810048335B}" srcOrd="10" destOrd="0" presId="urn:microsoft.com/office/officeart/2005/8/layout/radial6"/>
    <dgm:cxn modelId="{2CF6A519-77C0-4AC3-96DE-C2974858826E}" type="presParOf" srcId="{18352F84-6248-4F4B-8261-178BC3E71696}" destId="{DBDEB8D8-7457-4591-8206-AAD3E25692F3}" srcOrd="11" destOrd="0" presId="urn:microsoft.com/office/officeart/2005/8/layout/radial6"/>
    <dgm:cxn modelId="{0BB074F0-AFBB-46AD-A002-1C9D27A4F855}" type="presParOf" srcId="{18352F84-6248-4F4B-8261-178BC3E71696}" destId="{9A8991A7-F624-4A01-A998-BCA755BE3E77}" srcOrd="12" destOrd="0" presId="urn:microsoft.com/office/officeart/2005/8/layout/radial6"/>
    <dgm:cxn modelId="{70AC2DF1-29C7-4CAB-86AC-F0CF633FCDFA}" type="presParOf" srcId="{18352F84-6248-4F4B-8261-178BC3E71696}" destId="{755942FD-DB91-401D-BFD8-1D757920BB59}" srcOrd="13" destOrd="0" presId="urn:microsoft.com/office/officeart/2005/8/layout/radial6"/>
    <dgm:cxn modelId="{AB03DB0F-2941-4E65-885E-BD8CE8C92AC5}" type="presParOf" srcId="{18352F84-6248-4F4B-8261-178BC3E71696}" destId="{95F6BA98-C867-4422-A7D6-30BF1022AD26}" srcOrd="14" destOrd="0" presId="urn:microsoft.com/office/officeart/2005/8/layout/radial6"/>
    <dgm:cxn modelId="{1A46D791-D059-4CED-9EC3-3481EB73333A}" type="presParOf" srcId="{18352F84-6248-4F4B-8261-178BC3E71696}" destId="{BEE711C6-5EF1-4D6E-904A-A1C2E5F8C373}" srcOrd="15" destOrd="0" presId="urn:microsoft.com/office/officeart/2005/8/layout/radial6"/>
    <dgm:cxn modelId="{809840DF-A014-47B7-B4C1-A5B57793F8CE}" type="presParOf" srcId="{18352F84-6248-4F4B-8261-178BC3E71696}" destId="{AB772F27-4942-47BE-9790-CAB7CD9BE74E}" srcOrd="16" destOrd="0" presId="urn:microsoft.com/office/officeart/2005/8/layout/radial6"/>
    <dgm:cxn modelId="{8F99D4A0-1002-4502-9BD8-67D67B0E3B68}" type="presParOf" srcId="{18352F84-6248-4F4B-8261-178BC3E71696}" destId="{5B5B214A-208A-4042-9739-1DC8E91EEFFC}" srcOrd="17" destOrd="0" presId="urn:microsoft.com/office/officeart/2005/8/layout/radial6"/>
    <dgm:cxn modelId="{E6FC20D5-30EA-4750-B3F3-0D8C06005B99}" type="presParOf" srcId="{18352F84-6248-4F4B-8261-178BC3E71696}" destId="{F75F51C8-CB32-45BE-920B-24E87DCA45CE}" srcOrd="18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3D1DB5-29BF-4F32-93A0-9D718F7EB3CD}" type="doc">
      <dgm:prSet loTypeId="urn:microsoft.com/office/officeart/2005/8/layout/arrow2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C8F051D-33EE-493B-B6B1-C12FFB314FA2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Migración</a:t>
          </a:r>
          <a:endParaRPr lang="es-ES" sz="1600" b="1" dirty="0">
            <a:solidFill>
              <a:schemeClr val="bg1"/>
            </a:solidFill>
          </a:endParaRPr>
        </a:p>
      </dgm:t>
    </dgm:pt>
    <dgm:pt modelId="{208F33B9-59E1-4128-B34F-85A4ED2C9D0C}" type="parTrans" cxnId="{A81A7525-1152-48B8-BF0D-7A01AF208444}">
      <dgm:prSet/>
      <dgm:spPr/>
      <dgm:t>
        <a:bodyPr/>
        <a:lstStyle/>
        <a:p>
          <a:endParaRPr lang="es-ES"/>
        </a:p>
      </dgm:t>
    </dgm:pt>
    <dgm:pt modelId="{113BD8E7-DE25-4F39-A70D-6A1A6E10519D}" type="sibTrans" cxnId="{A81A7525-1152-48B8-BF0D-7A01AF208444}">
      <dgm:prSet/>
      <dgm:spPr/>
      <dgm:t>
        <a:bodyPr/>
        <a:lstStyle/>
        <a:p>
          <a:endParaRPr lang="es-ES"/>
        </a:p>
      </dgm:t>
    </dgm:pt>
    <dgm:pt modelId="{71EF07DF-5F49-498D-9F00-BD6A2C285F36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Formación</a:t>
          </a:r>
          <a:endParaRPr lang="es-ES" sz="1600" b="1" dirty="0">
            <a:solidFill>
              <a:schemeClr val="bg1"/>
            </a:solidFill>
          </a:endParaRPr>
        </a:p>
      </dgm:t>
    </dgm:pt>
    <dgm:pt modelId="{84537FF7-F787-423A-90B0-1D8EED8FAE20}" type="parTrans" cxnId="{57450706-58A1-477E-9681-1F8E6FC4369D}">
      <dgm:prSet/>
      <dgm:spPr/>
      <dgm:t>
        <a:bodyPr/>
        <a:lstStyle/>
        <a:p>
          <a:endParaRPr lang="es-ES"/>
        </a:p>
      </dgm:t>
    </dgm:pt>
    <dgm:pt modelId="{38841DA4-80E2-40F6-AAD5-5752B5E71CC4}" type="sibTrans" cxnId="{57450706-58A1-477E-9681-1F8E6FC4369D}">
      <dgm:prSet/>
      <dgm:spPr/>
      <dgm:t>
        <a:bodyPr/>
        <a:lstStyle/>
        <a:p>
          <a:endParaRPr lang="es-ES"/>
        </a:p>
      </dgm:t>
    </dgm:pt>
    <dgm:pt modelId="{F4794B1B-395F-4F04-8601-F488038BF4A6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Ámbito laboral atractivo</a:t>
          </a:r>
          <a:endParaRPr lang="es-ES" sz="1600" b="1" dirty="0">
            <a:solidFill>
              <a:schemeClr val="bg1"/>
            </a:solidFill>
          </a:endParaRPr>
        </a:p>
      </dgm:t>
    </dgm:pt>
    <dgm:pt modelId="{DC33F882-B03B-41D2-A658-D317EE58A222}" type="parTrans" cxnId="{9D0A5F95-4855-4147-BC83-88FFA767CE0C}">
      <dgm:prSet/>
      <dgm:spPr/>
      <dgm:t>
        <a:bodyPr/>
        <a:lstStyle/>
        <a:p>
          <a:endParaRPr lang="es-ES"/>
        </a:p>
      </dgm:t>
    </dgm:pt>
    <dgm:pt modelId="{498F4F9C-1656-4FBA-87BD-19D66D224524}" type="sibTrans" cxnId="{9D0A5F95-4855-4147-BC83-88FFA767CE0C}">
      <dgm:prSet/>
      <dgm:spPr/>
      <dgm:t>
        <a:bodyPr/>
        <a:lstStyle/>
        <a:p>
          <a:endParaRPr lang="es-ES"/>
        </a:p>
      </dgm:t>
    </dgm:pt>
    <dgm:pt modelId="{808BDA9A-0F9A-446F-B822-DD2175D3338A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Centro Universitario</a:t>
          </a:r>
          <a:endParaRPr lang="es-ES" sz="1600" b="1" dirty="0">
            <a:solidFill>
              <a:schemeClr val="bg1"/>
            </a:solidFill>
          </a:endParaRPr>
        </a:p>
      </dgm:t>
    </dgm:pt>
    <dgm:pt modelId="{5F5B4115-A28B-4346-9562-07BBCF2ECE65}" type="parTrans" cxnId="{2945A646-741C-4B01-A3B3-4B954D557DB0}">
      <dgm:prSet/>
      <dgm:spPr/>
      <dgm:t>
        <a:bodyPr/>
        <a:lstStyle/>
        <a:p>
          <a:endParaRPr lang="es-ES"/>
        </a:p>
      </dgm:t>
    </dgm:pt>
    <dgm:pt modelId="{E6F5690C-2F0D-4383-98E1-DCAAEBE4E730}" type="sibTrans" cxnId="{2945A646-741C-4B01-A3B3-4B954D557DB0}">
      <dgm:prSet/>
      <dgm:spPr/>
      <dgm:t>
        <a:bodyPr/>
        <a:lstStyle/>
        <a:p>
          <a:endParaRPr lang="es-ES"/>
        </a:p>
      </dgm:t>
    </dgm:pt>
    <dgm:pt modelId="{1C1B57C2-7C03-40E9-A5C6-7A2CBE332690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bg1"/>
              </a:solidFill>
            </a:rPr>
            <a:t>Estabilidad Profesional</a:t>
          </a:r>
          <a:endParaRPr lang="es-ES" sz="1600" b="1" dirty="0">
            <a:solidFill>
              <a:schemeClr val="bg1"/>
            </a:solidFill>
          </a:endParaRPr>
        </a:p>
      </dgm:t>
    </dgm:pt>
    <dgm:pt modelId="{FA04538F-2631-487A-BB8B-ABC82D8B583A}" type="parTrans" cxnId="{85FDEA60-8570-46A4-A07B-7491A3135806}">
      <dgm:prSet/>
      <dgm:spPr/>
      <dgm:t>
        <a:bodyPr/>
        <a:lstStyle/>
        <a:p>
          <a:endParaRPr lang="es-ES"/>
        </a:p>
      </dgm:t>
    </dgm:pt>
    <dgm:pt modelId="{AE78678F-A076-4CD4-B40C-E3026621AACF}" type="sibTrans" cxnId="{85FDEA60-8570-46A4-A07B-7491A3135806}">
      <dgm:prSet/>
      <dgm:spPr/>
      <dgm:t>
        <a:bodyPr/>
        <a:lstStyle/>
        <a:p>
          <a:endParaRPr lang="es-ES"/>
        </a:p>
      </dgm:t>
    </dgm:pt>
    <dgm:pt modelId="{4C21A691-C8CB-4199-B325-2F0D97F19EF3}" type="pres">
      <dgm:prSet presAssocID="{963D1DB5-29BF-4F32-93A0-9D718F7EB3C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0EA89C-4E3F-4987-B027-798F97D0D0DD}" type="pres">
      <dgm:prSet presAssocID="{963D1DB5-29BF-4F32-93A0-9D718F7EB3CD}" presName="arrow" presStyleLbl="bgShp" presStyleIdx="0" presStyleCnt="1"/>
      <dgm:spPr/>
    </dgm:pt>
    <dgm:pt modelId="{938B467D-8590-4A41-853D-A95E07C06FA8}" type="pres">
      <dgm:prSet presAssocID="{963D1DB5-29BF-4F32-93A0-9D718F7EB3CD}" presName="arrowDiagram5" presStyleCnt="0"/>
      <dgm:spPr/>
    </dgm:pt>
    <dgm:pt modelId="{D9A06955-9622-4519-A980-B3F04889FAE9}" type="pres">
      <dgm:prSet presAssocID="{0C8F051D-33EE-493B-B6B1-C12FFB314FA2}" presName="bullet5a" presStyleLbl="node1" presStyleIdx="0" presStyleCnt="5"/>
      <dgm:spPr/>
    </dgm:pt>
    <dgm:pt modelId="{35B4FFAE-3623-40DE-8CC0-A09A8C52381B}" type="pres">
      <dgm:prSet presAssocID="{0C8F051D-33EE-493B-B6B1-C12FFB314FA2}" presName="textBox5a" presStyleLbl="revTx" presStyleIdx="0" presStyleCnt="5" custScaleX="1919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243102-9E20-4E78-9183-D63F204ADD07}" type="pres">
      <dgm:prSet presAssocID="{808BDA9A-0F9A-446F-B822-DD2175D3338A}" presName="bullet5b" presStyleLbl="node1" presStyleIdx="1" presStyleCnt="5"/>
      <dgm:spPr/>
    </dgm:pt>
    <dgm:pt modelId="{86E639C0-9150-48CA-89CD-3CD1C2F903C6}" type="pres">
      <dgm:prSet presAssocID="{808BDA9A-0F9A-446F-B822-DD2175D3338A}" presName="textBox5b" presStyleLbl="revTx" presStyleIdx="1" presStyleCnt="5" custScaleX="132232" custLinFactNeighborX="23391" custLinFactNeighborY="-6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B354B5-9318-48F1-B25A-0DF43FBA4CC8}" type="pres">
      <dgm:prSet presAssocID="{71EF07DF-5F49-498D-9F00-BD6A2C285F36}" presName="bullet5c" presStyleLbl="node1" presStyleIdx="2" presStyleCnt="5"/>
      <dgm:spPr/>
    </dgm:pt>
    <dgm:pt modelId="{E9D221FF-B424-4C22-8A2E-AE827D1DD682}" type="pres">
      <dgm:prSet presAssocID="{71EF07DF-5F49-498D-9F00-BD6A2C285F36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702DAD-F765-4EC4-85DC-3C5A60FAEAC6}" type="pres">
      <dgm:prSet presAssocID="{F4794B1B-395F-4F04-8601-F488038BF4A6}" presName="bullet5d" presStyleLbl="node1" presStyleIdx="3" presStyleCnt="5"/>
      <dgm:spPr/>
    </dgm:pt>
    <dgm:pt modelId="{8EE7900E-1D6E-4844-9756-4F2AB77C741D}" type="pres">
      <dgm:prSet presAssocID="{F4794B1B-395F-4F04-8601-F488038BF4A6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C7DEC57-B90D-4B2C-B3C9-9F4B79C15E12}" type="pres">
      <dgm:prSet presAssocID="{1C1B57C2-7C03-40E9-A5C6-7A2CBE332690}" presName="bullet5e" presStyleLbl="node1" presStyleIdx="4" presStyleCnt="5"/>
      <dgm:spPr/>
    </dgm:pt>
    <dgm:pt modelId="{5931B32C-C547-4958-B22A-E63A46345266}" type="pres">
      <dgm:prSet presAssocID="{1C1B57C2-7C03-40E9-A5C6-7A2CBE332690}" presName="textBox5e" presStyleLbl="revTx" presStyleIdx="4" presStyleCnt="5" custScaleX="1360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9BBA2F4-2846-4D20-A51B-C1D29115D58C}" type="presOf" srcId="{0C8F051D-33EE-493B-B6B1-C12FFB314FA2}" destId="{35B4FFAE-3623-40DE-8CC0-A09A8C52381B}" srcOrd="0" destOrd="0" presId="urn:microsoft.com/office/officeart/2005/8/layout/arrow2"/>
    <dgm:cxn modelId="{A2725EE7-BF0C-4E2C-85F2-9280B67A5211}" type="presOf" srcId="{963D1DB5-29BF-4F32-93A0-9D718F7EB3CD}" destId="{4C21A691-C8CB-4199-B325-2F0D97F19EF3}" srcOrd="0" destOrd="0" presId="urn:microsoft.com/office/officeart/2005/8/layout/arrow2"/>
    <dgm:cxn modelId="{9D0A5F95-4855-4147-BC83-88FFA767CE0C}" srcId="{963D1DB5-29BF-4F32-93A0-9D718F7EB3CD}" destId="{F4794B1B-395F-4F04-8601-F488038BF4A6}" srcOrd="3" destOrd="0" parTransId="{DC33F882-B03B-41D2-A658-D317EE58A222}" sibTransId="{498F4F9C-1656-4FBA-87BD-19D66D224524}"/>
    <dgm:cxn modelId="{8E326AD1-7A10-41EF-8882-3409D8595C59}" type="presOf" srcId="{808BDA9A-0F9A-446F-B822-DD2175D3338A}" destId="{86E639C0-9150-48CA-89CD-3CD1C2F903C6}" srcOrd="0" destOrd="0" presId="urn:microsoft.com/office/officeart/2005/8/layout/arrow2"/>
    <dgm:cxn modelId="{D11D57BB-3252-4936-9E72-82C5E88019AF}" type="presOf" srcId="{1C1B57C2-7C03-40E9-A5C6-7A2CBE332690}" destId="{5931B32C-C547-4958-B22A-E63A46345266}" srcOrd="0" destOrd="0" presId="urn:microsoft.com/office/officeart/2005/8/layout/arrow2"/>
    <dgm:cxn modelId="{A81A7525-1152-48B8-BF0D-7A01AF208444}" srcId="{963D1DB5-29BF-4F32-93A0-9D718F7EB3CD}" destId="{0C8F051D-33EE-493B-B6B1-C12FFB314FA2}" srcOrd="0" destOrd="0" parTransId="{208F33B9-59E1-4128-B34F-85A4ED2C9D0C}" sibTransId="{113BD8E7-DE25-4F39-A70D-6A1A6E10519D}"/>
    <dgm:cxn modelId="{57450706-58A1-477E-9681-1F8E6FC4369D}" srcId="{963D1DB5-29BF-4F32-93A0-9D718F7EB3CD}" destId="{71EF07DF-5F49-498D-9F00-BD6A2C285F36}" srcOrd="2" destOrd="0" parTransId="{84537FF7-F787-423A-90B0-1D8EED8FAE20}" sibTransId="{38841DA4-80E2-40F6-AAD5-5752B5E71CC4}"/>
    <dgm:cxn modelId="{2945A646-741C-4B01-A3B3-4B954D557DB0}" srcId="{963D1DB5-29BF-4F32-93A0-9D718F7EB3CD}" destId="{808BDA9A-0F9A-446F-B822-DD2175D3338A}" srcOrd="1" destOrd="0" parTransId="{5F5B4115-A28B-4346-9562-07BBCF2ECE65}" sibTransId="{E6F5690C-2F0D-4383-98E1-DCAAEBE4E730}"/>
    <dgm:cxn modelId="{85FDEA60-8570-46A4-A07B-7491A3135806}" srcId="{963D1DB5-29BF-4F32-93A0-9D718F7EB3CD}" destId="{1C1B57C2-7C03-40E9-A5C6-7A2CBE332690}" srcOrd="4" destOrd="0" parTransId="{FA04538F-2631-487A-BB8B-ABC82D8B583A}" sibTransId="{AE78678F-A076-4CD4-B40C-E3026621AACF}"/>
    <dgm:cxn modelId="{FD0B39A5-E235-47EB-A217-52D57873D6F7}" type="presOf" srcId="{F4794B1B-395F-4F04-8601-F488038BF4A6}" destId="{8EE7900E-1D6E-4844-9756-4F2AB77C741D}" srcOrd="0" destOrd="0" presId="urn:microsoft.com/office/officeart/2005/8/layout/arrow2"/>
    <dgm:cxn modelId="{D51BFB3C-7DDE-4B3B-9DD9-965925B7443B}" type="presOf" srcId="{71EF07DF-5F49-498D-9F00-BD6A2C285F36}" destId="{E9D221FF-B424-4C22-8A2E-AE827D1DD682}" srcOrd="0" destOrd="0" presId="urn:microsoft.com/office/officeart/2005/8/layout/arrow2"/>
    <dgm:cxn modelId="{2156FC34-41FC-4A3A-91B8-D1583B1C5C58}" type="presParOf" srcId="{4C21A691-C8CB-4199-B325-2F0D97F19EF3}" destId="{CB0EA89C-4E3F-4987-B027-798F97D0D0DD}" srcOrd="0" destOrd="0" presId="urn:microsoft.com/office/officeart/2005/8/layout/arrow2"/>
    <dgm:cxn modelId="{93E33B9F-A2A0-4DD6-8C68-F0CB3F189A96}" type="presParOf" srcId="{4C21A691-C8CB-4199-B325-2F0D97F19EF3}" destId="{938B467D-8590-4A41-853D-A95E07C06FA8}" srcOrd="1" destOrd="0" presId="urn:microsoft.com/office/officeart/2005/8/layout/arrow2"/>
    <dgm:cxn modelId="{6AEA2ECB-B23A-42B1-9BE3-1E321CFAD943}" type="presParOf" srcId="{938B467D-8590-4A41-853D-A95E07C06FA8}" destId="{D9A06955-9622-4519-A980-B3F04889FAE9}" srcOrd="0" destOrd="0" presId="urn:microsoft.com/office/officeart/2005/8/layout/arrow2"/>
    <dgm:cxn modelId="{A22B27E3-88DF-4D65-9D3E-8206F43275BE}" type="presParOf" srcId="{938B467D-8590-4A41-853D-A95E07C06FA8}" destId="{35B4FFAE-3623-40DE-8CC0-A09A8C52381B}" srcOrd="1" destOrd="0" presId="urn:microsoft.com/office/officeart/2005/8/layout/arrow2"/>
    <dgm:cxn modelId="{D8814992-9D50-4EEB-8A2C-C4DEA4144B22}" type="presParOf" srcId="{938B467D-8590-4A41-853D-A95E07C06FA8}" destId="{02243102-9E20-4E78-9183-D63F204ADD07}" srcOrd="2" destOrd="0" presId="urn:microsoft.com/office/officeart/2005/8/layout/arrow2"/>
    <dgm:cxn modelId="{7BF2B9AE-35EB-4739-8455-F55679A12EAF}" type="presParOf" srcId="{938B467D-8590-4A41-853D-A95E07C06FA8}" destId="{86E639C0-9150-48CA-89CD-3CD1C2F903C6}" srcOrd="3" destOrd="0" presId="urn:microsoft.com/office/officeart/2005/8/layout/arrow2"/>
    <dgm:cxn modelId="{64EF00B7-7D2F-48B5-8406-F22DF5F7C8F0}" type="presParOf" srcId="{938B467D-8590-4A41-853D-A95E07C06FA8}" destId="{2EB354B5-9318-48F1-B25A-0DF43FBA4CC8}" srcOrd="4" destOrd="0" presId="urn:microsoft.com/office/officeart/2005/8/layout/arrow2"/>
    <dgm:cxn modelId="{D0D1167D-3DE8-44EC-A04E-B153D6039094}" type="presParOf" srcId="{938B467D-8590-4A41-853D-A95E07C06FA8}" destId="{E9D221FF-B424-4C22-8A2E-AE827D1DD682}" srcOrd="5" destOrd="0" presId="urn:microsoft.com/office/officeart/2005/8/layout/arrow2"/>
    <dgm:cxn modelId="{A01F62DF-1A95-4B13-9BB4-80ACCDDB511C}" type="presParOf" srcId="{938B467D-8590-4A41-853D-A95E07C06FA8}" destId="{89702DAD-F765-4EC4-85DC-3C5A60FAEAC6}" srcOrd="6" destOrd="0" presId="urn:microsoft.com/office/officeart/2005/8/layout/arrow2"/>
    <dgm:cxn modelId="{6D658233-B829-4593-A57D-045F20F1EC0F}" type="presParOf" srcId="{938B467D-8590-4A41-853D-A95E07C06FA8}" destId="{8EE7900E-1D6E-4844-9756-4F2AB77C741D}" srcOrd="7" destOrd="0" presId="urn:microsoft.com/office/officeart/2005/8/layout/arrow2"/>
    <dgm:cxn modelId="{4B946C48-9047-4E18-A5CF-66C05FC97A96}" type="presParOf" srcId="{938B467D-8590-4A41-853D-A95E07C06FA8}" destId="{CC7DEC57-B90D-4B2C-B3C9-9F4B79C15E12}" srcOrd="8" destOrd="0" presId="urn:microsoft.com/office/officeart/2005/8/layout/arrow2"/>
    <dgm:cxn modelId="{F57E1A59-47D9-41ED-BCEA-9F88719F427C}" type="presParOf" srcId="{938B467D-8590-4A41-853D-A95E07C06FA8}" destId="{5931B32C-C547-4958-B22A-E63A46345266}" srcOrd="9" destOrd="0" presId="urn:microsoft.com/office/officeart/2005/8/layout/arrow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0AB957-F0F5-4DC0-B1C5-25909C3E6A83}" type="doc">
      <dgm:prSet loTypeId="urn:microsoft.com/office/officeart/2005/8/layout/target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59422B4-AD48-4D00-B8FF-58B47888BBAF}">
      <dgm:prSet phldrT="[Texto]"/>
      <dgm:spPr/>
      <dgm:t>
        <a:bodyPr/>
        <a:lstStyle/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ENTORNO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BBE818-D8BF-4579-8F39-6E7F3CCD4ADA}" type="parTrans" cxnId="{2E0F4B4B-B940-4C7E-A9FE-9217E4AE2E25}">
      <dgm:prSet/>
      <dgm:spPr/>
      <dgm:t>
        <a:bodyPr/>
        <a:lstStyle/>
        <a:p>
          <a:endParaRPr lang="es-ES"/>
        </a:p>
      </dgm:t>
    </dgm:pt>
    <dgm:pt modelId="{0CE1AD67-24EC-4A7A-A429-0BFB330A44C5}" type="sibTrans" cxnId="{2E0F4B4B-B940-4C7E-A9FE-9217E4AE2E25}">
      <dgm:prSet/>
      <dgm:spPr/>
      <dgm:t>
        <a:bodyPr/>
        <a:lstStyle/>
        <a:p>
          <a:endParaRPr lang="es-ES"/>
        </a:p>
      </dgm:t>
    </dgm:pt>
    <dgm:pt modelId="{F8465615-13C7-4507-934A-C2D897EC5D1F}">
      <dgm:prSet phldrT="[Texto]" custT="1"/>
      <dgm:spPr/>
      <dgm:t>
        <a:bodyPr/>
        <a:lstStyle/>
        <a:p>
          <a:r>
            <a:rPr lang="es-ES" sz="1000" dirty="0" smtClean="0"/>
            <a:t>Recursos / Alimentos</a:t>
          </a:r>
          <a:endParaRPr lang="es-ES" sz="1000" dirty="0"/>
        </a:p>
      </dgm:t>
    </dgm:pt>
    <dgm:pt modelId="{6D0284C7-D52F-4981-87D6-D7A587500DA1}" type="parTrans" cxnId="{A1C47E96-4F2E-421F-A606-F7414B018734}">
      <dgm:prSet/>
      <dgm:spPr/>
      <dgm:t>
        <a:bodyPr/>
        <a:lstStyle/>
        <a:p>
          <a:endParaRPr lang="es-ES"/>
        </a:p>
      </dgm:t>
    </dgm:pt>
    <dgm:pt modelId="{DC863041-8FF7-4521-AE5C-B344D300CF12}" type="sibTrans" cxnId="{A1C47E96-4F2E-421F-A606-F7414B018734}">
      <dgm:prSet/>
      <dgm:spPr/>
      <dgm:t>
        <a:bodyPr/>
        <a:lstStyle/>
        <a:p>
          <a:endParaRPr lang="es-ES"/>
        </a:p>
      </dgm:t>
    </dgm:pt>
    <dgm:pt modelId="{A5630507-2857-4E1A-8223-BF99FA32EF3A}">
      <dgm:prSet phldrT="[Texto]" custT="1"/>
      <dgm:spPr/>
      <dgm:t>
        <a:bodyPr/>
        <a:lstStyle/>
        <a:p>
          <a:r>
            <a:rPr lang="es-ES" sz="1000" dirty="0" smtClean="0"/>
            <a:t>Residuos </a:t>
          </a:r>
          <a:endParaRPr lang="es-ES" sz="1000" dirty="0"/>
        </a:p>
      </dgm:t>
    </dgm:pt>
    <dgm:pt modelId="{D1CB8111-3431-48A7-81FA-D8C60E4633C5}" type="parTrans" cxnId="{3C274D66-C039-4E94-87FC-BB0DB45999BA}">
      <dgm:prSet/>
      <dgm:spPr/>
      <dgm:t>
        <a:bodyPr/>
        <a:lstStyle/>
        <a:p>
          <a:endParaRPr lang="es-ES"/>
        </a:p>
      </dgm:t>
    </dgm:pt>
    <dgm:pt modelId="{7F57F4FB-14B0-48C7-9287-04DF88EE6EFF}" type="sibTrans" cxnId="{3C274D66-C039-4E94-87FC-BB0DB45999BA}">
      <dgm:prSet/>
      <dgm:spPr/>
      <dgm:t>
        <a:bodyPr/>
        <a:lstStyle/>
        <a:p>
          <a:endParaRPr lang="es-ES"/>
        </a:p>
      </dgm:t>
    </dgm:pt>
    <dgm:pt modelId="{B43D11A8-8289-4925-B53A-2E8DFD257C30}">
      <dgm:prSet phldrT="[Texto]" custT="1"/>
      <dgm:spPr/>
      <dgm:t>
        <a:bodyPr/>
        <a:lstStyle/>
        <a:p>
          <a:r>
            <a:rPr lang="es-E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SMART CITY</a:t>
          </a:r>
          <a:endParaRPr lang="es-E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7E34B4-2D58-4762-9B07-EE5315D1C30D}" type="parTrans" cxnId="{8E85FD06-E4D3-4ADE-9E12-D64471BC7907}">
      <dgm:prSet/>
      <dgm:spPr/>
      <dgm:t>
        <a:bodyPr/>
        <a:lstStyle/>
        <a:p>
          <a:endParaRPr lang="es-ES"/>
        </a:p>
      </dgm:t>
    </dgm:pt>
    <dgm:pt modelId="{58F7BDD9-2041-45F0-8402-CE476C7C1C43}" type="sibTrans" cxnId="{8E85FD06-E4D3-4ADE-9E12-D64471BC7907}">
      <dgm:prSet/>
      <dgm:spPr/>
      <dgm:t>
        <a:bodyPr/>
        <a:lstStyle/>
        <a:p>
          <a:endParaRPr lang="es-ES"/>
        </a:p>
      </dgm:t>
    </dgm:pt>
    <dgm:pt modelId="{03725D5F-167B-43F0-9FCD-6631DBDB65AA}">
      <dgm:prSet phldrT="[Texto]" custT="1"/>
      <dgm:spPr/>
      <dgm:t>
        <a:bodyPr/>
        <a:lstStyle/>
        <a:p>
          <a:r>
            <a:rPr lang="es-ES" sz="1000" dirty="0" smtClean="0"/>
            <a:t>Desarrollo Económico</a:t>
          </a:r>
          <a:endParaRPr lang="es-ES" sz="1000" dirty="0"/>
        </a:p>
      </dgm:t>
    </dgm:pt>
    <dgm:pt modelId="{02EE8654-69F3-4881-A978-3B3826E32E18}" type="parTrans" cxnId="{DEECEC43-91F3-4930-9B26-A658078547D6}">
      <dgm:prSet/>
      <dgm:spPr/>
      <dgm:t>
        <a:bodyPr/>
        <a:lstStyle/>
        <a:p>
          <a:endParaRPr lang="es-ES"/>
        </a:p>
      </dgm:t>
    </dgm:pt>
    <dgm:pt modelId="{0E0D1E16-28ED-4757-ADE5-FCBE9497235F}" type="sibTrans" cxnId="{DEECEC43-91F3-4930-9B26-A658078547D6}">
      <dgm:prSet/>
      <dgm:spPr/>
      <dgm:t>
        <a:bodyPr/>
        <a:lstStyle/>
        <a:p>
          <a:endParaRPr lang="es-ES"/>
        </a:p>
      </dgm:t>
    </dgm:pt>
    <dgm:pt modelId="{56777FC5-1735-488B-9FA7-B10304720C41}">
      <dgm:prSet phldrT="[Texto]" custT="1"/>
      <dgm:spPr/>
      <dgm:t>
        <a:bodyPr/>
        <a:lstStyle/>
        <a:p>
          <a:r>
            <a:rPr lang="es-ES" sz="1000" dirty="0" smtClean="0"/>
            <a:t>Emisión Contaminantes</a:t>
          </a:r>
          <a:endParaRPr lang="es-ES" sz="1000" dirty="0"/>
        </a:p>
      </dgm:t>
    </dgm:pt>
    <dgm:pt modelId="{1091501D-7325-4B44-856F-4681E617563C}" type="parTrans" cxnId="{CBF82661-0E0E-4773-9782-02998F914A0B}">
      <dgm:prSet/>
      <dgm:spPr/>
      <dgm:t>
        <a:bodyPr/>
        <a:lstStyle/>
        <a:p>
          <a:endParaRPr lang="es-ES"/>
        </a:p>
      </dgm:t>
    </dgm:pt>
    <dgm:pt modelId="{6F404322-9761-47FA-A813-F0401607E60B}" type="sibTrans" cxnId="{CBF82661-0E0E-4773-9782-02998F914A0B}">
      <dgm:prSet/>
      <dgm:spPr/>
      <dgm:t>
        <a:bodyPr/>
        <a:lstStyle/>
        <a:p>
          <a:endParaRPr lang="es-ES"/>
        </a:p>
      </dgm:t>
    </dgm:pt>
    <dgm:pt modelId="{DAFDAEC5-1E22-4C90-AC7C-4F22EB327F19}">
      <dgm:prSet phldrT="[Texto]" custT="1"/>
      <dgm:spPr/>
      <dgm:t>
        <a:bodyPr/>
        <a:lstStyle/>
        <a:p>
          <a:r>
            <a:rPr lang="es-ES" sz="1000" dirty="0" smtClean="0"/>
            <a:t>Servicio de ecosistemas</a:t>
          </a:r>
          <a:endParaRPr lang="es-ES" sz="1000" dirty="0"/>
        </a:p>
      </dgm:t>
    </dgm:pt>
    <dgm:pt modelId="{6339E8CE-B3B5-4565-AE3B-B9F26ADFD303}" type="parTrans" cxnId="{45F78415-4FA4-4957-A3AE-769E8E42850A}">
      <dgm:prSet/>
      <dgm:spPr/>
      <dgm:t>
        <a:bodyPr/>
        <a:lstStyle/>
        <a:p>
          <a:endParaRPr lang="es-ES"/>
        </a:p>
      </dgm:t>
    </dgm:pt>
    <dgm:pt modelId="{687E1E8E-F57B-4A07-A622-6C2981710707}" type="sibTrans" cxnId="{45F78415-4FA4-4957-A3AE-769E8E42850A}">
      <dgm:prSet/>
      <dgm:spPr/>
      <dgm:t>
        <a:bodyPr/>
        <a:lstStyle/>
        <a:p>
          <a:endParaRPr lang="es-ES"/>
        </a:p>
      </dgm:t>
    </dgm:pt>
    <dgm:pt modelId="{DE285A5D-59DB-460D-B793-D32000821F9F}" type="pres">
      <dgm:prSet presAssocID="{6C0AB957-F0F5-4DC0-B1C5-25909C3E6A83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9387F42-45B7-4025-A23D-8DBF14CDD342}" type="pres">
      <dgm:prSet presAssocID="{6C0AB957-F0F5-4DC0-B1C5-25909C3E6A83}" presName="outerBox" presStyleCnt="0"/>
      <dgm:spPr/>
    </dgm:pt>
    <dgm:pt modelId="{7E4D8409-81AE-4E23-83AD-5688A42AF4BC}" type="pres">
      <dgm:prSet presAssocID="{6C0AB957-F0F5-4DC0-B1C5-25909C3E6A83}" presName="outerBoxParent" presStyleLbl="node1" presStyleIdx="0" presStyleCnt="2" custLinFactX="66667" custLinFactNeighborX="100000"/>
      <dgm:spPr/>
      <dgm:t>
        <a:bodyPr/>
        <a:lstStyle/>
        <a:p>
          <a:endParaRPr lang="es-ES"/>
        </a:p>
      </dgm:t>
    </dgm:pt>
    <dgm:pt modelId="{7A9461CE-37ED-4418-B865-EA9484B43350}" type="pres">
      <dgm:prSet presAssocID="{6C0AB957-F0F5-4DC0-B1C5-25909C3E6A83}" presName="outerBoxChildren" presStyleCnt="0"/>
      <dgm:spPr/>
    </dgm:pt>
    <dgm:pt modelId="{B44CD3DE-78CB-45A4-8FF3-2FCA42D34AD8}" type="pres">
      <dgm:prSet presAssocID="{F8465615-13C7-4507-934A-C2D897EC5D1F}" presName="oChild" presStyleLbl="fgAcc1" presStyleIdx="0" presStyleCnt="5" custScaleX="179441" custLinFactX="200000" custLinFactY="-17354" custLinFactNeighborX="263738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4CD627-0159-4055-9C08-AE9C983BA1FA}" type="pres">
      <dgm:prSet presAssocID="{DC863041-8FF7-4521-AE5C-B344D300CF12}" presName="outerSibTrans" presStyleCnt="0"/>
      <dgm:spPr/>
    </dgm:pt>
    <dgm:pt modelId="{5E58AC34-EB9F-4BA5-A58A-7F29F7E36123}" type="pres">
      <dgm:prSet presAssocID="{A5630507-2857-4E1A-8223-BF99FA32EF3A}" presName="oChild" presStyleLbl="fgAcc1" presStyleIdx="1" presStyleCnt="5" custScaleX="193217" custLinFactX="100000" custLinFactY="-119665" custLinFactNeighborX="133335" custLinFactNeighborY="-2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0D4634-2D0F-4A1C-83DA-629FB2760585}" type="pres">
      <dgm:prSet presAssocID="{7F57F4FB-14B0-48C7-9287-04DF88EE6EFF}" presName="outerSibTrans" presStyleCnt="0"/>
      <dgm:spPr/>
    </dgm:pt>
    <dgm:pt modelId="{51CA3C9B-0BCE-499C-B9D6-BE6FB1F1EF88}" type="pres">
      <dgm:prSet presAssocID="{56777FC5-1735-488B-9FA7-B10304720C41}" presName="oChild" presStyleLbl="fgAcc1" presStyleIdx="2" presStyleCnt="5" custScaleX="228661" custLinFactY="-76674" custLinFactNeighborX="47664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979E2A-692F-4CB4-B55A-0A92AEA39C25}" type="pres">
      <dgm:prSet presAssocID="{6F404322-9761-47FA-A813-F0401607E60B}" presName="outerSibTrans" presStyleCnt="0"/>
      <dgm:spPr/>
    </dgm:pt>
    <dgm:pt modelId="{8869E075-5A82-4409-93B5-501C34881EAB}" type="pres">
      <dgm:prSet presAssocID="{DAFDAEC5-1E22-4C90-AC7C-4F22EB327F19}" presName="oChild" presStyleLbl="fgAcc1" presStyleIdx="3" presStyleCnt="5" custScaleX="213035" custLinFactY="-53933" custLinFactNeighborX="56800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1B1184-E812-4786-8143-DC27A4CC2BE0}" type="pres">
      <dgm:prSet presAssocID="{6C0AB957-F0F5-4DC0-B1C5-25909C3E6A83}" presName="middleBox" presStyleCnt="0"/>
      <dgm:spPr/>
    </dgm:pt>
    <dgm:pt modelId="{FE541767-A275-45F2-B450-D8EA28395D31}" type="pres">
      <dgm:prSet presAssocID="{6C0AB957-F0F5-4DC0-B1C5-25909C3E6A83}" presName="middleBoxParent" presStyleLbl="node1" presStyleIdx="1" presStyleCnt="2" custScaleX="79032" custScaleY="70981" custLinFactNeighborX="9073" custLinFactNeighborY="12556"/>
      <dgm:spPr/>
      <dgm:t>
        <a:bodyPr/>
        <a:lstStyle/>
        <a:p>
          <a:endParaRPr lang="es-ES"/>
        </a:p>
      </dgm:t>
    </dgm:pt>
    <dgm:pt modelId="{F7ABC9AD-E177-42CA-871C-B31969D19802}" type="pres">
      <dgm:prSet presAssocID="{6C0AB957-F0F5-4DC0-B1C5-25909C3E6A83}" presName="middleBoxChildren" presStyleCnt="0"/>
      <dgm:spPr/>
    </dgm:pt>
    <dgm:pt modelId="{766C1973-E989-4883-AABF-D477078E804A}" type="pres">
      <dgm:prSet presAssocID="{03725D5F-167B-43F0-9FCD-6631DBDB65AA}" presName="mChild" presStyleLbl="fgAcc1" presStyleIdx="4" presStyleCnt="5" custScaleX="54541" custScaleY="47350" custLinFactNeighborX="40238" custLinFactNeighborY="-79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DB22C4-B5D0-43BA-8585-8262BC29B128}" type="presOf" srcId="{03725D5F-167B-43F0-9FCD-6631DBDB65AA}" destId="{766C1973-E989-4883-AABF-D477078E804A}" srcOrd="0" destOrd="0" presId="urn:microsoft.com/office/officeart/2005/8/layout/target2"/>
    <dgm:cxn modelId="{45F78415-4FA4-4957-A3AE-769E8E42850A}" srcId="{D59422B4-AD48-4D00-B8FF-58B47888BBAF}" destId="{DAFDAEC5-1E22-4C90-AC7C-4F22EB327F19}" srcOrd="3" destOrd="0" parTransId="{6339E8CE-B3B5-4565-AE3B-B9F26ADFD303}" sibTransId="{687E1E8E-F57B-4A07-A622-6C2981710707}"/>
    <dgm:cxn modelId="{A1C47E96-4F2E-421F-A606-F7414B018734}" srcId="{D59422B4-AD48-4D00-B8FF-58B47888BBAF}" destId="{F8465615-13C7-4507-934A-C2D897EC5D1F}" srcOrd="0" destOrd="0" parTransId="{6D0284C7-D52F-4981-87D6-D7A587500DA1}" sibTransId="{DC863041-8FF7-4521-AE5C-B344D300CF12}"/>
    <dgm:cxn modelId="{DEECEC43-91F3-4930-9B26-A658078547D6}" srcId="{B43D11A8-8289-4925-B53A-2E8DFD257C30}" destId="{03725D5F-167B-43F0-9FCD-6631DBDB65AA}" srcOrd="0" destOrd="0" parTransId="{02EE8654-69F3-4881-A978-3B3826E32E18}" sibTransId="{0E0D1E16-28ED-4757-ADE5-FCBE9497235F}"/>
    <dgm:cxn modelId="{CF6F28D6-25F3-459C-BC67-2AAC5FDAFB54}" type="presOf" srcId="{B43D11A8-8289-4925-B53A-2E8DFD257C30}" destId="{FE541767-A275-45F2-B450-D8EA28395D31}" srcOrd="0" destOrd="0" presId="urn:microsoft.com/office/officeart/2005/8/layout/target2"/>
    <dgm:cxn modelId="{523008E3-E164-40FE-8E3E-976A20B7FA62}" type="presOf" srcId="{D59422B4-AD48-4D00-B8FF-58B47888BBAF}" destId="{7E4D8409-81AE-4E23-83AD-5688A42AF4BC}" srcOrd="0" destOrd="0" presId="urn:microsoft.com/office/officeart/2005/8/layout/target2"/>
    <dgm:cxn modelId="{A68E03ED-022D-49F8-9743-74E2EB09DA71}" type="presOf" srcId="{56777FC5-1735-488B-9FA7-B10304720C41}" destId="{51CA3C9B-0BCE-499C-B9D6-BE6FB1F1EF88}" srcOrd="0" destOrd="0" presId="urn:microsoft.com/office/officeart/2005/8/layout/target2"/>
    <dgm:cxn modelId="{8E85FD06-E4D3-4ADE-9E12-D64471BC7907}" srcId="{6C0AB957-F0F5-4DC0-B1C5-25909C3E6A83}" destId="{B43D11A8-8289-4925-B53A-2E8DFD257C30}" srcOrd="1" destOrd="0" parTransId="{547E34B4-2D58-4762-9B07-EE5315D1C30D}" sibTransId="{58F7BDD9-2041-45F0-8402-CE476C7C1C43}"/>
    <dgm:cxn modelId="{2E0F4B4B-B940-4C7E-A9FE-9217E4AE2E25}" srcId="{6C0AB957-F0F5-4DC0-B1C5-25909C3E6A83}" destId="{D59422B4-AD48-4D00-B8FF-58B47888BBAF}" srcOrd="0" destOrd="0" parTransId="{29BBE818-D8BF-4579-8F39-6E7F3CCD4ADA}" sibTransId="{0CE1AD67-24EC-4A7A-A429-0BFB330A44C5}"/>
    <dgm:cxn modelId="{312643E4-C092-4B7D-86DB-ACCC47B775E5}" type="presOf" srcId="{6C0AB957-F0F5-4DC0-B1C5-25909C3E6A83}" destId="{DE285A5D-59DB-460D-B793-D32000821F9F}" srcOrd="0" destOrd="0" presId="urn:microsoft.com/office/officeart/2005/8/layout/target2"/>
    <dgm:cxn modelId="{E653ADDA-F183-43FD-9B74-19E4D9C84E83}" type="presOf" srcId="{F8465615-13C7-4507-934A-C2D897EC5D1F}" destId="{B44CD3DE-78CB-45A4-8FF3-2FCA42D34AD8}" srcOrd="0" destOrd="0" presId="urn:microsoft.com/office/officeart/2005/8/layout/target2"/>
    <dgm:cxn modelId="{CBF82661-0E0E-4773-9782-02998F914A0B}" srcId="{D59422B4-AD48-4D00-B8FF-58B47888BBAF}" destId="{56777FC5-1735-488B-9FA7-B10304720C41}" srcOrd="2" destOrd="0" parTransId="{1091501D-7325-4B44-856F-4681E617563C}" sibTransId="{6F404322-9761-47FA-A813-F0401607E60B}"/>
    <dgm:cxn modelId="{3C274D66-C039-4E94-87FC-BB0DB45999BA}" srcId="{D59422B4-AD48-4D00-B8FF-58B47888BBAF}" destId="{A5630507-2857-4E1A-8223-BF99FA32EF3A}" srcOrd="1" destOrd="0" parTransId="{D1CB8111-3431-48A7-81FA-D8C60E4633C5}" sibTransId="{7F57F4FB-14B0-48C7-9287-04DF88EE6EFF}"/>
    <dgm:cxn modelId="{C5034267-C6B6-4AF2-B159-DFAD067C2313}" type="presOf" srcId="{DAFDAEC5-1E22-4C90-AC7C-4F22EB327F19}" destId="{8869E075-5A82-4409-93B5-501C34881EAB}" srcOrd="0" destOrd="0" presId="urn:microsoft.com/office/officeart/2005/8/layout/target2"/>
    <dgm:cxn modelId="{864DD75D-E094-4169-B8EA-6501FA8AB6E5}" type="presOf" srcId="{A5630507-2857-4E1A-8223-BF99FA32EF3A}" destId="{5E58AC34-EB9F-4BA5-A58A-7F29F7E36123}" srcOrd="0" destOrd="0" presId="urn:microsoft.com/office/officeart/2005/8/layout/target2"/>
    <dgm:cxn modelId="{44C454ED-A502-40AA-B5FC-E505A361A10C}" type="presParOf" srcId="{DE285A5D-59DB-460D-B793-D32000821F9F}" destId="{E9387F42-45B7-4025-A23D-8DBF14CDD342}" srcOrd="0" destOrd="0" presId="urn:microsoft.com/office/officeart/2005/8/layout/target2"/>
    <dgm:cxn modelId="{26BC9B7D-C57C-4CC5-9B22-44E8F8D26A2F}" type="presParOf" srcId="{E9387F42-45B7-4025-A23D-8DBF14CDD342}" destId="{7E4D8409-81AE-4E23-83AD-5688A42AF4BC}" srcOrd="0" destOrd="0" presId="urn:microsoft.com/office/officeart/2005/8/layout/target2"/>
    <dgm:cxn modelId="{D4F09129-9048-4864-9E53-E6AD7EE56823}" type="presParOf" srcId="{E9387F42-45B7-4025-A23D-8DBF14CDD342}" destId="{7A9461CE-37ED-4418-B865-EA9484B43350}" srcOrd="1" destOrd="0" presId="urn:microsoft.com/office/officeart/2005/8/layout/target2"/>
    <dgm:cxn modelId="{F7AE909F-67B4-4E12-ADE3-D5F851C29A02}" type="presParOf" srcId="{7A9461CE-37ED-4418-B865-EA9484B43350}" destId="{B44CD3DE-78CB-45A4-8FF3-2FCA42D34AD8}" srcOrd="0" destOrd="0" presId="urn:microsoft.com/office/officeart/2005/8/layout/target2"/>
    <dgm:cxn modelId="{F0FE6E2E-F65B-4059-829D-220544B4AF14}" type="presParOf" srcId="{7A9461CE-37ED-4418-B865-EA9484B43350}" destId="{694CD627-0159-4055-9C08-AE9C983BA1FA}" srcOrd="1" destOrd="0" presId="urn:microsoft.com/office/officeart/2005/8/layout/target2"/>
    <dgm:cxn modelId="{5512A015-9197-4FCA-BA85-97E717E3AD20}" type="presParOf" srcId="{7A9461CE-37ED-4418-B865-EA9484B43350}" destId="{5E58AC34-EB9F-4BA5-A58A-7F29F7E36123}" srcOrd="2" destOrd="0" presId="urn:microsoft.com/office/officeart/2005/8/layout/target2"/>
    <dgm:cxn modelId="{D932F2B8-58C1-4AC6-8953-3F231356C8F6}" type="presParOf" srcId="{7A9461CE-37ED-4418-B865-EA9484B43350}" destId="{D10D4634-2D0F-4A1C-83DA-629FB2760585}" srcOrd="3" destOrd="0" presId="urn:microsoft.com/office/officeart/2005/8/layout/target2"/>
    <dgm:cxn modelId="{407CB8A2-1BBE-4021-B77B-2B3C667CADA1}" type="presParOf" srcId="{7A9461CE-37ED-4418-B865-EA9484B43350}" destId="{51CA3C9B-0BCE-499C-B9D6-BE6FB1F1EF88}" srcOrd="4" destOrd="0" presId="urn:microsoft.com/office/officeart/2005/8/layout/target2"/>
    <dgm:cxn modelId="{F8BAEE81-2671-4289-AD1F-D2EA1706E769}" type="presParOf" srcId="{7A9461CE-37ED-4418-B865-EA9484B43350}" destId="{03979E2A-692F-4CB4-B55A-0A92AEA39C25}" srcOrd="5" destOrd="0" presId="urn:microsoft.com/office/officeart/2005/8/layout/target2"/>
    <dgm:cxn modelId="{C21C5D12-6D01-47AC-8EA5-7DD6EBDDF7D8}" type="presParOf" srcId="{7A9461CE-37ED-4418-B865-EA9484B43350}" destId="{8869E075-5A82-4409-93B5-501C34881EAB}" srcOrd="6" destOrd="0" presId="urn:microsoft.com/office/officeart/2005/8/layout/target2"/>
    <dgm:cxn modelId="{09F2AF33-983D-4807-8533-182CB304D178}" type="presParOf" srcId="{DE285A5D-59DB-460D-B793-D32000821F9F}" destId="{781B1184-E812-4786-8143-DC27A4CC2BE0}" srcOrd="1" destOrd="0" presId="urn:microsoft.com/office/officeart/2005/8/layout/target2"/>
    <dgm:cxn modelId="{61DE0C4D-8416-47C7-8640-D4FCE33BD814}" type="presParOf" srcId="{781B1184-E812-4786-8143-DC27A4CC2BE0}" destId="{FE541767-A275-45F2-B450-D8EA28395D31}" srcOrd="0" destOrd="0" presId="urn:microsoft.com/office/officeart/2005/8/layout/target2"/>
    <dgm:cxn modelId="{B7C1BACD-EA0A-4FA0-B9D8-4EA93E2D3414}" type="presParOf" srcId="{781B1184-E812-4786-8143-DC27A4CC2BE0}" destId="{F7ABC9AD-E177-42CA-871C-B31969D19802}" srcOrd="1" destOrd="0" presId="urn:microsoft.com/office/officeart/2005/8/layout/target2"/>
    <dgm:cxn modelId="{8DE49FC3-036F-461B-8406-3BDC64C14E97}" type="presParOf" srcId="{F7ABC9AD-E177-42CA-871C-B31969D19802}" destId="{766C1973-E989-4883-AABF-D477078E804A}" srcOrd="0" destOrd="0" presId="urn:microsoft.com/office/officeart/2005/8/layout/targe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E4D4-5CBF-4205-943B-4C77B53D0EF9}" type="datetimeFigureOut">
              <a:rPr lang="es-ES" smtClean="0"/>
              <a:t>24/09/2012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87A76-A5D0-4B47-9458-2FA5FC82333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98AB7-02C3-AC46-997E-B12046FCC0C6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7822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7EC5BA-68F1-4661-A54D-2478B7758BB4}" type="datetimeFigureOut">
              <a:rPr lang="es-ES" smtClean="0"/>
              <a:pPr/>
              <a:t>24/09/2012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1A34B4-35AD-4ACB-A6DD-B07E7D7A7E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601992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428596" y="357166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00034" y="142852"/>
            <a:ext cx="8229600" cy="1582726"/>
          </a:xfrm>
          <a:prstGeom prst="rect">
            <a:avLst/>
          </a:prstGeom>
        </p:spPr>
        <p:txBody>
          <a:bodyPr vert="horz" lIns="45720" tIns="0" rIns="45720" bIns="0" anchor="b">
            <a:normAutofit fontScale="675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all" spc="0" normalizeH="0" baseline="0" noProof="0" dirty="0" err="1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Smart</a:t>
            </a:r>
            <a: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800" b="1" i="0" u="none" strike="noStrike" kern="1200" cap="all" spc="0" normalizeH="0" baseline="0" noProof="0" dirty="0" err="1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Cities</a:t>
            </a:r>
            <a: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nuevos focos de</a:t>
            </a:r>
            <a:b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innovación para un desarrollo</a:t>
            </a:r>
            <a:b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4800" b="1" i="0" u="none" strike="noStrike" kern="1200" cap="all" spc="0" normalizeH="0" baseline="0" noProof="0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sostenible</a:t>
            </a:r>
            <a:endParaRPr kumimoji="0" lang="es-ES" sz="4800" b="1" i="0" u="none" strike="noStrike" kern="1200" cap="all" spc="0" normalizeH="0" baseline="0" noProof="0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600076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DIRECTORA:</a:t>
            </a:r>
          </a:p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 del Val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Segarra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-Oña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572132" y="600076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ALUMNO:</a:t>
            </a:r>
          </a:p>
          <a:p>
            <a:pPr algn="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José María López Pol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0032" y="188640"/>
            <a:ext cx="3672408" cy="1143000"/>
          </a:xfrm>
        </p:spPr>
        <p:txBody>
          <a:bodyPr>
            <a:normAutofit/>
          </a:bodyPr>
          <a:lstStyle/>
          <a:p>
            <a:pPr algn="l"/>
            <a:r>
              <a:rPr lang="es-ES" sz="6000" cap="small" dirty="0" err="1"/>
              <a:t>I</a:t>
            </a:r>
            <a:r>
              <a:rPr lang="es-ES" sz="6000" cap="small" dirty="0" err="1" smtClean="0"/>
              <a:t>ndice</a:t>
            </a:r>
            <a:endParaRPr lang="es-ES" sz="6000" cap="smal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77680" y="1528152"/>
            <a:ext cx="4762872" cy="4709160"/>
          </a:xfrm>
        </p:spPr>
        <p:txBody>
          <a:bodyPr>
            <a:normAutofit/>
          </a:bodyPr>
          <a:lstStyle/>
          <a:p>
            <a:pPr marL="651510" indent="-514350">
              <a:buSzPct val="80000"/>
              <a:buFont typeface="+mj-lt"/>
              <a:buAutoNum type="arabicPeriod"/>
            </a:pPr>
            <a:r>
              <a:rPr lang="es-ES" dirty="0" smtClean="0"/>
              <a:t>Introducción</a:t>
            </a:r>
          </a:p>
          <a:p>
            <a:pPr marL="651510" indent="-514350">
              <a:buSzPct val="80000"/>
              <a:buFont typeface="+mj-lt"/>
              <a:buAutoNum type="arabicPeriod"/>
            </a:pPr>
            <a:r>
              <a:rPr lang="es-ES" dirty="0" smtClean="0"/>
              <a:t>Literatura Académica</a:t>
            </a:r>
          </a:p>
          <a:p>
            <a:pPr marL="651510" indent="-514350">
              <a:buSzPct val="80000"/>
              <a:buFont typeface="+mj-lt"/>
              <a:buAutoNum type="arabicPeriod"/>
            </a:pPr>
            <a:r>
              <a:rPr lang="es-ES" dirty="0" smtClean="0"/>
              <a:t>Metodología</a:t>
            </a:r>
          </a:p>
          <a:p>
            <a:pPr marL="457200" lvl="1" indent="0">
              <a:buNone/>
            </a:pPr>
            <a:r>
              <a:rPr lang="es-ES" dirty="0" smtClean="0"/>
              <a:t>3.1. Smart </a:t>
            </a:r>
            <a:r>
              <a:rPr lang="es-ES" dirty="0" err="1" smtClean="0"/>
              <a:t>Economy</a:t>
            </a:r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3.2. Smart </a:t>
            </a:r>
            <a:r>
              <a:rPr lang="es-ES" dirty="0" err="1" smtClean="0"/>
              <a:t>Governance</a:t>
            </a:r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3.3. </a:t>
            </a:r>
            <a:r>
              <a:rPr lang="es-ES" dirty="0" err="1" smtClean="0"/>
              <a:t>Smart</a:t>
            </a:r>
            <a:r>
              <a:rPr lang="es-ES" dirty="0" smtClean="0"/>
              <a:t> </a:t>
            </a:r>
            <a:r>
              <a:rPr lang="es-ES" dirty="0" err="1" smtClean="0"/>
              <a:t>Mobility</a:t>
            </a:r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3.4. Smart </a:t>
            </a:r>
            <a:r>
              <a:rPr lang="es-ES" dirty="0" err="1" smtClean="0"/>
              <a:t>People</a:t>
            </a:r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3.5. Smart Living</a:t>
            </a:r>
          </a:p>
          <a:p>
            <a:pPr marL="457200" lvl="1" indent="0">
              <a:buNone/>
            </a:pPr>
            <a:r>
              <a:rPr lang="es-ES" dirty="0" smtClean="0"/>
              <a:t>3.6. Smart </a:t>
            </a:r>
            <a:r>
              <a:rPr lang="es-ES" dirty="0" err="1" smtClean="0"/>
              <a:t>Environment</a:t>
            </a:r>
            <a:endParaRPr lang="es-ES" dirty="0" smtClean="0"/>
          </a:p>
          <a:p>
            <a:pPr marL="651510" indent="-514350">
              <a:buSzPct val="80000"/>
              <a:buFont typeface="+mj-lt"/>
              <a:buAutoNum type="arabicPeriod"/>
            </a:pPr>
            <a:r>
              <a:rPr lang="es-ES" dirty="0" err="1" smtClean="0"/>
              <a:t>Analisis</a:t>
            </a:r>
            <a:r>
              <a:rPr lang="es-ES" dirty="0" smtClean="0"/>
              <a:t> y Conclusiones</a:t>
            </a:r>
          </a:p>
          <a:p>
            <a:pPr marL="651510" indent="-514350">
              <a:buSzPct val="80000"/>
              <a:buFont typeface="+mj-lt"/>
              <a:buAutoNum type="arabicPeriod"/>
            </a:pPr>
            <a:endParaRPr lang="es-ES" dirty="0" smtClean="0"/>
          </a:p>
          <a:p>
            <a:pPr marL="651510" indent="-514350">
              <a:buSzPct val="80000"/>
              <a:buFont typeface="+mj-lt"/>
              <a:buAutoNum type="arabicPeriod"/>
            </a:pPr>
            <a:endParaRPr lang="es-ES" dirty="0"/>
          </a:p>
        </p:txBody>
      </p:sp>
      <p:pic>
        <p:nvPicPr>
          <p:cNvPr id="3074" name="Picture 2" descr="http://www.designforall.org/imatges/editora/Smart-C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928670"/>
            <a:ext cx="4018388" cy="5357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446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0"/>
            <a:ext cx="8229600" cy="714356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1. Introducción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785794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Idea base del estudio</a:t>
            </a:r>
            <a:r>
              <a:rPr lang="es-ES" dirty="0" smtClean="0"/>
              <a:t>: incremento de la población mundial y concentración en espacios reducidos.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714876" y="1928802"/>
            <a:ext cx="328614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80% </a:t>
            </a:r>
            <a:r>
              <a:rPr lang="es-ES" b="1" dirty="0" smtClean="0"/>
              <a:t>de la POBLACIÓN vivirá en NÚCLEOS URBANOS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928662" y="2071678"/>
            <a:ext cx="128588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 2050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596" y="2786058"/>
            <a:ext cx="80010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Reflexión: </a:t>
            </a:r>
          </a:p>
          <a:p>
            <a:endParaRPr lang="es-ES" u="sng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¿Cómo serán las ciudades del mañana?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¿Cómo se gestionará la acumulación de población en espacios reducidos?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¿Cuáles son las tendencias de los espacios urbanos en el siglo XXI?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¿Qué herramientas serán fundamentalmente necesarias para su desarrollo </a:t>
            </a:r>
            <a:r>
              <a:rPr lang="es-ES" dirty="0" smtClean="0"/>
              <a:t>sostenible?:</a:t>
            </a:r>
            <a:endParaRPr lang="es-ES" dirty="0" smtClean="0"/>
          </a:p>
          <a:p>
            <a:pPr marL="1714500" lvl="3" indent="-342900">
              <a:buFont typeface="+mj-lt"/>
              <a:buAutoNum type="arabicPeriod"/>
            </a:pPr>
            <a:r>
              <a:rPr lang="es-ES" dirty="0" smtClean="0"/>
              <a:t>Innovación tecnológica</a:t>
            </a:r>
          </a:p>
          <a:p>
            <a:pPr marL="1714500" lvl="3" indent="-342900">
              <a:buFont typeface="+mj-lt"/>
              <a:buAutoNum type="arabicPeriod"/>
            </a:pPr>
            <a:r>
              <a:rPr lang="es-ES" dirty="0" smtClean="0"/>
              <a:t>Formación cualificada del ciudadano</a:t>
            </a:r>
          </a:p>
          <a:p>
            <a:pPr marL="1714500" lvl="3" indent="-342900">
              <a:buFont typeface="+mj-lt"/>
              <a:buAutoNum type="arabicPeriod"/>
            </a:pPr>
            <a:r>
              <a:rPr lang="es-ES" dirty="0" smtClean="0"/>
              <a:t>Gestión política, económica y social cercana a las personas y respetuosa con el medioambiente.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6000760" y="6072206"/>
            <a:ext cx="2714644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</a:t>
            </a:r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CiTiES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Flecha a la derecha con muesca"/>
          <p:cNvSpPr/>
          <p:nvPr/>
        </p:nvSpPr>
        <p:spPr>
          <a:xfrm>
            <a:off x="2428860" y="2000240"/>
            <a:ext cx="2071702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oblada hacia arriba"/>
          <p:cNvSpPr/>
          <p:nvPr/>
        </p:nvSpPr>
        <p:spPr>
          <a:xfrm rot="5400000">
            <a:off x="3849050" y="4854328"/>
            <a:ext cx="719518" cy="2869522"/>
          </a:xfrm>
          <a:prstGeom prst="bentUpArrow">
            <a:avLst>
              <a:gd name="adj1" fmla="val 25000"/>
              <a:gd name="adj2" fmla="val 4406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2. Literatura Académica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85720" y="785794"/>
            <a:ext cx="8501122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i="1" dirty="0" smtClean="0"/>
              <a:t>Una </a:t>
            </a:r>
            <a:r>
              <a:rPr lang="es-ES" b="1" i="1" dirty="0" smtClean="0">
                <a:solidFill>
                  <a:srgbClr val="FF0000"/>
                </a:solidFill>
              </a:rPr>
              <a:t>ciudad es inteligente </a:t>
            </a:r>
            <a:r>
              <a:rPr lang="es-ES" i="1" dirty="0" smtClean="0"/>
              <a:t>cuando se realizan correctas inversiones de capital humano, infraestructuras de transporte y tecnologías de información, a través de un crecimiento económico sostenible y alta calidad de vida, con una gestión racional de los recursos naturales y un gobierno cercano y participativo</a:t>
            </a:r>
            <a:r>
              <a:rPr lang="es-ES" dirty="0" smtClean="0"/>
              <a:t>. </a:t>
            </a:r>
            <a:r>
              <a:rPr lang="es-ES" u="sng" dirty="0" err="1" smtClean="0"/>
              <a:t>Caragliu</a:t>
            </a:r>
            <a:r>
              <a:rPr lang="es-ES" u="sng" dirty="0" smtClean="0"/>
              <a:t> (2003)</a:t>
            </a:r>
            <a:endParaRPr lang="es-ES" u="sng" dirty="0"/>
          </a:p>
        </p:txBody>
      </p:sp>
      <p:sp>
        <p:nvSpPr>
          <p:cNvPr id="6" name="5 CuadroTexto"/>
          <p:cNvSpPr txBox="1"/>
          <p:nvPr/>
        </p:nvSpPr>
        <p:spPr>
          <a:xfrm>
            <a:off x="357158" y="2571745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Otras teorías abogan por  la idea de que este concepto esta enfocado exclusivamente al desarrollo e impacto de las tecnologías de la información en la sociedad, y la expansión de su infraestructura (</a:t>
            </a:r>
            <a:r>
              <a:rPr lang="es-ES" dirty="0" err="1" smtClean="0"/>
              <a:t>Odeandaal</a:t>
            </a:r>
            <a:r>
              <a:rPr lang="es-ES" dirty="0" smtClean="0"/>
              <a:t>, 2003).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28596" y="4143380"/>
            <a:ext cx="842968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ECONOMÍA DEL CONOCIMIENTO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28596" y="4929198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Uso de las tecnologías y de la investigación para explorar nuevas fronteras en:</a:t>
            </a:r>
          </a:p>
          <a:p>
            <a:pPr lvl="2">
              <a:buFont typeface="Arial" pitchFamily="34" charset="0"/>
              <a:buChar char="•"/>
            </a:pPr>
            <a:r>
              <a:rPr lang="es-ES" b="1" dirty="0" smtClean="0"/>
              <a:t>CIENCIA</a:t>
            </a:r>
          </a:p>
          <a:p>
            <a:pPr lvl="2">
              <a:buFont typeface="Arial" pitchFamily="34" charset="0"/>
              <a:buChar char="•"/>
            </a:pPr>
            <a:r>
              <a:rPr lang="es-ES" b="1" dirty="0" smtClean="0"/>
              <a:t>INDUSTRIA</a:t>
            </a:r>
          </a:p>
          <a:p>
            <a:pPr lvl="2">
              <a:buFont typeface="Arial" pitchFamily="34" charset="0"/>
              <a:buChar char="•"/>
            </a:pPr>
            <a:r>
              <a:rPr lang="es-ES" b="1" dirty="0" smtClean="0"/>
              <a:t>COMERCIO</a:t>
            </a:r>
            <a:endParaRPr lang="es-ES" b="1" dirty="0"/>
          </a:p>
        </p:txBody>
      </p:sp>
      <p:sp>
        <p:nvSpPr>
          <p:cNvPr id="9" name="8 Flecha abajo"/>
          <p:cNvSpPr/>
          <p:nvPr/>
        </p:nvSpPr>
        <p:spPr>
          <a:xfrm>
            <a:off x="3571868" y="3571876"/>
            <a:ext cx="171451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2. Literatura Académica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28596" y="1714488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INCLUSIÓN SOCIAL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28596" y="714356"/>
            <a:ext cx="842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Por otro lado…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72066" y="1714488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CULTURAS CREATIVAS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71472" y="4214818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Una ciudad inteligente será una ciudad cuya comunidad ha aprendido a aprender, adaptarse e innovar (</a:t>
            </a:r>
            <a:r>
              <a:rPr lang="es-ES" dirty="0" err="1" smtClean="0"/>
              <a:t>Coe</a:t>
            </a:r>
            <a:r>
              <a:rPr lang="es-ES" dirty="0" smtClean="0"/>
              <a:t> et al, 2001). 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357158" y="5500702"/>
            <a:ext cx="8501122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400" dirty="0" smtClean="0"/>
              <a:t>capaz de utilizar la tecnología de hoy con el fin de beneficiarse de ella, para el mañana.</a:t>
            </a:r>
            <a:endParaRPr lang="es-ES" sz="2400" dirty="0"/>
          </a:p>
        </p:txBody>
      </p:sp>
      <p:sp>
        <p:nvSpPr>
          <p:cNvPr id="13" name="12 Rectángulo"/>
          <p:cNvSpPr/>
          <p:nvPr/>
        </p:nvSpPr>
        <p:spPr>
          <a:xfrm>
            <a:off x="428596" y="2928934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Crecimiento urbano equitativo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4786314" y="2786058"/>
            <a:ext cx="4000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 smtClean="0"/>
              <a:t>capital creativo determina, fomenta y refuerza las tendencias de la migración calificada. 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11429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Otras tendencias en este campo, defienden más la idea de que…</a:t>
            </a:r>
            <a:endParaRPr lang="es-ES" dirty="0"/>
          </a:p>
        </p:txBody>
      </p:sp>
      <p:sp>
        <p:nvSpPr>
          <p:cNvPr id="14" name="13 Flecha izquierda y derecha"/>
          <p:cNvSpPr/>
          <p:nvPr/>
        </p:nvSpPr>
        <p:spPr>
          <a:xfrm>
            <a:off x="3929058" y="1714488"/>
            <a:ext cx="928694" cy="50006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1714480" y="2285992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lecha abajo"/>
          <p:cNvSpPr/>
          <p:nvPr/>
        </p:nvSpPr>
        <p:spPr>
          <a:xfrm>
            <a:off x="6357950" y="2214554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bajo"/>
          <p:cNvSpPr/>
          <p:nvPr/>
        </p:nvSpPr>
        <p:spPr>
          <a:xfrm>
            <a:off x="1714480" y="3500438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abajo"/>
          <p:cNvSpPr/>
          <p:nvPr/>
        </p:nvSpPr>
        <p:spPr>
          <a:xfrm>
            <a:off x="6429388" y="3500438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/>
      <p:bldP spid="12" grpId="0" animBg="1"/>
      <p:bldP spid="13" grpId="0"/>
      <p:bldP spid="15" grpId="0"/>
      <p:bldP spid="16" grpId="0"/>
      <p:bldP spid="14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 Metodología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42910" y="1000108"/>
            <a:ext cx="328614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CITIES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214942" y="1000108"/>
            <a:ext cx="328614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DE FUTURO</a:t>
            </a:r>
            <a:endParaRPr lang="es-ES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214942" y="2786058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NECESIDAD DE DAR ENFOQUE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42910" y="4286256"/>
            <a:ext cx="83134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/>
              <a:t>¿Cómo hemos llegado hasta aquí? </a:t>
            </a:r>
            <a:r>
              <a:rPr lang="es-ES" dirty="0" smtClean="0">
                <a:sym typeface="Wingdings"/>
              </a:rPr>
              <a:t></a:t>
            </a:r>
            <a:r>
              <a:rPr lang="es-ES" dirty="0" smtClean="0"/>
              <a:t> </a:t>
            </a:r>
            <a:r>
              <a:rPr lang="es-ES" dirty="0" smtClean="0"/>
              <a:t>Hace referencia al perfil de la comunidad.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/>
              <a:t>¿Dónde estamos ahora? </a:t>
            </a:r>
            <a:r>
              <a:rPr lang="es-ES" dirty="0" smtClean="0">
                <a:sym typeface="Wingdings"/>
              </a:rPr>
              <a:t></a:t>
            </a:r>
            <a:r>
              <a:rPr lang="es-ES" dirty="0" smtClean="0"/>
              <a:t> </a:t>
            </a:r>
            <a:r>
              <a:rPr lang="es-ES" dirty="0" smtClean="0"/>
              <a:t>Análisis de las tendencias.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/>
              <a:t>¿A dónde vamos? </a:t>
            </a:r>
            <a:r>
              <a:rPr lang="es-ES" dirty="0" smtClean="0">
                <a:sym typeface="Wingdings"/>
              </a:rPr>
              <a:t></a:t>
            </a:r>
            <a:r>
              <a:rPr lang="es-ES" dirty="0" smtClean="0"/>
              <a:t> </a:t>
            </a:r>
            <a:r>
              <a:rPr lang="es-ES" dirty="0" smtClean="0"/>
              <a:t>Visión.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/>
              <a:t>¿Cómo vamos a llegar? </a:t>
            </a:r>
            <a:r>
              <a:rPr lang="es-ES" dirty="0" smtClean="0">
                <a:sym typeface="Wingdings"/>
              </a:rPr>
              <a:t></a:t>
            </a:r>
            <a:r>
              <a:rPr lang="es-ES" dirty="0" smtClean="0"/>
              <a:t> </a:t>
            </a:r>
            <a:r>
              <a:rPr lang="es-ES" dirty="0" smtClean="0"/>
              <a:t>Planificación de la acción.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S" b="1" dirty="0" smtClean="0"/>
              <a:t>¿Lo estamos logrando? </a:t>
            </a:r>
            <a:r>
              <a:rPr lang="es-ES" dirty="0" smtClean="0">
                <a:sym typeface="Wingdings"/>
              </a:rPr>
              <a:t></a:t>
            </a:r>
            <a:r>
              <a:rPr lang="es-ES" dirty="0" smtClean="0"/>
              <a:t> </a:t>
            </a:r>
            <a:r>
              <a:rPr lang="es-ES" dirty="0" smtClean="0"/>
              <a:t>Monitorización</a:t>
            </a:r>
            <a:endParaRPr lang="es-ES" dirty="0"/>
          </a:p>
        </p:txBody>
      </p:sp>
      <p:sp>
        <p:nvSpPr>
          <p:cNvPr id="8" name="7 Flecha derecha"/>
          <p:cNvSpPr/>
          <p:nvPr/>
        </p:nvSpPr>
        <p:spPr>
          <a:xfrm>
            <a:off x="4071934" y="1071546"/>
            <a:ext cx="100013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bajo"/>
          <p:cNvSpPr/>
          <p:nvPr/>
        </p:nvSpPr>
        <p:spPr>
          <a:xfrm>
            <a:off x="6643702" y="1714488"/>
            <a:ext cx="642942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Picture 2" descr="http://www.dailydealmedia.com/wp-content/uploads/2012/03/smart-city-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968"/>
          <a:stretch>
            <a:fillRect/>
          </a:stretch>
        </p:blipFill>
        <p:spPr bwMode="auto">
          <a:xfrm>
            <a:off x="285720" y="1500174"/>
            <a:ext cx="3952859" cy="19288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5" grpId="0" animBg="1"/>
      <p:bldP spid="6" grpId="0" animBg="1"/>
      <p:bldP spid="7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 Metodología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4282" y="642918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el esquema inicial planteado 	 por:</a:t>
            </a:r>
          </a:p>
          <a:p>
            <a:r>
              <a:rPr lang="es-ES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 de Ciencia Regional en la Universidad Tecnológica de Viena</a:t>
            </a:r>
            <a:endParaRPr lang="es-ES" b="1" i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1500166" y="1457960"/>
          <a:ext cx="5400040" cy="540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3.1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Economy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4214842" cy="475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4572000" y="857232"/>
            <a:ext cx="4214842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i="1" dirty="0" smtClean="0"/>
              <a:t>“La competitividad que puede ofrecer una ciudad en su crecimiento y desarrollo sostenible. “</a:t>
            </a:r>
            <a:endParaRPr lang="es-ES" i="1" dirty="0"/>
          </a:p>
        </p:txBody>
      </p:sp>
      <p:sp>
        <p:nvSpPr>
          <p:cNvPr id="5" name="4 Rectángulo"/>
          <p:cNvSpPr/>
          <p:nvPr/>
        </p:nvSpPr>
        <p:spPr>
          <a:xfrm>
            <a:off x="4643438" y="3143248"/>
            <a:ext cx="4286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" dirty="0" smtClean="0"/>
              <a:t>Espíritu innovador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Espíritu empresarial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Imagen económica y desarrollo de marcas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Productividad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Flexibilidad al mercado laboral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Inserción Internacional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Capacidad de adaptación al cambio.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578645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Análisis…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500166" y="5786454"/>
            <a:ext cx="7286676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El crecimiento económico de un sistema viene directamente relacionado con el producto interior bruto (PIB) que genera un área o zona, que a su vez, está directamente enlazado con el consumo o demanda energética…</a:t>
            </a:r>
            <a:endParaRPr lang="es-ES" dirty="0"/>
          </a:p>
        </p:txBody>
      </p:sp>
      <p:sp>
        <p:nvSpPr>
          <p:cNvPr id="8" name="7 Flecha abajo"/>
          <p:cNvSpPr/>
          <p:nvPr/>
        </p:nvSpPr>
        <p:spPr>
          <a:xfrm>
            <a:off x="6357950" y="2000240"/>
            <a:ext cx="714380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857232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Civilización sufre un nuevo </a:t>
            </a:r>
            <a:r>
              <a:rPr lang="es-ES" i="1" dirty="0" smtClean="0"/>
              <a:t>in-</a:t>
            </a:r>
            <a:r>
              <a:rPr lang="es-ES" i="1" dirty="0" err="1" smtClean="0"/>
              <a:t>pass</a:t>
            </a:r>
            <a:r>
              <a:rPr lang="es-ES" i="1" dirty="0" smtClean="0"/>
              <a:t> </a:t>
            </a:r>
            <a:r>
              <a:rPr lang="es-ES" dirty="0" smtClean="0"/>
              <a:t>entre dos nuevas fuentes energéticas enfrentadas</a:t>
            </a:r>
            <a:endParaRPr lang="es-ES" dirty="0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3.1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Economy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85720" y="1500174"/>
            <a:ext cx="421484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Escasez, encarecimiento e inestabilidad de los precios a nivel mundial del petróleo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714876" y="1500174"/>
            <a:ext cx="3857652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cambio climático debido a los gases invernadero 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286000" y="2748645"/>
            <a:ext cx="4572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ES" dirty="0" smtClean="0"/>
              <a:t>Tendencia de los países a abrir las puertas a nuevas fuentes energéticas. </a:t>
            </a:r>
            <a:r>
              <a:rPr lang="es-ES" i="1" dirty="0" smtClean="0"/>
              <a:t>(</a:t>
            </a:r>
            <a:r>
              <a:rPr lang="es-ES" i="1" dirty="0" err="1" smtClean="0"/>
              <a:t>Henriques</a:t>
            </a:r>
            <a:r>
              <a:rPr lang="es-ES" i="1" dirty="0" smtClean="0"/>
              <a:t>, 2010).</a:t>
            </a:r>
            <a:endParaRPr lang="es-ES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857488" y="4071942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Energías RENOVABLES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57158" y="4286256"/>
            <a:ext cx="8072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Ideas a destacar</a:t>
            </a:r>
            <a:r>
              <a:rPr lang="es-ES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Inversiones en energías emergentes de manera que los precios en el mercado energético sean competitivos.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Apoyo de los gobiernos para desarrollo económico sostenible y no dependiente de una fuente limitada (</a:t>
            </a:r>
            <a:r>
              <a:rPr lang="es-ES" dirty="0" err="1" smtClean="0"/>
              <a:t>Iskin</a:t>
            </a:r>
            <a:r>
              <a:rPr lang="es-ES" dirty="0" smtClean="0"/>
              <a:t>, 2012).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Energías renovables, consideradas como parte de la oferta, tendencia a aumentar su cuota de mercado mundial (</a:t>
            </a:r>
            <a:r>
              <a:rPr lang="es-ES" dirty="0" err="1" smtClean="0"/>
              <a:t>Glover</a:t>
            </a:r>
            <a:r>
              <a:rPr lang="es-ES" dirty="0" smtClean="0"/>
              <a:t>, 1996.)</a:t>
            </a:r>
            <a:endParaRPr lang="es-ES" dirty="0"/>
          </a:p>
        </p:txBody>
      </p:sp>
      <p:sp>
        <p:nvSpPr>
          <p:cNvPr id="9" name="8 Flecha curvada hacia la derecha"/>
          <p:cNvSpPr/>
          <p:nvPr/>
        </p:nvSpPr>
        <p:spPr>
          <a:xfrm>
            <a:off x="1142976" y="2285992"/>
            <a:ext cx="785818" cy="1000132"/>
          </a:xfrm>
          <a:prstGeom prst="curvedRightArrow">
            <a:avLst>
              <a:gd name="adj1" fmla="val 25000"/>
              <a:gd name="adj2" fmla="val 2821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izquierda"/>
          <p:cNvSpPr/>
          <p:nvPr/>
        </p:nvSpPr>
        <p:spPr>
          <a:xfrm>
            <a:off x="7215206" y="2357430"/>
            <a:ext cx="785818" cy="92869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abajo"/>
          <p:cNvSpPr/>
          <p:nvPr/>
        </p:nvSpPr>
        <p:spPr>
          <a:xfrm>
            <a:off x="4286248" y="3500438"/>
            <a:ext cx="57150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3.1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Economy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2 Imagen" descr="Full-size 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435771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Full-size imag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500438"/>
            <a:ext cx="5227040" cy="2955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214422"/>
            <a:ext cx="4071934" cy="166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3.2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Governance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http://www.corporatecomplianceinsights.com/wp-content/uploads/2010/10/smart-governa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85728"/>
            <a:ext cx="2428875" cy="2181226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500034" y="857232"/>
            <a:ext cx="5643602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"compromiso con los valores democráticos, las normas y prácticas, servicios de confianza y de negocios justos y honestos". </a:t>
            </a:r>
            <a:r>
              <a:rPr lang="es-ES" dirty="0" smtClean="0"/>
              <a:t>(</a:t>
            </a:r>
            <a:r>
              <a:rPr lang="es-ES" dirty="0" err="1" smtClean="0"/>
              <a:t>Okot-Uma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2071678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Un ciudadano debe percibir que…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71472" y="2571744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ES" dirty="0" smtClean="0"/>
              <a:t>El gobierno es cercano a él, previsible y trasparente en la toma de decisiones.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Tienen en cuenta al ciudadano en todo momento.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Abogar por aplicar políticas sociales y medioambientales.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Hacer uso de la tecnología para conseguir una interconexión más directa entre gobierno y ciudadano. 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4357694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es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Governance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71472" y="5000636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Uso de las </a:t>
            </a:r>
            <a:r>
              <a:rPr lang="es-ES" dirty="0" smtClean="0"/>
              <a:t>Tecnologías </a:t>
            </a:r>
            <a:r>
              <a:rPr lang="es-ES" dirty="0" smtClean="0"/>
              <a:t>de la </a:t>
            </a:r>
            <a:r>
              <a:rPr lang="es-ES" dirty="0" err="1" smtClean="0"/>
              <a:t>Infomación</a:t>
            </a:r>
            <a:r>
              <a:rPr lang="es-ES" dirty="0" smtClean="0"/>
              <a:t> (TIC), con el fin de estrechar la comunicación entre gobierno y ciudadano. Crear un sistema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socio-tecnológico</a:t>
            </a:r>
            <a:r>
              <a:rPr lang="es-ES" dirty="0" smtClean="0"/>
              <a:t> y dinámico para la civilización. 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3.2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Governance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57158" y="857232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Por otro lado…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128586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Un gobierno ha de aplicar los correspondiente políticas para un correcto desarrollo y evolución ciudadana.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500034" y="20002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Europeo</a:t>
            </a:r>
            <a:r>
              <a:rPr lang="es-ES" dirty="0" smtClean="0"/>
              <a:t>, es el ejemplo de las políticas que habría que adoptar con el fin de crear núcleos urbanos sostenibles, siguiendo las directrices de lo que se entiende por una ciudad inteligente.</a:t>
            </a:r>
            <a:endParaRPr lang="es-ES" dirty="0"/>
          </a:p>
        </p:txBody>
      </p:sp>
      <p:pic>
        <p:nvPicPr>
          <p:cNvPr id="23554" name="Picture 2" descr="http://www.historiasiglo20.org/europa/images/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857364"/>
            <a:ext cx="2571736" cy="189165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500034" y="4214818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Politicas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Energéticas</a:t>
            </a:r>
            <a:r>
              <a:rPr lang="es-ES" dirty="0" smtClean="0"/>
              <a:t>: mejorar eficiencia energética y baja emisión CO2.</a:t>
            </a:r>
          </a:p>
          <a:p>
            <a:pPr>
              <a:buFont typeface="Arial" pitchFamily="34" charset="0"/>
              <a:buChar char="•"/>
            </a:pPr>
            <a:r>
              <a:rPr lang="es-ES" b="1" u="sng" dirty="0" smtClean="0"/>
              <a:t>Políticas Crecimiento Económico</a:t>
            </a:r>
            <a:r>
              <a:rPr lang="es-ES" dirty="0" smtClean="0"/>
              <a:t>: Inteligente, Sostenible, </a:t>
            </a:r>
            <a:r>
              <a:rPr lang="es-ES" dirty="0" err="1" smtClean="0"/>
              <a:t>Integreador</a:t>
            </a: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Políticas que Incentiven el Desarrollo y la innovación</a:t>
            </a:r>
            <a:r>
              <a:rPr lang="es-ES" dirty="0" smtClean="0"/>
              <a:t>: </a:t>
            </a:r>
            <a:r>
              <a:rPr lang="es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Septimo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Programa Marco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2428860" y="3571876"/>
            <a:ext cx="85725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3.3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Mobility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785794"/>
            <a:ext cx="4162424" cy="226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142844" y="928670"/>
            <a:ext cx="4572000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s-ES" i="1" dirty="0" smtClean="0"/>
              <a:t>“La capacidad  de satisfacer las necesidades de transporte actuales sin comprometer la capacidad de las generaciones futuras para satisfacer estas necesidades.” (Black, 2000)</a:t>
            </a:r>
            <a:endParaRPr lang="es-ES" i="1" dirty="0"/>
          </a:p>
        </p:txBody>
      </p:sp>
      <p:sp>
        <p:nvSpPr>
          <p:cNvPr id="5" name="4 Rectángulo"/>
          <p:cNvSpPr/>
          <p:nvPr/>
        </p:nvSpPr>
        <p:spPr>
          <a:xfrm>
            <a:off x="214282" y="3286124"/>
            <a:ext cx="87154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Los sistemas de transporte realizan las funciones vitales para la sociedad, pero en su estado actual no puede ser considerar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 sostenibles</a:t>
            </a:r>
            <a:r>
              <a:rPr lang="es-ES" dirty="0" smtClean="0"/>
              <a:t>. (</a:t>
            </a:r>
            <a:r>
              <a:rPr lang="es-ES" dirty="0" err="1" smtClean="0"/>
              <a:t>Wistlet</a:t>
            </a:r>
            <a:r>
              <a:rPr lang="es-ES" dirty="0" smtClean="0"/>
              <a:t>, 2008)</a:t>
            </a:r>
          </a:p>
          <a:p>
            <a:endParaRPr lang="es-ES" dirty="0" smtClean="0"/>
          </a:p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Estas son las causas principales:</a:t>
            </a:r>
          </a:p>
          <a:p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cambio climático.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Emisiones locales de aire.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Ruido. 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Congestión.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Accidentes.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3.3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Mobility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714356"/>
            <a:ext cx="8215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Objetivo: Reducción de la energía consumida en el transporte, en núcleos urbanos</a:t>
            </a:r>
          </a:p>
          <a:p>
            <a:endParaRPr lang="es-ES" dirty="0" smtClean="0"/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Oferta de Servicios Públicos</a:t>
            </a:r>
          </a:p>
          <a:p>
            <a:pPr lvl="1">
              <a:buFont typeface="Arial" pitchFamily="34" charset="0"/>
              <a:buChar char="•"/>
            </a:pPr>
            <a:r>
              <a:rPr lang="es-ES" dirty="0" smtClean="0"/>
              <a:t>Medidas blandas para la reducción del coche utilitario como vehículo de transporte.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57158" y="2571744"/>
            <a:ext cx="4572000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s-ES" dirty="0" smtClean="0"/>
              <a:t>El crecimiento económico y un estilo de vida moderna hacen que habitantes viajen con más frecuencia y distancias más largas.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357686" y="3714752"/>
            <a:ext cx="4572000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s-ES" dirty="0" smtClean="0"/>
              <a:t>la presión para el transporte eficiente y sostenible de las ciudades lleva a invertir en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tecnología de transporte y gestión de tráfico urbano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5143512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Controversia…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57158" y="5643578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El transporte y la construcción de vehículos es un industria que genera millones de puestos de trabajo, y que eleva considerablemente el producto interior bruto de países</a:t>
            </a:r>
          </a:p>
        </p:txBody>
      </p:sp>
      <p:sp>
        <p:nvSpPr>
          <p:cNvPr id="8" name="7 Flecha doblada hacia arriba"/>
          <p:cNvSpPr/>
          <p:nvPr/>
        </p:nvSpPr>
        <p:spPr>
          <a:xfrm rot="5400000">
            <a:off x="2571736" y="3357562"/>
            <a:ext cx="928694" cy="1785950"/>
          </a:xfrm>
          <a:prstGeom prst="bentUpArrow">
            <a:avLst>
              <a:gd name="adj1" fmla="val 25000"/>
              <a:gd name="adj2" fmla="val 439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3.4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People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http://farm3.staticflickr.com/2206/2274239427_4f1fa6cdcc_z.jpg?zz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571480"/>
            <a:ext cx="3595670" cy="2370895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14282" y="785794"/>
            <a:ext cx="4714908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Las </a:t>
            </a:r>
            <a:r>
              <a:rPr lang="es-ES" dirty="0" err="1" smtClean="0"/>
              <a:t>Smart</a:t>
            </a:r>
            <a:r>
              <a:rPr lang="es-ES" dirty="0" smtClean="0"/>
              <a:t> </a:t>
            </a:r>
            <a:r>
              <a:rPr lang="es-ES" dirty="0" err="1" smtClean="0"/>
              <a:t>Cities</a:t>
            </a:r>
            <a:r>
              <a:rPr lang="es-ES" dirty="0" smtClean="0"/>
              <a:t> necesitan sustentarse sobre un capital humano válido y cualificado para acompañar correctamente en su evolución y crecimiento sostenible.</a:t>
            </a:r>
            <a:endParaRPr lang="es-ES" dirty="0"/>
          </a:p>
        </p:txBody>
      </p:sp>
      <p:graphicFrame>
        <p:nvGraphicFramePr>
          <p:cNvPr id="5" name="4 Diagrama"/>
          <p:cNvGraphicFramePr/>
          <p:nvPr/>
        </p:nvGraphicFramePr>
        <p:xfrm>
          <a:off x="1785886" y="3151190"/>
          <a:ext cx="7358114" cy="370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215206" y="528638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Shapiro</a:t>
            </a:r>
            <a:r>
              <a:rPr lang="es-ES" dirty="0" smtClean="0"/>
              <a:t> (2003)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000496" y="5929330"/>
            <a:ext cx="478634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i="1" dirty="0" smtClean="0"/>
              <a:t>fuga de cerebros dentro del estado de las áreas sin oportunidades de educación. </a:t>
            </a:r>
            <a:r>
              <a:rPr lang="es-ES" dirty="0" err="1" smtClean="0"/>
              <a:t>Winters</a:t>
            </a:r>
            <a:r>
              <a:rPr lang="es-ES" dirty="0" smtClean="0"/>
              <a:t> (2011)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214282" y="2357430"/>
            <a:ext cx="5214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ciudadanos han de adquirir ciertas características además de un competente grado de cualificación: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Formación Continua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Pluralidad étnica y social (convivencia)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Flexibilidad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Creatividad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Sociedad Cosmopolita (Open </a:t>
            </a:r>
            <a:r>
              <a:rPr lang="es-ES" dirty="0" err="1" smtClean="0"/>
              <a:t>mindness</a:t>
            </a:r>
            <a:r>
              <a:rPr lang="es-ES" dirty="0" smtClean="0"/>
              <a:t>)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Participación e integración en la vida pública</a:t>
            </a:r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  <p:bldP spid="6" grpId="0"/>
      <p:bldP spid="7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3.5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Living</a:t>
            </a:r>
          </a:p>
        </p:txBody>
      </p:sp>
      <p:pic>
        <p:nvPicPr>
          <p:cNvPr id="27650" name="Picture 2" descr="http://whatson.cityofsydney.nsw.gov.au/system/event_images/72357/large_cancer_smart_living__istock.jpg?13419841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71480"/>
            <a:ext cx="4086225" cy="284797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85720" y="785794"/>
            <a:ext cx="364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refiere </a:t>
            </a:r>
            <a:r>
              <a:rPr lang="es-ES" dirty="0" smtClean="0"/>
              <a:t>principalmente a la calidad de vida que nos puede ofrecer la ciudad donde vivimos, abarcando campos desde:</a:t>
            </a:r>
          </a:p>
          <a:p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Aspectos culturales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Salud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Hogar-Familia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Opciones laborales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Medioambiente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</a:t>
            </a:r>
          </a:p>
          <a:p>
            <a:pPr marL="342900" indent="-342900">
              <a:buFont typeface="+mj-lt"/>
              <a:buAutoNum type="arabicPeriod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Comportamiento Social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500562" y="3643314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En definitiva…</a:t>
            </a:r>
            <a:endParaRPr lang="es-ES" i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357686" y="4429132"/>
            <a:ext cx="4572000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s-ES" dirty="0" smtClean="0"/>
              <a:t>La calidad de vida de una ciudad es en definitiva aquello que el ciudadano percibe o que le trasmite directamente el entorno en donde se encuentra. </a:t>
            </a:r>
            <a:endParaRPr lang="es-ES" dirty="0"/>
          </a:p>
        </p:txBody>
      </p:sp>
      <p:sp>
        <p:nvSpPr>
          <p:cNvPr id="9" name="8 Flecha doblada hacia arriba"/>
          <p:cNvSpPr/>
          <p:nvPr/>
        </p:nvSpPr>
        <p:spPr>
          <a:xfrm rot="5400000">
            <a:off x="2176258" y="3824478"/>
            <a:ext cx="850392" cy="2083704"/>
          </a:xfrm>
          <a:prstGeom prst="bentUp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3.6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Smart</a:t>
            </a: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800" b="1" dirty="0" err="1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Environment</a:t>
            </a:r>
            <a:endParaRPr lang="es-ES" sz="28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http://2.bp.blogspot.com/_LwqCx9_2Ff4/Swch1i52ovI/AAAAAAAAATQ/49AZAeo2tM0/s1600/Energy+and+the+Environ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480"/>
            <a:ext cx="2876550" cy="3400426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57158" y="1071546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s-ES" dirty="0" smtClean="0"/>
              <a:t>La cantidad y calidad de recursos naturales que tiene una región o ciudad y la capacidad de ésta para gestionarlos correctamente. (</a:t>
            </a:r>
            <a:r>
              <a:rPr lang="es-ES" dirty="0" err="1" smtClean="0"/>
              <a:t>Rotmans</a:t>
            </a:r>
            <a:r>
              <a:rPr lang="es-ES" dirty="0" smtClean="0"/>
              <a:t> et al.2000).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14282" y="4214818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 medioambiental </a:t>
            </a:r>
            <a:r>
              <a:rPr lang="es-ES" dirty="0" smtClean="0"/>
              <a:t>en las ciudades lucha principalmente contra el efecto de las aglomeraciones en pequeños espacios, la generación de contaminación  y degradación del medioambiente y estrés que esto provoca.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85720" y="5715016"/>
            <a:ext cx="8429684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Existe una relación directa entre el aumento o aglomeración </a:t>
            </a:r>
            <a:r>
              <a:rPr lang="es-ES" dirty="0" smtClean="0"/>
              <a:t>de personas en </a:t>
            </a:r>
            <a:r>
              <a:rPr lang="es-ES" dirty="0" smtClean="0"/>
              <a:t>las </a:t>
            </a:r>
            <a:r>
              <a:rPr lang="es-ES" dirty="0" smtClean="0"/>
              <a:t>ciudades  </a:t>
            </a:r>
            <a:r>
              <a:rPr lang="es-ES" dirty="0" smtClean="0"/>
              <a:t>y el descenso de factores medioambientales (</a:t>
            </a:r>
            <a:r>
              <a:rPr lang="es-ES" dirty="0" err="1" smtClean="0"/>
              <a:t>Bithas</a:t>
            </a:r>
            <a:r>
              <a:rPr lang="es-ES" dirty="0" smtClean="0"/>
              <a:t> et al, 2006).</a:t>
            </a:r>
            <a:endParaRPr lang="es-ES" dirty="0"/>
          </a:p>
        </p:txBody>
      </p:sp>
      <p:sp>
        <p:nvSpPr>
          <p:cNvPr id="8" name="7 Flecha abajo"/>
          <p:cNvSpPr/>
          <p:nvPr/>
        </p:nvSpPr>
        <p:spPr>
          <a:xfrm>
            <a:off x="2643174" y="2500306"/>
            <a:ext cx="642942" cy="1428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8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4. Análisis y Conclusiones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85720" y="785794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Idea básica de cada uno de los pilares analizados de una SMART CITY: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28596" y="1643050"/>
            <a:ext cx="32861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14810" y="1285860"/>
            <a:ext cx="4572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ES" dirty="0" smtClean="0"/>
              <a:t>“El </a:t>
            </a:r>
            <a:r>
              <a:rPr lang="es-ES" dirty="0" smtClean="0"/>
              <a:t>desarrollo que satisface las necesidades del presente sin comprometer la capacidad de las generaciones futuras para satisfacer sus propias necesidades”. </a:t>
            </a:r>
            <a:r>
              <a:rPr lang="es-ES" i="1" dirty="0" smtClean="0"/>
              <a:t>Informe </a:t>
            </a:r>
            <a:r>
              <a:rPr lang="es-ES" i="1" dirty="0" err="1" smtClean="0"/>
              <a:t>Brundtland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85720" y="2857496"/>
            <a:ext cx="46434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La evaluación de aspectos ambientales, tenemos que considerar la dependencia de una ciudad en otras áreas más allá de sus fronteras. En la ciudad se concentra el desarrollo económico y al mismo tiempo depende de otras áreas para el suministro de recursos y alimentos, disposición de residuos, emisión de contaminantes, uso indirecto de servicios de los ecosistemas… (</a:t>
            </a:r>
            <a:r>
              <a:rPr lang="es-ES" dirty="0" err="1" smtClean="0"/>
              <a:t>Munda</a:t>
            </a:r>
            <a:r>
              <a:rPr lang="es-ES" dirty="0" smtClean="0"/>
              <a:t>, 2006).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57158" y="6000768"/>
            <a:ext cx="850112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dirty="0" smtClean="0"/>
              <a:t>Las ciudades no pueden de actuar de forma independiente. Las ciudades son inherentemente insostenibles </a:t>
            </a:r>
            <a:endParaRPr lang="es-ES" dirty="0"/>
          </a:p>
        </p:txBody>
      </p:sp>
      <p:graphicFrame>
        <p:nvGraphicFramePr>
          <p:cNvPr id="10" name="9 Diagrama"/>
          <p:cNvGraphicFramePr/>
          <p:nvPr/>
        </p:nvGraphicFramePr>
        <p:xfrm>
          <a:off x="5143504" y="2857496"/>
          <a:ext cx="3643338" cy="2563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0 Flecha abajo"/>
          <p:cNvSpPr/>
          <p:nvPr/>
        </p:nvSpPr>
        <p:spPr>
          <a:xfrm>
            <a:off x="3929058" y="5286388"/>
            <a:ext cx="150019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/>
      <p:bldP spid="8" grpId="0" animBg="1"/>
      <p:bldGraphic spid="10" grpId="0">
        <p:bldAsOne/>
      </p:bldGraphic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4. Análisis y Conclusiones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57158" y="785794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La relación sinérgica entre los diferentes ejes que hemos analizado y como son de necesarios para las diferentes áreas de innovación, desde el campo energético, la movilidad, hasta otras áreas que mejoran la calidad de vida del ciudadano…</a:t>
            </a:r>
            <a:endParaRPr lang="es-ES" dirty="0"/>
          </a:p>
        </p:txBody>
      </p:sp>
      <p:pic>
        <p:nvPicPr>
          <p:cNvPr id="5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04864"/>
            <a:ext cx="7848872" cy="43924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844" y="0"/>
            <a:ext cx="8229600" cy="71435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4. Análisis y Conclusiones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71472" y="785794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Las políticas asociadas a una </a:t>
            </a:r>
            <a:r>
              <a:rPr lang="es-ES" b="1" dirty="0" err="1" smtClean="0"/>
              <a:t>Smart</a:t>
            </a:r>
            <a:r>
              <a:rPr lang="es-ES" b="1" dirty="0" smtClean="0"/>
              <a:t> City, actúen en consecuencia</a:t>
            </a:r>
            <a:r>
              <a:rPr lang="es-ES" dirty="0" smtClean="0"/>
              <a:t>. Deben de incentivar las políticas energéticas, hacia el campo de las renovables, y potenciar la economía desde la base de la inversión hacia la innovación y desarrollo. Además de esto, es fundamental que se incentive la educación, la igualdad y el progreso del capital humano. Si se realiza correctamente este aspecto, contribuirá y retroalimentará la economía inteligente de la ciudad (</a:t>
            </a:r>
            <a:r>
              <a:rPr lang="es-ES" dirty="0" err="1" smtClean="0"/>
              <a:t>Winters</a:t>
            </a:r>
            <a:r>
              <a:rPr lang="es-ES" dirty="0" smtClean="0"/>
              <a:t> et al. 2011). </a:t>
            </a:r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20694" t="20566" r="7058" b="10797"/>
          <a:stretch>
            <a:fillRect/>
          </a:stretch>
        </p:blipFill>
        <p:spPr bwMode="auto">
          <a:xfrm>
            <a:off x="1142976" y="2857496"/>
            <a:ext cx="707236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blogs.forrester.com/f/b/users/JBELISSENT/wordcloud_smartcityj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511759" cy="350046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357950" y="6143644"/>
            <a:ext cx="250033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GRACIAS</a:t>
            </a:r>
            <a:endParaRPr lang="es-ES" dirty="0"/>
          </a:p>
        </p:txBody>
      </p:sp>
      <p:pic>
        <p:nvPicPr>
          <p:cNvPr id="29700" name="Picture 4" descr="http://assets.archivhadas.es/system/tog_forum/topics/images/3211/big_publicacion__4c1c0107aed47.gif?12836086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500570"/>
            <a:ext cx="2143144" cy="21431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2660</TotalTime>
  <Words>1569</Words>
  <Application>Microsoft Office PowerPoint</Application>
  <PresentationFormat>Presentación en pantalla (4:3)</PresentationFormat>
  <Paragraphs>177</Paragraphs>
  <Slides>21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  <vt:variant>
        <vt:lpstr>Presentaciones personalizadas</vt:lpstr>
      </vt:variant>
      <vt:variant>
        <vt:i4>1</vt:i4>
      </vt:variant>
    </vt:vector>
  </HeadingPairs>
  <TitlesOfParts>
    <vt:vector size="23" baseType="lpstr">
      <vt:lpstr>Vértice</vt:lpstr>
      <vt:lpstr>Diapositiva 1</vt:lpstr>
      <vt:lpstr>Indice</vt:lpstr>
      <vt:lpstr>1. Introducción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Presentación personalizada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Txema</dc:creator>
  <cp:lastModifiedBy>Txema</cp:lastModifiedBy>
  <cp:revision>139</cp:revision>
  <dcterms:created xsi:type="dcterms:W3CDTF">2012-09-17T15:07:38Z</dcterms:created>
  <dcterms:modified xsi:type="dcterms:W3CDTF">2012-09-24T19:36:43Z</dcterms:modified>
</cp:coreProperties>
</file>