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6" r:id="rId1"/>
  </p:sldMasterIdLst>
  <p:sldIdLst>
    <p:sldId id="256" r:id="rId2"/>
    <p:sldId id="257" r:id="rId3"/>
    <p:sldId id="258" r:id="rId4"/>
    <p:sldId id="263" r:id="rId5"/>
    <p:sldId id="273" r:id="rId6"/>
    <p:sldId id="274" r:id="rId7"/>
    <p:sldId id="278" r:id="rId8"/>
    <p:sldId id="280" r:id="rId9"/>
    <p:sldId id="283" r:id="rId10"/>
    <p:sldId id="309" r:id="rId11"/>
    <p:sldId id="310" r:id="rId12"/>
    <p:sldId id="311" r:id="rId13"/>
    <p:sldId id="312" r:id="rId14"/>
    <p:sldId id="313" r:id="rId15"/>
    <p:sldId id="288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05" r:id="rId24"/>
    <p:sldId id="30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80" autoAdjust="0"/>
    <p:restoredTop sz="94660"/>
  </p:normalViewPr>
  <p:slideViewPr>
    <p:cSldViewPr snapToGrid="0">
      <p:cViewPr varScale="1">
        <p:scale>
          <a:sx n="89" d="100"/>
          <a:sy n="89" d="100"/>
        </p:scale>
        <p:origin x="53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51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355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29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866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6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498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05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90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289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28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5764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306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1554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744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779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31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0250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298371"/>
            <a:ext cx="12192000" cy="783772"/>
          </a:xfrm>
        </p:spPr>
        <p:txBody>
          <a:bodyPr>
            <a:noAutofit/>
          </a:bodyPr>
          <a:lstStyle/>
          <a:p>
            <a:pPr algn="ctr"/>
            <a:r>
              <a:rPr lang="es-ES" sz="2400" dirty="0" smtClean="0"/>
              <a:t> Curso 2021-2022: trabajo de fin de grado</a:t>
            </a:r>
            <a:br>
              <a:rPr lang="es-ES" sz="2400" dirty="0" smtClean="0"/>
            </a:br>
            <a:r>
              <a:rPr lang="es-ES" sz="2400" dirty="0" smtClean="0"/>
              <a:t>grado en ingeniería mecánica</a:t>
            </a:r>
            <a:endParaRPr lang="es-E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7572" y="4158343"/>
            <a:ext cx="9551244" cy="1132114"/>
          </a:xfrm>
        </p:spPr>
        <p:txBody>
          <a:bodyPr>
            <a:noAutofit/>
          </a:bodyPr>
          <a:lstStyle/>
          <a:p>
            <a:pPr algn="l"/>
            <a:r>
              <a:rPr lang="es-ES" sz="2800" dirty="0">
                <a:solidFill>
                  <a:schemeClr val="tx1"/>
                </a:solidFill>
              </a:rPr>
              <a:t>A</a:t>
            </a:r>
            <a:r>
              <a:rPr lang="es-ES" sz="2800" dirty="0" smtClean="0">
                <a:solidFill>
                  <a:schemeClr val="tx1"/>
                </a:solidFill>
              </a:rPr>
              <a:t>lumno: Aguado </a:t>
            </a:r>
            <a:r>
              <a:rPr lang="es-ES" sz="2800" dirty="0">
                <a:solidFill>
                  <a:schemeClr val="tx1"/>
                </a:solidFill>
              </a:rPr>
              <a:t>L</a:t>
            </a:r>
            <a:r>
              <a:rPr lang="es-ES" sz="2800" dirty="0" smtClean="0">
                <a:solidFill>
                  <a:schemeClr val="tx1"/>
                </a:solidFill>
              </a:rPr>
              <a:t>abuiga, Luis</a:t>
            </a:r>
          </a:p>
          <a:p>
            <a:pPr algn="l"/>
            <a:r>
              <a:rPr lang="es-ES" sz="2800" dirty="0" smtClean="0">
                <a:solidFill>
                  <a:schemeClr val="tx1"/>
                </a:solidFill>
              </a:rPr>
              <a:t>Titulo: Plan de Autoprotección, Emergencia y Evacuación de un Instituto de Educación Secundaria e Instalación Contra Incendios</a:t>
            </a:r>
            <a:endParaRPr lang="es-ES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222171"/>
          </a:xfrm>
          <a:prstGeom prst="rect">
            <a:avLst/>
          </a:prstGeom>
        </p:spPr>
      </p:pic>
      <p:pic>
        <p:nvPicPr>
          <p:cNvPr id="1026" name="Picture 163" descr="https://lh4.googleusercontent.com/3y28bgPtaGPj8cpWJm_mID5iH_SxKaiSBewCZ2txQZBTve7kLF8aTE4K1Civ9pw1ym7YSgEJj7iVfLOgMcD9bj0CSfbJfF2sI0yc2h8bSTZgzvtIYobzxrQtnBm-WbmSuEEB5Uy4OCqo2pjkKAUqs4FOtdMvwP2HPPuqmL1ji1pal4Uvj0wxqj3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408" y="-1415441"/>
            <a:ext cx="4776592" cy="1415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89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34178"/>
            <a:ext cx="10364451" cy="1059364"/>
          </a:xfrm>
        </p:spPr>
        <p:txBody>
          <a:bodyPr>
            <a:normAutofit/>
          </a:bodyPr>
          <a:lstStyle/>
          <a:p>
            <a:r>
              <a:rPr lang="es-ES" sz="2800" b="1" u="sng" dirty="0" smtClean="0"/>
              <a:t>objetivos</a:t>
            </a:r>
            <a:endParaRPr lang="es-ES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4" y="836762"/>
            <a:ext cx="10363826" cy="60212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ES" sz="2400" b="1" i="1" dirty="0"/>
              <a:t>E</a:t>
            </a:r>
            <a:r>
              <a:rPr lang="es-ES" sz="2400" b="1" i="1" dirty="0" smtClean="0"/>
              <a:t>laboración del </a:t>
            </a:r>
            <a:r>
              <a:rPr lang="es-ES" sz="2400" b="1" i="1" dirty="0"/>
              <a:t>Plan de Autoprotección </a:t>
            </a:r>
            <a:r>
              <a:rPr lang="es-ES" sz="2400" b="1" i="1" dirty="0" smtClean="0"/>
              <a:t> en </a:t>
            </a:r>
            <a:r>
              <a:rPr lang="es-ES" sz="2400" b="1" i="1" dirty="0"/>
              <a:t>materia </a:t>
            </a:r>
            <a:r>
              <a:rPr lang="es-ES" sz="2400" b="1" i="1" dirty="0" smtClean="0"/>
              <a:t> </a:t>
            </a:r>
            <a:r>
              <a:rPr lang="es-ES" sz="2400" b="1" i="1" dirty="0"/>
              <a:t>contra incendios y emergencias de los </a:t>
            </a:r>
            <a:r>
              <a:rPr lang="es-ES" sz="2400" b="1" i="1" dirty="0" smtClean="0"/>
              <a:t>edificios  de ocupación publica.</a:t>
            </a:r>
          </a:p>
          <a:p>
            <a:pPr>
              <a:lnSpc>
                <a:spcPct val="150000"/>
              </a:lnSpc>
            </a:pPr>
            <a:r>
              <a:rPr lang="es-ES" sz="2400" b="1" i="1" dirty="0" smtClean="0"/>
              <a:t>Norma </a:t>
            </a:r>
            <a:r>
              <a:rPr lang="es-ES" sz="2400" b="1" i="1" dirty="0"/>
              <a:t>Básica de Autoprotección y el Código Técnico de la Edificación </a:t>
            </a:r>
            <a:endParaRPr lang="es-ES" sz="2400" b="1" i="1" dirty="0" smtClean="0"/>
          </a:p>
          <a:p>
            <a:pPr>
              <a:lnSpc>
                <a:spcPct val="150000"/>
              </a:lnSpc>
            </a:pPr>
            <a:r>
              <a:rPr lang="es-ES" sz="2400" b="1" i="1" dirty="0"/>
              <a:t>Medidas y actuaciones a llevar a cabo por los responsables de las empresas y la Administración en caso de emergencia y evacuación.</a:t>
            </a:r>
          </a:p>
          <a:p>
            <a:pPr>
              <a:lnSpc>
                <a:spcPct val="150000"/>
              </a:lnSpc>
            </a:pPr>
            <a:r>
              <a:rPr lang="es-ES" sz="2400" b="1" i="1" dirty="0"/>
              <a:t>Una Instalación Contra Incendios</a:t>
            </a:r>
          </a:p>
          <a:p>
            <a:r>
              <a:rPr lang="es-ES" sz="2400" b="1" i="1" dirty="0"/>
              <a:t>Y un Plan de Evacuación</a:t>
            </a:r>
          </a:p>
        </p:txBody>
      </p:sp>
    </p:spTree>
    <p:extLst>
      <p:ext uri="{BB962C8B-B14F-4D97-AF65-F5344CB8AC3E}">
        <p14:creationId xmlns:p14="http://schemas.microsoft.com/office/powerpoint/2010/main" val="37097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475117"/>
          </a:xfrm>
        </p:spPr>
        <p:txBody>
          <a:bodyPr>
            <a:normAutofit fontScale="90000"/>
          </a:bodyPr>
          <a:lstStyle/>
          <a:p>
            <a:r>
              <a:rPr lang="es-ES" sz="2400" b="1" u="sng" dirty="0" smtClean="0"/>
              <a:t>Contenido:</a:t>
            </a:r>
            <a:br>
              <a:rPr lang="es-ES" sz="2400" b="1" u="sng" dirty="0" smtClean="0"/>
            </a:br>
            <a:r>
              <a:rPr lang="es-ES" sz="2000" u="sng" dirty="0" smtClean="0"/>
              <a:t/>
            </a:r>
            <a:br>
              <a:rPr lang="es-ES" sz="2000" u="sng" dirty="0" smtClean="0"/>
            </a:br>
            <a:r>
              <a:rPr lang="es-ES" sz="2400" dirty="0"/>
              <a:t>C</a:t>
            </a:r>
            <a:r>
              <a:rPr lang="es-ES" sz="2400" dirty="0" smtClean="0"/>
              <a:t>on objeto de cumplir los objetivos enunciados se prepara este plan de autoprotección,  emergencias e Instalación contra Incendios que comprende los siguientes documentos.</a:t>
            </a:r>
            <a:br>
              <a:rPr lang="es-ES" sz="2400" dirty="0" smtClean="0"/>
            </a:br>
            <a:r>
              <a:rPr lang="es-ES" sz="2400" dirty="0"/>
              <a:t/>
            </a:r>
            <a:br>
              <a:rPr lang="es-ES" sz="2400" dirty="0"/>
            </a:br>
            <a:endParaRPr lang="es-ES" sz="2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172" y="1941533"/>
            <a:ext cx="10414958" cy="4985477"/>
          </a:xfrm>
        </p:spPr>
        <p:txBody>
          <a:bodyPr>
            <a:noAutofit/>
          </a:bodyPr>
          <a:lstStyle/>
          <a:p>
            <a:r>
              <a:rPr lang="es-ES" sz="2400" b="1" dirty="0" smtClean="0"/>
              <a:t>Documento numero 1: “Evaluación del riesgo”</a:t>
            </a:r>
          </a:p>
          <a:p>
            <a:r>
              <a:rPr lang="es-ES" sz="2400" b="1" dirty="0" smtClean="0"/>
              <a:t>Documento numero 2: “Plan de Autoprotección “</a:t>
            </a:r>
          </a:p>
          <a:p>
            <a:r>
              <a:rPr lang="es-ES" sz="2400" b="1" dirty="0" smtClean="0"/>
              <a:t>Documento numero 3: “Antecedentes legales”</a:t>
            </a:r>
          </a:p>
          <a:p>
            <a:r>
              <a:rPr lang="es-ES" sz="2400" b="1" dirty="0" smtClean="0"/>
              <a:t>Documento numero 4: “Contenido del plan de Autoprotección”</a:t>
            </a:r>
          </a:p>
          <a:p>
            <a:r>
              <a:rPr lang="es-ES" sz="2400" b="1" dirty="0" smtClean="0"/>
              <a:t>Documento numero 5: ”Plan de mejoras”</a:t>
            </a:r>
          </a:p>
          <a:p>
            <a:r>
              <a:rPr lang="es-ES" sz="2400" b="1" dirty="0" smtClean="0"/>
              <a:t>Documento numero 6: “Instalación </a:t>
            </a:r>
            <a:r>
              <a:rPr lang="es-ES" sz="2400" b="1" dirty="0"/>
              <a:t>C</a:t>
            </a:r>
            <a:r>
              <a:rPr lang="es-ES" sz="2400" b="1" dirty="0" smtClean="0"/>
              <a:t>ontra </a:t>
            </a:r>
            <a:r>
              <a:rPr lang="es-ES" sz="2400" b="1" dirty="0"/>
              <a:t>I</a:t>
            </a:r>
            <a:r>
              <a:rPr lang="es-ES" sz="2400" b="1" dirty="0" smtClean="0"/>
              <a:t>ncendios”</a:t>
            </a:r>
          </a:p>
          <a:p>
            <a:r>
              <a:rPr lang="es-ES" sz="2400" b="1" dirty="0" smtClean="0"/>
              <a:t>Documento numero 7: “Cálculos de la Instalación”</a:t>
            </a:r>
          </a:p>
          <a:p>
            <a:r>
              <a:rPr lang="es-ES" sz="2400" b="1" dirty="0" smtClean="0"/>
              <a:t>Documento numero 8: “Plan de evacuación”</a:t>
            </a:r>
          </a:p>
          <a:p>
            <a:r>
              <a:rPr lang="es-ES" sz="2400" b="1" dirty="0" smtClean="0"/>
              <a:t>Documento numero 9: “Presupuesto”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270129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441248" y="-107112"/>
            <a:ext cx="1230400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 </a:t>
            </a:r>
          </a:p>
          <a:p>
            <a:pPr algn="ctr"/>
            <a:r>
              <a:rPr lang="es-ES" sz="2800" b="1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1. Evaluación Del </a:t>
            </a:r>
            <a:r>
              <a:rPr lang="es-ES" sz="2800" b="1" u="sng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Riesgo</a:t>
            </a:r>
            <a:endParaRPr lang="es-ES" sz="2800" b="1" u="sng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851770"/>
            <a:ext cx="12192000" cy="600622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ES" sz="2400" b="1" i="1" dirty="0"/>
              <a:t>Identificación de los titulares y emplazamiento de la </a:t>
            </a:r>
            <a:r>
              <a:rPr lang="es-ES" sz="2400" b="1" i="1" dirty="0" smtClean="0"/>
              <a:t>actividad</a:t>
            </a:r>
            <a:endParaRPr lang="es-ES" sz="2400" dirty="0"/>
          </a:p>
          <a:p>
            <a:pPr>
              <a:lnSpc>
                <a:spcPct val="150000"/>
              </a:lnSpc>
            </a:pPr>
            <a:r>
              <a:rPr lang="es-ES" sz="2400" b="1" dirty="0"/>
              <a:t>Descripción detallada de la actividad y del medio físico en el que se desarrolla</a:t>
            </a:r>
            <a:r>
              <a:rPr lang="es-ES" sz="2400" b="1" dirty="0" smtClean="0"/>
              <a:t>.</a:t>
            </a:r>
            <a:endParaRPr lang="es-ES" sz="2400" dirty="0"/>
          </a:p>
          <a:p>
            <a:pPr>
              <a:lnSpc>
                <a:spcPct val="150000"/>
              </a:lnSpc>
            </a:pPr>
            <a:r>
              <a:rPr lang="es-ES" sz="2400" b="1" dirty="0"/>
              <a:t> Inventario, análisis y evaluación de los riesgos</a:t>
            </a:r>
            <a:r>
              <a:rPr lang="es-ES" sz="2400" b="1" dirty="0" smtClean="0"/>
              <a:t>.</a:t>
            </a:r>
            <a:endParaRPr lang="es-ES" sz="2400" dirty="0"/>
          </a:p>
          <a:p>
            <a:pPr>
              <a:lnSpc>
                <a:spcPct val="150000"/>
              </a:lnSpc>
            </a:pPr>
            <a:r>
              <a:rPr lang="es-ES" sz="2400" b="1" dirty="0"/>
              <a:t>Inventario </a:t>
            </a:r>
            <a:r>
              <a:rPr lang="es-ES" sz="2400" b="1" dirty="0" smtClean="0"/>
              <a:t>, </a:t>
            </a:r>
            <a:r>
              <a:rPr lang="es-ES" sz="2400" b="1" dirty="0"/>
              <a:t>descripción de las medidas y medios de autoprotección.</a:t>
            </a:r>
            <a:endParaRPr lang="es-ES" sz="2400" dirty="0"/>
          </a:p>
          <a:p>
            <a:pPr>
              <a:lnSpc>
                <a:spcPct val="150000"/>
              </a:lnSpc>
            </a:pPr>
            <a:r>
              <a:rPr lang="es-ES" sz="2400" b="1" dirty="0"/>
              <a:t>Programa de mantenimiento de instalaciones.</a:t>
            </a:r>
            <a:endParaRPr lang="es-ES" sz="2400" dirty="0"/>
          </a:p>
          <a:p>
            <a:pPr>
              <a:lnSpc>
                <a:spcPct val="150000"/>
              </a:lnSpc>
            </a:pPr>
            <a:r>
              <a:rPr lang="es-ES" sz="2400" b="1" dirty="0"/>
              <a:t>Plan de actuación ante emergencias.</a:t>
            </a:r>
            <a:endParaRPr lang="es-ES" sz="2400" dirty="0"/>
          </a:p>
          <a:p>
            <a:pPr>
              <a:lnSpc>
                <a:spcPct val="150000"/>
              </a:lnSpc>
            </a:pPr>
            <a:r>
              <a:rPr lang="es-ES" sz="2400" b="1" dirty="0"/>
              <a:t>Integración del Plan de Autoprotección en otros de ámbito superior.</a:t>
            </a:r>
            <a:endParaRPr lang="es-ES" sz="2400" dirty="0"/>
          </a:p>
          <a:p>
            <a:pPr>
              <a:lnSpc>
                <a:spcPct val="150000"/>
              </a:lnSpc>
            </a:pPr>
            <a:r>
              <a:rPr lang="es-ES" sz="2400" i="1" dirty="0"/>
              <a:t> </a:t>
            </a:r>
            <a:r>
              <a:rPr lang="es-ES" sz="2400" b="1" dirty="0"/>
              <a:t>Implantación del Plan de Autoprotección.</a:t>
            </a:r>
            <a:endParaRPr lang="es-ES" sz="2400" dirty="0"/>
          </a:p>
          <a:p>
            <a:pPr>
              <a:lnSpc>
                <a:spcPct val="150000"/>
              </a:lnSpc>
            </a:pPr>
            <a:r>
              <a:rPr lang="es-ES" sz="2400" b="1" dirty="0"/>
              <a:t>Mantenimiento de la eficacia y actualización del Plan de Autoprotección.</a:t>
            </a:r>
            <a:endParaRPr lang="es-ES" sz="2400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850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03517" y="-517584"/>
            <a:ext cx="11904453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 </a:t>
            </a:r>
            <a:endParaRPr lang="es-E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es-ES" sz="2800" b="1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2. EL PLAN DE AUTOPROTECCIÓN</a:t>
            </a:r>
          </a:p>
        </p:txBody>
      </p:sp>
      <p:sp>
        <p:nvSpPr>
          <p:cNvPr id="8" name="Rectangle 7"/>
          <p:cNvSpPr/>
          <p:nvPr/>
        </p:nvSpPr>
        <p:spPr>
          <a:xfrm>
            <a:off x="258793" y="544246"/>
            <a:ext cx="115421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400" dirty="0" smtClean="0"/>
          </a:p>
          <a:p>
            <a:pPr algn="just"/>
            <a:r>
              <a:rPr lang="es-ES" sz="2400" dirty="0" smtClean="0"/>
              <a:t>Es el mecanismo que establece </a:t>
            </a:r>
            <a:r>
              <a:rPr lang="es-ES" sz="2400" dirty="0"/>
              <a:t>para un edificio un conjunto de medidas tendentes a neutralizar o minimizar, con los medios de que se disponga, los accidentes o </a:t>
            </a:r>
            <a:r>
              <a:rPr lang="es-ES" sz="2400" dirty="0" smtClean="0"/>
              <a:t>emergencias.</a:t>
            </a:r>
          </a:p>
          <a:p>
            <a:pPr algn="just"/>
            <a:endParaRPr lang="es-ES" sz="2400" dirty="0"/>
          </a:p>
          <a:p>
            <a:pPr algn="just"/>
            <a:endParaRPr lang="es-ES" sz="2400" dirty="0" smtClean="0">
              <a:latin typeface="Arial" panose="020B060402020202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algn="just"/>
            <a:r>
              <a:rPr lang="es-ES" sz="2400" dirty="0"/>
              <a:t>Es el instrumento que pretende organizar los medios humanos y materiales disponibles en el Centro, </a:t>
            </a:r>
            <a:r>
              <a:rPr lang="es-ES" sz="2400" dirty="0" smtClean="0"/>
              <a:t>para </a:t>
            </a:r>
            <a:r>
              <a:rPr lang="es-ES" sz="2400" dirty="0"/>
              <a:t>garantizar la evacuación y la intervención inmediata, en caso de siniestro</a:t>
            </a:r>
            <a:r>
              <a:rPr lang="es-ES" sz="2400" dirty="0" smtClean="0"/>
              <a:t>.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/>
              <a:t> </a:t>
            </a:r>
          </a:p>
          <a:p>
            <a:pPr algn="just"/>
            <a:r>
              <a:rPr lang="es-ES" sz="2400" dirty="0"/>
              <a:t>El establecimiento de un plan de este tipo pretende conseguir que todas las personas que puedan verse afectadas por una emergencia sepan como actuar y cómo deben coordinarse dichas </a:t>
            </a:r>
            <a:r>
              <a:rPr lang="es-ES" sz="2400" dirty="0" smtClean="0"/>
              <a:t>actuaciones. </a:t>
            </a:r>
            <a:endParaRPr lang="es-ES" sz="2400" dirty="0"/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48950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6430" y="-163901"/>
            <a:ext cx="11855570" cy="7118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ctr">
              <a:lnSpc>
                <a:spcPct val="150000"/>
              </a:lnSpc>
              <a:spcAft>
                <a:spcPts val="0"/>
              </a:spcAft>
            </a:pPr>
            <a:r>
              <a:rPr lang="es-E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s-ES" sz="24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O</a:t>
            </a:r>
            <a:r>
              <a:rPr lang="es-E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bjetivos </a:t>
            </a:r>
            <a:r>
              <a:rPr lang="es-ES" sz="24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que pretende el Plan de </a:t>
            </a:r>
            <a:r>
              <a:rPr lang="es-E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Autoprotección</a:t>
            </a:r>
            <a:endParaRPr lang="es-E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678180" algn="l"/>
              </a:tabLst>
            </a:pPr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Conocer los edificios y sus instalaciones para identificar los riesgos.</a:t>
            </a:r>
            <a:endParaRPr lang="es-E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50000"/>
              </a:lnSpc>
              <a:spcAft>
                <a:spcPts val="0"/>
              </a:spcAft>
            </a:pPr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 </a:t>
            </a:r>
            <a:endParaRPr lang="es-E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  <a:tabLst>
                <a:tab pos="678180" algn="l"/>
              </a:tabLst>
            </a:pPr>
            <a:r>
              <a:rPr lang="es-E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2. Adoptar </a:t>
            </a:r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las medidas preventivas para evitar que se produzcan </a:t>
            </a:r>
            <a:r>
              <a:rPr lang="es-E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accidentes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  <a:tabLst>
                <a:tab pos="678180" algn="l"/>
              </a:tabLst>
            </a:pPr>
            <a:endParaRPr lang="es-E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AutoNum type="arabicPeriod" startAt="3"/>
            </a:pPr>
            <a:r>
              <a:rPr lang="es-E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Conocer </a:t>
            </a:r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de antemano las normas de actuación en el caso que ocurra un </a:t>
            </a:r>
            <a:r>
              <a:rPr lang="es-E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siniestro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s-ES" sz="2000" b="1" dirty="0" smtClean="0">
              <a:latin typeface="Arial" panose="020B060402020202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E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4.  </a:t>
            </a:r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Garantizar la fiabilidad de todos los medios de protección.</a:t>
            </a:r>
            <a:endParaRPr lang="es-E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s-E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   </a:t>
            </a:r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 </a:t>
            </a:r>
            <a:endParaRPr lang="es-E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AutoNum type="arabicPeriod" startAt="5"/>
              <a:tabLst>
                <a:tab pos="457200" algn="l"/>
                <a:tab pos="685800" algn="l"/>
              </a:tabLst>
            </a:pPr>
            <a:r>
              <a:rPr lang="es-E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Disponer </a:t>
            </a:r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de personal organizado, formado y adiestrado</a:t>
            </a:r>
            <a:r>
              <a:rPr lang="es-E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457200" algn="l"/>
                <a:tab pos="685800" algn="l"/>
              </a:tabLst>
            </a:pPr>
            <a:endParaRPr lang="es-ES" sz="2000" b="1" dirty="0" smtClean="0">
              <a:latin typeface="Arial" panose="020B060402020202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6. Proporcionar información a todos los ocupantes del edificio de                </a:t>
            </a:r>
          </a:p>
          <a:p>
            <a:pPr>
              <a:lnSpc>
                <a:spcPct val="150000"/>
              </a:lnSpc>
            </a:pPr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 cómo debe actuar ante una emergencia.     </a:t>
            </a:r>
          </a:p>
          <a:p>
            <a:pPr>
              <a:lnSpc>
                <a:spcPct val="150000"/>
              </a:lnSpc>
            </a:pPr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 </a:t>
            </a:r>
          </a:p>
          <a:p>
            <a:pPr lvl="0">
              <a:lnSpc>
                <a:spcPct val="150000"/>
              </a:lnSpc>
            </a:pPr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7.Estudiar las vías de evacuación para la realización de un simulacro de evacuación</a:t>
            </a:r>
            <a:r>
              <a:rPr lang="es-ES" b="1" dirty="0"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604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0642" y="120770"/>
            <a:ext cx="12292642" cy="724619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100" b="1" u="sng" dirty="0"/>
              <a:t>4: Contenido del plan de autoprotección</a:t>
            </a:r>
            <a:r>
              <a:rPr lang="es-ES" sz="2700" b="1" u="sng" dirty="0" smtClean="0"/>
              <a:t/>
            </a:r>
            <a:br>
              <a:rPr lang="es-ES" sz="2700" b="1" u="sng" dirty="0" smtClean="0"/>
            </a:br>
            <a:r>
              <a:rPr lang="es-ES" sz="2700" b="1" u="sng" dirty="0"/>
              <a:t/>
            </a:r>
            <a:br>
              <a:rPr lang="es-ES" sz="2700" b="1" u="sng" dirty="0"/>
            </a:b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418" y="724619"/>
            <a:ext cx="11706045" cy="6133381"/>
          </a:xfrm>
        </p:spPr>
        <p:txBody>
          <a:bodyPr>
            <a:normAutofit/>
          </a:bodyPr>
          <a:lstStyle/>
          <a:p>
            <a:r>
              <a:rPr lang="es-ES" sz="2400" dirty="0" smtClean="0"/>
              <a:t>Identificación de los titulares y emplazamientos de la actividad</a:t>
            </a:r>
          </a:p>
          <a:p>
            <a:r>
              <a:rPr lang="es-ES" sz="2400" dirty="0" smtClean="0"/>
              <a:t>Descripción detallada de la actividad y del medio físico en el que se desarrolla</a:t>
            </a:r>
          </a:p>
          <a:p>
            <a:r>
              <a:rPr lang="es-ES" sz="2400" dirty="0" smtClean="0"/>
              <a:t>Inventario, análisis y evaluación de riesgos</a:t>
            </a:r>
          </a:p>
          <a:p>
            <a:pPr marL="0" indent="0" algn="just">
              <a:buNone/>
            </a:pPr>
            <a:r>
              <a:rPr lang="es-ES" sz="2400" b="1" dirty="0" smtClean="0"/>
              <a:t>            1</a:t>
            </a:r>
            <a:r>
              <a:rPr lang="es-ES" sz="2400" b="1" dirty="0"/>
              <a:t>. Riesgo potencial:</a:t>
            </a:r>
            <a:r>
              <a:rPr lang="es-ES" sz="2400" dirty="0"/>
              <a:t> en cualquier actividad existen una serie de factores circunstanciales que componen el riesgo </a:t>
            </a:r>
            <a:r>
              <a:rPr lang="es-ES" sz="2400" dirty="0" smtClean="0"/>
              <a:t>potencial</a:t>
            </a:r>
            <a:r>
              <a:rPr lang="es-ES" sz="2400" b="1" dirty="0" smtClean="0"/>
              <a:t>            </a:t>
            </a:r>
          </a:p>
          <a:p>
            <a:pPr marL="0" indent="0" algn="just">
              <a:buNone/>
            </a:pPr>
            <a:endParaRPr lang="es-ES" sz="2400" b="1" dirty="0"/>
          </a:p>
          <a:p>
            <a:pPr marL="0" indent="0" algn="just">
              <a:buNone/>
            </a:pPr>
            <a:r>
              <a:rPr lang="es-ES" sz="2400" b="1" dirty="0" smtClean="0"/>
              <a:t>             2</a:t>
            </a:r>
            <a:r>
              <a:rPr lang="es-ES" sz="2400" b="1" dirty="0"/>
              <a:t>. Riesgo intrínseco: </a:t>
            </a:r>
            <a:r>
              <a:rPr lang="es-ES" sz="2400" dirty="0"/>
              <a:t>es el existente </a:t>
            </a:r>
            <a:r>
              <a:rPr lang="es-ES" sz="2400" dirty="0" smtClean="0"/>
              <a:t>con </a:t>
            </a:r>
            <a:r>
              <a:rPr lang="es-ES" sz="2400" dirty="0"/>
              <a:t>independencia de los factores </a:t>
            </a:r>
            <a:r>
              <a:rPr lang="es-ES" sz="2400" dirty="0" smtClean="0"/>
              <a:t>circunstanciales. </a:t>
            </a:r>
            <a:r>
              <a:rPr lang="es-ES" sz="2400" dirty="0"/>
              <a:t>Esta carga viene determinada, por 3 factores:</a:t>
            </a:r>
          </a:p>
          <a:p>
            <a:pPr marL="0" indent="0" algn="just">
              <a:buNone/>
            </a:pPr>
            <a:r>
              <a:rPr lang="es-ES" sz="2400" dirty="0"/>
              <a:t>                              -  la carga térmica mobiliaria.</a:t>
            </a:r>
          </a:p>
          <a:p>
            <a:pPr marL="0" indent="0" algn="just">
              <a:buNone/>
            </a:pPr>
            <a:r>
              <a:rPr lang="es-ES" sz="2400" dirty="0"/>
              <a:t>                              -  la peligrosidad del producto.</a:t>
            </a:r>
          </a:p>
          <a:p>
            <a:pPr marL="0" indent="0" algn="just">
              <a:buNone/>
            </a:pPr>
            <a:r>
              <a:rPr lang="es-ES" sz="2400" dirty="0"/>
              <a:t>                               - el riesgo de activación. </a:t>
            </a:r>
          </a:p>
          <a:p>
            <a:endParaRPr lang="es-ES" sz="2400" dirty="0" smtClean="0"/>
          </a:p>
          <a:p>
            <a:endParaRPr lang="es-ES" sz="2400" dirty="0" smtClean="0"/>
          </a:p>
          <a:p>
            <a:endParaRPr lang="es-ES" sz="2400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855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62664" y="6021086"/>
            <a:ext cx="10429336" cy="335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ES" sz="12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 </a:t>
            </a:r>
            <a:endParaRPr lang="es-ES" sz="1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76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430" y="0"/>
            <a:ext cx="11550770" cy="6858000"/>
          </a:xfrm>
        </p:spPr>
        <p:txBody>
          <a:bodyPr/>
          <a:lstStyle/>
          <a:p>
            <a:pPr algn="just"/>
            <a:r>
              <a:rPr lang="es-ES" sz="2400" b="1" u="sng" dirty="0" smtClean="0"/>
              <a:t>Evaluación</a:t>
            </a:r>
            <a:endParaRPr lang="es-ES" sz="2400" b="1" u="sng" dirty="0"/>
          </a:p>
          <a:p>
            <a:pPr marL="0" indent="0" algn="just">
              <a:buNone/>
            </a:pPr>
            <a:r>
              <a:rPr lang="es-ES" sz="2400" dirty="0"/>
              <a:t>La evaluación del </a:t>
            </a:r>
            <a:r>
              <a:rPr lang="es-ES" sz="2400" dirty="0" smtClean="0"/>
              <a:t>riesgo se valorará conforme al nivel intrínseco en dicha instalación calculando la carga de fuego ponderada de cada local en:</a:t>
            </a:r>
          </a:p>
          <a:p>
            <a:pPr algn="just">
              <a:buFontTx/>
              <a:buChar char="-"/>
            </a:pPr>
            <a:r>
              <a:rPr lang="es-ES" sz="2400" dirty="0" smtClean="0"/>
              <a:t>Riesgo alto</a:t>
            </a:r>
          </a:p>
          <a:p>
            <a:pPr algn="just">
              <a:buFontTx/>
              <a:buChar char="-"/>
            </a:pPr>
            <a:r>
              <a:rPr lang="es-ES" sz="2400" dirty="0" smtClean="0"/>
              <a:t>Riesgo medio </a:t>
            </a:r>
          </a:p>
          <a:p>
            <a:pPr algn="just">
              <a:buFontTx/>
              <a:buChar char="-"/>
            </a:pPr>
            <a:r>
              <a:rPr lang="es-ES" sz="2400" dirty="0" smtClean="0"/>
              <a:t>Riesgo bajo</a:t>
            </a:r>
            <a:endParaRPr lang="es-ES" sz="2400" dirty="0"/>
          </a:p>
          <a:p>
            <a:pPr marL="0" indent="0" algn="just">
              <a:buNone/>
            </a:pPr>
            <a:r>
              <a:rPr lang="es-ES" sz="2400" dirty="0" smtClean="0"/>
              <a:t>Al mismo tiempo también se clasifican en grupos</a:t>
            </a:r>
          </a:p>
          <a:p>
            <a:pPr marL="0" indent="0" algn="just">
              <a:buNone/>
            </a:pPr>
            <a:r>
              <a:rPr lang="es-ES" sz="2400" dirty="0" smtClean="0"/>
              <a:t>-  grupo 0</a:t>
            </a:r>
          </a:p>
          <a:p>
            <a:pPr algn="just">
              <a:buFontTx/>
              <a:buChar char="-"/>
            </a:pPr>
            <a:r>
              <a:rPr lang="es-ES" sz="2400" dirty="0" smtClean="0"/>
              <a:t>Grupo 1                                        </a:t>
            </a:r>
          </a:p>
          <a:p>
            <a:pPr algn="just">
              <a:buFontTx/>
              <a:buChar char="-"/>
            </a:pPr>
            <a:r>
              <a:rPr lang="es-ES" sz="2400" dirty="0" smtClean="0"/>
              <a:t>Grupo 2</a:t>
            </a:r>
          </a:p>
          <a:p>
            <a:pPr algn="just">
              <a:buFontTx/>
              <a:buChar char="-"/>
            </a:pPr>
            <a:r>
              <a:rPr lang="es-ES" sz="2400" dirty="0" smtClean="0"/>
              <a:t>Grupo 3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051" y="3601169"/>
            <a:ext cx="801052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4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7694" y="138024"/>
            <a:ext cx="12266761" cy="724618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u="sng" dirty="0" smtClean="0"/>
              <a:t>5 plan </a:t>
            </a:r>
            <a:r>
              <a:rPr lang="es-ES" b="1" u="sng" dirty="0"/>
              <a:t>de </a:t>
            </a:r>
            <a:r>
              <a:rPr lang="es-ES" b="1" u="sng" dirty="0" smtClean="0"/>
              <a:t>mejoras</a:t>
            </a:r>
            <a:br>
              <a:rPr lang="es-ES" b="1" u="sng" dirty="0" smtClean="0"/>
            </a:b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52092"/>
            <a:ext cx="12192000" cy="6305908"/>
          </a:xfrm>
        </p:spPr>
        <p:txBody>
          <a:bodyPr/>
          <a:lstStyle/>
          <a:p>
            <a:endParaRPr lang="es-ES" b="1" dirty="0" smtClean="0"/>
          </a:p>
          <a:p>
            <a:pPr algn="just"/>
            <a:r>
              <a:rPr lang="es-ES" sz="2000" b="1" dirty="0"/>
              <a:t>S</a:t>
            </a:r>
            <a:r>
              <a:rPr lang="es-ES" sz="2000" b="1" dirty="0" smtClean="0"/>
              <a:t>e </a:t>
            </a:r>
            <a:r>
              <a:rPr lang="es-ES" sz="2000" b="1" dirty="0"/>
              <a:t>han detectado incumplimientos en la normativa contra incendios que deben ser subsanados.</a:t>
            </a:r>
          </a:p>
          <a:p>
            <a:pPr algn="just"/>
            <a:r>
              <a:rPr lang="es-ES" sz="2000" b="1" dirty="0"/>
              <a:t>Aunque la construcción del edificio data de 1980, y en ese momento cumplía las normas exigibles de edificación y protección contra </a:t>
            </a:r>
            <a:r>
              <a:rPr lang="es-ES" sz="2000" b="1" dirty="0" smtClean="0"/>
              <a:t>incendios</a:t>
            </a:r>
          </a:p>
          <a:p>
            <a:pPr algn="just"/>
            <a:r>
              <a:rPr lang="es-ES" sz="2000" b="1" dirty="0"/>
              <a:t>las condiciones de protección contra incendios y evacuación de los edificios debería haberse </a:t>
            </a:r>
            <a:r>
              <a:rPr lang="es-ES" sz="2000" b="1" dirty="0" smtClean="0"/>
              <a:t>actualizado</a:t>
            </a:r>
            <a:r>
              <a:rPr lang="es-ES" sz="2000" b="1" dirty="0"/>
              <a:t> </a:t>
            </a:r>
            <a:r>
              <a:rPr lang="es-ES" sz="2000" b="1" dirty="0" smtClean="0"/>
              <a:t>y no se ha realizado ninguna acción.</a:t>
            </a:r>
          </a:p>
          <a:p>
            <a:pPr algn="just"/>
            <a:r>
              <a:rPr lang="es-ES" sz="2000" b="1" dirty="0"/>
              <a:t>A continuación se detallan las mejoras de las condiciones de los edificios no exigibles por el Código Técnico de la </a:t>
            </a:r>
            <a:r>
              <a:rPr lang="es-ES" sz="2000" b="1" dirty="0" smtClean="0"/>
              <a:t>Edificación.</a:t>
            </a:r>
          </a:p>
          <a:p>
            <a:pPr marL="342900" indent="-342900" algn="just">
              <a:buAutoNum type="arabicPeriod"/>
            </a:pPr>
            <a:r>
              <a:rPr lang="es-ES" sz="2000" dirty="0" smtClean="0"/>
              <a:t>Todas </a:t>
            </a:r>
            <a:r>
              <a:rPr lang="es-ES" sz="2000" dirty="0"/>
              <a:t>las puertas de salida deben tener </a:t>
            </a:r>
            <a:r>
              <a:rPr lang="es-ES" sz="2000" dirty="0" smtClean="0"/>
              <a:t>el sentido </a:t>
            </a:r>
            <a:r>
              <a:rPr lang="es-ES" sz="2000" dirty="0"/>
              <a:t>de abertura hacia la vía de </a:t>
            </a:r>
            <a:r>
              <a:rPr lang="es-ES" sz="2000" dirty="0" smtClean="0"/>
              <a:t>evacuación</a:t>
            </a:r>
            <a:r>
              <a:rPr lang="es-ES" sz="2000" dirty="0"/>
              <a:t> </a:t>
            </a:r>
            <a:r>
              <a:rPr lang="es-ES" sz="2000" dirty="0" smtClean="0"/>
              <a:t>y no lo cumplen.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</a:pPr>
            <a:r>
              <a:rPr lang="es-ES" sz="2000" dirty="0"/>
              <a:t>Disponer de apertura tipo “barra </a:t>
            </a:r>
            <a:r>
              <a:rPr lang="es-ES" sz="2000" dirty="0" err="1" smtClean="0"/>
              <a:t>antipánico</a:t>
            </a:r>
            <a:r>
              <a:rPr lang="es-ES" sz="2000" dirty="0" smtClean="0"/>
              <a:t>” </a:t>
            </a:r>
            <a:r>
              <a:rPr lang="es-ES" sz="2000" dirty="0"/>
              <a:t>en las puertas de salida de emergencia</a:t>
            </a:r>
            <a:r>
              <a:rPr lang="es-ES" sz="20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</a:pPr>
            <a:r>
              <a:rPr lang="es-ES" sz="2000" dirty="0" smtClean="0"/>
              <a:t>Instalación de otra barandilla en las escales, por estará consideradas como vía de evacuación debido a su anchura,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</a:pPr>
            <a:r>
              <a:rPr lang="es-ES" sz="2000" dirty="0"/>
              <a:t>Construir una escalera de emergencia exterior en los extremos de los dos edificios con más de una altura</a:t>
            </a:r>
          </a:p>
          <a:p>
            <a:pPr marL="342900" indent="-342900" algn="just">
              <a:buAutoNum type="arabicPeriod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84339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 smtClean="0"/>
              <a:t>5. </a:t>
            </a:r>
            <a:r>
              <a:rPr lang="es-ES" sz="2000" dirty="0"/>
              <a:t>Aunque el Código Técnico de la Edificación no los considera, las salas de calderas, de maquinaria de ascensores, grupos de presión y laboratorios se pueden considerar locales de </a:t>
            </a:r>
            <a:r>
              <a:rPr lang="es-ES" sz="2000" dirty="0" smtClean="0"/>
              <a:t>riesgo.</a:t>
            </a:r>
          </a:p>
          <a:p>
            <a:pPr>
              <a:buFontTx/>
              <a:buChar char="-"/>
            </a:pPr>
            <a:r>
              <a:rPr lang="es-ES" sz="2000" dirty="0" smtClean="0"/>
              <a:t>Construir un sector de incendio</a:t>
            </a:r>
          </a:p>
          <a:p>
            <a:pPr>
              <a:buFontTx/>
              <a:buChar char="-"/>
            </a:pPr>
            <a:r>
              <a:rPr lang="es-ES" sz="2000" dirty="0" smtClean="0"/>
              <a:t>Extintores de eficacia adecuada en el exterior de los recintos</a:t>
            </a:r>
          </a:p>
          <a:p>
            <a:pPr>
              <a:buFontTx/>
              <a:buChar char="-"/>
            </a:pPr>
            <a:r>
              <a:rPr lang="es-ES" sz="2000" dirty="0"/>
              <a:t>Detectores automáticos adecuados a la clase de fuego previsible </a:t>
            </a:r>
            <a:r>
              <a:rPr lang="es-ES" sz="2000" dirty="0" smtClean="0"/>
              <a:t>en </a:t>
            </a:r>
            <a:r>
              <a:rPr lang="es-ES" sz="2000" dirty="0"/>
              <a:t>el interior de estos locales.</a:t>
            </a:r>
          </a:p>
          <a:p>
            <a:pPr marL="0" indent="0">
              <a:buNone/>
            </a:pPr>
            <a:r>
              <a:rPr lang="es-ES" sz="2000" dirty="0" smtClean="0"/>
              <a:t>6. </a:t>
            </a:r>
            <a:r>
              <a:rPr lang="es-ES" sz="2000" dirty="0"/>
              <a:t>Instalar, en la medida de lo posible, una llave de corte de combustible que alimenta las </a:t>
            </a:r>
            <a:r>
              <a:rPr lang="es-ES" sz="2000" dirty="0" smtClean="0"/>
              <a:t>calderas.</a:t>
            </a:r>
          </a:p>
          <a:p>
            <a:pPr marL="0" indent="0">
              <a:buNone/>
            </a:pPr>
            <a:r>
              <a:rPr lang="es-ES" sz="2000" dirty="0" smtClean="0"/>
              <a:t>7. </a:t>
            </a:r>
            <a:r>
              <a:rPr lang="es-ES" sz="2000" dirty="0"/>
              <a:t>Instalar la señalización adecuada para emergencia según la normativa que figura en este </a:t>
            </a:r>
            <a:r>
              <a:rPr lang="es-ES" sz="2000" dirty="0" smtClean="0"/>
              <a:t>Plan</a:t>
            </a:r>
          </a:p>
          <a:p>
            <a:pPr>
              <a:buFontTx/>
              <a:buChar char="-"/>
            </a:pPr>
            <a:r>
              <a:rPr lang="es-ES" sz="2000" dirty="0" smtClean="0"/>
              <a:t>Señalar </a:t>
            </a:r>
            <a:r>
              <a:rPr lang="es-ES" sz="2000" dirty="0"/>
              <a:t>la ubicación de los Extintores</a:t>
            </a:r>
            <a:r>
              <a:rPr lang="es-ES" sz="2000" dirty="0" smtClean="0"/>
              <a:t>.</a:t>
            </a:r>
            <a:r>
              <a:rPr lang="es-ES" sz="2000" dirty="0"/>
              <a:t> </a:t>
            </a:r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/>
              <a:t>-   Señalar </a:t>
            </a:r>
            <a:r>
              <a:rPr lang="es-ES" sz="2000" dirty="0"/>
              <a:t>las vías y recorridos de evacuación.</a:t>
            </a:r>
          </a:p>
          <a:p>
            <a:pPr>
              <a:buFontTx/>
              <a:buChar char="-"/>
            </a:pPr>
            <a:r>
              <a:rPr lang="es-ES" sz="2000" dirty="0" smtClean="0"/>
              <a:t>Señalar </a:t>
            </a:r>
            <a:r>
              <a:rPr lang="es-ES" sz="2000" dirty="0"/>
              <a:t>las salidas de emergencias</a:t>
            </a:r>
            <a:r>
              <a:rPr lang="es-ES" sz="2000" dirty="0" smtClean="0"/>
              <a:t>.</a:t>
            </a:r>
          </a:p>
          <a:p>
            <a:pPr>
              <a:buFontTx/>
              <a:buChar char="-"/>
            </a:pPr>
            <a:r>
              <a:rPr lang="es-ES" sz="2000" dirty="0" smtClean="0"/>
              <a:t>Instalar </a:t>
            </a:r>
            <a:r>
              <a:rPr lang="es-ES" sz="2000" dirty="0"/>
              <a:t>planos de ubicación tipo “Ud. esta aquí” </a:t>
            </a:r>
            <a:r>
              <a:rPr lang="es-ES" sz="2000" dirty="0" smtClean="0"/>
              <a:t>                                         </a:t>
            </a:r>
          </a:p>
          <a:p>
            <a:pPr>
              <a:buFontTx/>
              <a:buChar char="-"/>
            </a:pPr>
            <a:r>
              <a:rPr lang="es-ES" sz="2000" dirty="0" smtClean="0"/>
              <a:t>Señalar </a:t>
            </a:r>
            <a:r>
              <a:rPr lang="es-ES" sz="2000" dirty="0"/>
              <a:t>los riesgos de incendio de los locales de riesgo alto </a:t>
            </a:r>
            <a:endParaRPr lang="es-ES" sz="2000" dirty="0" smtClean="0"/>
          </a:p>
          <a:p>
            <a:pPr marL="0" indent="0">
              <a:buNone/>
            </a:pPr>
            <a:r>
              <a:rPr lang="es-ES" sz="2000" dirty="0"/>
              <a:t>- </a:t>
            </a:r>
            <a:r>
              <a:rPr lang="es-ES" sz="2000" dirty="0" smtClean="0"/>
              <a:t>  Señalar </a:t>
            </a:r>
            <a:r>
              <a:rPr lang="es-ES" sz="2000" dirty="0"/>
              <a:t>el acceso al recinto de los medios de protección </a:t>
            </a:r>
          </a:p>
          <a:p>
            <a:pPr marL="0" indent="0">
              <a:buNone/>
            </a:pPr>
            <a:r>
              <a:rPr lang="es-ES" dirty="0" smtClean="0"/>
              <a:t>   </a:t>
            </a:r>
            <a:endParaRPr lang="es-E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808" y="3364302"/>
            <a:ext cx="4221192" cy="349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0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8</a:t>
            </a:r>
            <a:r>
              <a:rPr lang="es-ES" dirty="0" smtClean="0"/>
              <a:t>. Dotar </a:t>
            </a:r>
            <a:r>
              <a:rPr lang="es-ES" dirty="0"/>
              <a:t>al edificio de equipo de megafonía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smtClean="0"/>
              <a:t>    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9.</a:t>
            </a:r>
            <a:r>
              <a:rPr lang="es-ES" dirty="0"/>
              <a:t> Conservar en buen estado las calderas, </a:t>
            </a:r>
            <a:r>
              <a:rPr lang="es-ES" dirty="0" smtClean="0"/>
              <a:t>sus </a:t>
            </a:r>
            <a:r>
              <a:rPr lang="es-ES" dirty="0"/>
              <a:t>elementos y puertas de </a:t>
            </a:r>
            <a:r>
              <a:rPr lang="es-ES" dirty="0" smtClean="0"/>
              <a:t>acceso.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10. Las </a:t>
            </a:r>
            <a:r>
              <a:rPr lang="es-ES" dirty="0"/>
              <a:t>puertas de apertura automática deben disponer de un </a:t>
            </a:r>
            <a:r>
              <a:rPr lang="es-ES" dirty="0" smtClean="0"/>
              <a:t>sistema tal </a:t>
            </a:r>
            <a:r>
              <a:rPr lang="es-ES" dirty="0"/>
              <a:t>que, 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en </a:t>
            </a:r>
            <a:r>
              <a:rPr lang="es-ES" dirty="0"/>
              <a:t>caso de fallo del sistema de apertura</a:t>
            </a:r>
            <a:r>
              <a:rPr lang="es-ES" dirty="0" smtClean="0"/>
              <a:t>, </a:t>
            </a:r>
            <a:r>
              <a:rPr lang="es-ES" dirty="0"/>
              <a:t>se abran las puertas 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e </a:t>
            </a:r>
            <a:r>
              <a:rPr lang="es-ES" dirty="0"/>
              <a:t>impida que éstas se </a:t>
            </a:r>
            <a:r>
              <a:rPr lang="es-ES" dirty="0" smtClean="0"/>
              <a:t>cierren.</a:t>
            </a: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11. </a:t>
            </a:r>
            <a:r>
              <a:rPr lang="es-ES" dirty="0"/>
              <a:t>Instalar un armario adecuado “uso exclusivo de bomberos</a:t>
            </a:r>
            <a:r>
              <a:rPr lang="es-ES" dirty="0" smtClean="0"/>
              <a:t>”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322" y="4537494"/>
            <a:ext cx="3645020" cy="23205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42" y="0"/>
            <a:ext cx="2907101" cy="14923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1743" y="0"/>
            <a:ext cx="3850257" cy="2552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1742" y="2552700"/>
            <a:ext cx="3850257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9011" y="137160"/>
            <a:ext cx="12189123" cy="789766"/>
          </a:xfrm>
        </p:spPr>
        <p:txBody>
          <a:bodyPr>
            <a:normAutofit/>
          </a:bodyPr>
          <a:lstStyle/>
          <a:p>
            <a:pPr algn="ctr"/>
            <a:r>
              <a:rPr lang="es-ES" sz="2800" b="1" u="sng" dirty="0"/>
              <a:t>5 INSTALACION CONTRA INCENDIOS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474" y="812029"/>
            <a:ext cx="8337883" cy="5913624"/>
          </a:xfrm>
        </p:spPr>
        <p:txBody>
          <a:bodyPr>
            <a:normAutofit/>
          </a:bodyPr>
          <a:lstStyle/>
          <a:p>
            <a:r>
              <a:rPr lang="es-ES" sz="2400" b="1" dirty="0" smtClean="0"/>
              <a:t>Realizaremos  una diseño y cálculos de la Instalación Contra Incendios</a:t>
            </a:r>
          </a:p>
          <a:p>
            <a:pPr marL="0" indent="0">
              <a:buNone/>
            </a:pPr>
            <a:r>
              <a:rPr lang="es-ES" sz="2400" b="1" dirty="0" smtClean="0"/>
              <a:t>Para un edifico de Tipo B. que es nuestro centro Docente</a:t>
            </a:r>
            <a:endParaRPr lang="es-ES" sz="2400" b="1" dirty="0"/>
          </a:p>
          <a:p>
            <a:pPr marL="0" indent="0">
              <a:buNone/>
            </a:pPr>
            <a:r>
              <a:rPr lang="es-ES" sz="2400" b="1" dirty="0" smtClean="0"/>
              <a:t>                                                                                                                    </a:t>
            </a:r>
            <a:endParaRPr lang="es-ES" sz="2400" b="1" dirty="0"/>
          </a:p>
          <a:p>
            <a:r>
              <a:rPr lang="es-ES" sz="2400" b="1" dirty="0" smtClean="0"/>
              <a:t>Realizando el Riesgo Intrínseco de cada sector</a:t>
            </a:r>
            <a:endParaRPr lang="es-ES" sz="2400" b="1" dirty="0"/>
          </a:p>
          <a:p>
            <a:pPr marL="0" indent="0">
              <a:buNone/>
            </a:pPr>
            <a:endParaRPr lang="es-ES" sz="2400" b="1" dirty="0"/>
          </a:p>
          <a:p>
            <a:r>
              <a:rPr lang="es-ES" sz="2400" b="1" dirty="0" smtClean="0"/>
              <a:t>Grados de peligrosidad de los combustibles </a:t>
            </a:r>
          </a:p>
          <a:p>
            <a:endParaRPr lang="es-ES" sz="2400" b="1" dirty="0"/>
          </a:p>
          <a:p>
            <a:r>
              <a:rPr lang="es-ES" sz="2400" b="1" dirty="0" smtClean="0"/>
              <a:t> Riesgo de activación                         </a:t>
            </a:r>
          </a:p>
          <a:p>
            <a:pPr marL="0" indent="0" algn="ctr">
              <a:buNone/>
            </a:pPr>
            <a:r>
              <a:rPr lang="es-ES" sz="2400" b="1" dirty="0" smtClean="0"/>
              <a:t>  Aulas y oficinas   con riesgo Intrínseco bajo nivel </a:t>
            </a:r>
            <a:r>
              <a:rPr lang="es-ES" sz="2400" b="1" dirty="0"/>
              <a:t>2  </a:t>
            </a:r>
            <a:r>
              <a:rPr lang="es-ES" b="1" dirty="0" smtClean="0"/>
              <a:t>      425</a:t>
            </a:r>
            <a:r>
              <a:rPr lang="es-ES" b="1" dirty="0"/>
              <a:t>&lt; </a:t>
            </a:r>
            <a:r>
              <a:rPr lang="es-ES" b="1" dirty="0" err="1"/>
              <a:t>Qs</a:t>
            </a:r>
            <a:r>
              <a:rPr lang="es-ES" b="1" dirty="0"/>
              <a:t> &lt; 850 (</a:t>
            </a:r>
            <a:r>
              <a:rPr lang="es-ES" b="1" dirty="0" err="1"/>
              <a:t>Mj</a:t>
            </a:r>
            <a:r>
              <a:rPr lang="es-ES" b="1" dirty="0"/>
              <a:t>/m2) </a:t>
            </a:r>
            <a:r>
              <a:rPr lang="es-ES" b="1" dirty="0" smtClean="0"/>
              <a:t>  </a:t>
            </a:r>
            <a:endParaRPr lang="es-ES" b="1" dirty="0"/>
          </a:p>
          <a:p>
            <a:pPr marL="0" indent="0" algn="ctr">
              <a:buNone/>
            </a:pPr>
            <a:r>
              <a:rPr lang="es-ES" sz="2400" b="1" dirty="0"/>
              <a:t>  T</a:t>
            </a:r>
            <a:r>
              <a:rPr lang="es-ES" sz="2400" b="1" dirty="0" smtClean="0"/>
              <a:t>odo el  </a:t>
            </a:r>
            <a:r>
              <a:rPr lang="es-ES" sz="2400" b="1" dirty="0"/>
              <a:t>m</a:t>
            </a:r>
            <a:r>
              <a:rPr lang="es-ES" sz="2400" b="1" dirty="0" smtClean="0"/>
              <a:t>aterial  </a:t>
            </a:r>
            <a:r>
              <a:rPr lang="es-ES" sz="2400" b="1" dirty="0"/>
              <a:t>con riesgo Intrínseco alto nivel 6      </a:t>
            </a:r>
            <a:r>
              <a:rPr lang="es-ES" b="1" dirty="0" smtClean="0"/>
              <a:t>343400</a:t>
            </a:r>
            <a:r>
              <a:rPr lang="es-ES" b="1" dirty="0"/>
              <a:t>&lt; </a:t>
            </a:r>
            <a:r>
              <a:rPr lang="es-ES" b="1" dirty="0" err="1"/>
              <a:t>Qs</a:t>
            </a:r>
            <a:r>
              <a:rPr lang="es-ES" b="1" dirty="0"/>
              <a:t> &lt; 6800 (</a:t>
            </a:r>
            <a:r>
              <a:rPr lang="es-ES" b="1" dirty="0" err="1"/>
              <a:t>Mj</a:t>
            </a:r>
            <a:r>
              <a:rPr lang="es-ES" b="1" dirty="0"/>
              <a:t>/m2), </a:t>
            </a:r>
          </a:p>
          <a:p>
            <a:endParaRPr lang="es-ES" sz="5100" b="1" dirty="0" smtClean="0"/>
          </a:p>
          <a:p>
            <a:endParaRPr lang="es-ES" sz="6200" b="1" dirty="0"/>
          </a:p>
          <a:p>
            <a:endParaRPr lang="es-ES" dirty="0"/>
          </a:p>
        </p:txBody>
      </p:sp>
      <p:pic>
        <p:nvPicPr>
          <p:cNvPr id="205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832" y="812029"/>
            <a:ext cx="3455167" cy="2230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832" y="3042188"/>
            <a:ext cx="3455168" cy="92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831" y="3934608"/>
            <a:ext cx="3455169" cy="292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85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4221"/>
            <a:ext cx="12192000" cy="8641303"/>
          </a:xfrm>
        </p:spPr>
        <p:txBody>
          <a:bodyPr>
            <a:normAutofit/>
          </a:bodyPr>
          <a:lstStyle/>
          <a:p>
            <a:endParaRPr lang="es-ES" sz="2000" b="1" dirty="0"/>
          </a:p>
          <a:p>
            <a:pPr marL="0" indent="0">
              <a:buNone/>
            </a:pPr>
            <a:r>
              <a:rPr lang="es-ES" sz="2000" b="1" dirty="0" smtClean="0"/>
              <a:t>                                                                                    </a:t>
            </a:r>
          </a:p>
          <a:p>
            <a:pPr marL="0" indent="0">
              <a:buNone/>
            </a:pPr>
            <a:endParaRPr lang="es-ES" sz="2000" b="1" dirty="0"/>
          </a:p>
          <a:p>
            <a:pPr marL="0" indent="0">
              <a:buNone/>
            </a:pPr>
            <a:r>
              <a:rPr lang="es-ES" sz="2000" b="1" dirty="0" smtClean="0"/>
              <a:t>            </a:t>
            </a:r>
          </a:p>
          <a:p>
            <a:pPr marL="0" indent="0">
              <a:buNone/>
            </a:pPr>
            <a:endParaRPr lang="es-ES" sz="2000" b="1" dirty="0"/>
          </a:p>
          <a:p>
            <a:pPr marL="0" indent="0">
              <a:buNone/>
            </a:pPr>
            <a:endParaRPr lang="es-ES" sz="2000" b="1" dirty="0" smtClean="0"/>
          </a:p>
          <a:p>
            <a:pPr marL="0" indent="0">
              <a:buNone/>
            </a:pPr>
            <a:r>
              <a:rPr lang="es-ES" sz="2000" b="1" dirty="0" smtClean="0"/>
              <a:t>                                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2368"/>
            <a:ext cx="12192000" cy="59556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0811" y="192505"/>
            <a:ext cx="97576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/>
              <a:t>SISTEMAS Y EQUIPOS DE PROTECCION CONTRA INCENDIOS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58119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551" y="0"/>
            <a:ext cx="11542144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b="1" dirty="0" smtClean="0"/>
          </a:p>
          <a:p>
            <a:pPr>
              <a:lnSpc>
                <a:spcPct val="250000"/>
              </a:lnSpc>
            </a:pPr>
            <a:r>
              <a:rPr lang="es-ES" sz="2400" b="1" dirty="0" smtClean="0"/>
              <a:t>Sistemas automáticos de detección</a:t>
            </a:r>
          </a:p>
          <a:p>
            <a:pPr>
              <a:lnSpc>
                <a:spcPct val="250000"/>
              </a:lnSpc>
            </a:pPr>
            <a:r>
              <a:rPr lang="es-ES" sz="2400" b="1" dirty="0" smtClean="0"/>
              <a:t>Sistemas de alarmas manuales                                        </a:t>
            </a:r>
            <a:endParaRPr lang="es-ES" sz="2400" dirty="0" smtClean="0"/>
          </a:p>
          <a:p>
            <a:pPr>
              <a:lnSpc>
                <a:spcPct val="250000"/>
              </a:lnSpc>
            </a:pPr>
            <a:r>
              <a:rPr lang="es-ES" sz="2400" b="1" dirty="0" smtClean="0"/>
              <a:t>Extintores de Incendios</a:t>
            </a:r>
            <a:endParaRPr lang="es-ES" sz="2400" dirty="0" smtClean="0"/>
          </a:p>
          <a:p>
            <a:pPr>
              <a:lnSpc>
                <a:spcPct val="250000"/>
              </a:lnSpc>
            </a:pPr>
            <a:r>
              <a:rPr lang="es-ES" sz="2400" b="1" dirty="0" smtClean="0"/>
              <a:t>Sistemas de rociadores</a:t>
            </a:r>
          </a:p>
          <a:p>
            <a:pPr>
              <a:lnSpc>
                <a:spcPct val="250000"/>
              </a:lnSpc>
            </a:pPr>
            <a:r>
              <a:rPr lang="es-ES" sz="2400" dirty="0" smtClean="0"/>
              <a:t>Sistemas de Bies</a:t>
            </a:r>
          </a:p>
          <a:p>
            <a:pPr>
              <a:lnSpc>
                <a:spcPct val="250000"/>
              </a:lnSpc>
            </a:pPr>
            <a:r>
              <a:rPr lang="es-ES" sz="2400" dirty="0" smtClean="0"/>
              <a:t>Hidrante exterior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317" y="0"/>
            <a:ext cx="6356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0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551" y="0"/>
            <a:ext cx="7570133" cy="68580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s-ES" b="1" dirty="0" smtClean="0"/>
          </a:p>
          <a:p>
            <a:pPr marL="0" indent="0">
              <a:lnSpc>
                <a:spcPct val="250000"/>
              </a:lnSpc>
              <a:buNone/>
            </a:pPr>
            <a:r>
              <a:rPr lang="es-ES" sz="9600" b="1" dirty="0" smtClean="0"/>
              <a:t>Sistemas automáticos de detección </a:t>
            </a:r>
          </a:p>
          <a:p>
            <a:pPr>
              <a:lnSpc>
                <a:spcPct val="250000"/>
              </a:lnSpc>
            </a:pPr>
            <a:r>
              <a:rPr lang="es-ES" sz="8000" b="1" dirty="0"/>
              <a:t>Para detectar y señalar sin intervención humana cualquier incendio en estado </a:t>
            </a:r>
            <a:r>
              <a:rPr lang="es-ES" sz="8000" b="1" dirty="0" smtClean="0"/>
              <a:t>inicial.</a:t>
            </a:r>
          </a:p>
          <a:p>
            <a:pPr>
              <a:lnSpc>
                <a:spcPct val="250000"/>
              </a:lnSpc>
            </a:pPr>
            <a:r>
              <a:rPr lang="es-ES" sz="8000" b="1" dirty="0"/>
              <a:t>Para poder en marcha las  medidas </a:t>
            </a:r>
            <a:r>
              <a:rPr lang="es-ES" sz="8000" b="1" dirty="0" smtClean="0"/>
              <a:t>adecuadas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s-ES" sz="9600" b="1" dirty="0"/>
              <a:t>Sistemas de alarmas manuales       </a:t>
            </a:r>
          </a:p>
          <a:p>
            <a:pPr>
              <a:lnSpc>
                <a:spcPct val="250000"/>
              </a:lnSpc>
            </a:pPr>
            <a:r>
              <a:rPr lang="es-ES" sz="8000" b="1" dirty="0" smtClean="0"/>
              <a:t>Deberán levar el marcado CE Norma EN 54-11</a:t>
            </a:r>
          </a:p>
          <a:p>
            <a:pPr>
              <a:lnSpc>
                <a:spcPct val="250000"/>
              </a:lnSpc>
            </a:pPr>
            <a:r>
              <a:rPr lang="es-ES" sz="8000" b="1" dirty="0" smtClean="0"/>
              <a:t>Los Pulsadores de alarma no superar los 25 m</a:t>
            </a:r>
          </a:p>
          <a:p>
            <a:pPr>
              <a:lnSpc>
                <a:spcPct val="250000"/>
              </a:lnSpc>
            </a:pPr>
            <a:r>
              <a:rPr lang="es-ES" sz="8000" b="1" dirty="0" smtClean="0"/>
              <a:t>La parte superior no superar 1,2 y 1,5 m del suelo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s-ES" sz="2400" b="1" dirty="0" smtClean="0"/>
              <a:t>                              </a:t>
            </a:r>
            <a:endParaRPr lang="es-ES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0684" y="0"/>
            <a:ext cx="4311316" cy="35493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0684" y="3549317"/>
            <a:ext cx="4311316" cy="330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0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576" y="0"/>
            <a:ext cx="6950687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800" dirty="0" smtClean="0"/>
              <a:t>Extinción de Incendios</a:t>
            </a:r>
          </a:p>
          <a:p>
            <a:r>
              <a:rPr lang="es-ES" sz="2000" dirty="0" smtClean="0"/>
              <a:t>13 </a:t>
            </a:r>
            <a:r>
              <a:rPr lang="es-ES" sz="2000" dirty="0" smtClean="0"/>
              <a:t>extintores  de agua pulverizada</a:t>
            </a:r>
          </a:p>
          <a:p>
            <a:r>
              <a:rPr lang="es-ES" sz="2000" dirty="0" smtClean="0"/>
              <a:t>Mantenimiento  según RD 1942/1993</a:t>
            </a:r>
          </a:p>
          <a:p>
            <a:r>
              <a:rPr lang="es-ES" sz="2000" dirty="0" smtClean="0"/>
              <a:t>Necesario responsable que verifique revisiones</a:t>
            </a:r>
          </a:p>
          <a:p>
            <a:r>
              <a:rPr lang="es-ES" sz="2000" dirty="0" smtClean="0"/>
              <a:t>Altura máxima 120 cm y mínima 80 cm</a:t>
            </a:r>
          </a:p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r>
              <a:rPr lang="es-ES" sz="2800" dirty="0"/>
              <a:t>Sistema de Rociadores automáticos</a:t>
            </a:r>
          </a:p>
          <a:p>
            <a:r>
              <a:rPr lang="es-ES" sz="2000" dirty="0" smtClean="0"/>
              <a:t>171 rociadores </a:t>
            </a:r>
          </a:p>
          <a:p>
            <a:r>
              <a:rPr lang="es-ES" sz="2000" dirty="0" smtClean="0"/>
              <a:t>Clase de Riesgo Tipo RO</a:t>
            </a:r>
          </a:p>
          <a:p>
            <a:r>
              <a:rPr lang="es-ES" sz="2000" dirty="0" smtClean="0"/>
              <a:t>Factor K = 80</a:t>
            </a:r>
          </a:p>
          <a:p>
            <a:r>
              <a:rPr lang="es-ES" sz="2000" dirty="0" smtClean="0"/>
              <a:t>Temperatura 66 </a:t>
            </a:r>
            <a:r>
              <a:rPr lang="es-ES" sz="2000" dirty="0" err="1" smtClean="0"/>
              <a:t>ªC</a:t>
            </a:r>
            <a:endParaRPr lang="es-ES" sz="2000" dirty="0" smtClean="0"/>
          </a:p>
          <a:p>
            <a:r>
              <a:rPr lang="es-ES" sz="2000" dirty="0" smtClean="0"/>
              <a:t>Mantenimiento cada 3 años según UNE EN12.845</a:t>
            </a:r>
          </a:p>
          <a:p>
            <a:r>
              <a:rPr lang="es-ES" sz="2000" dirty="0" smtClean="0"/>
              <a:t>Cálculos ( ecuación de </a:t>
            </a:r>
            <a:r>
              <a:rPr lang="es-ES" sz="2000" dirty="0" err="1" smtClean="0"/>
              <a:t>Hazen-Willians</a:t>
            </a:r>
            <a:r>
              <a:rPr lang="es-ES" sz="2000" dirty="0" smtClean="0"/>
              <a:t>)</a:t>
            </a:r>
          </a:p>
          <a:p>
            <a:pPr marL="0" indent="0" algn="ctr">
              <a:buNone/>
            </a:pPr>
            <a:r>
              <a:rPr lang="es-ES" sz="2000" dirty="0"/>
              <a:t>P = 6’06 · [Q1’85 / (C1’85 · d4’87)] · 105</a:t>
            </a:r>
          </a:p>
          <a:p>
            <a:pPr algn="ctr"/>
            <a:endParaRPr lang="es-E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0821" y="-19051"/>
            <a:ext cx="5021180" cy="35803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0821" y="3561347"/>
            <a:ext cx="5021180" cy="331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5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228" y="0"/>
            <a:ext cx="6240823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 smtClean="0"/>
              <a:t>Bocas de incendio equipadas</a:t>
            </a:r>
          </a:p>
          <a:p>
            <a:r>
              <a:rPr lang="es-ES" sz="2000" dirty="0" smtClean="0"/>
              <a:t>5 Bies de 45 mm</a:t>
            </a:r>
          </a:p>
          <a:p>
            <a:r>
              <a:rPr lang="es-ES" sz="2000" dirty="0" smtClean="0"/>
              <a:t>Tiempo de autonomía 60 min</a:t>
            </a:r>
          </a:p>
          <a:p>
            <a:r>
              <a:rPr lang="es-ES" sz="2000" dirty="0" smtClean="0"/>
              <a:t>Tipo DN45 mm</a:t>
            </a:r>
          </a:p>
          <a:p>
            <a:r>
              <a:rPr lang="es-ES" sz="2000" dirty="0" smtClean="0"/>
              <a:t>Altura máxima 1,50 m</a:t>
            </a:r>
          </a:p>
          <a:p>
            <a:r>
              <a:rPr lang="es-ES" sz="2000" dirty="0" smtClean="0"/>
              <a:t>Máximo entre Bies 50 m</a:t>
            </a:r>
          </a:p>
          <a:p>
            <a:r>
              <a:rPr lang="es-ES" sz="2000" dirty="0" smtClean="0"/>
              <a:t>Máximo desde salida 5m</a:t>
            </a:r>
          </a:p>
          <a:p>
            <a:r>
              <a:rPr lang="es-ES" sz="2000" dirty="0" smtClean="0"/>
              <a:t>Cálculos ( tablas perdidas de carga)</a:t>
            </a:r>
          </a:p>
          <a:p>
            <a:r>
              <a:rPr lang="es-ES" sz="2000" dirty="0" smtClean="0"/>
              <a:t>Mantenimiento 3 meses, 1 y 5 años</a:t>
            </a:r>
          </a:p>
          <a:p>
            <a:endParaRPr lang="es-ES" sz="2400" dirty="0" smtClean="0"/>
          </a:p>
          <a:p>
            <a:pPr marL="0" indent="0">
              <a:buNone/>
            </a:pPr>
            <a:r>
              <a:rPr lang="es-ES" sz="2400" dirty="0" smtClean="0"/>
              <a:t>Hidrantes exterior</a:t>
            </a:r>
          </a:p>
          <a:p>
            <a:r>
              <a:rPr lang="es-ES" sz="2000" dirty="0" smtClean="0"/>
              <a:t>Caudal mínimo 1000 </a:t>
            </a:r>
            <a:r>
              <a:rPr lang="es-ES" sz="2000" dirty="0" err="1" smtClean="0"/>
              <a:t>l/</a:t>
            </a:r>
            <a:r>
              <a:rPr lang="es-ES" sz="2000" dirty="0" smtClean="0"/>
              <a:t> min</a:t>
            </a:r>
          </a:p>
          <a:p>
            <a:r>
              <a:rPr lang="es-ES" sz="2000" dirty="0" smtClean="0"/>
              <a:t>Autonomía 90 min</a:t>
            </a:r>
          </a:p>
          <a:p>
            <a:r>
              <a:rPr lang="es-ES" sz="2000" dirty="0" smtClean="0"/>
              <a:t>Nivel de Riesgo Intrínseco alto</a:t>
            </a:r>
            <a:endParaRPr lang="es-E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053" y="0"/>
            <a:ext cx="5694947" cy="4295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053" y="4281488"/>
            <a:ext cx="5694946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21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12821"/>
            <a:ext cx="58557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 smtClean="0">
                <a:solidFill>
                  <a:srgbClr val="FF0000"/>
                </a:solidFill>
              </a:rPr>
              <a:t>PLAN DE </a:t>
            </a:r>
          </a:p>
          <a:p>
            <a:r>
              <a:rPr lang="es-ES" sz="6000" dirty="0" smtClean="0">
                <a:solidFill>
                  <a:srgbClr val="FF0000"/>
                </a:solidFill>
              </a:rPr>
              <a:t>EVACUANCION </a:t>
            </a:r>
            <a:endParaRPr lang="es-E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4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323" y="6936"/>
            <a:ext cx="6974751" cy="6851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 smtClean="0"/>
              <a:t>Plan de emergencias contra incendios</a:t>
            </a:r>
          </a:p>
          <a:p>
            <a:r>
              <a:rPr lang="es-ES" sz="2400" dirty="0" smtClean="0"/>
              <a:t>Organización en base Ley 1.346 </a:t>
            </a:r>
          </a:p>
          <a:p>
            <a:r>
              <a:rPr lang="es-ES" sz="2400" dirty="0" smtClean="0"/>
              <a:t>Cumplir los roles dentro del Plan de Evacuación</a:t>
            </a:r>
          </a:p>
          <a:p>
            <a:r>
              <a:rPr lang="es-ES" sz="2400" dirty="0" smtClean="0"/>
              <a:t>Desarrollar cada una de las etapas del proceso evacuación</a:t>
            </a:r>
          </a:p>
          <a:p>
            <a:r>
              <a:rPr lang="es-ES" sz="2400" dirty="0" smtClean="0"/>
              <a:t>Consideraciones especificas para cada piso en particular</a:t>
            </a:r>
          </a:p>
          <a:p>
            <a:endParaRPr lang="es-ES" sz="2400" dirty="0" smtClean="0"/>
          </a:p>
          <a:p>
            <a:pPr marL="0" indent="0">
              <a:buNone/>
            </a:pPr>
            <a:r>
              <a:rPr lang="es-ES" sz="2400" dirty="0" smtClean="0"/>
              <a:t>Señalización de los medios de evacuación</a:t>
            </a:r>
          </a:p>
          <a:p>
            <a:r>
              <a:rPr lang="es-ES" sz="2400" dirty="0" smtClean="0"/>
              <a:t>Según RD 2267/2004 para salidas uso habitual</a:t>
            </a:r>
          </a:p>
          <a:p>
            <a:r>
              <a:rPr lang="es-ES" sz="2400" dirty="0" smtClean="0"/>
              <a:t>RD 485/1997  materia de seguridad y salud</a:t>
            </a:r>
          </a:p>
          <a:p>
            <a:r>
              <a:rPr lang="es-ES" sz="2400" dirty="0" smtClean="0"/>
              <a:t>Señalizar equipos contra incendio</a:t>
            </a:r>
          </a:p>
          <a:p>
            <a:r>
              <a:rPr lang="es-ES" sz="2400" dirty="0" smtClean="0"/>
              <a:t>Zonas o locales para protección individual</a:t>
            </a:r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294" y="0"/>
            <a:ext cx="4840705" cy="3826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293" y="3826043"/>
            <a:ext cx="4840705" cy="303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7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12192000" cy="6857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400" dirty="0" smtClean="0"/>
              <a:t>Alumbrado de emergencia</a:t>
            </a:r>
          </a:p>
          <a:p>
            <a:pPr marL="0" indent="0">
              <a:buNone/>
            </a:pPr>
            <a:endParaRPr lang="es-ES" sz="2400" dirty="0" smtClean="0"/>
          </a:p>
          <a:p>
            <a:r>
              <a:rPr lang="es-ES" sz="2400" dirty="0" smtClean="0"/>
              <a:t> </a:t>
            </a:r>
            <a:r>
              <a:rPr lang="es-ES" sz="2400" dirty="0"/>
              <a:t>D</a:t>
            </a:r>
            <a:r>
              <a:rPr lang="es-ES" sz="2400" dirty="0" smtClean="0"/>
              <a:t>eben ubicarse las luces de emergencia </a:t>
            </a:r>
          </a:p>
          <a:p>
            <a:pPr marL="0" indent="0">
              <a:buNone/>
            </a:pPr>
            <a:r>
              <a:rPr lang="es-ES" sz="2400" dirty="0" smtClean="0"/>
              <a:t>al menos a 2 m del suelo y en todas las </a:t>
            </a:r>
          </a:p>
          <a:p>
            <a:pPr marL="0" indent="0">
              <a:buNone/>
            </a:pPr>
            <a:r>
              <a:rPr lang="es-ES" sz="2400" dirty="0" smtClean="0"/>
              <a:t>puertas de evacuación 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endParaRPr lang="es-ES" sz="2400" dirty="0" smtClean="0"/>
          </a:p>
          <a:p>
            <a:pPr marL="0" indent="0">
              <a:buNone/>
            </a:pPr>
            <a:endParaRPr lang="es-ES" sz="2400" dirty="0" smtClean="0"/>
          </a:p>
          <a:p>
            <a:r>
              <a:rPr lang="es-ES" sz="2400" dirty="0" smtClean="0"/>
              <a:t> </a:t>
            </a:r>
            <a:r>
              <a:rPr lang="es-ES" sz="2400" dirty="0"/>
              <a:t>E</a:t>
            </a:r>
            <a:r>
              <a:rPr lang="es-ES" sz="2400" dirty="0" smtClean="0"/>
              <a:t>s obligatorio el alumbrado en los recorridos de origen de evacuación</a:t>
            </a:r>
          </a:p>
          <a:p>
            <a:pPr marL="0" indent="0">
              <a:buNone/>
            </a:pPr>
            <a:r>
              <a:rPr lang="es-ES" sz="2400" dirty="0" smtClean="0"/>
              <a:t>Hasta el espacio exterior seguro</a:t>
            </a:r>
          </a:p>
          <a:p>
            <a:pPr marL="0" indent="0">
              <a:buNone/>
            </a:pPr>
            <a:endParaRPr lang="es-ES" sz="2400" dirty="0" smtClean="0"/>
          </a:p>
          <a:p>
            <a:r>
              <a:rPr lang="es-ES" sz="2400" dirty="0" smtClean="0"/>
              <a:t>Los tipos de luminarias deben cumplir requisitos del CTE y disponer</a:t>
            </a:r>
          </a:p>
          <a:p>
            <a:pPr marL="0" indent="0">
              <a:buNone/>
            </a:pPr>
            <a:r>
              <a:rPr lang="es-ES" sz="2400" dirty="0" smtClean="0"/>
              <a:t>De autonomía de al menos 1 h.</a:t>
            </a:r>
          </a:p>
          <a:p>
            <a:r>
              <a:rPr lang="es-ES" sz="2400" dirty="0" smtClean="0"/>
              <a:t>La finalidad del alumbrado es iluminar las señales de evacuación</a:t>
            </a:r>
          </a:p>
          <a:p>
            <a:pPr marL="0" indent="0">
              <a:buNone/>
            </a:pPr>
            <a:endParaRPr lang="es-E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1"/>
            <a:ext cx="6091989" cy="345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0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6589" y="1419727"/>
            <a:ext cx="4824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 smtClean="0">
                <a:solidFill>
                  <a:srgbClr val="FF0000"/>
                </a:solidFill>
              </a:rPr>
              <a:t>PRESUPUESTO</a:t>
            </a:r>
            <a:endParaRPr lang="es-E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42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55275"/>
            <a:ext cx="8596668" cy="1757872"/>
          </a:xfrm>
        </p:spPr>
        <p:txBody>
          <a:bodyPr/>
          <a:lstStyle/>
          <a:p>
            <a:r>
              <a:rPr lang="es-ES" dirty="0" smtClean="0"/>
              <a:t>Presupuestos: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35171"/>
            <a:ext cx="8596668" cy="5822830"/>
          </a:xfrm>
        </p:spPr>
        <p:txBody>
          <a:bodyPr>
            <a:normAutofit/>
          </a:bodyPr>
          <a:lstStyle/>
          <a:p>
            <a:r>
              <a:rPr lang="es-ES" dirty="0" smtClean="0"/>
              <a:t>El computo de gastos para la realización completa del proyecto y finalización del mismo.</a:t>
            </a:r>
          </a:p>
          <a:p>
            <a:endParaRPr lang="es-ES" dirty="0"/>
          </a:p>
          <a:p>
            <a:pPr>
              <a:lnSpc>
                <a:spcPct val="200000"/>
              </a:lnSpc>
            </a:pPr>
            <a:r>
              <a:rPr lang="es-ES" dirty="0" smtClean="0"/>
              <a:t>ESTUDIO E INFORME PLAN DE PREVENCIÓN………………………………………………5.356€</a:t>
            </a:r>
          </a:p>
          <a:p>
            <a:pPr>
              <a:lnSpc>
                <a:spcPct val="200000"/>
              </a:lnSpc>
            </a:pPr>
            <a:r>
              <a:rPr lang="es-ES" dirty="0" smtClean="0"/>
              <a:t>CURSOS SUBENCIONADOS FORMACIÓN EMPLEADOS………………………………………..0€</a:t>
            </a:r>
          </a:p>
          <a:p>
            <a:pPr>
              <a:lnSpc>
                <a:spcPct val="200000"/>
              </a:lnSpc>
            </a:pPr>
            <a:r>
              <a:rPr lang="es-ES" dirty="0" smtClean="0"/>
              <a:t>APLICACIÓN DE MEJORAS PROPUESTAS…………………………………………………….2.180€</a:t>
            </a:r>
          </a:p>
          <a:p>
            <a:pPr>
              <a:lnSpc>
                <a:spcPct val="200000"/>
              </a:lnSpc>
            </a:pPr>
            <a:r>
              <a:rPr lang="es-ES" dirty="0" smtClean="0"/>
              <a:t>INSTALACIÓN CONTRA INCENDIOS</a:t>
            </a:r>
            <a:r>
              <a:rPr lang="es-ES" dirty="0"/>
              <a:t> </a:t>
            </a:r>
            <a:r>
              <a:rPr lang="es-ES" dirty="0" smtClean="0"/>
              <a:t>Y PLAN DE EVACUACIÓN……………..16.478´46€</a:t>
            </a:r>
            <a:endParaRPr lang="es-ES" dirty="0"/>
          </a:p>
          <a:p>
            <a:pPr>
              <a:lnSpc>
                <a:spcPct val="200000"/>
              </a:lnSpc>
            </a:pPr>
            <a:r>
              <a:rPr lang="es-ES" dirty="0" smtClean="0"/>
              <a:t>Coste total…………………………………………………………………………………………24.014´46€</a:t>
            </a:r>
          </a:p>
          <a:p>
            <a:pPr>
              <a:lnSpc>
                <a:spcPct val="200000"/>
              </a:lnSpc>
            </a:pPr>
            <a:r>
              <a:rPr lang="es-ES" dirty="0" smtClean="0"/>
              <a:t> Impuestos  incluidos………………………………………………………………………..29.057´49€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660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s-ES" dirty="0" smtClean="0"/>
          </a:p>
          <a:p>
            <a:r>
              <a:rPr lang="es-ES" sz="2400" dirty="0" smtClean="0"/>
              <a:t>Proyecto: Plan </a:t>
            </a:r>
            <a:r>
              <a:rPr lang="es-ES" sz="2400" dirty="0"/>
              <a:t>A</a:t>
            </a:r>
            <a:r>
              <a:rPr lang="es-ES" sz="2400" dirty="0" smtClean="0"/>
              <a:t>utoprotección, </a:t>
            </a:r>
            <a:r>
              <a:rPr lang="es-ES" sz="2400" dirty="0"/>
              <a:t>E</a:t>
            </a:r>
            <a:r>
              <a:rPr lang="es-ES" sz="2400" dirty="0" smtClean="0"/>
              <a:t>mergencia y Evacuación de un Instituto de Educación </a:t>
            </a:r>
            <a:r>
              <a:rPr lang="es-ES" sz="2400" dirty="0"/>
              <a:t>S</a:t>
            </a:r>
            <a:r>
              <a:rPr lang="es-ES" sz="2400" dirty="0" smtClean="0"/>
              <a:t>ecundaria e Instalación Contra Incendios</a:t>
            </a:r>
          </a:p>
          <a:p>
            <a:r>
              <a:rPr lang="es-ES" sz="2400" dirty="0" smtClean="0"/>
              <a:t>Alumno: Aguado </a:t>
            </a:r>
            <a:r>
              <a:rPr lang="es-ES" sz="2400" dirty="0" err="1"/>
              <a:t>L</a:t>
            </a:r>
            <a:r>
              <a:rPr lang="es-ES" sz="2400" dirty="0" err="1" smtClean="0"/>
              <a:t>abuiga</a:t>
            </a:r>
            <a:r>
              <a:rPr lang="es-ES" sz="2400" dirty="0" smtClean="0"/>
              <a:t> </a:t>
            </a:r>
            <a:r>
              <a:rPr lang="es-ES" sz="2400" dirty="0"/>
              <a:t>L</a:t>
            </a:r>
            <a:r>
              <a:rPr lang="es-ES" sz="2400" dirty="0" smtClean="0"/>
              <a:t>uis</a:t>
            </a:r>
          </a:p>
          <a:p>
            <a:pPr marL="0" indent="0">
              <a:buNone/>
            </a:pPr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294626"/>
            <a:ext cx="12300559" cy="45633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56312" y="2967335"/>
            <a:ext cx="547938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GRACIAS POR SU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ATENCIÓN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107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1056</TotalTime>
  <Words>1302</Words>
  <Application>Microsoft Office PowerPoint</Application>
  <PresentationFormat>Widescreen</PresentationFormat>
  <Paragraphs>226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Times New Roman</vt:lpstr>
      <vt:lpstr>Trebuchet MS</vt:lpstr>
      <vt:lpstr>Verdana</vt:lpstr>
      <vt:lpstr>Wingdings 3</vt:lpstr>
      <vt:lpstr>Facet</vt:lpstr>
      <vt:lpstr> Curso 2021-2022: trabajo de fin de grado grado en ingeniería mecánica</vt:lpstr>
      <vt:lpstr>objetivos</vt:lpstr>
      <vt:lpstr>Contenido:  Con objeto de cumplir los objetivos enunciados se prepara este plan de autoprotección,  emergencias e Instalación contra Incendios que comprende los siguientes documentos.  </vt:lpstr>
      <vt:lpstr>PowerPoint Presentation</vt:lpstr>
      <vt:lpstr>PowerPoint Presentation</vt:lpstr>
      <vt:lpstr>PowerPoint Presentation</vt:lpstr>
      <vt:lpstr>4: Contenido del plan de autoprotección   </vt:lpstr>
      <vt:lpstr>PowerPoint Presentation</vt:lpstr>
      <vt:lpstr>PowerPoint Presentation</vt:lpstr>
      <vt:lpstr>5 plan de mejoras  </vt:lpstr>
      <vt:lpstr>PowerPoint Presentation</vt:lpstr>
      <vt:lpstr>PowerPoint Presentation</vt:lpstr>
      <vt:lpstr>5 INSTALACION CONTRA INCENDIOS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Presupuestos: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2021-2022: trabajo de fin de grado grado en ingeniería mecánica</dc:title>
  <dc:creator>LUIS AGUADO</dc:creator>
  <cp:lastModifiedBy>LUIS AGUADO</cp:lastModifiedBy>
  <cp:revision>107</cp:revision>
  <dcterms:created xsi:type="dcterms:W3CDTF">2022-11-11T16:17:59Z</dcterms:created>
  <dcterms:modified xsi:type="dcterms:W3CDTF">2022-12-19T06:28:17Z</dcterms:modified>
</cp:coreProperties>
</file>