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sldIdLst>
    <p:sldId id="256" r:id="rId2"/>
    <p:sldId id="260" r:id="rId3"/>
    <p:sldId id="291" r:id="rId4"/>
    <p:sldId id="261" r:id="rId5"/>
    <p:sldId id="292" r:id="rId6"/>
    <p:sldId id="262" r:id="rId7"/>
    <p:sldId id="293" r:id="rId8"/>
    <p:sldId id="263" r:id="rId9"/>
    <p:sldId id="297" r:id="rId10"/>
    <p:sldId id="294" r:id="rId11"/>
    <p:sldId id="299" r:id="rId12"/>
    <p:sldId id="295" r:id="rId13"/>
    <p:sldId id="296" r:id="rId14"/>
    <p:sldId id="298" r:id="rId15"/>
    <p:sldId id="300" r:id="rId16"/>
    <p:sldId id="301" r:id="rId17"/>
    <p:sldId id="302" r:id="rId18"/>
    <p:sldId id="303" r:id="rId19"/>
    <p:sldId id="304" r:id="rId20"/>
    <p:sldId id="305" r:id="rId21"/>
    <p:sldId id="306" r:id="rId22"/>
    <p:sldId id="307" r:id="rId23"/>
    <p:sldId id="310" r:id="rId24"/>
    <p:sldId id="308" r:id="rId25"/>
    <p:sldId id="311" r:id="rId26"/>
    <p:sldId id="309" r:id="rId27"/>
    <p:sldId id="312" r:id="rId28"/>
    <p:sldId id="313" r:id="rId29"/>
    <p:sldId id="314" r:id="rId30"/>
    <p:sldId id="315" r:id="rId31"/>
    <p:sldId id="316" r:id="rId32"/>
    <p:sldId id="317" r:id="rId33"/>
    <p:sldId id="318" r:id="rId34"/>
    <p:sldId id="321" r:id="rId35"/>
    <p:sldId id="322" r:id="rId36"/>
    <p:sldId id="319" r:id="rId37"/>
    <p:sldId id="323" r:id="rId38"/>
    <p:sldId id="324" r:id="rId39"/>
    <p:sldId id="320" r:id="rId40"/>
    <p:sldId id="325" r:id="rId41"/>
    <p:sldId id="326" r:id="rId42"/>
    <p:sldId id="327" r:id="rId4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oleObject" Target="file:///C:\Users\El%20Pechichon\Desktop\transito%20im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El%20Pechichon\Desktop\transito%20imd.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dk1">
                    <a:lumMod val="50000"/>
                    <a:lumOff val="50000"/>
                  </a:schemeClr>
                </a:solidFill>
                <a:latin typeface="+mn-lt"/>
                <a:ea typeface="+mn-ea"/>
                <a:cs typeface="+mn-cs"/>
              </a:defRPr>
            </a:pPr>
            <a:r>
              <a:rPr lang="en-US"/>
              <a:t>IMD Vehiculos motorizados  </a:t>
            </a:r>
          </a:p>
        </c:rich>
      </c:tx>
      <c:layout>
        <c:manualLayout>
          <c:xMode val="edge"/>
          <c:yMode val="edge"/>
          <c:x val="0.25968569778264605"/>
          <c:y val="4.6114825916532168E-2"/>
        </c:manualLayout>
      </c:layout>
      <c:overlay val="0"/>
      <c:spPr>
        <a:noFill/>
        <a:ln>
          <a:noFill/>
        </a:ln>
        <a:effectLst/>
      </c:spPr>
      <c:txPr>
        <a:bodyPr rot="0" spcFirstLastPara="1" vertOverflow="ellipsis" vert="horz" wrap="square" anchor="ctr" anchorCtr="1"/>
        <a:lstStyle/>
        <a:p>
          <a:pPr>
            <a:defRPr sz="1862" b="0" i="0" u="none" strike="noStrike" kern="1200" cap="none" spc="20" baseline="0">
              <a:solidFill>
                <a:schemeClr val="dk1">
                  <a:lumMod val="50000"/>
                  <a:lumOff val="50000"/>
                </a:schemeClr>
              </a:solidFill>
              <a:latin typeface="+mn-lt"/>
              <a:ea typeface="+mn-ea"/>
              <a:cs typeface="+mn-cs"/>
            </a:defRPr>
          </a:pPr>
          <a:endParaRPr lang="es-ES"/>
        </a:p>
      </c:txPr>
    </c:title>
    <c:autoTitleDeleted val="0"/>
    <c:plotArea>
      <c:layout/>
      <c:lineChart>
        <c:grouping val="standard"/>
        <c:varyColors val="0"/>
        <c:ser>
          <c:idx val="0"/>
          <c:order val="0"/>
          <c:tx>
            <c:v>Avda. Villajoyosa</c:v>
          </c:tx>
          <c:spPr>
            <a:ln w="22225" cap="rnd" cmpd="sng" algn="ctr">
              <a:solidFill>
                <a:schemeClr val="accent1"/>
              </a:solidFill>
              <a:round/>
            </a:ln>
            <a:effectLst/>
          </c:spPr>
          <c:marker>
            <c:symbol val="none"/>
          </c:marker>
          <c:cat>
            <c:numRef>
              <c:f>Hoja1!$G$25:$J$25</c:f>
              <c:numCache>
                <c:formatCode>General</c:formatCode>
                <c:ptCount val="4"/>
                <c:pt idx="0">
                  <c:v>2019</c:v>
                </c:pt>
                <c:pt idx="1">
                  <c:v>2020</c:v>
                </c:pt>
                <c:pt idx="2">
                  <c:v>2021</c:v>
                </c:pt>
                <c:pt idx="3">
                  <c:v>2022</c:v>
                </c:pt>
              </c:numCache>
            </c:numRef>
          </c:cat>
          <c:val>
            <c:numRef>
              <c:f>Hoja1!$G$26:$J$26</c:f>
              <c:numCache>
                <c:formatCode>General</c:formatCode>
                <c:ptCount val="4"/>
                <c:pt idx="0">
                  <c:v>16451</c:v>
                </c:pt>
                <c:pt idx="1">
                  <c:v>12031</c:v>
                </c:pt>
                <c:pt idx="2">
                  <c:v>17249</c:v>
                </c:pt>
                <c:pt idx="3">
                  <c:v>17691</c:v>
                </c:pt>
              </c:numCache>
            </c:numRef>
          </c:val>
          <c:smooth val="0"/>
          <c:extLst>
            <c:ext xmlns:c16="http://schemas.microsoft.com/office/drawing/2014/chart" uri="{C3380CC4-5D6E-409C-BE32-E72D297353CC}">
              <c16:uniqueId val="{00000000-31CD-42B9-95FE-7628C69DB7CB}"/>
            </c:ext>
          </c:extLst>
        </c:ser>
        <c:ser>
          <c:idx val="1"/>
          <c:order val="1"/>
          <c:tx>
            <c:v>Calle de Jovellanos</c:v>
          </c:tx>
          <c:spPr>
            <a:ln w="22225" cap="rnd" cmpd="sng" algn="ctr">
              <a:solidFill>
                <a:schemeClr val="accent2"/>
              </a:solidFill>
              <a:round/>
            </a:ln>
            <a:effectLst/>
          </c:spPr>
          <c:marker>
            <c:symbol val="none"/>
          </c:marker>
          <c:cat>
            <c:numRef>
              <c:f>Hoja1!$G$25:$J$25</c:f>
              <c:numCache>
                <c:formatCode>General</c:formatCode>
                <c:ptCount val="4"/>
                <c:pt idx="0">
                  <c:v>2019</c:v>
                </c:pt>
                <c:pt idx="1">
                  <c:v>2020</c:v>
                </c:pt>
                <c:pt idx="2">
                  <c:v>2021</c:v>
                </c:pt>
                <c:pt idx="3">
                  <c:v>2022</c:v>
                </c:pt>
              </c:numCache>
            </c:numRef>
          </c:cat>
          <c:val>
            <c:numRef>
              <c:f>Hoja1!$G$27:$J$27</c:f>
              <c:numCache>
                <c:formatCode>General</c:formatCode>
                <c:ptCount val="4"/>
                <c:pt idx="0">
                  <c:v>17341</c:v>
                </c:pt>
                <c:pt idx="1">
                  <c:v>13107</c:v>
                </c:pt>
                <c:pt idx="2">
                  <c:v>17847</c:v>
                </c:pt>
                <c:pt idx="3">
                  <c:v>18039</c:v>
                </c:pt>
              </c:numCache>
            </c:numRef>
          </c:val>
          <c:smooth val="0"/>
          <c:extLst>
            <c:ext xmlns:c16="http://schemas.microsoft.com/office/drawing/2014/chart" uri="{C3380CC4-5D6E-409C-BE32-E72D297353CC}">
              <c16:uniqueId val="{00000001-31CD-42B9-95FE-7628C69DB7CB}"/>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562923471"/>
        <c:axId val="562924303"/>
      </c:lineChart>
      <c:catAx>
        <c:axId val="562923471"/>
        <c:scaling>
          <c:orientation val="minMax"/>
        </c:scaling>
        <c:delete val="0"/>
        <c:axPos val="b"/>
        <c:title>
          <c:tx>
            <c:rich>
              <a:bodyPr rot="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r>
                  <a:rPr lang="en-US"/>
                  <a:t>AÑOS</a:t>
                </a:r>
              </a:p>
            </c:rich>
          </c:tx>
          <c:overlay val="0"/>
          <c:spPr>
            <a:noFill/>
            <a:ln>
              <a:noFill/>
            </a:ln>
            <a:effectLst/>
          </c:spPr>
          <c:txPr>
            <a:bodyPr rot="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s-ES"/>
          </a:p>
        </c:txPr>
        <c:crossAx val="562924303"/>
        <c:crosses val="autoZero"/>
        <c:auto val="1"/>
        <c:lblAlgn val="ctr"/>
        <c:lblOffset val="100"/>
        <c:noMultiLvlLbl val="0"/>
      </c:catAx>
      <c:valAx>
        <c:axId val="562924303"/>
        <c:scaling>
          <c:orientation val="minMax"/>
        </c:scaling>
        <c:delete val="0"/>
        <c:axPos val="l"/>
        <c:title>
          <c:tx>
            <c:rich>
              <a:bodyPr rot="-540000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r>
                  <a:rPr lang="es-ES"/>
                  <a:t>IMD</a:t>
                </a:r>
              </a:p>
            </c:rich>
          </c:tx>
          <c:overlay val="0"/>
          <c:spPr>
            <a:noFill/>
            <a:ln>
              <a:noFill/>
            </a:ln>
            <a:effectLst/>
          </c:spPr>
          <c:txPr>
            <a:bodyPr rot="-540000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s-ES"/>
          </a:p>
        </c:txPr>
        <c:crossAx val="562923471"/>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legend>
    <c:plotVisOnly val="1"/>
    <c:dispBlanksAs val="gap"/>
    <c:showDLblsOverMax val="0"/>
  </c:chart>
  <c:spPr>
    <a:solidFill>
      <a:schemeClr val="lt1"/>
    </a:solid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dk1">
                    <a:lumMod val="50000"/>
                    <a:lumOff val="50000"/>
                  </a:schemeClr>
                </a:solidFill>
                <a:latin typeface="+mn-lt"/>
                <a:ea typeface="+mn-ea"/>
                <a:cs typeface="+mn-cs"/>
              </a:defRPr>
            </a:pPr>
            <a:r>
              <a:rPr lang="en-US" dirty="0"/>
              <a:t>IMD</a:t>
            </a:r>
            <a:r>
              <a:rPr lang="en-US" baseline="0" dirty="0"/>
              <a:t> </a:t>
            </a:r>
            <a:r>
              <a:rPr lang="en-US" baseline="0" dirty="0" err="1"/>
              <a:t>ciclista</a:t>
            </a:r>
            <a:endParaRPr lang="en-US" dirty="0"/>
          </a:p>
        </c:rich>
      </c:tx>
      <c:overlay val="0"/>
      <c:spPr>
        <a:noFill/>
        <a:ln>
          <a:noFill/>
        </a:ln>
        <a:effectLst/>
      </c:spPr>
      <c:txPr>
        <a:bodyPr rot="0" spcFirstLastPara="1" vertOverflow="ellipsis" vert="horz" wrap="square" anchor="ctr" anchorCtr="1"/>
        <a:lstStyle/>
        <a:p>
          <a:pPr>
            <a:defRPr sz="1862" b="0" i="0" u="none" strike="noStrike" kern="1200" cap="none" spc="20" baseline="0">
              <a:solidFill>
                <a:schemeClr val="dk1">
                  <a:lumMod val="50000"/>
                  <a:lumOff val="50000"/>
                </a:schemeClr>
              </a:solidFill>
              <a:latin typeface="+mn-lt"/>
              <a:ea typeface="+mn-ea"/>
              <a:cs typeface="+mn-cs"/>
            </a:defRPr>
          </a:pPr>
          <a:endParaRPr lang="es-ES"/>
        </a:p>
      </c:txPr>
    </c:title>
    <c:autoTitleDeleted val="0"/>
    <c:plotArea>
      <c:layout/>
      <c:lineChart>
        <c:grouping val="standard"/>
        <c:varyColors val="0"/>
        <c:ser>
          <c:idx val="0"/>
          <c:order val="0"/>
          <c:tx>
            <c:v>AV. Villajoyosa</c:v>
          </c:tx>
          <c:spPr>
            <a:ln w="22225" cap="rnd" cmpd="sng" algn="ctr">
              <a:solidFill>
                <a:schemeClr val="accent1"/>
              </a:solidFill>
              <a:round/>
            </a:ln>
            <a:effectLst/>
          </c:spPr>
          <c:marker>
            <c:symbol val="none"/>
          </c:marker>
          <c:cat>
            <c:numRef>
              <c:f>Hoja1!$F$13:$J$13</c:f>
              <c:numCache>
                <c:formatCode>General</c:formatCode>
                <c:ptCount val="5"/>
                <c:pt idx="0">
                  <c:v>2018</c:v>
                </c:pt>
                <c:pt idx="1">
                  <c:v>2019</c:v>
                </c:pt>
                <c:pt idx="2">
                  <c:v>2020</c:v>
                </c:pt>
                <c:pt idx="3">
                  <c:v>2021</c:v>
                </c:pt>
                <c:pt idx="4">
                  <c:v>2022</c:v>
                </c:pt>
              </c:numCache>
            </c:numRef>
          </c:cat>
          <c:val>
            <c:numRef>
              <c:f>Hoja1!$F$14:$J$14</c:f>
              <c:numCache>
                <c:formatCode>General</c:formatCode>
                <c:ptCount val="5"/>
                <c:pt idx="0">
                  <c:v>1726</c:v>
                </c:pt>
                <c:pt idx="1">
                  <c:v>1910</c:v>
                </c:pt>
                <c:pt idx="2">
                  <c:v>1530</c:v>
                </c:pt>
                <c:pt idx="3">
                  <c:v>2040</c:v>
                </c:pt>
                <c:pt idx="4">
                  <c:v>2580</c:v>
                </c:pt>
              </c:numCache>
            </c:numRef>
          </c:val>
          <c:smooth val="0"/>
          <c:extLst>
            <c:ext xmlns:c16="http://schemas.microsoft.com/office/drawing/2014/chart" uri="{C3380CC4-5D6E-409C-BE32-E72D297353CC}">
              <c16:uniqueId val="{00000000-4565-42A9-9335-C3F39F0F7488}"/>
            </c:ext>
          </c:extLst>
        </c:ser>
        <c:ser>
          <c:idx val="1"/>
          <c:order val="1"/>
          <c:tx>
            <c:v>C. de Jovellanos</c:v>
          </c:tx>
          <c:spPr>
            <a:ln w="22225" cap="rnd" cmpd="sng" algn="ctr">
              <a:solidFill>
                <a:schemeClr val="accent2"/>
              </a:solidFill>
              <a:round/>
            </a:ln>
            <a:effectLst/>
          </c:spPr>
          <c:marker>
            <c:symbol val="none"/>
          </c:marker>
          <c:cat>
            <c:numRef>
              <c:f>Hoja1!$F$13:$J$13</c:f>
              <c:numCache>
                <c:formatCode>General</c:formatCode>
                <c:ptCount val="5"/>
                <c:pt idx="0">
                  <c:v>2018</c:v>
                </c:pt>
                <c:pt idx="1">
                  <c:v>2019</c:v>
                </c:pt>
                <c:pt idx="2">
                  <c:v>2020</c:v>
                </c:pt>
                <c:pt idx="3">
                  <c:v>2021</c:v>
                </c:pt>
                <c:pt idx="4">
                  <c:v>2022</c:v>
                </c:pt>
              </c:numCache>
            </c:numRef>
          </c:cat>
          <c:val>
            <c:numRef>
              <c:f>Hoja1!$F$15:$J$15</c:f>
              <c:numCache>
                <c:formatCode>General</c:formatCode>
                <c:ptCount val="5"/>
                <c:pt idx="0">
                  <c:v>1440</c:v>
                </c:pt>
                <c:pt idx="1">
                  <c:v>1870</c:v>
                </c:pt>
                <c:pt idx="2">
                  <c:v>1460</c:v>
                </c:pt>
                <c:pt idx="3">
                  <c:v>1987</c:v>
                </c:pt>
                <c:pt idx="4">
                  <c:v>2510</c:v>
                </c:pt>
              </c:numCache>
            </c:numRef>
          </c:val>
          <c:smooth val="0"/>
          <c:extLst>
            <c:ext xmlns:c16="http://schemas.microsoft.com/office/drawing/2014/chart" uri="{C3380CC4-5D6E-409C-BE32-E72D297353CC}">
              <c16:uniqueId val="{00000001-4565-42A9-9335-C3F39F0F7488}"/>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562923471"/>
        <c:axId val="562924303"/>
      </c:lineChart>
      <c:catAx>
        <c:axId val="562923471"/>
        <c:scaling>
          <c:orientation val="minMax"/>
        </c:scaling>
        <c:delete val="0"/>
        <c:axPos val="b"/>
        <c:title>
          <c:tx>
            <c:rich>
              <a:bodyPr rot="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r>
                  <a:rPr lang="en-US"/>
                  <a:t>AÑOS</a:t>
                </a:r>
              </a:p>
            </c:rich>
          </c:tx>
          <c:overlay val="0"/>
          <c:spPr>
            <a:noFill/>
            <a:ln>
              <a:noFill/>
            </a:ln>
            <a:effectLst/>
          </c:spPr>
          <c:txPr>
            <a:bodyPr rot="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s-ES"/>
          </a:p>
        </c:txPr>
        <c:crossAx val="562924303"/>
        <c:crosses val="autoZero"/>
        <c:auto val="1"/>
        <c:lblAlgn val="ctr"/>
        <c:lblOffset val="100"/>
        <c:noMultiLvlLbl val="0"/>
      </c:catAx>
      <c:valAx>
        <c:axId val="562924303"/>
        <c:scaling>
          <c:orientation val="minMax"/>
        </c:scaling>
        <c:delete val="0"/>
        <c:axPos val="l"/>
        <c:title>
          <c:tx>
            <c:rich>
              <a:bodyPr rot="-540000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r>
                  <a:rPr lang="es-ES"/>
                  <a:t>IMD</a:t>
                </a:r>
              </a:p>
            </c:rich>
          </c:tx>
          <c:overlay val="0"/>
          <c:spPr>
            <a:noFill/>
            <a:ln>
              <a:noFill/>
            </a:ln>
            <a:effectLst/>
          </c:spPr>
          <c:txPr>
            <a:bodyPr rot="-540000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s-ES"/>
          </a:p>
        </c:txPr>
        <c:crossAx val="562923471"/>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legend>
    <c:plotVisOnly val="1"/>
    <c:dispBlanksAs val="gap"/>
    <c:showDLblsOverMax val="0"/>
  </c:chart>
  <c:spPr>
    <a:solidFill>
      <a:schemeClr val="lt1"/>
    </a:solid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1197"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1197"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1197"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1197" kern="1200" spc="20" baseline="0"/>
  </cs:valueAxis>
  <cs:wall>
    <cs:lnRef idx="0"/>
    <cs:fillRef idx="0"/>
    <cs:effectRef idx="0"/>
    <cs:fontRef idx="minor">
      <a:schemeClr val="dk1"/>
    </cs:fontRef>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FEC92E-6545-407A-91B9-94AD89F5B5B8}" type="doc">
      <dgm:prSet loTypeId="urn:microsoft.com/office/officeart/2005/8/layout/default" loCatId="list" qsTypeId="urn:microsoft.com/office/officeart/2005/8/quickstyle/simple3" qsCatId="simple" csTypeId="urn:microsoft.com/office/officeart/2005/8/colors/colorful3" csCatId="colorful" phldr="1"/>
      <dgm:spPr/>
      <dgm:t>
        <a:bodyPr/>
        <a:lstStyle/>
        <a:p>
          <a:endParaRPr lang="en-US"/>
        </a:p>
      </dgm:t>
    </dgm:pt>
    <dgm:pt modelId="{544FA726-88DB-4FF3-B2DC-0E23452B7478}">
      <dgm:prSet/>
      <dgm:spPr/>
      <dgm:t>
        <a:bodyPr/>
        <a:lstStyle/>
        <a:p>
          <a:pPr>
            <a:lnSpc>
              <a:spcPct val="100000"/>
            </a:lnSpc>
          </a:pPr>
          <a:r>
            <a:rPr lang="es-CO"/>
            <a:t>Alicante ciudad costera de España.</a:t>
          </a:r>
          <a:endParaRPr lang="en-US"/>
        </a:p>
      </dgm:t>
    </dgm:pt>
    <dgm:pt modelId="{F790A37A-E83C-4AE6-AC79-D4AE97FC3930}" type="parTrans" cxnId="{06979BDC-A8AB-4B13-B769-EF7D83E3BB01}">
      <dgm:prSet/>
      <dgm:spPr/>
      <dgm:t>
        <a:bodyPr/>
        <a:lstStyle/>
        <a:p>
          <a:endParaRPr lang="en-US"/>
        </a:p>
      </dgm:t>
    </dgm:pt>
    <dgm:pt modelId="{BF4DBB12-CCBA-457F-86A8-D60EE4A7D4EC}" type="sibTrans" cxnId="{06979BDC-A8AB-4B13-B769-EF7D83E3BB01}">
      <dgm:prSet/>
      <dgm:spPr/>
      <dgm:t>
        <a:bodyPr/>
        <a:lstStyle/>
        <a:p>
          <a:endParaRPr lang="en-US"/>
        </a:p>
      </dgm:t>
    </dgm:pt>
    <dgm:pt modelId="{64725A84-BC15-4344-905A-DC3C33D26C46}">
      <dgm:prSet/>
      <dgm:spPr/>
      <dgm:t>
        <a:bodyPr/>
        <a:lstStyle/>
        <a:p>
          <a:pPr>
            <a:lnSpc>
              <a:spcPct val="100000"/>
            </a:lnSpc>
          </a:pPr>
          <a:r>
            <a:rPr lang="es-CO" dirty="0"/>
            <a:t>Capital de la provincia de Alicante</a:t>
          </a:r>
          <a:endParaRPr lang="en-US" dirty="0"/>
        </a:p>
      </dgm:t>
    </dgm:pt>
    <dgm:pt modelId="{1127606C-453C-47C1-A2C6-25F21FA7BEC2}" type="parTrans" cxnId="{5C260AF8-8771-4476-9CC0-5D2F8DEEEEEE}">
      <dgm:prSet/>
      <dgm:spPr/>
      <dgm:t>
        <a:bodyPr/>
        <a:lstStyle/>
        <a:p>
          <a:endParaRPr lang="en-US"/>
        </a:p>
      </dgm:t>
    </dgm:pt>
    <dgm:pt modelId="{6E9BD6A1-6E8F-4350-946E-D55FCE8A4237}" type="sibTrans" cxnId="{5C260AF8-8771-4476-9CC0-5D2F8DEEEEEE}">
      <dgm:prSet/>
      <dgm:spPr/>
      <dgm:t>
        <a:bodyPr/>
        <a:lstStyle/>
        <a:p>
          <a:endParaRPr lang="en-US"/>
        </a:p>
      </dgm:t>
    </dgm:pt>
    <dgm:pt modelId="{1206FE01-1679-470C-AB06-3C4880E1ED1C}">
      <dgm:prSet/>
      <dgm:spPr/>
      <dgm:t>
        <a:bodyPr/>
        <a:lstStyle/>
        <a:p>
          <a:pPr>
            <a:lnSpc>
              <a:spcPct val="100000"/>
            </a:lnSpc>
          </a:pPr>
          <a:r>
            <a:rPr lang="es-CO"/>
            <a:t>Situada en la costa del mediterráneo.</a:t>
          </a:r>
          <a:endParaRPr lang="en-US"/>
        </a:p>
      </dgm:t>
    </dgm:pt>
    <dgm:pt modelId="{091BCCD4-572D-466D-A0F3-67081D871585}" type="parTrans" cxnId="{E3A568F3-140C-4FD3-9501-E493CB1B4ADF}">
      <dgm:prSet/>
      <dgm:spPr/>
      <dgm:t>
        <a:bodyPr/>
        <a:lstStyle/>
        <a:p>
          <a:endParaRPr lang="en-US"/>
        </a:p>
      </dgm:t>
    </dgm:pt>
    <dgm:pt modelId="{180BAF7C-9690-4750-8BD4-2BED11738026}" type="sibTrans" cxnId="{E3A568F3-140C-4FD3-9501-E493CB1B4ADF}">
      <dgm:prSet/>
      <dgm:spPr/>
      <dgm:t>
        <a:bodyPr/>
        <a:lstStyle/>
        <a:p>
          <a:endParaRPr lang="en-US"/>
        </a:p>
      </dgm:t>
    </dgm:pt>
    <dgm:pt modelId="{F886B67D-E0C4-451C-8BC3-64E890307FE7}">
      <dgm:prSet/>
      <dgm:spPr/>
      <dgm:t>
        <a:bodyPr/>
        <a:lstStyle/>
        <a:p>
          <a:pPr>
            <a:lnSpc>
              <a:spcPct val="100000"/>
            </a:lnSpc>
          </a:pPr>
          <a:r>
            <a:rPr lang="es-ES" dirty="0"/>
            <a:t>Segundo municipio más poblado de la Comunidad Valenciana</a:t>
          </a:r>
          <a:endParaRPr lang="en-US" dirty="0"/>
        </a:p>
      </dgm:t>
    </dgm:pt>
    <dgm:pt modelId="{D4B322B2-0115-434F-A3A2-08C6E3236AF3}" type="parTrans" cxnId="{7BFC6DF7-6191-4005-B06F-5B6A935E5B08}">
      <dgm:prSet/>
      <dgm:spPr/>
      <dgm:t>
        <a:bodyPr/>
        <a:lstStyle/>
        <a:p>
          <a:endParaRPr lang="en-US"/>
        </a:p>
      </dgm:t>
    </dgm:pt>
    <dgm:pt modelId="{5BCA5996-C123-4283-8FE9-0913E10A0FDD}" type="sibTrans" cxnId="{7BFC6DF7-6191-4005-B06F-5B6A935E5B08}">
      <dgm:prSet/>
      <dgm:spPr/>
      <dgm:t>
        <a:bodyPr/>
        <a:lstStyle/>
        <a:p>
          <a:endParaRPr lang="en-US"/>
        </a:p>
      </dgm:t>
    </dgm:pt>
    <dgm:pt modelId="{684652FF-B9C6-4986-B84A-867643468863}">
      <dgm:prSet/>
      <dgm:spPr/>
      <dgm:t>
        <a:bodyPr/>
        <a:lstStyle/>
        <a:p>
          <a:pPr>
            <a:lnSpc>
              <a:spcPct val="100000"/>
            </a:lnSpc>
          </a:pPr>
          <a:r>
            <a:rPr lang="es-ES" dirty="0"/>
            <a:t>Propuestas en el PMUS</a:t>
          </a:r>
          <a:endParaRPr lang="en-US" dirty="0"/>
        </a:p>
      </dgm:t>
    </dgm:pt>
    <dgm:pt modelId="{F9653935-1F08-4EBA-8893-E425360D0CE3}" type="parTrans" cxnId="{71C1A0A2-3E2B-4946-8777-C622FD919348}">
      <dgm:prSet/>
      <dgm:spPr/>
      <dgm:t>
        <a:bodyPr/>
        <a:lstStyle/>
        <a:p>
          <a:endParaRPr lang="en-US"/>
        </a:p>
      </dgm:t>
    </dgm:pt>
    <dgm:pt modelId="{18BC8130-6211-49AC-871F-4B3B5C5B590A}" type="sibTrans" cxnId="{71C1A0A2-3E2B-4946-8777-C622FD919348}">
      <dgm:prSet/>
      <dgm:spPr/>
      <dgm:t>
        <a:bodyPr/>
        <a:lstStyle/>
        <a:p>
          <a:endParaRPr lang="en-US"/>
        </a:p>
      </dgm:t>
    </dgm:pt>
    <dgm:pt modelId="{DE5FB3BC-529D-4583-BFDE-F7CF037C7F95}">
      <dgm:prSet/>
      <dgm:spPr/>
      <dgm:t>
        <a:bodyPr/>
        <a:lstStyle/>
        <a:p>
          <a:pPr>
            <a:lnSpc>
              <a:spcPct val="100000"/>
            </a:lnSpc>
          </a:pPr>
          <a:r>
            <a:rPr lang="es-CO" dirty="0"/>
            <a:t>Ciudad turística </a:t>
          </a:r>
          <a:endParaRPr lang="en-US" dirty="0"/>
        </a:p>
      </dgm:t>
    </dgm:pt>
    <dgm:pt modelId="{1A6269B4-FE7A-4552-B71E-3062A48D223F}" type="parTrans" cxnId="{9EBABCDE-415F-41A2-9E71-182EA36D0BFA}">
      <dgm:prSet/>
      <dgm:spPr/>
      <dgm:t>
        <a:bodyPr/>
        <a:lstStyle/>
        <a:p>
          <a:endParaRPr lang="es-ES"/>
        </a:p>
      </dgm:t>
    </dgm:pt>
    <dgm:pt modelId="{636FE946-AD6F-42BD-BAD8-4EB0E7BF53AE}" type="sibTrans" cxnId="{9EBABCDE-415F-41A2-9E71-182EA36D0BFA}">
      <dgm:prSet/>
      <dgm:spPr/>
      <dgm:t>
        <a:bodyPr/>
        <a:lstStyle/>
        <a:p>
          <a:endParaRPr lang="es-ES"/>
        </a:p>
      </dgm:t>
    </dgm:pt>
    <dgm:pt modelId="{38A272F4-AE47-4E0F-9AB3-70AFB267DB3B}" type="pres">
      <dgm:prSet presAssocID="{BEFEC92E-6545-407A-91B9-94AD89F5B5B8}" presName="diagram" presStyleCnt="0">
        <dgm:presLayoutVars>
          <dgm:dir/>
          <dgm:resizeHandles val="exact"/>
        </dgm:presLayoutVars>
      </dgm:prSet>
      <dgm:spPr/>
    </dgm:pt>
    <dgm:pt modelId="{C0E8ACC1-2FC0-4594-BCE7-9654D8813331}" type="pres">
      <dgm:prSet presAssocID="{544FA726-88DB-4FF3-B2DC-0E23452B7478}" presName="node" presStyleLbl="node1" presStyleIdx="0" presStyleCnt="6">
        <dgm:presLayoutVars>
          <dgm:bulletEnabled val="1"/>
        </dgm:presLayoutVars>
      </dgm:prSet>
      <dgm:spPr/>
    </dgm:pt>
    <dgm:pt modelId="{9099A718-1707-4158-A129-DB795479D615}" type="pres">
      <dgm:prSet presAssocID="{BF4DBB12-CCBA-457F-86A8-D60EE4A7D4EC}" presName="sibTrans" presStyleCnt="0"/>
      <dgm:spPr/>
    </dgm:pt>
    <dgm:pt modelId="{85EE0B3F-A14F-40A7-9631-CAB9B1FD3635}" type="pres">
      <dgm:prSet presAssocID="{64725A84-BC15-4344-905A-DC3C33D26C46}" presName="node" presStyleLbl="node1" presStyleIdx="1" presStyleCnt="6">
        <dgm:presLayoutVars>
          <dgm:bulletEnabled val="1"/>
        </dgm:presLayoutVars>
      </dgm:prSet>
      <dgm:spPr/>
    </dgm:pt>
    <dgm:pt modelId="{FDDC01A1-E544-4A43-80C5-04C60F38014A}" type="pres">
      <dgm:prSet presAssocID="{6E9BD6A1-6E8F-4350-946E-D55FCE8A4237}" presName="sibTrans" presStyleCnt="0"/>
      <dgm:spPr/>
    </dgm:pt>
    <dgm:pt modelId="{D292AB50-202C-472A-8905-DF15B41CBE44}" type="pres">
      <dgm:prSet presAssocID="{1206FE01-1679-470C-AB06-3C4880E1ED1C}" presName="node" presStyleLbl="node1" presStyleIdx="2" presStyleCnt="6">
        <dgm:presLayoutVars>
          <dgm:bulletEnabled val="1"/>
        </dgm:presLayoutVars>
      </dgm:prSet>
      <dgm:spPr/>
    </dgm:pt>
    <dgm:pt modelId="{83148F23-AE71-4892-96C8-A207C114EBE5}" type="pres">
      <dgm:prSet presAssocID="{180BAF7C-9690-4750-8BD4-2BED11738026}" presName="sibTrans" presStyleCnt="0"/>
      <dgm:spPr/>
    </dgm:pt>
    <dgm:pt modelId="{7D95203E-D49F-4438-9D2E-6F116000B5FE}" type="pres">
      <dgm:prSet presAssocID="{F886B67D-E0C4-451C-8BC3-64E890307FE7}" presName="node" presStyleLbl="node1" presStyleIdx="3" presStyleCnt="6">
        <dgm:presLayoutVars>
          <dgm:bulletEnabled val="1"/>
        </dgm:presLayoutVars>
      </dgm:prSet>
      <dgm:spPr/>
    </dgm:pt>
    <dgm:pt modelId="{623988E3-2A88-42AC-86B3-D942D0229438}" type="pres">
      <dgm:prSet presAssocID="{5BCA5996-C123-4283-8FE9-0913E10A0FDD}" presName="sibTrans" presStyleCnt="0"/>
      <dgm:spPr/>
    </dgm:pt>
    <dgm:pt modelId="{045FF2C0-BB1F-48B7-AC08-2B6B50195960}" type="pres">
      <dgm:prSet presAssocID="{684652FF-B9C6-4986-B84A-867643468863}" presName="node" presStyleLbl="node1" presStyleIdx="4" presStyleCnt="6">
        <dgm:presLayoutVars>
          <dgm:bulletEnabled val="1"/>
        </dgm:presLayoutVars>
      </dgm:prSet>
      <dgm:spPr/>
    </dgm:pt>
    <dgm:pt modelId="{200C4454-A7DE-4C51-99C3-C29F0B9D31FF}" type="pres">
      <dgm:prSet presAssocID="{18BC8130-6211-49AC-871F-4B3B5C5B590A}" presName="sibTrans" presStyleCnt="0"/>
      <dgm:spPr/>
    </dgm:pt>
    <dgm:pt modelId="{25066EC3-F76C-4670-ACB6-4FB1BAD69C02}" type="pres">
      <dgm:prSet presAssocID="{DE5FB3BC-529D-4583-BFDE-F7CF037C7F95}" presName="node" presStyleLbl="node1" presStyleIdx="5" presStyleCnt="6">
        <dgm:presLayoutVars>
          <dgm:bulletEnabled val="1"/>
        </dgm:presLayoutVars>
      </dgm:prSet>
      <dgm:spPr/>
    </dgm:pt>
  </dgm:ptLst>
  <dgm:cxnLst>
    <dgm:cxn modelId="{2B785915-1D59-4835-81D0-90C8BCF3E200}" type="presOf" srcId="{544FA726-88DB-4FF3-B2DC-0E23452B7478}" destId="{C0E8ACC1-2FC0-4594-BCE7-9654D8813331}" srcOrd="0" destOrd="0" presId="urn:microsoft.com/office/officeart/2005/8/layout/default"/>
    <dgm:cxn modelId="{37D7B11C-397E-45AB-A18E-1FFF687B6087}" type="presOf" srcId="{684652FF-B9C6-4986-B84A-867643468863}" destId="{045FF2C0-BB1F-48B7-AC08-2B6B50195960}" srcOrd="0" destOrd="0" presId="urn:microsoft.com/office/officeart/2005/8/layout/default"/>
    <dgm:cxn modelId="{EF4E073D-06AA-4503-B406-507A7865180F}" type="presOf" srcId="{DE5FB3BC-529D-4583-BFDE-F7CF037C7F95}" destId="{25066EC3-F76C-4670-ACB6-4FB1BAD69C02}" srcOrd="0" destOrd="0" presId="urn:microsoft.com/office/officeart/2005/8/layout/default"/>
    <dgm:cxn modelId="{1168F244-4D3B-421C-9DAF-B990CB6E1DC3}" type="presOf" srcId="{1206FE01-1679-470C-AB06-3C4880E1ED1C}" destId="{D292AB50-202C-472A-8905-DF15B41CBE44}" srcOrd="0" destOrd="0" presId="urn:microsoft.com/office/officeart/2005/8/layout/default"/>
    <dgm:cxn modelId="{8A2A8888-8B51-4855-ABDB-64BD620A0D3B}" type="presOf" srcId="{F886B67D-E0C4-451C-8BC3-64E890307FE7}" destId="{7D95203E-D49F-4438-9D2E-6F116000B5FE}" srcOrd="0" destOrd="0" presId="urn:microsoft.com/office/officeart/2005/8/layout/default"/>
    <dgm:cxn modelId="{71C1A0A2-3E2B-4946-8777-C622FD919348}" srcId="{BEFEC92E-6545-407A-91B9-94AD89F5B5B8}" destId="{684652FF-B9C6-4986-B84A-867643468863}" srcOrd="4" destOrd="0" parTransId="{F9653935-1F08-4EBA-8893-E425360D0CE3}" sibTransId="{18BC8130-6211-49AC-871F-4B3B5C5B590A}"/>
    <dgm:cxn modelId="{B43BEDAD-8108-4F75-8C13-12E024213E7C}" type="presOf" srcId="{BEFEC92E-6545-407A-91B9-94AD89F5B5B8}" destId="{38A272F4-AE47-4E0F-9AB3-70AFB267DB3B}" srcOrd="0" destOrd="0" presId="urn:microsoft.com/office/officeart/2005/8/layout/default"/>
    <dgm:cxn modelId="{018369D4-EE73-45EA-96A3-0B274F784E35}" type="presOf" srcId="{64725A84-BC15-4344-905A-DC3C33D26C46}" destId="{85EE0B3F-A14F-40A7-9631-CAB9B1FD3635}" srcOrd="0" destOrd="0" presId="urn:microsoft.com/office/officeart/2005/8/layout/default"/>
    <dgm:cxn modelId="{06979BDC-A8AB-4B13-B769-EF7D83E3BB01}" srcId="{BEFEC92E-6545-407A-91B9-94AD89F5B5B8}" destId="{544FA726-88DB-4FF3-B2DC-0E23452B7478}" srcOrd="0" destOrd="0" parTransId="{F790A37A-E83C-4AE6-AC79-D4AE97FC3930}" sibTransId="{BF4DBB12-CCBA-457F-86A8-D60EE4A7D4EC}"/>
    <dgm:cxn modelId="{9EBABCDE-415F-41A2-9E71-182EA36D0BFA}" srcId="{BEFEC92E-6545-407A-91B9-94AD89F5B5B8}" destId="{DE5FB3BC-529D-4583-BFDE-F7CF037C7F95}" srcOrd="5" destOrd="0" parTransId="{1A6269B4-FE7A-4552-B71E-3062A48D223F}" sibTransId="{636FE946-AD6F-42BD-BAD8-4EB0E7BF53AE}"/>
    <dgm:cxn modelId="{E3A568F3-140C-4FD3-9501-E493CB1B4ADF}" srcId="{BEFEC92E-6545-407A-91B9-94AD89F5B5B8}" destId="{1206FE01-1679-470C-AB06-3C4880E1ED1C}" srcOrd="2" destOrd="0" parTransId="{091BCCD4-572D-466D-A0F3-67081D871585}" sibTransId="{180BAF7C-9690-4750-8BD4-2BED11738026}"/>
    <dgm:cxn modelId="{7BFC6DF7-6191-4005-B06F-5B6A935E5B08}" srcId="{BEFEC92E-6545-407A-91B9-94AD89F5B5B8}" destId="{F886B67D-E0C4-451C-8BC3-64E890307FE7}" srcOrd="3" destOrd="0" parTransId="{D4B322B2-0115-434F-A3A2-08C6E3236AF3}" sibTransId="{5BCA5996-C123-4283-8FE9-0913E10A0FDD}"/>
    <dgm:cxn modelId="{5C260AF8-8771-4476-9CC0-5D2F8DEEEEEE}" srcId="{BEFEC92E-6545-407A-91B9-94AD89F5B5B8}" destId="{64725A84-BC15-4344-905A-DC3C33D26C46}" srcOrd="1" destOrd="0" parTransId="{1127606C-453C-47C1-A2C6-25F21FA7BEC2}" sibTransId="{6E9BD6A1-6E8F-4350-946E-D55FCE8A4237}"/>
    <dgm:cxn modelId="{8FA54AA9-EF12-4C51-A87B-126125A09479}" type="presParOf" srcId="{38A272F4-AE47-4E0F-9AB3-70AFB267DB3B}" destId="{C0E8ACC1-2FC0-4594-BCE7-9654D8813331}" srcOrd="0" destOrd="0" presId="urn:microsoft.com/office/officeart/2005/8/layout/default"/>
    <dgm:cxn modelId="{22A440B8-2FF9-4F64-88C0-32F519DF927F}" type="presParOf" srcId="{38A272F4-AE47-4E0F-9AB3-70AFB267DB3B}" destId="{9099A718-1707-4158-A129-DB795479D615}" srcOrd="1" destOrd="0" presId="urn:microsoft.com/office/officeart/2005/8/layout/default"/>
    <dgm:cxn modelId="{E794656E-1D29-4F32-B2FC-7B740765B13D}" type="presParOf" srcId="{38A272F4-AE47-4E0F-9AB3-70AFB267DB3B}" destId="{85EE0B3F-A14F-40A7-9631-CAB9B1FD3635}" srcOrd="2" destOrd="0" presId="urn:microsoft.com/office/officeart/2005/8/layout/default"/>
    <dgm:cxn modelId="{55936F52-F288-416C-8861-0343A327A509}" type="presParOf" srcId="{38A272F4-AE47-4E0F-9AB3-70AFB267DB3B}" destId="{FDDC01A1-E544-4A43-80C5-04C60F38014A}" srcOrd="3" destOrd="0" presId="urn:microsoft.com/office/officeart/2005/8/layout/default"/>
    <dgm:cxn modelId="{9C6C2895-0F44-4E7C-BCB7-A0E1F1E70751}" type="presParOf" srcId="{38A272F4-AE47-4E0F-9AB3-70AFB267DB3B}" destId="{D292AB50-202C-472A-8905-DF15B41CBE44}" srcOrd="4" destOrd="0" presId="urn:microsoft.com/office/officeart/2005/8/layout/default"/>
    <dgm:cxn modelId="{6A8EF6F1-2DD5-4B18-B433-D4E15B0B27DE}" type="presParOf" srcId="{38A272F4-AE47-4E0F-9AB3-70AFB267DB3B}" destId="{83148F23-AE71-4892-96C8-A207C114EBE5}" srcOrd="5" destOrd="0" presId="urn:microsoft.com/office/officeart/2005/8/layout/default"/>
    <dgm:cxn modelId="{5B30573C-B862-4B31-B5B6-66E5F53D2D13}" type="presParOf" srcId="{38A272F4-AE47-4E0F-9AB3-70AFB267DB3B}" destId="{7D95203E-D49F-4438-9D2E-6F116000B5FE}" srcOrd="6" destOrd="0" presId="urn:microsoft.com/office/officeart/2005/8/layout/default"/>
    <dgm:cxn modelId="{CB4DBA95-DF44-4B8B-8216-90882E524C1F}" type="presParOf" srcId="{38A272F4-AE47-4E0F-9AB3-70AFB267DB3B}" destId="{623988E3-2A88-42AC-86B3-D942D0229438}" srcOrd="7" destOrd="0" presId="urn:microsoft.com/office/officeart/2005/8/layout/default"/>
    <dgm:cxn modelId="{3C31A488-F1DC-4B47-8A57-217982FBC833}" type="presParOf" srcId="{38A272F4-AE47-4E0F-9AB3-70AFB267DB3B}" destId="{045FF2C0-BB1F-48B7-AC08-2B6B50195960}" srcOrd="8" destOrd="0" presId="urn:microsoft.com/office/officeart/2005/8/layout/default"/>
    <dgm:cxn modelId="{6FDD4CAD-26BA-4AD6-8097-044EBC27E082}" type="presParOf" srcId="{38A272F4-AE47-4E0F-9AB3-70AFB267DB3B}" destId="{200C4454-A7DE-4C51-99C3-C29F0B9D31FF}" srcOrd="9" destOrd="0" presId="urn:microsoft.com/office/officeart/2005/8/layout/default"/>
    <dgm:cxn modelId="{10DEE086-8369-44D7-AA35-EEA7CE2885C1}" type="presParOf" srcId="{38A272F4-AE47-4E0F-9AB3-70AFB267DB3B}" destId="{25066EC3-F76C-4670-ACB6-4FB1BAD69C02}" srcOrd="10"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161971-8CC8-45F7-8EA6-AC30B48A63E7}" type="doc">
      <dgm:prSet loTypeId="urn:microsoft.com/office/officeart/2018/5/layout/IconLeafLabelList" loCatId="icon" qsTypeId="urn:microsoft.com/office/officeart/2005/8/quickstyle/3d2" qsCatId="3D" csTypeId="urn:microsoft.com/office/officeart/2005/8/colors/colorful3" csCatId="colorful" phldr="1"/>
      <dgm:spPr/>
      <dgm:t>
        <a:bodyPr/>
        <a:lstStyle/>
        <a:p>
          <a:endParaRPr lang="en-US"/>
        </a:p>
      </dgm:t>
    </dgm:pt>
    <dgm:pt modelId="{899F80BA-5F2E-42A1-BF7C-CD804BC51747}">
      <dgm:prSet custT="1"/>
      <dgm:spPr/>
      <dgm:t>
        <a:bodyPr/>
        <a:lstStyle/>
        <a:p>
          <a:pPr algn="l">
            <a:lnSpc>
              <a:spcPct val="100000"/>
            </a:lnSpc>
            <a:defRPr cap="all"/>
          </a:pPr>
          <a:r>
            <a:rPr lang="es-ES" sz="1800" b="0" cap="none" dirty="0">
              <a:effectLst/>
            </a:rPr>
            <a:t>Proponer una ruta ciclo-peatonal que sirva de conexión entre las playas Postiguet y la Albufereta.</a:t>
          </a:r>
          <a:endParaRPr lang="en-US" sz="1800" b="0" cap="none" dirty="0">
            <a:effectLst/>
          </a:endParaRPr>
        </a:p>
      </dgm:t>
    </dgm:pt>
    <dgm:pt modelId="{997844E6-0ABC-4B7B-B73F-5FF45C692F8F}" type="parTrans" cxnId="{07F5805A-C041-4D2C-81AB-1647C8D2965D}">
      <dgm:prSet/>
      <dgm:spPr/>
      <dgm:t>
        <a:bodyPr/>
        <a:lstStyle/>
        <a:p>
          <a:endParaRPr lang="en-US"/>
        </a:p>
      </dgm:t>
    </dgm:pt>
    <dgm:pt modelId="{90B2B051-4448-455C-9334-0B67F9E9AE1A}" type="sibTrans" cxnId="{07F5805A-C041-4D2C-81AB-1647C8D2965D}">
      <dgm:prSet/>
      <dgm:spPr/>
      <dgm:t>
        <a:bodyPr/>
        <a:lstStyle/>
        <a:p>
          <a:pPr>
            <a:lnSpc>
              <a:spcPct val="100000"/>
            </a:lnSpc>
          </a:pPr>
          <a:endParaRPr lang="en-US"/>
        </a:p>
      </dgm:t>
    </dgm:pt>
    <dgm:pt modelId="{C378AA04-8329-4048-992B-0D0008EA81C6}">
      <dgm:prSet custT="1"/>
      <dgm:spPr/>
      <dgm:t>
        <a:bodyPr/>
        <a:lstStyle/>
        <a:p>
          <a:pPr algn="l">
            <a:lnSpc>
              <a:spcPct val="100000"/>
            </a:lnSpc>
            <a:defRPr cap="all"/>
          </a:pPr>
          <a:r>
            <a:rPr lang="es-ES" sz="1800" b="0" cap="none" dirty="0">
              <a:effectLst/>
            </a:rPr>
            <a:t>Buscar la mejor alternativa para el trazado del carril ciclo-peatonal.</a:t>
          </a:r>
          <a:endParaRPr lang="en-US" sz="1800" b="0" cap="none" dirty="0">
            <a:effectLst/>
          </a:endParaRPr>
        </a:p>
      </dgm:t>
    </dgm:pt>
    <dgm:pt modelId="{19AF303E-388F-48D9-9019-9FF8ADF6786A}" type="parTrans" cxnId="{6135AC97-372D-44AE-AEDC-F48AC03FD2F5}">
      <dgm:prSet/>
      <dgm:spPr/>
      <dgm:t>
        <a:bodyPr/>
        <a:lstStyle/>
        <a:p>
          <a:endParaRPr lang="en-US"/>
        </a:p>
      </dgm:t>
    </dgm:pt>
    <dgm:pt modelId="{DA24AFF3-1ADC-471B-ACFA-30CC0866B073}" type="sibTrans" cxnId="{6135AC97-372D-44AE-AEDC-F48AC03FD2F5}">
      <dgm:prSet/>
      <dgm:spPr/>
      <dgm:t>
        <a:bodyPr/>
        <a:lstStyle/>
        <a:p>
          <a:pPr>
            <a:lnSpc>
              <a:spcPct val="100000"/>
            </a:lnSpc>
          </a:pPr>
          <a:endParaRPr lang="en-US"/>
        </a:p>
      </dgm:t>
    </dgm:pt>
    <dgm:pt modelId="{E1CCF8CE-9846-45C6-B623-5ADB6DDA31E6}">
      <dgm:prSet custT="1"/>
      <dgm:spPr/>
      <dgm:t>
        <a:bodyPr/>
        <a:lstStyle/>
        <a:p>
          <a:pPr algn="l">
            <a:lnSpc>
              <a:spcPct val="100000"/>
            </a:lnSpc>
            <a:defRPr cap="all"/>
          </a:pPr>
          <a:r>
            <a:rPr lang="es-ES" sz="1800" b="0" cap="none" dirty="0">
              <a:effectLst/>
            </a:rPr>
            <a:t>Proporcionar una vía segura para los transeúntes.</a:t>
          </a:r>
          <a:endParaRPr lang="en-US" sz="1800" b="0" cap="none" dirty="0">
            <a:effectLst/>
          </a:endParaRPr>
        </a:p>
      </dgm:t>
    </dgm:pt>
    <dgm:pt modelId="{FB4B5636-8BCF-4F52-A0CA-A12844F1C077}" type="parTrans" cxnId="{E17E8654-222C-47BD-99CB-EC6971BE2F0D}">
      <dgm:prSet/>
      <dgm:spPr/>
      <dgm:t>
        <a:bodyPr/>
        <a:lstStyle/>
        <a:p>
          <a:endParaRPr lang="en-US"/>
        </a:p>
      </dgm:t>
    </dgm:pt>
    <dgm:pt modelId="{081E1042-2C05-4B11-A7B3-337B58364A11}" type="sibTrans" cxnId="{E17E8654-222C-47BD-99CB-EC6971BE2F0D}">
      <dgm:prSet/>
      <dgm:spPr/>
      <dgm:t>
        <a:bodyPr/>
        <a:lstStyle/>
        <a:p>
          <a:endParaRPr lang="en-US"/>
        </a:p>
      </dgm:t>
    </dgm:pt>
    <dgm:pt modelId="{99467DCD-02AA-4FD5-8F60-29F9F7FD6A15}" type="pres">
      <dgm:prSet presAssocID="{A4161971-8CC8-45F7-8EA6-AC30B48A63E7}" presName="root" presStyleCnt="0">
        <dgm:presLayoutVars>
          <dgm:dir/>
          <dgm:resizeHandles val="exact"/>
        </dgm:presLayoutVars>
      </dgm:prSet>
      <dgm:spPr/>
    </dgm:pt>
    <dgm:pt modelId="{5E6E5203-B0EF-4795-B474-AA6CB2718F1B}" type="pres">
      <dgm:prSet presAssocID="{899F80BA-5F2E-42A1-BF7C-CD804BC51747}" presName="compNode" presStyleCnt="0"/>
      <dgm:spPr/>
    </dgm:pt>
    <dgm:pt modelId="{FC8A18CF-4865-4D8B-9B3B-B271CB2088AD}" type="pres">
      <dgm:prSet presAssocID="{899F80BA-5F2E-42A1-BF7C-CD804BC51747}" presName="iconBgRect" presStyleLbl="bgShp" presStyleIdx="0" presStyleCnt="3"/>
      <dgm:spPr>
        <a:prstGeom prst="round2DiagRect">
          <a:avLst>
            <a:gd name="adj1" fmla="val 29727"/>
            <a:gd name="adj2" fmla="val 0"/>
          </a:avLst>
        </a:prstGeom>
      </dgm:spPr>
    </dgm:pt>
    <dgm:pt modelId="{7ABC9DEB-859C-4475-B75E-EA74BADDECC7}" type="pres">
      <dgm:prSet presAssocID="{899F80BA-5F2E-42A1-BF7C-CD804BC5174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rcador"/>
        </a:ext>
      </dgm:extLst>
    </dgm:pt>
    <dgm:pt modelId="{E5CC4011-A285-452A-B7F5-71A7FDF1ADCD}" type="pres">
      <dgm:prSet presAssocID="{899F80BA-5F2E-42A1-BF7C-CD804BC51747}" presName="spaceRect" presStyleCnt="0"/>
      <dgm:spPr/>
    </dgm:pt>
    <dgm:pt modelId="{FF4C3D11-5BDF-4B9E-B7F8-413F16450B95}" type="pres">
      <dgm:prSet presAssocID="{899F80BA-5F2E-42A1-BF7C-CD804BC51747}" presName="textRect" presStyleLbl="revTx" presStyleIdx="0" presStyleCnt="3" custScaleX="107001">
        <dgm:presLayoutVars>
          <dgm:chMax val="1"/>
          <dgm:chPref val="1"/>
        </dgm:presLayoutVars>
      </dgm:prSet>
      <dgm:spPr/>
    </dgm:pt>
    <dgm:pt modelId="{B273C62A-01CF-4E1D-8E35-0A8680C417D5}" type="pres">
      <dgm:prSet presAssocID="{90B2B051-4448-455C-9334-0B67F9E9AE1A}" presName="sibTrans" presStyleCnt="0"/>
      <dgm:spPr/>
    </dgm:pt>
    <dgm:pt modelId="{9FC69CB8-B103-4730-9506-7503DB39C12D}" type="pres">
      <dgm:prSet presAssocID="{C378AA04-8329-4048-992B-0D0008EA81C6}" presName="compNode" presStyleCnt="0"/>
      <dgm:spPr/>
    </dgm:pt>
    <dgm:pt modelId="{828F5A74-6619-4EFF-8F60-0AB17C3D3AA0}" type="pres">
      <dgm:prSet presAssocID="{C378AA04-8329-4048-992B-0D0008EA81C6}" presName="iconBgRect" presStyleLbl="bgShp" presStyleIdx="1" presStyleCnt="3"/>
      <dgm:spPr>
        <a:prstGeom prst="round2DiagRect">
          <a:avLst>
            <a:gd name="adj1" fmla="val 29727"/>
            <a:gd name="adj2" fmla="val 0"/>
          </a:avLst>
        </a:prstGeom>
      </dgm:spPr>
    </dgm:pt>
    <dgm:pt modelId="{ED443DFD-2F29-496F-86B2-B806477176BC}" type="pres">
      <dgm:prSet presAssocID="{C378AA04-8329-4048-992B-0D0008EA81C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ranvía"/>
        </a:ext>
      </dgm:extLst>
    </dgm:pt>
    <dgm:pt modelId="{9AD4A7DC-7AF3-42C8-9325-7AAA25B7ED9A}" type="pres">
      <dgm:prSet presAssocID="{C378AA04-8329-4048-992B-0D0008EA81C6}" presName="spaceRect" presStyleCnt="0"/>
      <dgm:spPr/>
    </dgm:pt>
    <dgm:pt modelId="{01B75008-2766-41B2-B736-294932B07433}" type="pres">
      <dgm:prSet presAssocID="{C378AA04-8329-4048-992B-0D0008EA81C6}" presName="textRect" presStyleLbl="revTx" presStyleIdx="1" presStyleCnt="3" custScaleX="115303">
        <dgm:presLayoutVars>
          <dgm:chMax val="1"/>
          <dgm:chPref val="1"/>
        </dgm:presLayoutVars>
      </dgm:prSet>
      <dgm:spPr/>
    </dgm:pt>
    <dgm:pt modelId="{3B5F04B7-457D-4FCF-96FA-E0A4CC96F82C}" type="pres">
      <dgm:prSet presAssocID="{DA24AFF3-1ADC-471B-ACFA-30CC0866B073}" presName="sibTrans" presStyleCnt="0"/>
      <dgm:spPr/>
    </dgm:pt>
    <dgm:pt modelId="{FB494350-DCFA-4D79-9F1A-11AF27780CE8}" type="pres">
      <dgm:prSet presAssocID="{E1CCF8CE-9846-45C6-B623-5ADB6DDA31E6}" presName="compNode" presStyleCnt="0"/>
      <dgm:spPr/>
    </dgm:pt>
    <dgm:pt modelId="{FC01DE6D-C9D3-456F-9F74-ADC3620B46B8}" type="pres">
      <dgm:prSet presAssocID="{E1CCF8CE-9846-45C6-B623-5ADB6DDA31E6}" presName="iconBgRect" presStyleLbl="bgShp" presStyleIdx="2" presStyleCnt="3"/>
      <dgm:spPr>
        <a:prstGeom prst="round2DiagRect">
          <a:avLst>
            <a:gd name="adj1" fmla="val 29727"/>
            <a:gd name="adj2" fmla="val 0"/>
          </a:avLst>
        </a:prstGeom>
      </dgm:spPr>
    </dgm:pt>
    <dgm:pt modelId="{D0C01FAF-7E1B-428E-9A8B-9F47746981DE}" type="pres">
      <dgm:prSet presAssocID="{E1CCF8CE-9846-45C6-B623-5ADB6DDA31E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iclismo"/>
        </a:ext>
      </dgm:extLst>
    </dgm:pt>
    <dgm:pt modelId="{3F89F6CF-EBAF-4619-BE70-5E531A742D63}" type="pres">
      <dgm:prSet presAssocID="{E1CCF8CE-9846-45C6-B623-5ADB6DDA31E6}" presName="spaceRect" presStyleCnt="0"/>
      <dgm:spPr/>
    </dgm:pt>
    <dgm:pt modelId="{0046BF5A-2B3C-4CDA-B111-18E5C36F910B}" type="pres">
      <dgm:prSet presAssocID="{E1CCF8CE-9846-45C6-B623-5ADB6DDA31E6}" presName="textRect" presStyleLbl="revTx" presStyleIdx="2" presStyleCnt="3" custScaleX="121082">
        <dgm:presLayoutVars>
          <dgm:chMax val="1"/>
          <dgm:chPref val="1"/>
        </dgm:presLayoutVars>
      </dgm:prSet>
      <dgm:spPr/>
    </dgm:pt>
  </dgm:ptLst>
  <dgm:cxnLst>
    <dgm:cxn modelId="{B5772311-A368-4391-9330-283CE8F6F9C4}" type="presOf" srcId="{899F80BA-5F2E-42A1-BF7C-CD804BC51747}" destId="{FF4C3D11-5BDF-4B9E-B7F8-413F16450B95}" srcOrd="0" destOrd="0" presId="urn:microsoft.com/office/officeart/2018/5/layout/IconLeafLabelList"/>
    <dgm:cxn modelId="{4BEAB625-9176-4D28-AF6C-22D471635C2B}" type="presOf" srcId="{C378AA04-8329-4048-992B-0D0008EA81C6}" destId="{01B75008-2766-41B2-B736-294932B07433}" srcOrd="0" destOrd="0" presId="urn:microsoft.com/office/officeart/2018/5/layout/IconLeafLabelList"/>
    <dgm:cxn modelId="{CC2DA63E-DBA7-44B9-81BE-2B656BA807A9}" type="presOf" srcId="{A4161971-8CC8-45F7-8EA6-AC30B48A63E7}" destId="{99467DCD-02AA-4FD5-8F60-29F9F7FD6A15}" srcOrd="0" destOrd="0" presId="urn:microsoft.com/office/officeart/2018/5/layout/IconLeafLabelList"/>
    <dgm:cxn modelId="{E17E8654-222C-47BD-99CB-EC6971BE2F0D}" srcId="{A4161971-8CC8-45F7-8EA6-AC30B48A63E7}" destId="{E1CCF8CE-9846-45C6-B623-5ADB6DDA31E6}" srcOrd="2" destOrd="0" parTransId="{FB4B5636-8BCF-4F52-A0CA-A12844F1C077}" sibTransId="{081E1042-2C05-4B11-A7B3-337B58364A11}"/>
    <dgm:cxn modelId="{07F5805A-C041-4D2C-81AB-1647C8D2965D}" srcId="{A4161971-8CC8-45F7-8EA6-AC30B48A63E7}" destId="{899F80BA-5F2E-42A1-BF7C-CD804BC51747}" srcOrd="0" destOrd="0" parTransId="{997844E6-0ABC-4B7B-B73F-5FF45C692F8F}" sibTransId="{90B2B051-4448-455C-9334-0B67F9E9AE1A}"/>
    <dgm:cxn modelId="{85243793-9CDB-4344-B650-790A2556B46E}" type="presOf" srcId="{E1CCF8CE-9846-45C6-B623-5ADB6DDA31E6}" destId="{0046BF5A-2B3C-4CDA-B111-18E5C36F910B}" srcOrd="0" destOrd="0" presId="urn:microsoft.com/office/officeart/2018/5/layout/IconLeafLabelList"/>
    <dgm:cxn modelId="{6135AC97-372D-44AE-AEDC-F48AC03FD2F5}" srcId="{A4161971-8CC8-45F7-8EA6-AC30B48A63E7}" destId="{C378AA04-8329-4048-992B-0D0008EA81C6}" srcOrd="1" destOrd="0" parTransId="{19AF303E-388F-48D9-9019-9FF8ADF6786A}" sibTransId="{DA24AFF3-1ADC-471B-ACFA-30CC0866B073}"/>
    <dgm:cxn modelId="{37E0C08B-6F3A-4830-B22A-4ABC28AAEFFE}" type="presParOf" srcId="{99467DCD-02AA-4FD5-8F60-29F9F7FD6A15}" destId="{5E6E5203-B0EF-4795-B474-AA6CB2718F1B}" srcOrd="0" destOrd="0" presId="urn:microsoft.com/office/officeart/2018/5/layout/IconLeafLabelList"/>
    <dgm:cxn modelId="{6450D428-4FE6-4F55-818E-7A6CE4BE9E6F}" type="presParOf" srcId="{5E6E5203-B0EF-4795-B474-AA6CB2718F1B}" destId="{FC8A18CF-4865-4D8B-9B3B-B271CB2088AD}" srcOrd="0" destOrd="0" presId="urn:microsoft.com/office/officeart/2018/5/layout/IconLeafLabelList"/>
    <dgm:cxn modelId="{2BFD0992-568C-439D-A216-C6DBBF3F05BA}" type="presParOf" srcId="{5E6E5203-B0EF-4795-B474-AA6CB2718F1B}" destId="{7ABC9DEB-859C-4475-B75E-EA74BADDECC7}" srcOrd="1" destOrd="0" presId="urn:microsoft.com/office/officeart/2018/5/layout/IconLeafLabelList"/>
    <dgm:cxn modelId="{39E7B897-E3CB-4580-9DDA-DA3EE5C097BB}" type="presParOf" srcId="{5E6E5203-B0EF-4795-B474-AA6CB2718F1B}" destId="{E5CC4011-A285-452A-B7F5-71A7FDF1ADCD}" srcOrd="2" destOrd="0" presId="urn:microsoft.com/office/officeart/2018/5/layout/IconLeafLabelList"/>
    <dgm:cxn modelId="{F4518465-0376-4282-BEC0-B47A00A23E7D}" type="presParOf" srcId="{5E6E5203-B0EF-4795-B474-AA6CB2718F1B}" destId="{FF4C3D11-5BDF-4B9E-B7F8-413F16450B95}" srcOrd="3" destOrd="0" presId="urn:microsoft.com/office/officeart/2018/5/layout/IconLeafLabelList"/>
    <dgm:cxn modelId="{5C159A72-2279-40D1-84EF-F512AEFC894A}" type="presParOf" srcId="{99467DCD-02AA-4FD5-8F60-29F9F7FD6A15}" destId="{B273C62A-01CF-4E1D-8E35-0A8680C417D5}" srcOrd="1" destOrd="0" presId="urn:microsoft.com/office/officeart/2018/5/layout/IconLeafLabelList"/>
    <dgm:cxn modelId="{4BA5BF6D-2980-420E-A05D-193B0199FF01}" type="presParOf" srcId="{99467DCD-02AA-4FD5-8F60-29F9F7FD6A15}" destId="{9FC69CB8-B103-4730-9506-7503DB39C12D}" srcOrd="2" destOrd="0" presId="urn:microsoft.com/office/officeart/2018/5/layout/IconLeafLabelList"/>
    <dgm:cxn modelId="{3D263F9C-F5D8-46A6-9563-E82A68C57F45}" type="presParOf" srcId="{9FC69CB8-B103-4730-9506-7503DB39C12D}" destId="{828F5A74-6619-4EFF-8F60-0AB17C3D3AA0}" srcOrd="0" destOrd="0" presId="urn:microsoft.com/office/officeart/2018/5/layout/IconLeafLabelList"/>
    <dgm:cxn modelId="{1B552DC6-13D6-41E4-B8B5-8C2B386C2CF4}" type="presParOf" srcId="{9FC69CB8-B103-4730-9506-7503DB39C12D}" destId="{ED443DFD-2F29-496F-86B2-B806477176BC}" srcOrd="1" destOrd="0" presId="urn:microsoft.com/office/officeart/2018/5/layout/IconLeafLabelList"/>
    <dgm:cxn modelId="{F0B35DBA-52B6-459E-A049-1FC1E3D414E8}" type="presParOf" srcId="{9FC69CB8-B103-4730-9506-7503DB39C12D}" destId="{9AD4A7DC-7AF3-42C8-9325-7AAA25B7ED9A}" srcOrd="2" destOrd="0" presId="urn:microsoft.com/office/officeart/2018/5/layout/IconLeafLabelList"/>
    <dgm:cxn modelId="{55269912-4161-40D3-A466-FF7055F8A397}" type="presParOf" srcId="{9FC69CB8-B103-4730-9506-7503DB39C12D}" destId="{01B75008-2766-41B2-B736-294932B07433}" srcOrd="3" destOrd="0" presId="urn:microsoft.com/office/officeart/2018/5/layout/IconLeafLabelList"/>
    <dgm:cxn modelId="{F386B55F-79DA-4823-B473-4504036E32F3}" type="presParOf" srcId="{99467DCD-02AA-4FD5-8F60-29F9F7FD6A15}" destId="{3B5F04B7-457D-4FCF-96FA-E0A4CC96F82C}" srcOrd="3" destOrd="0" presId="urn:microsoft.com/office/officeart/2018/5/layout/IconLeafLabelList"/>
    <dgm:cxn modelId="{61468D86-3915-41D6-ACEA-62D2DBAB666A}" type="presParOf" srcId="{99467DCD-02AA-4FD5-8F60-29F9F7FD6A15}" destId="{FB494350-DCFA-4D79-9F1A-11AF27780CE8}" srcOrd="4" destOrd="0" presId="urn:microsoft.com/office/officeart/2018/5/layout/IconLeafLabelList"/>
    <dgm:cxn modelId="{4D685045-D938-430B-879F-4556953BF296}" type="presParOf" srcId="{FB494350-DCFA-4D79-9F1A-11AF27780CE8}" destId="{FC01DE6D-C9D3-456F-9F74-ADC3620B46B8}" srcOrd="0" destOrd="0" presId="urn:microsoft.com/office/officeart/2018/5/layout/IconLeafLabelList"/>
    <dgm:cxn modelId="{E840632B-B2B1-48EB-89C5-FD2CE5CB6A84}" type="presParOf" srcId="{FB494350-DCFA-4D79-9F1A-11AF27780CE8}" destId="{D0C01FAF-7E1B-428E-9A8B-9F47746981DE}" srcOrd="1" destOrd="0" presId="urn:microsoft.com/office/officeart/2018/5/layout/IconLeafLabelList"/>
    <dgm:cxn modelId="{0350CA38-583F-4434-A748-FBFBD46814C0}" type="presParOf" srcId="{FB494350-DCFA-4D79-9F1A-11AF27780CE8}" destId="{3F89F6CF-EBAF-4619-BE70-5E531A742D63}" srcOrd="2" destOrd="0" presId="urn:microsoft.com/office/officeart/2018/5/layout/IconLeafLabelList"/>
    <dgm:cxn modelId="{A470544E-89BA-4526-B7EE-3EC821B9F1A3}" type="presParOf" srcId="{FB494350-DCFA-4D79-9F1A-11AF27780CE8}" destId="{0046BF5A-2B3C-4CDA-B111-18E5C36F910B}" srcOrd="3" destOrd="0" presId="urn:microsoft.com/office/officeart/2018/5/layout/IconLeaf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D7D24B-FA7A-4AEB-9619-B6CB7E622B76}" type="doc">
      <dgm:prSet loTypeId="urn:microsoft.com/office/officeart/2018/2/layout/IconLabelList" loCatId="icon" qsTypeId="urn:microsoft.com/office/officeart/2005/8/quickstyle/simple1" qsCatId="simple" csTypeId="urn:microsoft.com/office/officeart/2005/8/colors/colorful4" csCatId="colorful" phldr="1"/>
      <dgm:spPr/>
      <dgm:t>
        <a:bodyPr/>
        <a:lstStyle/>
        <a:p>
          <a:endParaRPr lang="en-US"/>
        </a:p>
      </dgm:t>
    </dgm:pt>
    <dgm:pt modelId="{2CA42470-00B8-460F-80DB-D45284802F1F}">
      <dgm:prSet custT="1"/>
      <dgm:spPr/>
      <dgm:t>
        <a:bodyPr/>
        <a:lstStyle/>
        <a:p>
          <a:pPr algn="l">
            <a:lnSpc>
              <a:spcPct val="100000"/>
            </a:lnSpc>
          </a:pPr>
          <a:r>
            <a:rPr lang="es-ES_tradnl" sz="1400" dirty="0"/>
            <a:t>Movilidad altamente contaminante, peligrosa e ineficiente.</a:t>
          </a:r>
          <a:endParaRPr lang="en-US" sz="1400" dirty="0"/>
        </a:p>
      </dgm:t>
    </dgm:pt>
    <dgm:pt modelId="{71D062C1-66FA-47EB-836F-00D0C6153F85}" type="parTrans" cxnId="{385A2FB0-215F-4E95-810B-8C416A3B2DBB}">
      <dgm:prSet/>
      <dgm:spPr/>
      <dgm:t>
        <a:bodyPr/>
        <a:lstStyle/>
        <a:p>
          <a:endParaRPr lang="en-US"/>
        </a:p>
      </dgm:t>
    </dgm:pt>
    <dgm:pt modelId="{BED76B5A-9CC4-44B5-8EE1-71C22CF499A6}" type="sibTrans" cxnId="{385A2FB0-215F-4E95-810B-8C416A3B2DBB}">
      <dgm:prSet/>
      <dgm:spPr/>
      <dgm:t>
        <a:bodyPr/>
        <a:lstStyle/>
        <a:p>
          <a:endParaRPr lang="en-US"/>
        </a:p>
      </dgm:t>
    </dgm:pt>
    <dgm:pt modelId="{9C262AA1-6D21-492F-9C45-873C0688276A}">
      <dgm:prSet custT="1"/>
      <dgm:spPr/>
      <dgm:t>
        <a:bodyPr/>
        <a:lstStyle/>
        <a:p>
          <a:pPr algn="l">
            <a:lnSpc>
              <a:spcPct val="100000"/>
            </a:lnSpc>
          </a:pPr>
          <a:r>
            <a:rPr lang="es-ES_tradnl" sz="1400" dirty="0"/>
            <a:t>Beneficios ambientales y salud</a:t>
          </a:r>
          <a:endParaRPr lang="en-US" sz="1400" dirty="0"/>
        </a:p>
      </dgm:t>
    </dgm:pt>
    <dgm:pt modelId="{A28EFD5A-D8EB-410A-81BA-E88BE9D2B787}" type="parTrans" cxnId="{4C0A0B38-F809-431E-832E-36E1CFE5059E}">
      <dgm:prSet/>
      <dgm:spPr/>
      <dgm:t>
        <a:bodyPr/>
        <a:lstStyle/>
        <a:p>
          <a:endParaRPr lang="en-US"/>
        </a:p>
      </dgm:t>
    </dgm:pt>
    <dgm:pt modelId="{A826BF78-4223-4CD8-8AB8-07F6A438110E}" type="sibTrans" cxnId="{4C0A0B38-F809-431E-832E-36E1CFE5059E}">
      <dgm:prSet/>
      <dgm:spPr/>
      <dgm:t>
        <a:bodyPr/>
        <a:lstStyle/>
        <a:p>
          <a:endParaRPr lang="en-US"/>
        </a:p>
      </dgm:t>
    </dgm:pt>
    <dgm:pt modelId="{DC6AE96F-5F1D-41A3-9665-3AC134BC5386}">
      <dgm:prSet custT="1"/>
      <dgm:spPr/>
      <dgm:t>
        <a:bodyPr/>
        <a:lstStyle/>
        <a:p>
          <a:pPr algn="l">
            <a:lnSpc>
              <a:spcPct val="100000"/>
            </a:lnSpc>
          </a:pPr>
          <a:r>
            <a:rPr lang="es-ES_tradnl" sz="1400" dirty="0"/>
            <a:t>Impacto directo en el bienestar económico y social</a:t>
          </a:r>
          <a:r>
            <a:rPr lang="es-ES_tradnl" sz="1200" dirty="0"/>
            <a:t>.</a:t>
          </a:r>
          <a:endParaRPr lang="en-US" sz="1200" dirty="0"/>
        </a:p>
      </dgm:t>
    </dgm:pt>
    <dgm:pt modelId="{0F755DA0-1639-4137-A0EB-B0B1A855F7C4}" type="parTrans" cxnId="{FBF78161-E7EF-4032-8F8E-A61D1316F9EC}">
      <dgm:prSet/>
      <dgm:spPr/>
      <dgm:t>
        <a:bodyPr/>
        <a:lstStyle/>
        <a:p>
          <a:endParaRPr lang="en-US"/>
        </a:p>
      </dgm:t>
    </dgm:pt>
    <dgm:pt modelId="{817DE0CF-9394-4F99-9C0D-D5056F8481FF}" type="sibTrans" cxnId="{FBF78161-E7EF-4032-8F8E-A61D1316F9EC}">
      <dgm:prSet/>
      <dgm:spPr/>
      <dgm:t>
        <a:bodyPr/>
        <a:lstStyle/>
        <a:p>
          <a:endParaRPr lang="en-US"/>
        </a:p>
      </dgm:t>
    </dgm:pt>
    <dgm:pt modelId="{40A354D1-04CA-4B98-8BB4-60DF824A850B}">
      <dgm:prSet custT="1"/>
      <dgm:spPr/>
      <dgm:t>
        <a:bodyPr/>
        <a:lstStyle/>
        <a:p>
          <a:pPr algn="l">
            <a:lnSpc>
              <a:spcPct val="100000"/>
            </a:lnSpc>
          </a:pPr>
          <a:r>
            <a:rPr lang="es-ES_tradnl" sz="1400" dirty="0"/>
            <a:t>Promover la bicicleta como medio de transporte</a:t>
          </a:r>
          <a:endParaRPr lang="en-US" sz="1400" dirty="0"/>
        </a:p>
      </dgm:t>
    </dgm:pt>
    <dgm:pt modelId="{6606DC79-E834-4C2E-ABD8-5D363381059A}" type="parTrans" cxnId="{85545A43-3ED8-458F-B9AB-0CB70E3933B9}">
      <dgm:prSet/>
      <dgm:spPr/>
      <dgm:t>
        <a:bodyPr/>
        <a:lstStyle/>
        <a:p>
          <a:endParaRPr lang="en-US"/>
        </a:p>
      </dgm:t>
    </dgm:pt>
    <dgm:pt modelId="{72B1A2A1-1812-40AB-AEFF-C0D525127C3E}" type="sibTrans" cxnId="{85545A43-3ED8-458F-B9AB-0CB70E3933B9}">
      <dgm:prSet/>
      <dgm:spPr/>
      <dgm:t>
        <a:bodyPr/>
        <a:lstStyle/>
        <a:p>
          <a:endParaRPr lang="en-US"/>
        </a:p>
      </dgm:t>
    </dgm:pt>
    <dgm:pt modelId="{9708F77F-9566-4DD8-AE9F-D92CCBF6149F}">
      <dgm:prSet custT="1"/>
      <dgm:spPr/>
      <dgm:t>
        <a:bodyPr/>
        <a:lstStyle/>
        <a:p>
          <a:pPr algn="l">
            <a:lnSpc>
              <a:spcPct val="100000"/>
            </a:lnSpc>
          </a:pPr>
          <a:r>
            <a:rPr lang="es-ES_tradnl" sz="1400" dirty="0"/>
            <a:t>Adherida a la red española de ciudad por el clima. (PMUS) de Alicante.</a:t>
          </a:r>
          <a:endParaRPr lang="en-US" sz="1400" dirty="0"/>
        </a:p>
      </dgm:t>
    </dgm:pt>
    <dgm:pt modelId="{737DC809-3AF9-465C-91FB-8F8671275AD2}" type="parTrans" cxnId="{42DEB4C5-C06B-4F21-9FF2-09C07B0187D4}">
      <dgm:prSet/>
      <dgm:spPr/>
      <dgm:t>
        <a:bodyPr/>
        <a:lstStyle/>
        <a:p>
          <a:endParaRPr lang="en-US"/>
        </a:p>
      </dgm:t>
    </dgm:pt>
    <dgm:pt modelId="{98A55205-135F-4555-9353-9EE8EBC81F7A}" type="sibTrans" cxnId="{42DEB4C5-C06B-4F21-9FF2-09C07B0187D4}">
      <dgm:prSet/>
      <dgm:spPr/>
      <dgm:t>
        <a:bodyPr/>
        <a:lstStyle/>
        <a:p>
          <a:endParaRPr lang="en-US"/>
        </a:p>
      </dgm:t>
    </dgm:pt>
    <dgm:pt modelId="{BC7BE7D1-99CE-4E9D-AABA-D3A23CB0B8C2}">
      <dgm:prSet custT="1"/>
      <dgm:spPr/>
      <dgm:t>
        <a:bodyPr/>
        <a:lstStyle/>
        <a:p>
          <a:pPr algn="l">
            <a:lnSpc>
              <a:spcPct val="100000"/>
            </a:lnSpc>
          </a:pPr>
          <a:r>
            <a:rPr lang="es-ES_tradnl" sz="1400" dirty="0"/>
            <a:t>Transición energética</a:t>
          </a:r>
          <a:endParaRPr lang="en-US" sz="1400" dirty="0"/>
        </a:p>
      </dgm:t>
    </dgm:pt>
    <dgm:pt modelId="{CFE26608-509A-4C90-AAE0-5569EB520A05}" type="parTrans" cxnId="{00B22455-8A52-469C-97F4-B64FA35A0E58}">
      <dgm:prSet/>
      <dgm:spPr/>
      <dgm:t>
        <a:bodyPr/>
        <a:lstStyle/>
        <a:p>
          <a:endParaRPr lang="en-US"/>
        </a:p>
      </dgm:t>
    </dgm:pt>
    <dgm:pt modelId="{4CF8C341-95A3-4F81-827C-193828FBF62A}" type="sibTrans" cxnId="{00B22455-8A52-469C-97F4-B64FA35A0E58}">
      <dgm:prSet/>
      <dgm:spPr/>
      <dgm:t>
        <a:bodyPr/>
        <a:lstStyle/>
        <a:p>
          <a:endParaRPr lang="en-US"/>
        </a:p>
      </dgm:t>
    </dgm:pt>
    <dgm:pt modelId="{98B90F30-4775-4D73-9847-88AC1D31C9E3}" type="pres">
      <dgm:prSet presAssocID="{D8D7D24B-FA7A-4AEB-9619-B6CB7E622B76}" presName="root" presStyleCnt="0">
        <dgm:presLayoutVars>
          <dgm:dir/>
          <dgm:resizeHandles val="exact"/>
        </dgm:presLayoutVars>
      </dgm:prSet>
      <dgm:spPr/>
    </dgm:pt>
    <dgm:pt modelId="{C0163500-0197-4189-9761-4B03A0E252F9}" type="pres">
      <dgm:prSet presAssocID="{2CA42470-00B8-460F-80DB-D45284802F1F}" presName="compNode" presStyleCnt="0"/>
      <dgm:spPr/>
    </dgm:pt>
    <dgm:pt modelId="{B7A62F92-A8FC-477C-8C47-1DAA3191B743}" type="pres">
      <dgm:prSet presAssocID="{2CA42470-00B8-460F-80DB-D45284802F1F}" presName="iconRect" presStyleLbl="node1" presStyleIdx="0" presStyleCnt="6"/>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91CBB8E4-B78A-4CD4-824A-4BFC4A573DCF}" type="pres">
      <dgm:prSet presAssocID="{2CA42470-00B8-460F-80DB-D45284802F1F}" presName="spaceRect" presStyleCnt="0"/>
      <dgm:spPr/>
    </dgm:pt>
    <dgm:pt modelId="{7A9CF537-D2A4-4F35-A8CE-90F3CC8FCE0E}" type="pres">
      <dgm:prSet presAssocID="{2CA42470-00B8-460F-80DB-D45284802F1F}" presName="textRect" presStyleLbl="revTx" presStyleIdx="0" presStyleCnt="6" custScaleX="118208">
        <dgm:presLayoutVars>
          <dgm:chMax val="1"/>
          <dgm:chPref val="1"/>
        </dgm:presLayoutVars>
      </dgm:prSet>
      <dgm:spPr/>
    </dgm:pt>
    <dgm:pt modelId="{DE0BB9EB-6E8B-4008-8EF8-E28FF6237699}" type="pres">
      <dgm:prSet presAssocID="{BED76B5A-9CC4-44B5-8EE1-71C22CF499A6}" presName="sibTrans" presStyleCnt="0"/>
      <dgm:spPr/>
    </dgm:pt>
    <dgm:pt modelId="{46119E6B-686E-4C6F-B743-7B4F463164F6}" type="pres">
      <dgm:prSet presAssocID="{9C262AA1-6D21-492F-9C45-873C0688276A}" presName="compNode" presStyleCnt="0"/>
      <dgm:spPr/>
    </dgm:pt>
    <dgm:pt modelId="{A3036D11-243E-4749-ADC5-B13FB087A9E3}" type="pres">
      <dgm:prSet presAssocID="{9C262AA1-6D21-492F-9C45-873C0688276A}" presName="iconRect" presStyleLbl="node1" presStyleIdx="1" presStyleCnt="6"/>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521C9AB0-074E-4E59-8131-C9F93E3F79B4}" type="pres">
      <dgm:prSet presAssocID="{9C262AA1-6D21-492F-9C45-873C0688276A}" presName="spaceRect" presStyleCnt="0"/>
      <dgm:spPr/>
    </dgm:pt>
    <dgm:pt modelId="{7EA49F75-EF07-49A0-BB3A-0E379343A776}" type="pres">
      <dgm:prSet presAssocID="{9C262AA1-6D21-492F-9C45-873C0688276A}" presName="textRect" presStyleLbl="revTx" presStyleIdx="1" presStyleCnt="6">
        <dgm:presLayoutVars>
          <dgm:chMax val="1"/>
          <dgm:chPref val="1"/>
        </dgm:presLayoutVars>
      </dgm:prSet>
      <dgm:spPr/>
    </dgm:pt>
    <dgm:pt modelId="{D45366CD-A084-44EB-862E-5A68400B19D3}" type="pres">
      <dgm:prSet presAssocID="{A826BF78-4223-4CD8-8AB8-07F6A438110E}" presName="sibTrans" presStyleCnt="0"/>
      <dgm:spPr/>
    </dgm:pt>
    <dgm:pt modelId="{D66B9256-A863-4983-900E-9561A60C02DC}" type="pres">
      <dgm:prSet presAssocID="{DC6AE96F-5F1D-41A3-9665-3AC134BC5386}" presName="compNode" presStyleCnt="0"/>
      <dgm:spPr/>
    </dgm:pt>
    <dgm:pt modelId="{ECB0ED58-DB2C-4FE4-B610-3703A9EE84F8}" type="pres">
      <dgm:prSet presAssocID="{DC6AE96F-5F1D-41A3-9665-3AC134BC5386}" presName="iconRect" presStyleLbl="node1" presStyleIdx="2"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nero"/>
        </a:ext>
      </dgm:extLst>
    </dgm:pt>
    <dgm:pt modelId="{98F3FF15-8B30-4E18-9DB5-DA2C64EEE191}" type="pres">
      <dgm:prSet presAssocID="{DC6AE96F-5F1D-41A3-9665-3AC134BC5386}" presName="spaceRect" presStyleCnt="0"/>
      <dgm:spPr/>
    </dgm:pt>
    <dgm:pt modelId="{E498EB24-5815-44C6-8D99-6253E600769B}" type="pres">
      <dgm:prSet presAssocID="{DC6AE96F-5F1D-41A3-9665-3AC134BC5386}" presName="textRect" presStyleLbl="revTx" presStyleIdx="2" presStyleCnt="6">
        <dgm:presLayoutVars>
          <dgm:chMax val="1"/>
          <dgm:chPref val="1"/>
        </dgm:presLayoutVars>
      </dgm:prSet>
      <dgm:spPr/>
    </dgm:pt>
    <dgm:pt modelId="{C1994448-8321-4F4C-8975-1E42967A7994}" type="pres">
      <dgm:prSet presAssocID="{817DE0CF-9394-4F99-9C0D-D5056F8481FF}" presName="sibTrans" presStyleCnt="0"/>
      <dgm:spPr/>
    </dgm:pt>
    <dgm:pt modelId="{4AEFED58-0FDF-4AD9-AA8B-C6DC401B9E12}" type="pres">
      <dgm:prSet presAssocID="{40A354D1-04CA-4B98-8BB4-60DF824A850B}" presName="compNode" presStyleCnt="0"/>
      <dgm:spPr/>
    </dgm:pt>
    <dgm:pt modelId="{71DE1726-AB2E-469E-8A7B-D08FFA34C711}" type="pres">
      <dgm:prSet presAssocID="{40A354D1-04CA-4B98-8BB4-60DF824A850B}" presName="iconRect" presStyleLbl="node1" presStyleIdx="3"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iclismo"/>
        </a:ext>
      </dgm:extLst>
    </dgm:pt>
    <dgm:pt modelId="{A1068CB7-F84E-4EA9-A10E-0085F5EB3826}" type="pres">
      <dgm:prSet presAssocID="{40A354D1-04CA-4B98-8BB4-60DF824A850B}" presName="spaceRect" presStyleCnt="0"/>
      <dgm:spPr/>
    </dgm:pt>
    <dgm:pt modelId="{53BD169E-4FF0-4D1E-B2F3-6D61B1018EC7}" type="pres">
      <dgm:prSet presAssocID="{40A354D1-04CA-4B98-8BB4-60DF824A850B}" presName="textRect" presStyleLbl="revTx" presStyleIdx="3" presStyleCnt="6" custScaleX="137907">
        <dgm:presLayoutVars>
          <dgm:chMax val="1"/>
          <dgm:chPref val="1"/>
        </dgm:presLayoutVars>
      </dgm:prSet>
      <dgm:spPr/>
    </dgm:pt>
    <dgm:pt modelId="{215999C0-1C3F-46CD-A57E-96AF3C121EE5}" type="pres">
      <dgm:prSet presAssocID="{72B1A2A1-1812-40AB-AEFF-C0D525127C3E}" presName="sibTrans" presStyleCnt="0"/>
      <dgm:spPr/>
    </dgm:pt>
    <dgm:pt modelId="{F440D62A-1041-4017-AEBB-A23CA21118A5}" type="pres">
      <dgm:prSet presAssocID="{9708F77F-9566-4DD8-AE9F-D92CCBF6149F}" presName="compNode" presStyleCnt="0"/>
      <dgm:spPr/>
    </dgm:pt>
    <dgm:pt modelId="{48C59C34-C699-4A30-B044-FFE8409F2C2D}" type="pres">
      <dgm:prSet presAssocID="{9708F77F-9566-4DD8-AE9F-D92CCBF6149F}" presName="iconRect" presStyleLbl="node1" presStyleIdx="4"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iudad"/>
        </a:ext>
      </dgm:extLst>
    </dgm:pt>
    <dgm:pt modelId="{5613F847-5D7A-4BD5-804F-DEB431E47A12}" type="pres">
      <dgm:prSet presAssocID="{9708F77F-9566-4DD8-AE9F-D92CCBF6149F}" presName="spaceRect" presStyleCnt="0"/>
      <dgm:spPr/>
    </dgm:pt>
    <dgm:pt modelId="{6526C1FC-841E-4F49-91DE-43904900D978}" type="pres">
      <dgm:prSet presAssocID="{9708F77F-9566-4DD8-AE9F-D92CCBF6149F}" presName="textRect" presStyleLbl="revTx" presStyleIdx="4" presStyleCnt="6" custScaleY="124627">
        <dgm:presLayoutVars>
          <dgm:chMax val="1"/>
          <dgm:chPref val="1"/>
        </dgm:presLayoutVars>
      </dgm:prSet>
      <dgm:spPr/>
    </dgm:pt>
    <dgm:pt modelId="{877B7F5C-9877-4E9A-8469-75CF3B1A2CEB}" type="pres">
      <dgm:prSet presAssocID="{98A55205-135F-4555-9353-9EE8EBC81F7A}" presName="sibTrans" presStyleCnt="0"/>
      <dgm:spPr/>
    </dgm:pt>
    <dgm:pt modelId="{4C823877-7C35-4C28-9E42-4D8DC0F70989}" type="pres">
      <dgm:prSet presAssocID="{BC7BE7D1-99CE-4E9D-AABA-D3A23CB0B8C2}" presName="compNode" presStyleCnt="0"/>
      <dgm:spPr/>
    </dgm:pt>
    <dgm:pt modelId="{B37FC5F5-81FD-46AC-9654-F37FB32E0C95}" type="pres">
      <dgm:prSet presAssocID="{BC7BE7D1-99CE-4E9D-AABA-D3A23CB0B8C2}" presName="iconRect" presStyleLbl="node1" presStyleIdx="5" presStyleCnt="6" custLinFactNeighborX="-50701" custLinFactNeighborY="-3073"/>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Do"/>
        </a:ext>
      </dgm:extLst>
    </dgm:pt>
    <dgm:pt modelId="{F482B2FF-722C-448A-973B-D8D83AF58811}" type="pres">
      <dgm:prSet presAssocID="{BC7BE7D1-99CE-4E9D-AABA-D3A23CB0B8C2}" presName="spaceRect" presStyleCnt="0"/>
      <dgm:spPr/>
    </dgm:pt>
    <dgm:pt modelId="{CB4AFACA-E43A-481D-8E3F-3BF1C3CCBEE1}" type="pres">
      <dgm:prSet presAssocID="{BC7BE7D1-99CE-4E9D-AABA-D3A23CB0B8C2}" presName="textRect" presStyleLbl="revTx" presStyleIdx="5" presStyleCnt="6" custLinFactNeighborX="-1383" custLinFactNeighborY="-5483">
        <dgm:presLayoutVars>
          <dgm:chMax val="1"/>
          <dgm:chPref val="1"/>
        </dgm:presLayoutVars>
      </dgm:prSet>
      <dgm:spPr/>
    </dgm:pt>
  </dgm:ptLst>
  <dgm:cxnLst>
    <dgm:cxn modelId="{4C0A0B38-F809-431E-832E-36E1CFE5059E}" srcId="{D8D7D24B-FA7A-4AEB-9619-B6CB7E622B76}" destId="{9C262AA1-6D21-492F-9C45-873C0688276A}" srcOrd="1" destOrd="0" parTransId="{A28EFD5A-D8EB-410A-81BA-E88BE9D2B787}" sibTransId="{A826BF78-4223-4CD8-8AB8-07F6A438110E}"/>
    <dgm:cxn modelId="{0A009140-765D-43ED-9BDD-03C1219251DE}" type="presOf" srcId="{D8D7D24B-FA7A-4AEB-9619-B6CB7E622B76}" destId="{98B90F30-4775-4D73-9847-88AC1D31C9E3}" srcOrd="0" destOrd="0" presId="urn:microsoft.com/office/officeart/2018/2/layout/IconLabelList"/>
    <dgm:cxn modelId="{FBF78161-E7EF-4032-8F8E-A61D1316F9EC}" srcId="{D8D7D24B-FA7A-4AEB-9619-B6CB7E622B76}" destId="{DC6AE96F-5F1D-41A3-9665-3AC134BC5386}" srcOrd="2" destOrd="0" parTransId="{0F755DA0-1639-4137-A0EB-B0B1A855F7C4}" sibTransId="{817DE0CF-9394-4F99-9C0D-D5056F8481FF}"/>
    <dgm:cxn modelId="{85545A43-3ED8-458F-B9AB-0CB70E3933B9}" srcId="{D8D7D24B-FA7A-4AEB-9619-B6CB7E622B76}" destId="{40A354D1-04CA-4B98-8BB4-60DF824A850B}" srcOrd="3" destOrd="0" parTransId="{6606DC79-E834-4C2E-ABD8-5D363381059A}" sibTransId="{72B1A2A1-1812-40AB-AEFF-C0D525127C3E}"/>
    <dgm:cxn modelId="{00B22455-8A52-469C-97F4-B64FA35A0E58}" srcId="{D8D7D24B-FA7A-4AEB-9619-B6CB7E622B76}" destId="{BC7BE7D1-99CE-4E9D-AABA-D3A23CB0B8C2}" srcOrd="5" destOrd="0" parTransId="{CFE26608-509A-4C90-AAE0-5569EB520A05}" sibTransId="{4CF8C341-95A3-4F81-827C-193828FBF62A}"/>
    <dgm:cxn modelId="{A551EC7B-7C18-4F3A-86FF-7CCBB5B83B70}" type="presOf" srcId="{9708F77F-9566-4DD8-AE9F-D92CCBF6149F}" destId="{6526C1FC-841E-4F49-91DE-43904900D978}" srcOrd="0" destOrd="0" presId="urn:microsoft.com/office/officeart/2018/2/layout/IconLabelList"/>
    <dgm:cxn modelId="{D4750592-CA05-444A-ADAB-7FD52FE42773}" type="presOf" srcId="{40A354D1-04CA-4B98-8BB4-60DF824A850B}" destId="{53BD169E-4FF0-4D1E-B2F3-6D61B1018EC7}" srcOrd="0" destOrd="0" presId="urn:microsoft.com/office/officeart/2018/2/layout/IconLabelList"/>
    <dgm:cxn modelId="{4B3140AA-5678-4B14-B72C-62ED0B734C18}" type="presOf" srcId="{2CA42470-00B8-460F-80DB-D45284802F1F}" destId="{7A9CF537-D2A4-4F35-A8CE-90F3CC8FCE0E}" srcOrd="0" destOrd="0" presId="urn:microsoft.com/office/officeart/2018/2/layout/IconLabelList"/>
    <dgm:cxn modelId="{385A2FB0-215F-4E95-810B-8C416A3B2DBB}" srcId="{D8D7D24B-FA7A-4AEB-9619-B6CB7E622B76}" destId="{2CA42470-00B8-460F-80DB-D45284802F1F}" srcOrd="0" destOrd="0" parTransId="{71D062C1-66FA-47EB-836F-00D0C6153F85}" sibTransId="{BED76B5A-9CC4-44B5-8EE1-71C22CF499A6}"/>
    <dgm:cxn modelId="{BE18C6B8-1118-4248-BB39-F0FB5B9447E0}" type="presOf" srcId="{DC6AE96F-5F1D-41A3-9665-3AC134BC5386}" destId="{E498EB24-5815-44C6-8D99-6253E600769B}" srcOrd="0" destOrd="0" presId="urn:microsoft.com/office/officeart/2018/2/layout/IconLabelList"/>
    <dgm:cxn modelId="{42DEB4C5-C06B-4F21-9FF2-09C07B0187D4}" srcId="{D8D7D24B-FA7A-4AEB-9619-B6CB7E622B76}" destId="{9708F77F-9566-4DD8-AE9F-D92CCBF6149F}" srcOrd="4" destOrd="0" parTransId="{737DC809-3AF9-465C-91FB-8F8671275AD2}" sibTransId="{98A55205-135F-4555-9353-9EE8EBC81F7A}"/>
    <dgm:cxn modelId="{2202E2E6-3CFE-41A8-B3AF-A3488F95863B}" type="presOf" srcId="{9C262AA1-6D21-492F-9C45-873C0688276A}" destId="{7EA49F75-EF07-49A0-BB3A-0E379343A776}" srcOrd="0" destOrd="0" presId="urn:microsoft.com/office/officeart/2018/2/layout/IconLabelList"/>
    <dgm:cxn modelId="{643BC5FE-9224-4E3D-8C1E-F1FB8D5BDFAD}" type="presOf" srcId="{BC7BE7D1-99CE-4E9D-AABA-D3A23CB0B8C2}" destId="{CB4AFACA-E43A-481D-8E3F-3BF1C3CCBEE1}" srcOrd="0" destOrd="0" presId="urn:microsoft.com/office/officeart/2018/2/layout/IconLabelList"/>
    <dgm:cxn modelId="{F5CB8F99-9921-4549-8616-5541A7264BC3}" type="presParOf" srcId="{98B90F30-4775-4D73-9847-88AC1D31C9E3}" destId="{C0163500-0197-4189-9761-4B03A0E252F9}" srcOrd="0" destOrd="0" presId="urn:microsoft.com/office/officeart/2018/2/layout/IconLabelList"/>
    <dgm:cxn modelId="{FA87CA91-632C-4A7B-B9C7-985969BDE0D5}" type="presParOf" srcId="{C0163500-0197-4189-9761-4B03A0E252F9}" destId="{B7A62F92-A8FC-477C-8C47-1DAA3191B743}" srcOrd="0" destOrd="0" presId="urn:microsoft.com/office/officeart/2018/2/layout/IconLabelList"/>
    <dgm:cxn modelId="{8F2ECF3F-DEE9-461A-9618-E25684A91793}" type="presParOf" srcId="{C0163500-0197-4189-9761-4B03A0E252F9}" destId="{91CBB8E4-B78A-4CD4-824A-4BFC4A573DCF}" srcOrd="1" destOrd="0" presId="urn:microsoft.com/office/officeart/2018/2/layout/IconLabelList"/>
    <dgm:cxn modelId="{97A55A0F-E161-404E-B740-EFA766AB037F}" type="presParOf" srcId="{C0163500-0197-4189-9761-4B03A0E252F9}" destId="{7A9CF537-D2A4-4F35-A8CE-90F3CC8FCE0E}" srcOrd="2" destOrd="0" presId="urn:microsoft.com/office/officeart/2018/2/layout/IconLabelList"/>
    <dgm:cxn modelId="{8774141F-2429-40B6-BEB1-00B2BB01E54D}" type="presParOf" srcId="{98B90F30-4775-4D73-9847-88AC1D31C9E3}" destId="{DE0BB9EB-6E8B-4008-8EF8-E28FF6237699}" srcOrd="1" destOrd="0" presId="urn:microsoft.com/office/officeart/2018/2/layout/IconLabelList"/>
    <dgm:cxn modelId="{1A045951-B173-4C97-BA89-C36DF78BA45A}" type="presParOf" srcId="{98B90F30-4775-4D73-9847-88AC1D31C9E3}" destId="{46119E6B-686E-4C6F-B743-7B4F463164F6}" srcOrd="2" destOrd="0" presId="urn:microsoft.com/office/officeart/2018/2/layout/IconLabelList"/>
    <dgm:cxn modelId="{053B28A1-F53E-475A-BCEE-E6571B144E6D}" type="presParOf" srcId="{46119E6B-686E-4C6F-B743-7B4F463164F6}" destId="{A3036D11-243E-4749-ADC5-B13FB087A9E3}" srcOrd="0" destOrd="0" presId="urn:microsoft.com/office/officeart/2018/2/layout/IconLabelList"/>
    <dgm:cxn modelId="{92705B10-66CE-4930-9988-067474D34051}" type="presParOf" srcId="{46119E6B-686E-4C6F-B743-7B4F463164F6}" destId="{521C9AB0-074E-4E59-8131-C9F93E3F79B4}" srcOrd="1" destOrd="0" presId="urn:microsoft.com/office/officeart/2018/2/layout/IconLabelList"/>
    <dgm:cxn modelId="{453FB203-1113-4543-803C-6907821F976F}" type="presParOf" srcId="{46119E6B-686E-4C6F-B743-7B4F463164F6}" destId="{7EA49F75-EF07-49A0-BB3A-0E379343A776}" srcOrd="2" destOrd="0" presId="urn:microsoft.com/office/officeart/2018/2/layout/IconLabelList"/>
    <dgm:cxn modelId="{D6179ACA-56A9-4F1C-9C0A-72DF5B6D7585}" type="presParOf" srcId="{98B90F30-4775-4D73-9847-88AC1D31C9E3}" destId="{D45366CD-A084-44EB-862E-5A68400B19D3}" srcOrd="3" destOrd="0" presId="urn:microsoft.com/office/officeart/2018/2/layout/IconLabelList"/>
    <dgm:cxn modelId="{7358F1E1-CE39-4572-8CA0-B76769DAD1CF}" type="presParOf" srcId="{98B90F30-4775-4D73-9847-88AC1D31C9E3}" destId="{D66B9256-A863-4983-900E-9561A60C02DC}" srcOrd="4" destOrd="0" presId="urn:microsoft.com/office/officeart/2018/2/layout/IconLabelList"/>
    <dgm:cxn modelId="{C2E42849-EBEE-4DE8-8213-4E9EF1BC175F}" type="presParOf" srcId="{D66B9256-A863-4983-900E-9561A60C02DC}" destId="{ECB0ED58-DB2C-4FE4-B610-3703A9EE84F8}" srcOrd="0" destOrd="0" presId="urn:microsoft.com/office/officeart/2018/2/layout/IconLabelList"/>
    <dgm:cxn modelId="{527758E0-AB98-46F6-9C6E-6667698516BE}" type="presParOf" srcId="{D66B9256-A863-4983-900E-9561A60C02DC}" destId="{98F3FF15-8B30-4E18-9DB5-DA2C64EEE191}" srcOrd="1" destOrd="0" presId="urn:microsoft.com/office/officeart/2018/2/layout/IconLabelList"/>
    <dgm:cxn modelId="{BC39C73A-A26D-4B41-8F4C-A0E56AF39F13}" type="presParOf" srcId="{D66B9256-A863-4983-900E-9561A60C02DC}" destId="{E498EB24-5815-44C6-8D99-6253E600769B}" srcOrd="2" destOrd="0" presId="urn:microsoft.com/office/officeart/2018/2/layout/IconLabelList"/>
    <dgm:cxn modelId="{F32E2209-74F4-410F-8093-60F09318B9DE}" type="presParOf" srcId="{98B90F30-4775-4D73-9847-88AC1D31C9E3}" destId="{C1994448-8321-4F4C-8975-1E42967A7994}" srcOrd="5" destOrd="0" presId="urn:microsoft.com/office/officeart/2018/2/layout/IconLabelList"/>
    <dgm:cxn modelId="{FEA6219D-B50F-4F8C-99CD-AA0087AEA448}" type="presParOf" srcId="{98B90F30-4775-4D73-9847-88AC1D31C9E3}" destId="{4AEFED58-0FDF-4AD9-AA8B-C6DC401B9E12}" srcOrd="6" destOrd="0" presId="urn:microsoft.com/office/officeart/2018/2/layout/IconLabelList"/>
    <dgm:cxn modelId="{518A6A6E-ED3B-41BF-84C4-4B2DD440B892}" type="presParOf" srcId="{4AEFED58-0FDF-4AD9-AA8B-C6DC401B9E12}" destId="{71DE1726-AB2E-469E-8A7B-D08FFA34C711}" srcOrd="0" destOrd="0" presId="urn:microsoft.com/office/officeart/2018/2/layout/IconLabelList"/>
    <dgm:cxn modelId="{2D36D3CD-46D8-4B18-8AAC-A741F2DCA6F3}" type="presParOf" srcId="{4AEFED58-0FDF-4AD9-AA8B-C6DC401B9E12}" destId="{A1068CB7-F84E-4EA9-A10E-0085F5EB3826}" srcOrd="1" destOrd="0" presId="urn:microsoft.com/office/officeart/2018/2/layout/IconLabelList"/>
    <dgm:cxn modelId="{A2B63DE4-353B-4B97-9085-9C4E4343F3A2}" type="presParOf" srcId="{4AEFED58-0FDF-4AD9-AA8B-C6DC401B9E12}" destId="{53BD169E-4FF0-4D1E-B2F3-6D61B1018EC7}" srcOrd="2" destOrd="0" presId="urn:microsoft.com/office/officeart/2018/2/layout/IconLabelList"/>
    <dgm:cxn modelId="{269E2150-A854-41EF-BE74-54DFE2CCC3C2}" type="presParOf" srcId="{98B90F30-4775-4D73-9847-88AC1D31C9E3}" destId="{215999C0-1C3F-46CD-A57E-96AF3C121EE5}" srcOrd="7" destOrd="0" presId="urn:microsoft.com/office/officeart/2018/2/layout/IconLabelList"/>
    <dgm:cxn modelId="{2DECD23A-D173-4E9C-84F8-10F635B67916}" type="presParOf" srcId="{98B90F30-4775-4D73-9847-88AC1D31C9E3}" destId="{F440D62A-1041-4017-AEBB-A23CA21118A5}" srcOrd="8" destOrd="0" presId="urn:microsoft.com/office/officeart/2018/2/layout/IconLabelList"/>
    <dgm:cxn modelId="{70326346-8669-4529-AD74-DCC3B0E0A640}" type="presParOf" srcId="{F440D62A-1041-4017-AEBB-A23CA21118A5}" destId="{48C59C34-C699-4A30-B044-FFE8409F2C2D}" srcOrd="0" destOrd="0" presId="urn:microsoft.com/office/officeart/2018/2/layout/IconLabelList"/>
    <dgm:cxn modelId="{79390D86-833C-4799-AA05-AAE20B9C77AF}" type="presParOf" srcId="{F440D62A-1041-4017-AEBB-A23CA21118A5}" destId="{5613F847-5D7A-4BD5-804F-DEB431E47A12}" srcOrd="1" destOrd="0" presId="urn:microsoft.com/office/officeart/2018/2/layout/IconLabelList"/>
    <dgm:cxn modelId="{2964C8B9-0969-4880-8074-A63285863BA3}" type="presParOf" srcId="{F440D62A-1041-4017-AEBB-A23CA21118A5}" destId="{6526C1FC-841E-4F49-91DE-43904900D978}" srcOrd="2" destOrd="0" presId="urn:microsoft.com/office/officeart/2018/2/layout/IconLabelList"/>
    <dgm:cxn modelId="{3451F690-B69F-439F-9593-E7394F2EB724}" type="presParOf" srcId="{98B90F30-4775-4D73-9847-88AC1D31C9E3}" destId="{877B7F5C-9877-4E9A-8469-75CF3B1A2CEB}" srcOrd="9" destOrd="0" presId="urn:microsoft.com/office/officeart/2018/2/layout/IconLabelList"/>
    <dgm:cxn modelId="{FE42A9DA-D98C-47DB-956D-244006DB2091}" type="presParOf" srcId="{98B90F30-4775-4D73-9847-88AC1D31C9E3}" destId="{4C823877-7C35-4C28-9E42-4D8DC0F70989}" srcOrd="10" destOrd="0" presId="urn:microsoft.com/office/officeart/2018/2/layout/IconLabelList"/>
    <dgm:cxn modelId="{2890ECE4-8DF4-4835-9BC4-D32D1B07970E}" type="presParOf" srcId="{4C823877-7C35-4C28-9E42-4D8DC0F70989}" destId="{B37FC5F5-81FD-46AC-9654-F37FB32E0C95}" srcOrd="0" destOrd="0" presId="urn:microsoft.com/office/officeart/2018/2/layout/IconLabelList"/>
    <dgm:cxn modelId="{4907391A-28FA-42D2-8AFE-7AF95E066C96}" type="presParOf" srcId="{4C823877-7C35-4C28-9E42-4D8DC0F70989}" destId="{F482B2FF-722C-448A-973B-D8D83AF58811}" srcOrd="1" destOrd="0" presId="urn:microsoft.com/office/officeart/2018/2/layout/IconLabelList"/>
    <dgm:cxn modelId="{80E5E7B6-7500-460A-B7B9-9CD1E91BB055}" type="presParOf" srcId="{4C823877-7C35-4C28-9E42-4D8DC0F70989}" destId="{CB4AFACA-E43A-481D-8E3F-3BF1C3CCBEE1}" srcOrd="2" destOrd="0" presId="urn:microsoft.com/office/officeart/2018/2/layout/IconLabel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8ACC1-2FC0-4594-BCE7-9654D8813331}">
      <dsp:nvSpPr>
        <dsp:cNvPr id="0" name=""/>
        <dsp:cNvSpPr/>
      </dsp:nvSpPr>
      <dsp:spPr>
        <a:xfrm>
          <a:off x="1018633" y="628"/>
          <a:ext cx="2875883" cy="1725530"/>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s-CO" sz="2400" kern="1200"/>
            <a:t>Alicante ciudad costera de España.</a:t>
          </a:r>
          <a:endParaRPr lang="en-US" sz="2400" kern="1200"/>
        </a:p>
      </dsp:txBody>
      <dsp:txXfrm>
        <a:off x="1018633" y="628"/>
        <a:ext cx="2875883" cy="1725530"/>
      </dsp:txXfrm>
    </dsp:sp>
    <dsp:sp modelId="{85EE0B3F-A14F-40A7-9631-CAB9B1FD3635}">
      <dsp:nvSpPr>
        <dsp:cNvPr id="0" name=""/>
        <dsp:cNvSpPr/>
      </dsp:nvSpPr>
      <dsp:spPr>
        <a:xfrm>
          <a:off x="4182105" y="628"/>
          <a:ext cx="2875883" cy="1725530"/>
        </a:xfrm>
        <a:prstGeom prst="rect">
          <a:avLst/>
        </a:prstGeom>
        <a:gradFill rotWithShape="0">
          <a:gsLst>
            <a:gs pos="0">
              <a:schemeClr val="accent3">
                <a:hueOff val="542120"/>
                <a:satOff val="20000"/>
                <a:lumOff val="-2941"/>
                <a:alphaOff val="0"/>
                <a:lumMod val="110000"/>
                <a:satMod val="105000"/>
                <a:tint val="67000"/>
              </a:schemeClr>
            </a:gs>
            <a:gs pos="50000">
              <a:schemeClr val="accent3">
                <a:hueOff val="542120"/>
                <a:satOff val="20000"/>
                <a:lumOff val="-2941"/>
                <a:alphaOff val="0"/>
                <a:lumMod val="105000"/>
                <a:satMod val="103000"/>
                <a:tint val="73000"/>
              </a:schemeClr>
            </a:gs>
            <a:gs pos="100000">
              <a:schemeClr val="accent3">
                <a:hueOff val="542120"/>
                <a:satOff val="20000"/>
                <a:lumOff val="-294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s-CO" sz="2400" kern="1200" dirty="0"/>
            <a:t>Capital de la provincia de Alicante</a:t>
          </a:r>
          <a:endParaRPr lang="en-US" sz="2400" kern="1200" dirty="0"/>
        </a:p>
      </dsp:txBody>
      <dsp:txXfrm>
        <a:off x="4182105" y="628"/>
        <a:ext cx="2875883" cy="1725530"/>
      </dsp:txXfrm>
    </dsp:sp>
    <dsp:sp modelId="{D292AB50-202C-472A-8905-DF15B41CBE44}">
      <dsp:nvSpPr>
        <dsp:cNvPr id="0" name=""/>
        <dsp:cNvSpPr/>
      </dsp:nvSpPr>
      <dsp:spPr>
        <a:xfrm>
          <a:off x="7345577" y="628"/>
          <a:ext cx="2875883" cy="1725530"/>
        </a:xfrm>
        <a:prstGeom prst="rect">
          <a:avLst/>
        </a:prstGeom>
        <a:gradFill rotWithShape="0">
          <a:gsLst>
            <a:gs pos="0">
              <a:schemeClr val="accent3">
                <a:hueOff val="1084240"/>
                <a:satOff val="40000"/>
                <a:lumOff val="-5882"/>
                <a:alphaOff val="0"/>
                <a:lumMod val="110000"/>
                <a:satMod val="105000"/>
                <a:tint val="67000"/>
              </a:schemeClr>
            </a:gs>
            <a:gs pos="50000">
              <a:schemeClr val="accent3">
                <a:hueOff val="1084240"/>
                <a:satOff val="40000"/>
                <a:lumOff val="-5882"/>
                <a:alphaOff val="0"/>
                <a:lumMod val="105000"/>
                <a:satMod val="103000"/>
                <a:tint val="73000"/>
              </a:schemeClr>
            </a:gs>
            <a:gs pos="100000">
              <a:schemeClr val="accent3">
                <a:hueOff val="1084240"/>
                <a:satOff val="40000"/>
                <a:lumOff val="-588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s-CO" sz="2400" kern="1200"/>
            <a:t>Situada en la costa del mediterráneo.</a:t>
          </a:r>
          <a:endParaRPr lang="en-US" sz="2400" kern="1200"/>
        </a:p>
      </dsp:txBody>
      <dsp:txXfrm>
        <a:off x="7345577" y="628"/>
        <a:ext cx="2875883" cy="1725530"/>
      </dsp:txXfrm>
    </dsp:sp>
    <dsp:sp modelId="{7D95203E-D49F-4438-9D2E-6F116000B5FE}">
      <dsp:nvSpPr>
        <dsp:cNvPr id="0" name=""/>
        <dsp:cNvSpPr/>
      </dsp:nvSpPr>
      <dsp:spPr>
        <a:xfrm>
          <a:off x="1018633" y="2013747"/>
          <a:ext cx="2875883" cy="1725530"/>
        </a:xfrm>
        <a:prstGeom prst="rect">
          <a:avLst/>
        </a:prstGeom>
        <a:gradFill rotWithShape="0">
          <a:gsLst>
            <a:gs pos="0">
              <a:schemeClr val="accent3">
                <a:hueOff val="1626359"/>
                <a:satOff val="60000"/>
                <a:lumOff val="-8824"/>
                <a:alphaOff val="0"/>
                <a:lumMod val="110000"/>
                <a:satMod val="105000"/>
                <a:tint val="67000"/>
              </a:schemeClr>
            </a:gs>
            <a:gs pos="50000">
              <a:schemeClr val="accent3">
                <a:hueOff val="1626359"/>
                <a:satOff val="60000"/>
                <a:lumOff val="-8824"/>
                <a:alphaOff val="0"/>
                <a:lumMod val="105000"/>
                <a:satMod val="103000"/>
                <a:tint val="73000"/>
              </a:schemeClr>
            </a:gs>
            <a:gs pos="100000">
              <a:schemeClr val="accent3">
                <a:hueOff val="1626359"/>
                <a:satOff val="60000"/>
                <a:lumOff val="-882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s-ES" sz="2400" kern="1200" dirty="0"/>
            <a:t>Segundo municipio más poblado de la Comunidad Valenciana</a:t>
          </a:r>
          <a:endParaRPr lang="en-US" sz="2400" kern="1200" dirty="0"/>
        </a:p>
      </dsp:txBody>
      <dsp:txXfrm>
        <a:off x="1018633" y="2013747"/>
        <a:ext cx="2875883" cy="1725530"/>
      </dsp:txXfrm>
    </dsp:sp>
    <dsp:sp modelId="{045FF2C0-BB1F-48B7-AC08-2B6B50195960}">
      <dsp:nvSpPr>
        <dsp:cNvPr id="0" name=""/>
        <dsp:cNvSpPr/>
      </dsp:nvSpPr>
      <dsp:spPr>
        <a:xfrm>
          <a:off x="4182105" y="2013747"/>
          <a:ext cx="2875883" cy="1725530"/>
        </a:xfrm>
        <a:prstGeom prst="rect">
          <a:avLst/>
        </a:prstGeom>
        <a:gradFill rotWithShape="0">
          <a:gsLst>
            <a:gs pos="0">
              <a:schemeClr val="accent3">
                <a:hueOff val="2168479"/>
                <a:satOff val="80000"/>
                <a:lumOff val="-11765"/>
                <a:alphaOff val="0"/>
                <a:lumMod val="110000"/>
                <a:satMod val="105000"/>
                <a:tint val="67000"/>
              </a:schemeClr>
            </a:gs>
            <a:gs pos="50000">
              <a:schemeClr val="accent3">
                <a:hueOff val="2168479"/>
                <a:satOff val="80000"/>
                <a:lumOff val="-11765"/>
                <a:alphaOff val="0"/>
                <a:lumMod val="105000"/>
                <a:satMod val="103000"/>
                <a:tint val="73000"/>
              </a:schemeClr>
            </a:gs>
            <a:gs pos="100000">
              <a:schemeClr val="accent3">
                <a:hueOff val="2168479"/>
                <a:satOff val="80000"/>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s-ES" sz="2400" kern="1200" dirty="0"/>
            <a:t>Propuestas en el PMUS</a:t>
          </a:r>
          <a:endParaRPr lang="en-US" sz="2400" kern="1200" dirty="0"/>
        </a:p>
      </dsp:txBody>
      <dsp:txXfrm>
        <a:off x="4182105" y="2013747"/>
        <a:ext cx="2875883" cy="1725530"/>
      </dsp:txXfrm>
    </dsp:sp>
    <dsp:sp modelId="{25066EC3-F76C-4670-ACB6-4FB1BAD69C02}">
      <dsp:nvSpPr>
        <dsp:cNvPr id="0" name=""/>
        <dsp:cNvSpPr/>
      </dsp:nvSpPr>
      <dsp:spPr>
        <a:xfrm>
          <a:off x="7345577" y="2013747"/>
          <a:ext cx="2875883" cy="1725530"/>
        </a:xfrm>
        <a:prstGeom prst="rect">
          <a:avLst/>
        </a:prstGeom>
        <a:gradFill rotWithShape="0">
          <a:gsLst>
            <a:gs pos="0">
              <a:schemeClr val="accent3">
                <a:hueOff val="2710599"/>
                <a:satOff val="100000"/>
                <a:lumOff val="-14706"/>
                <a:alphaOff val="0"/>
                <a:lumMod val="110000"/>
                <a:satMod val="105000"/>
                <a:tint val="67000"/>
              </a:schemeClr>
            </a:gs>
            <a:gs pos="50000">
              <a:schemeClr val="accent3">
                <a:hueOff val="2710599"/>
                <a:satOff val="100000"/>
                <a:lumOff val="-14706"/>
                <a:alphaOff val="0"/>
                <a:lumMod val="105000"/>
                <a:satMod val="103000"/>
                <a:tint val="73000"/>
              </a:schemeClr>
            </a:gs>
            <a:gs pos="100000">
              <a:schemeClr val="accent3">
                <a:hueOff val="2710599"/>
                <a:satOff val="100000"/>
                <a:lumOff val="-147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s-CO" sz="2400" kern="1200" dirty="0"/>
            <a:t>Ciudad turística </a:t>
          </a:r>
          <a:endParaRPr lang="en-US" sz="2400" kern="1200" dirty="0"/>
        </a:p>
      </dsp:txBody>
      <dsp:txXfrm>
        <a:off x="7345577" y="2013747"/>
        <a:ext cx="2875883" cy="17255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18CF-4865-4D8B-9B3B-B271CB2088AD}">
      <dsp:nvSpPr>
        <dsp:cNvPr id="0" name=""/>
        <dsp:cNvSpPr/>
      </dsp:nvSpPr>
      <dsp:spPr>
        <a:xfrm>
          <a:off x="689266" y="231695"/>
          <a:ext cx="1818562" cy="1818562"/>
        </a:xfrm>
        <a:prstGeom prst="round2DiagRect">
          <a:avLst>
            <a:gd name="adj1" fmla="val 29727"/>
            <a:gd name="adj2" fmla="val 0"/>
          </a:avLst>
        </a:prstGeom>
        <a:gradFill rotWithShape="0">
          <a:gsLst>
            <a:gs pos="0">
              <a:schemeClr val="accent3">
                <a:tint val="40000"/>
                <a:hueOff val="0"/>
                <a:satOff val="0"/>
                <a:lumOff val="0"/>
                <a:alphaOff val="0"/>
                <a:satMod val="103000"/>
                <a:lumMod val="102000"/>
                <a:tint val="94000"/>
              </a:schemeClr>
            </a:gs>
            <a:gs pos="50000">
              <a:schemeClr val="accent3">
                <a:tint val="40000"/>
                <a:hueOff val="0"/>
                <a:satOff val="0"/>
                <a:lumOff val="0"/>
                <a:alphaOff val="0"/>
                <a:satMod val="110000"/>
                <a:lumMod val="100000"/>
                <a:shade val="100000"/>
              </a:schemeClr>
            </a:gs>
            <a:gs pos="100000">
              <a:schemeClr val="accent3">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7ABC9DEB-859C-4475-B75E-EA74BADDECC7}">
      <dsp:nvSpPr>
        <dsp:cNvPr id="0" name=""/>
        <dsp:cNvSpPr/>
      </dsp:nvSpPr>
      <dsp:spPr>
        <a:xfrm>
          <a:off x="1076829" y="619257"/>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F4C3D11-5BDF-4B9E-B7F8-413F16450B95}">
      <dsp:nvSpPr>
        <dsp:cNvPr id="0" name=""/>
        <dsp:cNvSpPr/>
      </dsp:nvSpPr>
      <dsp:spPr>
        <a:xfrm>
          <a:off x="3564" y="2616695"/>
          <a:ext cx="3189967" cy="856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cap="all"/>
          </a:pPr>
          <a:r>
            <a:rPr lang="es-ES" sz="1800" b="0" kern="1200" cap="none" dirty="0">
              <a:effectLst/>
            </a:rPr>
            <a:t>Proponer una ruta ciclo-peatonal que sirva de conexión entre las playas Postiguet y la Albufereta.</a:t>
          </a:r>
          <a:endParaRPr lang="en-US" sz="1800" b="0" kern="1200" cap="none" dirty="0">
            <a:effectLst/>
          </a:endParaRPr>
        </a:p>
      </dsp:txBody>
      <dsp:txXfrm>
        <a:off x="3564" y="2616695"/>
        <a:ext cx="3189967" cy="856643"/>
      </dsp:txXfrm>
    </dsp:sp>
    <dsp:sp modelId="{828F5A74-6619-4EFF-8F60-0AB17C3D3AA0}">
      <dsp:nvSpPr>
        <dsp:cNvPr id="0" name=""/>
        <dsp:cNvSpPr/>
      </dsp:nvSpPr>
      <dsp:spPr>
        <a:xfrm>
          <a:off x="4524704" y="231695"/>
          <a:ext cx="1818562" cy="1818562"/>
        </a:xfrm>
        <a:prstGeom prst="round2DiagRect">
          <a:avLst>
            <a:gd name="adj1" fmla="val 29727"/>
            <a:gd name="adj2" fmla="val 0"/>
          </a:avLst>
        </a:prstGeom>
        <a:gradFill rotWithShape="0">
          <a:gsLst>
            <a:gs pos="0">
              <a:schemeClr val="accent3">
                <a:tint val="40000"/>
                <a:hueOff val="0"/>
                <a:satOff val="0"/>
                <a:lumOff val="0"/>
                <a:alphaOff val="0"/>
                <a:satMod val="103000"/>
                <a:lumMod val="102000"/>
                <a:tint val="94000"/>
              </a:schemeClr>
            </a:gs>
            <a:gs pos="50000">
              <a:schemeClr val="accent3">
                <a:tint val="40000"/>
                <a:hueOff val="0"/>
                <a:satOff val="0"/>
                <a:lumOff val="0"/>
                <a:alphaOff val="0"/>
                <a:satMod val="110000"/>
                <a:lumMod val="100000"/>
                <a:shade val="100000"/>
              </a:schemeClr>
            </a:gs>
            <a:gs pos="100000">
              <a:schemeClr val="accent3">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ED443DFD-2F29-496F-86B2-B806477176BC}">
      <dsp:nvSpPr>
        <dsp:cNvPr id="0" name=""/>
        <dsp:cNvSpPr/>
      </dsp:nvSpPr>
      <dsp:spPr>
        <a:xfrm>
          <a:off x="4912266" y="619257"/>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1B75008-2766-41B2-B736-294932B07433}">
      <dsp:nvSpPr>
        <dsp:cNvPr id="0" name=""/>
        <dsp:cNvSpPr/>
      </dsp:nvSpPr>
      <dsp:spPr>
        <a:xfrm>
          <a:off x="3715250" y="2616695"/>
          <a:ext cx="3437470" cy="856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cap="all"/>
          </a:pPr>
          <a:r>
            <a:rPr lang="es-ES" sz="1800" b="0" kern="1200" cap="none" dirty="0">
              <a:effectLst/>
            </a:rPr>
            <a:t>Buscar la mejor alternativa para el trazado del carril ciclo-peatonal.</a:t>
          </a:r>
          <a:endParaRPr lang="en-US" sz="1800" b="0" kern="1200" cap="none" dirty="0">
            <a:effectLst/>
          </a:endParaRPr>
        </a:p>
      </dsp:txBody>
      <dsp:txXfrm>
        <a:off x="3715250" y="2616695"/>
        <a:ext cx="3437470" cy="856643"/>
      </dsp:txXfrm>
    </dsp:sp>
    <dsp:sp modelId="{FC01DE6D-C9D3-456F-9F74-ADC3620B46B8}">
      <dsp:nvSpPr>
        <dsp:cNvPr id="0" name=""/>
        <dsp:cNvSpPr/>
      </dsp:nvSpPr>
      <dsp:spPr>
        <a:xfrm>
          <a:off x="8570037" y="231695"/>
          <a:ext cx="1818562" cy="1818562"/>
        </a:xfrm>
        <a:prstGeom prst="round2DiagRect">
          <a:avLst>
            <a:gd name="adj1" fmla="val 29727"/>
            <a:gd name="adj2" fmla="val 0"/>
          </a:avLst>
        </a:prstGeom>
        <a:gradFill rotWithShape="0">
          <a:gsLst>
            <a:gs pos="0">
              <a:schemeClr val="accent3">
                <a:tint val="40000"/>
                <a:hueOff val="0"/>
                <a:satOff val="0"/>
                <a:lumOff val="0"/>
                <a:alphaOff val="0"/>
                <a:satMod val="103000"/>
                <a:lumMod val="102000"/>
                <a:tint val="94000"/>
              </a:schemeClr>
            </a:gs>
            <a:gs pos="50000">
              <a:schemeClr val="accent3">
                <a:tint val="40000"/>
                <a:hueOff val="0"/>
                <a:satOff val="0"/>
                <a:lumOff val="0"/>
                <a:alphaOff val="0"/>
                <a:satMod val="110000"/>
                <a:lumMod val="100000"/>
                <a:shade val="100000"/>
              </a:schemeClr>
            </a:gs>
            <a:gs pos="100000">
              <a:schemeClr val="accent3">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D0C01FAF-7E1B-428E-9A8B-9F47746981DE}">
      <dsp:nvSpPr>
        <dsp:cNvPr id="0" name=""/>
        <dsp:cNvSpPr/>
      </dsp:nvSpPr>
      <dsp:spPr>
        <a:xfrm>
          <a:off x="8957599" y="619257"/>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046BF5A-2B3C-4CDA-B111-18E5C36F910B}">
      <dsp:nvSpPr>
        <dsp:cNvPr id="0" name=""/>
        <dsp:cNvSpPr/>
      </dsp:nvSpPr>
      <dsp:spPr>
        <a:xfrm>
          <a:off x="7674439" y="2616695"/>
          <a:ext cx="3609757" cy="856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cap="all"/>
          </a:pPr>
          <a:r>
            <a:rPr lang="es-ES" sz="1800" b="0" kern="1200" cap="none" dirty="0">
              <a:effectLst/>
            </a:rPr>
            <a:t>Proporcionar una vía segura para los transeúntes.</a:t>
          </a:r>
          <a:endParaRPr lang="en-US" sz="1800" b="0" kern="1200" cap="none" dirty="0">
            <a:effectLst/>
          </a:endParaRPr>
        </a:p>
      </dsp:txBody>
      <dsp:txXfrm>
        <a:off x="7674439" y="2616695"/>
        <a:ext cx="3609757" cy="8566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A62F92-A8FC-477C-8C47-1DAA3191B743}">
      <dsp:nvSpPr>
        <dsp:cNvPr id="0" name=""/>
        <dsp:cNvSpPr/>
      </dsp:nvSpPr>
      <dsp:spPr>
        <a:xfrm>
          <a:off x="752266" y="343726"/>
          <a:ext cx="661289" cy="661289"/>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9CF537-D2A4-4F35-A8CE-90F3CC8FCE0E}">
      <dsp:nvSpPr>
        <dsp:cNvPr id="0" name=""/>
        <dsp:cNvSpPr/>
      </dsp:nvSpPr>
      <dsp:spPr>
        <a:xfrm>
          <a:off x="214359" y="1248201"/>
          <a:ext cx="1737103" cy="7163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s-ES_tradnl" sz="1400" kern="1200" dirty="0"/>
            <a:t>Movilidad altamente contaminante, peligrosa e ineficiente.</a:t>
          </a:r>
          <a:endParaRPr lang="en-US" sz="1400" kern="1200" dirty="0"/>
        </a:p>
      </dsp:txBody>
      <dsp:txXfrm>
        <a:off x="214359" y="1248201"/>
        <a:ext cx="1737103" cy="716396"/>
      </dsp:txXfrm>
    </dsp:sp>
    <dsp:sp modelId="{A3036D11-243E-4749-ADC5-B13FB087A9E3}">
      <dsp:nvSpPr>
        <dsp:cNvPr id="0" name=""/>
        <dsp:cNvSpPr/>
      </dsp:nvSpPr>
      <dsp:spPr>
        <a:xfrm>
          <a:off x="2612752" y="343726"/>
          <a:ext cx="661289" cy="661289"/>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A49F75-EF07-49A0-BB3A-0E379343A776}">
      <dsp:nvSpPr>
        <dsp:cNvPr id="0" name=""/>
        <dsp:cNvSpPr/>
      </dsp:nvSpPr>
      <dsp:spPr>
        <a:xfrm>
          <a:off x="2208631" y="1248201"/>
          <a:ext cx="1469531" cy="7163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s-ES_tradnl" sz="1400" kern="1200" dirty="0"/>
            <a:t>Beneficios ambientales y salud</a:t>
          </a:r>
          <a:endParaRPr lang="en-US" sz="1400" kern="1200" dirty="0"/>
        </a:p>
      </dsp:txBody>
      <dsp:txXfrm>
        <a:off x="2208631" y="1248201"/>
        <a:ext cx="1469531" cy="716396"/>
      </dsp:txXfrm>
    </dsp:sp>
    <dsp:sp modelId="{ECB0ED58-DB2C-4FE4-B610-3703A9EE84F8}">
      <dsp:nvSpPr>
        <dsp:cNvPr id="0" name=""/>
        <dsp:cNvSpPr/>
      </dsp:nvSpPr>
      <dsp:spPr>
        <a:xfrm>
          <a:off x="4339451" y="343726"/>
          <a:ext cx="661289" cy="6612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98EB24-5815-44C6-8D99-6253E600769B}">
      <dsp:nvSpPr>
        <dsp:cNvPr id="0" name=""/>
        <dsp:cNvSpPr/>
      </dsp:nvSpPr>
      <dsp:spPr>
        <a:xfrm>
          <a:off x="3935330" y="1248201"/>
          <a:ext cx="1469531" cy="7163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s-ES_tradnl" sz="1400" kern="1200" dirty="0"/>
            <a:t>Impacto directo en el bienestar económico y social</a:t>
          </a:r>
          <a:r>
            <a:rPr lang="es-ES_tradnl" sz="1200" kern="1200" dirty="0"/>
            <a:t>.</a:t>
          </a:r>
          <a:endParaRPr lang="en-US" sz="1200" kern="1200" dirty="0"/>
        </a:p>
      </dsp:txBody>
      <dsp:txXfrm>
        <a:off x="3935330" y="1248201"/>
        <a:ext cx="1469531" cy="716396"/>
      </dsp:txXfrm>
    </dsp:sp>
    <dsp:sp modelId="{71DE1726-AB2E-469E-8A7B-D08FFA34C711}">
      <dsp:nvSpPr>
        <dsp:cNvPr id="0" name=""/>
        <dsp:cNvSpPr/>
      </dsp:nvSpPr>
      <dsp:spPr>
        <a:xfrm>
          <a:off x="6344678" y="343726"/>
          <a:ext cx="661289" cy="6612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BD169E-4FF0-4D1E-B2F3-6D61B1018EC7}">
      <dsp:nvSpPr>
        <dsp:cNvPr id="0" name=""/>
        <dsp:cNvSpPr/>
      </dsp:nvSpPr>
      <dsp:spPr>
        <a:xfrm>
          <a:off x="5662029" y="1248201"/>
          <a:ext cx="2026586" cy="7163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s-ES_tradnl" sz="1400" kern="1200" dirty="0"/>
            <a:t>Promover la bicicleta como medio de transporte</a:t>
          </a:r>
          <a:endParaRPr lang="en-US" sz="1400" kern="1200" dirty="0"/>
        </a:p>
      </dsp:txBody>
      <dsp:txXfrm>
        <a:off x="5662029" y="1248201"/>
        <a:ext cx="2026586" cy="716396"/>
      </dsp:txXfrm>
    </dsp:sp>
    <dsp:sp modelId="{48C59C34-C699-4A30-B044-FFE8409F2C2D}">
      <dsp:nvSpPr>
        <dsp:cNvPr id="0" name=""/>
        <dsp:cNvSpPr/>
      </dsp:nvSpPr>
      <dsp:spPr>
        <a:xfrm>
          <a:off x="8349905" y="299619"/>
          <a:ext cx="661289" cy="66128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26C1FC-841E-4F49-91DE-43904900D978}">
      <dsp:nvSpPr>
        <dsp:cNvPr id="0" name=""/>
        <dsp:cNvSpPr/>
      </dsp:nvSpPr>
      <dsp:spPr>
        <a:xfrm>
          <a:off x="7945783" y="1115880"/>
          <a:ext cx="1469531" cy="892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s-ES_tradnl" sz="1400" kern="1200" dirty="0"/>
            <a:t>Adherida a la red española de ciudad por el clima. (PMUS) de Alicante.</a:t>
          </a:r>
          <a:endParaRPr lang="en-US" sz="1400" kern="1200" dirty="0"/>
        </a:p>
      </dsp:txBody>
      <dsp:txXfrm>
        <a:off x="7945783" y="1115880"/>
        <a:ext cx="1469531" cy="892823"/>
      </dsp:txXfrm>
    </dsp:sp>
    <dsp:sp modelId="{B37FC5F5-81FD-46AC-9654-F37FB32E0C95}">
      <dsp:nvSpPr>
        <dsp:cNvPr id="0" name=""/>
        <dsp:cNvSpPr/>
      </dsp:nvSpPr>
      <dsp:spPr>
        <a:xfrm>
          <a:off x="9741324" y="323405"/>
          <a:ext cx="661289" cy="66128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AFACA-E43A-481D-8E3F-3BF1C3CCBEE1}">
      <dsp:nvSpPr>
        <dsp:cNvPr id="0" name=""/>
        <dsp:cNvSpPr/>
      </dsp:nvSpPr>
      <dsp:spPr>
        <a:xfrm>
          <a:off x="9652159" y="1208921"/>
          <a:ext cx="1469531" cy="7163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s-ES_tradnl" sz="1400" kern="1200" dirty="0"/>
            <a:t>Transición energética</a:t>
          </a:r>
          <a:endParaRPr lang="en-US" sz="1400" kern="1200" dirty="0"/>
        </a:p>
      </dsp:txBody>
      <dsp:txXfrm>
        <a:off x="9652159" y="1208921"/>
        <a:ext cx="1469531" cy="71639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B50F9B-B759-B8E5-9943-4ACE0D4B4E0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3BC06BA-D18A-0707-F4B6-B9CDBA72E3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EF4F7EAB-EED7-DE1F-2238-09BED5C2F5EA}"/>
              </a:ext>
            </a:extLst>
          </p:cNvPr>
          <p:cNvSpPr>
            <a:spLocks noGrp="1"/>
          </p:cNvSpPr>
          <p:nvPr>
            <p:ph type="dt" sz="half" idx="10"/>
          </p:nvPr>
        </p:nvSpPr>
        <p:spPr/>
        <p:txBody>
          <a:bodyPr/>
          <a:lstStyle/>
          <a:p>
            <a:fld id="{C3E79BF2-BAEB-4CA5-B275-6EEC7718519C}" type="datetimeFigureOut">
              <a:rPr lang="es-ES" smtClean="0"/>
              <a:t>01/09/2023</a:t>
            </a:fld>
            <a:endParaRPr lang="es-ES"/>
          </a:p>
        </p:txBody>
      </p:sp>
      <p:sp>
        <p:nvSpPr>
          <p:cNvPr id="5" name="Marcador de pie de página 4">
            <a:extLst>
              <a:ext uri="{FF2B5EF4-FFF2-40B4-BE49-F238E27FC236}">
                <a16:creationId xmlns:a16="http://schemas.microsoft.com/office/drawing/2014/main" id="{185F74C6-FED6-0284-0294-D5D86CD052A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A30399C-B282-453D-338B-7A73C4CE6211}"/>
              </a:ext>
            </a:extLst>
          </p:cNvPr>
          <p:cNvSpPr>
            <a:spLocks noGrp="1"/>
          </p:cNvSpPr>
          <p:nvPr>
            <p:ph type="sldNum" sz="quarter" idx="12"/>
          </p:nvPr>
        </p:nvSpPr>
        <p:spPr/>
        <p:txBody>
          <a:bodyPr/>
          <a:lstStyle/>
          <a:p>
            <a:fld id="{67FD9E12-2887-4BDE-A250-ED1DEC932D4A}" type="slidenum">
              <a:rPr lang="es-ES" smtClean="0"/>
              <a:t>‹Nº›</a:t>
            </a:fld>
            <a:endParaRPr lang="es-ES"/>
          </a:p>
        </p:txBody>
      </p:sp>
    </p:spTree>
    <p:extLst>
      <p:ext uri="{BB962C8B-B14F-4D97-AF65-F5344CB8AC3E}">
        <p14:creationId xmlns:p14="http://schemas.microsoft.com/office/powerpoint/2010/main" val="220725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B29DA7-345C-0A06-D7EA-81CACE48AFA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DDAEF70-0567-9C5E-F83E-8E371648870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2BA81BE-931D-11FC-8183-880518675704}"/>
              </a:ext>
            </a:extLst>
          </p:cNvPr>
          <p:cNvSpPr>
            <a:spLocks noGrp="1"/>
          </p:cNvSpPr>
          <p:nvPr>
            <p:ph type="dt" sz="half" idx="10"/>
          </p:nvPr>
        </p:nvSpPr>
        <p:spPr/>
        <p:txBody>
          <a:bodyPr/>
          <a:lstStyle/>
          <a:p>
            <a:fld id="{C3E79BF2-BAEB-4CA5-B275-6EEC7718519C}" type="datetimeFigureOut">
              <a:rPr lang="es-ES" smtClean="0"/>
              <a:t>01/09/2023</a:t>
            </a:fld>
            <a:endParaRPr lang="es-ES"/>
          </a:p>
        </p:txBody>
      </p:sp>
      <p:sp>
        <p:nvSpPr>
          <p:cNvPr id="5" name="Marcador de pie de página 4">
            <a:extLst>
              <a:ext uri="{FF2B5EF4-FFF2-40B4-BE49-F238E27FC236}">
                <a16:creationId xmlns:a16="http://schemas.microsoft.com/office/drawing/2014/main" id="{AC1A6CC2-4A8A-403A-9065-4DECFEA694B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90DF621-864A-1D73-2B02-99974BDA2BD3}"/>
              </a:ext>
            </a:extLst>
          </p:cNvPr>
          <p:cNvSpPr>
            <a:spLocks noGrp="1"/>
          </p:cNvSpPr>
          <p:nvPr>
            <p:ph type="sldNum" sz="quarter" idx="12"/>
          </p:nvPr>
        </p:nvSpPr>
        <p:spPr/>
        <p:txBody>
          <a:bodyPr/>
          <a:lstStyle/>
          <a:p>
            <a:fld id="{67FD9E12-2887-4BDE-A250-ED1DEC932D4A}" type="slidenum">
              <a:rPr lang="es-ES" smtClean="0"/>
              <a:t>‹Nº›</a:t>
            </a:fld>
            <a:endParaRPr lang="es-ES"/>
          </a:p>
        </p:txBody>
      </p:sp>
    </p:spTree>
    <p:extLst>
      <p:ext uri="{BB962C8B-B14F-4D97-AF65-F5344CB8AC3E}">
        <p14:creationId xmlns:p14="http://schemas.microsoft.com/office/powerpoint/2010/main" val="43436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127DC2-CEBB-8C2F-5F12-91B6B30038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356BC80-F9A8-C427-593D-059AE429D1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77D8FD5-1C86-EC71-2DFA-25CDC20CDC03}"/>
              </a:ext>
            </a:extLst>
          </p:cNvPr>
          <p:cNvSpPr>
            <a:spLocks noGrp="1"/>
          </p:cNvSpPr>
          <p:nvPr>
            <p:ph type="dt" sz="half" idx="10"/>
          </p:nvPr>
        </p:nvSpPr>
        <p:spPr/>
        <p:txBody>
          <a:bodyPr/>
          <a:lstStyle/>
          <a:p>
            <a:fld id="{C3E79BF2-BAEB-4CA5-B275-6EEC7718519C}" type="datetimeFigureOut">
              <a:rPr lang="es-ES" smtClean="0"/>
              <a:t>01/09/2023</a:t>
            </a:fld>
            <a:endParaRPr lang="es-ES"/>
          </a:p>
        </p:txBody>
      </p:sp>
      <p:sp>
        <p:nvSpPr>
          <p:cNvPr id="5" name="Marcador de pie de página 4">
            <a:extLst>
              <a:ext uri="{FF2B5EF4-FFF2-40B4-BE49-F238E27FC236}">
                <a16:creationId xmlns:a16="http://schemas.microsoft.com/office/drawing/2014/main" id="{4924C86F-7542-937A-1C6F-7B691B82A8C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C78BCC1-64B4-B458-D486-D3E4D651C502}"/>
              </a:ext>
            </a:extLst>
          </p:cNvPr>
          <p:cNvSpPr>
            <a:spLocks noGrp="1"/>
          </p:cNvSpPr>
          <p:nvPr>
            <p:ph type="sldNum" sz="quarter" idx="12"/>
          </p:nvPr>
        </p:nvSpPr>
        <p:spPr/>
        <p:txBody>
          <a:bodyPr/>
          <a:lstStyle/>
          <a:p>
            <a:fld id="{67FD9E12-2887-4BDE-A250-ED1DEC932D4A}" type="slidenum">
              <a:rPr lang="es-ES" smtClean="0"/>
              <a:t>‹Nº›</a:t>
            </a:fld>
            <a:endParaRPr lang="es-ES"/>
          </a:p>
        </p:txBody>
      </p:sp>
    </p:spTree>
    <p:extLst>
      <p:ext uri="{BB962C8B-B14F-4D97-AF65-F5344CB8AC3E}">
        <p14:creationId xmlns:p14="http://schemas.microsoft.com/office/powerpoint/2010/main" val="3491687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777E7C-ABF0-D98E-BD44-DD4387A7765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4959195-FF1B-252E-C587-4FB5C01682F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5BF24469-2B1C-8BDE-F2DD-6C7A7E5755D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CD3977A-3848-E879-9DC2-EA1128C2781F}"/>
              </a:ext>
            </a:extLst>
          </p:cNvPr>
          <p:cNvSpPr>
            <a:spLocks noGrp="1"/>
          </p:cNvSpPr>
          <p:nvPr>
            <p:ph type="dt" sz="half" idx="10"/>
          </p:nvPr>
        </p:nvSpPr>
        <p:spPr/>
        <p:txBody>
          <a:bodyPr/>
          <a:lstStyle/>
          <a:p>
            <a:fld id="{C3E79BF2-BAEB-4CA5-B275-6EEC7718519C}" type="datetimeFigureOut">
              <a:rPr lang="es-ES" smtClean="0"/>
              <a:t>01/09/2023</a:t>
            </a:fld>
            <a:endParaRPr lang="es-ES"/>
          </a:p>
        </p:txBody>
      </p:sp>
      <p:sp>
        <p:nvSpPr>
          <p:cNvPr id="6" name="Marcador de pie de página 5">
            <a:extLst>
              <a:ext uri="{FF2B5EF4-FFF2-40B4-BE49-F238E27FC236}">
                <a16:creationId xmlns:a16="http://schemas.microsoft.com/office/drawing/2014/main" id="{30A884EA-A356-CE63-E8EA-C3043A2343E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268581-48BB-C9BD-FA48-E1D615C4B690}"/>
              </a:ext>
            </a:extLst>
          </p:cNvPr>
          <p:cNvSpPr>
            <a:spLocks noGrp="1"/>
          </p:cNvSpPr>
          <p:nvPr>
            <p:ph type="sldNum" sz="quarter" idx="12"/>
          </p:nvPr>
        </p:nvSpPr>
        <p:spPr/>
        <p:txBody>
          <a:bodyPr/>
          <a:lstStyle/>
          <a:p>
            <a:fld id="{67FD9E12-2887-4BDE-A250-ED1DEC932D4A}" type="slidenum">
              <a:rPr lang="es-ES" smtClean="0"/>
              <a:t>‹Nº›</a:t>
            </a:fld>
            <a:endParaRPr lang="es-ES"/>
          </a:p>
        </p:txBody>
      </p:sp>
    </p:spTree>
    <p:extLst>
      <p:ext uri="{BB962C8B-B14F-4D97-AF65-F5344CB8AC3E}">
        <p14:creationId xmlns:p14="http://schemas.microsoft.com/office/powerpoint/2010/main" val="1712209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176D91-5722-7EE9-941E-5B86F104AE3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71FC389-5E74-B543-D1D8-51A46D2F0C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3658EA7-D4A1-EAF9-9CD4-F8723F11DEB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D05F1AE-5497-5715-A481-7A9D0ED284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D7DE1A6-18FC-5C84-D50D-ABA8D6C86FF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453EB9A-E14E-5429-CEBB-25937E3ADE29}"/>
              </a:ext>
            </a:extLst>
          </p:cNvPr>
          <p:cNvSpPr>
            <a:spLocks noGrp="1"/>
          </p:cNvSpPr>
          <p:nvPr>
            <p:ph type="dt" sz="half" idx="10"/>
          </p:nvPr>
        </p:nvSpPr>
        <p:spPr/>
        <p:txBody>
          <a:bodyPr/>
          <a:lstStyle/>
          <a:p>
            <a:fld id="{C3E79BF2-BAEB-4CA5-B275-6EEC7718519C}" type="datetimeFigureOut">
              <a:rPr lang="es-ES" smtClean="0"/>
              <a:t>01/09/2023</a:t>
            </a:fld>
            <a:endParaRPr lang="es-ES"/>
          </a:p>
        </p:txBody>
      </p:sp>
      <p:sp>
        <p:nvSpPr>
          <p:cNvPr id="8" name="Marcador de pie de página 7">
            <a:extLst>
              <a:ext uri="{FF2B5EF4-FFF2-40B4-BE49-F238E27FC236}">
                <a16:creationId xmlns:a16="http://schemas.microsoft.com/office/drawing/2014/main" id="{34A041AB-DECF-C792-16E1-5FEC7BCA431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8FA0821-CD63-2C4E-C204-B7A15CB1B65B}"/>
              </a:ext>
            </a:extLst>
          </p:cNvPr>
          <p:cNvSpPr>
            <a:spLocks noGrp="1"/>
          </p:cNvSpPr>
          <p:nvPr>
            <p:ph type="sldNum" sz="quarter" idx="12"/>
          </p:nvPr>
        </p:nvSpPr>
        <p:spPr/>
        <p:txBody>
          <a:bodyPr/>
          <a:lstStyle/>
          <a:p>
            <a:fld id="{67FD9E12-2887-4BDE-A250-ED1DEC932D4A}" type="slidenum">
              <a:rPr lang="es-ES" smtClean="0"/>
              <a:t>‹Nº›</a:t>
            </a:fld>
            <a:endParaRPr lang="es-ES"/>
          </a:p>
        </p:txBody>
      </p:sp>
    </p:spTree>
    <p:extLst>
      <p:ext uri="{BB962C8B-B14F-4D97-AF65-F5344CB8AC3E}">
        <p14:creationId xmlns:p14="http://schemas.microsoft.com/office/powerpoint/2010/main" val="2212611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044FBE-254F-86C5-D712-2EC65E23524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574C368-F282-6D46-D115-4FE215A74566}"/>
              </a:ext>
            </a:extLst>
          </p:cNvPr>
          <p:cNvSpPr>
            <a:spLocks noGrp="1"/>
          </p:cNvSpPr>
          <p:nvPr>
            <p:ph type="dt" sz="half" idx="10"/>
          </p:nvPr>
        </p:nvSpPr>
        <p:spPr/>
        <p:txBody>
          <a:bodyPr/>
          <a:lstStyle/>
          <a:p>
            <a:fld id="{C3E79BF2-BAEB-4CA5-B275-6EEC7718519C}" type="datetimeFigureOut">
              <a:rPr lang="es-ES" smtClean="0"/>
              <a:t>01/09/2023</a:t>
            </a:fld>
            <a:endParaRPr lang="es-ES"/>
          </a:p>
        </p:txBody>
      </p:sp>
      <p:sp>
        <p:nvSpPr>
          <p:cNvPr id="4" name="Marcador de pie de página 3">
            <a:extLst>
              <a:ext uri="{FF2B5EF4-FFF2-40B4-BE49-F238E27FC236}">
                <a16:creationId xmlns:a16="http://schemas.microsoft.com/office/drawing/2014/main" id="{B019A2B2-900A-AE1B-1DAA-B8D76CD87A6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81F0457-5DB7-AEFA-9267-BCA77BE73C58}"/>
              </a:ext>
            </a:extLst>
          </p:cNvPr>
          <p:cNvSpPr>
            <a:spLocks noGrp="1"/>
          </p:cNvSpPr>
          <p:nvPr>
            <p:ph type="sldNum" sz="quarter" idx="12"/>
          </p:nvPr>
        </p:nvSpPr>
        <p:spPr/>
        <p:txBody>
          <a:bodyPr/>
          <a:lstStyle/>
          <a:p>
            <a:fld id="{67FD9E12-2887-4BDE-A250-ED1DEC932D4A}" type="slidenum">
              <a:rPr lang="es-ES" smtClean="0"/>
              <a:t>‹Nº›</a:t>
            </a:fld>
            <a:endParaRPr lang="es-ES"/>
          </a:p>
        </p:txBody>
      </p:sp>
    </p:spTree>
    <p:extLst>
      <p:ext uri="{BB962C8B-B14F-4D97-AF65-F5344CB8AC3E}">
        <p14:creationId xmlns:p14="http://schemas.microsoft.com/office/powerpoint/2010/main" val="1634944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CEF75D0-E665-C0BB-6A33-E72B4A9ADBCC}"/>
              </a:ext>
            </a:extLst>
          </p:cNvPr>
          <p:cNvSpPr>
            <a:spLocks noGrp="1"/>
          </p:cNvSpPr>
          <p:nvPr>
            <p:ph type="dt" sz="half" idx="10"/>
          </p:nvPr>
        </p:nvSpPr>
        <p:spPr/>
        <p:txBody>
          <a:bodyPr/>
          <a:lstStyle/>
          <a:p>
            <a:fld id="{C3E79BF2-BAEB-4CA5-B275-6EEC7718519C}" type="datetimeFigureOut">
              <a:rPr lang="es-ES" smtClean="0"/>
              <a:t>01/09/2023</a:t>
            </a:fld>
            <a:endParaRPr lang="es-ES"/>
          </a:p>
        </p:txBody>
      </p:sp>
      <p:sp>
        <p:nvSpPr>
          <p:cNvPr id="3" name="Marcador de pie de página 2">
            <a:extLst>
              <a:ext uri="{FF2B5EF4-FFF2-40B4-BE49-F238E27FC236}">
                <a16:creationId xmlns:a16="http://schemas.microsoft.com/office/drawing/2014/main" id="{29E5672A-B269-B26D-C286-C14D0AF5F0B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CAC0E055-1344-0B1F-65BF-C02F94C756A7}"/>
              </a:ext>
            </a:extLst>
          </p:cNvPr>
          <p:cNvSpPr>
            <a:spLocks noGrp="1"/>
          </p:cNvSpPr>
          <p:nvPr>
            <p:ph type="sldNum" sz="quarter" idx="12"/>
          </p:nvPr>
        </p:nvSpPr>
        <p:spPr/>
        <p:txBody>
          <a:bodyPr/>
          <a:lstStyle/>
          <a:p>
            <a:fld id="{67FD9E12-2887-4BDE-A250-ED1DEC932D4A}" type="slidenum">
              <a:rPr lang="es-ES" smtClean="0"/>
              <a:t>‹Nº›</a:t>
            </a:fld>
            <a:endParaRPr lang="es-ES"/>
          </a:p>
        </p:txBody>
      </p:sp>
    </p:spTree>
    <p:extLst>
      <p:ext uri="{BB962C8B-B14F-4D97-AF65-F5344CB8AC3E}">
        <p14:creationId xmlns:p14="http://schemas.microsoft.com/office/powerpoint/2010/main" val="524348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9C06CC-CB09-872B-64CC-5438EE7D4AE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E5C33F8-B63D-E645-7310-BC33739629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7E21F8-EF98-1191-9A6A-036A760717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7012A2F-CD35-0165-43B0-DCC9F4DC76A1}"/>
              </a:ext>
            </a:extLst>
          </p:cNvPr>
          <p:cNvSpPr>
            <a:spLocks noGrp="1"/>
          </p:cNvSpPr>
          <p:nvPr>
            <p:ph type="dt" sz="half" idx="10"/>
          </p:nvPr>
        </p:nvSpPr>
        <p:spPr/>
        <p:txBody>
          <a:bodyPr/>
          <a:lstStyle/>
          <a:p>
            <a:fld id="{C3E79BF2-BAEB-4CA5-B275-6EEC7718519C}" type="datetimeFigureOut">
              <a:rPr lang="es-ES" smtClean="0"/>
              <a:t>01/09/2023</a:t>
            </a:fld>
            <a:endParaRPr lang="es-ES"/>
          </a:p>
        </p:txBody>
      </p:sp>
      <p:sp>
        <p:nvSpPr>
          <p:cNvPr id="6" name="Marcador de pie de página 5">
            <a:extLst>
              <a:ext uri="{FF2B5EF4-FFF2-40B4-BE49-F238E27FC236}">
                <a16:creationId xmlns:a16="http://schemas.microsoft.com/office/drawing/2014/main" id="{83E4369E-CE68-AD9E-6645-A3A0DFFA650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ACAB02D-1FA0-07B2-E69C-CF858A105CC7}"/>
              </a:ext>
            </a:extLst>
          </p:cNvPr>
          <p:cNvSpPr>
            <a:spLocks noGrp="1"/>
          </p:cNvSpPr>
          <p:nvPr>
            <p:ph type="sldNum" sz="quarter" idx="12"/>
          </p:nvPr>
        </p:nvSpPr>
        <p:spPr/>
        <p:txBody>
          <a:bodyPr/>
          <a:lstStyle/>
          <a:p>
            <a:fld id="{67FD9E12-2887-4BDE-A250-ED1DEC932D4A}" type="slidenum">
              <a:rPr lang="es-ES" smtClean="0"/>
              <a:t>‹Nº›</a:t>
            </a:fld>
            <a:endParaRPr lang="es-ES"/>
          </a:p>
        </p:txBody>
      </p:sp>
    </p:spTree>
    <p:extLst>
      <p:ext uri="{BB962C8B-B14F-4D97-AF65-F5344CB8AC3E}">
        <p14:creationId xmlns:p14="http://schemas.microsoft.com/office/powerpoint/2010/main" val="471582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0FEA55-A095-55F6-ADB4-E0C47D014CB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8A04223-2C10-8684-33A5-58184DDFD9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7FA4555-C2C8-7E60-70FA-CCA256E13A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7F12434-2A96-ACE8-9A83-550D00E08D0F}"/>
              </a:ext>
            </a:extLst>
          </p:cNvPr>
          <p:cNvSpPr>
            <a:spLocks noGrp="1"/>
          </p:cNvSpPr>
          <p:nvPr>
            <p:ph type="dt" sz="half" idx="10"/>
          </p:nvPr>
        </p:nvSpPr>
        <p:spPr/>
        <p:txBody>
          <a:bodyPr/>
          <a:lstStyle/>
          <a:p>
            <a:fld id="{C3E79BF2-BAEB-4CA5-B275-6EEC7718519C}" type="datetimeFigureOut">
              <a:rPr lang="es-ES" smtClean="0"/>
              <a:t>01/09/2023</a:t>
            </a:fld>
            <a:endParaRPr lang="es-ES"/>
          </a:p>
        </p:txBody>
      </p:sp>
      <p:sp>
        <p:nvSpPr>
          <p:cNvPr id="6" name="Marcador de pie de página 5">
            <a:extLst>
              <a:ext uri="{FF2B5EF4-FFF2-40B4-BE49-F238E27FC236}">
                <a16:creationId xmlns:a16="http://schemas.microsoft.com/office/drawing/2014/main" id="{77575832-E004-D577-9F88-69F7A75D348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E720ED-182B-34C9-8285-18D3317314B9}"/>
              </a:ext>
            </a:extLst>
          </p:cNvPr>
          <p:cNvSpPr>
            <a:spLocks noGrp="1"/>
          </p:cNvSpPr>
          <p:nvPr>
            <p:ph type="sldNum" sz="quarter" idx="12"/>
          </p:nvPr>
        </p:nvSpPr>
        <p:spPr/>
        <p:txBody>
          <a:bodyPr/>
          <a:lstStyle/>
          <a:p>
            <a:fld id="{67FD9E12-2887-4BDE-A250-ED1DEC932D4A}" type="slidenum">
              <a:rPr lang="es-ES" smtClean="0"/>
              <a:t>‹Nº›</a:t>
            </a:fld>
            <a:endParaRPr lang="es-ES"/>
          </a:p>
        </p:txBody>
      </p:sp>
    </p:spTree>
    <p:extLst>
      <p:ext uri="{BB962C8B-B14F-4D97-AF65-F5344CB8AC3E}">
        <p14:creationId xmlns:p14="http://schemas.microsoft.com/office/powerpoint/2010/main" val="527320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AD74AD-71A9-FD9C-E5B5-D663785A381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F71AB4A-6C1A-B553-5A03-62A0C8C65B7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E5D608-E3F4-348A-0439-1754DAFDF744}"/>
              </a:ext>
            </a:extLst>
          </p:cNvPr>
          <p:cNvSpPr>
            <a:spLocks noGrp="1"/>
          </p:cNvSpPr>
          <p:nvPr>
            <p:ph type="dt" sz="half" idx="10"/>
          </p:nvPr>
        </p:nvSpPr>
        <p:spPr/>
        <p:txBody>
          <a:bodyPr/>
          <a:lstStyle/>
          <a:p>
            <a:fld id="{C3E79BF2-BAEB-4CA5-B275-6EEC7718519C}" type="datetimeFigureOut">
              <a:rPr lang="es-ES" smtClean="0"/>
              <a:t>01/09/2023</a:t>
            </a:fld>
            <a:endParaRPr lang="es-ES"/>
          </a:p>
        </p:txBody>
      </p:sp>
      <p:sp>
        <p:nvSpPr>
          <p:cNvPr id="5" name="Marcador de pie de página 4">
            <a:extLst>
              <a:ext uri="{FF2B5EF4-FFF2-40B4-BE49-F238E27FC236}">
                <a16:creationId xmlns:a16="http://schemas.microsoft.com/office/drawing/2014/main" id="{0B18AD29-1DB0-13F7-001F-F0D162F23D6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3E6E765-D163-BBA2-09C1-D22CA115FA99}"/>
              </a:ext>
            </a:extLst>
          </p:cNvPr>
          <p:cNvSpPr>
            <a:spLocks noGrp="1"/>
          </p:cNvSpPr>
          <p:nvPr>
            <p:ph type="sldNum" sz="quarter" idx="12"/>
          </p:nvPr>
        </p:nvSpPr>
        <p:spPr/>
        <p:txBody>
          <a:bodyPr/>
          <a:lstStyle/>
          <a:p>
            <a:fld id="{67FD9E12-2887-4BDE-A250-ED1DEC932D4A}" type="slidenum">
              <a:rPr lang="es-ES" smtClean="0"/>
              <a:t>‹Nº›</a:t>
            </a:fld>
            <a:endParaRPr lang="es-ES"/>
          </a:p>
        </p:txBody>
      </p:sp>
    </p:spTree>
    <p:extLst>
      <p:ext uri="{BB962C8B-B14F-4D97-AF65-F5344CB8AC3E}">
        <p14:creationId xmlns:p14="http://schemas.microsoft.com/office/powerpoint/2010/main" val="387825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DA89BCB-9984-BB5B-EFC9-5584C42393E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526912A-692A-2DAC-4A36-64E18528052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F279483-1F97-138E-E0EC-EE1769838A5C}"/>
              </a:ext>
            </a:extLst>
          </p:cNvPr>
          <p:cNvSpPr>
            <a:spLocks noGrp="1"/>
          </p:cNvSpPr>
          <p:nvPr>
            <p:ph type="dt" sz="half" idx="10"/>
          </p:nvPr>
        </p:nvSpPr>
        <p:spPr/>
        <p:txBody>
          <a:bodyPr/>
          <a:lstStyle/>
          <a:p>
            <a:fld id="{C3E79BF2-BAEB-4CA5-B275-6EEC7718519C}" type="datetimeFigureOut">
              <a:rPr lang="es-ES" smtClean="0"/>
              <a:t>01/09/2023</a:t>
            </a:fld>
            <a:endParaRPr lang="es-ES"/>
          </a:p>
        </p:txBody>
      </p:sp>
      <p:sp>
        <p:nvSpPr>
          <p:cNvPr id="5" name="Marcador de pie de página 4">
            <a:extLst>
              <a:ext uri="{FF2B5EF4-FFF2-40B4-BE49-F238E27FC236}">
                <a16:creationId xmlns:a16="http://schemas.microsoft.com/office/drawing/2014/main" id="{614F3DEC-5596-DA02-FD32-A5F1FA7C0A1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E19FE62-77F4-69DA-8D78-A550AEC47BDD}"/>
              </a:ext>
            </a:extLst>
          </p:cNvPr>
          <p:cNvSpPr>
            <a:spLocks noGrp="1"/>
          </p:cNvSpPr>
          <p:nvPr>
            <p:ph type="sldNum" sz="quarter" idx="12"/>
          </p:nvPr>
        </p:nvSpPr>
        <p:spPr/>
        <p:txBody>
          <a:bodyPr/>
          <a:lstStyle/>
          <a:p>
            <a:fld id="{67FD9E12-2887-4BDE-A250-ED1DEC932D4A}" type="slidenum">
              <a:rPr lang="es-ES" smtClean="0"/>
              <a:t>‹Nº›</a:t>
            </a:fld>
            <a:endParaRPr lang="es-ES"/>
          </a:p>
        </p:txBody>
      </p:sp>
    </p:spTree>
    <p:extLst>
      <p:ext uri="{BB962C8B-B14F-4D97-AF65-F5344CB8AC3E}">
        <p14:creationId xmlns:p14="http://schemas.microsoft.com/office/powerpoint/2010/main" val="2423224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119CE3D-A161-6692-9405-3D026713EE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12ABDDB-C945-42BC-9CF8-01470DD7E6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C5964B7-8FB8-E98B-6354-EAFAF359E5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E79BF2-BAEB-4CA5-B275-6EEC7718519C}" type="datetimeFigureOut">
              <a:rPr lang="es-ES" smtClean="0"/>
              <a:t>01/09/2023</a:t>
            </a:fld>
            <a:endParaRPr lang="es-ES"/>
          </a:p>
        </p:txBody>
      </p:sp>
      <p:sp>
        <p:nvSpPr>
          <p:cNvPr id="5" name="Marcador de pie de página 4">
            <a:extLst>
              <a:ext uri="{FF2B5EF4-FFF2-40B4-BE49-F238E27FC236}">
                <a16:creationId xmlns:a16="http://schemas.microsoft.com/office/drawing/2014/main" id="{038E5AF0-38BE-C54A-6F29-3CB67069C5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FCA7ABFF-C202-5A25-EF0A-721FE03FA9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FD9E12-2887-4BDE-A250-ED1DEC932D4A}" type="slidenum">
              <a:rPr lang="es-ES" smtClean="0"/>
              <a:t>‹Nº›</a:t>
            </a:fld>
            <a:endParaRPr lang="es-ES"/>
          </a:p>
        </p:txBody>
      </p:sp>
    </p:spTree>
    <p:extLst>
      <p:ext uri="{BB962C8B-B14F-4D97-AF65-F5344CB8AC3E}">
        <p14:creationId xmlns:p14="http://schemas.microsoft.com/office/powerpoint/2010/main" val="3193639731"/>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png"/><Relationship Id="rId7" Type="http://schemas.openxmlformats.org/officeDocument/2006/relationships/diagramLayout" Target="../diagrams/layout1.xml"/><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diagramData" Target="../diagrams/data1.xml"/><Relationship Id="rId5" Type="http://schemas.openxmlformats.org/officeDocument/2006/relationships/image" Target="../media/image4.png"/><Relationship Id="rId10" Type="http://schemas.microsoft.com/office/2007/relationships/diagramDrawing" Target="../diagrams/drawing1.xml"/><Relationship Id="rId4" Type="http://schemas.openxmlformats.org/officeDocument/2006/relationships/image" Target="../media/image3.png"/><Relationship Id="rId9" Type="http://schemas.openxmlformats.org/officeDocument/2006/relationships/diagramColors" Target="../diagrams/colors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png"/><Relationship Id="rId7" Type="http://schemas.openxmlformats.org/officeDocument/2006/relationships/diagramLayout" Target="../diagrams/layout2.xml"/><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diagramData" Target="../diagrams/data2.xml"/><Relationship Id="rId5" Type="http://schemas.openxmlformats.org/officeDocument/2006/relationships/image" Target="../media/image4.png"/><Relationship Id="rId10" Type="http://schemas.microsoft.com/office/2007/relationships/diagramDrawing" Target="../diagrams/drawing2.xml"/><Relationship Id="rId4" Type="http://schemas.openxmlformats.org/officeDocument/2006/relationships/image" Target="../media/image3.pn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2.png"/><Relationship Id="rId7" Type="http://schemas.openxmlformats.org/officeDocument/2006/relationships/image" Target="../media/image16.png"/><Relationship Id="rId12" Type="http://schemas.microsoft.com/office/2007/relationships/diagramDrawing" Target="../diagrams/drawing3.xml"/><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diagramColors" Target="../diagrams/colors3.xml"/><Relationship Id="rId5" Type="http://schemas.openxmlformats.org/officeDocument/2006/relationships/image" Target="../media/image4.png"/><Relationship Id="rId10" Type="http://schemas.openxmlformats.org/officeDocument/2006/relationships/diagramQuickStyle" Target="../diagrams/quickStyle3.xml"/><Relationship Id="rId4" Type="http://schemas.openxmlformats.org/officeDocument/2006/relationships/image" Target="../media/image3.png"/><Relationship Id="rId9"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1.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9.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1.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4.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n 18">
            <a:extLst>
              <a:ext uri="{FF2B5EF4-FFF2-40B4-BE49-F238E27FC236}">
                <a16:creationId xmlns:a16="http://schemas.microsoft.com/office/drawing/2014/main" id="{BE06F8B5-9DB6-2B82-4570-A2C81068D881}"/>
              </a:ext>
            </a:extLst>
          </p:cNvPr>
          <p:cNvPicPr>
            <a:picLocks noChangeAspect="1"/>
          </p:cNvPicPr>
          <p:nvPr/>
        </p:nvPicPr>
        <p:blipFill>
          <a:blip r:embed="rId2">
            <a:alphaModFix amt="50000"/>
            <a:extLst>
              <a:ext uri="{BEBA8EAE-BF5A-486C-A8C5-ECC9F3942E4B}">
                <a14:imgProps xmlns:a14="http://schemas.microsoft.com/office/drawing/2010/main">
                  <a14:imgLayer r:embed="rId3">
                    <a14:imgEffect>
                      <a14:artisticPaintBrush trans="38000"/>
                    </a14:imgEffect>
                  </a14:imgLayer>
                </a14:imgProps>
              </a:ext>
            </a:extLst>
          </a:blip>
          <a:stretch>
            <a:fillRect/>
          </a:stretch>
        </p:blipFill>
        <p:spPr>
          <a:xfrm>
            <a:off x="76200" y="19599"/>
            <a:ext cx="12039600" cy="6818801"/>
          </a:xfrm>
          <a:prstGeom prst="rect">
            <a:avLst/>
          </a:prstGeom>
        </p:spPr>
      </p:pic>
      <p:pic>
        <p:nvPicPr>
          <p:cNvPr id="4" name="Imagen 3"/>
          <p:cNvPicPr/>
          <p:nvPr/>
        </p:nvPicPr>
        <p:blipFill>
          <a:blip r:embed="rId4">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5">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6"/>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36137" y="1040538"/>
            <a:ext cx="11211627" cy="0"/>
          </a:xfrm>
          <a:prstGeom prst="line">
            <a:avLst/>
          </a:prstGeom>
          <a:effectLst>
            <a:outerShdw blurRad="50800" dist="38100" dir="13500000" algn="br" rotWithShape="0">
              <a:prstClr val="black">
                <a:alpha val="40000"/>
              </a:prstClr>
            </a:outerShdw>
          </a:effectLst>
        </p:spPr>
        <p:style>
          <a:lnRef idx="3">
            <a:schemeClr val="dk1"/>
          </a:lnRef>
          <a:fillRef idx="0">
            <a:schemeClr val="dk1"/>
          </a:fillRef>
          <a:effectRef idx="2">
            <a:schemeClr val="dk1"/>
          </a:effectRef>
          <a:fontRef idx="minor">
            <a:schemeClr val="tx1"/>
          </a:fontRef>
        </p:style>
      </p:cxnSp>
      <p:sp>
        <p:nvSpPr>
          <p:cNvPr id="2" name="CuadroTexto 1">
            <a:extLst>
              <a:ext uri="{FF2B5EF4-FFF2-40B4-BE49-F238E27FC236}">
                <a16:creationId xmlns:a16="http://schemas.microsoft.com/office/drawing/2014/main" id="{DD27970C-5DF7-3CDB-CFCE-B3C14723088E}"/>
              </a:ext>
            </a:extLst>
          </p:cNvPr>
          <p:cNvSpPr txBox="1"/>
          <p:nvPr/>
        </p:nvSpPr>
        <p:spPr>
          <a:xfrm>
            <a:off x="478721" y="1084162"/>
            <a:ext cx="10726455" cy="2250296"/>
          </a:xfrm>
          <a:prstGeom prst="rect">
            <a:avLst/>
          </a:prstGeom>
          <a:noFill/>
        </p:spPr>
        <p:txBody>
          <a:bodyPr wrap="square" rtlCol="0">
            <a:spAutoFit/>
          </a:bodyPr>
          <a:lstStyle/>
          <a:p>
            <a:pPr algn="ctr">
              <a:lnSpc>
                <a:spcPct val="107000"/>
              </a:lnSpc>
              <a:spcAft>
                <a:spcPts val="800"/>
              </a:spcAft>
            </a:pPr>
            <a:r>
              <a:rPr lang="es-CO" sz="3600" b="1" dirty="0">
                <a:effectLst/>
                <a:latin typeface="Calibri" panose="020F0502020204030204" pitchFamily="34" charset="0"/>
                <a:ea typeface="Calibri" panose="020F0502020204030204" pitchFamily="34" charset="0"/>
                <a:cs typeface="Times New Roman" panose="02020603050405020304" pitchFamily="18" charset="0"/>
              </a:rPr>
              <a:t>Análisis de la conexión entre la Playa de Postiguet y la Playa La Albufereta de Alicante y propuesta de mejoras.</a:t>
            </a:r>
            <a:endParaRPr lang="es-ES" sz="3600" b="1"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defTabSz="914400" eaLnBrk="1" fontAlgn="auto" latinLnBrk="0" hangingPunct="1">
              <a:lnSpc>
                <a:spcPct val="100000"/>
              </a:lnSpc>
              <a:spcBef>
                <a:spcPts val="0"/>
              </a:spcBef>
              <a:spcAft>
                <a:spcPts val="0"/>
              </a:spcAft>
              <a:buClr>
                <a:srgbClr val="1D9A78">
                  <a:lumMod val="50000"/>
                </a:srgbClr>
              </a:buClr>
              <a:buSzTx/>
              <a:buFont typeface="Wingdings" pitchFamily="2" charset="2"/>
              <a:buChar char="§"/>
              <a:tabLst/>
              <a:defRPr/>
            </a:pPr>
            <a:endParaRPr kumimoji="0" lang="es-ES_tradnl" sz="1800" b="0" i="0" u="none" strike="noStrike" kern="0" cap="none" spc="0" normalizeH="0" baseline="0" noProof="0" dirty="0">
              <a:ln>
                <a:noFill/>
              </a:ln>
              <a:solidFill>
                <a:prstClr val="black"/>
              </a:solidFill>
              <a:effectLst/>
              <a:uLnTx/>
              <a:uFillTx/>
            </a:endParaRPr>
          </a:p>
        </p:txBody>
      </p:sp>
      <p:sp>
        <p:nvSpPr>
          <p:cNvPr id="3" name="CuadroTexto 2">
            <a:extLst>
              <a:ext uri="{FF2B5EF4-FFF2-40B4-BE49-F238E27FC236}">
                <a16:creationId xmlns:a16="http://schemas.microsoft.com/office/drawing/2014/main" id="{7E8EF933-7158-9E59-37CF-DFBBEC0DDFB7}"/>
              </a:ext>
            </a:extLst>
          </p:cNvPr>
          <p:cNvSpPr txBox="1"/>
          <p:nvPr/>
        </p:nvSpPr>
        <p:spPr>
          <a:xfrm>
            <a:off x="388585" y="2972356"/>
            <a:ext cx="10726455" cy="1697965"/>
          </a:xfrm>
          <a:prstGeom prst="rect">
            <a:avLst/>
          </a:prstGeom>
          <a:noFill/>
        </p:spPr>
        <p:txBody>
          <a:bodyPr wrap="square" rtlCol="0">
            <a:spAutoFit/>
          </a:bodyPr>
          <a:lstStyle/>
          <a:p>
            <a:pPr algn="ctr">
              <a:lnSpc>
                <a:spcPct val="107000"/>
              </a:lnSpc>
              <a:spcAft>
                <a:spcPts val="800"/>
              </a:spcAft>
            </a:pPr>
            <a:r>
              <a:rPr lang="es-CO" sz="2400" b="1" dirty="0">
                <a:effectLst/>
                <a:latin typeface="Calibri" panose="020F0502020204030204" pitchFamily="34" charset="0"/>
                <a:ea typeface="Calibri" panose="020F0502020204030204" pitchFamily="34" charset="0"/>
                <a:cs typeface="Times New Roman" panose="02020603050405020304" pitchFamily="18" charset="0"/>
              </a:rPr>
              <a:t>Máster Universitario en Transporte, Territorio y Urbanismo</a:t>
            </a:r>
          </a:p>
          <a:p>
            <a:pPr algn="ctr">
              <a:lnSpc>
                <a:spcPct val="107000"/>
              </a:lnSpc>
              <a:spcAft>
                <a:spcPts val="800"/>
              </a:spcAft>
            </a:pPr>
            <a:r>
              <a:rPr lang="es-ES" sz="2400" b="1" dirty="0">
                <a:latin typeface="Calibri" panose="020F0502020204030204" pitchFamily="34" charset="0"/>
                <a:ea typeface="Calibri" panose="020F0502020204030204" pitchFamily="34" charset="0"/>
                <a:cs typeface="Times New Roman" panose="02020603050405020304" pitchFamily="18" charset="0"/>
              </a:rPr>
              <a:t>Valencia, Septiembre 2023</a:t>
            </a:r>
            <a:endParaRPr lang="es-ES" sz="24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defTabSz="914400" eaLnBrk="1" fontAlgn="auto" latinLnBrk="0" hangingPunct="1">
              <a:lnSpc>
                <a:spcPct val="100000"/>
              </a:lnSpc>
              <a:spcBef>
                <a:spcPts val="0"/>
              </a:spcBef>
              <a:spcAft>
                <a:spcPts val="0"/>
              </a:spcAft>
              <a:buClr>
                <a:srgbClr val="1D9A78">
                  <a:lumMod val="50000"/>
                </a:srgbClr>
              </a:buClr>
              <a:buSzTx/>
              <a:buFont typeface="Wingdings" pitchFamily="2" charset="2"/>
              <a:buChar char="§"/>
              <a:tabLst/>
              <a:defRPr/>
            </a:pPr>
            <a:endParaRPr kumimoji="0" lang="es-ES_tradnl" sz="1800" b="0" i="0" u="none" strike="noStrike" kern="0" cap="none" spc="0" normalizeH="0" baseline="0" noProof="0" dirty="0">
              <a:ln>
                <a:noFill/>
              </a:ln>
              <a:solidFill>
                <a:prstClr val="black"/>
              </a:solidFill>
              <a:effectLst/>
              <a:uLnTx/>
              <a:uFillTx/>
            </a:endParaRPr>
          </a:p>
        </p:txBody>
      </p:sp>
      <p:sp>
        <p:nvSpPr>
          <p:cNvPr id="9" name="CuadroTexto 8">
            <a:extLst>
              <a:ext uri="{FF2B5EF4-FFF2-40B4-BE49-F238E27FC236}">
                <a16:creationId xmlns:a16="http://schemas.microsoft.com/office/drawing/2014/main" id="{21307E2D-A84C-BD65-2AA2-7F8B9ADAE7C6}"/>
              </a:ext>
            </a:extLst>
          </p:cNvPr>
          <p:cNvSpPr txBox="1"/>
          <p:nvPr/>
        </p:nvSpPr>
        <p:spPr>
          <a:xfrm>
            <a:off x="478721" y="4346397"/>
            <a:ext cx="10726455" cy="2360390"/>
          </a:xfrm>
          <a:prstGeom prst="rect">
            <a:avLst/>
          </a:prstGeom>
          <a:noFill/>
        </p:spPr>
        <p:txBody>
          <a:bodyPr wrap="square" rtlCol="0">
            <a:spAutoFit/>
          </a:bodyPr>
          <a:lstStyle/>
          <a:p>
            <a:pPr algn="ctr">
              <a:lnSpc>
                <a:spcPct val="107000"/>
              </a:lnSpc>
              <a:spcAft>
                <a:spcPts val="800"/>
              </a:spcAft>
            </a:pPr>
            <a:r>
              <a:rPr lang="es-CO" sz="2400" b="1" dirty="0">
                <a:effectLst/>
                <a:latin typeface="Calibri" panose="020F0502020204030204" pitchFamily="34" charset="0"/>
                <a:ea typeface="Calibri" panose="020F0502020204030204" pitchFamily="34" charset="0"/>
                <a:cs typeface="Times New Roman" panose="02020603050405020304" pitchFamily="18" charset="0"/>
              </a:rPr>
              <a:t>Autor: Rodríguez Cardona, Rafael</a:t>
            </a:r>
            <a:endParaRPr lang="es-ES" sz="24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CO" sz="2400" b="1" dirty="0">
                <a:effectLst/>
                <a:latin typeface="Calibri" panose="020F0502020204030204" pitchFamily="34" charset="0"/>
                <a:ea typeface="Calibri" panose="020F0502020204030204" pitchFamily="34" charset="0"/>
                <a:cs typeface="Times New Roman" panose="02020603050405020304" pitchFamily="18" charset="0"/>
              </a:rPr>
              <a:t>Tutor: Llopis Castelló, David</a:t>
            </a:r>
            <a:endParaRPr lang="es-ES" sz="24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CO" sz="2400" b="1" dirty="0">
                <a:effectLst/>
                <a:latin typeface="Calibri" panose="020F0502020204030204" pitchFamily="34" charset="0"/>
                <a:ea typeface="Calibri" panose="020F0502020204030204" pitchFamily="34" charset="0"/>
                <a:cs typeface="Times New Roman" panose="02020603050405020304" pitchFamily="18" charset="0"/>
              </a:rPr>
              <a:t>Cotutora: Pérez Zuriaga, Ana María </a:t>
            </a:r>
          </a:p>
          <a:p>
            <a:pPr algn="ctr">
              <a:lnSpc>
                <a:spcPct val="107000"/>
              </a:lnSpc>
              <a:spcAft>
                <a:spcPts val="800"/>
              </a:spcAft>
            </a:pPr>
            <a:endParaRPr lang="es-ES" sz="2400" b="1"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defTabSz="914400" eaLnBrk="1" fontAlgn="auto" latinLnBrk="0" hangingPunct="1">
              <a:lnSpc>
                <a:spcPct val="100000"/>
              </a:lnSpc>
              <a:spcBef>
                <a:spcPts val="0"/>
              </a:spcBef>
              <a:spcAft>
                <a:spcPts val="0"/>
              </a:spcAft>
              <a:buClr>
                <a:srgbClr val="1D9A78">
                  <a:lumMod val="50000"/>
                </a:srgbClr>
              </a:buClr>
              <a:buSzTx/>
              <a:buFont typeface="Wingdings" pitchFamily="2" charset="2"/>
              <a:buChar char="§"/>
              <a:tabLst/>
              <a:defRPr/>
            </a:pPr>
            <a:endParaRPr kumimoji="0" lang="es-ES_tradnl"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947671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CuadroTexto 7">
            <a:extLst>
              <a:ext uri="{FF2B5EF4-FFF2-40B4-BE49-F238E27FC236}">
                <a16:creationId xmlns:a16="http://schemas.microsoft.com/office/drawing/2014/main" id="{B0DBB543-2532-7F42-90D0-04434BD21619}"/>
              </a:ext>
            </a:extLst>
          </p:cNvPr>
          <p:cNvSpPr txBox="1"/>
          <p:nvPr/>
        </p:nvSpPr>
        <p:spPr>
          <a:xfrm>
            <a:off x="490185" y="1515397"/>
            <a:ext cx="10992747" cy="4732065"/>
          </a:xfrm>
          <a:prstGeom prst="rect">
            <a:avLst/>
          </a:prstGeom>
          <a:noFill/>
        </p:spPr>
        <p:txBody>
          <a:bodyPr wrap="square" rtlCol="0">
            <a:spAutoFit/>
          </a:bodyPr>
          <a:lstStyle/>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Antecedentes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Localización</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Objetivos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Planteamiento del problema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Análisis de la situación actual de la conexión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Estudio de soluciones para la conexión de movilidad sostenible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Valoración económica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Conclusión</a:t>
            </a:r>
          </a:p>
          <a:p>
            <a:pPr marL="285750" indent="-285750">
              <a:buClr>
                <a:schemeClr val="accent1">
                  <a:lumMod val="50000"/>
                </a:schemeClr>
              </a:buClr>
              <a:buFont typeface="Wingdings" pitchFamily="2" charset="2"/>
              <a:buChar char="§"/>
            </a:pPr>
            <a:endParaRPr lang="es-ES_tradnl" dirty="0"/>
          </a:p>
        </p:txBody>
      </p:sp>
      <p:sp>
        <p:nvSpPr>
          <p:cNvPr id="10" name="CuadroTexto 9">
            <a:extLst>
              <a:ext uri="{FF2B5EF4-FFF2-40B4-BE49-F238E27FC236}">
                <a16:creationId xmlns:a16="http://schemas.microsoft.com/office/drawing/2014/main" id="{5F48E52C-75F1-7445-AD2D-666A7D7EEFD5}"/>
              </a:ext>
            </a:extLst>
          </p:cNvPr>
          <p:cNvSpPr txBox="1"/>
          <p:nvPr/>
        </p:nvSpPr>
        <p:spPr>
          <a:xfrm>
            <a:off x="427167" y="1006098"/>
            <a:ext cx="12149462" cy="492443"/>
          </a:xfrm>
          <a:prstGeom prst="rect">
            <a:avLst/>
          </a:prstGeom>
          <a:noFill/>
        </p:spPr>
        <p:txBody>
          <a:bodyPr wrap="square" rtlCol="0">
            <a:spAutoFit/>
          </a:bodyPr>
          <a:lstStyle/>
          <a:p>
            <a:r>
              <a:rPr lang="es-ES_tradnl" sz="2600" b="1" dirty="0">
                <a:solidFill>
                  <a:schemeClr val="accent6">
                    <a:lumMod val="50000"/>
                  </a:schemeClr>
                </a:solidFill>
              </a:rPr>
              <a:t>Índice</a:t>
            </a:r>
          </a:p>
        </p:txBody>
      </p:sp>
      <p:cxnSp>
        <p:nvCxnSpPr>
          <p:cNvPr id="11" name="Conector recto 10">
            <a:extLst>
              <a:ext uri="{FF2B5EF4-FFF2-40B4-BE49-F238E27FC236}">
                <a16:creationId xmlns:a16="http://schemas.microsoft.com/office/drawing/2014/main" id="{E938621E-8C5D-1C40-BBC0-3B9009CE5403}"/>
              </a:ext>
            </a:extLst>
          </p:cNvPr>
          <p:cNvCxnSpPr>
            <a:cxnSpLocks/>
          </p:cNvCxnSpPr>
          <p:nvPr/>
        </p:nvCxnSpPr>
        <p:spPr>
          <a:xfrm>
            <a:off x="490186" y="6398707"/>
            <a:ext cx="11211627" cy="0"/>
          </a:xfrm>
          <a:prstGeom prst="line">
            <a:avLst/>
          </a:prstGeom>
        </p:spPr>
        <p:style>
          <a:lnRef idx="1">
            <a:schemeClr val="accent6"/>
          </a:lnRef>
          <a:fillRef idx="0">
            <a:schemeClr val="accent6"/>
          </a:fillRef>
          <a:effectRef idx="0">
            <a:schemeClr val="accent6"/>
          </a:effectRef>
          <a:fontRef idx="minor">
            <a:schemeClr val="tx1"/>
          </a:fontRef>
        </p:style>
      </p:cxnSp>
      <p:sp>
        <p:nvSpPr>
          <p:cNvPr id="12" name="Marcador de pie de página 1">
            <a:extLst>
              <a:ext uri="{FF2B5EF4-FFF2-40B4-BE49-F238E27FC236}">
                <a16:creationId xmlns:a16="http://schemas.microsoft.com/office/drawing/2014/main" id="{A83242C2-E902-714F-87D7-B7E0E88D5113}"/>
              </a:ext>
            </a:extLst>
          </p:cNvPr>
          <p:cNvSpPr>
            <a:spLocks noGrp="1"/>
          </p:cNvSpPr>
          <p:nvPr>
            <p:ph type="ftr" sz="quarter" idx="11"/>
          </p:nvPr>
        </p:nvSpPr>
        <p:spPr>
          <a:xfrm>
            <a:off x="133283" y="6449362"/>
            <a:ext cx="8019113" cy="365125"/>
          </a:xfrm>
        </p:spPr>
        <p:txBody>
          <a:bodyPr/>
          <a:lstStyle/>
          <a:p>
            <a:r>
              <a:rPr lang="en-US" dirty="0"/>
              <a:t>TFM: </a:t>
            </a:r>
            <a:r>
              <a:rPr lang="es-ES" dirty="0"/>
              <a:t>Análisis </a:t>
            </a:r>
            <a:r>
              <a:rPr lang="es-CO" dirty="0"/>
              <a:t>de la conexión entre la Playa de Postiguet y la Playa La Albufereta de Alicante y propuesta de mejoras.</a:t>
            </a:r>
            <a:endParaRPr lang="en-US" dirty="0"/>
          </a:p>
        </p:txBody>
      </p:sp>
    </p:spTree>
    <p:extLst>
      <p:ext uri="{BB962C8B-B14F-4D97-AF65-F5344CB8AC3E}">
        <p14:creationId xmlns:p14="http://schemas.microsoft.com/office/powerpoint/2010/main" val="2514193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CuadroTexto 7">
            <a:extLst>
              <a:ext uri="{FF2B5EF4-FFF2-40B4-BE49-F238E27FC236}">
                <a16:creationId xmlns:a16="http://schemas.microsoft.com/office/drawing/2014/main" id="{B0DBB543-2532-7F42-90D0-04434BD21619}"/>
              </a:ext>
            </a:extLst>
          </p:cNvPr>
          <p:cNvSpPr txBox="1"/>
          <p:nvPr/>
        </p:nvSpPr>
        <p:spPr>
          <a:xfrm>
            <a:off x="490185" y="1515397"/>
            <a:ext cx="10992747" cy="4732065"/>
          </a:xfrm>
          <a:prstGeom prst="rect">
            <a:avLst/>
          </a:prstGeom>
          <a:noFill/>
        </p:spPr>
        <p:txBody>
          <a:bodyPr wrap="square" rtlCol="0">
            <a:spAutoFit/>
          </a:bodyPr>
          <a:lstStyle/>
          <a:p>
            <a:pPr marL="457200" indent="-457200">
              <a:lnSpc>
                <a:spcPct val="150000"/>
              </a:lnSpc>
              <a:buClr>
                <a:schemeClr val="accent6">
                  <a:lumMod val="75000"/>
                </a:schemeClr>
              </a:buClr>
              <a:buFont typeface="+mj-lt"/>
              <a:buAutoNum type="arabicPeriod"/>
            </a:pPr>
            <a:r>
              <a:rPr lang="es-ES_tradnl" sz="2100" b="1" u="sng" dirty="0">
                <a:effectLst>
                  <a:outerShdw blurRad="38100" dist="38100" dir="2700000" algn="tl">
                    <a:srgbClr val="000000">
                      <a:alpha val="43137"/>
                    </a:srgbClr>
                  </a:outerShdw>
                </a:effectLst>
              </a:rPr>
              <a:t>Antecedentes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Localización</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Objetivos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Planteamiento del problema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Análisis de la situación actual de la conexión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Estudio de soluciones para la conexión de movilidad sostenible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Valoración económica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Conclusión</a:t>
            </a:r>
          </a:p>
          <a:p>
            <a:pPr marL="285750" indent="-285750">
              <a:buClr>
                <a:schemeClr val="accent1">
                  <a:lumMod val="50000"/>
                </a:schemeClr>
              </a:buClr>
              <a:buFont typeface="Wingdings" pitchFamily="2" charset="2"/>
              <a:buChar char="§"/>
            </a:pPr>
            <a:endParaRPr lang="es-ES_tradnl" dirty="0"/>
          </a:p>
        </p:txBody>
      </p:sp>
      <p:sp>
        <p:nvSpPr>
          <p:cNvPr id="10" name="CuadroTexto 9">
            <a:extLst>
              <a:ext uri="{FF2B5EF4-FFF2-40B4-BE49-F238E27FC236}">
                <a16:creationId xmlns:a16="http://schemas.microsoft.com/office/drawing/2014/main" id="{5F48E52C-75F1-7445-AD2D-666A7D7EEFD5}"/>
              </a:ext>
            </a:extLst>
          </p:cNvPr>
          <p:cNvSpPr txBox="1"/>
          <p:nvPr/>
        </p:nvSpPr>
        <p:spPr>
          <a:xfrm>
            <a:off x="427167" y="1006098"/>
            <a:ext cx="12149462" cy="492443"/>
          </a:xfrm>
          <a:prstGeom prst="rect">
            <a:avLst/>
          </a:prstGeom>
          <a:noFill/>
        </p:spPr>
        <p:txBody>
          <a:bodyPr wrap="square" rtlCol="0">
            <a:spAutoFit/>
          </a:bodyPr>
          <a:lstStyle/>
          <a:p>
            <a:r>
              <a:rPr lang="es-ES_tradnl" sz="2600" b="1" dirty="0">
                <a:solidFill>
                  <a:schemeClr val="accent6">
                    <a:lumMod val="50000"/>
                  </a:schemeClr>
                </a:solidFill>
              </a:rPr>
              <a:t>Índice</a:t>
            </a:r>
          </a:p>
        </p:txBody>
      </p:sp>
      <p:cxnSp>
        <p:nvCxnSpPr>
          <p:cNvPr id="11" name="Conector recto 10">
            <a:extLst>
              <a:ext uri="{FF2B5EF4-FFF2-40B4-BE49-F238E27FC236}">
                <a16:creationId xmlns:a16="http://schemas.microsoft.com/office/drawing/2014/main" id="{E938621E-8C5D-1C40-BBC0-3B9009CE5403}"/>
              </a:ext>
            </a:extLst>
          </p:cNvPr>
          <p:cNvCxnSpPr>
            <a:cxnSpLocks/>
          </p:cNvCxnSpPr>
          <p:nvPr/>
        </p:nvCxnSpPr>
        <p:spPr>
          <a:xfrm>
            <a:off x="490186" y="6398707"/>
            <a:ext cx="11211627" cy="0"/>
          </a:xfrm>
          <a:prstGeom prst="line">
            <a:avLst/>
          </a:prstGeom>
        </p:spPr>
        <p:style>
          <a:lnRef idx="1">
            <a:schemeClr val="accent6"/>
          </a:lnRef>
          <a:fillRef idx="0">
            <a:schemeClr val="accent6"/>
          </a:fillRef>
          <a:effectRef idx="0">
            <a:schemeClr val="accent6"/>
          </a:effectRef>
          <a:fontRef idx="minor">
            <a:schemeClr val="tx1"/>
          </a:fontRef>
        </p:style>
      </p:cxnSp>
      <p:sp>
        <p:nvSpPr>
          <p:cNvPr id="12" name="Marcador de pie de página 1">
            <a:extLst>
              <a:ext uri="{FF2B5EF4-FFF2-40B4-BE49-F238E27FC236}">
                <a16:creationId xmlns:a16="http://schemas.microsoft.com/office/drawing/2014/main" id="{A83242C2-E902-714F-87D7-B7E0E88D5113}"/>
              </a:ext>
            </a:extLst>
          </p:cNvPr>
          <p:cNvSpPr>
            <a:spLocks noGrp="1"/>
          </p:cNvSpPr>
          <p:nvPr>
            <p:ph type="ftr" sz="quarter" idx="11"/>
          </p:nvPr>
        </p:nvSpPr>
        <p:spPr>
          <a:xfrm>
            <a:off x="133283" y="6449362"/>
            <a:ext cx="8019113" cy="365125"/>
          </a:xfrm>
        </p:spPr>
        <p:txBody>
          <a:bodyPr/>
          <a:lstStyle/>
          <a:p>
            <a:r>
              <a:rPr lang="en-US" dirty="0"/>
              <a:t>TFM: </a:t>
            </a:r>
            <a:r>
              <a:rPr lang="es-ES" dirty="0"/>
              <a:t>Análisis </a:t>
            </a:r>
            <a:r>
              <a:rPr lang="es-CO" dirty="0"/>
              <a:t>de la conexión entre la Playa de Postiguet y la Playa La Albufereta de Alicante y propuesta de mejoras.</a:t>
            </a:r>
            <a:endParaRPr lang="en-US" dirty="0"/>
          </a:p>
        </p:txBody>
      </p:sp>
    </p:spTree>
    <p:extLst>
      <p:ext uri="{BB962C8B-B14F-4D97-AF65-F5344CB8AC3E}">
        <p14:creationId xmlns:p14="http://schemas.microsoft.com/office/powerpoint/2010/main" val="361281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descr="Texto&#10;&#10;Descripción generada automáticamente con confianza baja"/>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descr="Dibujo en blanco y negro&#10;&#10;Descripción generada automáticamente con confianza media"/>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descr="Logotipo&#10;&#10;Descripción generada automáticamente con confianza baja"/>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AE4330DA-F8BE-85A6-7405-052B8E21B36A}"/>
              </a:ext>
            </a:extLst>
          </p:cNvPr>
          <p:cNvSpPr txBox="1"/>
          <p:nvPr/>
        </p:nvSpPr>
        <p:spPr>
          <a:xfrm>
            <a:off x="416657" y="1132222"/>
            <a:ext cx="12149462" cy="492443"/>
          </a:xfrm>
          <a:prstGeom prst="rect">
            <a:avLst/>
          </a:prstGeom>
          <a:noFill/>
        </p:spPr>
        <p:txBody>
          <a:bodyPr wrap="square" rtlCol="0">
            <a:spAutoFit/>
          </a:bodyPr>
          <a:lstStyle/>
          <a:p>
            <a:r>
              <a:rPr lang="es-ES_tradnl" sz="2600" b="1" dirty="0">
                <a:solidFill>
                  <a:schemeClr val="accent6">
                    <a:lumMod val="50000"/>
                  </a:schemeClr>
                </a:solidFill>
              </a:rPr>
              <a:t>1. Antecedentes</a:t>
            </a:r>
          </a:p>
        </p:txBody>
      </p:sp>
      <p:graphicFrame>
        <p:nvGraphicFramePr>
          <p:cNvPr id="13" name="CuadroTexto 2">
            <a:extLst>
              <a:ext uri="{FF2B5EF4-FFF2-40B4-BE49-F238E27FC236}">
                <a16:creationId xmlns:a16="http://schemas.microsoft.com/office/drawing/2014/main" id="{5A73501E-52D7-E7C5-A72B-A2D2A318D8CC}"/>
              </a:ext>
            </a:extLst>
          </p:cNvPr>
          <p:cNvGraphicFramePr/>
          <p:nvPr>
            <p:extLst>
              <p:ext uri="{D42A27DB-BD31-4B8C-83A1-F6EECF244321}">
                <p14:modId xmlns:p14="http://schemas.microsoft.com/office/powerpoint/2010/main" val="2047770327"/>
              </p:ext>
            </p:extLst>
          </p:nvPr>
        </p:nvGraphicFramePr>
        <p:xfrm>
          <a:off x="736791" y="1624665"/>
          <a:ext cx="11240095" cy="373990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0" name="Tabla 9">
            <a:extLst>
              <a:ext uri="{FF2B5EF4-FFF2-40B4-BE49-F238E27FC236}">
                <a16:creationId xmlns:a16="http://schemas.microsoft.com/office/drawing/2014/main" id="{729DAF8B-C507-793A-4B79-95764A120309}"/>
              </a:ext>
            </a:extLst>
          </p:cNvPr>
          <p:cNvGraphicFramePr>
            <a:graphicFrameLocks noGrp="1"/>
          </p:cNvGraphicFramePr>
          <p:nvPr>
            <p:extLst>
              <p:ext uri="{D42A27DB-BD31-4B8C-83A1-F6EECF244321}">
                <p14:modId xmlns:p14="http://schemas.microsoft.com/office/powerpoint/2010/main" val="1633853810"/>
              </p:ext>
            </p:extLst>
          </p:nvPr>
        </p:nvGraphicFramePr>
        <p:xfrm>
          <a:off x="2662652" y="5496652"/>
          <a:ext cx="7388372" cy="991055"/>
        </p:xfrm>
        <a:graphic>
          <a:graphicData uri="http://schemas.openxmlformats.org/drawingml/2006/table">
            <a:tbl>
              <a:tblPr firstRow="1" firstCol="1" bandRow="1"/>
              <a:tblGrid>
                <a:gridCol w="1230816">
                  <a:extLst>
                    <a:ext uri="{9D8B030D-6E8A-4147-A177-3AD203B41FA5}">
                      <a16:colId xmlns:a16="http://schemas.microsoft.com/office/drawing/2014/main" val="1050915724"/>
                    </a:ext>
                  </a:extLst>
                </a:gridCol>
                <a:gridCol w="1230816">
                  <a:extLst>
                    <a:ext uri="{9D8B030D-6E8A-4147-A177-3AD203B41FA5}">
                      <a16:colId xmlns:a16="http://schemas.microsoft.com/office/drawing/2014/main" val="2217114713"/>
                    </a:ext>
                  </a:extLst>
                </a:gridCol>
                <a:gridCol w="1231685">
                  <a:extLst>
                    <a:ext uri="{9D8B030D-6E8A-4147-A177-3AD203B41FA5}">
                      <a16:colId xmlns:a16="http://schemas.microsoft.com/office/drawing/2014/main" val="350301854"/>
                    </a:ext>
                  </a:extLst>
                </a:gridCol>
                <a:gridCol w="1231685">
                  <a:extLst>
                    <a:ext uri="{9D8B030D-6E8A-4147-A177-3AD203B41FA5}">
                      <a16:colId xmlns:a16="http://schemas.microsoft.com/office/drawing/2014/main" val="3248178058"/>
                    </a:ext>
                  </a:extLst>
                </a:gridCol>
                <a:gridCol w="1231685">
                  <a:extLst>
                    <a:ext uri="{9D8B030D-6E8A-4147-A177-3AD203B41FA5}">
                      <a16:colId xmlns:a16="http://schemas.microsoft.com/office/drawing/2014/main" val="2041121385"/>
                    </a:ext>
                  </a:extLst>
                </a:gridCol>
                <a:gridCol w="1231685">
                  <a:extLst>
                    <a:ext uri="{9D8B030D-6E8A-4147-A177-3AD203B41FA5}">
                      <a16:colId xmlns:a16="http://schemas.microsoft.com/office/drawing/2014/main" val="2052184167"/>
                    </a:ext>
                  </a:extLst>
                </a:gridCol>
              </a:tblGrid>
              <a:tr h="439591">
                <a:tc>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Año</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1" u="sng">
                          <a:solidFill>
                            <a:srgbClr val="000000"/>
                          </a:solidFill>
                          <a:effectLst/>
                          <a:latin typeface="Calibri" panose="020F0502020204030204" pitchFamily="34" charset="0"/>
                          <a:ea typeface="Calibri" panose="020F0502020204030204" pitchFamily="34" charset="0"/>
                          <a:cs typeface="Calibri" panose="020F0502020204030204" pitchFamily="34" charset="0"/>
                        </a:rPr>
                        <a:t>1920</a:t>
                      </a:r>
                      <a:endParaRPr lang="es-ES" sz="1800" u="sng">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1950</a:t>
                      </a:r>
                      <a:endParaRPr lang="es-ES" sz="1800" u="sng"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1970</a:t>
                      </a:r>
                      <a:endParaRPr lang="es-ES" sz="1800" u="sng"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1" u="sng">
                          <a:solidFill>
                            <a:srgbClr val="000000"/>
                          </a:solidFill>
                          <a:effectLst/>
                          <a:latin typeface="Calibri" panose="020F0502020204030204" pitchFamily="34" charset="0"/>
                          <a:ea typeface="Calibri" panose="020F0502020204030204" pitchFamily="34" charset="0"/>
                          <a:cs typeface="Calibri" panose="020F0502020204030204" pitchFamily="34" charset="0"/>
                        </a:rPr>
                        <a:t>2000</a:t>
                      </a:r>
                      <a:endParaRPr lang="es-ES" sz="1800" u="sng">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2022</a:t>
                      </a:r>
                      <a:endParaRPr lang="es-ES" sz="1800" u="sng"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4157498104"/>
                  </a:ext>
                </a:extLst>
              </a:tr>
              <a:tr h="551464">
                <a:tc>
                  <a:txBody>
                    <a:bodyPr/>
                    <a:lstStyle/>
                    <a:p>
                      <a:pPr algn="ctr">
                        <a:lnSpc>
                          <a:spcPct val="107000"/>
                        </a:lnSpc>
                        <a:spcAft>
                          <a:spcPts val="800"/>
                        </a:spcAft>
                      </a:pPr>
                      <a:r>
                        <a:rPr lang="es-ES" sz="1800" b="1" dirty="0">
                          <a:effectLst/>
                          <a:latin typeface="Calibri" panose="020F0502020204030204" pitchFamily="34" charset="0"/>
                          <a:ea typeface="Calibri" panose="020F0502020204030204" pitchFamily="34" charset="0"/>
                          <a:cs typeface="Calibri" panose="020F0502020204030204" pitchFamily="34" charset="0"/>
                        </a:rPr>
                        <a:t>Habitantes</a:t>
                      </a:r>
                      <a:endParaRPr lang="es-E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63.908</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104.222</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184.716</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283.242</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338.577</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5092833"/>
                  </a:ext>
                </a:extLst>
              </a:tr>
            </a:tbl>
          </a:graphicData>
        </a:graphic>
      </p:graphicFrame>
    </p:spTree>
    <p:extLst>
      <p:ext uri="{BB962C8B-B14F-4D97-AF65-F5344CB8AC3E}">
        <p14:creationId xmlns:p14="http://schemas.microsoft.com/office/powerpoint/2010/main" val="2930567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CuadroTexto 7">
            <a:extLst>
              <a:ext uri="{FF2B5EF4-FFF2-40B4-BE49-F238E27FC236}">
                <a16:creationId xmlns:a16="http://schemas.microsoft.com/office/drawing/2014/main" id="{B0DBB543-2532-7F42-90D0-04434BD21619}"/>
              </a:ext>
            </a:extLst>
          </p:cNvPr>
          <p:cNvSpPr txBox="1"/>
          <p:nvPr/>
        </p:nvSpPr>
        <p:spPr>
          <a:xfrm>
            <a:off x="490185" y="1515397"/>
            <a:ext cx="10992747" cy="4732065"/>
          </a:xfrm>
          <a:prstGeom prst="rect">
            <a:avLst/>
          </a:prstGeom>
          <a:noFill/>
        </p:spPr>
        <p:txBody>
          <a:bodyPr wrap="square" rtlCol="0">
            <a:spAutoFit/>
          </a:bodyPr>
          <a:lstStyle/>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Antecedentes</a:t>
            </a:r>
          </a:p>
          <a:p>
            <a:pPr marL="457200" indent="-457200">
              <a:lnSpc>
                <a:spcPct val="150000"/>
              </a:lnSpc>
              <a:buClr>
                <a:schemeClr val="accent6">
                  <a:lumMod val="75000"/>
                </a:schemeClr>
              </a:buClr>
              <a:buFont typeface="+mj-lt"/>
              <a:buAutoNum type="arabicPeriod"/>
            </a:pPr>
            <a:r>
              <a:rPr lang="es-ES_tradnl" sz="2100" b="1" u="sng" dirty="0">
                <a:effectLst>
                  <a:outerShdw blurRad="38100" dist="38100" dir="2700000" algn="tl">
                    <a:srgbClr val="000000">
                      <a:alpha val="43137"/>
                    </a:srgbClr>
                  </a:outerShdw>
                </a:effectLst>
              </a:rPr>
              <a:t>Localización</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Objetivos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Planteamiento del problema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Análisis de la situación actual de la conexión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Estudio de soluciones para la conexión de movilidad sostenible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Valoración económica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Conclusión</a:t>
            </a:r>
          </a:p>
          <a:p>
            <a:pPr marL="285750" indent="-285750">
              <a:buClr>
                <a:schemeClr val="accent1">
                  <a:lumMod val="50000"/>
                </a:schemeClr>
              </a:buClr>
              <a:buFont typeface="Wingdings" pitchFamily="2" charset="2"/>
              <a:buChar char="§"/>
            </a:pPr>
            <a:endParaRPr lang="es-ES_tradnl" dirty="0"/>
          </a:p>
        </p:txBody>
      </p:sp>
      <p:sp>
        <p:nvSpPr>
          <p:cNvPr id="10" name="CuadroTexto 9">
            <a:extLst>
              <a:ext uri="{FF2B5EF4-FFF2-40B4-BE49-F238E27FC236}">
                <a16:creationId xmlns:a16="http://schemas.microsoft.com/office/drawing/2014/main" id="{5F48E52C-75F1-7445-AD2D-666A7D7EEFD5}"/>
              </a:ext>
            </a:extLst>
          </p:cNvPr>
          <p:cNvSpPr txBox="1"/>
          <p:nvPr/>
        </p:nvSpPr>
        <p:spPr>
          <a:xfrm>
            <a:off x="427167" y="1006098"/>
            <a:ext cx="12149462" cy="492443"/>
          </a:xfrm>
          <a:prstGeom prst="rect">
            <a:avLst/>
          </a:prstGeom>
          <a:noFill/>
        </p:spPr>
        <p:txBody>
          <a:bodyPr wrap="square" rtlCol="0">
            <a:spAutoFit/>
          </a:bodyPr>
          <a:lstStyle/>
          <a:p>
            <a:r>
              <a:rPr lang="es-ES_tradnl" sz="2600" b="1" dirty="0">
                <a:solidFill>
                  <a:schemeClr val="accent6">
                    <a:lumMod val="50000"/>
                  </a:schemeClr>
                </a:solidFill>
              </a:rPr>
              <a:t>Índice</a:t>
            </a:r>
          </a:p>
        </p:txBody>
      </p:sp>
      <p:cxnSp>
        <p:nvCxnSpPr>
          <p:cNvPr id="11" name="Conector recto 10">
            <a:extLst>
              <a:ext uri="{FF2B5EF4-FFF2-40B4-BE49-F238E27FC236}">
                <a16:creationId xmlns:a16="http://schemas.microsoft.com/office/drawing/2014/main" id="{E938621E-8C5D-1C40-BBC0-3B9009CE5403}"/>
              </a:ext>
            </a:extLst>
          </p:cNvPr>
          <p:cNvCxnSpPr>
            <a:cxnSpLocks/>
          </p:cNvCxnSpPr>
          <p:nvPr/>
        </p:nvCxnSpPr>
        <p:spPr>
          <a:xfrm>
            <a:off x="490186" y="6398707"/>
            <a:ext cx="11211627" cy="0"/>
          </a:xfrm>
          <a:prstGeom prst="line">
            <a:avLst/>
          </a:prstGeom>
        </p:spPr>
        <p:style>
          <a:lnRef idx="1">
            <a:schemeClr val="accent6"/>
          </a:lnRef>
          <a:fillRef idx="0">
            <a:schemeClr val="accent6"/>
          </a:fillRef>
          <a:effectRef idx="0">
            <a:schemeClr val="accent6"/>
          </a:effectRef>
          <a:fontRef idx="minor">
            <a:schemeClr val="tx1"/>
          </a:fontRef>
        </p:style>
      </p:cxnSp>
      <p:sp>
        <p:nvSpPr>
          <p:cNvPr id="12" name="Marcador de pie de página 1">
            <a:extLst>
              <a:ext uri="{FF2B5EF4-FFF2-40B4-BE49-F238E27FC236}">
                <a16:creationId xmlns:a16="http://schemas.microsoft.com/office/drawing/2014/main" id="{A83242C2-E902-714F-87D7-B7E0E88D5113}"/>
              </a:ext>
            </a:extLst>
          </p:cNvPr>
          <p:cNvSpPr>
            <a:spLocks noGrp="1"/>
          </p:cNvSpPr>
          <p:nvPr>
            <p:ph type="ftr" sz="quarter" idx="11"/>
          </p:nvPr>
        </p:nvSpPr>
        <p:spPr>
          <a:xfrm>
            <a:off x="133283" y="6449362"/>
            <a:ext cx="8019113" cy="365125"/>
          </a:xfrm>
        </p:spPr>
        <p:txBody>
          <a:bodyPr/>
          <a:lstStyle/>
          <a:p>
            <a:r>
              <a:rPr lang="en-US" dirty="0"/>
              <a:t>TFM: </a:t>
            </a:r>
            <a:r>
              <a:rPr lang="es-ES" dirty="0"/>
              <a:t>Análisis </a:t>
            </a:r>
            <a:r>
              <a:rPr lang="es-CO" dirty="0"/>
              <a:t>de la conexión entre la Playa de Postiguet y la Playa La Albufereta de Alicante y propuesta de mejoras.</a:t>
            </a:r>
            <a:endParaRPr lang="en-US" dirty="0"/>
          </a:p>
        </p:txBody>
      </p:sp>
    </p:spTree>
    <p:extLst>
      <p:ext uri="{BB962C8B-B14F-4D97-AF65-F5344CB8AC3E}">
        <p14:creationId xmlns:p14="http://schemas.microsoft.com/office/powerpoint/2010/main" val="1621144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8DD8936F-3622-EBB5-24B7-FFE5039B7BB6}"/>
              </a:ext>
            </a:extLst>
          </p:cNvPr>
          <p:cNvSpPr txBox="1"/>
          <p:nvPr/>
        </p:nvSpPr>
        <p:spPr>
          <a:xfrm>
            <a:off x="416657" y="1132222"/>
            <a:ext cx="12149462" cy="800219"/>
          </a:xfrm>
          <a:prstGeom prst="rect">
            <a:avLst/>
          </a:prstGeom>
          <a:noFill/>
        </p:spPr>
        <p:txBody>
          <a:bodyPr wrap="square" rtlCol="0">
            <a:spAutoFit/>
          </a:bodyPr>
          <a:lstStyle/>
          <a:p>
            <a:r>
              <a:rPr lang="es-ES_tradnl" sz="2600" b="1" dirty="0">
                <a:solidFill>
                  <a:schemeClr val="accent6">
                    <a:lumMod val="50000"/>
                  </a:schemeClr>
                </a:solidFill>
              </a:rPr>
              <a:t>2. Localización.</a:t>
            </a:r>
          </a:p>
          <a:p>
            <a:pPr algn="ctr"/>
            <a:r>
              <a:rPr lang="es-ES_tradnl" sz="2000" b="1" u="sng" dirty="0">
                <a:solidFill>
                  <a:schemeClr val="accent6">
                    <a:lumMod val="50000"/>
                  </a:schemeClr>
                </a:solidFill>
              </a:rPr>
              <a:t>Comunidad Valenciana - Provincia de Alicante – Ciudad de Alicante</a:t>
            </a:r>
          </a:p>
        </p:txBody>
      </p:sp>
      <p:pic>
        <p:nvPicPr>
          <p:cNvPr id="3" name="Imagen 2">
            <a:extLst>
              <a:ext uri="{FF2B5EF4-FFF2-40B4-BE49-F238E27FC236}">
                <a16:creationId xmlns:a16="http://schemas.microsoft.com/office/drawing/2014/main" id="{E17EAD73-BBF5-7BE7-C8F2-65FDD367C8E3}"/>
              </a:ext>
            </a:extLst>
          </p:cNvPr>
          <p:cNvPicPr>
            <a:picLocks noChangeAspect="1"/>
          </p:cNvPicPr>
          <p:nvPr/>
        </p:nvPicPr>
        <p:blipFill>
          <a:blip r:embed="rId6"/>
          <a:stretch>
            <a:fillRect/>
          </a:stretch>
        </p:blipFill>
        <p:spPr>
          <a:xfrm>
            <a:off x="4244135" y="2427733"/>
            <a:ext cx="3981438" cy="3307337"/>
          </a:xfrm>
          <a:prstGeom prst="rect">
            <a:avLst/>
          </a:prstGeom>
        </p:spPr>
      </p:pic>
      <p:pic>
        <p:nvPicPr>
          <p:cNvPr id="9" name="Imagen 8">
            <a:extLst>
              <a:ext uri="{FF2B5EF4-FFF2-40B4-BE49-F238E27FC236}">
                <a16:creationId xmlns:a16="http://schemas.microsoft.com/office/drawing/2014/main" id="{C45A356F-F4C6-84BB-A3A9-A168B21BEAF4}"/>
              </a:ext>
            </a:extLst>
          </p:cNvPr>
          <p:cNvPicPr>
            <a:picLocks noChangeAspect="1"/>
          </p:cNvPicPr>
          <p:nvPr/>
        </p:nvPicPr>
        <p:blipFill>
          <a:blip r:embed="rId7"/>
          <a:stretch>
            <a:fillRect/>
          </a:stretch>
        </p:blipFill>
        <p:spPr>
          <a:xfrm>
            <a:off x="8317011" y="2418441"/>
            <a:ext cx="3695123" cy="3307337"/>
          </a:xfrm>
          <a:prstGeom prst="rect">
            <a:avLst/>
          </a:prstGeom>
        </p:spPr>
      </p:pic>
      <p:pic>
        <p:nvPicPr>
          <p:cNvPr id="11" name="Imagen 10">
            <a:extLst>
              <a:ext uri="{FF2B5EF4-FFF2-40B4-BE49-F238E27FC236}">
                <a16:creationId xmlns:a16="http://schemas.microsoft.com/office/drawing/2014/main" id="{302DD17D-213C-CDAA-5862-18C196193215}"/>
              </a:ext>
            </a:extLst>
          </p:cNvPr>
          <p:cNvPicPr>
            <a:picLocks noChangeAspect="1"/>
          </p:cNvPicPr>
          <p:nvPr/>
        </p:nvPicPr>
        <p:blipFill>
          <a:blip r:embed="rId8"/>
          <a:stretch>
            <a:fillRect/>
          </a:stretch>
        </p:blipFill>
        <p:spPr>
          <a:xfrm>
            <a:off x="271306" y="2422653"/>
            <a:ext cx="3881391" cy="3303125"/>
          </a:xfrm>
          <a:prstGeom prst="rect">
            <a:avLst/>
          </a:prstGeom>
        </p:spPr>
      </p:pic>
    </p:spTree>
    <p:extLst>
      <p:ext uri="{BB962C8B-B14F-4D97-AF65-F5344CB8AC3E}">
        <p14:creationId xmlns:p14="http://schemas.microsoft.com/office/powerpoint/2010/main" val="213774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CuadroTexto 7">
            <a:extLst>
              <a:ext uri="{FF2B5EF4-FFF2-40B4-BE49-F238E27FC236}">
                <a16:creationId xmlns:a16="http://schemas.microsoft.com/office/drawing/2014/main" id="{B0DBB543-2532-7F42-90D0-04434BD21619}"/>
              </a:ext>
            </a:extLst>
          </p:cNvPr>
          <p:cNvSpPr txBox="1"/>
          <p:nvPr/>
        </p:nvSpPr>
        <p:spPr>
          <a:xfrm>
            <a:off x="490185" y="1515397"/>
            <a:ext cx="10992747" cy="4732065"/>
          </a:xfrm>
          <a:prstGeom prst="rect">
            <a:avLst/>
          </a:prstGeom>
          <a:noFill/>
        </p:spPr>
        <p:txBody>
          <a:bodyPr wrap="square" rtlCol="0">
            <a:spAutoFit/>
          </a:bodyPr>
          <a:lstStyle/>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Antecedentes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Localización</a:t>
            </a:r>
          </a:p>
          <a:p>
            <a:pPr marL="457200" indent="-457200">
              <a:lnSpc>
                <a:spcPct val="150000"/>
              </a:lnSpc>
              <a:buClr>
                <a:schemeClr val="accent6">
                  <a:lumMod val="75000"/>
                </a:schemeClr>
              </a:buClr>
              <a:buFont typeface="+mj-lt"/>
              <a:buAutoNum type="arabicPeriod"/>
            </a:pPr>
            <a:r>
              <a:rPr lang="es-ES_tradnl" sz="2100" b="1" u="sng" dirty="0">
                <a:effectLst>
                  <a:outerShdw blurRad="38100" dist="38100" dir="2700000" algn="tl">
                    <a:srgbClr val="000000">
                      <a:alpha val="43137"/>
                    </a:srgbClr>
                  </a:outerShdw>
                </a:effectLst>
              </a:rPr>
              <a:t>Objetivos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Planteamiento del problema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Análisis de la situación actual de la conexión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Estudio de soluciones para la conexión de movilidad sostenible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Valoración económica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Conclusión</a:t>
            </a:r>
          </a:p>
          <a:p>
            <a:pPr marL="285750" indent="-285750">
              <a:buClr>
                <a:schemeClr val="accent1">
                  <a:lumMod val="50000"/>
                </a:schemeClr>
              </a:buClr>
              <a:buFont typeface="Wingdings" pitchFamily="2" charset="2"/>
              <a:buChar char="§"/>
            </a:pPr>
            <a:endParaRPr lang="es-ES_tradnl" dirty="0"/>
          </a:p>
        </p:txBody>
      </p:sp>
      <p:sp>
        <p:nvSpPr>
          <p:cNvPr id="10" name="CuadroTexto 9">
            <a:extLst>
              <a:ext uri="{FF2B5EF4-FFF2-40B4-BE49-F238E27FC236}">
                <a16:creationId xmlns:a16="http://schemas.microsoft.com/office/drawing/2014/main" id="{5F48E52C-75F1-7445-AD2D-666A7D7EEFD5}"/>
              </a:ext>
            </a:extLst>
          </p:cNvPr>
          <p:cNvSpPr txBox="1"/>
          <p:nvPr/>
        </p:nvSpPr>
        <p:spPr>
          <a:xfrm>
            <a:off x="427167" y="1006098"/>
            <a:ext cx="12149462" cy="492443"/>
          </a:xfrm>
          <a:prstGeom prst="rect">
            <a:avLst/>
          </a:prstGeom>
          <a:noFill/>
        </p:spPr>
        <p:txBody>
          <a:bodyPr wrap="square" rtlCol="0">
            <a:spAutoFit/>
          </a:bodyPr>
          <a:lstStyle/>
          <a:p>
            <a:r>
              <a:rPr lang="es-ES_tradnl" sz="2600" b="1" dirty="0">
                <a:solidFill>
                  <a:schemeClr val="accent6">
                    <a:lumMod val="50000"/>
                  </a:schemeClr>
                </a:solidFill>
              </a:rPr>
              <a:t>Índice</a:t>
            </a:r>
          </a:p>
        </p:txBody>
      </p:sp>
      <p:cxnSp>
        <p:nvCxnSpPr>
          <p:cNvPr id="11" name="Conector recto 10">
            <a:extLst>
              <a:ext uri="{FF2B5EF4-FFF2-40B4-BE49-F238E27FC236}">
                <a16:creationId xmlns:a16="http://schemas.microsoft.com/office/drawing/2014/main" id="{E938621E-8C5D-1C40-BBC0-3B9009CE5403}"/>
              </a:ext>
            </a:extLst>
          </p:cNvPr>
          <p:cNvCxnSpPr>
            <a:cxnSpLocks/>
          </p:cNvCxnSpPr>
          <p:nvPr/>
        </p:nvCxnSpPr>
        <p:spPr>
          <a:xfrm>
            <a:off x="490186" y="6398707"/>
            <a:ext cx="11211627" cy="0"/>
          </a:xfrm>
          <a:prstGeom prst="line">
            <a:avLst/>
          </a:prstGeom>
        </p:spPr>
        <p:style>
          <a:lnRef idx="1">
            <a:schemeClr val="accent6"/>
          </a:lnRef>
          <a:fillRef idx="0">
            <a:schemeClr val="accent6"/>
          </a:fillRef>
          <a:effectRef idx="0">
            <a:schemeClr val="accent6"/>
          </a:effectRef>
          <a:fontRef idx="minor">
            <a:schemeClr val="tx1"/>
          </a:fontRef>
        </p:style>
      </p:cxnSp>
      <p:sp>
        <p:nvSpPr>
          <p:cNvPr id="12" name="Marcador de pie de página 1">
            <a:extLst>
              <a:ext uri="{FF2B5EF4-FFF2-40B4-BE49-F238E27FC236}">
                <a16:creationId xmlns:a16="http://schemas.microsoft.com/office/drawing/2014/main" id="{A83242C2-E902-714F-87D7-B7E0E88D5113}"/>
              </a:ext>
            </a:extLst>
          </p:cNvPr>
          <p:cNvSpPr>
            <a:spLocks noGrp="1"/>
          </p:cNvSpPr>
          <p:nvPr>
            <p:ph type="ftr" sz="quarter" idx="11"/>
          </p:nvPr>
        </p:nvSpPr>
        <p:spPr>
          <a:xfrm>
            <a:off x="133283" y="6449362"/>
            <a:ext cx="8019113" cy="365125"/>
          </a:xfrm>
        </p:spPr>
        <p:txBody>
          <a:bodyPr/>
          <a:lstStyle/>
          <a:p>
            <a:r>
              <a:rPr lang="en-US" dirty="0"/>
              <a:t>TFM: </a:t>
            </a:r>
            <a:r>
              <a:rPr lang="es-ES" dirty="0"/>
              <a:t>Análisis </a:t>
            </a:r>
            <a:r>
              <a:rPr lang="es-CO" dirty="0"/>
              <a:t>de la conexión entre la Playa de Postiguet y la Playa La Albufereta de Alicante y propuesta de mejoras.</a:t>
            </a:r>
            <a:endParaRPr lang="en-US" dirty="0"/>
          </a:p>
        </p:txBody>
      </p:sp>
    </p:spTree>
    <p:extLst>
      <p:ext uri="{BB962C8B-B14F-4D97-AF65-F5344CB8AC3E}">
        <p14:creationId xmlns:p14="http://schemas.microsoft.com/office/powerpoint/2010/main" val="4066184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descr="Texto&#10;&#10;Descripción generada automáticamente con confianza baja"/>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descr="Dibujo en blanco y negro&#10;&#10;Descripción generada automáticamente con confianza media"/>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descr="Logotipo&#10;&#10;Descripción generada automáticamente con confianza baja"/>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0F77361D-B731-A2F6-955D-A2D5D566392D}"/>
              </a:ext>
            </a:extLst>
          </p:cNvPr>
          <p:cNvSpPr txBox="1"/>
          <p:nvPr/>
        </p:nvSpPr>
        <p:spPr>
          <a:xfrm>
            <a:off x="416657" y="1132222"/>
            <a:ext cx="12149462" cy="492443"/>
          </a:xfrm>
          <a:prstGeom prst="rect">
            <a:avLst/>
          </a:prstGeom>
          <a:noFill/>
        </p:spPr>
        <p:txBody>
          <a:bodyPr wrap="square" rtlCol="0">
            <a:spAutoFit/>
          </a:bodyPr>
          <a:lstStyle/>
          <a:p>
            <a:r>
              <a:rPr lang="es-ES_tradnl" sz="2600" b="1" dirty="0">
                <a:solidFill>
                  <a:schemeClr val="accent6">
                    <a:lumMod val="50000"/>
                  </a:schemeClr>
                </a:solidFill>
              </a:rPr>
              <a:t>3. Objetivos</a:t>
            </a:r>
          </a:p>
        </p:txBody>
      </p:sp>
      <p:graphicFrame>
        <p:nvGraphicFramePr>
          <p:cNvPr id="10" name="CuadroTexto 7">
            <a:extLst>
              <a:ext uri="{FF2B5EF4-FFF2-40B4-BE49-F238E27FC236}">
                <a16:creationId xmlns:a16="http://schemas.microsoft.com/office/drawing/2014/main" id="{7D237FD5-1192-6448-4E1E-FD1764ABC8CA}"/>
              </a:ext>
            </a:extLst>
          </p:cNvPr>
          <p:cNvGraphicFramePr/>
          <p:nvPr>
            <p:extLst>
              <p:ext uri="{D42A27DB-BD31-4B8C-83A1-F6EECF244321}">
                <p14:modId xmlns:p14="http://schemas.microsoft.com/office/powerpoint/2010/main" val="3789255053"/>
              </p:ext>
            </p:extLst>
          </p:nvPr>
        </p:nvGraphicFramePr>
        <p:xfrm>
          <a:off x="568959" y="1852486"/>
          <a:ext cx="11287761" cy="370503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855202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CuadroTexto 7">
            <a:extLst>
              <a:ext uri="{FF2B5EF4-FFF2-40B4-BE49-F238E27FC236}">
                <a16:creationId xmlns:a16="http://schemas.microsoft.com/office/drawing/2014/main" id="{B0DBB543-2532-7F42-90D0-04434BD21619}"/>
              </a:ext>
            </a:extLst>
          </p:cNvPr>
          <p:cNvSpPr txBox="1"/>
          <p:nvPr/>
        </p:nvSpPr>
        <p:spPr>
          <a:xfrm>
            <a:off x="490185" y="1515397"/>
            <a:ext cx="10992747" cy="4732065"/>
          </a:xfrm>
          <a:prstGeom prst="rect">
            <a:avLst/>
          </a:prstGeom>
          <a:noFill/>
        </p:spPr>
        <p:txBody>
          <a:bodyPr wrap="square" rtlCol="0">
            <a:spAutoFit/>
          </a:bodyPr>
          <a:lstStyle/>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Antecedentes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Localización</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Objetivos</a:t>
            </a:r>
          </a:p>
          <a:p>
            <a:pPr marL="457200" indent="-457200">
              <a:lnSpc>
                <a:spcPct val="150000"/>
              </a:lnSpc>
              <a:buClr>
                <a:schemeClr val="accent6">
                  <a:lumMod val="75000"/>
                </a:schemeClr>
              </a:buClr>
              <a:buFont typeface="+mj-lt"/>
              <a:buAutoNum type="arabicPeriod"/>
            </a:pPr>
            <a:r>
              <a:rPr lang="es-ES_tradnl" sz="2100" b="1" u="sng" dirty="0">
                <a:effectLst>
                  <a:outerShdw blurRad="38100" dist="38100" dir="2700000" algn="tl">
                    <a:srgbClr val="000000">
                      <a:alpha val="43137"/>
                    </a:srgbClr>
                  </a:outerShdw>
                </a:effectLst>
              </a:rPr>
              <a:t>Planteamiento del problema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Análisis de la situación actual de la conexión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Estudio de soluciones para la conexión de movilidad sostenible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Valoración económica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Conclusión</a:t>
            </a:r>
          </a:p>
          <a:p>
            <a:pPr marL="285750" indent="-285750">
              <a:buClr>
                <a:schemeClr val="accent1">
                  <a:lumMod val="50000"/>
                </a:schemeClr>
              </a:buClr>
              <a:buFont typeface="Wingdings" pitchFamily="2" charset="2"/>
              <a:buChar char="§"/>
            </a:pPr>
            <a:endParaRPr lang="es-ES_tradnl" dirty="0"/>
          </a:p>
        </p:txBody>
      </p:sp>
      <p:sp>
        <p:nvSpPr>
          <p:cNvPr id="10" name="CuadroTexto 9">
            <a:extLst>
              <a:ext uri="{FF2B5EF4-FFF2-40B4-BE49-F238E27FC236}">
                <a16:creationId xmlns:a16="http://schemas.microsoft.com/office/drawing/2014/main" id="{5F48E52C-75F1-7445-AD2D-666A7D7EEFD5}"/>
              </a:ext>
            </a:extLst>
          </p:cNvPr>
          <p:cNvSpPr txBox="1"/>
          <p:nvPr/>
        </p:nvSpPr>
        <p:spPr>
          <a:xfrm>
            <a:off x="427167" y="1006098"/>
            <a:ext cx="12149462" cy="492443"/>
          </a:xfrm>
          <a:prstGeom prst="rect">
            <a:avLst/>
          </a:prstGeom>
          <a:noFill/>
        </p:spPr>
        <p:txBody>
          <a:bodyPr wrap="square" rtlCol="0">
            <a:spAutoFit/>
          </a:bodyPr>
          <a:lstStyle/>
          <a:p>
            <a:r>
              <a:rPr lang="es-ES_tradnl" sz="2600" b="1" dirty="0">
                <a:solidFill>
                  <a:schemeClr val="accent6">
                    <a:lumMod val="50000"/>
                  </a:schemeClr>
                </a:solidFill>
              </a:rPr>
              <a:t>Índice</a:t>
            </a:r>
          </a:p>
        </p:txBody>
      </p:sp>
      <p:cxnSp>
        <p:nvCxnSpPr>
          <p:cNvPr id="11" name="Conector recto 10">
            <a:extLst>
              <a:ext uri="{FF2B5EF4-FFF2-40B4-BE49-F238E27FC236}">
                <a16:creationId xmlns:a16="http://schemas.microsoft.com/office/drawing/2014/main" id="{E938621E-8C5D-1C40-BBC0-3B9009CE5403}"/>
              </a:ext>
            </a:extLst>
          </p:cNvPr>
          <p:cNvCxnSpPr>
            <a:cxnSpLocks/>
          </p:cNvCxnSpPr>
          <p:nvPr/>
        </p:nvCxnSpPr>
        <p:spPr>
          <a:xfrm>
            <a:off x="490186" y="6398707"/>
            <a:ext cx="11211627" cy="0"/>
          </a:xfrm>
          <a:prstGeom prst="line">
            <a:avLst/>
          </a:prstGeom>
        </p:spPr>
        <p:style>
          <a:lnRef idx="1">
            <a:schemeClr val="accent6"/>
          </a:lnRef>
          <a:fillRef idx="0">
            <a:schemeClr val="accent6"/>
          </a:fillRef>
          <a:effectRef idx="0">
            <a:schemeClr val="accent6"/>
          </a:effectRef>
          <a:fontRef idx="minor">
            <a:schemeClr val="tx1"/>
          </a:fontRef>
        </p:style>
      </p:cxnSp>
      <p:sp>
        <p:nvSpPr>
          <p:cNvPr id="12" name="Marcador de pie de página 1">
            <a:extLst>
              <a:ext uri="{FF2B5EF4-FFF2-40B4-BE49-F238E27FC236}">
                <a16:creationId xmlns:a16="http://schemas.microsoft.com/office/drawing/2014/main" id="{A83242C2-E902-714F-87D7-B7E0E88D5113}"/>
              </a:ext>
            </a:extLst>
          </p:cNvPr>
          <p:cNvSpPr>
            <a:spLocks noGrp="1"/>
          </p:cNvSpPr>
          <p:nvPr>
            <p:ph type="ftr" sz="quarter" idx="11"/>
          </p:nvPr>
        </p:nvSpPr>
        <p:spPr>
          <a:xfrm>
            <a:off x="133283" y="6449362"/>
            <a:ext cx="8019113" cy="365125"/>
          </a:xfrm>
        </p:spPr>
        <p:txBody>
          <a:bodyPr/>
          <a:lstStyle/>
          <a:p>
            <a:r>
              <a:rPr lang="en-US" dirty="0"/>
              <a:t>TFM: </a:t>
            </a:r>
            <a:r>
              <a:rPr lang="es-ES" dirty="0"/>
              <a:t>Análisis </a:t>
            </a:r>
            <a:r>
              <a:rPr lang="es-CO" dirty="0"/>
              <a:t>de la conexión entre la Playa de Postiguet y la Playa La Albufereta de Alicante y propuesta de mejoras.</a:t>
            </a:r>
            <a:endParaRPr lang="en-US" dirty="0"/>
          </a:p>
        </p:txBody>
      </p:sp>
    </p:spTree>
    <p:extLst>
      <p:ext uri="{BB962C8B-B14F-4D97-AF65-F5344CB8AC3E}">
        <p14:creationId xmlns:p14="http://schemas.microsoft.com/office/powerpoint/2010/main" val="137227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E514A744-DAB8-5F87-24F8-29DB26496B65}"/>
              </a:ext>
            </a:extLst>
          </p:cNvPr>
          <p:cNvSpPr txBox="1"/>
          <p:nvPr/>
        </p:nvSpPr>
        <p:spPr>
          <a:xfrm>
            <a:off x="416657" y="1132222"/>
            <a:ext cx="12149462" cy="492443"/>
          </a:xfrm>
          <a:prstGeom prst="rect">
            <a:avLst/>
          </a:prstGeom>
          <a:noFill/>
        </p:spPr>
        <p:txBody>
          <a:bodyPr wrap="square" rtlCol="0">
            <a:spAutoFit/>
          </a:bodyPr>
          <a:lstStyle/>
          <a:p>
            <a:r>
              <a:rPr lang="es-ES_tradnl" sz="2600" b="1" dirty="0">
                <a:solidFill>
                  <a:schemeClr val="accent6">
                    <a:lumMod val="50000"/>
                  </a:schemeClr>
                </a:solidFill>
              </a:rPr>
              <a:t>4. Planteamiento del problema</a:t>
            </a:r>
          </a:p>
        </p:txBody>
      </p:sp>
      <p:pic>
        <p:nvPicPr>
          <p:cNvPr id="11" name="Imagen 10">
            <a:extLst>
              <a:ext uri="{FF2B5EF4-FFF2-40B4-BE49-F238E27FC236}">
                <a16:creationId xmlns:a16="http://schemas.microsoft.com/office/drawing/2014/main" id="{DEF18113-5352-92F6-4B01-83455D57C48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16532" y="3673727"/>
            <a:ext cx="5451841" cy="2913914"/>
          </a:xfrm>
          <a:prstGeom prst="rect">
            <a:avLst/>
          </a:prstGeom>
          <a:noFill/>
        </p:spPr>
      </p:pic>
      <p:pic>
        <p:nvPicPr>
          <p:cNvPr id="12" name="Imagen 11" descr="Vista de calle con carros">
            <a:extLst>
              <a:ext uri="{FF2B5EF4-FFF2-40B4-BE49-F238E27FC236}">
                <a16:creationId xmlns:a16="http://schemas.microsoft.com/office/drawing/2014/main" id="{B8FDFECE-6DEE-111A-AF63-61E86E0CD1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94719" y="3673727"/>
            <a:ext cx="5344975" cy="2913914"/>
          </a:xfrm>
          <a:prstGeom prst="rect">
            <a:avLst/>
          </a:prstGeom>
        </p:spPr>
      </p:pic>
      <p:graphicFrame>
        <p:nvGraphicFramePr>
          <p:cNvPr id="14" name="CuadroTexto 9">
            <a:extLst>
              <a:ext uri="{FF2B5EF4-FFF2-40B4-BE49-F238E27FC236}">
                <a16:creationId xmlns:a16="http://schemas.microsoft.com/office/drawing/2014/main" id="{F1280557-DA96-6E61-3A67-B2666EBF29BB}"/>
              </a:ext>
            </a:extLst>
          </p:cNvPr>
          <p:cNvGraphicFramePr/>
          <p:nvPr>
            <p:extLst>
              <p:ext uri="{D42A27DB-BD31-4B8C-83A1-F6EECF244321}">
                <p14:modId xmlns:p14="http://schemas.microsoft.com/office/powerpoint/2010/main" val="2941510061"/>
              </p:ext>
            </p:extLst>
          </p:nvPr>
        </p:nvGraphicFramePr>
        <p:xfrm>
          <a:off x="906746" y="1495034"/>
          <a:ext cx="11356374" cy="230832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40361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CuadroTexto 7">
            <a:extLst>
              <a:ext uri="{FF2B5EF4-FFF2-40B4-BE49-F238E27FC236}">
                <a16:creationId xmlns:a16="http://schemas.microsoft.com/office/drawing/2014/main" id="{B0DBB543-2532-7F42-90D0-04434BD21619}"/>
              </a:ext>
            </a:extLst>
          </p:cNvPr>
          <p:cNvSpPr txBox="1"/>
          <p:nvPr/>
        </p:nvSpPr>
        <p:spPr>
          <a:xfrm>
            <a:off x="490185" y="1515397"/>
            <a:ext cx="10992747" cy="4732065"/>
          </a:xfrm>
          <a:prstGeom prst="rect">
            <a:avLst/>
          </a:prstGeom>
          <a:noFill/>
        </p:spPr>
        <p:txBody>
          <a:bodyPr wrap="square" rtlCol="0">
            <a:spAutoFit/>
          </a:bodyPr>
          <a:lstStyle/>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Antecedentes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Localización</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Objetivos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Planteamiento del problema</a:t>
            </a:r>
          </a:p>
          <a:p>
            <a:pPr marL="457200" indent="-457200">
              <a:lnSpc>
                <a:spcPct val="150000"/>
              </a:lnSpc>
              <a:buClr>
                <a:schemeClr val="accent6">
                  <a:lumMod val="75000"/>
                </a:schemeClr>
              </a:buClr>
              <a:buFont typeface="+mj-lt"/>
              <a:buAutoNum type="arabicPeriod"/>
            </a:pPr>
            <a:r>
              <a:rPr lang="es-ES_tradnl" sz="2100" b="1" u="sng" dirty="0">
                <a:effectLst>
                  <a:outerShdw blurRad="38100" dist="38100" dir="2700000" algn="tl">
                    <a:srgbClr val="000000">
                      <a:alpha val="43137"/>
                    </a:srgbClr>
                  </a:outerShdw>
                </a:effectLst>
              </a:rPr>
              <a:t>Análisis de la situación actual de la conexión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Estudio de soluciones para la conexión de movilidad sostenible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Valoración económica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Conclusión</a:t>
            </a:r>
          </a:p>
          <a:p>
            <a:pPr marL="285750" indent="-285750">
              <a:buClr>
                <a:schemeClr val="accent1">
                  <a:lumMod val="50000"/>
                </a:schemeClr>
              </a:buClr>
              <a:buFont typeface="Wingdings" pitchFamily="2" charset="2"/>
              <a:buChar char="§"/>
            </a:pPr>
            <a:endParaRPr lang="es-ES_tradnl" dirty="0"/>
          </a:p>
        </p:txBody>
      </p:sp>
      <p:sp>
        <p:nvSpPr>
          <p:cNvPr id="10" name="CuadroTexto 9">
            <a:extLst>
              <a:ext uri="{FF2B5EF4-FFF2-40B4-BE49-F238E27FC236}">
                <a16:creationId xmlns:a16="http://schemas.microsoft.com/office/drawing/2014/main" id="{5F48E52C-75F1-7445-AD2D-666A7D7EEFD5}"/>
              </a:ext>
            </a:extLst>
          </p:cNvPr>
          <p:cNvSpPr txBox="1"/>
          <p:nvPr/>
        </p:nvSpPr>
        <p:spPr>
          <a:xfrm>
            <a:off x="427167" y="1006098"/>
            <a:ext cx="12149462" cy="492443"/>
          </a:xfrm>
          <a:prstGeom prst="rect">
            <a:avLst/>
          </a:prstGeom>
          <a:noFill/>
        </p:spPr>
        <p:txBody>
          <a:bodyPr wrap="square" rtlCol="0">
            <a:spAutoFit/>
          </a:bodyPr>
          <a:lstStyle/>
          <a:p>
            <a:r>
              <a:rPr lang="es-ES_tradnl" sz="2600" b="1" dirty="0">
                <a:solidFill>
                  <a:schemeClr val="accent6">
                    <a:lumMod val="50000"/>
                  </a:schemeClr>
                </a:solidFill>
              </a:rPr>
              <a:t>Índice</a:t>
            </a:r>
          </a:p>
        </p:txBody>
      </p:sp>
      <p:cxnSp>
        <p:nvCxnSpPr>
          <p:cNvPr id="11" name="Conector recto 10">
            <a:extLst>
              <a:ext uri="{FF2B5EF4-FFF2-40B4-BE49-F238E27FC236}">
                <a16:creationId xmlns:a16="http://schemas.microsoft.com/office/drawing/2014/main" id="{E938621E-8C5D-1C40-BBC0-3B9009CE5403}"/>
              </a:ext>
            </a:extLst>
          </p:cNvPr>
          <p:cNvCxnSpPr>
            <a:cxnSpLocks/>
          </p:cNvCxnSpPr>
          <p:nvPr/>
        </p:nvCxnSpPr>
        <p:spPr>
          <a:xfrm>
            <a:off x="490186" y="6398707"/>
            <a:ext cx="11211627" cy="0"/>
          </a:xfrm>
          <a:prstGeom prst="line">
            <a:avLst/>
          </a:prstGeom>
        </p:spPr>
        <p:style>
          <a:lnRef idx="1">
            <a:schemeClr val="accent6"/>
          </a:lnRef>
          <a:fillRef idx="0">
            <a:schemeClr val="accent6"/>
          </a:fillRef>
          <a:effectRef idx="0">
            <a:schemeClr val="accent6"/>
          </a:effectRef>
          <a:fontRef idx="minor">
            <a:schemeClr val="tx1"/>
          </a:fontRef>
        </p:style>
      </p:cxnSp>
      <p:sp>
        <p:nvSpPr>
          <p:cNvPr id="12" name="Marcador de pie de página 1">
            <a:extLst>
              <a:ext uri="{FF2B5EF4-FFF2-40B4-BE49-F238E27FC236}">
                <a16:creationId xmlns:a16="http://schemas.microsoft.com/office/drawing/2014/main" id="{A83242C2-E902-714F-87D7-B7E0E88D5113}"/>
              </a:ext>
            </a:extLst>
          </p:cNvPr>
          <p:cNvSpPr>
            <a:spLocks noGrp="1"/>
          </p:cNvSpPr>
          <p:nvPr>
            <p:ph type="ftr" sz="quarter" idx="11"/>
          </p:nvPr>
        </p:nvSpPr>
        <p:spPr>
          <a:xfrm>
            <a:off x="133283" y="6449362"/>
            <a:ext cx="8019113" cy="365125"/>
          </a:xfrm>
        </p:spPr>
        <p:txBody>
          <a:bodyPr/>
          <a:lstStyle/>
          <a:p>
            <a:r>
              <a:rPr lang="en-US" dirty="0"/>
              <a:t>TFM: </a:t>
            </a:r>
            <a:r>
              <a:rPr lang="es-ES" dirty="0"/>
              <a:t>Análisis </a:t>
            </a:r>
            <a:r>
              <a:rPr lang="es-CO" dirty="0"/>
              <a:t>de la conexión entre la Playa de Postiguet y la Playa La Albufereta de Alicante y propuesta de mejoras.</a:t>
            </a:r>
            <a:endParaRPr lang="en-US" dirty="0"/>
          </a:p>
        </p:txBody>
      </p:sp>
    </p:spTree>
    <p:extLst>
      <p:ext uri="{BB962C8B-B14F-4D97-AF65-F5344CB8AC3E}">
        <p14:creationId xmlns:p14="http://schemas.microsoft.com/office/powerpoint/2010/main" val="2167031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306512"/>
          </a:xfrm>
          <a:prstGeom prst="rect">
            <a:avLst/>
          </a:prstGeom>
          <a:noFill/>
        </p:spPr>
        <p:txBody>
          <a:bodyPr wrap="square" rtlCol="0">
            <a:spAutoFit/>
          </a:bodyPr>
          <a:lstStyle/>
          <a:p>
            <a:r>
              <a:rPr lang="es-ES_tradnl" sz="2600" b="1" dirty="0">
                <a:solidFill>
                  <a:schemeClr val="accent6">
                    <a:lumMod val="50000"/>
                  </a:schemeClr>
                </a:solidFill>
              </a:rPr>
              <a:t>5. Análisis de la situación actual de la conexión entre la playa Postiguet y la playa la Albufereta</a:t>
            </a:r>
          </a:p>
          <a:p>
            <a:pPr indent="457200">
              <a:lnSpc>
                <a:spcPct val="150000"/>
              </a:lnSpc>
            </a:pPr>
            <a:r>
              <a:rPr lang="es-ES" sz="2000" dirty="0">
                <a:solidFill>
                  <a:schemeClr val="tx1">
                    <a:lumMod val="75000"/>
                    <a:lumOff val="25000"/>
                  </a:schemeClr>
                </a:solidFill>
              </a:rPr>
              <a:t>Proporciona una descripción de las situaciones actuales que están relacionadas con la propuesta</a:t>
            </a:r>
            <a:endParaRPr lang="es-ES_tradnl" sz="2600" b="1" dirty="0">
              <a:solidFill>
                <a:schemeClr val="tx1">
                  <a:lumMod val="75000"/>
                  <a:lumOff val="25000"/>
                </a:schemeClr>
              </a:solidFill>
            </a:endParaRPr>
          </a:p>
        </p:txBody>
      </p:sp>
      <p:sp>
        <p:nvSpPr>
          <p:cNvPr id="3" name="CuadroTexto 2">
            <a:extLst>
              <a:ext uri="{FF2B5EF4-FFF2-40B4-BE49-F238E27FC236}">
                <a16:creationId xmlns:a16="http://schemas.microsoft.com/office/drawing/2014/main" id="{94B7C2CA-45AC-61AF-31AF-B175F435E76A}"/>
              </a:ext>
            </a:extLst>
          </p:cNvPr>
          <p:cNvSpPr txBox="1"/>
          <p:nvPr/>
        </p:nvSpPr>
        <p:spPr>
          <a:xfrm>
            <a:off x="843280" y="2316480"/>
            <a:ext cx="4775248" cy="6278642"/>
          </a:xfrm>
          <a:prstGeom prst="rect">
            <a:avLst/>
          </a:prstGeom>
          <a:noFill/>
        </p:spPr>
        <p:txBody>
          <a:bodyPr wrap="square" rtlCol="0">
            <a:spAutoFit/>
          </a:bodyPr>
          <a:lstStyle/>
          <a:p>
            <a:pPr>
              <a:lnSpc>
                <a:spcPct val="150000"/>
              </a:lnSpc>
            </a:pPr>
            <a:r>
              <a:rPr lang="es-ES_tradnl" sz="2600" b="1" dirty="0">
                <a:solidFill>
                  <a:schemeClr val="accent6">
                    <a:lumMod val="50000"/>
                  </a:schemeClr>
                </a:solidFill>
              </a:rPr>
              <a:t>5.1 </a:t>
            </a:r>
            <a:r>
              <a:rPr lang="es-ES_tradnl" sz="2400" b="1" dirty="0">
                <a:solidFill>
                  <a:schemeClr val="accent6">
                    <a:lumMod val="50000"/>
                  </a:schemeClr>
                </a:solidFill>
              </a:rPr>
              <a:t>Antigua zona ferroviaria.</a:t>
            </a:r>
          </a:p>
          <a:p>
            <a:pPr marL="800100" lvl="1" indent="-342900">
              <a:lnSpc>
                <a:spcPct val="150000"/>
              </a:lnSpc>
              <a:buFont typeface="Arial" panose="020B0604020202020204" pitchFamily="34" charset="0"/>
              <a:buChar char="•"/>
              <a:defRPr/>
            </a:pPr>
            <a:r>
              <a:rPr kumimoji="0" lang="es-ES" sz="20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La antigua zona ferroviaria que se aprovechara es de 1.3 km aproximadamente.</a:t>
            </a:r>
          </a:p>
          <a:p>
            <a:pPr marL="800100" lvl="1" indent="-342900">
              <a:lnSpc>
                <a:spcPct val="150000"/>
              </a:lnSpc>
              <a:buFont typeface="Arial" panose="020B0604020202020204" pitchFamily="34" charset="0"/>
              <a:buChar char="•"/>
              <a:defRPr/>
            </a:pPr>
            <a:r>
              <a:rPr lang="es-ES" sz="2000" dirty="0">
                <a:solidFill>
                  <a:prstClr val="black">
                    <a:lumMod val="75000"/>
                    <a:lumOff val="25000"/>
                  </a:prstClr>
                </a:solidFill>
                <a:latin typeface="Calibri" panose="020F0502020204030204"/>
              </a:rPr>
              <a:t>Se aprovechará los servicios ya instalados previamente como la energía o el mismo firme.</a:t>
            </a:r>
          </a:p>
          <a:p>
            <a:pPr marL="800100" lvl="1" indent="-342900">
              <a:lnSpc>
                <a:spcPct val="150000"/>
              </a:lnSpc>
              <a:buFont typeface="Arial" panose="020B0604020202020204" pitchFamily="34" charset="0"/>
              <a:buChar char="•"/>
              <a:defRPr/>
            </a:pPr>
            <a:r>
              <a:rPr kumimoji="0" lang="es-ES" sz="20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Recupe</a:t>
            </a:r>
            <a:r>
              <a:rPr lang="es-ES" sz="2000" dirty="0">
                <a:solidFill>
                  <a:prstClr val="black">
                    <a:lumMod val="75000"/>
                    <a:lumOff val="25000"/>
                  </a:prstClr>
                </a:solidFill>
                <a:latin typeface="Calibri" panose="020F0502020204030204"/>
              </a:rPr>
              <a:t>rar un itinerario que actualmente no se usa.</a:t>
            </a:r>
            <a:endParaRPr kumimoji="0" lang="es-ES" sz="20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800100" lvl="1" indent="-342900">
              <a:lnSpc>
                <a:spcPct val="150000"/>
              </a:lnSpc>
              <a:buFont typeface="Arial" panose="020B0604020202020204" pitchFamily="34" charset="0"/>
              <a:buChar char="•"/>
              <a:defRPr/>
            </a:pPr>
            <a:endParaRPr kumimoji="0" lang="es-ES" sz="20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800100" lvl="1" indent="-342900">
              <a:lnSpc>
                <a:spcPct val="150000"/>
              </a:lnSpc>
              <a:buFont typeface="Arial" panose="020B0604020202020204" pitchFamily="34" charset="0"/>
              <a:buChar char="•"/>
              <a:defRPr/>
            </a:pPr>
            <a:endParaRPr kumimoji="0" lang="es-ES" sz="20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800100" lvl="1" indent="-342900">
              <a:lnSpc>
                <a:spcPct val="150000"/>
              </a:lnSpc>
              <a:buFont typeface="Arial" panose="020B0604020202020204" pitchFamily="34" charset="0"/>
              <a:buChar char="•"/>
              <a:defRPr/>
            </a:pPr>
            <a:endParaRPr kumimoji="0" lang="es-ES_tradnl" sz="26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800100" lvl="1" indent="-342900">
              <a:buFont typeface="Arial" panose="020B0604020202020204" pitchFamily="34" charset="0"/>
              <a:buChar char="•"/>
            </a:pPr>
            <a:endParaRPr lang="es-ES_tradnl" sz="2400" b="1" dirty="0">
              <a:solidFill>
                <a:schemeClr val="accent6">
                  <a:lumMod val="50000"/>
                </a:schemeClr>
              </a:solidFill>
            </a:endParaRPr>
          </a:p>
        </p:txBody>
      </p:sp>
      <p:pic>
        <p:nvPicPr>
          <p:cNvPr id="13" name="Imagen 12">
            <a:extLst>
              <a:ext uri="{FF2B5EF4-FFF2-40B4-BE49-F238E27FC236}">
                <a16:creationId xmlns:a16="http://schemas.microsoft.com/office/drawing/2014/main" id="{B9410EB0-6A0D-3D87-8F7A-DCBB00024CF5}"/>
              </a:ext>
            </a:extLst>
          </p:cNvPr>
          <p:cNvPicPr>
            <a:picLocks noChangeAspect="1"/>
          </p:cNvPicPr>
          <p:nvPr/>
        </p:nvPicPr>
        <p:blipFill>
          <a:blip r:embed="rId6"/>
          <a:stretch>
            <a:fillRect/>
          </a:stretch>
        </p:blipFill>
        <p:spPr>
          <a:xfrm>
            <a:off x="6167168" y="2537410"/>
            <a:ext cx="5430545" cy="4083260"/>
          </a:xfrm>
          <a:prstGeom prst="rect">
            <a:avLst/>
          </a:prstGeom>
        </p:spPr>
      </p:pic>
    </p:spTree>
    <p:extLst>
      <p:ext uri="{BB962C8B-B14F-4D97-AF65-F5344CB8AC3E}">
        <p14:creationId xmlns:p14="http://schemas.microsoft.com/office/powerpoint/2010/main" val="4111617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CuadroTexto 7">
            <a:extLst>
              <a:ext uri="{FF2B5EF4-FFF2-40B4-BE49-F238E27FC236}">
                <a16:creationId xmlns:a16="http://schemas.microsoft.com/office/drawing/2014/main" id="{68903FE2-EB67-C47F-57F1-E74DBD3462B2}"/>
              </a:ext>
            </a:extLst>
          </p:cNvPr>
          <p:cNvSpPr txBox="1"/>
          <p:nvPr/>
        </p:nvSpPr>
        <p:spPr>
          <a:xfrm>
            <a:off x="594287" y="1210639"/>
            <a:ext cx="6096000" cy="461665"/>
          </a:xfrm>
          <a:prstGeom prst="rect">
            <a:avLst/>
          </a:prstGeom>
          <a:noFill/>
        </p:spPr>
        <p:txBody>
          <a:bodyPr wrap="square">
            <a:spAutoFit/>
          </a:bodyPr>
          <a:lstStyle/>
          <a:p>
            <a:r>
              <a:rPr lang="es-ES_tradnl" sz="2400" b="1" dirty="0">
                <a:solidFill>
                  <a:schemeClr val="accent6">
                    <a:lumMod val="50000"/>
                  </a:schemeClr>
                </a:solidFill>
              </a:rPr>
              <a:t>5.1 Antigua zona ferroviaria.</a:t>
            </a:r>
          </a:p>
        </p:txBody>
      </p:sp>
      <p:pic>
        <p:nvPicPr>
          <p:cNvPr id="13" name="Imagen 12">
            <a:extLst>
              <a:ext uri="{FF2B5EF4-FFF2-40B4-BE49-F238E27FC236}">
                <a16:creationId xmlns:a16="http://schemas.microsoft.com/office/drawing/2014/main" id="{0CAF130F-A522-98AE-8BAB-A82BDE269FB2}"/>
              </a:ext>
            </a:extLst>
          </p:cNvPr>
          <p:cNvPicPr>
            <a:picLocks noChangeAspect="1"/>
          </p:cNvPicPr>
          <p:nvPr/>
        </p:nvPicPr>
        <p:blipFill>
          <a:blip r:embed="rId6"/>
          <a:stretch>
            <a:fillRect/>
          </a:stretch>
        </p:blipFill>
        <p:spPr>
          <a:xfrm>
            <a:off x="672145" y="1683505"/>
            <a:ext cx="6389051" cy="4532278"/>
          </a:xfrm>
          <a:prstGeom prst="rect">
            <a:avLst/>
          </a:prstGeom>
        </p:spPr>
      </p:pic>
      <p:pic>
        <p:nvPicPr>
          <p:cNvPr id="14" name="Imagen 13">
            <a:extLst>
              <a:ext uri="{FF2B5EF4-FFF2-40B4-BE49-F238E27FC236}">
                <a16:creationId xmlns:a16="http://schemas.microsoft.com/office/drawing/2014/main" id="{B9AD0228-7FEC-7429-CB61-AC9929D61600}"/>
              </a:ext>
            </a:extLst>
          </p:cNvPr>
          <p:cNvPicPr>
            <a:picLocks noChangeAspect="1"/>
          </p:cNvPicPr>
          <p:nvPr/>
        </p:nvPicPr>
        <p:blipFill>
          <a:blip r:embed="rId7"/>
          <a:stretch>
            <a:fillRect/>
          </a:stretch>
        </p:blipFill>
        <p:spPr>
          <a:xfrm>
            <a:off x="7151054" y="1672304"/>
            <a:ext cx="4929185" cy="4543479"/>
          </a:xfrm>
          <a:prstGeom prst="rect">
            <a:avLst/>
          </a:prstGeom>
        </p:spPr>
      </p:pic>
    </p:spTree>
    <p:extLst>
      <p:ext uri="{BB962C8B-B14F-4D97-AF65-F5344CB8AC3E}">
        <p14:creationId xmlns:p14="http://schemas.microsoft.com/office/powerpoint/2010/main" val="3756566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C340A32B-C918-11B6-C15E-DF0DD70970C3}"/>
              </a:ext>
            </a:extLst>
          </p:cNvPr>
          <p:cNvSpPr txBox="1"/>
          <p:nvPr/>
        </p:nvSpPr>
        <p:spPr>
          <a:xfrm>
            <a:off x="594287" y="1210639"/>
            <a:ext cx="11526593" cy="1600438"/>
          </a:xfrm>
          <a:prstGeom prst="rect">
            <a:avLst/>
          </a:prstGeom>
          <a:noFill/>
        </p:spPr>
        <p:txBody>
          <a:bodyPr wrap="square">
            <a:spAutoFit/>
          </a:bodyPr>
          <a:lstStyle/>
          <a:p>
            <a:r>
              <a:rPr lang="es-ES_tradnl" sz="2400" b="1" dirty="0">
                <a:solidFill>
                  <a:schemeClr val="accent6">
                    <a:lumMod val="50000"/>
                  </a:schemeClr>
                </a:solidFill>
              </a:rPr>
              <a:t>5.2 Itinerario ciclista actual y planificación futura de la red de ciclovías según el PMUS de Alicante.</a:t>
            </a:r>
          </a:p>
          <a:p>
            <a:pPr marL="342900" indent="-342900">
              <a:lnSpc>
                <a:spcPct val="150000"/>
              </a:lnSpc>
              <a:buFont typeface="Arial" panose="020B0604020202020204" pitchFamily="34" charset="0"/>
              <a:buChar char="•"/>
            </a:pPr>
            <a:r>
              <a:rPr lang="es-ES" sz="2000" dirty="0">
                <a:solidFill>
                  <a:schemeClr val="accent6">
                    <a:lumMod val="50000"/>
                  </a:schemeClr>
                </a:solidFill>
              </a:rPr>
              <a:t>Se extiende una red de infraestructura ciclista que abarca un total de 471 kilómetros. </a:t>
            </a:r>
          </a:p>
          <a:p>
            <a:pPr marL="342900" indent="-342900" algn="just">
              <a:buFont typeface="Arial" panose="020B0604020202020204" pitchFamily="34" charset="0"/>
              <a:buChar char="•"/>
            </a:pPr>
            <a:r>
              <a:rPr lang="es-ES" sz="2000" dirty="0">
                <a:solidFill>
                  <a:schemeClr val="accent6">
                    <a:lumMod val="50000"/>
                  </a:schemeClr>
                </a:solidFill>
              </a:rPr>
              <a:t>Incluye diversas opciones para ciclistas.</a:t>
            </a:r>
            <a:endParaRPr lang="es-ES_tradnl" sz="2000" dirty="0">
              <a:solidFill>
                <a:schemeClr val="accent6">
                  <a:lumMod val="50000"/>
                </a:schemeClr>
              </a:solidFill>
            </a:endParaRPr>
          </a:p>
        </p:txBody>
      </p:sp>
      <p:pic>
        <p:nvPicPr>
          <p:cNvPr id="11" name="Imagen 10">
            <a:extLst>
              <a:ext uri="{FF2B5EF4-FFF2-40B4-BE49-F238E27FC236}">
                <a16:creationId xmlns:a16="http://schemas.microsoft.com/office/drawing/2014/main" id="{4AB51E30-A9C5-240D-4B28-7BD5184AD3A1}"/>
              </a:ext>
            </a:extLst>
          </p:cNvPr>
          <p:cNvPicPr>
            <a:picLocks noChangeAspect="1"/>
          </p:cNvPicPr>
          <p:nvPr/>
        </p:nvPicPr>
        <p:blipFill>
          <a:blip r:embed="rId6"/>
          <a:stretch>
            <a:fillRect/>
          </a:stretch>
        </p:blipFill>
        <p:spPr>
          <a:xfrm>
            <a:off x="594287" y="2811077"/>
            <a:ext cx="5963920" cy="3884363"/>
          </a:xfrm>
          <a:prstGeom prst="rect">
            <a:avLst/>
          </a:prstGeom>
        </p:spPr>
      </p:pic>
      <p:pic>
        <p:nvPicPr>
          <p:cNvPr id="12" name="Imagen 11">
            <a:extLst>
              <a:ext uri="{FF2B5EF4-FFF2-40B4-BE49-F238E27FC236}">
                <a16:creationId xmlns:a16="http://schemas.microsoft.com/office/drawing/2014/main" id="{F7FAC7D2-50E4-0823-E53C-EB2C6D3CB341}"/>
              </a:ext>
            </a:extLst>
          </p:cNvPr>
          <p:cNvPicPr>
            <a:picLocks noChangeAspect="1"/>
          </p:cNvPicPr>
          <p:nvPr/>
        </p:nvPicPr>
        <p:blipFill>
          <a:blip r:embed="rId7"/>
          <a:stretch>
            <a:fillRect/>
          </a:stretch>
        </p:blipFill>
        <p:spPr>
          <a:xfrm>
            <a:off x="6757069" y="2811078"/>
            <a:ext cx="5231732" cy="3884362"/>
          </a:xfrm>
          <a:prstGeom prst="rect">
            <a:avLst/>
          </a:prstGeom>
        </p:spPr>
      </p:pic>
    </p:spTree>
    <p:extLst>
      <p:ext uri="{BB962C8B-B14F-4D97-AF65-F5344CB8AC3E}">
        <p14:creationId xmlns:p14="http://schemas.microsoft.com/office/powerpoint/2010/main" val="2603508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C340A32B-C918-11B6-C15E-DF0DD70970C3}"/>
              </a:ext>
            </a:extLst>
          </p:cNvPr>
          <p:cNvSpPr txBox="1"/>
          <p:nvPr/>
        </p:nvSpPr>
        <p:spPr>
          <a:xfrm>
            <a:off x="594288" y="1210639"/>
            <a:ext cx="4363792" cy="4801314"/>
          </a:xfrm>
          <a:prstGeom prst="rect">
            <a:avLst/>
          </a:prstGeom>
          <a:noFill/>
        </p:spPr>
        <p:txBody>
          <a:bodyPr wrap="square">
            <a:spAutoFit/>
          </a:bodyPr>
          <a:lstStyle/>
          <a:p>
            <a:r>
              <a:rPr lang="es-ES_tradnl" sz="2400" b="1" dirty="0">
                <a:solidFill>
                  <a:schemeClr val="accent6">
                    <a:lumMod val="50000"/>
                  </a:schemeClr>
                </a:solidFill>
              </a:rPr>
              <a:t>5.3 Estudio de tráfico.</a:t>
            </a:r>
          </a:p>
          <a:p>
            <a:endParaRPr lang="es-ES_tradnl" sz="2400" b="1" dirty="0">
              <a:solidFill>
                <a:schemeClr val="accent6">
                  <a:lumMod val="50000"/>
                </a:schemeClr>
              </a:solidFill>
            </a:endParaRPr>
          </a:p>
          <a:p>
            <a:pPr marL="342900" marR="0" lvl="0"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srgbClr val="E7E6E6">
                    <a:lumMod val="2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Análisis de los datos de la intensidad media diaria de tráfico (IMD) correspondientes al tráfico vehicular y ciclista.</a:t>
            </a:r>
            <a:endParaRPr lang="es-ES_tradnl" sz="2400" b="1" dirty="0">
              <a:solidFill>
                <a:schemeClr val="accent6">
                  <a:lumMod val="50000"/>
                </a:schemeClr>
              </a:solidFill>
            </a:endParaRPr>
          </a:p>
          <a:p>
            <a:pPr marL="342900" indent="-342900" algn="just">
              <a:lnSpc>
                <a:spcPct val="150000"/>
              </a:lnSpc>
              <a:buFont typeface="Wingdings" panose="05000000000000000000" pitchFamily="2" charset="2"/>
              <a:buChar char="§"/>
            </a:pPr>
            <a:r>
              <a:rPr lang="es-ES" sz="20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El análisis se centró en la calle de Jovellanos y la avenida Villajoyosa</a:t>
            </a:r>
            <a:r>
              <a:rPr lang="es-ES" sz="20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a:t>
            </a:r>
          </a:p>
          <a:p>
            <a:pPr marL="342900" indent="-342900" algn="just">
              <a:lnSpc>
                <a:spcPct val="150000"/>
              </a:lnSpc>
              <a:buFont typeface="Wingdings" panose="05000000000000000000" pitchFamily="2" charset="2"/>
              <a:buChar char="§"/>
            </a:pPr>
            <a:r>
              <a:rPr lang="es-ES" sz="20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Proporcionados por el ayuntamiento y PMUS de Alicante</a:t>
            </a:r>
            <a:endParaRPr lang="es-ES" sz="20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s-ES_tradnl" b="1" dirty="0">
              <a:solidFill>
                <a:schemeClr val="bg2">
                  <a:lumMod val="25000"/>
                </a:schemeClr>
              </a:solidFill>
            </a:endParaRPr>
          </a:p>
        </p:txBody>
      </p:sp>
      <p:pic>
        <p:nvPicPr>
          <p:cNvPr id="3" name="Imagen 2">
            <a:extLst>
              <a:ext uri="{FF2B5EF4-FFF2-40B4-BE49-F238E27FC236}">
                <a16:creationId xmlns:a16="http://schemas.microsoft.com/office/drawing/2014/main" id="{14813383-35FD-4292-F5CC-CC45FE1C73BC}"/>
              </a:ext>
            </a:extLst>
          </p:cNvPr>
          <p:cNvPicPr>
            <a:picLocks noChangeAspect="1"/>
          </p:cNvPicPr>
          <p:nvPr/>
        </p:nvPicPr>
        <p:blipFill>
          <a:blip r:embed="rId6"/>
          <a:stretch>
            <a:fillRect/>
          </a:stretch>
        </p:blipFill>
        <p:spPr>
          <a:xfrm>
            <a:off x="5416840" y="1210639"/>
            <a:ext cx="6480520" cy="5510837"/>
          </a:xfrm>
          <a:prstGeom prst="rect">
            <a:avLst/>
          </a:prstGeom>
        </p:spPr>
      </p:pic>
    </p:spTree>
    <p:extLst>
      <p:ext uri="{BB962C8B-B14F-4D97-AF65-F5344CB8AC3E}">
        <p14:creationId xmlns:p14="http://schemas.microsoft.com/office/powerpoint/2010/main" val="2603361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C340A32B-C918-11B6-C15E-DF0DD70970C3}"/>
              </a:ext>
            </a:extLst>
          </p:cNvPr>
          <p:cNvSpPr txBox="1"/>
          <p:nvPr/>
        </p:nvSpPr>
        <p:spPr>
          <a:xfrm>
            <a:off x="393223" y="1116797"/>
            <a:ext cx="10967792" cy="1846659"/>
          </a:xfrm>
          <a:prstGeom prst="rect">
            <a:avLst/>
          </a:prstGeom>
          <a:noFill/>
        </p:spPr>
        <p:txBody>
          <a:bodyPr wrap="square">
            <a:spAutoFit/>
          </a:bodyPr>
          <a:lstStyle/>
          <a:p>
            <a:r>
              <a:rPr lang="es-ES_tradnl" sz="2400" b="1" dirty="0">
                <a:solidFill>
                  <a:schemeClr val="accent6">
                    <a:lumMod val="50000"/>
                  </a:schemeClr>
                </a:solidFill>
              </a:rPr>
              <a:t>5.3 Estudio de tráfico.</a:t>
            </a:r>
          </a:p>
          <a:p>
            <a:pPr marL="342900" indent="-342900">
              <a:lnSpc>
                <a:spcPct val="200000"/>
              </a:lnSpc>
              <a:buFont typeface="Wingdings" panose="05000000000000000000" pitchFamily="2" charset="2"/>
              <a:buChar char="§"/>
            </a:pPr>
            <a:r>
              <a:rPr lang="es-ES_tradnl" sz="2400" b="1" dirty="0">
                <a:solidFill>
                  <a:schemeClr val="accent6">
                    <a:lumMod val="50000"/>
                  </a:schemeClr>
                </a:solidFill>
              </a:rPr>
              <a:t>Estudio del tráfico vehicular</a:t>
            </a:r>
          </a:p>
          <a:p>
            <a:endParaRPr lang="es-ES_tradnl" sz="2400" b="1" dirty="0">
              <a:solidFill>
                <a:schemeClr val="accent6">
                  <a:lumMod val="50000"/>
                </a:schemeClr>
              </a:solidFill>
            </a:endParaRPr>
          </a:p>
          <a:p>
            <a:endParaRPr lang="es-ES_tradnl" b="1" dirty="0">
              <a:solidFill>
                <a:schemeClr val="bg2">
                  <a:lumMod val="25000"/>
                </a:schemeClr>
              </a:solidFill>
            </a:endParaRPr>
          </a:p>
        </p:txBody>
      </p:sp>
      <p:graphicFrame>
        <p:nvGraphicFramePr>
          <p:cNvPr id="9" name="Gráfico 8">
            <a:extLst>
              <a:ext uri="{FF2B5EF4-FFF2-40B4-BE49-F238E27FC236}">
                <a16:creationId xmlns:a16="http://schemas.microsoft.com/office/drawing/2014/main" id="{A8EF1049-0635-4D1D-840A-24096DAA163C}"/>
              </a:ext>
            </a:extLst>
          </p:cNvPr>
          <p:cNvGraphicFramePr/>
          <p:nvPr>
            <p:extLst>
              <p:ext uri="{D42A27DB-BD31-4B8C-83A1-F6EECF244321}">
                <p14:modId xmlns:p14="http://schemas.microsoft.com/office/powerpoint/2010/main" val="1557723866"/>
              </p:ext>
            </p:extLst>
          </p:nvPr>
        </p:nvGraphicFramePr>
        <p:xfrm>
          <a:off x="6797492" y="2432103"/>
          <a:ext cx="5133972" cy="292488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Tabla 9">
            <a:extLst>
              <a:ext uri="{FF2B5EF4-FFF2-40B4-BE49-F238E27FC236}">
                <a16:creationId xmlns:a16="http://schemas.microsoft.com/office/drawing/2014/main" id="{8236C167-1F00-5FE3-EE79-FE61E27838DB}"/>
              </a:ext>
            </a:extLst>
          </p:cNvPr>
          <p:cNvGraphicFramePr>
            <a:graphicFrameLocks noGrp="1"/>
          </p:cNvGraphicFramePr>
          <p:nvPr>
            <p:extLst>
              <p:ext uri="{D42A27DB-BD31-4B8C-83A1-F6EECF244321}">
                <p14:modId xmlns:p14="http://schemas.microsoft.com/office/powerpoint/2010/main" val="1325935476"/>
              </p:ext>
            </p:extLst>
          </p:nvPr>
        </p:nvGraphicFramePr>
        <p:xfrm>
          <a:off x="393223" y="2696934"/>
          <a:ext cx="6199187" cy="2240586"/>
        </p:xfrm>
        <a:graphic>
          <a:graphicData uri="http://schemas.openxmlformats.org/drawingml/2006/table">
            <a:tbl>
              <a:tblPr firstRow="1" firstCol="1" bandRow="1"/>
              <a:tblGrid>
                <a:gridCol w="1456644">
                  <a:extLst>
                    <a:ext uri="{9D8B030D-6E8A-4147-A177-3AD203B41FA5}">
                      <a16:colId xmlns:a16="http://schemas.microsoft.com/office/drawing/2014/main" val="3160936021"/>
                    </a:ext>
                  </a:extLst>
                </a:gridCol>
                <a:gridCol w="1217711">
                  <a:extLst>
                    <a:ext uri="{9D8B030D-6E8A-4147-A177-3AD203B41FA5}">
                      <a16:colId xmlns:a16="http://schemas.microsoft.com/office/drawing/2014/main" val="1423371868"/>
                    </a:ext>
                  </a:extLst>
                </a:gridCol>
                <a:gridCol w="1217711">
                  <a:extLst>
                    <a:ext uri="{9D8B030D-6E8A-4147-A177-3AD203B41FA5}">
                      <a16:colId xmlns:a16="http://schemas.microsoft.com/office/drawing/2014/main" val="4177497821"/>
                    </a:ext>
                  </a:extLst>
                </a:gridCol>
                <a:gridCol w="1217711">
                  <a:extLst>
                    <a:ext uri="{9D8B030D-6E8A-4147-A177-3AD203B41FA5}">
                      <a16:colId xmlns:a16="http://schemas.microsoft.com/office/drawing/2014/main" val="754170709"/>
                    </a:ext>
                  </a:extLst>
                </a:gridCol>
                <a:gridCol w="1089410">
                  <a:extLst>
                    <a:ext uri="{9D8B030D-6E8A-4147-A177-3AD203B41FA5}">
                      <a16:colId xmlns:a16="http://schemas.microsoft.com/office/drawing/2014/main" val="3133312302"/>
                    </a:ext>
                  </a:extLst>
                </a:gridCol>
              </a:tblGrid>
              <a:tr h="483146">
                <a:tc rowSpan="2">
                  <a:txBody>
                    <a:bodyPr/>
                    <a:lstStyle/>
                    <a:p>
                      <a:pPr algn="ctr">
                        <a:lnSpc>
                          <a:spcPct val="107000"/>
                        </a:lnSpc>
                        <a:spcBef>
                          <a:spcPts val="1200"/>
                        </a:spcBef>
                        <a:spcAft>
                          <a:spcPts val="800"/>
                        </a:spcAft>
                      </a:pPr>
                      <a:r>
                        <a:rPr lang="es-E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Localización</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gridSpan="4">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Año</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808274226"/>
                  </a:ext>
                </a:extLst>
              </a:tr>
              <a:tr h="447040">
                <a:tc vMerge="1">
                  <a:txBody>
                    <a:bodyPr/>
                    <a:lstStyle/>
                    <a:p>
                      <a:endParaRPr lang="es-ES"/>
                    </a:p>
                  </a:txBody>
                  <a:tcPr/>
                </a:tc>
                <a:tc>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2019</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2020</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2021</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2022</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66752863"/>
                  </a:ext>
                </a:extLst>
              </a:tr>
              <a:tr h="700880">
                <a:tc>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Av. Villajoyosa</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0" i="0" u="none">
                          <a:effectLst/>
                          <a:latin typeface="Calibri" panose="020F0502020204030204" pitchFamily="34" charset="0"/>
                          <a:ea typeface="Calibri" panose="020F0502020204030204" pitchFamily="34" charset="0"/>
                          <a:cs typeface="Times New Roman" panose="02020603050405020304" pitchFamily="18" charset="0"/>
                        </a:rPr>
                        <a:t>16451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b="0" i="0" u="none">
                          <a:effectLst/>
                          <a:latin typeface="Calibri" panose="020F0502020204030204" pitchFamily="34" charset="0"/>
                          <a:ea typeface="Calibri" panose="020F0502020204030204" pitchFamily="34" charset="0"/>
                          <a:cs typeface="Times New Roman" panose="02020603050405020304" pitchFamily="18" charset="0"/>
                        </a:rPr>
                        <a:t>12031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b="0" i="0" u="none">
                          <a:effectLst/>
                          <a:latin typeface="Calibri" panose="020F0502020204030204" pitchFamily="34" charset="0"/>
                          <a:ea typeface="Calibri" panose="020F0502020204030204" pitchFamily="34" charset="0"/>
                          <a:cs typeface="Times New Roman" panose="02020603050405020304" pitchFamily="18" charset="0"/>
                        </a:rPr>
                        <a:t>17249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b="0" i="0" u="none">
                          <a:effectLst/>
                          <a:latin typeface="Calibri" panose="020F0502020204030204" pitchFamily="34" charset="0"/>
                          <a:ea typeface="Calibri" panose="020F0502020204030204" pitchFamily="34" charset="0"/>
                          <a:cs typeface="Times New Roman" panose="02020603050405020304" pitchFamily="18" charset="0"/>
                        </a:rPr>
                        <a:t>17691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0761869"/>
                  </a:ext>
                </a:extLst>
              </a:tr>
              <a:tr h="609520">
                <a:tc>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 De Jovellanos</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0" i="0" u="none">
                          <a:effectLst/>
                          <a:latin typeface="Calibri" panose="020F0502020204030204" pitchFamily="34" charset="0"/>
                          <a:ea typeface="Calibri" panose="020F0502020204030204" pitchFamily="34" charset="0"/>
                          <a:cs typeface="Times New Roman" panose="02020603050405020304" pitchFamily="18" charset="0"/>
                        </a:rPr>
                        <a:t>17341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b="0" i="0" u="none">
                          <a:effectLst/>
                          <a:latin typeface="Calibri" panose="020F0502020204030204" pitchFamily="34" charset="0"/>
                          <a:ea typeface="Calibri" panose="020F0502020204030204" pitchFamily="34" charset="0"/>
                          <a:cs typeface="Times New Roman" panose="02020603050405020304" pitchFamily="18" charset="0"/>
                        </a:rPr>
                        <a:t>13107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b="0" i="0" u="none">
                          <a:effectLst/>
                          <a:latin typeface="Calibri" panose="020F0502020204030204" pitchFamily="34" charset="0"/>
                          <a:ea typeface="Calibri" panose="020F0502020204030204" pitchFamily="34" charset="0"/>
                          <a:cs typeface="Times New Roman" panose="02020603050405020304" pitchFamily="18" charset="0"/>
                        </a:rPr>
                        <a:t>17847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b="0" i="0" u="none" dirty="0">
                          <a:effectLst/>
                          <a:latin typeface="Calibri" panose="020F0502020204030204" pitchFamily="34" charset="0"/>
                          <a:ea typeface="Calibri" panose="020F0502020204030204" pitchFamily="34" charset="0"/>
                          <a:cs typeface="Times New Roman" panose="02020603050405020304" pitchFamily="18" charset="0"/>
                        </a:rPr>
                        <a:t>18039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1289445"/>
                  </a:ext>
                </a:extLst>
              </a:tr>
            </a:tbl>
          </a:graphicData>
        </a:graphic>
      </p:graphicFrame>
    </p:spTree>
    <p:extLst>
      <p:ext uri="{BB962C8B-B14F-4D97-AF65-F5344CB8AC3E}">
        <p14:creationId xmlns:p14="http://schemas.microsoft.com/office/powerpoint/2010/main" val="3340526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C340A32B-C918-11B6-C15E-DF0DD70970C3}"/>
              </a:ext>
            </a:extLst>
          </p:cNvPr>
          <p:cNvSpPr txBox="1"/>
          <p:nvPr/>
        </p:nvSpPr>
        <p:spPr>
          <a:xfrm>
            <a:off x="393223" y="1116797"/>
            <a:ext cx="10967792" cy="1846659"/>
          </a:xfrm>
          <a:prstGeom prst="rect">
            <a:avLst/>
          </a:prstGeom>
          <a:noFill/>
        </p:spPr>
        <p:txBody>
          <a:bodyPr wrap="square">
            <a:spAutoFit/>
          </a:bodyPr>
          <a:lstStyle/>
          <a:p>
            <a:r>
              <a:rPr lang="es-ES_tradnl" sz="2400" b="1" dirty="0">
                <a:solidFill>
                  <a:schemeClr val="accent6">
                    <a:lumMod val="50000"/>
                  </a:schemeClr>
                </a:solidFill>
              </a:rPr>
              <a:t>5.3 Estudio de tráfico.</a:t>
            </a:r>
          </a:p>
          <a:p>
            <a:pPr marL="342900" indent="-342900">
              <a:lnSpc>
                <a:spcPct val="200000"/>
              </a:lnSpc>
              <a:buFont typeface="Wingdings" panose="05000000000000000000" pitchFamily="2" charset="2"/>
              <a:buChar char="§"/>
            </a:pPr>
            <a:r>
              <a:rPr lang="es-ES_tradnl" sz="2400" b="1" dirty="0">
                <a:solidFill>
                  <a:schemeClr val="accent6">
                    <a:lumMod val="50000"/>
                  </a:schemeClr>
                </a:solidFill>
              </a:rPr>
              <a:t>Estudio del tráfico ciclista.</a:t>
            </a:r>
          </a:p>
          <a:p>
            <a:endParaRPr lang="es-ES_tradnl" sz="2400" b="1" dirty="0">
              <a:solidFill>
                <a:schemeClr val="accent6">
                  <a:lumMod val="50000"/>
                </a:schemeClr>
              </a:solidFill>
            </a:endParaRPr>
          </a:p>
          <a:p>
            <a:endParaRPr lang="es-ES_tradnl" b="1" dirty="0">
              <a:solidFill>
                <a:schemeClr val="bg2">
                  <a:lumMod val="25000"/>
                </a:schemeClr>
              </a:solidFill>
            </a:endParaRPr>
          </a:p>
        </p:txBody>
      </p:sp>
      <p:graphicFrame>
        <p:nvGraphicFramePr>
          <p:cNvPr id="10" name="Gráfico 9">
            <a:extLst>
              <a:ext uri="{FF2B5EF4-FFF2-40B4-BE49-F238E27FC236}">
                <a16:creationId xmlns:a16="http://schemas.microsoft.com/office/drawing/2014/main" id="{A141FD80-6ECF-22A7-D7D0-C001554E9D05}"/>
              </a:ext>
            </a:extLst>
          </p:cNvPr>
          <p:cNvGraphicFramePr/>
          <p:nvPr>
            <p:extLst>
              <p:ext uri="{D42A27DB-BD31-4B8C-83A1-F6EECF244321}">
                <p14:modId xmlns:p14="http://schemas.microsoft.com/office/powerpoint/2010/main" val="2368629227"/>
              </p:ext>
            </p:extLst>
          </p:nvPr>
        </p:nvGraphicFramePr>
        <p:xfrm>
          <a:off x="6853784" y="2374237"/>
          <a:ext cx="5195976" cy="271592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Tabla 12">
            <a:extLst>
              <a:ext uri="{FF2B5EF4-FFF2-40B4-BE49-F238E27FC236}">
                <a16:creationId xmlns:a16="http://schemas.microsoft.com/office/drawing/2014/main" id="{0451D0CF-80D1-67A0-D242-C9F81B2BA132}"/>
              </a:ext>
            </a:extLst>
          </p:cNvPr>
          <p:cNvGraphicFramePr>
            <a:graphicFrameLocks noGrp="1"/>
          </p:cNvGraphicFramePr>
          <p:nvPr>
            <p:extLst>
              <p:ext uri="{D42A27DB-BD31-4B8C-83A1-F6EECF244321}">
                <p14:modId xmlns:p14="http://schemas.microsoft.com/office/powerpoint/2010/main" val="3682979475"/>
              </p:ext>
            </p:extLst>
          </p:nvPr>
        </p:nvGraphicFramePr>
        <p:xfrm>
          <a:off x="488632" y="2612745"/>
          <a:ext cx="6257609" cy="2182137"/>
        </p:xfrm>
        <a:graphic>
          <a:graphicData uri="http://schemas.openxmlformats.org/drawingml/2006/table">
            <a:tbl>
              <a:tblPr firstRow="1" firstCol="1" bandRow="1"/>
              <a:tblGrid>
                <a:gridCol w="1360488">
                  <a:extLst>
                    <a:ext uri="{9D8B030D-6E8A-4147-A177-3AD203B41FA5}">
                      <a16:colId xmlns:a16="http://schemas.microsoft.com/office/drawing/2014/main" val="2718642105"/>
                    </a:ext>
                  </a:extLst>
                </a:gridCol>
                <a:gridCol w="895642">
                  <a:extLst>
                    <a:ext uri="{9D8B030D-6E8A-4147-A177-3AD203B41FA5}">
                      <a16:colId xmlns:a16="http://schemas.microsoft.com/office/drawing/2014/main" val="2446545169"/>
                    </a:ext>
                  </a:extLst>
                </a:gridCol>
                <a:gridCol w="1027358">
                  <a:extLst>
                    <a:ext uri="{9D8B030D-6E8A-4147-A177-3AD203B41FA5}">
                      <a16:colId xmlns:a16="http://schemas.microsoft.com/office/drawing/2014/main" val="3900902670"/>
                    </a:ext>
                  </a:extLst>
                </a:gridCol>
                <a:gridCol w="1027358">
                  <a:extLst>
                    <a:ext uri="{9D8B030D-6E8A-4147-A177-3AD203B41FA5}">
                      <a16:colId xmlns:a16="http://schemas.microsoft.com/office/drawing/2014/main" val="3436472112"/>
                    </a:ext>
                  </a:extLst>
                </a:gridCol>
                <a:gridCol w="1027358">
                  <a:extLst>
                    <a:ext uri="{9D8B030D-6E8A-4147-A177-3AD203B41FA5}">
                      <a16:colId xmlns:a16="http://schemas.microsoft.com/office/drawing/2014/main" val="226788299"/>
                    </a:ext>
                  </a:extLst>
                </a:gridCol>
                <a:gridCol w="919405">
                  <a:extLst>
                    <a:ext uri="{9D8B030D-6E8A-4147-A177-3AD203B41FA5}">
                      <a16:colId xmlns:a16="http://schemas.microsoft.com/office/drawing/2014/main" val="3980640346"/>
                    </a:ext>
                  </a:extLst>
                </a:gridCol>
              </a:tblGrid>
              <a:tr h="492510">
                <a:tc rowSpan="2">
                  <a:txBody>
                    <a:bodyPr/>
                    <a:lstStyle/>
                    <a:p>
                      <a:pPr algn="ctr">
                        <a:lnSpc>
                          <a:spcPct val="107000"/>
                        </a:lnSpc>
                        <a:spcBef>
                          <a:spcPts val="1200"/>
                        </a:spcBef>
                        <a:spcAft>
                          <a:spcPts val="800"/>
                        </a:spcAft>
                      </a:pPr>
                      <a:r>
                        <a:rPr lang="es-E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Localización</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gridSpan="5">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Año</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648491400"/>
                  </a:ext>
                </a:extLst>
              </a:tr>
              <a:tr h="451383">
                <a:tc vMerge="1">
                  <a:txBody>
                    <a:bodyPr/>
                    <a:lstStyle/>
                    <a:p>
                      <a:endParaRPr lang="es-ES"/>
                    </a:p>
                  </a:txBody>
                  <a:tcPr/>
                </a:tc>
                <a:tc>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2018</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2019</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2020</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2021</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2022</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430652574"/>
                  </a:ext>
                </a:extLst>
              </a:tr>
              <a:tr h="664267">
                <a:tc>
                  <a:txBody>
                    <a:bodyPr/>
                    <a:lstStyle/>
                    <a:p>
                      <a:pPr algn="ctr">
                        <a:lnSpc>
                          <a:spcPct val="107000"/>
                        </a:lnSpc>
                        <a:spcAft>
                          <a:spcPts val="800"/>
                        </a:spcAft>
                      </a:pPr>
                      <a:r>
                        <a:rPr lang="es-E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Av. Villajoyosa</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1726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a:effectLst/>
                          <a:latin typeface="Calibri" panose="020F0502020204030204" pitchFamily="34" charset="0"/>
                          <a:ea typeface="Calibri" panose="020F0502020204030204" pitchFamily="34" charset="0"/>
                          <a:cs typeface="Times New Roman" panose="02020603050405020304" pitchFamily="18" charset="0"/>
                        </a:rPr>
                        <a:t>1910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a:effectLst/>
                          <a:latin typeface="Calibri" panose="020F0502020204030204" pitchFamily="34" charset="0"/>
                          <a:ea typeface="Calibri" panose="020F0502020204030204" pitchFamily="34" charset="0"/>
                          <a:cs typeface="Times New Roman" panose="02020603050405020304" pitchFamily="18" charset="0"/>
                        </a:rPr>
                        <a:t>1530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a:effectLst/>
                          <a:latin typeface="Calibri" panose="020F0502020204030204" pitchFamily="34" charset="0"/>
                          <a:ea typeface="Calibri" panose="020F0502020204030204" pitchFamily="34" charset="0"/>
                          <a:cs typeface="Times New Roman" panose="02020603050405020304" pitchFamily="18" charset="0"/>
                        </a:rPr>
                        <a:t>2040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2580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4279945"/>
                  </a:ext>
                </a:extLst>
              </a:tr>
              <a:tr h="563781">
                <a:tc>
                  <a:txBody>
                    <a:bodyPr/>
                    <a:lstStyle/>
                    <a:p>
                      <a:pPr algn="ctr">
                        <a:lnSpc>
                          <a:spcPct val="107000"/>
                        </a:lnSpc>
                        <a:spcAft>
                          <a:spcPts val="800"/>
                        </a:spcAft>
                      </a:pPr>
                      <a:r>
                        <a:rPr lang="es-E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 De Jovellanos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07000"/>
                        </a:lnSpc>
                        <a:spcAft>
                          <a:spcPts val="800"/>
                        </a:spcAft>
                      </a:pPr>
                      <a:r>
                        <a:rPr lang="es-ES" sz="1800">
                          <a:effectLst/>
                          <a:latin typeface="Calibri" panose="020F0502020204030204" pitchFamily="34" charset="0"/>
                          <a:ea typeface="Calibri" panose="020F0502020204030204" pitchFamily="34" charset="0"/>
                          <a:cs typeface="Times New Roman" panose="02020603050405020304" pitchFamily="18" charset="0"/>
                        </a:rPr>
                        <a:t>1440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a:effectLst/>
                          <a:latin typeface="Calibri" panose="020F0502020204030204" pitchFamily="34" charset="0"/>
                          <a:ea typeface="Calibri" panose="020F0502020204030204" pitchFamily="34" charset="0"/>
                          <a:cs typeface="Times New Roman" panose="02020603050405020304" pitchFamily="18" charset="0"/>
                        </a:rPr>
                        <a:t>1870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a:effectLst/>
                          <a:latin typeface="Calibri" panose="020F0502020204030204" pitchFamily="34" charset="0"/>
                          <a:ea typeface="Calibri" panose="020F0502020204030204" pitchFamily="34" charset="0"/>
                          <a:cs typeface="Times New Roman" panose="02020603050405020304" pitchFamily="18" charset="0"/>
                        </a:rPr>
                        <a:t>1460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a:effectLst/>
                          <a:latin typeface="Calibri" panose="020F0502020204030204" pitchFamily="34" charset="0"/>
                          <a:ea typeface="Calibri" panose="020F0502020204030204" pitchFamily="34" charset="0"/>
                          <a:cs typeface="Times New Roman" panose="02020603050405020304" pitchFamily="18" charset="0"/>
                        </a:rPr>
                        <a:t>1987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2510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500209"/>
                  </a:ext>
                </a:extLst>
              </a:tr>
            </a:tbl>
          </a:graphicData>
        </a:graphic>
      </p:graphicFrame>
    </p:spTree>
    <p:extLst>
      <p:ext uri="{BB962C8B-B14F-4D97-AF65-F5344CB8AC3E}">
        <p14:creationId xmlns:p14="http://schemas.microsoft.com/office/powerpoint/2010/main" val="720152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C340A32B-C918-11B6-C15E-DF0DD70970C3}"/>
              </a:ext>
            </a:extLst>
          </p:cNvPr>
          <p:cNvSpPr txBox="1"/>
          <p:nvPr/>
        </p:nvSpPr>
        <p:spPr>
          <a:xfrm>
            <a:off x="393223" y="1116797"/>
            <a:ext cx="10967792" cy="1846659"/>
          </a:xfrm>
          <a:prstGeom prst="rect">
            <a:avLst/>
          </a:prstGeom>
          <a:noFill/>
        </p:spPr>
        <p:txBody>
          <a:bodyPr wrap="square">
            <a:spAutoFit/>
          </a:bodyPr>
          <a:lstStyle/>
          <a:p>
            <a:r>
              <a:rPr lang="es-ES_tradnl" sz="2400" b="1" dirty="0">
                <a:solidFill>
                  <a:schemeClr val="accent6">
                    <a:lumMod val="50000"/>
                  </a:schemeClr>
                </a:solidFill>
              </a:rPr>
              <a:t>5.4 Oferta de transporte urbano.</a:t>
            </a:r>
          </a:p>
          <a:p>
            <a:pPr>
              <a:lnSpc>
                <a:spcPct val="200000"/>
              </a:lnSpc>
            </a:pPr>
            <a:r>
              <a:rPr lang="es-ES_tradnl" sz="2400" b="1" dirty="0">
                <a:solidFill>
                  <a:schemeClr val="accent6">
                    <a:lumMod val="50000"/>
                  </a:schemeClr>
                </a:solidFill>
              </a:rPr>
              <a:t>Tranvía</a:t>
            </a:r>
          </a:p>
          <a:p>
            <a:endParaRPr lang="es-ES_tradnl" sz="2400" b="1" dirty="0">
              <a:solidFill>
                <a:schemeClr val="accent6">
                  <a:lumMod val="50000"/>
                </a:schemeClr>
              </a:solidFill>
            </a:endParaRPr>
          </a:p>
          <a:p>
            <a:endParaRPr lang="es-ES_tradnl" b="1" dirty="0">
              <a:solidFill>
                <a:schemeClr val="bg2">
                  <a:lumMod val="25000"/>
                </a:schemeClr>
              </a:solidFill>
            </a:endParaRPr>
          </a:p>
        </p:txBody>
      </p:sp>
      <p:pic>
        <p:nvPicPr>
          <p:cNvPr id="8" name="Imagen 7">
            <a:extLst>
              <a:ext uri="{FF2B5EF4-FFF2-40B4-BE49-F238E27FC236}">
                <a16:creationId xmlns:a16="http://schemas.microsoft.com/office/drawing/2014/main" id="{545F504A-E646-E30A-E0E0-EB01C6618474}"/>
              </a:ext>
            </a:extLst>
          </p:cNvPr>
          <p:cNvPicPr>
            <a:picLocks noChangeAspect="1"/>
          </p:cNvPicPr>
          <p:nvPr/>
        </p:nvPicPr>
        <p:blipFill>
          <a:blip r:embed="rId6"/>
          <a:stretch>
            <a:fillRect/>
          </a:stretch>
        </p:blipFill>
        <p:spPr>
          <a:xfrm>
            <a:off x="5794090" y="2040125"/>
            <a:ext cx="6082950" cy="4516433"/>
          </a:xfrm>
          <a:prstGeom prst="rect">
            <a:avLst/>
          </a:prstGeom>
        </p:spPr>
      </p:pic>
      <p:sp>
        <p:nvSpPr>
          <p:cNvPr id="11" name="CuadroTexto 10">
            <a:extLst>
              <a:ext uri="{FF2B5EF4-FFF2-40B4-BE49-F238E27FC236}">
                <a16:creationId xmlns:a16="http://schemas.microsoft.com/office/drawing/2014/main" id="{4427EED0-6463-7D9D-249A-3745531A3F57}"/>
              </a:ext>
            </a:extLst>
          </p:cNvPr>
          <p:cNvSpPr txBox="1"/>
          <p:nvPr/>
        </p:nvSpPr>
        <p:spPr>
          <a:xfrm>
            <a:off x="314960" y="2040125"/>
            <a:ext cx="3965417" cy="2911695"/>
          </a:xfrm>
          <a:prstGeom prst="rect">
            <a:avLst/>
          </a:prstGeom>
          <a:noFill/>
        </p:spPr>
        <p:txBody>
          <a:bodyPr wrap="square">
            <a:spAutoFit/>
          </a:bodyPr>
          <a:lstStyle/>
          <a:p>
            <a:endParaRPr lang="es-ES_tradnl" sz="2400" b="1" dirty="0">
              <a:solidFill>
                <a:schemeClr val="accent6">
                  <a:lumMod val="50000"/>
                </a:schemeClr>
              </a:solidFill>
            </a:endParaRPr>
          </a:p>
          <a:p>
            <a:pPr marL="285750" indent="-285750">
              <a:lnSpc>
                <a:spcPct val="150000"/>
              </a:lnSpc>
              <a:buFont typeface="Arial" panose="020B0604020202020204" pitchFamily="34" charset="0"/>
              <a:buChar char="•"/>
            </a:pPr>
            <a:r>
              <a:rPr lang="es-ES_tradnl" dirty="0">
                <a:solidFill>
                  <a:schemeClr val="bg2">
                    <a:lumMod val="25000"/>
                  </a:schemeClr>
                </a:solidFill>
              </a:rPr>
              <a:t>Modo de transporte que conecta las dos playas Postiguet y la Albufereta.</a:t>
            </a:r>
          </a:p>
          <a:p>
            <a:pPr marL="285750" indent="-285750">
              <a:lnSpc>
                <a:spcPct val="150000"/>
              </a:lnSpc>
              <a:buFont typeface="Arial" panose="020B0604020202020204" pitchFamily="34" charset="0"/>
              <a:buChar char="•"/>
            </a:pPr>
            <a:r>
              <a:rPr lang="es-ES_tradnl" dirty="0">
                <a:solidFill>
                  <a:schemeClr val="bg2">
                    <a:lumMod val="25000"/>
                  </a:schemeClr>
                </a:solidFill>
              </a:rPr>
              <a:t>Su ruta esta paralela a la propuesta.</a:t>
            </a:r>
          </a:p>
          <a:p>
            <a:pPr marL="285750" indent="-285750">
              <a:lnSpc>
                <a:spcPct val="150000"/>
              </a:lnSpc>
              <a:buFont typeface="Arial" panose="020B0604020202020204" pitchFamily="34" charset="0"/>
              <a:buChar char="•"/>
            </a:pPr>
            <a:r>
              <a:rPr lang="es-ES_tradnl" dirty="0">
                <a:solidFill>
                  <a:schemeClr val="bg2">
                    <a:lumMod val="25000"/>
                  </a:schemeClr>
                </a:solidFill>
              </a:rPr>
              <a:t>Tiene 3 líneas que conectan la playa Postiguet y la Albufereta.</a:t>
            </a:r>
          </a:p>
          <a:p>
            <a:pPr marL="285750" indent="-285750">
              <a:lnSpc>
                <a:spcPct val="150000"/>
              </a:lnSpc>
              <a:buFont typeface="Arial" panose="020B0604020202020204" pitchFamily="34" charset="0"/>
              <a:buChar char="•"/>
            </a:pPr>
            <a:r>
              <a:rPr lang="es-ES_tradnl" dirty="0">
                <a:solidFill>
                  <a:schemeClr val="bg2">
                    <a:lumMod val="25000"/>
                  </a:schemeClr>
                </a:solidFill>
              </a:rPr>
              <a:t>Puedes ingresar con tu bicicleta.</a:t>
            </a:r>
          </a:p>
        </p:txBody>
      </p:sp>
    </p:spTree>
    <p:extLst>
      <p:ext uri="{BB962C8B-B14F-4D97-AF65-F5344CB8AC3E}">
        <p14:creationId xmlns:p14="http://schemas.microsoft.com/office/powerpoint/2010/main" val="2547725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C340A32B-C918-11B6-C15E-DF0DD70970C3}"/>
              </a:ext>
            </a:extLst>
          </p:cNvPr>
          <p:cNvSpPr txBox="1"/>
          <p:nvPr/>
        </p:nvSpPr>
        <p:spPr>
          <a:xfrm>
            <a:off x="393223" y="1116797"/>
            <a:ext cx="10967792" cy="1846659"/>
          </a:xfrm>
          <a:prstGeom prst="rect">
            <a:avLst/>
          </a:prstGeom>
          <a:noFill/>
        </p:spPr>
        <p:txBody>
          <a:bodyPr wrap="square">
            <a:spAutoFit/>
          </a:bodyPr>
          <a:lstStyle/>
          <a:p>
            <a:r>
              <a:rPr lang="es-ES_tradnl" sz="2400" b="1" dirty="0">
                <a:solidFill>
                  <a:schemeClr val="accent6">
                    <a:lumMod val="50000"/>
                  </a:schemeClr>
                </a:solidFill>
              </a:rPr>
              <a:t>5.4 Oferta de transporte urbano.</a:t>
            </a:r>
          </a:p>
          <a:p>
            <a:pPr>
              <a:lnSpc>
                <a:spcPct val="200000"/>
              </a:lnSpc>
            </a:pPr>
            <a:r>
              <a:rPr lang="es-ES_tradnl" sz="2400" b="1" dirty="0">
                <a:solidFill>
                  <a:schemeClr val="accent6">
                    <a:lumMod val="50000"/>
                  </a:schemeClr>
                </a:solidFill>
              </a:rPr>
              <a:t>Línea de buses.</a:t>
            </a:r>
          </a:p>
          <a:p>
            <a:endParaRPr lang="es-ES_tradnl" sz="2400" b="1" dirty="0">
              <a:solidFill>
                <a:schemeClr val="accent6">
                  <a:lumMod val="50000"/>
                </a:schemeClr>
              </a:solidFill>
            </a:endParaRPr>
          </a:p>
          <a:p>
            <a:endParaRPr lang="es-ES_tradnl" b="1" dirty="0">
              <a:solidFill>
                <a:schemeClr val="bg2">
                  <a:lumMod val="25000"/>
                </a:schemeClr>
              </a:solidFill>
            </a:endParaRPr>
          </a:p>
        </p:txBody>
      </p:sp>
      <p:pic>
        <p:nvPicPr>
          <p:cNvPr id="9" name="Imagen 8">
            <a:extLst>
              <a:ext uri="{FF2B5EF4-FFF2-40B4-BE49-F238E27FC236}">
                <a16:creationId xmlns:a16="http://schemas.microsoft.com/office/drawing/2014/main" id="{8C1C35A4-BCB7-217B-219B-95609650302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55920" y="2255520"/>
            <a:ext cx="6484929" cy="3901439"/>
          </a:xfrm>
          <a:prstGeom prst="rect">
            <a:avLst/>
          </a:prstGeom>
          <a:noFill/>
        </p:spPr>
      </p:pic>
      <p:sp>
        <p:nvSpPr>
          <p:cNvPr id="12" name="CuadroTexto 11">
            <a:extLst>
              <a:ext uri="{FF2B5EF4-FFF2-40B4-BE49-F238E27FC236}">
                <a16:creationId xmlns:a16="http://schemas.microsoft.com/office/drawing/2014/main" id="{0715CB79-BCCD-ADC4-5394-2D05E13CCB05}"/>
              </a:ext>
            </a:extLst>
          </p:cNvPr>
          <p:cNvSpPr txBox="1"/>
          <p:nvPr/>
        </p:nvSpPr>
        <p:spPr>
          <a:xfrm>
            <a:off x="314960" y="2040125"/>
            <a:ext cx="3965417" cy="3327193"/>
          </a:xfrm>
          <a:prstGeom prst="rect">
            <a:avLst/>
          </a:prstGeom>
          <a:noFill/>
        </p:spPr>
        <p:txBody>
          <a:bodyPr wrap="square">
            <a:spAutoFit/>
          </a:bodyPr>
          <a:lstStyle/>
          <a:p>
            <a:endParaRPr lang="es-ES_tradnl" sz="2400" b="1" dirty="0">
              <a:solidFill>
                <a:schemeClr val="accent6">
                  <a:lumMod val="50000"/>
                </a:schemeClr>
              </a:solidFill>
            </a:endParaRPr>
          </a:p>
          <a:p>
            <a:pPr marL="285750" indent="-285750">
              <a:lnSpc>
                <a:spcPct val="150000"/>
              </a:lnSpc>
              <a:buFont typeface="Arial" panose="020B0604020202020204" pitchFamily="34" charset="0"/>
              <a:buChar char="•"/>
            </a:pPr>
            <a:r>
              <a:rPr lang="es-ES_tradnl" dirty="0">
                <a:solidFill>
                  <a:schemeClr val="bg2">
                    <a:lumMod val="25000"/>
                  </a:schemeClr>
                </a:solidFill>
              </a:rPr>
              <a:t>Modo de transporte que conecta las dos playas Postiguet y la Albufereta.</a:t>
            </a:r>
          </a:p>
          <a:p>
            <a:pPr marL="285750" indent="-285750">
              <a:lnSpc>
                <a:spcPct val="150000"/>
              </a:lnSpc>
              <a:buFont typeface="Arial" panose="020B0604020202020204" pitchFamily="34" charset="0"/>
              <a:buChar char="•"/>
            </a:pPr>
            <a:r>
              <a:rPr lang="es-ES_tradnl" dirty="0">
                <a:solidFill>
                  <a:schemeClr val="bg2">
                    <a:lumMod val="25000"/>
                  </a:schemeClr>
                </a:solidFill>
              </a:rPr>
              <a:t>Su ruta esta paralela a la propuesta.</a:t>
            </a:r>
          </a:p>
          <a:p>
            <a:pPr marL="285750" indent="-285750">
              <a:lnSpc>
                <a:spcPct val="150000"/>
              </a:lnSpc>
              <a:buFont typeface="Arial" panose="020B0604020202020204" pitchFamily="34" charset="0"/>
              <a:buChar char="•"/>
            </a:pPr>
            <a:r>
              <a:rPr lang="es-ES_tradnl" dirty="0">
                <a:solidFill>
                  <a:schemeClr val="bg2">
                    <a:lumMod val="25000"/>
                  </a:schemeClr>
                </a:solidFill>
              </a:rPr>
              <a:t>Tiene 2 líneas que conectan la playa Postiguet y la Albufereta.</a:t>
            </a:r>
          </a:p>
          <a:p>
            <a:pPr marL="285750" indent="-285750">
              <a:lnSpc>
                <a:spcPct val="150000"/>
              </a:lnSpc>
              <a:buFont typeface="Arial" panose="020B0604020202020204" pitchFamily="34" charset="0"/>
              <a:buChar char="•"/>
            </a:pPr>
            <a:r>
              <a:rPr lang="es-ES_tradnl" dirty="0">
                <a:solidFill>
                  <a:schemeClr val="bg2">
                    <a:lumMod val="25000"/>
                  </a:schemeClr>
                </a:solidFill>
              </a:rPr>
              <a:t>Horario nocturno</a:t>
            </a:r>
          </a:p>
          <a:p>
            <a:pPr marL="285750" indent="-285750">
              <a:lnSpc>
                <a:spcPct val="150000"/>
              </a:lnSpc>
              <a:buFont typeface="Arial" panose="020B0604020202020204" pitchFamily="34" charset="0"/>
              <a:buChar char="•"/>
            </a:pPr>
            <a:r>
              <a:rPr lang="es-ES_tradnl" dirty="0">
                <a:solidFill>
                  <a:schemeClr val="bg2">
                    <a:lumMod val="25000"/>
                  </a:schemeClr>
                </a:solidFill>
              </a:rPr>
              <a:t>No puedes ingresar con tu bicicleta</a:t>
            </a:r>
            <a:r>
              <a:rPr lang="es-ES_tradnl" b="1" dirty="0">
                <a:solidFill>
                  <a:schemeClr val="bg2">
                    <a:lumMod val="25000"/>
                  </a:schemeClr>
                </a:solidFill>
              </a:rPr>
              <a:t>.</a:t>
            </a:r>
          </a:p>
        </p:txBody>
      </p:sp>
    </p:spTree>
    <p:extLst>
      <p:ext uri="{BB962C8B-B14F-4D97-AF65-F5344CB8AC3E}">
        <p14:creationId xmlns:p14="http://schemas.microsoft.com/office/powerpoint/2010/main" val="2064487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CuadroTexto 7">
            <a:extLst>
              <a:ext uri="{FF2B5EF4-FFF2-40B4-BE49-F238E27FC236}">
                <a16:creationId xmlns:a16="http://schemas.microsoft.com/office/drawing/2014/main" id="{B0DBB543-2532-7F42-90D0-04434BD21619}"/>
              </a:ext>
            </a:extLst>
          </p:cNvPr>
          <p:cNvSpPr txBox="1"/>
          <p:nvPr/>
        </p:nvSpPr>
        <p:spPr>
          <a:xfrm>
            <a:off x="490185" y="1515397"/>
            <a:ext cx="10992747" cy="4732065"/>
          </a:xfrm>
          <a:prstGeom prst="rect">
            <a:avLst/>
          </a:prstGeom>
          <a:noFill/>
        </p:spPr>
        <p:txBody>
          <a:bodyPr wrap="square" rtlCol="0">
            <a:spAutoFit/>
          </a:bodyPr>
          <a:lstStyle/>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Antecedentes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Localización</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Objetivos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Planteamiento del problema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Análisis de la situación actual de la conexión entre la playa Postiguet y la playa la Albufereta</a:t>
            </a:r>
          </a:p>
          <a:p>
            <a:pPr marL="457200" indent="-457200">
              <a:lnSpc>
                <a:spcPct val="150000"/>
              </a:lnSpc>
              <a:buClr>
                <a:schemeClr val="accent6">
                  <a:lumMod val="75000"/>
                </a:schemeClr>
              </a:buClr>
              <a:buFont typeface="+mj-lt"/>
              <a:buAutoNum type="arabicPeriod"/>
            </a:pPr>
            <a:r>
              <a:rPr lang="es-ES_tradnl" sz="2100" b="1" u="sng" dirty="0">
                <a:effectLst>
                  <a:outerShdw blurRad="38100" dist="38100" dir="2700000" algn="tl">
                    <a:srgbClr val="000000">
                      <a:alpha val="43137"/>
                    </a:srgbClr>
                  </a:outerShdw>
                </a:effectLst>
              </a:rPr>
              <a:t>Estudio de soluciones para la conexión de movilidad sostenible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Valoración económica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Conclusión</a:t>
            </a:r>
          </a:p>
          <a:p>
            <a:pPr marL="285750" indent="-285750">
              <a:buClr>
                <a:schemeClr val="accent1">
                  <a:lumMod val="50000"/>
                </a:schemeClr>
              </a:buClr>
              <a:buFont typeface="Wingdings" pitchFamily="2" charset="2"/>
              <a:buChar char="§"/>
            </a:pPr>
            <a:endParaRPr lang="es-ES_tradnl" dirty="0"/>
          </a:p>
        </p:txBody>
      </p:sp>
      <p:sp>
        <p:nvSpPr>
          <p:cNvPr id="10" name="CuadroTexto 9">
            <a:extLst>
              <a:ext uri="{FF2B5EF4-FFF2-40B4-BE49-F238E27FC236}">
                <a16:creationId xmlns:a16="http://schemas.microsoft.com/office/drawing/2014/main" id="{5F48E52C-75F1-7445-AD2D-666A7D7EEFD5}"/>
              </a:ext>
            </a:extLst>
          </p:cNvPr>
          <p:cNvSpPr txBox="1"/>
          <p:nvPr/>
        </p:nvSpPr>
        <p:spPr>
          <a:xfrm>
            <a:off x="427167" y="1006098"/>
            <a:ext cx="12149462" cy="492443"/>
          </a:xfrm>
          <a:prstGeom prst="rect">
            <a:avLst/>
          </a:prstGeom>
          <a:noFill/>
        </p:spPr>
        <p:txBody>
          <a:bodyPr wrap="square" rtlCol="0">
            <a:spAutoFit/>
          </a:bodyPr>
          <a:lstStyle/>
          <a:p>
            <a:r>
              <a:rPr lang="es-ES_tradnl" sz="2600" b="1" dirty="0">
                <a:solidFill>
                  <a:schemeClr val="accent6">
                    <a:lumMod val="50000"/>
                  </a:schemeClr>
                </a:solidFill>
              </a:rPr>
              <a:t>Índice</a:t>
            </a:r>
          </a:p>
        </p:txBody>
      </p:sp>
      <p:cxnSp>
        <p:nvCxnSpPr>
          <p:cNvPr id="11" name="Conector recto 10">
            <a:extLst>
              <a:ext uri="{FF2B5EF4-FFF2-40B4-BE49-F238E27FC236}">
                <a16:creationId xmlns:a16="http://schemas.microsoft.com/office/drawing/2014/main" id="{E938621E-8C5D-1C40-BBC0-3B9009CE5403}"/>
              </a:ext>
            </a:extLst>
          </p:cNvPr>
          <p:cNvCxnSpPr>
            <a:cxnSpLocks/>
          </p:cNvCxnSpPr>
          <p:nvPr/>
        </p:nvCxnSpPr>
        <p:spPr>
          <a:xfrm>
            <a:off x="490186" y="6398707"/>
            <a:ext cx="11211627" cy="0"/>
          </a:xfrm>
          <a:prstGeom prst="line">
            <a:avLst/>
          </a:prstGeom>
        </p:spPr>
        <p:style>
          <a:lnRef idx="1">
            <a:schemeClr val="accent6"/>
          </a:lnRef>
          <a:fillRef idx="0">
            <a:schemeClr val="accent6"/>
          </a:fillRef>
          <a:effectRef idx="0">
            <a:schemeClr val="accent6"/>
          </a:effectRef>
          <a:fontRef idx="minor">
            <a:schemeClr val="tx1"/>
          </a:fontRef>
        </p:style>
      </p:cxnSp>
      <p:sp>
        <p:nvSpPr>
          <p:cNvPr id="12" name="Marcador de pie de página 1">
            <a:extLst>
              <a:ext uri="{FF2B5EF4-FFF2-40B4-BE49-F238E27FC236}">
                <a16:creationId xmlns:a16="http://schemas.microsoft.com/office/drawing/2014/main" id="{A83242C2-E902-714F-87D7-B7E0E88D5113}"/>
              </a:ext>
            </a:extLst>
          </p:cNvPr>
          <p:cNvSpPr>
            <a:spLocks noGrp="1"/>
          </p:cNvSpPr>
          <p:nvPr>
            <p:ph type="ftr" sz="quarter" idx="11"/>
          </p:nvPr>
        </p:nvSpPr>
        <p:spPr>
          <a:xfrm>
            <a:off x="133283" y="6449362"/>
            <a:ext cx="8019113" cy="365125"/>
          </a:xfrm>
        </p:spPr>
        <p:txBody>
          <a:bodyPr/>
          <a:lstStyle/>
          <a:p>
            <a:r>
              <a:rPr lang="en-US" dirty="0"/>
              <a:t>TFM: </a:t>
            </a:r>
            <a:r>
              <a:rPr lang="es-ES" dirty="0"/>
              <a:t>Análisis </a:t>
            </a:r>
            <a:r>
              <a:rPr lang="es-CO" dirty="0"/>
              <a:t>de la conexión entre la Playa de Postiguet y la Playa La Albufereta de Alicante y propuesta de mejoras.</a:t>
            </a:r>
            <a:endParaRPr lang="en-US" dirty="0"/>
          </a:p>
        </p:txBody>
      </p:sp>
    </p:spTree>
    <p:extLst>
      <p:ext uri="{BB962C8B-B14F-4D97-AF65-F5344CB8AC3E}">
        <p14:creationId xmlns:p14="http://schemas.microsoft.com/office/powerpoint/2010/main" val="1889655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2954655"/>
          </a:xfrm>
          <a:prstGeom prst="rect">
            <a:avLst/>
          </a:prstGeom>
          <a:noFill/>
        </p:spPr>
        <p:txBody>
          <a:bodyPr wrap="square" rtlCol="0">
            <a:spAutoFit/>
          </a:bodyPr>
          <a:lstStyle/>
          <a:p>
            <a:r>
              <a:rPr lang="es-ES_tradnl" sz="2600" b="1" dirty="0">
                <a:solidFill>
                  <a:schemeClr val="accent6">
                    <a:lumMod val="50000"/>
                  </a:schemeClr>
                </a:solidFill>
              </a:rPr>
              <a:t>6. Estudio de soluciones para la conexión de movilidad sostenible entre la playa Postiguet y la playa la Albufereta.</a:t>
            </a:r>
          </a:p>
          <a:p>
            <a:pPr marL="457200" indent="-457200">
              <a:lnSpc>
                <a:spcPct val="150000"/>
              </a:lnSpc>
              <a:buFont typeface="Arial" panose="020B0604020202020204" pitchFamily="34" charset="0"/>
              <a:buChar char="•"/>
            </a:pPr>
            <a:r>
              <a:rPr lang="es-ES_tradnl" b="1" dirty="0">
                <a:solidFill>
                  <a:schemeClr val="bg2">
                    <a:lumMod val="25000"/>
                  </a:schemeClr>
                </a:solidFill>
              </a:rPr>
              <a:t>Se evaluaron 3 alternativas</a:t>
            </a:r>
          </a:p>
          <a:p>
            <a:pPr marL="457200" indent="-457200">
              <a:lnSpc>
                <a:spcPct val="150000"/>
              </a:lnSpc>
              <a:buFont typeface="Arial" panose="020B0604020202020204" pitchFamily="34" charset="0"/>
              <a:buChar char="•"/>
            </a:pPr>
            <a:r>
              <a:rPr lang="es-ES_tradnl" b="1" dirty="0">
                <a:solidFill>
                  <a:schemeClr val="bg2">
                    <a:lumMod val="25000"/>
                  </a:schemeClr>
                </a:solidFill>
              </a:rPr>
              <a:t>Análisis multicriterio.</a:t>
            </a:r>
          </a:p>
          <a:p>
            <a:pPr marL="457200" indent="-457200">
              <a:lnSpc>
                <a:spcPct val="150000"/>
              </a:lnSpc>
              <a:buFont typeface="Arial" panose="020B0604020202020204" pitchFamily="34" charset="0"/>
              <a:buChar char="•"/>
            </a:pPr>
            <a:r>
              <a:rPr lang="es-ES_tradnl" b="1" dirty="0">
                <a:solidFill>
                  <a:schemeClr val="bg2">
                    <a:lumMod val="25000"/>
                  </a:schemeClr>
                </a:solidFill>
              </a:rPr>
              <a:t>Perfiles de decisión diferentes.</a:t>
            </a:r>
          </a:p>
          <a:p>
            <a:pPr marL="457200" indent="-457200">
              <a:lnSpc>
                <a:spcPct val="150000"/>
              </a:lnSpc>
              <a:buFont typeface="Arial" panose="020B0604020202020204" pitchFamily="34" charset="0"/>
              <a:buChar char="•"/>
            </a:pPr>
            <a:r>
              <a:rPr lang="es-ES_tradnl" b="1" dirty="0">
                <a:solidFill>
                  <a:schemeClr val="bg2">
                    <a:lumMod val="25000"/>
                  </a:schemeClr>
                </a:solidFill>
              </a:rPr>
              <a:t>Criterios para tomar decisiones: </a:t>
            </a:r>
            <a:r>
              <a:rPr lang="es-ES_tradnl" b="1" u="sng" dirty="0">
                <a:solidFill>
                  <a:schemeClr val="bg2">
                    <a:lumMod val="25000"/>
                  </a:schemeClr>
                </a:solidFill>
              </a:rPr>
              <a:t>Seguridad, dificultad de construcción y mantenimiento, funcionalidad, afección</a:t>
            </a:r>
            <a:r>
              <a:rPr lang="es-ES_tradnl" dirty="0">
                <a:solidFill>
                  <a:schemeClr val="accent6">
                    <a:lumMod val="50000"/>
                  </a:schemeClr>
                </a:solidFill>
              </a:rPr>
              <a:t>.</a:t>
            </a:r>
            <a:endParaRPr lang="es-ES_tradnl" dirty="0">
              <a:solidFill>
                <a:schemeClr val="bg2">
                  <a:lumMod val="25000"/>
                </a:schemeClr>
              </a:solidFill>
            </a:endParaRPr>
          </a:p>
          <a:p>
            <a:endParaRPr lang="es-ES_tradnl" sz="2600" b="1" dirty="0">
              <a:solidFill>
                <a:schemeClr val="accent6">
                  <a:lumMod val="50000"/>
                </a:schemeClr>
              </a:solidFill>
            </a:endParaRPr>
          </a:p>
        </p:txBody>
      </p:sp>
      <p:sp>
        <p:nvSpPr>
          <p:cNvPr id="3" name="CuadroTexto 2">
            <a:extLst>
              <a:ext uri="{FF2B5EF4-FFF2-40B4-BE49-F238E27FC236}">
                <a16:creationId xmlns:a16="http://schemas.microsoft.com/office/drawing/2014/main" id="{94B7C2CA-45AC-61AF-31AF-B175F435E76A}"/>
              </a:ext>
            </a:extLst>
          </p:cNvPr>
          <p:cNvSpPr txBox="1"/>
          <p:nvPr/>
        </p:nvSpPr>
        <p:spPr>
          <a:xfrm>
            <a:off x="763807" y="3788997"/>
            <a:ext cx="11186063" cy="3370153"/>
          </a:xfrm>
          <a:prstGeom prst="rect">
            <a:avLst/>
          </a:prstGeom>
          <a:noFill/>
        </p:spPr>
        <p:txBody>
          <a:bodyPr wrap="square" rtlCol="0">
            <a:spAutoFit/>
          </a:bodyPr>
          <a:lstStyle/>
          <a:p>
            <a:pPr>
              <a:lnSpc>
                <a:spcPct val="150000"/>
              </a:lnSpc>
            </a:pPr>
            <a:r>
              <a:rPr lang="es-ES_tradnl" sz="2600" b="1" dirty="0">
                <a:solidFill>
                  <a:schemeClr val="accent6">
                    <a:lumMod val="50000"/>
                  </a:schemeClr>
                </a:solidFill>
              </a:rPr>
              <a:t>6.1 </a:t>
            </a:r>
            <a:r>
              <a:rPr lang="es-ES_tradnl" sz="2400" b="1" dirty="0">
                <a:solidFill>
                  <a:schemeClr val="accent6">
                    <a:lumMod val="50000"/>
                  </a:schemeClr>
                </a:solidFill>
              </a:rPr>
              <a:t>Estudio de las diferentes alternativas</a:t>
            </a:r>
          </a:p>
          <a:p>
            <a:pPr marL="342900" indent="-342900">
              <a:lnSpc>
                <a:spcPct val="150000"/>
              </a:lnSpc>
              <a:buFont typeface="Arial" panose="020B0604020202020204" pitchFamily="34" charset="0"/>
              <a:buChar char="•"/>
              <a:defRPr/>
            </a:pPr>
            <a:r>
              <a:rPr kumimoji="0" lang="es-ES"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Alternativa 1. (Carril bici por la derecha de la calzada).</a:t>
            </a:r>
          </a:p>
          <a:p>
            <a:pPr marL="342900" indent="-342900">
              <a:lnSpc>
                <a:spcPct val="150000"/>
              </a:lnSpc>
              <a:buFont typeface="Arial" panose="020B0604020202020204" pitchFamily="34" charset="0"/>
              <a:buChar char="•"/>
              <a:defRPr/>
            </a:pPr>
            <a:r>
              <a:rPr lang="es-ES" b="1" dirty="0">
                <a:solidFill>
                  <a:prstClr val="black">
                    <a:lumMod val="75000"/>
                    <a:lumOff val="25000"/>
                  </a:prstClr>
                </a:solidFill>
                <a:latin typeface="Calibri" panose="020F0502020204030204"/>
              </a:rPr>
              <a:t>Alternativa 2. (Carril bici por el centro de la calzada, donde se encuentra el bulevar).</a:t>
            </a:r>
          </a:p>
          <a:p>
            <a:pPr marL="342900" indent="-342900">
              <a:lnSpc>
                <a:spcPct val="150000"/>
              </a:lnSpc>
              <a:buFont typeface="Arial" panose="020B0604020202020204" pitchFamily="34" charset="0"/>
              <a:buChar char="•"/>
              <a:defRPr/>
            </a:pPr>
            <a:r>
              <a:rPr lang="es-ES" b="1" dirty="0">
                <a:solidFill>
                  <a:prstClr val="black">
                    <a:lumMod val="75000"/>
                    <a:lumOff val="25000"/>
                  </a:prstClr>
                </a:solidFill>
                <a:latin typeface="Calibri" panose="020F0502020204030204"/>
              </a:rPr>
              <a:t>Alternativa 3 (Acerca ciclo-peatonal).</a:t>
            </a:r>
            <a:endParaRPr kumimoji="0" lang="es-ES"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800100" lvl="1" indent="-342900">
              <a:lnSpc>
                <a:spcPct val="150000"/>
              </a:lnSpc>
              <a:buFont typeface="Arial" panose="020B0604020202020204" pitchFamily="34" charset="0"/>
              <a:buChar char="•"/>
              <a:defRPr/>
            </a:pPr>
            <a:endParaRPr kumimoji="0" lang="es-ES" sz="20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800100" lvl="1" indent="-342900">
              <a:lnSpc>
                <a:spcPct val="150000"/>
              </a:lnSpc>
              <a:buFont typeface="Arial" panose="020B0604020202020204" pitchFamily="34" charset="0"/>
              <a:buChar char="•"/>
              <a:defRPr/>
            </a:pPr>
            <a:endParaRPr kumimoji="0" lang="es-ES_tradnl" sz="26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800100" lvl="1" indent="-342900">
              <a:buFont typeface="Arial" panose="020B0604020202020204" pitchFamily="34" charset="0"/>
              <a:buChar char="•"/>
            </a:pPr>
            <a:endParaRPr lang="es-ES_tradnl" sz="2400" b="1" dirty="0">
              <a:solidFill>
                <a:schemeClr val="accent6">
                  <a:lumMod val="50000"/>
                </a:schemeClr>
              </a:solidFill>
            </a:endParaRPr>
          </a:p>
        </p:txBody>
      </p:sp>
    </p:spTree>
    <p:extLst>
      <p:ext uri="{BB962C8B-B14F-4D97-AF65-F5344CB8AC3E}">
        <p14:creationId xmlns:p14="http://schemas.microsoft.com/office/powerpoint/2010/main" val="4128671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461939"/>
          </a:xfrm>
          <a:prstGeom prst="rect">
            <a:avLst/>
          </a:prstGeom>
          <a:noFill/>
        </p:spPr>
        <p:txBody>
          <a:bodyPr wrap="square" rtlCol="0">
            <a:spAutoFit/>
          </a:bodyPr>
          <a:lstStyle/>
          <a:p>
            <a:r>
              <a:rPr lang="es-ES_tradnl" b="1" dirty="0">
                <a:solidFill>
                  <a:schemeClr val="accent6">
                    <a:lumMod val="50000"/>
                  </a:schemeClr>
                </a:solidFill>
              </a:rPr>
              <a:t>6. 1</a:t>
            </a:r>
            <a:r>
              <a:rPr lang="es-ES_tradnl" dirty="0">
                <a:solidFill>
                  <a:schemeClr val="accent6">
                    <a:lumMod val="50000"/>
                  </a:schemeClr>
                </a:solidFill>
              </a:rPr>
              <a:t>.</a:t>
            </a:r>
            <a:r>
              <a:rPr lang="es-ES_tradnl" sz="1800" b="1" dirty="0">
                <a:solidFill>
                  <a:schemeClr val="accent6">
                    <a:lumMod val="50000"/>
                  </a:schemeClr>
                </a:solidFill>
              </a:rPr>
              <a:t> Estudio de las diferentes alternativas.</a:t>
            </a:r>
          </a:p>
          <a:p>
            <a:pPr indent="457200">
              <a:lnSpc>
                <a:spcPct val="150000"/>
              </a:lnSpc>
            </a:pPr>
            <a:r>
              <a:rPr lang="es-ES_tradnl" b="1" dirty="0">
                <a:solidFill>
                  <a:schemeClr val="accent6">
                    <a:lumMod val="50000"/>
                  </a:schemeClr>
                </a:solidFill>
              </a:rPr>
              <a:t>Alternativa 1. Carril por el lado derecho de la calzada.</a:t>
            </a:r>
            <a:endParaRPr lang="es-ES_tradnl" sz="1800" b="1" dirty="0">
              <a:solidFill>
                <a:schemeClr val="accent6">
                  <a:lumMod val="50000"/>
                </a:schemeClr>
              </a:solidFill>
            </a:endParaRPr>
          </a:p>
          <a:p>
            <a:endParaRPr lang="es-ES_tradnl" dirty="0">
              <a:solidFill>
                <a:schemeClr val="bg2">
                  <a:lumMod val="25000"/>
                </a:schemeClr>
              </a:solidFill>
            </a:endParaRPr>
          </a:p>
          <a:p>
            <a:endParaRPr lang="es-ES_tradnl" sz="2600" b="1" dirty="0">
              <a:solidFill>
                <a:schemeClr val="accent6">
                  <a:lumMod val="50000"/>
                </a:schemeClr>
              </a:solidFill>
            </a:endParaRPr>
          </a:p>
        </p:txBody>
      </p:sp>
      <p:graphicFrame>
        <p:nvGraphicFramePr>
          <p:cNvPr id="8" name="Tabla 7">
            <a:extLst>
              <a:ext uri="{FF2B5EF4-FFF2-40B4-BE49-F238E27FC236}">
                <a16:creationId xmlns:a16="http://schemas.microsoft.com/office/drawing/2014/main" id="{6A7FBB9B-AF4E-F0A2-BFFB-FEF276619CC8}"/>
              </a:ext>
            </a:extLst>
          </p:cNvPr>
          <p:cNvGraphicFramePr>
            <a:graphicFrameLocks noGrp="1"/>
          </p:cNvGraphicFramePr>
          <p:nvPr>
            <p:extLst>
              <p:ext uri="{D42A27DB-BD31-4B8C-83A1-F6EECF244321}">
                <p14:modId xmlns:p14="http://schemas.microsoft.com/office/powerpoint/2010/main" val="279400770"/>
              </p:ext>
            </p:extLst>
          </p:nvPr>
        </p:nvGraphicFramePr>
        <p:xfrm>
          <a:off x="513007" y="2469641"/>
          <a:ext cx="6080126" cy="2894840"/>
        </p:xfrm>
        <a:graphic>
          <a:graphicData uri="http://schemas.openxmlformats.org/drawingml/2006/table">
            <a:tbl>
              <a:tblPr firstRow="1" firstCol="1" bandRow="1"/>
              <a:tblGrid>
                <a:gridCol w="3040063">
                  <a:extLst>
                    <a:ext uri="{9D8B030D-6E8A-4147-A177-3AD203B41FA5}">
                      <a16:colId xmlns:a16="http://schemas.microsoft.com/office/drawing/2014/main" val="3522330039"/>
                    </a:ext>
                  </a:extLst>
                </a:gridCol>
                <a:gridCol w="3040063">
                  <a:extLst>
                    <a:ext uri="{9D8B030D-6E8A-4147-A177-3AD203B41FA5}">
                      <a16:colId xmlns:a16="http://schemas.microsoft.com/office/drawing/2014/main" val="1610623998"/>
                    </a:ext>
                  </a:extLst>
                </a:gridCol>
              </a:tblGrid>
              <a:tr h="299928">
                <a:tc>
                  <a:txBody>
                    <a:bodyPr/>
                    <a:lstStyle/>
                    <a:p>
                      <a:pPr algn="just">
                        <a:lnSpc>
                          <a:spcPct val="107000"/>
                        </a:lnSpc>
                        <a:spcAft>
                          <a:spcPts val="800"/>
                        </a:spcAft>
                      </a:pPr>
                      <a:r>
                        <a:rPr lang="es-ES" sz="1200">
                          <a:effectLst/>
                          <a:latin typeface="Calibri" panose="020F0502020204030204" pitchFamily="34" charset="0"/>
                          <a:ea typeface="Calibri" panose="020F0502020204030204" pitchFamily="34" charset="0"/>
                          <a:cs typeface="Times New Roman" panose="02020603050405020304" pitchFamily="18" charset="0"/>
                        </a:rPr>
                        <a:t>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b="1" dirty="0">
                          <a:effectLst/>
                          <a:latin typeface="Calibri" panose="020F0502020204030204" pitchFamily="34" charset="0"/>
                          <a:ea typeface="Calibri" panose="020F0502020204030204" pitchFamily="34" charset="0"/>
                          <a:cs typeface="Times New Roman" panose="02020603050405020304" pitchFamily="18" charset="0"/>
                        </a:rPr>
                        <a:t>Alternativa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7787119"/>
                  </a:ext>
                </a:extLst>
              </a:tr>
              <a:tr h="1212272">
                <a:tc>
                  <a:txBody>
                    <a:bodyPr/>
                    <a:lstStyle/>
                    <a:p>
                      <a:pPr algn="ctr">
                        <a:lnSpc>
                          <a:spcPct val="107000"/>
                        </a:lnSpc>
                        <a:spcAft>
                          <a:spcPts val="800"/>
                        </a:spcAft>
                      </a:pPr>
                      <a:r>
                        <a:rPr lang="es-ES" sz="1800" b="1" dirty="0">
                          <a:effectLst/>
                          <a:latin typeface="Calibri" panose="020F0502020204030204" pitchFamily="34" charset="0"/>
                          <a:ea typeface="Calibri" panose="020F0502020204030204" pitchFamily="34" charset="0"/>
                          <a:cs typeface="Times New Roman" panose="02020603050405020304" pitchFamily="18" charset="0"/>
                        </a:rPr>
                        <a:t>Aspectos positivos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07000"/>
                        </a:lnSpc>
                        <a:buSzPts val="1100"/>
                        <a:buFont typeface="Calibri" panose="020F0502020204030204" pitchFamily="34" charset="0"/>
                        <a:buChar char="-"/>
                      </a:pPr>
                      <a:r>
                        <a:rPr lang="es-ES" sz="1600" dirty="0">
                          <a:effectLst/>
                          <a:latin typeface="Calibri" panose="020F0502020204030204" pitchFamily="34" charset="0"/>
                          <a:ea typeface="Calibri" panose="020F0502020204030204" pitchFamily="34" charset="0"/>
                          <a:cs typeface="Times New Roman" panose="02020603050405020304" pitchFamily="18" charset="0"/>
                        </a:rPr>
                        <a:t>Pavimento asfaltico existente</a:t>
                      </a:r>
                    </a:p>
                    <a:p>
                      <a:pPr marL="342900" lvl="0" indent="-342900" algn="just">
                        <a:lnSpc>
                          <a:spcPct val="107000"/>
                        </a:lnSpc>
                        <a:buSzPts val="1100"/>
                        <a:buFont typeface="Calibri" panose="020F0502020204030204" pitchFamily="34" charset="0"/>
                        <a:buChar char="-"/>
                      </a:pPr>
                      <a:r>
                        <a:rPr lang="es-ES" sz="1600" dirty="0">
                          <a:effectLst/>
                          <a:latin typeface="Calibri" panose="020F0502020204030204" pitchFamily="34" charset="0"/>
                          <a:ea typeface="Calibri" panose="020F0502020204030204" pitchFamily="34" charset="0"/>
                          <a:cs typeface="Times New Roman" panose="02020603050405020304" pitchFamily="18" charset="0"/>
                        </a:rPr>
                        <a:t>Poca dificultad en la ejecución</a:t>
                      </a:r>
                    </a:p>
                    <a:p>
                      <a:pPr marL="342900" lvl="0" indent="-342900" algn="just">
                        <a:lnSpc>
                          <a:spcPct val="107000"/>
                        </a:lnSpc>
                        <a:spcAft>
                          <a:spcPts val="800"/>
                        </a:spcAft>
                        <a:buSzPts val="1100"/>
                        <a:buFont typeface="Calibri" panose="020F0502020204030204" pitchFamily="34" charset="0"/>
                        <a:buChar char="-"/>
                      </a:pPr>
                      <a:r>
                        <a:rPr lang="es-ES" sz="1600" dirty="0">
                          <a:effectLst/>
                          <a:latin typeface="Calibri" panose="020F0502020204030204" pitchFamily="34" charset="0"/>
                          <a:ea typeface="Calibri" panose="020F0502020204030204" pitchFamily="34" charset="0"/>
                          <a:cs typeface="Times New Roman" panose="02020603050405020304" pitchFamily="18" charset="0"/>
                        </a:rPr>
                        <a:t>Menor costos</a:t>
                      </a:r>
                    </a:p>
                    <a:p>
                      <a:pPr algn="just">
                        <a:lnSpc>
                          <a:spcPct val="107000"/>
                        </a:lnSpc>
                        <a:spcAft>
                          <a:spcPts val="800"/>
                        </a:spcAft>
                      </a:pPr>
                      <a:r>
                        <a:rPr lang="es-E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2236471"/>
                  </a:ext>
                </a:extLst>
              </a:tr>
              <a:tr h="1382640">
                <a:tc>
                  <a:txBody>
                    <a:bodyPr/>
                    <a:lstStyle/>
                    <a:p>
                      <a:pPr algn="ctr">
                        <a:lnSpc>
                          <a:spcPct val="107000"/>
                        </a:lnSpc>
                        <a:spcAft>
                          <a:spcPts val="800"/>
                        </a:spcAft>
                      </a:pPr>
                      <a:r>
                        <a:rPr lang="es-ES" sz="1800" b="1" dirty="0">
                          <a:effectLst/>
                          <a:latin typeface="Calibri" panose="020F0502020204030204" pitchFamily="34" charset="0"/>
                          <a:ea typeface="Calibri" panose="020F0502020204030204" pitchFamily="34" charset="0"/>
                          <a:cs typeface="Times New Roman" panose="02020603050405020304" pitchFamily="18" charset="0"/>
                        </a:rPr>
                        <a:t>Aspectos negativos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07000"/>
                        </a:lnSpc>
                        <a:buSzPts val="1100"/>
                        <a:buFont typeface="Calibri" panose="020F0502020204030204" pitchFamily="34" charset="0"/>
                        <a:buChar char="-"/>
                      </a:pPr>
                      <a:r>
                        <a:rPr lang="es-ES" sz="1600" dirty="0">
                          <a:effectLst/>
                          <a:latin typeface="Calibri" panose="020F0502020204030204" pitchFamily="34" charset="0"/>
                          <a:ea typeface="Calibri" panose="020F0502020204030204" pitchFamily="34" charset="0"/>
                          <a:cs typeface="Times New Roman" panose="02020603050405020304" pitchFamily="18" charset="0"/>
                        </a:rPr>
                        <a:t>Zona de alto transito</a:t>
                      </a:r>
                    </a:p>
                    <a:p>
                      <a:pPr marL="342900" lvl="0" indent="-342900" algn="just">
                        <a:lnSpc>
                          <a:spcPct val="107000"/>
                        </a:lnSpc>
                        <a:buSzPts val="1100"/>
                        <a:buFont typeface="Calibri" panose="020F0502020204030204" pitchFamily="34" charset="0"/>
                        <a:buChar char="-"/>
                      </a:pPr>
                      <a:r>
                        <a:rPr lang="es-ES" sz="1600" dirty="0">
                          <a:effectLst/>
                          <a:latin typeface="Calibri" panose="020F0502020204030204" pitchFamily="34" charset="0"/>
                          <a:ea typeface="Calibri" panose="020F0502020204030204" pitchFamily="34" charset="0"/>
                          <a:cs typeface="Times New Roman" panose="02020603050405020304" pitchFamily="18" charset="0"/>
                        </a:rPr>
                        <a:t>Baja seguridad.</a:t>
                      </a:r>
                    </a:p>
                    <a:p>
                      <a:pPr marL="342900" lvl="0" indent="-342900" algn="just">
                        <a:lnSpc>
                          <a:spcPct val="107000"/>
                        </a:lnSpc>
                        <a:spcAft>
                          <a:spcPts val="800"/>
                        </a:spcAft>
                        <a:buSzPts val="1100"/>
                        <a:buFont typeface="Calibri" panose="020F0502020204030204" pitchFamily="34" charset="0"/>
                        <a:buChar char="-"/>
                      </a:pPr>
                      <a:r>
                        <a:rPr lang="es-ES" sz="1600" dirty="0">
                          <a:effectLst/>
                          <a:latin typeface="Calibri" panose="020F0502020204030204" pitchFamily="34" charset="0"/>
                          <a:ea typeface="Calibri" panose="020F0502020204030204" pitchFamily="34" charset="0"/>
                          <a:cs typeface="Times New Roman" panose="02020603050405020304" pitchFamily="18" charset="0"/>
                        </a:rPr>
                        <a:t>Interrupción al tráfico para pasar de calle Jovellanos a Avda. Villajoyosa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9541414"/>
                  </a:ext>
                </a:extLst>
              </a:tr>
            </a:tbl>
          </a:graphicData>
        </a:graphic>
      </p:graphicFrame>
      <p:pic>
        <p:nvPicPr>
          <p:cNvPr id="11" name="Imagen 10">
            <a:extLst>
              <a:ext uri="{FF2B5EF4-FFF2-40B4-BE49-F238E27FC236}">
                <a16:creationId xmlns:a16="http://schemas.microsoft.com/office/drawing/2014/main" id="{E0F08E80-BF21-4A6F-4E94-91FD66768B58}"/>
              </a:ext>
            </a:extLst>
          </p:cNvPr>
          <p:cNvPicPr>
            <a:picLocks noChangeAspect="1"/>
          </p:cNvPicPr>
          <p:nvPr/>
        </p:nvPicPr>
        <p:blipFill>
          <a:blip r:embed="rId6"/>
          <a:stretch>
            <a:fillRect/>
          </a:stretch>
        </p:blipFill>
        <p:spPr>
          <a:xfrm>
            <a:off x="6817262" y="2039603"/>
            <a:ext cx="5105051" cy="3795443"/>
          </a:xfrm>
          <a:prstGeom prst="rect">
            <a:avLst/>
          </a:prstGeom>
        </p:spPr>
      </p:pic>
    </p:spTree>
    <p:extLst>
      <p:ext uri="{BB962C8B-B14F-4D97-AF65-F5344CB8AC3E}">
        <p14:creationId xmlns:p14="http://schemas.microsoft.com/office/powerpoint/2010/main" val="2513886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461939"/>
          </a:xfrm>
          <a:prstGeom prst="rect">
            <a:avLst/>
          </a:prstGeom>
          <a:noFill/>
        </p:spPr>
        <p:txBody>
          <a:bodyPr wrap="square" rtlCol="0">
            <a:spAutoFit/>
          </a:bodyPr>
          <a:lstStyle/>
          <a:p>
            <a:r>
              <a:rPr lang="es-ES_tradnl" b="1" dirty="0">
                <a:solidFill>
                  <a:schemeClr val="accent6">
                    <a:lumMod val="50000"/>
                  </a:schemeClr>
                </a:solidFill>
              </a:rPr>
              <a:t>6. 1</a:t>
            </a:r>
            <a:r>
              <a:rPr lang="es-ES_tradnl" dirty="0">
                <a:solidFill>
                  <a:schemeClr val="accent6">
                    <a:lumMod val="50000"/>
                  </a:schemeClr>
                </a:solidFill>
              </a:rPr>
              <a:t>.</a:t>
            </a:r>
            <a:r>
              <a:rPr lang="es-ES_tradnl" sz="1800" b="1" dirty="0">
                <a:solidFill>
                  <a:schemeClr val="accent6">
                    <a:lumMod val="50000"/>
                  </a:schemeClr>
                </a:solidFill>
              </a:rPr>
              <a:t> Estudio de las diferentes alternativas.</a:t>
            </a:r>
          </a:p>
          <a:p>
            <a:pPr indent="457200">
              <a:lnSpc>
                <a:spcPct val="150000"/>
              </a:lnSpc>
            </a:pPr>
            <a:r>
              <a:rPr lang="es-ES_tradnl" b="1" dirty="0">
                <a:solidFill>
                  <a:schemeClr val="accent6">
                    <a:lumMod val="50000"/>
                  </a:schemeClr>
                </a:solidFill>
              </a:rPr>
              <a:t>Alternativa 1. Carril por el lado derecho de la calzada.</a:t>
            </a:r>
            <a:endParaRPr lang="es-ES_tradnl" sz="1800" b="1" dirty="0">
              <a:solidFill>
                <a:schemeClr val="accent6">
                  <a:lumMod val="50000"/>
                </a:schemeClr>
              </a:solidFill>
            </a:endParaRPr>
          </a:p>
          <a:p>
            <a:endParaRPr lang="es-ES_tradnl" dirty="0">
              <a:solidFill>
                <a:schemeClr val="bg2">
                  <a:lumMod val="25000"/>
                </a:schemeClr>
              </a:solidFill>
            </a:endParaRPr>
          </a:p>
          <a:p>
            <a:endParaRPr lang="es-ES_tradnl" sz="2600" b="1" dirty="0">
              <a:solidFill>
                <a:schemeClr val="accent6">
                  <a:lumMod val="50000"/>
                </a:schemeClr>
              </a:solidFill>
            </a:endParaRPr>
          </a:p>
        </p:txBody>
      </p:sp>
      <p:pic>
        <p:nvPicPr>
          <p:cNvPr id="3" name="Imagen 2">
            <a:extLst>
              <a:ext uri="{FF2B5EF4-FFF2-40B4-BE49-F238E27FC236}">
                <a16:creationId xmlns:a16="http://schemas.microsoft.com/office/drawing/2014/main" id="{943D6F20-64EC-0E13-C86F-3E80C5CACB48}"/>
              </a:ext>
            </a:extLst>
          </p:cNvPr>
          <p:cNvPicPr>
            <a:picLocks noChangeAspect="1"/>
          </p:cNvPicPr>
          <p:nvPr/>
        </p:nvPicPr>
        <p:blipFill>
          <a:blip r:embed="rId6"/>
          <a:stretch>
            <a:fillRect/>
          </a:stretch>
        </p:blipFill>
        <p:spPr>
          <a:xfrm>
            <a:off x="2049003" y="2133503"/>
            <a:ext cx="8266056" cy="3265170"/>
          </a:xfrm>
          <a:prstGeom prst="rect">
            <a:avLst/>
          </a:prstGeom>
        </p:spPr>
      </p:pic>
      <p:graphicFrame>
        <p:nvGraphicFramePr>
          <p:cNvPr id="9" name="Tabla 8">
            <a:extLst>
              <a:ext uri="{FF2B5EF4-FFF2-40B4-BE49-F238E27FC236}">
                <a16:creationId xmlns:a16="http://schemas.microsoft.com/office/drawing/2014/main" id="{7D726622-D6DE-3473-2CE4-147610B9313C}"/>
              </a:ext>
            </a:extLst>
          </p:cNvPr>
          <p:cNvGraphicFramePr>
            <a:graphicFrameLocks noGrp="1"/>
          </p:cNvGraphicFramePr>
          <p:nvPr>
            <p:extLst>
              <p:ext uri="{D42A27DB-BD31-4B8C-83A1-F6EECF244321}">
                <p14:modId xmlns:p14="http://schemas.microsoft.com/office/powerpoint/2010/main" val="4237758257"/>
              </p:ext>
            </p:extLst>
          </p:nvPr>
        </p:nvGraphicFramePr>
        <p:xfrm>
          <a:off x="2161269" y="5524979"/>
          <a:ext cx="8041523" cy="1095691"/>
        </p:xfrm>
        <a:graphic>
          <a:graphicData uri="http://schemas.openxmlformats.org/drawingml/2006/table">
            <a:tbl>
              <a:tblPr firstRow="1" firstCol="1" lastRow="1" lastCol="1" bandRow="1" bandCol="1"/>
              <a:tblGrid>
                <a:gridCol w="1033570">
                  <a:extLst>
                    <a:ext uri="{9D8B030D-6E8A-4147-A177-3AD203B41FA5}">
                      <a16:colId xmlns:a16="http://schemas.microsoft.com/office/drawing/2014/main" val="1540189252"/>
                    </a:ext>
                  </a:extLst>
                </a:gridCol>
                <a:gridCol w="909064">
                  <a:extLst>
                    <a:ext uri="{9D8B030D-6E8A-4147-A177-3AD203B41FA5}">
                      <a16:colId xmlns:a16="http://schemas.microsoft.com/office/drawing/2014/main" val="1922120803"/>
                    </a:ext>
                  </a:extLst>
                </a:gridCol>
                <a:gridCol w="908151">
                  <a:extLst>
                    <a:ext uri="{9D8B030D-6E8A-4147-A177-3AD203B41FA5}">
                      <a16:colId xmlns:a16="http://schemas.microsoft.com/office/drawing/2014/main" val="894976523"/>
                    </a:ext>
                  </a:extLst>
                </a:gridCol>
                <a:gridCol w="1297227">
                  <a:extLst>
                    <a:ext uri="{9D8B030D-6E8A-4147-A177-3AD203B41FA5}">
                      <a16:colId xmlns:a16="http://schemas.microsoft.com/office/drawing/2014/main" val="3586266945"/>
                    </a:ext>
                  </a:extLst>
                </a:gridCol>
                <a:gridCol w="909064">
                  <a:extLst>
                    <a:ext uri="{9D8B030D-6E8A-4147-A177-3AD203B41FA5}">
                      <a16:colId xmlns:a16="http://schemas.microsoft.com/office/drawing/2014/main" val="1773222231"/>
                    </a:ext>
                  </a:extLst>
                </a:gridCol>
                <a:gridCol w="1297227">
                  <a:extLst>
                    <a:ext uri="{9D8B030D-6E8A-4147-A177-3AD203B41FA5}">
                      <a16:colId xmlns:a16="http://schemas.microsoft.com/office/drawing/2014/main" val="1269613031"/>
                    </a:ext>
                  </a:extLst>
                </a:gridCol>
                <a:gridCol w="779069">
                  <a:extLst>
                    <a:ext uri="{9D8B030D-6E8A-4147-A177-3AD203B41FA5}">
                      <a16:colId xmlns:a16="http://schemas.microsoft.com/office/drawing/2014/main" val="3622359293"/>
                    </a:ext>
                  </a:extLst>
                </a:gridCol>
                <a:gridCol w="908151">
                  <a:extLst>
                    <a:ext uri="{9D8B030D-6E8A-4147-A177-3AD203B41FA5}">
                      <a16:colId xmlns:a16="http://schemas.microsoft.com/office/drawing/2014/main" val="478577770"/>
                    </a:ext>
                  </a:extLst>
                </a:gridCol>
              </a:tblGrid>
              <a:tr h="104389">
                <a:tc>
                  <a:txBody>
                    <a:bodyPr/>
                    <a:lstStyle/>
                    <a:p>
                      <a:pPr>
                        <a:lnSpc>
                          <a:spcPct val="107000"/>
                        </a:lnSpc>
                        <a:spcAft>
                          <a:spcPts val="800"/>
                        </a:spcAft>
                      </a:pPr>
                      <a:r>
                        <a:rPr lang="es-ES_tradnl" sz="1400">
                          <a:effectLst/>
                          <a:latin typeface="+mn-lt"/>
                          <a:ea typeface="Calibri" panose="020F0502020204030204" pitchFamily="34" charset="0"/>
                          <a:cs typeface="Calibri" panose="020F0502020204030204" pitchFamily="34" charset="0"/>
                        </a:rPr>
                        <a:t> </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gridSpan="4">
                  <a:txBody>
                    <a:bodyPr/>
                    <a:lstStyle/>
                    <a:p>
                      <a:pPr algn="ctr">
                        <a:lnSpc>
                          <a:spcPct val="107000"/>
                        </a:lnSpc>
                        <a:spcBef>
                          <a:spcPts val="5"/>
                        </a:spcBef>
                        <a:spcAft>
                          <a:spcPts val="800"/>
                        </a:spcAft>
                      </a:pPr>
                      <a:r>
                        <a:rPr lang="es-ES_tradnl" sz="1400" b="1" dirty="0">
                          <a:solidFill>
                            <a:srgbClr val="000000"/>
                          </a:solidFill>
                          <a:effectLst/>
                          <a:latin typeface="+mn-lt"/>
                          <a:ea typeface="Calibri" panose="020F0502020204030204" pitchFamily="34" charset="0"/>
                          <a:cs typeface="Calibri" panose="020F0502020204030204" pitchFamily="34" charset="0"/>
                        </a:rPr>
                        <a:t>Criterio</a:t>
                      </a:r>
                      <a:endParaRPr lang="es-ES" sz="1400"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s-ES"/>
                    </a:p>
                  </a:txBody>
                  <a:tcPr/>
                </a:tc>
                <a:tc hMerge="1">
                  <a:txBody>
                    <a:bodyPr/>
                    <a:lstStyle/>
                    <a:p>
                      <a:endParaRPr lang="es-ES"/>
                    </a:p>
                  </a:txBody>
                  <a:tcPr/>
                </a:tc>
                <a:tc hMerge="1">
                  <a:txBody>
                    <a:bodyPr/>
                    <a:lstStyle/>
                    <a:p>
                      <a:endParaRPr lang="es-ES"/>
                    </a:p>
                  </a:txBody>
                  <a:tcPr/>
                </a:tc>
                <a:tc gridSpan="3">
                  <a:txBody>
                    <a:bodyPr/>
                    <a:lstStyle/>
                    <a:p>
                      <a:pPr algn="ctr">
                        <a:lnSpc>
                          <a:spcPct val="107000"/>
                        </a:lnSpc>
                        <a:spcBef>
                          <a:spcPts val="5"/>
                        </a:spcBef>
                        <a:spcAft>
                          <a:spcPts val="800"/>
                        </a:spcAft>
                      </a:pPr>
                      <a:r>
                        <a:rPr lang="es-ES_tradnl" sz="1400" b="1" spc="-10">
                          <a:solidFill>
                            <a:srgbClr val="000000"/>
                          </a:solidFill>
                          <a:effectLst/>
                          <a:latin typeface="+mn-lt"/>
                          <a:ea typeface="Calibri" panose="020F0502020204030204" pitchFamily="34" charset="0"/>
                          <a:cs typeface="Calibri" panose="020F0502020204030204" pitchFamily="34" charset="0"/>
                        </a:rPr>
                        <a:t>Perfil</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514119738"/>
                  </a:ext>
                </a:extLst>
              </a:tr>
              <a:tr h="600565">
                <a:tc>
                  <a:txBody>
                    <a:bodyPr/>
                    <a:lstStyle/>
                    <a:p>
                      <a:pPr marL="93980" marR="83820" algn="ctr">
                        <a:lnSpc>
                          <a:spcPct val="107000"/>
                        </a:lnSpc>
                        <a:spcBef>
                          <a:spcPts val="5"/>
                        </a:spcBef>
                        <a:spcAft>
                          <a:spcPts val="800"/>
                        </a:spcAft>
                      </a:pPr>
                      <a:r>
                        <a:rPr lang="es-ES_tradnl" sz="1400" b="1" spc="-10" dirty="0">
                          <a:solidFill>
                            <a:srgbClr val="000000"/>
                          </a:solidFill>
                          <a:effectLst/>
                          <a:latin typeface="+mn-lt"/>
                          <a:ea typeface="Calibri" panose="020F0502020204030204" pitchFamily="34" charset="0"/>
                          <a:cs typeface="Calibri" panose="020F0502020204030204" pitchFamily="34" charset="0"/>
                        </a:rPr>
                        <a:t>Alternativa</a:t>
                      </a:r>
                      <a:endParaRPr lang="es-ES" sz="1400"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78105" marR="71755" algn="ctr">
                        <a:lnSpc>
                          <a:spcPct val="107000"/>
                        </a:lnSpc>
                        <a:spcBef>
                          <a:spcPts val="5"/>
                        </a:spcBef>
                        <a:spcAft>
                          <a:spcPts val="800"/>
                        </a:spcAft>
                      </a:pPr>
                      <a:r>
                        <a:rPr lang="es-ES_tradnl" sz="1400" b="1" spc="-10">
                          <a:effectLst/>
                          <a:latin typeface="+mn-lt"/>
                          <a:ea typeface="Calibri" panose="020F0502020204030204" pitchFamily="34" charset="0"/>
                          <a:cs typeface="Calibri" panose="020F0502020204030204" pitchFamily="34" charset="0"/>
                        </a:rPr>
                        <a:t>Seguridad</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1280" marR="77470" algn="ctr">
                        <a:lnSpc>
                          <a:spcPct val="107000"/>
                        </a:lnSpc>
                        <a:spcBef>
                          <a:spcPts val="5"/>
                        </a:spcBef>
                        <a:spcAft>
                          <a:spcPts val="800"/>
                        </a:spcAft>
                      </a:pPr>
                      <a:r>
                        <a:rPr lang="es-ES_tradnl" sz="1400" b="1" spc="-10">
                          <a:effectLst/>
                          <a:latin typeface="+mn-lt"/>
                          <a:ea typeface="Calibri" panose="020F0502020204030204" pitchFamily="34" charset="0"/>
                          <a:cs typeface="Calibri" panose="020F0502020204030204" pitchFamily="34" charset="0"/>
                        </a:rPr>
                        <a:t>Dificultad</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7630" marR="81280" algn="ctr">
                        <a:lnSpc>
                          <a:spcPct val="107000"/>
                        </a:lnSpc>
                        <a:spcBef>
                          <a:spcPts val="5"/>
                        </a:spcBef>
                        <a:spcAft>
                          <a:spcPts val="800"/>
                        </a:spcAft>
                      </a:pPr>
                      <a:r>
                        <a:rPr lang="es-ES_tradnl" sz="1400" b="1" spc="-10">
                          <a:effectLst/>
                          <a:latin typeface="+mn-lt"/>
                          <a:ea typeface="Calibri" panose="020F0502020204030204" pitchFamily="34" charset="0"/>
                          <a:cs typeface="Calibri" panose="020F0502020204030204" pitchFamily="34" charset="0"/>
                        </a:rPr>
                        <a:t>Funcionalidad</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2550" marR="80010" algn="ctr">
                        <a:lnSpc>
                          <a:spcPct val="107000"/>
                        </a:lnSpc>
                        <a:spcBef>
                          <a:spcPts val="5"/>
                        </a:spcBef>
                        <a:spcAft>
                          <a:spcPts val="800"/>
                        </a:spcAft>
                      </a:pPr>
                      <a:r>
                        <a:rPr lang="es-ES_tradnl" sz="1400" b="1" spc="-10">
                          <a:effectLst/>
                          <a:latin typeface="+mn-lt"/>
                          <a:ea typeface="Calibri" panose="020F0502020204030204" pitchFamily="34" charset="0"/>
                          <a:cs typeface="Calibri" panose="020F0502020204030204" pitchFamily="34" charset="0"/>
                        </a:rPr>
                        <a:t>Afección</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5725" marR="78105" algn="ctr">
                        <a:lnSpc>
                          <a:spcPct val="107000"/>
                        </a:lnSpc>
                        <a:spcBef>
                          <a:spcPts val="5"/>
                        </a:spcBef>
                        <a:spcAft>
                          <a:spcPts val="800"/>
                        </a:spcAft>
                      </a:pPr>
                      <a:r>
                        <a:rPr lang="es-ES_tradnl" sz="1400" b="1" spc="-10">
                          <a:effectLst/>
                          <a:latin typeface="+mn-lt"/>
                          <a:ea typeface="Calibri" panose="020F0502020204030204" pitchFamily="34" charset="0"/>
                          <a:cs typeface="Calibri" panose="020F0502020204030204" pitchFamily="34" charset="0"/>
                        </a:rPr>
                        <a:t>Administración</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6200" marR="68580" algn="ctr">
                        <a:lnSpc>
                          <a:spcPct val="107000"/>
                        </a:lnSpc>
                        <a:spcBef>
                          <a:spcPts val="5"/>
                        </a:spcBef>
                        <a:spcAft>
                          <a:spcPts val="800"/>
                        </a:spcAft>
                      </a:pPr>
                      <a:r>
                        <a:rPr lang="es-ES_tradnl" sz="1400" b="1" spc="-10">
                          <a:effectLst/>
                          <a:latin typeface="+mn-lt"/>
                          <a:ea typeface="Calibri" panose="020F0502020204030204" pitchFamily="34" charset="0"/>
                          <a:cs typeface="Calibri" panose="020F0502020204030204" pitchFamily="34" charset="0"/>
                        </a:rPr>
                        <a:t>Técnico</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98425" algn="ctr">
                        <a:lnSpc>
                          <a:spcPct val="107000"/>
                        </a:lnSpc>
                        <a:spcBef>
                          <a:spcPts val="5"/>
                        </a:spcBef>
                        <a:spcAft>
                          <a:spcPts val="800"/>
                        </a:spcAft>
                      </a:pPr>
                      <a:r>
                        <a:rPr lang="es-ES_tradnl" sz="1400" b="1" spc="-10">
                          <a:effectLst/>
                          <a:latin typeface="+mn-lt"/>
                          <a:ea typeface="Calibri" panose="020F0502020204030204" pitchFamily="34" charset="0"/>
                          <a:cs typeface="Calibri" panose="020F0502020204030204" pitchFamily="34" charset="0"/>
                        </a:rPr>
                        <a:t>Usurario</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988312"/>
                  </a:ext>
                </a:extLst>
              </a:tr>
              <a:tr h="276940">
                <a:tc>
                  <a:txBody>
                    <a:bodyPr/>
                    <a:lstStyle/>
                    <a:p>
                      <a:pPr marL="10160" algn="ctr">
                        <a:lnSpc>
                          <a:spcPct val="107000"/>
                        </a:lnSpc>
                        <a:spcBef>
                          <a:spcPts val="5"/>
                        </a:spcBef>
                        <a:spcAft>
                          <a:spcPts val="800"/>
                        </a:spcAft>
                      </a:pPr>
                      <a:r>
                        <a:rPr lang="es-ES_tradnl" sz="1400" b="1">
                          <a:solidFill>
                            <a:srgbClr val="000000"/>
                          </a:solidFill>
                          <a:effectLst/>
                          <a:latin typeface="+mn-lt"/>
                          <a:ea typeface="Calibri" panose="020F0502020204030204" pitchFamily="34" charset="0"/>
                          <a:cs typeface="Calibri" panose="020F0502020204030204" pitchFamily="34" charset="0"/>
                        </a:rPr>
                        <a:t>1</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6350" algn="ctr">
                        <a:lnSpc>
                          <a:spcPct val="107000"/>
                        </a:lnSpc>
                        <a:spcBef>
                          <a:spcPts val="5"/>
                        </a:spcBef>
                        <a:spcAft>
                          <a:spcPts val="800"/>
                        </a:spcAft>
                      </a:pPr>
                      <a:r>
                        <a:rPr lang="es-ES_tradnl" sz="1400">
                          <a:effectLst/>
                          <a:latin typeface="+mn-lt"/>
                          <a:ea typeface="Calibri" panose="020F0502020204030204" pitchFamily="34" charset="0"/>
                          <a:cs typeface="Calibri" panose="020F0502020204030204" pitchFamily="34" charset="0"/>
                        </a:rPr>
                        <a:t>2</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 algn="ctr">
                        <a:lnSpc>
                          <a:spcPct val="107000"/>
                        </a:lnSpc>
                        <a:spcBef>
                          <a:spcPts val="5"/>
                        </a:spcBef>
                        <a:spcAft>
                          <a:spcPts val="800"/>
                        </a:spcAft>
                      </a:pPr>
                      <a:r>
                        <a:rPr lang="es-ES_tradnl" sz="1400" dirty="0">
                          <a:effectLst/>
                          <a:latin typeface="+mn-lt"/>
                          <a:ea typeface="Calibri" panose="020F0502020204030204" pitchFamily="34" charset="0"/>
                          <a:cs typeface="Calibri" panose="020F0502020204030204" pitchFamily="34" charset="0"/>
                        </a:rPr>
                        <a:t>3</a:t>
                      </a:r>
                      <a:endParaRPr lang="es-ES" sz="1400"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algn="ctr">
                        <a:lnSpc>
                          <a:spcPct val="107000"/>
                        </a:lnSpc>
                        <a:spcBef>
                          <a:spcPts val="5"/>
                        </a:spcBef>
                        <a:spcAft>
                          <a:spcPts val="800"/>
                        </a:spcAft>
                      </a:pPr>
                      <a:r>
                        <a:rPr lang="es-ES_tradnl" sz="1400">
                          <a:effectLst/>
                          <a:latin typeface="+mn-lt"/>
                          <a:ea typeface="Calibri" panose="020F0502020204030204" pitchFamily="34" charset="0"/>
                          <a:cs typeface="Calibri" panose="020F0502020204030204" pitchFamily="34" charset="0"/>
                        </a:rPr>
                        <a:t>1</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algn="ctr">
                        <a:lnSpc>
                          <a:spcPct val="107000"/>
                        </a:lnSpc>
                        <a:spcBef>
                          <a:spcPts val="5"/>
                        </a:spcBef>
                        <a:spcAft>
                          <a:spcPts val="800"/>
                        </a:spcAft>
                      </a:pPr>
                      <a:r>
                        <a:rPr lang="es-ES_tradnl" sz="1400">
                          <a:effectLst/>
                          <a:latin typeface="+mn-lt"/>
                          <a:ea typeface="Calibri" panose="020F0502020204030204" pitchFamily="34" charset="0"/>
                          <a:cs typeface="Calibri" panose="020F0502020204030204" pitchFamily="34" charset="0"/>
                        </a:rPr>
                        <a:t>1</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5725" marR="78105" algn="ctr">
                        <a:lnSpc>
                          <a:spcPct val="107000"/>
                        </a:lnSpc>
                        <a:spcBef>
                          <a:spcPts val="5"/>
                        </a:spcBef>
                        <a:spcAft>
                          <a:spcPts val="800"/>
                        </a:spcAft>
                      </a:pPr>
                      <a:r>
                        <a:rPr lang="es-ES_tradnl" sz="1400" b="1" u="sng" spc="-20" dirty="0">
                          <a:effectLst/>
                          <a:highlight>
                            <a:srgbClr val="FFFF00"/>
                          </a:highlight>
                          <a:latin typeface="+mn-lt"/>
                          <a:ea typeface="Calibri" panose="020F0502020204030204" pitchFamily="34" charset="0"/>
                          <a:cs typeface="Calibri" panose="020F0502020204030204" pitchFamily="34" charset="0"/>
                        </a:rPr>
                        <a:t>2,00</a:t>
                      </a:r>
                      <a:endParaRPr lang="es-ES" sz="1400" dirty="0">
                        <a:effectLst/>
                        <a:highlight>
                          <a:srgbClr val="FFFF00"/>
                        </a:highligh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6200" marR="67945" algn="ctr">
                        <a:lnSpc>
                          <a:spcPct val="107000"/>
                        </a:lnSpc>
                        <a:spcBef>
                          <a:spcPts val="5"/>
                        </a:spcBef>
                        <a:spcAft>
                          <a:spcPts val="800"/>
                        </a:spcAft>
                      </a:pPr>
                      <a:r>
                        <a:rPr lang="es-ES_tradnl" sz="1400" b="1" u="sng" spc="-20" dirty="0">
                          <a:effectLst/>
                          <a:highlight>
                            <a:srgbClr val="FFFF00"/>
                          </a:highlight>
                          <a:latin typeface="+mn-lt"/>
                          <a:ea typeface="Calibri" panose="020F0502020204030204" pitchFamily="34" charset="0"/>
                          <a:cs typeface="Calibri" panose="020F0502020204030204" pitchFamily="34" charset="0"/>
                        </a:rPr>
                        <a:t>1,80</a:t>
                      </a:r>
                      <a:endParaRPr lang="es-ES" sz="1400" dirty="0">
                        <a:effectLst/>
                        <a:highlight>
                          <a:srgbClr val="FFFF00"/>
                        </a:highligh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235" marR="98425" algn="ctr">
                        <a:lnSpc>
                          <a:spcPct val="107000"/>
                        </a:lnSpc>
                        <a:spcBef>
                          <a:spcPts val="5"/>
                        </a:spcBef>
                        <a:spcAft>
                          <a:spcPts val="800"/>
                        </a:spcAft>
                      </a:pPr>
                      <a:r>
                        <a:rPr lang="es-ES_tradnl" sz="1400" b="1" u="sng" spc="-20" dirty="0">
                          <a:effectLst/>
                          <a:highlight>
                            <a:srgbClr val="FFFF00"/>
                          </a:highlight>
                          <a:latin typeface="+mn-lt"/>
                          <a:ea typeface="Calibri" panose="020F0502020204030204" pitchFamily="34" charset="0"/>
                          <a:cs typeface="Calibri" panose="020F0502020204030204" pitchFamily="34" charset="0"/>
                        </a:rPr>
                        <a:t>1,65</a:t>
                      </a:r>
                      <a:endParaRPr lang="es-ES" sz="1400" dirty="0">
                        <a:effectLst/>
                        <a:highlight>
                          <a:srgbClr val="FFFF00"/>
                        </a:highligh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8081832"/>
                  </a:ext>
                </a:extLst>
              </a:tr>
            </a:tbl>
          </a:graphicData>
        </a:graphic>
      </p:graphicFrame>
    </p:spTree>
    <p:extLst>
      <p:ext uri="{BB962C8B-B14F-4D97-AF65-F5344CB8AC3E}">
        <p14:creationId xmlns:p14="http://schemas.microsoft.com/office/powerpoint/2010/main" val="3042183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461939"/>
          </a:xfrm>
          <a:prstGeom prst="rect">
            <a:avLst/>
          </a:prstGeom>
          <a:noFill/>
        </p:spPr>
        <p:txBody>
          <a:bodyPr wrap="square" rtlCol="0">
            <a:spAutoFit/>
          </a:bodyPr>
          <a:lstStyle/>
          <a:p>
            <a:r>
              <a:rPr lang="es-ES_tradnl" b="1" dirty="0">
                <a:solidFill>
                  <a:schemeClr val="accent6">
                    <a:lumMod val="50000"/>
                  </a:schemeClr>
                </a:solidFill>
              </a:rPr>
              <a:t>6. 1</a:t>
            </a:r>
            <a:r>
              <a:rPr lang="es-ES_tradnl" dirty="0">
                <a:solidFill>
                  <a:schemeClr val="accent6">
                    <a:lumMod val="50000"/>
                  </a:schemeClr>
                </a:solidFill>
              </a:rPr>
              <a:t>.</a:t>
            </a:r>
            <a:r>
              <a:rPr lang="es-ES_tradnl" sz="1800" b="1" dirty="0">
                <a:solidFill>
                  <a:schemeClr val="accent6">
                    <a:lumMod val="50000"/>
                  </a:schemeClr>
                </a:solidFill>
              </a:rPr>
              <a:t> Estudio de las diferentes alternativas.</a:t>
            </a:r>
          </a:p>
          <a:p>
            <a:pPr indent="457200">
              <a:lnSpc>
                <a:spcPct val="150000"/>
              </a:lnSpc>
            </a:pPr>
            <a:r>
              <a:rPr lang="es-ES_tradnl" b="1" dirty="0">
                <a:solidFill>
                  <a:schemeClr val="accent6">
                    <a:lumMod val="50000"/>
                  </a:schemeClr>
                </a:solidFill>
              </a:rPr>
              <a:t>Alternativa 2. Carril centro de la calzada – en el bulevar.</a:t>
            </a:r>
            <a:endParaRPr lang="es-ES_tradnl" sz="1800" b="1" dirty="0">
              <a:solidFill>
                <a:schemeClr val="accent6">
                  <a:lumMod val="50000"/>
                </a:schemeClr>
              </a:solidFill>
            </a:endParaRPr>
          </a:p>
          <a:p>
            <a:endParaRPr lang="es-ES_tradnl" dirty="0">
              <a:solidFill>
                <a:schemeClr val="bg2">
                  <a:lumMod val="25000"/>
                </a:schemeClr>
              </a:solidFill>
            </a:endParaRPr>
          </a:p>
          <a:p>
            <a:endParaRPr lang="es-ES_tradnl" sz="2600" b="1" dirty="0">
              <a:solidFill>
                <a:schemeClr val="accent6">
                  <a:lumMod val="50000"/>
                </a:schemeClr>
              </a:solidFill>
            </a:endParaRPr>
          </a:p>
        </p:txBody>
      </p:sp>
      <p:graphicFrame>
        <p:nvGraphicFramePr>
          <p:cNvPr id="9" name="Tabla 8">
            <a:extLst>
              <a:ext uri="{FF2B5EF4-FFF2-40B4-BE49-F238E27FC236}">
                <a16:creationId xmlns:a16="http://schemas.microsoft.com/office/drawing/2014/main" id="{D53793B2-4CA1-1863-F089-BDC94229D415}"/>
              </a:ext>
            </a:extLst>
          </p:cNvPr>
          <p:cNvGraphicFramePr>
            <a:graphicFrameLocks noGrp="1"/>
          </p:cNvGraphicFramePr>
          <p:nvPr>
            <p:extLst>
              <p:ext uri="{D42A27DB-BD31-4B8C-83A1-F6EECF244321}">
                <p14:modId xmlns:p14="http://schemas.microsoft.com/office/powerpoint/2010/main" val="374944844"/>
              </p:ext>
            </p:extLst>
          </p:nvPr>
        </p:nvGraphicFramePr>
        <p:xfrm>
          <a:off x="594287" y="2634298"/>
          <a:ext cx="5762552" cy="2185290"/>
        </p:xfrm>
        <a:graphic>
          <a:graphicData uri="http://schemas.openxmlformats.org/drawingml/2006/table">
            <a:tbl>
              <a:tblPr firstRow="1" firstCol="1" bandRow="1"/>
              <a:tblGrid>
                <a:gridCol w="2793748">
                  <a:extLst>
                    <a:ext uri="{9D8B030D-6E8A-4147-A177-3AD203B41FA5}">
                      <a16:colId xmlns:a16="http://schemas.microsoft.com/office/drawing/2014/main" val="4077806561"/>
                    </a:ext>
                  </a:extLst>
                </a:gridCol>
                <a:gridCol w="2968804">
                  <a:extLst>
                    <a:ext uri="{9D8B030D-6E8A-4147-A177-3AD203B41FA5}">
                      <a16:colId xmlns:a16="http://schemas.microsoft.com/office/drawing/2014/main" val="7130056"/>
                    </a:ext>
                  </a:extLst>
                </a:gridCol>
              </a:tblGrid>
              <a:tr h="270921">
                <a:tc>
                  <a:txBody>
                    <a:bodyPr/>
                    <a:lstStyle/>
                    <a:p>
                      <a:pPr algn="just">
                        <a:lnSpc>
                          <a:spcPct val="107000"/>
                        </a:lnSpc>
                        <a:spcAft>
                          <a:spcPts val="800"/>
                        </a:spcAft>
                      </a:pPr>
                      <a:r>
                        <a:rPr lang="es-ES" sz="16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b="1" dirty="0">
                          <a:effectLst/>
                          <a:latin typeface="Calibri" panose="020F0502020204030204" pitchFamily="34" charset="0"/>
                          <a:ea typeface="Calibri" panose="020F0502020204030204" pitchFamily="34" charset="0"/>
                          <a:cs typeface="Times New Roman" panose="02020603050405020304" pitchFamily="18" charset="0"/>
                        </a:rPr>
                        <a:t>Alternativa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5179837"/>
                  </a:ext>
                </a:extLst>
              </a:tr>
              <a:tr h="968430">
                <a:tc>
                  <a:txBody>
                    <a:bodyPr/>
                    <a:lstStyle/>
                    <a:p>
                      <a:pPr algn="ctr">
                        <a:lnSpc>
                          <a:spcPct val="107000"/>
                        </a:lnSpc>
                        <a:spcAft>
                          <a:spcPts val="800"/>
                        </a:spcAft>
                      </a:pPr>
                      <a:r>
                        <a:rPr lang="es-ES" sz="1800" b="1" dirty="0">
                          <a:effectLst/>
                          <a:latin typeface="Calibri" panose="020F0502020204030204" pitchFamily="34" charset="0"/>
                          <a:ea typeface="Calibri" panose="020F0502020204030204" pitchFamily="34" charset="0"/>
                          <a:cs typeface="Times New Roman" panose="02020603050405020304" pitchFamily="18" charset="0"/>
                        </a:rPr>
                        <a:t>Aspectos positivos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07000"/>
                        </a:lnSpc>
                        <a:buSzPts val="1100"/>
                        <a:buFont typeface="Calibri" panose="020F0502020204030204" pitchFamily="34" charset="0"/>
                        <a:buChar char="-"/>
                      </a:pPr>
                      <a:r>
                        <a:rPr lang="es-ES" sz="1600" dirty="0">
                          <a:effectLst/>
                          <a:latin typeface="Calibri" panose="020F0502020204030204" pitchFamily="34" charset="0"/>
                          <a:ea typeface="Calibri" panose="020F0502020204030204" pitchFamily="34" charset="0"/>
                          <a:cs typeface="Times New Roman" panose="02020603050405020304" pitchFamily="18" charset="0"/>
                        </a:rPr>
                        <a:t>Mayor seguridad para el ciclista y vehículos motorizados.</a:t>
                      </a:r>
                    </a:p>
                    <a:p>
                      <a:pPr marL="342900" lvl="0" indent="-342900" algn="just">
                        <a:lnSpc>
                          <a:spcPct val="107000"/>
                        </a:lnSpc>
                        <a:spcAft>
                          <a:spcPts val="800"/>
                        </a:spcAft>
                        <a:buSzPts val="1100"/>
                        <a:buFont typeface="Calibri" panose="020F0502020204030204" pitchFamily="34" charset="0"/>
                        <a:buChar char="-"/>
                      </a:pPr>
                      <a:r>
                        <a:rPr lang="es-ES" sz="1600" dirty="0">
                          <a:effectLst/>
                          <a:latin typeface="Calibri" panose="020F0502020204030204" pitchFamily="34" charset="0"/>
                          <a:ea typeface="Calibri" panose="020F0502020204030204" pitchFamily="34" charset="0"/>
                          <a:cs typeface="Times New Roman" panose="02020603050405020304" pitchFamily="18" charset="0"/>
                        </a:rPr>
                        <a:t>Carril bici segregado.</a:t>
                      </a:r>
                    </a:p>
                    <a:p>
                      <a:pPr algn="just">
                        <a:lnSpc>
                          <a:spcPct val="107000"/>
                        </a:lnSpc>
                        <a:spcAft>
                          <a:spcPts val="800"/>
                        </a:spcAft>
                      </a:pPr>
                      <a:r>
                        <a:rPr lang="es-E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4615772"/>
                  </a:ext>
                </a:extLst>
              </a:tr>
              <a:tr h="509874">
                <a:tc>
                  <a:txBody>
                    <a:bodyPr/>
                    <a:lstStyle/>
                    <a:p>
                      <a:pPr algn="ctr">
                        <a:lnSpc>
                          <a:spcPct val="107000"/>
                        </a:lnSpc>
                        <a:spcAft>
                          <a:spcPts val="800"/>
                        </a:spcAft>
                      </a:pPr>
                      <a:r>
                        <a:rPr lang="es-ES" sz="1800" b="1" dirty="0">
                          <a:effectLst/>
                          <a:latin typeface="Calibri" panose="020F0502020204030204" pitchFamily="34" charset="0"/>
                          <a:ea typeface="Calibri" panose="020F0502020204030204" pitchFamily="34" charset="0"/>
                          <a:cs typeface="Times New Roman" panose="02020603050405020304" pitchFamily="18" charset="0"/>
                        </a:rPr>
                        <a:t>Aspectos negativos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07000"/>
                        </a:lnSpc>
                        <a:buSzPts val="1100"/>
                        <a:buFont typeface="Calibri" panose="020F0502020204030204" pitchFamily="34" charset="0"/>
                        <a:buChar char="-"/>
                      </a:pPr>
                      <a:r>
                        <a:rPr lang="es-ES" sz="1600" dirty="0">
                          <a:effectLst/>
                          <a:latin typeface="Calibri" panose="020F0502020204030204" pitchFamily="34" charset="0"/>
                          <a:ea typeface="Calibri" panose="020F0502020204030204" pitchFamily="34" charset="0"/>
                          <a:cs typeface="Times New Roman" panose="02020603050405020304" pitchFamily="18" charset="0"/>
                        </a:rPr>
                        <a:t>Alto costo</a:t>
                      </a:r>
                    </a:p>
                    <a:p>
                      <a:pPr marL="342900" lvl="0" indent="-342900" algn="just">
                        <a:lnSpc>
                          <a:spcPct val="107000"/>
                        </a:lnSpc>
                        <a:spcAft>
                          <a:spcPts val="800"/>
                        </a:spcAft>
                        <a:buSzPts val="1100"/>
                        <a:buFont typeface="Calibri" panose="020F0502020204030204" pitchFamily="34" charset="0"/>
                        <a:buChar char="-"/>
                      </a:pPr>
                      <a:r>
                        <a:rPr lang="es-ES" sz="1600" dirty="0">
                          <a:effectLst/>
                          <a:latin typeface="Calibri" panose="020F0502020204030204" pitchFamily="34" charset="0"/>
                          <a:ea typeface="Calibri" panose="020F0502020204030204" pitchFamily="34" charset="0"/>
                          <a:cs typeface="Times New Roman" panose="02020603050405020304" pitchFamily="18" charset="0"/>
                        </a:rPr>
                        <a:t>Dificultad de ejecución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0345881"/>
                  </a:ext>
                </a:extLst>
              </a:tr>
            </a:tbl>
          </a:graphicData>
        </a:graphic>
      </p:graphicFrame>
      <p:pic>
        <p:nvPicPr>
          <p:cNvPr id="10" name="Imagen 9">
            <a:extLst>
              <a:ext uri="{FF2B5EF4-FFF2-40B4-BE49-F238E27FC236}">
                <a16:creationId xmlns:a16="http://schemas.microsoft.com/office/drawing/2014/main" id="{E79D1352-864E-65C4-2BC8-4187BDE8ED67}"/>
              </a:ext>
            </a:extLst>
          </p:cNvPr>
          <p:cNvPicPr>
            <a:picLocks noChangeAspect="1"/>
          </p:cNvPicPr>
          <p:nvPr/>
        </p:nvPicPr>
        <p:blipFill>
          <a:blip r:embed="rId6"/>
          <a:stretch>
            <a:fillRect/>
          </a:stretch>
        </p:blipFill>
        <p:spPr>
          <a:xfrm>
            <a:off x="6525723" y="2109728"/>
            <a:ext cx="5545143" cy="3234431"/>
          </a:xfrm>
          <a:prstGeom prst="rect">
            <a:avLst/>
          </a:prstGeom>
        </p:spPr>
      </p:pic>
    </p:spTree>
    <p:extLst>
      <p:ext uri="{BB962C8B-B14F-4D97-AF65-F5344CB8AC3E}">
        <p14:creationId xmlns:p14="http://schemas.microsoft.com/office/powerpoint/2010/main" val="531848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461939"/>
          </a:xfrm>
          <a:prstGeom prst="rect">
            <a:avLst/>
          </a:prstGeom>
          <a:noFill/>
        </p:spPr>
        <p:txBody>
          <a:bodyPr wrap="square" rtlCol="0">
            <a:spAutoFit/>
          </a:bodyPr>
          <a:lstStyle/>
          <a:p>
            <a:r>
              <a:rPr lang="es-ES_tradnl" b="1" dirty="0">
                <a:solidFill>
                  <a:schemeClr val="accent6">
                    <a:lumMod val="50000"/>
                  </a:schemeClr>
                </a:solidFill>
              </a:rPr>
              <a:t>6. 1</a:t>
            </a:r>
            <a:r>
              <a:rPr lang="es-ES_tradnl" dirty="0">
                <a:solidFill>
                  <a:schemeClr val="accent6">
                    <a:lumMod val="50000"/>
                  </a:schemeClr>
                </a:solidFill>
              </a:rPr>
              <a:t>.</a:t>
            </a:r>
            <a:r>
              <a:rPr lang="es-ES_tradnl" sz="1800" b="1" dirty="0">
                <a:solidFill>
                  <a:schemeClr val="accent6">
                    <a:lumMod val="50000"/>
                  </a:schemeClr>
                </a:solidFill>
              </a:rPr>
              <a:t> Estudio de las diferentes alternativas.</a:t>
            </a:r>
          </a:p>
          <a:p>
            <a:pPr indent="457200">
              <a:lnSpc>
                <a:spcPct val="150000"/>
              </a:lnSpc>
            </a:pPr>
            <a:r>
              <a:rPr lang="es-ES_tradnl" b="1" dirty="0">
                <a:solidFill>
                  <a:schemeClr val="accent6">
                    <a:lumMod val="50000"/>
                  </a:schemeClr>
                </a:solidFill>
              </a:rPr>
              <a:t>Alternativa 2. Carril centro de la calzada – en el bulevar.</a:t>
            </a:r>
            <a:endParaRPr lang="es-ES_tradnl" sz="1800" b="1" dirty="0">
              <a:solidFill>
                <a:schemeClr val="accent6">
                  <a:lumMod val="50000"/>
                </a:schemeClr>
              </a:solidFill>
            </a:endParaRPr>
          </a:p>
          <a:p>
            <a:endParaRPr lang="es-ES_tradnl" dirty="0">
              <a:solidFill>
                <a:schemeClr val="bg2">
                  <a:lumMod val="25000"/>
                </a:schemeClr>
              </a:solidFill>
            </a:endParaRPr>
          </a:p>
          <a:p>
            <a:endParaRPr lang="es-ES_tradnl" sz="2600" b="1" dirty="0">
              <a:solidFill>
                <a:schemeClr val="accent6">
                  <a:lumMod val="50000"/>
                </a:schemeClr>
              </a:solidFill>
            </a:endParaRPr>
          </a:p>
        </p:txBody>
      </p:sp>
      <p:sp>
        <p:nvSpPr>
          <p:cNvPr id="3" name="CuadroTexto 2">
            <a:extLst>
              <a:ext uri="{FF2B5EF4-FFF2-40B4-BE49-F238E27FC236}">
                <a16:creationId xmlns:a16="http://schemas.microsoft.com/office/drawing/2014/main" id="{94B7C2CA-45AC-61AF-31AF-B175F435E76A}"/>
              </a:ext>
            </a:extLst>
          </p:cNvPr>
          <p:cNvSpPr txBox="1"/>
          <p:nvPr/>
        </p:nvSpPr>
        <p:spPr>
          <a:xfrm>
            <a:off x="763807" y="3788997"/>
            <a:ext cx="9518113" cy="1523494"/>
          </a:xfrm>
          <a:prstGeom prst="rect">
            <a:avLst/>
          </a:prstGeom>
          <a:noFill/>
        </p:spPr>
        <p:txBody>
          <a:bodyPr wrap="square" rtlCol="0">
            <a:spAutoFit/>
          </a:bodyPr>
          <a:lstStyle/>
          <a:p>
            <a:pPr marL="800100" lvl="1" indent="-342900">
              <a:lnSpc>
                <a:spcPct val="150000"/>
              </a:lnSpc>
              <a:buFont typeface="Arial" panose="020B0604020202020204" pitchFamily="34" charset="0"/>
              <a:buChar char="•"/>
              <a:defRPr/>
            </a:pPr>
            <a:endParaRPr kumimoji="0" lang="es-ES" sz="20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800100" lvl="1" indent="-342900">
              <a:lnSpc>
                <a:spcPct val="150000"/>
              </a:lnSpc>
              <a:buFont typeface="Arial" panose="020B0604020202020204" pitchFamily="34" charset="0"/>
              <a:buChar char="•"/>
              <a:defRPr/>
            </a:pPr>
            <a:endParaRPr kumimoji="0" lang="es-ES_tradnl" sz="26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800100" lvl="1" indent="-342900">
              <a:buFont typeface="Arial" panose="020B0604020202020204" pitchFamily="34" charset="0"/>
              <a:buChar char="•"/>
            </a:pPr>
            <a:endParaRPr lang="es-ES_tradnl" sz="2400" b="1" dirty="0">
              <a:solidFill>
                <a:schemeClr val="accent6">
                  <a:lumMod val="50000"/>
                </a:schemeClr>
              </a:solidFill>
            </a:endParaRPr>
          </a:p>
        </p:txBody>
      </p:sp>
      <p:pic>
        <p:nvPicPr>
          <p:cNvPr id="8" name="Imagen 7">
            <a:extLst>
              <a:ext uri="{FF2B5EF4-FFF2-40B4-BE49-F238E27FC236}">
                <a16:creationId xmlns:a16="http://schemas.microsoft.com/office/drawing/2014/main" id="{5E27812A-500B-AB35-E160-BD5DCEF95FAB}"/>
              </a:ext>
            </a:extLst>
          </p:cNvPr>
          <p:cNvPicPr>
            <a:picLocks noChangeAspect="1"/>
          </p:cNvPicPr>
          <p:nvPr/>
        </p:nvPicPr>
        <p:blipFill>
          <a:blip r:embed="rId6"/>
          <a:stretch>
            <a:fillRect/>
          </a:stretch>
        </p:blipFill>
        <p:spPr>
          <a:xfrm>
            <a:off x="2097647" y="2217791"/>
            <a:ext cx="8716846" cy="3197489"/>
          </a:xfrm>
          <a:prstGeom prst="rect">
            <a:avLst/>
          </a:prstGeom>
        </p:spPr>
      </p:pic>
      <p:graphicFrame>
        <p:nvGraphicFramePr>
          <p:cNvPr id="9" name="Tabla 8">
            <a:extLst>
              <a:ext uri="{FF2B5EF4-FFF2-40B4-BE49-F238E27FC236}">
                <a16:creationId xmlns:a16="http://schemas.microsoft.com/office/drawing/2014/main" id="{74BBDF98-D6F0-9688-DF93-5DCEB7704A43}"/>
              </a:ext>
            </a:extLst>
          </p:cNvPr>
          <p:cNvGraphicFramePr>
            <a:graphicFrameLocks noGrp="1"/>
          </p:cNvGraphicFramePr>
          <p:nvPr>
            <p:extLst>
              <p:ext uri="{D42A27DB-BD31-4B8C-83A1-F6EECF244321}">
                <p14:modId xmlns:p14="http://schemas.microsoft.com/office/powerpoint/2010/main" val="563265399"/>
              </p:ext>
            </p:extLst>
          </p:nvPr>
        </p:nvGraphicFramePr>
        <p:xfrm>
          <a:off x="2407310" y="5537201"/>
          <a:ext cx="8097519" cy="970126"/>
        </p:xfrm>
        <a:graphic>
          <a:graphicData uri="http://schemas.openxmlformats.org/drawingml/2006/table">
            <a:tbl>
              <a:tblPr firstRow="1" firstCol="1" lastRow="1" lastCol="1" bandRow="1" bandCol="1"/>
              <a:tblGrid>
                <a:gridCol w="1040767">
                  <a:extLst>
                    <a:ext uri="{9D8B030D-6E8A-4147-A177-3AD203B41FA5}">
                      <a16:colId xmlns:a16="http://schemas.microsoft.com/office/drawing/2014/main" val="2712725927"/>
                    </a:ext>
                  </a:extLst>
                </a:gridCol>
                <a:gridCol w="915394">
                  <a:extLst>
                    <a:ext uri="{9D8B030D-6E8A-4147-A177-3AD203B41FA5}">
                      <a16:colId xmlns:a16="http://schemas.microsoft.com/office/drawing/2014/main" val="3561818131"/>
                    </a:ext>
                  </a:extLst>
                </a:gridCol>
                <a:gridCol w="914474">
                  <a:extLst>
                    <a:ext uri="{9D8B030D-6E8A-4147-A177-3AD203B41FA5}">
                      <a16:colId xmlns:a16="http://schemas.microsoft.com/office/drawing/2014/main" val="3452978626"/>
                    </a:ext>
                  </a:extLst>
                </a:gridCol>
                <a:gridCol w="1306261">
                  <a:extLst>
                    <a:ext uri="{9D8B030D-6E8A-4147-A177-3AD203B41FA5}">
                      <a16:colId xmlns:a16="http://schemas.microsoft.com/office/drawing/2014/main" val="1610425404"/>
                    </a:ext>
                  </a:extLst>
                </a:gridCol>
                <a:gridCol w="915394">
                  <a:extLst>
                    <a:ext uri="{9D8B030D-6E8A-4147-A177-3AD203B41FA5}">
                      <a16:colId xmlns:a16="http://schemas.microsoft.com/office/drawing/2014/main" val="2165440624"/>
                    </a:ext>
                  </a:extLst>
                </a:gridCol>
                <a:gridCol w="1306261">
                  <a:extLst>
                    <a:ext uri="{9D8B030D-6E8A-4147-A177-3AD203B41FA5}">
                      <a16:colId xmlns:a16="http://schemas.microsoft.com/office/drawing/2014/main" val="3618135786"/>
                    </a:ext>
                  </a:extLst>
                </a:gridCol>
                <a:gridCol w="784494">
                  <a:extLst>
                    <a:ext uri="{9D8B030D-6E8A-4147-A177-3AD203B41FA5}">
                      <a16:colId xmlns:a16="http://schemas.microsoft.com/office/drawing/2014/main" val="484344652"/>
                    </a:ext>
                  </a:extLst>
                </a:gridCol>
                <a:gridCol w="914474">
                  <a:extLst>
                    <a:ext uri="{9D8B030D-6E8A-4147-A177-3AD203B41FA5}">
                      <a16:colId xmlns:a16="http://schemas.microsoft.com/office/drawing/2014/main" val="160483948"/>
                    </a:ext>
                  </a:extLst>
                </a:gridCol>
              </a:tblGrid>
              <a:tr h="241147">
                <a:tc>
                  <a:txBody>
                    <a:bodyPr/>
                    <a:lstStyle/>
                    <a:p>
                      <a:pPr>
                        <a:lnSpc>
                          <a:spcPct val="107000"/>
                        </a:lnSpc>
                        <a:spcAft>
                          <a:spcPts val="800"/>
                        </a:spcAft>
                      </a:pPr>
                      <a:r>
                        <a:rPr lang="es-ES_tradnl" sz="1400">
                          <a:effectLst/>
                          <a:latin typeface="+mn-lt"/>
                          <a:ea typeface="Calibri" panose="020F0502020204030204" pitchFamily="34" charset="0"/>
                          <a:cs typeface="Calibri" panose="020F0502020204030204" pitchFamily="34" charset="0"/>
                        </a:rPr>
                        <a:t> </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gridSpan="4">
                  <a:txBody>
                    <a:bodyPr/>
                    <a:lstStyle/>
                    <a:p>
                      <a:pPr algn="ctr">
                        <a:lnSpc>
                          <a:spcPct val="107000"/>
                        </a:lnSpc>
                        <a:spcBef>
                          <a:spcPts val="5"/>
                        </a:spcBef>
                        <a:spcAft>
                          <a:spcPts val="800"/>
                        </a:spcAft>
                      </a:pPr>
                      <a:r>
                        <a:rPr lang="es-ES_tradnl" sz="1400" b="1">
                          <a:solidFill>
                            <a:srgbClr val="000000"/>
                          </a:solidFill>
                          <a:effectLst/>
                          <a:latin typeface="+mn-lt"/>
                          <a:ea typeface="Calibri" panose="020F0502020204030204" pitchFamily="34" charset="0"/>
                          <a:cs typeface="Calibri" panose="020F0502020204030204" pitchFamily="34" charset="0"/>
                        </a:rPr>
                        <a:t>Criterio</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s-ES"/>
                    </a:p>
                  </a:txBody>
                  <a:tcPr/>
                </a:tc>
                <a:tc hMerge="1">
                  <a:txBody>
                    <a:bodyPr/>
                    <a:lstStyle/>
                    <a:p>
                      <a:endParaRPr lang="es-ES"/>
                    </a:p>
                  </a:txBody>
                  <a:tcPr/>
                </a:tc>
                <a:tc hMerge="1">
                  <a:txBody>
                    <a:bodyPr/>
                    <a:lstStyle/>
                    <a:p>
                      <a:endParaRPr lang="es-ES"/>
                    </a:p>
                  </a:txBody>
                  <a:tcPr/>
                </a:tc>
                <a:tc gridSpan="3">
                  <a:txBody>
                    <a:bodyPr/>
                    <a:lstStyle/>
                    <a:p>
                      <a:pPr algn="ctr">
                        <a:lnSpc>
                          <a:spcPct val="107000"/>
                        </a:lnSpc>
                        <a:spcBef>
                          <a:spcPts val="5"/>
                        </a:spcBef>
                        <a:spcAft>
                          <a:spcPts val="800"/>
                        </a:spcAft>
                      </a:pPr>
                      <a:r>
                        <a:rPr lang="es-ES_tradnl" sz="1400" b="1" spc="-10">
                          <a:solidFill>
                            <a:srgbClr val="000000"/>
                          </a:solidFill>
                          <a:effectLst/>
                          <a:latin typeface="+mn-lt"/>
                          <a:ea typeface="Calibri" panose="020F0502020204030204" pitchFamily="34" charset="0"/>
                          <a:cs typeface="Calibri" panose="020F0502020204030204" pitchFamily="34" charset="0"/>
                        </a:rPr>
                        <a:t>Perfil</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17421174"/>
                  </a:ext>
                </a:extLst>
              </a:tr>
              <a:tr h="423914">
                <a:tc>
                  <a:txBody>
                    <a:bodyPr/>
                    <a:lstStyle/>
                    <a:p>
                      <a:pPr marL="93980" marR="83820" algn="ctr">
                        <a:lnSpc>
                          <a:spcPct val="107000"/>
                        </a:lnSpc>
                        <a:spcBef>
                          <a:spcPts val="5"/>
                        </a:spcBef>
                        <a:spcAft>
                          <a:spcPts val="800"/>
                        </a:spcAft>
                      </a:pPr>
                      <a:r>
                        <a:rPr lang="es-ES_tradnl" sz="1400" b="1" spc="-10">
                          <a:solidFill>
                            <a:srgbClr val="000000"/>
                          </a:solidFill>
                          <a:effectLst/>
                          <a:latin typeface="+mn-lt"/>
                          <a:ea typeface="Calibri" panose="020F0502020204030204" pitchFamily="34" charset="0"/>
                          <a:cs typeface="Calibri" panose="020F0502020204030204" pitchFamily="34" charset="0"/>
                        </a:rPr>
                        <a:t>Alternativa</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78105" marR="71755" algn="ctr">
                        <a:lnSpc>
                          <a:spcPct val="107000"/>
                        </a:lnSpc>
                        <a:spcBef>
                          <a:spcPts val="5"/>
                        </a:spcBef>
                        <a:spcAft>
                          <a:spcPts val="800"/>
                        </a:spcAft>
                      </a:pPr>
                      <a:r>
                        <a:rPr lang="es-ES_tradnl" sz="1400" b="1" spc="-10">
                          <a:effectLst/>
                          <a:latin typeface="+mn-lt"/>
                          <a:ea typeface="Calibri" panose="020F0502020204030204" pitchFamily="34" charset="0"/>
                          <a:cs typeface="Calibri" panose="020F0502020204030204" pitchFamily="34" charset="0"/>
                        </a:rPr>
                        <a:t>Seguridad</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1280" marR="77470" algn="ctr">
                        <a:lnSpc>
                          <a:spcPct val="107000"/>
                        </a:lnSpc>
                        <a:spcBef>
                          <a:spcPts val="5"/>
                        </a:spcBef>
                        <a:spcAft>
                          <a:spcPts val="800"/>
                        </a:spcAft>
                      </a:pPr>
                      <a:r>
                        <a:rPr lang="es-ES_tradnl" sz="1400" b="1" spc="-10" dirty="0">
                          <a:effectLst/>
                          <a:latin typeface="+mn-lt"/>
                          <a:ea typeface="Calibri" panose="020F0502020204030204" pitchFamily="34" charset="0"/>
                          <a:cs typeface="Calibri" panose="020F0502020204030204" pitchFamily="34" charset="0"/>
                        </a:rPr>
                        <a:t>Dificultad</a:t>
                      </a:r>
                      <a:endParaRPr lang="es-ES" sz="1400"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7630" marR="81280" algn="ctr">
                        <a:lnSpc>
                          <a:spcPct val="107000"/>
                        </a:lnSpc>
                        <a:spcBef>
                          <a:spcPts val="5"/>
                        </a:spcBef>
                        <a:spcAft>
                          <a:spcPts val="800"/>
                        </a:spcAft>
                      </a:pPr>
                      <a:r>
                        <a:rPr lang="es-ES_tradnl" sz="1400" b="1" spc="-10">
                          <a:effectLst/>
                          <a:latin typeface="+mn-lt"/>
                          <a:ea typeface="Calibri" panose="020F0502020204030204" pitchFamily="34" charset="0"/>
                          <a:cs typeface="Calibri" panose="020F0502020204030204" pitchFamily="34" charset="0"/>
                        </a:rPr>
                        <a:t>Funcionalidad</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2550" marR="80010" algn="ctr">
                        <a:lnSpc>
                          <a:spcPct val="107000"/>
                        </a:lnSpc>
                        <a:spcBef>
                          <a:spcPts val="5"/>
                        </a:spcBef>
                        <a:spcAft>
                          <a:spcPts val="800"/>
                        </a:spcAft>
                      </a:pPr>
                      <a:r>
                        <a:rPr lang="es-ES_tradnl" sz="1400" b="1" spc="-10">
                          <a:effectLst/>
                          <a:latin typeface="+mn-lt"/>
                          <a:ea typeface="Calibri" panose="020F0502020204030204" pitchFamily="34" charset="0"/>
                          <a:cs typeface="Calibri" panose="020F0502020204030204" pitchFamily="34" charset="0"/>
                        </a:rPr>
                        <a:t>Afección</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5725" marR="78105" algn="ctr">
                        <a:lnSpc>
                          <a:spcPct val="107000"/>
                        </a:lnSpc>
                        <a:spcBef>
                          <a:spcPts val="5"/>
                        </a:spcBef>
                        <a:spcAft>
                          <a:spcPts val="800"/>
                        </a:spcAft>
                      </a:pPr>
                      <a:r>
                        <a:rPr lang="es-ES_tradnl" sz="1400" b="1" spc="-10">
                          <a:effectLst/>
                          <a:latin typeface="+mn-lt"/>
                          <a:ea typeface="Calibri" panose="020F0502020204030204" pitchFamily="34" charset="0"/>
                          <a:cs typeface="Calibri" panose="020F0502020204030204" pitchFamily="34" charset="0"/>
                        </a:rPr>
                        <a:t>Administración</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6200" marR="68580" algn="ctr">
                        <a:lnSpc>
                          <a:spcPct val="107000"/>
                        </a:lnSpc>
                        <a:spcBef>
                          <a:spcPts val="5"/>
                        </a:spcBef>
                        <a:spcAft>
                          <a:spcPts val="800"/>
                        </a:spcAft>
                      </a:pPr>
                      <a:r>
                        <a:rPr lang="es-ES_tradnl" sz="1400" b="1" spc="-10">
                          <a:effectLst/>
                          <a:latin typeface="+mn-lt"/>
                          <a:ea typeface="Calibri" panose="020F0502020204030204" pitchFamily="34" charset="0"/>
                          <a:cs typeface="Calibri" panose="020F0502020204030204" pitchFamily="34" charset="0"/>
                        </a:rPr>
                        <a:t>Técnico</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98425" algn="ctr">
                        <a:lnSpc>
                          <a:spcPct val="107000"/>
                        </a:lnSpc>
                        <a:spcBef>
                          <a:spcPts val="5"/>
                        </a:spcBef>
                        <a:spcAft>
                          <a:spcPts val="800"/>
                        </a:spcAft>
                      </a:pPr>
                      <a:r>
                        <a:rPr lang="es-ES_tradnl" sz="1400" b="1" spc="-10" dirty="0">
                          <a:effectLst/>
                          <a:latin typeface="+mn-lt"/>
                          <a:ea typeface="Calibri" panose="020F0502020204030204" pitchFamily="34" charset="0"/>
                          <a:cs typeface="Calibri" panose="020F0502020204030204" pitchFamily="34" charset="0"/>
                        </a:rPr>
                        <a:t>Usurario</a:t>
                      </a:r>
                      <a:endParaRPr lang="es-ES" sz="1400"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9584402"/>
                  </a:ext>
                </a:extLst>
              </a:tr>
              <a:tr h="305065">
                <a:tc>
                  <a:txBody>
                    <a:bodyPr/>
                    <a:lstStyle/>
                    <a:p>
                      <a:pPr marL="10160" algn="ctr">
                        <a:lnSpc>
                          <a:spcPct val="107000"/>
                        </a:lnSpc>
                        <a:spcBef>
                          <a:spcPts val="5"/>
                        </a:spcBef>
                        <a:spcAft>
                          <a:spcPts val="800"/>
                        </a:spcAft>
                      </a:pPr>
                      <a:r>
                        <a:rPr lang="es-ES_tradnl" sz="1400" b="1">
                          <a:solidFill>
                            <a:srgbClr val="000000"/>
                          </a:solidFill>
                          <a:effectLst/>
                          <a:latin typeface="+mn-lt"/>
                          <a:ea typeface="Calibri" panose="020F0502020204030204" pitchFamily="34" charset="0"/>
                          <a:cs typeface="Calibri" panose="020F0502020204030204" pitchFamily="34" charset="0"/>
                        </a:rPr>
                        <a:t>2</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6350" algn="ctr">
                        <a:lnSpc>
                          <a:spcPct val="107000"/>
                        </a:lnSpc>
                        <a:spcBef>
                          <a:spcPts val="5"/>
                        </a:spcBef>
                        <a:spcAft>
                          <a:spcPts val="800"/>
                        </a:spcAft>
                      </a:pPr>
                      <a:r>
                        <a:rPr lang="es-ES_tradnl" sz="1400">
                          <a:effectLst/>
                          <a:latin typeface="+mn-lt"/>
                          <a:ea typeface="Calibri" panose="020F0502020204030204" pitchFamily="34" charset="0"/>
                          <a:cs typeface="Calibri" panose="020F0502020204030204" pitchFamily="34" charset="0"/>
                        </a:rPr>
                        <a:t>3</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 algn="ctr">
                        <a:lnSpc>
                          <a:spcPct val="107000"/>
                        </a:lnSpc>
                        <a:spcBef>
                          <a:spcPts val="5"/>
                        </a:spcBef>
                        <a:spcAft>
                          <a:spcPts val="800"/>
                        </a:spcAft>
                      </a:pPr>
                      <a:r>
                        <a:rPr lang="es-ES_tradnl" sz="1400" dirty="0">
                          <a:effectLst/>
                          <a:latin typeface="+mn-lt"/>
                          <a:ea typeface="Calibri" panose="020F0502020204030204" pitchFamily="34" charset="0"/>
                          <a:cs typeface="Calibri" panose="020F0502020204030204" pitchFamily="34" charset="0"/>
                        </a:rPr>
                        <a:t>1</a:t>
                      </a:r>
                      <a:endParaRPr lang="es-ES" sz="1400"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algn="ctr">
                        <a:lnSpc>
                          <a:spcPct val="107000"/>
                        </a:lnSpc>
                        <a:spcBef>
                          <a:spcPts val="5"/>
                        </a:spcBef>
                        <a:spcAft>
                          <a:spcPts val="800"/>
                        </a:spcAft>
                      </a:pPr>
                      <a:r>
                        <a:rPr lang="es-ES_tradnl" sz="1400">
                          <a:effectLst/>
                          <a:latin typeface="+mn-lt"/>
                          <a:ea typeface="Calibri" panose="020F0502020204030204" pitchFamily="34" charset="0"/>
                          <a:cs typeface="Calibri" panose="020F0502020204030204" pitchFamily="34" charset="0"/>
                        </a:rPr>
                        <a:t>2</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algn="ctr">
                        <a:lnSpc>
                          <a:spcPct val="107000"/>
                        </a:lnSpc>
                        <a:spcBef>
                          <a:spcPts val="5"/>
                        </a:spcBef>
                        <a:spcAft>
                          <a:spcPts val="800"/>
                        </a:spcAft>
                      </a:pPr>
                      <a:r>
                        <a:rPr lang="es-ES_tradnl" sz="1400">
                          <a:effectLst/>
                          <a:latin typeface="+mn-lt"/>
                          <a:ea typeface="Calibri" panose="020F0502020204030204" pitchFamily="34" charset="0"/>
                          <a:cs typeface="Calibri" panose="020F0502020204030204" pitchFamily="34" charset="0"/>
                        </a:rPr>
                        <a:t>2</a:t>
                      </a:r>
                      <a:endParaRPr lang="es-ES" sz="140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5725" marR="78105" algn="ctr">
                        <a:lnSpc>
                          <a:spcPct val="107000"/>
                        </a:lnSpc>
                        <a:spcBef>
                          <a:spcPts val="5"/>
                        </a:spcBef>
                        <a:spcAft>
                          <a:spcPts val="800"/>
                        </a:spcAft>
                      </a:pPr>
                      <a:r>
                        <a:rPr lang="es-ES_tradnl" sz="1400" b="1" u="sng" spc="-20" dirty="0">
                          <a:effectLst/>
                          <a:highlight>
                            <a:srgbClr val="FFFF00"/>
                          </a:highlight>
                          <a:latin typeface="+mn-lt"/>
                          <a:ea typeface="Calibri" panose="020F0502020204030204" pitchFamily="34" charset="0"/>
                          <a:cs typeface="Calibri" panose="020F0502020204030204" pitchFamily="34" charset="0"/>
                        </a:rPr>
                        <a:t>1,55</a:t>
                      </a:r>
                      <a:endParaRPr lang="es-ES" sz="1400" dirty="0">
                        <a:effectLst/>
                        <a:highlight>
                          <a:srgbClr val="FFFF00"/>
                        </a:highligh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6200" marR="67945" algn="ctr">
                        <a:lnSpc>
                          <a:spcPct val="107000"/>
                        </a:lnSpc>
                        <a:spcBef>
                          <a:spcPts val="5"/>
                        </a:spcBef>
                        <a:spcAft>
                          <a:spcPts val="800"/>
                        </a:spcAft>
                      </a:pPr>
                      <a:r>
                        <a:rPr lang="es-ES_tradnl" sz="1400" b="1" u="sng" spc="-20" dirty="0">
                          <a:effectLst/>
                          <a:highlight>
                            <a:srgbClr val="FFFF00"/>
                          </a:highlight>
                          <a:latin typeface="+mn-lt"/>
                          <a:ea typeface="Calibri" panose="020F0502020204030204" pitchFamily="34" charset="0"/>
                          <a:cs typeface="Calibri" panose="020F0502020204030204" pitchFamily="34" charset="0"/>
                        </a:rPr>
                        <a:t>1,90</a:t>
                      </a:r>
                      <a:endParaRPr lang="es-ES" sz="1400" dirty="0">
                        <a:effectLst/>
                        <a:highlight>
                          <a:srgbClr val="FFFF00"/>
                        </a:highligh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235" marR="98425" algn="ctr">
                        <a:lnSpc>
                          <a:spcPct val="107000"/>
                        </a:lnSpc>
                        <a:spcBef>
                          <a:spcPts val="5"/>
                        </a:spcBef>
                        <a:spcAft>
                          <a:spcPts val="800"/>
                        </a:spcAft>
                      </a:pPr>
                      <a:r>
                        <a:rPr lang="es-ES_tradnl" sz="1400" b="1" u="sng" spc="-20" dirty="0">
                          <a:effectLst/>
                          <a:highlight>
                            <a:srgbClr val="FFFF00"/>
                          </a:highlight>
                          <a:latin typeface="+mn-lt"/>
                          <a:ea typeface="Calibri" panose="020F0502020204030204" pitchFamily="34" charset="0"/>
                          <a:cs typeface="Calibri" panose="020F0502020204030204" pitchFamily="34" charset="0"/>
                        </a:rPr>
                        <a:t>2,35</a:t>
                      </a:r>
                      <a:endParaRPr lang="es-ES" sz="1400" dirty="0">
                        <a:effectLst/>
                        <a:highlight>
                          <a:srgbClr val="FFFF00"/>
                        </a:highligh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958202"/>
                  </a:ext>
                </a:extLst>
              </a:tr>
            </a:tbl>
          </a:graphicData>
        </a:graphic>
      </p:graphicFrame>
    </p:spTree>
    <p:extLst>
      <p:ext uri="{BB962C8B-B14F-4D97-AF65-F5344CB8AC3E}">
        <p14:creationId xmlns:p14="http://schemas.microsoft.com/office/powerpoint/2010/main" val="900923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461939"/>
          </a:xfrm>
          <a:prstGeom prst="rect">
            <a:avLst/>
          </a:prstGeom>
          <a:noFill/>
        </p:spPr>
        <p:txBody>
          <a:bodyPr wrap="square" rtlCol="0">
            <a:spAutoFit/>
          </a:bodyPr>
          <a:lstStyle/>
          <a:p>
            <a:r>
              <a:rPr lang="es-ES_tradnl" b="1" dirty="0">
                <a:solidFill>
                  <a:schemeClr val="accent6">
                    <a:lumMod val="50000"/>
                  </a:schemeClr>
                </a:solidFill>
              </a:rPr>
              <a:t>6. 1</a:t>
            </a:r>
            <a:r>
              <a:rPr lang="es-ES_tradnl" dirty="0">
                <a:solidFill>
                  <a:schemeClr val="accent6">
                    <a:lumMod val="50000"/>
                  </a:schemeClr>
                </a:solidFill>
              </a:rPr>
              <a:t>.</a:t>
            </a:r>
            <a:r>
              <a:rPr lang="es-ES_tradnl" sz="1800" b="1" dirty="0">
                <a:solidFill>
                  <a:schemeClr val="accent6">
                    <a:lumMod val="50000"/>
                  </a:schemeClr>
                </a:solidFill>
              </a:rPr>
              <a:t> Estudio de las diferentes alternativas.</a:t>
            </a:r>
          </a:p>
          <a:p>
            <a:pPr indent="457200">
              <a:lnSpc>
                <a:spcPct val="150000"/>
              </a:lnSpc>
            </a:pPr>
            <a:r>
              <a:rPr lang="es-ES_tradnl" b="1" dirty="0">
                <a:solidFill>
                  <a:schemeClr val="accent6">
                    <a:lumMod val="50000"/>
                  </a:schemeClr>
                </a:solidFill>
              </a:rPr>
              <a:t>Alternativa 3. Acera ciclo-peatonal.</a:t>
            </a:r>
            <a:endParaRPr lang="es-ES_tradnl" sz="1800" b="1" dirty="0">
              <a:solidFill>
                <a:schemeClr val="accent6">
                  <a:lumMod val="50000"/>
                </a:schemeClr>
              </a:solidFill>
            </a:endParaRPr>
          </a:p>
          <a:p>
            <a:endParaRPr lang="es-ES_tradnl" dirty="0">
              <a:solidFill>
                <a:schemeClr val="bg2">
                  <a:lumMod val="25000"/>
                </a:schemeClr>
              </a:solidFill>
            </a:endParaRPr>
          </a:p>
          <a:p>
            <a:endParaRPr lang="es-ES_tradnl" sz="2600" b="1" dirty="0">
              <a:solidFill>
                <a:schemeClr val="accent6">
                  <a:lumMod val="50000"/>
                </a:schemeClr>
              </a:solidFill>
            </a:endParaRPr>
          </a:p>
        </p:txBody>
      </p:sp>
      <p:graphicFrame>
        <p:nvGraphicFramePr>
          <p:cNvPr id="9" name="Tabla 8">
            <a:extLst>
              <a:ext uri="{FF2B5EF4-FFF2-40B4-BE49-F238E27FC236}">
                <a16:creationId xmlns:a16="http://schemas.microsoft.com/office/drawing/2014/main" id="{6CE34390-5D08-3223-7328-E3254124DB95}"/>
              </a:ext>
            </a:extLst>
          </p:cNvPr>
          <p:cNvGraphicFramePr>
            <a:graphicFrameLocks noGrp="1"/>
          </p:cNvGraphicFramePr>
          <p:nvPr>
            <p:extLst>
              <p:ext uri="{D42A27DB-BD31-4B8C-83A1-F6EECF244321}">
                <p14:modId xmlns:p14="http://schemas.microsoft.com/office/powerpoint/2010/main" val="1063232175"/>
              </p:ext>
            </p:extLst>
          </p:nvPr>
        </p:nvGraphicFramePr>
        <p:xfrm>
          <a:off x="497840" y="2441529"/>
          <a:ext cx="5420530" cy="2438400"/>
        </p:xfrm>
        <a:graphic>
          <a:graphicData uri="http://schemas.openxmlformats.org/drawingml/2006/table">
            <a:tbl>
              <a:tblPr firstRow="1" firstCol="1" bandRow="1"/>
              <a:tblGrid>
                <a:gridCol w="2710265">
                  <a:extLst>
                    <a:ext uri="{9D8B030D-6E8A-4147-A177-3AD203B41FA5}">
                      <a16:colId xmlns:a16="http://schemas.microsoft.com/office/drawing/2014/main" val="1521271117"/>
                    </a:ext>
                  </a:extLst>
                </a:gridCol>
                <a:gridCol w="2710265">
                  <a:extLst>
                    <a:ext uri="{9D8B030D-6E8A-4147-A177-3AD203B41FA5}">
                      <a16:colId xmlns:a16="http://schemas.microsoft.com/office/drawing/2014/main" val="955288138"/>
                    </a:ext>
                  </a:extLst>
                </a:gridCol>
              </a:tblGrid>
              <a:tr h="421438">
                <a:tc>
                  <a:txBody>
                    <a:bodyPr/>
                    <a:lstStyle/>
                    <a:p>
                      <a:pPr algn="just">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800" b="1" dirty="0">
                          <a:effectLst/>
                          <a:latin typeface="Calibri" panose="020F0502020204030204" pitchFamily="34" charset="0"/>
                          <a:ea typeface="Calibri" panose="020F0502020204030204" pitchFamily="34" charset="0"/>
                          <a:cs typeface="Times New Roman" panose="02020603050405020304" pitchFamily="18" charset="0"/>
                        </a:rPr>
                        <a:t>Alternativa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956975"/>
                  </a:ext>
                </a:extLst>
              </a:tr>
              <a:tr h="1251355">
                <a:tc>
                  <a:txBody>
                    <a:bodyPr/>
                    <a:lstStyle/>
                    <a:p>
                      <a:pPr algn="ctr">
                        <a:lnSpc>
                          <a:spcPct val="107000"/>
                        </a:lnSpc>
                        <a:spcAft>
                          <a:spcPts val="800"/>
                        </a:spcAft>
                      </a:pPr>
                      <a:r>
                        <a:rPr lang="es-ES" sz="1800" b="1">
                          <a:effectLst/>
                          <a:latin typeface="Calibri" panose="020F0502020204030204" pitchFamily="34" charset="0"/>
                          <a:ea typeface="Calibri" panose="020F0502020204030204" pitchFamily="34" charset="0"/>
                          <a:cs typeface="Times New Roman" panose="02020603050405020304" pitchFamily="18" charset="0"/>
                        </a:rPr>
                        <a:t>Aspectos positivos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07000"/>
                        </a:lnSpc>
                        <a:buSzPts val="1100"/>
                        <a:buFont typeface="Calibri" panose="020F0502020204030204" pitchFamily="34" charset="0"/>
                        <a:buChar char="-"/>
                      </a:pPr>
                      <a:r>
                        <a:rPr lang="es-ES" sz="1600">
                          <a:effectLst/>
                          <a:latin typeface="Calibri" panose="020F0502020204030204" pitchFamily="34" charset="0"/>
                          <a:ea typeface="Calibri" panose="020F0502020204030204" pitchFamily="34" charset="0"/>
                          <a:cs typeface="Times New Roman" panose="02020603050405020304" pitchFamily="18" charset="0"/>
                        </a:rPr>
                        <a:t>Seguridad</a:t>
                      </a:r>
                    </a:p>
                    <a:p>
                      <a:pPr marL="342900" lvl="0" indent="-342900" algn="just">
                        <a:lnSpc>
                          <a:spcPct val="107000"/>
                        </a:lnSpc>
                        <a:buSzPts val="1100"/>
                        <a:buFont typeface="Calibri" panose="020F0502020204030204" pitchFamily="34" charset="0"/>
                        <a:buChar char="-"/>
                      </a:pPr>
                      <a:r>
                        <a:rPr lang="es-ES" sz="1600">
                          <a:effectLst/>
                          <a:latin typeface="Calibri" panose="020F0502020204030204" pitchFamily="34" charset="0"/>
                          <a:ea typeface="Calibri" panose="020F0502020204030204" pitchFamily="34" charset="0"/>
                          <a:cs typeface="Times New Roman" panose="02020603050405020304" pitchFamily="18" charset="0"/>
                        </a:rPr>
                        <a:t>Valor turístico</a:t>
                      </a:r>
                    </a:p>
                    <a:p>
                      <a:pPr marL="342900" lvl="0" indent="-342900" algn="just">
                        <a:lnSpc>
                          <a:spcPct val="107000"/>
                        </a:lnSpc>
                        <a:spcAft>
                          <a:spcPts val="800"/>
                        </a:spcAft>
                        <a:buSzPts val="1100"/>
                        <a:buFont typeface="Calibri" panose="020F0502020204030204" pitchFamily="34" charset="0"/>
                        <a:buChar char="-"/>
                      </a:pPr>
                      <a:r>
                        <a:rPr lang="es-ES" sz="1600">
                          <a:effectLst/>
                          <a:latin typeface="Calibri" panose="020F0502020204030204" pitchFamily="34" charset="0"/>
                          <a:ea typeface="Calibri" panose="020F0502020204030204" pitchFamily="34" charset="0"/>
                          <a:cs typeface="Times New Roman" panose="02020603050405020304" pitchFamily="18" charset="0"/>
                        </a:rPr>
                        <a:t>Varios km de pavimento existente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700146"/>
                  </a:ext>
                </a:extLst>
              </a:tr>
              <a:tr h="765607">
                <a:tc>
                  <a:txBody>
                    <a:bodyPr/>
                    <a:lstStyle/>
                    <a:p>
                      <a:pPr algn="ctr">
                        <a:lnSpc>
                          <a:spcPct val="107000"/>
                        </a:lnSpc>
                        <a:spcAft>
                          <a:spcPts val="800"/>
                        </a:spcAft>
                      </a:pPr>
                      <a:r>
                        <a:rPr lang="es-ES" sz="1800" b="1" dirty="0">
                          <a:effectLst/>
                          <a:latin typeface="Calibri" panose="020F0502020204030204" pitchFamily="34" charset="0"/>
                          <a:ea typeface="Calibri" panose="020F0502020204030204" pitchFamily="34" charset="0"/>
                          <a:cs typeface="Times New Roman" panose="02020603050405020304" pitchFamily="18" charset="0"/>
                        </a:rPr>
                        <a:t>Aspectos negativos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07000"/>
                        </a:lnSpc>
                        <a:buSzPts val="1100"/>
                        <a:buFont typeface="Calibri" panose="020F0502020204030204" pitchFamily="34" charset="0"/>
                        <a:buChar char="-"/>
                      </a:pPr>
                      <a:r>
                        <a:rPr lang="es-ES" sz="1600" dirty="0">
                          <a:effectLst/>
                          <a:latin typeface="Calibri" panose="020F0502020204030204" pitchFamily="34" charset="0"/>
                          <a:ea typeface="Calibri" panose="020F0502020204030204" pitchFamily="34" charset="0"/>
                          <a:cs typeface="Times New Roman" panose="02020603050405020304" pitchFamily="18" charset="0"/>
                        </a:rPr>
                        <a:t>Alto costo</a:t>
                      </a:r>
                    </a:p>
                    <a:p>
                      <a:pPr marL="342900" lvl="0" indent="-342900" algn="just">
                        <a:lnSpc>
                          <a:spcPct val="107000"/>
                        </a:lnSpc>
                        <a:spcAft>
                          <a:spcPts val="800"/>
                        </a:spcAft>
                        <a:buSzPts val="1100"/>
                        <a:buFont typeface="Calibri" panose="020F0502020204030204" pitchFamily="34" charset="0"/>
                        <a:buChar char="-"/>
                      </a:pPr>
                      <a:r>
                        <a:rPr lang="es-ES" sz="1600" dirty="0">
                          <a:effectLst/>
                          <a:latin typeface="Calibri" panose="020F0502020204030204" pitchFamily="34" charset="0"/>
                          <a:ea typeface="Calibri" panose="020F0502020204030204" pitchFamily="34" charset="0"/>
                          <a:cs typeface="Times New Roman" panose="02020603050405020304" pitchFamily="18" charset="0"/>
                        </a:rPr>
                        <a:t>Compartir con el peatón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1206754"/>
                  </a:ext>
                </a:extLst>
              </a:tr>
            </a:tbl>
          </a:graphicData>
        </a:graphic>
      </p:graphicFrame>
      <p:pic>
        <p:nvPicPr>
          <p:cNvPr id="10" name="Imagen 9">
            <a:extLst>
              <a:ext uri="{FF2B5EF4-FFF2-40B4-BE49-F238E27FC236}">
                <a16:creationId xmlns:a16="http://schemas.microsoft.com/office/drawing/2014/main" id="{4006A751-003D-A354-FE3A-F196E2254459}"/>
              </a:ext>
            </a:extLst>
          </p:cNvPr>
          <p:cNvPicPr>
            <a:picLocks noChangeAspect="1"/>
          </p:cNvPicPr>
          <p:nvPr/>
        </p:nvPicPr>
        <p:blipFill>
          <a:blip r:embed="rId6"/>
          <a:stretch>
            <a:fillRect/>
          </a:stretch>
        </p:blipFill>
        <p:spPr>
          <a:xfrm>
            <a:off x="6096000" y="2150738"/>
            <a:ext cx="5999310" cy="3019982"/>
          </a:xfrm>
          <a:prstGeom prst="rect">
            <a:avLst/>
          </a:prstGeom>
        </p:spPr>
      </p:pic>
    </p:spTree>
    <p:extLst>
      <p:ext uri="{BB962C8B-B14F-4D97-AF65-F5344CB8AC3E}">
        <p14:creationId xmlns:p14="http://schemas.microsoft.com/office/powerpoint/2010/main" val="35498972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461939"/>
          </a:xfrm>
          <a:prstGeom prst="rect">
            <a:avLst/>
          </a:prstGeom>
          <a:noFill/>
        </p:spPr>
        <p:txBody>
          <a:bodyPr wrap="square" rtlCol="0">
            <a:spAutoFit/>
          </a:bodyPr>
          <a:lstStyle/>
          <a:p>
            <a:r>
              <a:rPr lang="es-ES_tradnl" b="1" dirty="0">
                <a:solidFill>
                  <a:schemeClr val="accent6">
                    <a:lumMod val="50000"/>
                  </a:schemeClr>
                </a:solidFill>
              </a:rPr>
              <a:t>6. 1</a:t>
            </a:r>
            <a:r>
              <a:rPr lang="es-ES_tradnl" dirty="0">
                <a:solidFill>
                  <a:schemeClr val="accent6">
                    <a:lumMod val="50000"/>
                  </a:schemeClr>
                </a:solidFill>
              </a:rPr>
              <a:t>.</a:t>
            </a:r>
            <a:r>
              <a:rPr lang="es-ES_tradnl" sz="1800" b="1" dirty="0">
                <a:solidFill>
                  <a:schemeClr val="accent6">
                    <a:lumMod val="50000"/>
                  </a:schemeClr>
                </a:solidFill>
              </a:rPr>
              <a:t> Estudio de las diferentes alternativas.</a:t>
            </a:r>
          </a:p>
          <a:p>
            <a:pPr indent="457200">
              <a:lnSpc>
                <a:spcPct val="150000"/>
              </a:lnSpc>
            </a:pPr>
            <a:r>
              <a:rPr lang="es-ES_tradnl" b="1" dirty="0">
                <a:solidFill>
                  <a:schemeClr val="accent6">
                    <a:lumMod val="50000"/>
                  </a:schemeClr>
                </a:solidFill>
              </a:rPr>
              <a:t>Alternativa 3. Acera ciclo-peatonal.</a:t>
            </a:r>
            <a:endParaRPr lang="es-ES_tradnl" sz="1800" b="1" dirty="0">
              <a:solidFill>
                <a:schemeClr val="accent6">
                  <a:lumMod val="50000"/>
                </a:schemeClr>
              </a:solidFill>
            </a:endParaRPr>
          </a:p>
          <a:p>
            <a:endParaRPr lang="es-ES_tradnl" dirty="0">
              <a:solidFill>
                <a:schemeClr val="bg2">
                  <a:lumMod val="25000"/>
                </a:schemeClr>
              </a:solidFill>
            </a:endParaRPr>
          </a:p>
          <a:p>
            <a:endParaRPr lang="es-ES_tradnl" sz="2600" b="1" dirty="0">
              <a:solidFill>
                <a:schemeClr val="accent6">
                  <a:lumMod val="50000"/>
                </a:schemeClr>
              </a:solidFill>
            </a:endParaRPr>
          </a:p>
        </p:txBody>
      </p:sp>
      <p:graphicFrame>
        <p:nvGraphicFramePr>
          <p:cNvPr id="10" name="Tabla 9">
            <a:extLst>
              <a:ext uri="{FF2B5EF4-FFF2-40B4-BE49-F238E27FC236}">
                <a16:creationId xmlns:a16="http://schemas.microsoft.com/office/drawing/2014/main" id="{FD394D3E-5C05-9E42-E6AB-A1A40B38A562}"/>
              </a:ext>
            </a:extLst>
          </p:cNvPr>
          <p:cNvGraphicFramePr>
            <a:graphicFrameLocks noGrp="1"/>
          </p:cNvGraphicFramePr>
          <p:nvPr>
            <p:extLst>
              <p:ext uri="{D42A27DB-BD31-4B8C-83A1-F6EECF244321}">
                <p14:modId xmlns:p14="http://schemas.microsoft.com/office/powerpoint/2010/main" val="1124051339"/>
              </p:ext>
            </p:extLst>
          </p:nvPr>
        </p:nvGraphicFramePr>
        <p:xfrm>
          <a:off x="2549859" y="5218149"/>
          <a:ext cx="7924801" cy="1081051"/>
        </p:xfrm>
        <a:graphic>
          <a:graphicData uri="http://schemas.openxmlformats.org/drawingml/2006/table">
            <a:tbl>
              <a:tblPr firstRow="1" firstCol="1" lastRow="1" lastCol="1" bandRow="1" bandCol="1"/>
              <a:tblGrid>
                <a:gridCol w="1018569">
                  <a:extLst>
                    <a:ext uri="{9D8B030D-6E8A-4147-A177-3AD203B41FA5}">
                      <a16:colId xmlns:a16="http://schemas.microsoft.com/office/drawing/2014/main" val="2574911659"/>
                    </a:ext>
                  </a:extLst>
                </a:gridCol>
                <a:gridCol w="895872">
                  <a:extLst>
                    <a:ext uri="{9D8B030D-6E8A-4147-A177-3AD203B41FA5}">
                      <a16:colId xmlns:a16="http://schemas.microsoft.com/office/drawing/2014/main" val="2500350475"/>
                    </a:ext>
                  </a:extLst>
                </a:gridCol>
                <a:gridCol w="894968">
                  <a:extLst>
                    <a:ext uri="{9D8B030D-6E8A-4147-A177-3AD203B41FA5}">
                      <a16:colId xmlns:a16="http://schemas.microsoft.com/office/drawing/2014/main" val="766488576"/>
                    </a:ext>
                  </a:extLst>
                </a:gridCol>
                <a:gridCol w="1278396">
                  <a:extLst>
                    <a:ext uri="{9D8B030D-6E8A-4147-A177-3AD203B41FA5}">
                      <a16:colId xmlns:a16="http://schemas.microsoft.com/office/drawing/2014/main" val="2332589826"/>
                    </a:ext>
                  </a:extLst>
                </a:gridCol>
                <a:gridCol w="895872">
                  <a:extLst>
                    <a:ext uri="{9D8B030D-6E8A-4147-A177-3AD203B41FA5}">
                      <a16:colId xmlns:a16="http://schemas.microsoft.com/office/drawing/2014/main" val="1293583644"/>
                    </a:ext>
                  </a:extLst>
                </a:gridCol>
                <a:gridCol w="1278396">
                  <a:extLst>
                    <a:ext uri="{9D8B030D-6E8A-4147-A177-3AD203B41FA5}">
                      <a16:colId xmlns:a16="http://schemas.microsoft.com/office/drawing/2014/main" val="3103184453"/>
                    </a:ext>
                  </a:extLst>
                </a:gridCol>
                <a:gridCol w="767760">
                  <a:extLst>
                    <a:ext uri="{9D8B030D-6E8A-4147-A177-3AD203B41FA5}">
                      <a16:colId xmlns:a16="http://schemas.microsoft.com/office/drawing/2014/main" val="2320203595"/>
                    </a:ext>
                  </a:extLst>
                </a:gridCol>
                <a:gridCol w="894968">
                  <a:extLst>
                    <a:ext uri="{9D8B030D-6E8A-4147-A177-3AD203B41FA5}">
                      <a16:colId xmlns:a16="http://schemas.microsoft.com/office/drawing/2014/main" val="2441807927"/>
                    </a:ext>
                  </a:extLst>
                </a:gridCol>
              </a:tblGrid>
              <a:tr h="255759">
                <a:tc>
                  <a:txBody>
                    <a:bodyPr/>
                    <a:lstStyle/>
                    <a:p>
                      <a:pPr>
                        <a:lnSpc>
                          <a:spcPct val="107000"/>
                        </a:lnSpc>
                        <a:spcAft>
                          <a:spcPts val="800"/>
                        </a:spcAft>
                      </a:pPr>
                      <a:r>
                        <a:rPr lang="es-ES_tradnl" sz="1400">
                          <a:effectLst/>
                          <a:latin typeface="Times New Roman" panose="02020603050405020304" pitchFamily="18" charset="0"/>
                          <a:ea typeface="Calibri" panose="020F0502020204030204" pitchFamily="34" charset="0"/>
                          <a:cs typeface="Calibri" panose="020F0502020204030204" pitchFamily="34" charset="0"/>
                        </a:rPr>
                        <a:t> </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gridSpan="4">
                  <a:txBody>
                    <a:bodyPr/>
                    <a:lstStyle/>
                    <a:p>
                      <a:pPr algn="ctr">
                        <a:lnSpc>
                          <a:spcPct val="107000"/>
                        </a:lnSpc>
                        <a:spcBef>
                          <a:spcPts val="5"/>
                        </a:spcBef>
                        <a:spcAft>
                          <a:spcPts val="800"/>
                        </a:spcAft>
                      </a:pPr>
                      <a:r>
                        <a:rPr lang="es-ES_tradnl"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Criterio</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s-ES"/>
                    </a:p>
                  </a:txBody>
                  <a:tcPr/>
                </a:tc>
                <a:tc hMerge="1">
                  <a:txBody>
                    <a:bodyPr/>
                    <a:lstStyle/>
                    <a:p>
                      <a:endParaRPr lang="es-ES"/>
                    </a:p>
                  </a:txBody>
                  <a:tcPr/>
                </a:tc>
                <a:tc hMerge="1">
                  <a:txBody>
                    <a:bodyPr/>
                    <a:lstStyle/>
                    <a:p>
                      <a:endParaRPr lang="es-ES"/>
                    </a:p>
                  </a:txBody>
                  <a:tcPr/>
                </a:tc>
                <a:tc gridSpan="3">
                  <a:txBody>
                    <a:bodyPr/>
                    <a:lstStyle/>
                    <a:p>
                      <a:pPr algn="ctr">
                        <a:lnSpc>
                          <a:spcPct val="107000"/>
                        </a:lnSpc>
                        <a:spcBef>
                          <a:spcPts val="5"/>
                        </a:spcBef>
                        <a:spcAft>
                          <a:spcPts val="800"/>
                        </a:spcAft>
                      </a:pPr>
                      <a:r>
                        <a:rPr lang="es-ES_tradnl" sz="1400" b="1" spc="-10">
                          <a:solidFill>
                            <a:srgbClr val="000000"/>
                          </a:solidFill>
                          <a:effectLst/>
                          <a:latin typeface="Calibri" panose="020F0502020204030204" pitchFamily="34" charset="0"/>
                          <a:ea typeface="Calibri" panose="020F0502020204030204" pitchFamily="34" charset="0"/>
                          <a:cs typeface="Calibri" panose="020F0502020204030204" pitchFamily="34" charset="0"/>
                        </a:rPr>
                        <a:t>Perfil</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72308930"/>
                  </a:ext>
                </a:extLst>
              </a:tr>
              <a:tr h="501742">
                <a:tc>
                  <a:txBody>
                    <a:bodyPr/>
                    <a:lstStyle/>
                    <a:p>
                      <a:pPr marL="93980" marR="83820" algn="ctr">
                        <a:lnSpc>
                          <a:spcPct val="107000"/>
                        </a:lnSpc>
                        <a:spcBef>
                          <a:spcPts val="5"/>
                        </a:spcBef>
                        <a:spcAft>
                          <a:spcPts val="800"/>
                        </a:spcAft>
                      </a:pPr>
                      <a:r>
                        <a:rPr lang="es-ES_tradnl" sz="1400" b="1" spc="-10">
                          <a:solidFill>
                            <a:srgbClr val="000000"/>
                          </a:solidFill>
                          <a:effectLst/>
                          <a:latin typeface="Calibri" panose="020F0502020204030204" pitchFamily="34" charset="0"/>
                          <a:ea typeface="Calibri" panose="020F0502020204030204" pitchFamily="34" charset="0"/>
                          <a:cs typeface="Calibri" panose="020F0502020204030204" pitchFamily="34" charset="0"/>
                        </a:rPr>
                        <a:t>Alternativa</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78105" marR="71755" algn="ctr">
                        <a:lnSpc>
                          <a:spcPct val="107000"/>
                        </a:lnSpc>
                        <a:spcBef>
                          <a:spcPts val="5"/>
                        </a:spcBef>
                        <a:spcAft>
                          <a:spcPts val="800"/>
                        </a:spcAft>
                      </a:pPr>
                      <a:r>
                        <a:rPr lang="es-ES_tradnl" sz="1400" b="1" spc="-10">
                          <a:effectLst/>
                          <a:latin typeface="Calibri" panose="020F0502020204030204" pitchFamily="34" charset="0"/>
                          <a:ea typeface="Calibri" panose="020F0502020204030204" pitchFamily="34" charset="0"/>
                          <a:cs typeface="Calibri" panose="020F0502020204030204" pitchFamily="34" charset="0"/>
                        </a:rPr>
                        <a:t>Seguridad</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1280" marR="77470" algn="ctr">
                        <a:lnSpc>
                          <a:spcPct val="107000"/>
                        </a:lnSpc>
                        <a:spcBef>
                          <a:spcPts val="5"/>
                        </a:spcBef>
                        <a:spcAft>
                          <a:spcPts val="800"/>
                        </a:spcAft>
                      </a:pPr>
                      <a:r>
                        <a:rPr lang="es-ES_tradnl" sz="1400" b="1" spc="-10">
                          <a:effectLst/>
                          <a:latin typeface="Calibri" panose="020F0502020204030204" pitchFamily="34" charset="0"/>
                          <a:ea typeface="Calibri" panose="020F0502020204030204" pitchFamily="34" charset="0"/>
                          <a:cs typeface="Calibri" panose="020F0502020204030204" pitchFamily="34" charset="0"/>
                        </a:rPr>
                        <a:t>Dificultad</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7630" marR="81280" algn="ctr">
                        <a:lnSpc>
                          <a:spcPct val="107000"/>
                        </a:lnSpc>
                        <a:spcBef>
                          <a:spcPts val="5"/>
                        </a:spcBef>
                        <a:spcAft>
                          <a:spcPts val="800"/>
                        </a:spcAft>
                      </a:pPr>
                      <a:r>
                        <a:rPr lang="es-ES_tradnl" sz="1400" b="1" spc="-10">
                          <a:effectLst/>
                          <a:latin typeface="Calibri" panose="020F0502020204030204" pitchFamily="34" charset="0"/>
                          <a:ea typeface="Calibri" panose="020F0502020204030204" pitchFamily="34" charset="0"/>
                          <a:cs typeface="Calibri" panose="020F0502020204030204" pitchFamily="34" charset="0"/>
                        </a:rPr>
                        <a:t>Funcionalidad</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2550" marR="80010" algn="ctr">
                        <a:lnSpc>
                          <a:spcPct val="107000"/>
                        </a:lnSpc>
                        <a:spcBef>
                          <a:spcPts val="5"/>
                        </a:spcBef>
                        <a:spcAft>
                          <a:spcPts val="800"/>
                        </a:spcAft>
                      </a:pPr>
                      <a:r>
                        <a:rPr lang="es-ES_tradnl" sz="1400" b="1" spc="-10">
                          <a:effectLst/>
                          <a:latin typeface="Calibri" panose="020F0502020204030204" pitchFamily="34" charset="0"/>
                          <a:ea typeface="Calibri" panose="020F0502020204030204" pitchFamily="34" charset="0"/>
                          <a:cs typeface="Calibri" panose="020F0502020204030204" pitchFamily="34" charset="0"/>
                        </a:rPr>
                        <a:t>Afección</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5725" marR="78105" algn="ctr">
                        <a:lnSpc>
                          <a:spcPct val="107000"/>
                        </a:lnSpc>
                        <a:spcBef>
                          <a:spcPts val="5"/>
                        </a:spcBef>
                        <a:spcAft>
                          <a:spcPts val="800"/>
                        </a:spcAft>
                      </a:pPr>
                      <a:r>
                        <a:rPr lang="es-ES_tradnl" sz="1400" b="1" spc="-10">
                          <a:effectLst/>
                          <a:latin typeface="Calibri" panose="020F0502020204030204" pitchFamily="34" charset="0"/>
                          <a:ea typeface="Calibri" panose="020F0502020204030204" pitchFamily="34" charset="0"/>
                          <a:cs typeface="Calibri" panose="020F0502020204030204" pitchFamily="34" charset="0"/>
                        </a:rPr>
                        <a:t>Administración</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6200" marR="68580" algn="ctr">
                        <a:lnSpc>
                          <a:spcPct val="107000"/>
                        </a:lnSpc>
                        <a:spcBef>
                          <a:spcPts val="5"/>
                        </a:spcBef>
                        <a:spcAft>
                          <a:spcPts val="800"/>
                        </a:spcAft>
                      </a:pPr>
                      <a:r>
                        <a:rPr lang="es-ES_tradnl" sz="1400" b="1" spc="-10">
                          <a:effectLst/>
                          <a:latin typeface="Calibri" panose="020F0502020204030204" pitchFamily="34" charset="0"/>
                          <a:ea typeface="Calibri" panose="020F0502020204030204" pitchFamily="34" charset="0"/>
                          <a:cs typeface="Calibri" panose="020F0502020204030204" pitchFamily="34" charset="0"/>
                        </a:rPr>
                        <a:t>Técnico</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98425" algn="ctr">
                        <a:lnSpc>
                          <a:spcPct val="107000"/>
                        </a:lnSpc>
                        <a:spcBef>
                          <a:spcPts val="5"/>
                        </a:spcBef>
                        <a:spcAft>
                          <a:spcPts val="800"/>
                        </a:spcAft>
                      </a:pPr>
                      <a:r>
                        <a:rPr lang="es-ES_tradnl" sz="1400" b="1" spc="-10">
                          <a:effectLst/>
                          <a:latin typeface="Calibri" panose="020F0502020204030204" pitchFamily="34" charset="0"/>
                          <a:ea typeface="Calibri" panose="020F0502020204030204" pitchFamily="34" charset="0"/>
                          <a:cs typeface="Calibri" panose="020F0502020204030204" pitchFamily="34" charset="0"/>
                        </a:rPr>
                        <a:t>Usurario</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2079905"/>
                  </a:ext>
                </a:extLst>
              </a:tr>
              <a:tr h="323550">
                <a:tc>
                  <a:txBody>
                    <a:bodyPr/>
                    <a:lstStyle/>
                    <a:p>
                      <a:pPr marL="10160" algn="ctr">
                        <a:lnSpc>
                          <a:spcPct val="107000"/>
                        </a:lnSpc>
                        <a:spcBef>
                          <a:spcPts val="5"/>
                        </a:spcBef>
                        <a:spcAft>
                          <a:spcPts val="800"/>
                        </a:spcAft>
                      </a:pPr>
                      <a:r>
                        <a:rPr lang="es-ES_tradnl" sz="1400" b="1">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6350" algn="ctr">
                        <a:lnSpc>
                          <a:spcPct val="107000"/>
                        </a:lnSpc>
                        <a:spcBef>
                          <a:spcPts val="5"/>
                        </a:spcBef>
                        <a:spcAft>
                          <a:spcPts val="800"/>
                        </a:spcAft>
                      </a:pPr>
                      <a:r>
                        <a:rPr lang="es-ES_tradnl" sz="1400">
                          <a:effectLst/>
                          <a:latin typeface="Calibri" panose="020F0502020204030204" pitchFamily="34" charset="0"/>
                          <a:ea typeface="Calibri" panose="020F0502020204030204" pitchFamily="34" charset="0"/>
                          <a:cs typeface="Calibri" panose="020F0502020204030204" pitchFamily="34" charset="0"/>
                        </a:rPr>
                        <a:t>2</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 algn="ctr">
                        <a:lnSpc>
                          <a:spcPct val="107000"/>
                        </a:lnSpc>
                        <a:spcBef>
                          <a:spcPts val="5"/>
                        </a:spcBef>
                        <a:spcAft>
                          <a:spcPts val="800"/>
                        </a:spcAft>
                      </a:pPr>
                      <a:r>
                        <a:rPr lang="es-ES_tradnl" sz="1400">
                          <a:effectLst/>
                          <a:latin typeface="Calibri" panose="020F0502020204030204" pitchFamily="34" charset="0"/>
                          <a:ea typeface="Calibri" panose="020F0502020204030204" pitchFamily="34" charset="0"/>
                          <a:cs typeface="Calibri" panose="020F0502020204030204" pitchFamily="34" charset="0"/>
                        </a:rPr>
                        <a:t>2</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algn="ctr">
                        <a:lnSpc>
                          <a:spcPct val="107000"/>
                        </a:lnSpc>
                        <a:spcBef>
                          <a:spcPts val="5"/>
                        </a:spcBef>
                        <a:spcAft>
                          <a:spcPts val="800"/>
                        </a:spcAft>
                      </a:pPr>
                      <a:r>
                        <a:rPr lang="es-ES_tradnl" sz="1400">
                          <a:effectLst/>
                          <a:latin typeface="Calibri" panose="020F0502020204030204" pitchFamily="34" charset="0"/>
                          <a:ea typeface="Calibri" panose="020F0502020204030204" pitchFamily="34" charset="0"/>
                          <a:cs typeface="Calibri" panose="020F0502020204030204" pitchFamily="34" charset="0"/>
                        </a:rPr>
                        <a:t>3</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algn="ctr">
                        <a:lnSpc>
                          <a:spcPct val="107000"/>
                        </a:lnSpc>
                        <a:spcBef>
                          <a:spcPts val="5"/>
                        </a:spcBef>
                        <a:spcAft>
                          <a:spcPts val="800"/>
                        </a:spcAft>
                      </a:pPr>
                      <a:r>
                        <a:rPr lang="es-ES_tradnl" sz="1400">
                          <a:effectLst/>
                          <a:latin typeface="Calibri" panose="020F0502020204030204" pitchFamily="34" charset="0"/>
                          <a:ea typeface="Calibri" panose="020F0502020204030204" pitchFamily="34" charset="0"/>
                          <a:cs typeface="Calibri" panose="020F0502020204030204" pitchFamily="34" charset="0"/>
                        </a:rPr>
                        <a:t>3</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5725" marR="78105" algn="ctr">
                        <a:lnSpc>
                          <a:spcPct val="107000"/>
                        </a:lnSpc>
                        <a:spcBef>
                          <a:spcPts val="5"/>
                        </a:spcBef>
                        <a:spcAft>
                          <a:spcPts val="800"/>
                        </a:spcAft>
                      </a:pPr>
                      <a:r>
                        <a:rPr lang="es-ES_tradnl" sz="1400" b="1" u="sng" spc="-20">
                          <a:effectLst/>
                          <a:highlight>
                            <a:srgbClr val="00FF00"/>
                          </a:highlight>
                          <a:latin typeface="Calibri" panose="020F0502020204030204" pitchFamily="34" charset="0"/>
                          <a:ea typeface="Calibri" panose="020F0502020204030204" pitchFamily="34" charset="0"/>
                          <a:cs typeface="Calibri" panose="020F0502020204030204" pitchFamily="34" charset="0"/>
                        </a:rPr>
                        <a:t>2,4</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6200" marR="67945" algn="ctr">
                        <a:lnSpc>
                          <a:spcPct val="107000"/>
                        </a:lnSpc>
                        <a:spcBef>
                          <a:spcPts val="5"/>
                        </a:spcBef>
                        <a:spcAft>
                          <a:spcPts val="800"/>
                        </a:spcAft>
                      </a:pPr>
                      <a:r>
                        <a:rPr lang="es-ES_tradnl" sz="1400" b="1" u="sng" spc="-20">
                          <a:effectLst/>
                          <a:highlight>
                            <a:srgbClr val="00FF00"/>
                          </a:highlight>
                          <a:latin typeface="Calibri" panose="020F0502020204030204" pitchFamily="34" charset="0"/>
                          <a:ea typeface="Calibri" panose="020F0502020204030204" pitchFamily="34" charset="0"/>
                          <a:cs typeface="Calibri" panose="020F0502020204030204" pitchFamily="34" charset="0"/>
                        </a:rPr>
                        <a:t>2,50</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235" marR="98425" algn="ctr">
                        <a:lnSpc>
                          <a:spcPct val="107000"/>
                        </a:lnSpc>
                        <a:spcBef>
                          <a:spcPts val="5"/>
                        </a:spcBef>
                        <a:spcAft>
                          <a:spcPts val="800"/>
                        </a:spcAft>
                      </a:pPr>
                      <a:r>
                        <a:rPr lang="es-ES_tradnl" sz="1400" b="1" u="sng" spc="-20" dirty="0">
                          <a:effectLst/>
                          <a:highlight>
                            <a:srgbClr val="00FF00"/>
                          </a:highlight>
                          <a:latin typeface="Calibri" panose="020F0502020204030204" pitchFamily="34" charset="0"/>
                          <a:ea typeface="Calibri" panose="020F0502020204030204" pitchFamily="34" charset="0"/>
                          <a:cs typeface="Calibri" panose="020F0502020204030204" pitchFamily="34" charset="0"/>
                        </a:rPr>
                        <a:t>2,45</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7729396"/>
                  </a:ext>
                </a:extLst>
              </a:tr>
            </a:tbl>
          </a:graphicData>
        </a:graphic>
      </p:graphicFrame>
      <p:pic>
        <p:nvPicPr>
          <p:cNvPr id="13" name="Imagen 12">
            <a:extLst>
              <a:ext uri="{FF2B5EF4-FFF2-40B4-BE49-F238E27FC236}">
                <a16:creationId xmlns:a16="http://schemas.microsoft.com/office/drawing/2014/main" id="{D96C5C1A-4759-AC4E-28B8-4CD00926583B}"/>
              </a:ext>
            </a:extLst>
          </p:cNvPr>
          <p:cNvPicPr>
            <a:picLocks noChangeAspect="1"/>
          </p:cNvPicPr>
          <p:nvPr/>
        </p:nvPicPr>
        <p:blipFill>
          <a:blip r:embed="rId6"/>
          <a:stretch>
            <a:fillRect/>
          </a:stretch>
        </p:blipFill>
        <p:spPr>
          <a:xfrm>
            <a:off x="2122840" y="1971040"/>
            <a:ext cx="8778840" cy="3122588"/>
          </a:xfrm>
          <a:prstGeom prst="rect">
            <a:avLst/>
          </a:prstGeom>
        </p:spPr>
      </p:pic>
    </p:spTree>
    <p:extLst>
      <p:ext uri="{BB962C8B-B14F-4D97-AF65-F5344CB8AC3E}">
        <p14:creationId xmlns:p14="http://schemas.microsoft.com/office/powerpoint/2010/main" val="4220991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046440"/>
          </a:xfrm>
          <a:prstGeom prst="rect">
            <a:avLst/>
          </a:prstGeom>
          <a:noFill/>
        </p:spPr>
        <p:txBody>
          <a:bodyPr wrap="square" rtlCol="0">
            <a:spAutoFit/>
          </a:bodyPr>
          <a:lstStyle/>
          <a:p>
            <a:r>
              <a:rPr lang="es-ES_tradnl" b="1" dirty="0">
                <a:solidFill>
                  <a:schemeClr val="accent6">
                    <a:lumMod val="50000"/>
                  </a:schemeClr>
                </a:solidFill>
              </a:rPr>
              <a:t>6. 2</a:t>
            </a:r>
            <a:r>
              <a:rPr lang="es-ES_tradnl" dirty="0">
                <a:solidFill>
                  <a:schemeClr val="accent6">
                    <a:lumMod val="50000"/>
                  </a:schemeClr>
                </a:solidFill>
              </a:rPr>
              <a:t>.</a:t>
            </a:r>
            <a:r>
              <a:rPr lang="es-ES_tradnl" sz="1800" b="1" dirty="0">
                <a:solidFill>
                  <a:schemeClr val="accent6">
                    <a:lumMod val="50000"/>
                  </a:schemeClr>
                </a:solidFill>
              </a:rPr>
              <a:t> Análisis de deficiencia de la alternativa 3.</a:t>
            </a:r>
          </a:p>
          <a:p>
            <a:endParaRPr lang="es-ES_tradnl" dirty="0">
              <a:solidFill>
                <a:schemeClr val="bg2">
                  <a:lumMod val="25000"/>
                </a:schemeClr>
              </a:solidFill>
            </a:endParaRPr>
          </a:p>
          <a:p>
            <a:endParaRPr lang="es-ES_tradnl" sz="2600" b="1" dirty="0">
              <a:solidFill>
                <a:schemeClr val="accent6">
                  <a:lumMod val="50000"/>
                </a:schemeClr>
              </a:solidFill>
            </a:endParaRPr>
          </a:p>
        </p:txBody>
      </p:sp>
      <p:pic>
        <p:nvPicPr>
          <p:cNvPr id="8" name="Imagen 7">
            <a:extLst>
              <a:ext uri="{FF2B5EF4-FFF2-40B4-BE49-F238E27FC236}">
                <a16:creationId xmlns:a16="http://schemas.microsoft.com/office/drawing/2014/main" id="{DC47648F-0CBF-3D7A-6F30-87CDA8D9CA4C}"/>
              </a:ext>
            </a:extLst>
          </p:cNvPr>
          <p:cNvPicPr>
            <a:picLocks noChangeAspect="1"/>
          </p:cNvPicPr>
          <p:nvPr/>
        </p:nvPicPr>
        <p:blipFill>
          <a:blip r:embed="rId6"/>
          <a:stretch>
            <a:fillRect/>
          </a:stretch>
        </p:blipFill>
        <p:spPr>
          <a:xfrm>
            <a:off x="6482255" y="1924662"/>
            <a:ext cx="5611712" cy="4313578"/>
          </a:xfrm>
          <a:prstGeom prst="rect">
            <a:avLst/>
          </a:prstGeom>
        </p:spPr>
      </p:pic>
      <p:graphicFrame>
        <p:nvGraphicFramePr>
          <p:cNvPr id="15" name="Tabla 14">
            <a:extLst>
              <a:ext uri="{FF2B5EF4-FFF2-40B4-BE49-F238E27FC236}">
                <a16:creationId xmlns:a16="http://schemas.microsoft.com/office/drawing/2014/main" id="{286E372C-3066-E6E1-1148-E1EB5F98ABD9}"/>
              </a:ext>
            </a:extLst>
          </p:cNvPr>
          <p:cNvGraphicFramePr>
            <a:graphicFrameLocks noGrp="1"/>
          </p:cNvGraphicFramePr>
          <p:nvPr>
            <p:extLst>
              <p:ext uri="{D42A27DB-BD31-4B8C-83A1-F6EECF244321}">
                <p14:modId xmlns:p14="http://schemas.microsoft.com/office/powerpoint/2010/main" val="3275450504"/>
              </p:ext>
            </p:extLst>
          </p:nvPr>
        </p:nvGraphicFramePr>
        <p:xfrm>
          <a:off x="416657" y="1655442"/>
          <a:ext cx="5940181" cy="4965225"/>
        </p:xfrm>
        <a:graphic>
          <a:graphicData uri="http://schemas.openxmlformats.org/drawingml/2006/table">
            <a:tbl>
              <a:tblPr firstRow="1" firstCol="1" bandRow="1"/>
              <a:tblGrid>
                <a:gridCol w="735251">
                  <a:extLst>
                    <a:ext uri="{9D8B030D-6E8A-4147-A177-3AD203B41FA5}">
                      <a16:colId xmlns:a16="http://schemas.microsoft.com/office/drawing/2014/main" val="2999079171"/>
                    </a:ext>
                  </a:extLst>
                </a:gridCol>
                <a:gridCol w="1363753">
                  <a:extLst>
                    <a:ext uri="{9D8B030D-6E8A-4147-A177-3AD203B41FA5}">
                      <a16:colId xmlns:a16="http://schemas.microsoft.com/office/drawing/2014/main" val="692944866"/>
                    </a:ext>
                  </a:extLst>
                </a:gridCol>
                <a:gridCol w="653090">
                  <a:extLst>
                    <a:ext uri="{9D8B030D-6E8A-4147-A177-3AD203B41FA5}">
                      <a16:colId xmlns:a16="http://schemas.microsoft.com/office/drawing/2014/main" val="1995980262"/>
                    </a:ext>
                  </a:extLst>
                </a:gridCol>
                <a:gridCol w="666884">
                  <a:extLst>
                    <a:ext uri="{9D8B030D-6E8A-4147-A177-3AD203B41FA5}">
                      <a16:colId xmlns:a16="http://schemas.microsoft.com/office/drawing/2014/main" val="2728636502"/>
                    </a:ext>
                  </a:extLst>
                </a:gridCol>
                <a:gridCol w="1088483">
                  <a:extLst>
                    <a:ext uri="{9D8B030D-6E8A-4147-A177-3AD203B41FA5}">
                      <a16:colId xmlns:a16="http://schemas.microsoft.com/office/drawing/2014/main" val="3781338678"/>
                    </a:ext>
                  </a:extLst>
                </a:gridCol>
                <a:gridCol w="1432720">
                  <a:extLst>
                    <a:ext uri="{9D8B030D-6E8A-4147-A177-3AD203B41FA5}">
                      <a16:colId xmlns:a16="http://schemas.microsoft.com/office/drawing/2014/main" val="4100935743"/>
                    </a:ext>
                  </a:extLst>
                </a:gridCol>
              </a:tblGrid>
              <a:tr h="443106">
                <a:tc gridSpan="6">
                  <a:txBody>
                    <a:bodyPr/>
                    <a:lstStyle/>
                    <a:p>
                      <a:pPr algn="ctr">
                        <a:lnSpc>
                          <a:spcPct val="107000"/>
                        </a:lnSpc>
                        <a:spcAft>
                          <a:spcPts val="800"/>
                        </a:spcAft>
                      </a:pPr>
                      <a:r>
                        <a:rPr lang="es-ES"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CUADRO RESUMEN DE LA INFRAESTRUCTURA CICLISTA EN ALICANTE</a:t>
                      </a:r>
                      <a:endParaRPr lang="es-ES" sz="105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ES"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(PORTA DEL MAR- ALBUFERETA)</a:t>
                      </a:r>
                      <a:endParaRPr lang="es-E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942290161"/>
                  </a:ext>
                </a:extLst>
              </a:tr>
              <a:tr h="561681">
                <a:tc>
                  <a:txBody>
                    <a:bodyPr/>
                    <a:lstStyle/>
                    <a:p>
                      <a:pPr algn="ctr">
                        <a:lnSpc>
                          <a:spcPct val="107000"/>
                        </a:lnSpc>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Nombre del tramo</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Bef>
                          <a:spcPts val="6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Ubicación</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Bef>
                          <a:spcPts val="6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Longitud (m)</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Bef>
                          <a:spcPts val="6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Ancho de acera (m)</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Bef>
                          <a:spcPts val="12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Firme</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Bef>
                          <a:spcPts val="12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Obstáculo</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1587288210"/>
                  </a:ext>
                </a:extLst>
              </a:tr>
              <a:tr h="340646">
                <a:tc>
                  <a:txBody>
                    <a:bodyPr/>
                    <a:lstStyle/>
                    <a:p>
                      <a:pPr algn="ctr">
                        <a:lnSpc>
                          <a:spcPct val="107000"/>
                        </a:lnSpc>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Playa Postiguet</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800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6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Adoquines en granito Stonsil</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Maceta </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7221474"/>
                  </a:ext>
                </a:extLst>
              </a:tr>
              <a:tr h="340646">
                <a:tc>
                  <a:txBody>
                    <a:bodyPr/>
                    <a:lstStyle/>
                    <a:p>
                      <a:pPr algn="ctr">
                        <a:lnSpc>
                          <a:spcPct val="107000"/>
                        </a:lnSpc>
                        <a:spcBef>
                          <a:spcPts val="6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Playa los Cocos</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350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7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Arena compactada</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Palmeras (2)</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9065833"/>
                  </a:ext>
                </a:extLst>
              </a:tr>
              <a:tr h="514823">
                <a:tc>
                  <a:txBody>
                    <a:bodyPr/>
                    <a:lstStyle/>
                    <a:p>
                      <a:pPr algn="ctr">
                        <a:lnSpc>
                          <a:spcPct val="107000"/>
                        </a:lnSpc>
                        <a:spcBef>
                          <a:spcPts val="6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Avenida Villajoyosa – Inicio antiguo trazado ferroviario</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900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6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Arena compactada</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Espigón en piedras, maleza, escombros</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8164188"/>
                  </a:ext>
                </a:extLst>
              </a:tr>
              <a:tr h="694240">
                <a:tc>
                  <a:txBody>
                    <a:bodyPr/>
                    <a:lstStyle/>
                    <a:p>
                      <a:pPr algn="ctr">
                        <a:lnSpc>
                          <a:spcPct val="107000"/>
                        </a:lnSpc>
                        <a:spcBef>
                          <a:spcPts val="12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Inicio antiguo trazado ferroviario – inicio 3erTunel ferroviario</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12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500 m </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12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6 m - 4 m </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Arena Compactada, rieles ferroviarios</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Arbustos, escombros, rieles ferroviarios</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1184864"/>
                  </a:ext>
                </a:extLst>
              </a:tr>
              <a:tr h="514823">
                <a:tc>
                  <a:txBody>
                    <a:bodyPr/>
                    <a:lstStyle/>
                    <a:p>
                      <a:pPr algn="ctr">
                        <a:lnSpc>
                          <a:spcPct val="107000"/>
                        </a:lnSpc>
                        <a:spcBef>
                          <a:spcPts val="12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Inicio 3er túnel ferroviario – Inicio 4to túnel ferroviario </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12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300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12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4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Arena Compactada, rieles ferroviarios</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Maleza, escombros, rieles ferroviarios</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5427078"/>
                  </a:ext>
                </a:extLst>
              </a:tr>
              <a:tr h="689001">
                <a:tc>
                  <a:txBody>
                    <a:bodyPr/>
                    <a:lstStyle/>
                    <a:p>
                      <a:pPr algn="ctr">
                        <a:lnSpc>
                          <a:spcPct val="107000"/>
                        </a:lnSpc>
                        <a:spcBef>
                          <a:spcPts val="18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Inicio 4to túnel ferroviario – Inicio C. Sol Naciente</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12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300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12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 4 m - 5m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Rieles ferroviarios, Balastro, arena compactada</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12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Escombros, maleza</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0703756"/>
                  </a:ext>
                </a:extLst>
              </a:tr>
              <a:tr h="351436">
                <a:tc>
                  <a:txBody>
                    <a:bodyPr/>
                    <a:lstStyle/>
                    <a:p>
                      <a:pPr algn="ctr">
                        <a:lnSpc>
                          <a:spcPct val="107000"/>
                        </a:lnSpc>
                        <a:spcBef>
                          <a:spcPts val="6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Calle Sol Naciente</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400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5 m – 3,5</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Asfalto</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5965539"/>
                  </a:ext>
                </a:extLst>
              </a:tr>
              <a:tr h="514823">
                <a:tc>
                  <a:txBody>
                    <a:bodyPr/>
                    <a:lstStyle/>
                    <a:p>
                      <a:pPr algn="ctr">
                        <a:lnSpc>
                          <a:spcPct val="107000"/>
                        </a:lnSpc>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Playa Albufereta</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400 m </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6m – 3,5</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Baldosa ligeramente rugosa</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483680"/>
                  </a:ext>
                </a:extLst>
              </a:tr>
            </a:tbl>
          </a:graphicData>
        </a:graphic>
      </p:graphicFrame>
    </p:spTree>
    <p:extLst>
      <p:ext uri="{BB962C8B-B14F-4D97-AF65-F5344CB8AC3E}">
        <p14:creationId xmlns:p14="http://schemas.microsoft.com/office/powerpoint/2010/main" val="2351927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046440"/>
          </a:xfrm>
          <a:prstGeom prst="rect">
            <a:avLst/>
          </a:prstGeom>
          <a:noFill/>
        </p:spPr>
        <p:txBody>
          <a:bodyPr wrap="square" rtlCol="0">
            <a:spAutoFit/>
          </a:bodyPr>
          <a:lstStyle/>
          <a:p>
            <a:r>
              <a:rPr lang="es-ES_tradnl" b="1" dirty="0">
                <a:solidFill>
                  <a:schemeClr val="accent6">
                    <a:lumMod val="50000"/>
                  </a:schemeClr>
                </a:solidFill>
              </a:rPr>
              <a:t>6. 3</a:t>
            </a:r>
            <a:r>
              <a:rPr lang="es-ES_tradnl" dirty="0">
                <a:solidFill>
                  <a:schemeClr val="accent6">
                    <a:lumMod val="50000"/>
                  </a:schemeClr>
                </a:solidFill>
              </a:rPr>
              <a:t>.</a:t>
            </a:r>
            <a:r>
              <a:rPr lang="es-ES_tradnl" sz="1800" b="1" dirty="0">
                <a:solidFill>
                  <a:schemeClr val="accent6">
                    <a:lumMod val="50000"/>
                  </a:schemeClr>
                </a:solidFill>
              </a:rPr>
              <a:t> Propuesta de actuación.</a:t>
            </a:r>
          </a:p>
          <a:p>
            <a:endParaRPr lang="es-ES_tradnl" dirty="0">
              <a:solidFill>
                <a:schemeClr val="bg2">
                  <a:lumMod val="25000"/>
                </a:schemeClr>
              </a:solidFill>
            </a:endParaRPr>
          </a:p>
          <a:p>
            <a:endParaRPr lang="es-ES_tradnl" sz="2600" b="1" dirty="0">
              <a:solidFill>
                <a:schemeClr val="accent6">
                  <a:lumMod val="50000"/>
                </a:schemeClr>
              </a:solidFill>
            </a:endParaRPr>
          </a:p>
        </p:txBody>
      </p:sp>
      <p:graphicFrame>
        <p:nvGraphicFramePr>
          <p:cNvPr id="3" name="Tabla 2">
            <a:extLst>
              <a:ext uri="{FF2B5EF4-FFF2-40B4-BE49-F238E27FC236}">
                <a16:creationId xmlns:a16="http://schemas.microsoft.com/office/drawing/2014/main" id="{390F6AC9-57B6-1B27-3D67-3C908B4FA66F}"/>
              </a:ext>
            </a:extLst>
          </p:cNvPr>
          <p:cNvGraphicFramePr>
            <a:graphicFrameLocks noGrp="1"/>
          </p:cNvGraphicFramePr>
          <p:nvPr>
            <p:extLst>
              <p:ext uri="{D42A27DB-BD31-4B8C-83A1-F6EECF244321}">
                <p14:modId xmlns:p14="http://schemas.microsoft.com/office/powerpoint/2010/main" val="2151964586"/>
              </p:ext>
            </p:extLst>
          </p:nvPr>
        </p:nvGraphicFramePr>
        <p:xfrm>
          <a:off x="5110479" y="1627321"/>
          <a:ext cx="6807201" cy="4919517"/>
        </p:xfrm>
        <a:graphic>
          <a:graphicData uri="http://schemas.openxmlformats.org/drawingml/2006/table">
            <a:tbl>
              <a:tblPr firstRow="1" firstCol="1" bandRow="1"/>
              <a:tblGrid>
                <a:gridCol w="791413">
                  <a:extLst>
                    <a:ext uri="{9D8B030D-6E8A-4147-A177-3AD203B41FA5}">
                      <a16:colId xmlns:a16="http://schemas.microsoft.com/office/drawing/2014/main" val="2999079171"/>
                    </a:ext>
                  </a:extLst>
                </a:gridCol>
                <a:gridCol w="1467924">
                  <a:extLst>
                    <a:ext uri="{9D8B030D-6E8A-4147-A177-3AD203B41FA5}">
                      <a16:colId xmlns:a16="http://schemas.microsoft.com/office/drawing/2014/main" val="692944866"/>
                    </a:ext>
                  </a:extLst>
                </a:gridCol>
                <a:gridCol w="702977">
                  <a:extLst>
                    <a:ext uri="{9D8B030D-6E8A-4147-A177-3AD203B41FA5}">
                      <a16:colId xmlns:a16="http://schemas.microsoft.com/office/drawing/2014/main" val="1995980262"/>
                    </a:ext>
                  </a:extLst>
                </a:gridCol>
                <a:gridCol w="717826">
                  <a:extLst>
                    <a:ext uri="{9D8B030D-6E8A-4147-A177-3AD203B41FA5}">
                      <a16:colId xmlns:a16="http://schemas.microsoft.com/office/drawing/2014/main" val="2728636502"/>
                    </a:ext>
                  </a:extLst>
                </a:gridCol>
                <a:gridCol w="1171626">
                  <a:extLst>
                    <a:ext uri="{9D8B030D-6E8A-4147-A177-3AD203B41FA5}">
                      <a16:colId xmlns:a16="http://schemas.microsoft.com/office/drawing/2014/main" val="3781338678"/>
                    </a:ext>
                  </a:extLst>
                </a:gridCol>
                <a:gridCol w="1955435">
                  <a:extLst>
                    <a:ext uri="{9D8B030D-6E8A-4147-A177-3AD203B41FA5}">
                      <a16:colId xmlns:a16="http://schemas.microsoft.com/office/drawing/2014/main" val="4100935743"/>
                    </a:ext>
                  </a:extLst>
                </a:gridCol>
              </a:tblGrid>
              <a:tr h="405082">
                <a:tc gridSpan="6">
                  <a:txBody>
                    <a:bodyPr/>
                    <a:lstStyle/>
                    <a:p>
                      <a:pPr algn="ctr">
                        <a:lnSpc>
                          <a:spcPct val="107000"/>
                        </a:lnSpc>
                        <a:spcAft>
                          <a:spcPts val="800"/>
                        </a:spcAft>
                      </a:pPr>
                      <a:r>
                        <a:rPr lang="es-ES"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CUADRO RESUMEN DE LA INFRAESTRUCTURA CICLISTA EN ALICANTE</a:t>
                      </a:r>
                      <a:endParaRPr lang="es-ES" sz="105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ES"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(PORTA DEL MAR- ALBUFERETA)</a:t>
                      </a:r>
                      <a:endParaRPr lang="es-E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942290161"/>
                  </a:ext>
                </a:extLst>
              </a:tr>
              <a:tr h="333979">
                <a:tc>
                  <a:txBody>
                    <a:bodyPr/>
                    <a:lstStyle/>
                    <a:p>
                      <a:pPr algn="ctr">
                        <a:lnSpc>
                          <a:spcPct val="107000"/>
                        </a:lnSpc>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Nombre del tramo</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a:lnSpc>
                          <a:spcPct val="107000"/>
                        </a:lnSpc>
                        <a:spcBef>
                          <a:spcPts val="6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Ubicación</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a:lnSpc>
                          <a:spcPct val="107000"/>
                        </a:lnSpc>
                        <a:spcBef>
                          <a:spcPts val="6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Longitud (m)</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a:lnSpc>
                          <a:spcPct val="107000"/>
                        </a:lnSpc>
                        <a:spcBef>
                          <a:spcPts val="6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Ancho de acera (m)</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a:lnSpc>
                          <a:spcPct val="107000"/>
                        </a:lnSpc>
                        <a:spcBef>
                          <a:spcPts val="12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Firme</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a:lnSpc>
                          <a:spcPct val="107000"/>
                        </a:lnSpc>
                        <a:spcBef>
                          <a:spcPts val="1200"/>
                        </a:spcBef>
                        <a:spcAft>
                          <a:spcPts val="800"/>
                        </a:spcAft>
                      </a:pPr>
                      <a:r>
                        <a:rPr lang="es-ES"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Propuesta de actuación</a:t>
                      </a:r>
                      <a:endParaRPr lang="es-E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587288210"/>
                  </a:ext>
                </a:extLst>
              </a:tr>
              <a:tr h="299178">
                <a:tc>
                  <a:txBody>
                    <a:bodyPr/>
                    <a:lstStyle/>
                    <a:p>
                      <a:pPr algn="ctr">
                        <a:lnSpc>
                          <a:spcPct val="107000"/>
                        </a:lnSpc>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Playa Postiguet</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800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6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Adoquines en granito Stonsil</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Señalización</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7221474"/>
                  </a:ext>
                </a:extLst>
              </a:tr>
              <a:tr h="484510">
                <a:tc>
                  <a:txBody>
                    <a:bodyPr/>
                    <a:lstStyle/>
                    <a:p>
                      <a:pPr algn="ctr">
                        <a:lnSpc>
                          <a:spcPct val="107000"/>
                        </a:lnSpc>
                        <a:spcBef>
                          <a:spcPts val="6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Playa los Cocos</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350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7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Arena compactada</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600"/>
                        </a:spcBef>
                        <a:spcAft>
                          <a:spcPts val="800"/>
                        </a:spcAft>
                        <a:buClrTx/>
                        <a:buSzTx/>
                        <a:buFontTx/>
                        <a:buNone/>
                        <a:tabLst/>
                        <a:defRPr/>
                      </a:pPr>
                      <a:r>
                        <a:rPr lang="es-ES" sz="1050" dirty="0">
                          <a:effectLst/>
                          <a:latin typeface="Calibri" panose="020F0502020204030204" pitchFamily="34" charset="0"/>
                          <a:ea typeface="Calibri" panose="020F0502020204030204" pitchFamily="34" charset="0"/>
                          <a:cs typeface="Times New Roman" panose="02020603050405020304" pitchFamily="18" charset="0"/>
                        </a:rPr>
                        <a:t>Señalización, firme</a:t>
                      </a:r>
                      <a:r>
                        <a:rPr lang="es-ES" sz="1050" i="1" dirty="0">
                          <a:effectLst/>
                          <a:latin typeface="Calibri" panose="020F0502020204030204" pitchFamily="34" charset="0"/>
                          <a:ea typeface="Calibri" panose="020F0502020204030204" pitchFamily="34" charset="0"/>
                          <a:cs typeface="Times New Roman" panose="02020603050405020304" pitchFamily="18" charset="0"/>
                        </a:rPr>
                        <a:t>. (Adoquín)</a:t>
                      </a:r>
                    </a:p>
                    <a:p>
                      <a:pPr algn="ctr">
                        <a:lnSpc>
                          <a:spcPct val="107000"/>
                        </a:lnSpc>
                        <a:spcBef>
                          <a:spcPts val="600"/>
                        </a:spcBef>
                        <a:spcAft>
                          <a:spcPts val="800"/>
                        </a:spcAft>
                      </a:pPr>
                      <a:endParaRPr lang="es-E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9065833"/>
                  </a:ext>
                </a:extLst>
              </a:tr>
              <a:tr h="484510">
                <a:tc>
                  <a:txBody>
                    <a:bodyPr/>
                    <a:lstStyle/>
                    <a:p>
                      <a:pPr algn="ctr">
                        <a:lnSpc>
                          <a:spcPct val="107000"/>
                        </a:lnSpc>
                        <a:spcBef>
                          <a:spcPts val="6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Avenida Villajoyosa – Inicio antiguo trazado ferroviario</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900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6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Arena compactada</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600"/>
                        </a:spcBef>
                        <a:spcAft>
                          <a:spcPts val="800"/>
                        </a:spcAft>
                        <a:buClrTx/>
                        <a:buSzTx/>
                        <a:buFontTx/>
                        <a:buNone/>
                        <a:tabLst/>
                        <a:defRPr/>
                      </a:pPr>
                      <a:r>
                        <a:rPr lang="es-ES" sz="1050" dirty="0">
                          <a:effectLst/>
                          <a:latin typeface="Calibri" panose="020F0502020204030204" pitchFamily="34" charset="0"/>
                          <a:ea typeface="Calibri" panose="020F0502020204030204" pitchFamily="34" charset="0"/>
                          <a:cs typeface="Times New Roman" panose="02020603050405020304" pitchFamily="18" charset="0"/>
                        </a:rPr>
                        <a:t>Señalización, firme. </a:t>
                      </a:r>
                      <a:r>
                        <a:rPr lang="es-ES" sz="1050" i="1" dirty="0">
                          <a:effectLst/>
                          <a:latin typeface="Calibri" panose="020F0502020204030204" pitchFamily="34" charset="0"/>
                          <a:ea typeface="Calibri" panose="020F0502020204030204" pitchFamily="34" charset="0"/>
                          <a:cs typeface="Times New Roman" panose="02020603050405020304" pitchFamily="18" charset="0"/>
                        </a:rPr>
                        <a:t>(Asfalto)</a:t>
                      </a:r>
                    </a:p>
                    <a:p>
                      <a:pPr algn="ctr">
                        <a:lnSpc>
                          <a:spcPct val="107000"/>
                        </a:lnSpc>
                        <a:spcBef>
                          <a:spcPts val="600"/>
                        </a:spcBef>
                        <a:spcAft>
                          <a:spcPts val="800"/>
                        </a:spcAft>
                      </a:pPr>
                      <a:endParaRPr lang="es-E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8164188"/>
                  </a:ext>
                </a:extLst>
              </a:tr>
              <a:tr h="637475">
                <a:tc>
                  <a:txBody>
                    <a:bodyPr/>
                    <a:lstStyle/>
                    <a:p>
                      <a:pPr algn="ctr">
                        <a:lnSpc>
                          <a:spcPct val="107000"/>
                        </a:lnSpc>
                        <a:spcBef>
                          <a:spcPts val="12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Inicio antiguo trazado ferroviario – inicio 3erTunel ferroviario</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12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500 m </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12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6 m - 4 m </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Arena Compactada, rieles ferroviarios</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600"/>
                        </a:spcBef>
                        <a:spcAft>
                          <a:spcPts val="800"/>
                        </a:spcAft>
                        <a:buClrTx/>
                        <a:buSzTx/>
                        <a:buFontTx/>
                        <a:buNone/>
                        <a:tabLst/>
                        <a:defRPr/>
                      </a:pPr>
                      <a:r>
                        <a:rPr lang="es-ES" sz="1050" dirty="0">
                          <a:effectLst/>
                          <a:latin typeface="Calibri" panose="020F0502020204030204" pitchFamily="34" charset="0"/>
                          <a:ea typeface="Calibri" panose="020F0502020204030204" pitchFamily="34" charset="0"/>
                          <a:cs typeface="Times New Roman" panose="02020603050405020304" pitchFamily="18" charset="0"/>
                        </a:rPr>
                        <a:t>Señalización, firme. </a:t>
                      </a:r>
                      <a:r>
                        <a:rPr lang="es-ES" sz="1050" i="1" dirty="0">
                          <a:effectLst/>
                          <a:latin typeface="Calibri" panose="020F0502020204030204" pitchFamily="34" charset="0"/>
                          <a:ea typeface="Calibri" panose="020F0502020204030204" pitchFamily="34" charset="0"/>
                          <a:cs typeface="Times New Roman" panose="02020603050405020304" pitchFamily="18" charset="0"/>
                        </a:rPr>
                        <a:t>(Adoquín), </a:t>
                      </a:r>
                      <a:r>
                        <a:rPr lang="es-ES" sz="1050" dirty="0">
                          <a:effectLst/>
                          <a:latin typeface="Calibri" panose="020F0502020204030204" pitchFamily="34" charset="0"/>
                          <a:ea typeface="Calibri" panose="020F0502020204030204" pitchFamily="34" charset="0"/>
                          <a:cs typeface="Times New Roman" panose="02020603050405020304" pitchFamily="18" charset="0"/>
                        </a:rPr>
                        <a:t>obras constructivas. </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1184864"/>
                  </a:ext>
                </a:extLst>
              </a:tr>
              <a:tr h="726665">
                <a:tc>
                  <a:txBody>
                    <a:bodyPr/>
                    <a:lstStyle/>
                    <a:p>
                      <a:pPr algn="ctr">
                        <a:lnSpc>
                          <a:spcPct val="107000"/>
                        </a:lnSpc>
                        <a:spcBef>
                          <a:spcPts val="12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a:lnSpc>
                          <a:spcPct val="107000"/>
                        </a:lnSpc>
                        <a:spcBef>
                          <a:spcPts val="600"/>
                        </a:spcBef>
                        <a:spcAft>
                          <a:spcPts val="80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Inicio 3er túnel ferroviario – Inicio 4to túnel ferroviario </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1200"/>
                        </a:spcBef>
                        <a:spcAft>
                          <a:spcPts val="80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300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1200"/>
                        </a:spcBef>
                        <a:spcAft>
                          <a:spcPts val="80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4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Arena Compactada, rieles ferroviarios</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600"/>
                        </a:spcBef>
                        <a:spcAft>
                          <a:spcPts val="800"/>
                        </a:spcAft>
                        <a:buClrTx/>
                        <a:buSzTx/>
                        <a:buFontTx/>
                        <a:buNone/>
                        <a:tabLst/>
                        <a:defRPr/>
                      </a:pPr>
                      <a:r>
                        <a:rPr lang="es-ES" sz="1050" dirty="0">
                          <a:effectLst/>
                          <a:latin typeface="Calibri" panose="020F0502020204030204" pitchFamily="34" charset="0"/>
                          <a:ea typeface="Calibri" panose="020F0502020204030204" pitchFamily="34" charset="0"/>
                          <a:cs typeface="Times New Roman" panose="02020603050405020304" pitchFamily="18" charset="0"/>
                        </a:rPr>
                        <a:t>Señalización, firme. </a:t>
                      </a:r>
                      <a:r>
                        <a:rPr lang="es-ES" sz="1050" i="1" dirty="0">
                          <a:effectLst/>
                          <a:latin typeface="Calibri" panose="020F0502020204030204" pitchFamily="34" charset="0"/>
                          <a:ea typeface="Calibri" panose="020F0502020204030204" pitchFamily="34" charset="0"/>
                          <a:cs typeface="Times New Roman" panose="02020603050405020304" pitchFamily="18" charset="0"/>
                        </a:rPr>
                        <a:t>(Adoquín), </a:t>
                      </a:r>
                      <a:r>
                        <a:rPr lang="es-ES" sz="1050" dirty="0">
                          <a:effectLst/>
                          <a:latin typeface="Calibri" panose="020F0502020204030204" pitchFamily="34" charset="0"/>
                          <a:ea typeface="Calibri" panose="020F0502020204030204" pitchFamily="34" charset="0"/>
                          <a:cs typeface="Times New Roman" panose="02020603050405020304" pitchFamily="18" charset="0"/>
                        </a:rPr>
                        <a:t>obras constructivas</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5427078"/>
                  </a:ext>
                </a:extLst>
              </a:tr>
              <a:tr h="716903">
                <a:tc>
                  <a:txBody>
                    <a:bodyPr/>
                    <a:lstStyle/>
                    <a:p>
                      <a:pPr algn="ctr">
                        <a:lnSpc>
                          <a:spcPct val="107000"/>
                        </a:lnSpc>
                        <a:spcBef>
                          <a:spcPts val="18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a:lnSpc>
                          <a:spcPct val="107000"/>
                        </a:lnSpc>
                        <a:spcBef>
                          <a:spcPts val="600"/>
                        </a:spcBef>
                        <a:spcAft>
                          <a:spcPts val="80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Inicio 4to túnel ferroviario – Inicio C. Sol Naciente</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1200"/>
                        </a:spcBef>
                        <a:spcAft>
                          <a:spcPts val="80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300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12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 4 m - 5m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Rieles ferroviarios, Balastro, arena compactada</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1200"/>
                        </a:spcBef>
                        <a:spcAft>
                          <a:spcPts val="800"/>
                        </a:spcAft>
                        <a:buClrTx/>
                        <a:buSzTx/>
                        <a:buFontTx/>
                        <a:buNone/>
                        <a:tabLst/>
                        <a:defRPr/>
                      </a:pPr>
                      <a:r>
                        <a:rPr lang="es-ES" sz="1050" dirty="0">
                          <a:effectLst/>
                          <a:latin typeface="Calibri" panose="020F0502020204030204" pitchFamily="34" charset="0"/>
                          <a:ea typeface="Calibri" panose="020F0502020204030204" pitchFamily="34" charset="0"/>
                          <a:cs typeface="Times New Roman" panose="02020603050405020304" pitchFamily="18" charset="0"/>
                        </a:rPr>
                        <a:t>Señalización, firme. </a:t>
                      </a:r>
                      <a:r>
                        <a:rPr lang="es-ES" sz="1050" i="1" dirty="0">
                          <a:effectLst/>
                          <a:latin typeface="Calibri" panose="020F0502020204030204" pitchFamily="34" charset="0"/>
                          <a:ea typeface="Calibri" panose="020F0502020204030204" pitchFamily="34" charset="0"/>
                          <a:cs typeface="Times New Roman" panose="02020603050405020304" pitchFamily="18" charset="0"/>
                        </a:rPr>
                        <a:t>(Adoquín</a:t>
                      </a:r>
                      <a:r>
                        <a:rPr lang="es-ES" sz="1050" dirty="0">
                          <a:effectLst/>
                          <a:latin typeface="Calibri" panose="020F0502020204030204" pitchFamily="34" charset="0"/>
                          <a:ea typeface="Calibri" panose="020F0502020204030204" pitchFamily="34" charset="0"/>
                          <a:cs typeface="Times New Roman" panose="02020603050405020304" pitchFamily="18" charset="0"/>
                        </a:rPr>
                        <a:t>), obras constructivas</a:t>
                      </a:r>
                    </a:p>
                    <a:p>
                      <a:pPr algn="ctr">
                        <a:lnSpc>
                          <a:spcPct val="107000"/>
                        </a:lnSpc>
                        <a:spcBef>
                          <a:spcPts val="1200"/>
                        </a:spcBef>
                        <a:spcAft>
                          <a:spcPts val="800"/>
                        </a:spcAft>
                      </a:pPr>
                      <a:endParaRPr lang="es-E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0703756"/>
                  </a:ext>
                </a:extLst>
              </a:tr>
              <a:tr h="329577">
                <a:tc>
                  <a:txBody>
                    <a:bodyPr/>
                    <a:lstStyle/>
                    <a:p>
                      <a:pPr algn="ctr">
                        <a:lnSpc>
                          <a:spcPct val="107000"/>
                        </a:lnSpc>
                        <a:spcBef>
                          <a:spcPts val="600"/>
                        </a:spcBef>
                        <a:spcAft>
                          <a:spcPts val="800"/>
                        </a:spcAft>
                      </a:pPr>
                      <a:r>
                        <a:rPr lang="es-ES"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a:t>
                      </a:r>
                      <a:endParaRPr lang="es-ES" sz="105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Calle Sol Naciente</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400 m</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5 m – 3,5</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Asfalto</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Señalización</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5965539"/>
                  </a:ext>
                </a:extLst>
              </a:tr>
              <a:tr h="299178">
                <a:tc>
                  <a:txBody>
                    <a:bodyPr/>
                    <a:lstStyle/>
                    <a:p>
                      <a:pPr algn="ctr">
                        <a:lnSpc>
                          <a:spcPct val="107000"/>
                        </a:lnSpc>
                        <a:spcAft>
                          <a:spcPts val="800"/>
                        </a:spcAft>
                      </a:pPr>
                      <a:r>
                        <a:rPr lang="es-ES"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a:t>
                      </a:r>
                      <a:endParaRPr lang="es-E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Playa Albufereta</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400 m </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a:effectLst/>
                          <a:latin typeface="Calibri" panose="020F0502020204030204" pitchFamily="34" charset="0"/>
                          <a:ea typeface="Calibri" panose="020F0502020204030204" pitchFamily="34" charset="0"/>
                          <a:cs typeface="Times New Roman" panose="02020603050405020304" pitchFamily="18" charset="0"/>
                        </a:rPr>
                        <a:t>6m – 3,5</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Baldosa ligeramente rugosa</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80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Señalización</a:t>
                      </a:r>
                    </a:p>
                  </a:txBody>
                  <a:tcPr marL="58400" marR="58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483680"/>
                  </a:ext>
                </a:extLst>
              </a:tr>
            </a:tbl>
          </a:graphicData>
        </a:graphic>
      </p:graphicFrame>
      <p:sp>
        <p:nvSpPr>
          <p:cNvPr id="9" name="CuadroTexto 8">
            <a:extLst>
              <a:ext uri="{FF2B5EF4-FFF2-40B4-BE49-F238E27FC236}">
                <a16:creationId xmlns:a16="http://schemas.microsoft.com/office/drawing/2014/main" id="{C790446B-DCCA-7CE1-2F1B-878FC3D41FA7}"/>
              </a:ext>
            </a:extLst>
          </p:cNvPr>
          <p:cNvSpPr txBox="1"/>
          <p:nvPr/>
        </p:nvSpPr>
        <p:spPr>
          <a:xfrm>
            <a:off x="416657" y="1655442"/>
            <a:ext cx="4531263" cy="4866460"/>
          </a:xfrm>
          <a:prstGeom prst="rect">
            <a:avLst/>
          </a:prstGeom>
          <a:noFill/>
        </p:spPr>
        <p:txBody>
          <a:bodyPr wrap="square" rtlCol="0">
            <a:spAutoFit/>
          </a:bodyPr>
          <a:lstStyle/>
          <a:p>
            <a:pPr algn="just"/>
            <a:r>
              <a:rPr lang="es-ES_tradnl" sz="1600" dirty="0">
                <a:solidFill>
                  <a:schemeClr val="bg2">
                    <a:lumMod val="25000"/>
                  </a:schemeClr>
                </a:solidFill>
              </a:rPr>
              <a:t>Se tendrá en cuenta los parámetros, principios básicos y recomendaciones realizadas por la FEMP (Federación Española de municipios y provincias) y DGT (Dirección general de tráfico), para la propuesta ciclo-peatona, por ejemplo.</a:t>
            </a:r>
          </a:p>
          <a:p>
            <a:pPr algn="just"/>
            <a:endParaRPr lang="es-ES_tradnl" sz="1600" dirty="0">
              <a:solidFill>
                <a:schemeClr val="bg2">
                  <a:lumMod val="25000"/>
                </a:schemeClr>
              </a:solidFill>
            </a:endParaRPr>
          </a:p>
          <a:p>
            <a:pPr marL="285750" indent="-285750" algn="just">
              <a:lnSpc>
                <a:spcPct val="107000"/>
              </a:lnSpc>
              <a:spcAft>
                <a:spcPts val="800"/>
              </a:spcAft>
              <a:buFont typeface="Arial" panose="020B0604020202020204" pitchFamily="34" charset="0"/>
              <a:buChar char="•"/>
            </a:pPr>
            <a:r>
              <a:rPr lang="es-ES" sz="1600" dirty="0">
                <a:solidFill>
                  <a:schemeClr val="bg2">
                    <a:lumMod val="25000"/>
                  </a:schemeClr>
                </a:solidFill>
                <a:effectLst/>
                <a:latin typeface="Calibri" panose="020F0502020204030204" pitchFamily="34" charset="0"/>
                <a:ea typeface="Calibri" panose="020F0502020204030204" pitchFamily="34" charset="0"/>
                <a:cs typeface="Calibri" panose="020F0502020204030204" pitchFamily="34" charset="0"/>
              </a:rPr>
              <a:t>Suprimir todo el obstáculo visual en las proximidades de las intersecciones.</a:t>
            </a:r>
            <a:endParaRPr lang="es-ES" sz="16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s-ES" sz="1600" dirty="0">
                <a:solidFill>
                  <a:schemeClr val="bg2">
                    <a:lumMod val="25000"/>
                  </a:schemeClr>
                </a:solidFill>
                <a:effectLst/>
                <a:latin typeface="Calibri" panose="020F0502020204030204" pitchFamily="34" charset="0"/>
                <a:ea typeface="Calibri" panose="020F0502020204030204" pitchFamily="34" charset="0"/>
                <a:cs typeface="Calibri" panose="020F0502020204030204" pitchFamily="34" charset="0"/>
              </a:rPr>
              <a:t>Se recomienda utilizar arbolado como barrera natural.</a:t>
            </a:r>
            <a:endParaRPr lang="es-ES" sz="16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lnSpc>
                <a:spcPct val="107000"/>
              </a:lnSpc>
              <a:buFont typeface="Arial" panose="020B0604020202020204" pitchFamily="34" charset="0"/>
              <a:buChar char="•"/>
            </a:pPr>
            <a:r>
              <a:rPr lang="es-ES" sz="1600" dirty="0">
                <a:solidFill>
                  <a:schemeClr val="bg2">
                    <a:lumMod val="25000"/>
                  </a:schemeClr>
                </a:solidFill>
                <a:effectLst/>
                <a:latin typeface="Calibri" panose="020F0502020204030204" pitchFamily="34" charset="0"/>
                <a:ea typeface="Calibri" panose="020F0502020204030204" pitchFamily="34" charset="0"/>
                <a:cs typeface="Calibri" panose="020F0502020204030204" pitchFamily="34" charset="0"/>
              </a:rPr>
              <a:t>El trazado debe ser continuo y no debe obligar a dar rodeos.</a:t>
            </a:r>
            <a:endParaRPr lang="es-ES" sz="16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r>
              <a:rPr lang="es-ES" sz="1600" dirty="0">
                <a:solidFill>
                  <a:schemeClr val="bg2">
                    <a:lumMod val="25000"/>
                  </a:schemeClr>
                </a:solidFill>
                <a:effectLst/>
                <a:latin typeface="Calibri" panose="020F0502020204030204" pitchFamily="34" charset="0"/>
                <a:ea typeface="Calibri" panose="020F0502020204030204" pitchFamily="34" charset="0"/>
                <a:cs typeface="Calibri" panose="020F0502020204030204" pitchFamily="34" charset="0"/>
              </a:rPr>
              <a:t>Debe facilitarse el acceso y/o salida a la misma desde cualquier calle transversal.</a:t>
            </a:r>
          </a:p>
          <a:p>
            <a:pPr lvl="0" algn="just">
              <a:lnSpc>
                <a:spcPct val="107000"/>
              </a:lnSpc>
              <a:spcAft>
                <a:spcPts val="800"/>
              </a:spcAft>
            </a:pPr>
            <a:r>
              <a:rPr lang="es-ES" sz="1600"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También se tuvo en cuenta los criterios de adaptación para personas con discapacidad.</a:t>
            </a:r>
            <a:endParaRPr lang="es-ES" sz="1600" dirty="0">
              <a:solidFill>
                <a:schemeClr val="bg2">
                  <a:lumMod val="25000"/>
                </a:schemeClr>
              </a:solidFill>
              <a:effectLst/>
              <a:latin typeface="Calibri" panose="020F0502020204030204" pitchFamily="34" charset="0"/>
              <a:ea typeface="Calibri" panose="020F0502020204030204" pitchFamily="34" charset="0"/>
              <a:cs typeface="Calibri" panose="020F0502020204030204" pitchFamily="34" charset="0"/>
            </a:endParaRPr>
          </a:p>
          <a:p>
            <a:pPr lvl="0" algn="just">
              <a:lnSpc>
                <a:spcPct val="107000"/>
              </a:lnSpc>
              <a:spcAft>
                <a:spcPts val="800"/>
              </a:spcAft>
            </a:pPr>
            <a:endParaRPr lang="es-ES" sz="1600"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52741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046440"/>
          </a:xfrm>
          <a:prstGeom prst="rect">
            <a:avLst/>
          </a:prstGeom>
          <a:noFill/>
        </p:spPr>
        <p:txBody>
          <a:bodyPr wrap="square" rtlCol="0">
            <a:spAutoFit/>
          </a:bodyPr>
          <a:lstStyle/>
          <a:p>
            <a:r>
              <a:rPr lang="es-ES_tradnl" b="1" dirty="0">
                <a:solidFill>
                  <a:schemeClr val="accent6">
                    <a:lumMod val="50000"/>
                  </a:schemeClr>
                </a:solidFill>
              </a:rPr>
              <a:t>6. 3</a:t>
            </a:r>
            <a:r>
              <a:rPr lang="es-ES_tradnl" dirty="0">
                <a:solidFill>
                  <a:schemeClr val="accent6">
                    <a:lumMod val="50000"/>
                  </a:schemeClr>
                </a:solidFill>
              </a:rPr>
              <a:t>.</a:t>
            </a:r>
            <a:r>
              <a:rPr lang="es-ES_tradnl" sz="1800" b="1" dirty="0">
                <a:solidFill>
                  <a:schemeClr val="accent6">
                    <a:lumMod val="50000"/>
                  </a:schemeClr>
                </a:solidFill>
              </a:rPr>
              <a:t> Propuesta de actuación.</a:t>
            </a:r>
          </a:p>
          <a:p>
            <a:endParaRPr lang="es-ES_tradnl" dirty="0">
              <a:solidFill>
                <a:schemeClr val="bg2">
                  <a:lumMod val="25000"/>
                </a:schemeClr>
              </a:solidFill>
            </a:endParaRPr>
          </a:p>
          <a:p>
            <a:endParaRPr lang="es-ES_tradnl" sz="2600" b="1" dirty="0">
              <a:solidFill>
                <a:schemeClr val="accent6">
                  <a:lumMod val="50000"/>
                </a:schemeClr>
              </a:solidFill>
            </a:endParaRPr>
          </a:p>
        </p:txBody>
      </p:sp>
      <p:sp>
        <p:nvSpPr>
          <p:cNvPr id="9" name="CuadroTexto 8">
            <a:extLst>
              <a:ext uri="{FF2B5EF4-FFF2-40B4-BE49-F238E27FC236}">
                <a16:creationId xmlns:a16="http://schemas.microsoft.com/office/drawing/2014/main" id="{C790446B-DCCA-7CE1-2F1B-878FC3D41FA7}"/>
              </a:ext>
            </a:extLst>
          </p:cNvPr>
          <p:cNvSpPr txBox="1"/>
          <p:nvPr/>
        </p:nvSpPr>
        <p:spPr>
          <a:xfrm>
            <a:off x="271306" y="1674299"/>
            <a:ext cx="5085473" cy="1046440"/>
          </a:xfrm>
          <a:prstGeom prst="rect">
            <a:avLst/>
          </a:prstGeom>
          <a:noFill/>
        </p:spPr>
        <p:txBody>
          <a:bodyPr wrap="square" rtlCol="0">
            <a:spAutoFit/>
          </a:bodyPr>
          <a:lstStyle/>
          <a:p>
            <a:endParaRPr lang="es-ES_tradnl" sz="1800" b="1" dirty="0">
              <a:solidFill>
                <a:schemeClr val="accent6">
                  <a:lumMod val="50000"/>
                </a:schemeClr>
              </a:solidFill>
            </a:endParaRPr>
          </a:p>
          <a:p>
            <a:endParaRPr lang="es-ES_tradnl" dirty="0">
              <a:solidFill>
                <a:schemeClr val="bg2">
                  <a:lumMod val="25000"/>
                </a:schemeClr>
              </a:solidFill>
            </a:endParaRPr>
          </a:p>
          <a:p>
            <a:endParaRPr lang="es-ES_tradnl" sz="2600" b="1" dirty="0">
              <a:solidFill>
                <a:schemeClr val="accent6">
                  <a:lumMod val="50000"/>
                </a:schemeClr>
              </a:solidFill>
            </a:endParaRPr>
          </a:p>
        </p:txBody>
      </p:sp>
      <p:pic>
        <p:nvPicPr>
          <p:cNvPr id="8" name="Imagen 7">
            <a:extLst>
              <a:ext uri="{FF2B5EF4-FFF2-40B4-BE49-F238E27FC236}">
                <a16:creationId xmlns:a16="http://schemas.microsoft.com/office/drawing/2014/main" id="{EEA033B5-0240-A43B-A01C-3514452E444D}"/>
              </a:ext>
            </a:extLst>
          </p:cNvPr>
          <p:cNvPicPr>
            <a:picLocks noChangeAspect="1"/>
          </p:cNvPicPr>
          <p:nvPr/>
        </p:nvPicPr>
        <p:blipFill>
          <a:blip r:embed="rId6"/>
          <a:stretch>
            <a:fillRect/>
          </a:stretch>
        </p:blipFill>
        <p:spPr>
          <a:xfrm>
            <a:off x="586545" y="1513881"/>
            <a:ext cx="11018910" cy="5199891"/>
          </a:xfrm>
          <a:prstGeom prst="rect">
            <a:avLst/>
          </a:prstGeom>
        </p:spPr>
      </p:pic>
    </p:spTree>
    <p:extLst>
      <p:ext uri="{BB962C8B-B14F-4D97-AF65-F5344CB8AC3E}">
        <p14:creationId xmlns:p14="http://schemas.microsoft.com/office/powerpoint/2010/main" val="30682208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046440"/>
          </a:xfrm>
          <a:prstGeom prst="rect">
            <a:avLst/>
          </a:prstGeom>
          <a:noFill/>
        </p:spPr>
        <p:txBody>
          <a:bodyPr wrap="square" rtlCol="0">
            <a:spAutoFit/>
          </a:bodyPr>
          <a:lstStyle/>
          <a:p>
            <a:r>
              <a:rPr lang="es-ES_tradnl" b="1" dirty="0">
                <a:solidFill>
                  <a:schemeClr val="accent6">
                    <a:lumMod val="50000"/>
                  </a:schemeClr>
                </a:solidFill>
              </a:rPr>
              <a:t>6. 3</a:t>
            </a:r>
            <a:r>
              <a:rPr lang="es-ES_tradnl" dirty="0">
                <a:solidFill>
                  <a:schemeClr val="accent6">
                    <a:lumMod val="50000"/>
                  </a:schemeClr>
                </a:solidFill>
              </a:rPr>
              <a:t>.</a:t>
            </a:r>
            <a:r>
              <a:rPr lang="es-ES_tradnl" sz="1800" b="1" dirty="0">
                <a:solidFill>
                  <a:schemeClr val="accent6">
                    <a:lumMod val="50000"/>
                  </a:schemeClr>
                </a:solidFill>
              </a:rPr>
              <a:t> Propuesta de actuación.</a:t>
            </a:r>
          </a:p>
          <a:p>
            <a:endParaRPr lang="es-ES_tradnl" dirty="0">
              <a:solidFill>
                <a:schemeClr val="bg2">
                  <a:lumMod val="25000"/>
                </a:schemeClr>
              </a:solidFill>
            </a:endParaRPr>
          </a:p>
          <a:p>
            <a:endParaRPr lang="es-ES_tradnl" sz="2600" b="1" dirty="0">
              <a:solidFill>
                <a:schemeClr val="accent6">
                  <a:lumMod val="50000"/>
                </a:schemeClr>
              </a:solidFill>
            </a:endParaRPr>
          </a:p>
        </p:txBody>
      </p:sp>
      <p:sp>
        <p:nvSpPr>
          <p:cNvPr id="9" name="CuadroTexto 8">
            <a:extLst>
              <a:ext uri="{FF2B5EF4-FFF2-40B4-BE49-F238E27FC236}">
                <a16:creationId xmlns:a16="http://schemas.microsoft.com/office/drawing/2014/main" id="{C790446B-DCCA-7CE1-2F1B-878FC3D41FA7}"/>
              </a:ext>
            </a:extLst>
          </p:cNvPr>
          <p:cNvSpPr txBox="1"/>
          <p:nvPr/>
        </p:nvSpPr>
        <p:spPr>
          <a:xfrm>
            <a:off x="271306" y="1674299"/>
            <a:ext cx="5085473" cy="1046440"/>
          </a:xfrm>
          <a:prstGeom prst="rect">
            <a:avLst/>
          </a:prstGeom>
          <a:noFill/>
        </p:spPr>
        <p:txBody>
          <a:bodyPr wrap="square" rtlCol="0">
            <a:spAutoFit/>
          </a:bodyPr>
          <a:lstStyle/>
          <a:p>
            <a:endParaRPr lang="es-ES_tradnl" sz="1800" b="1" dirty="0">
              <a:solidFill>
                <a:schemeClr val="accent6">
                  <a:lumMod val="50000"/>
                </a:schemeClr>
              </a:solidFill>
            </a:endParaRPr>
          </a:p>
          <a:p>
            <a:endParaRPr lang="es-ES_tradnl" dirty="0">
              <a:solidFill>
                <a:schemeClr val="bg2">
                  <a:lumMod val="25000"/>
                </a:schemeClr>
              </a:solidFill>
            </a:endParaRPr>
          </a:p>
          <a:p>
            <a:endParaRPr lang="es-ES_tradnl" sz="2600" b="1" dirty="0">
              <a:solidFill>
                <a:schemeClr val="accent6">
                  <a:lumMod val="50000"/>
                </a:schemeClr>
              </a:solidFill>
            </a:endParaRPr>
          </a:p>
        </p:txBody>
      </p:sp>
      <p:pic>
        <p:nvPicPr>
          <p:cNvPr id="3" name="Imagen 2">
            <a:extLst>
              <a:ext uri="{FF2B5EF4-FFF2-40B4-BE49-F238E27FC236}">
                <a16:creationId xmlns:a16="http://schemas.microsoft.com/office/drawing/2014/main" id="{D2EF5300-2A02-F658-EF8F-0633C0B40D6B}"/>
              </a:ext>
            </a:extLst>
          </p:cNvPr>
          <p:cNvPicPr>
            <a:picLocks noChangeAspect="1"/>
          </p:cNvPicPr>
          <p:nvPr/>
        </p:nvPicPr>
        <p:blipFill>
          <a:blip r:embed="rId6"/>
          <a:stretch>
            <a:fillRect/>
          </a:stretch>
        </p:blipFill>
        <p:spPr>
          <a:xfrm>
            <a:off x="594286" y="1600401"/>
            <a:ext cx="10888647" cy="5073721"/>
          </a:xfrm>
          <a:prstGeom prst="rect">
            <a:avLst/>
          </a:prstGeom>
        </p:spPr>
      </p:pic>
    </p:spTree>
    <p:extLst>
      <p:ext uri="{BB962C8B-B14F-4D97-AF65-F5344CB8AC3E}">
        <p14:creationId xmlns:p14="http://schemas.microsoft.com/office/powerpoint/2010/main" val="1938673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046440"/>
          </a:xfrm>
          <a:prstGeom prst="rect">
            <a:avLst/>
          </a:prstGeom>
          <a:noFill/>
        </p:spPr>
        <p:txBody>
          <a:bodyPr wrap="square" rtlCol="0">
            <a:spAutoFit/>
          </a:bodyPr>
          <a:lstStyle/>
          <a:p>
            <a:r>
              <a:rPr lang="es-ES_tradnl" b="1" dirty="0">
                <a:solidFill>
                  <a:schemeClr val="accent6">
                    <a:lumMod val="50000"/>
                  </a:schemeClr>
                </a:solidFill>
              </a:rPr>
              <a:t>6. 3</a:t>
            </a:r>
            <a:r>
              <a:rPr lang="es-ES_tradnl" dirty="0">
                <a:solidFill>
                  <a:schemeClr val="accent6">
                    <a:lumMod val="50000"/>
                  </a:schemeClr>
                </a:solidFill>
              </a:rPr>
              <a:t>.</a:t>
            </a:r>
            <a:r>
              <a:rPr lang="es-ES_tradnl" sz="1800" b="1" dirty="0">
                <a:solidFill>
                  <a:schemeClr val="accent6">
                    <a:lumMod val="50000"/>
                  </a:schemeClr>
                </a:solidFill>
              </a:rPr>
              <a:t> Propuesta de actuación.</a:t>
            </a:r>
          </a:p>
          <a:p>
            <a:endParaRPr lang="es-ES_tradnl" dirty="0">
              <a:solidFill>
                <a:schemeClr val="bg2">
                  <a:lumMod val="25000"/>
                </a:schemeClr>
              </a:solidFill>
            </a:endParaRPr>
          </a:p>
          <a:p>
            <a:endParaRPr lang="es-ES_tradnl" sz="2600" b="1" dirty="0">
              <a:solidFill>
                <a:schemeClr val="accent6">
                  <a:lumMod val="50000"/>
                </a:schemeClr>
              </a:solidFill>
            </a:endParaRPr>
          </a:p>
        </p:txBody>
      </p:sp>
      <p:sp>
        <p:nvSpPr>
          <p:cNvPr id="9" name="CuadroTexto 8">
            <a:extLst>
              <a:ext uri="{FF2B5EF4-FFF2-40B4-BE49-F238E27FC236}">
                <a16:creationId xmlns:a16="http://schemas.microsoft.com/office/drawing/2014/main" id="{C790446B-DCCA-7CE1-2F1B-878FC3D41FA7}"/>
              </a:ext>
            </a:extLst>
          </p:cNvPr>
          <p:cNvSpPr txBox="1"/>
          <p:nvPr/>
        </p:nvSpPr>
        <p:spPr>
          <a:xfrm>
            <a:off x="271306" y="1674299"/>
            <a:ext cx="5085473" cy="1046440"/>
          </a:xfrm>
          <a:prstGeom prst="rect">
            <a:avLst/>
          </a:prstGeom>
          <a:noFill/>
        </p:spPr>
        <p:txBody>
          <a:bodyPr wrap="square" rtlCol="0">
            <a:spAutoFit/>
          </a:bodyPr>
          <a:lstStyle/>
          <a:p>
            <a:endParaRPr lang="es-ES_tradnl" sz="1800" b="1" dirty="0">
              <a:solidFill>
                <a:schemeClr val="accent6">
                  <a:lumMod val="50000"/>
                </a:schemeClr>
              </a:solidFill>
            </a:endParaRPr>
          </a:p>
          <a:p>
            <a:endParaRPr lang="es-ES_tradnl" dirty="0">
              <a:solidFill>
                <a:schemeClr val="bg2">
                  <a:lumMod val="25000"/>
                </a:schemeClr>
              </a:solidFill>
            </a:endParaRPr>
          </a:p>
          <a:p>
            <a:endParaRPr lang="es-ES_tradnl" sz="2600" b="1" dirty="0">
              <a:solidFill>
                <a:schemeClr val="accent6">
                  <a:lumMod val="50000"/>
                </a:schemeClr>
              </a:solidFill>
            </a:endParaRPr>
          </a:p>
        </p:txBody>
      </p:sp>
      <p:pic>
        <p:nvPicPr>
          <p:cNvPr id="3" name="Imagen 2">
            <a:extLst>
              <a:ext uri="{FF2B5EF4-FFF2-40B4-BE49-F238E27FC236}">
                <a16:creationId xmlns:a16="http://schemas.microsoft.com/office/drawing/2014/main" id="{3EFD0ED1-8E5C-89BE-AAC9-A9FEEC872F1C}"/>
              </a:ext>
            </a:extLst>
          </p:cNvPr>
          <p:cNvPicPr>
            <a:picLocks noChangeAspect="1"/>
          </p:cNvPicPr>
          <p:nvPr/>
        </p:nvPicPr>
        <p:blipFill>
          <a:blip r:embed="rId6"/>
          <a:stretch>
            <a:fillRect/>
          </a:stretch>
        </p:blipFill>
        <p:spPr>
          <a:xfrm>
            <a:off x="704643" y="1551338"/>
            <a:ext cx="10778290" cy="5138156"/>
          </a:xfrm>
          <a:prstGeom prst="rect">
            <a:avLst/>
          </a:prstGeom>
        </p:spPr>
      </p:pic>
    </p:spTree>
    <p:extLst>
      <p:ext uri="{BB962C8B-B14F-4D97-AF65-F5344CB8AC3E}">
        <p14:creationId xmlns:p14="http://schemas.microsoft.com/office/powerpoint/2010/main" val="3935290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046440"/>
          </a:xfrm>
          <a:prstGeom prst="rect">
            <a:avLst/>
          </a:prstGeom>
          <a:noFill/>
        </p:spPr>
        <p:txBody>
          <a:bodyPr wrap="square" rtlCol="0">
            <a:spAutoFit/>
          </a:bodyPr>
          <a:lstStyle/>
          <a:p>
            <a:r>
              <a:rPr lang="es-ES_tradnl" b="1" dirty="0">
                <a:solidFill>
                  <a:schemeClr val="accent6">
                    <a:lumMod val="50000"/>
                  </a:schemeClr>
                </a:solidFill>
              </a:rPr>
              <a:t>6. 3</a:t>
            </a:r>
            <a:r>
              <a:rPr lang="es-ES_tradnl" dirty="0">
                <a:solidFill>
                  <a:schemeClr val="accent6">
                    <a:lumMod val="50000"/>
                  </a:schemeClr>
                </a:solidFill>
              </a:rPr>
              <a:t>.</a:t>
            </a:r>
            <a:r>
              <a:rPr lang="es-ES_tradnl" sz="1800" b="1" dirty="0">
                <a:solidFill>
                  <a:schemeClr val="accent6">
                    <a:lumMod val="50000"/>
                  </a:schemeClr>
                </a:solidFill>
              </a:rPr>
              <a:t> Propuesta de actuación.</a:t>
            </a:r>
          </a:p>
          <a:p>
            <a:endParaRPr lang="es-ES_tradnl" dirty="0">
              <a:solidFill>
                <a:schemeClr val="bg2">
                  <a:lumMod val="25000"/>
                </a:schemeClr>
              </a:solidFill>
            </a:endParaRPr>
          </a:p>
          <a:p>
            <a:endParaRPr lang="es-ES_tradnl" sz="2600" b="1" dirty="0">
              <a:solidFill>
                <a:schemeClr val="accent6">
                  <a:lumMod val="50000"/>
                </a:schemeClr>
              </a:solidFill>
            </a:endParaRPr>
          </a:p>
        </p:txBody>
      </p:sp>
      <p:pic>
        <p:nvPicPr>
          <p:cNvPr id="12" name="Imagen 11">
            <a:extLst>
              <a:ext uri="{FF2B5EF4-FFF2-40B4-BE49-F238E27FC236}">
                <a16:creationId xmlns:a16="http://schemas.microsoft.com/office/drawing/2014/main" id="{18B5E625-C829-7C7C-745B-34FFCC0D26E7}"/>
              </a:ext>
            </a:extLst>
          </p:cNvPr>
          <p:cNvPicPr>
            <a:picLocks noChangeAspect="1"/>
          </p:cNvPicPr>
          <p:nvPr/>
        </p:nvPicPr>
        <p:blipFill>
          <a:blip r:embed="rId6"/>
          <a:stretch>
            <a:fillRect/>
          </a:stretch>
        </p:blipFill>
        <p:spPr>
          <a:xfrm>
            <a:off x="713202" y="1544320"/>
            <a:ext cx="10442478" cy="4998720"/>
          </a:xfrm>
          <a:prstGeom prst="rect">
            <a:avLst/>
          </a:prstGeom>
        </p:spPr>
      </p:pic>
    </p:spTree>
    <p:extLst>
      <p:ext uri="{BB962C8B-B14F-4D97-AF65-F5344CB8AC3E}">
        <p14:creationId xmlns:p14="http://schemas.microsoft.com/office/powerpoint/2010/main" val="34756342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461939"/>
          </a:xfrm>
          <a:prstGeom prst="rect">
            <a:avLst/>
          </a:prstGeom>
          <a:noFill/>
        </p:spPr>
        <p:txBody>
          <a:bodyPr wrap="square" rtlCol="0">
            <a:spAutoFit/>
          </a:bodyPr>
          <a:lstStyle/>
          <a:p>
            <a:r>
              <a:rPr lang="es-ES_tradnl" b="1" dirty="0">
                <a:solidFill>
                  <a:schemeClr val="accent6">
                    <a:lumMod val="50000"/>
                  </a:schemeClr>
                </a:solidFill>
              </a:rPr>
              <a:t>6. 3</a:t>
            </a:r>
            <a:r>
              <a:rPr lang="es-ES_tradnl" dirty="0">
                <a:solidFill>
                  <a:schemeClr val="accent6">
                    <a:lumMod val="50000"/>
                  </a:schemeClr>
                </a:solidFill>
              </a:rPr>
              <a:t>.</a:t>
            </a:r>
            <a:r>
              <a:rPr lang="es-ES_tradnl" sz="1800" b="1" dirty="0">
                <a:solidFill>
                  <a:schemeClr val="accent6">
                    <a:lumMod val="50000"/>
                  </a:schemeClr>
                </a:solidFill>
              </a:rPr>
              <a:t> Conexión.</a:t>
            </a:r>
          </a:p>
          <a:p>
            <a:pPr>
              <a:lnSpc>
                <a:spcPct val="150000"/>
              </a:lnSpc>
            </a:pPr>
            <a:r>
              <a:rPr lang="es-ES_tradnl" dirty="0">
                <a:solidFill>
                  <a:schemeClr val="bg2">
                    <a:lumMod val="25000"/>
                  </a:schemeClr>
                </a:solidFill>
              </a:rPr>
              <a:t>Se proponen dos conexiones en el trazado, justo al empezar el trazado y donde termina el trazado</a:t>
            </a:r>
            <a:r>
              <a:rPr lang="es-ES_tradnl" b="1" dirty="0">
                <a:solidFill>
                  <a:schemeClr val="bg2">
                    <a:lumMod val="25000"/>
                  </a:schemeClr>
                </a:solidFill>
              </a:rPr>
              <a:t>.</a:t>
            </a:r>
            <a:endParaRPr lang="es-ES_tradnl" sz="1800" b="1" dirty="0">
              <a:solidFill>
                <a:schemeClr val="bg2">
                  <a:lumMod val="25000"/>
                </a:schemeClr>
              </a:solidFill>
            </a:endParaRPr>
          </a:p>
          <a:p>
            <a:endParaRPr lang="es-ES_tradnl" dirty="0">
              <a:solidFill>
                <a:schemeClr val="bg2">
                  <a:lumMod val="25000"/>
                </a:schemeClr>
              </a:solidFill>
            </a:endParaRPr>
          </a:p>
          <a:p>
            <a:endParaRPr lang="es-ES_tradnl" sz="2600" b="1" dirty="0">
              <a:solidFill>
                <a:schemeClr val="accent6">
                  <a:lumMod val="50000"/>
                </a:schemeClr>
              </a:solidFill>
            </a:endParaRPr>
          </a:p>
        </p:txBody>
      </p:sp>
      <p:pic>
        <p:nvPicPr>
          <p:cNvPr id="3" name="Imagen 2">
            <a:extLst>
              <a:ext uri="{FF2B5EF4-FFF2-40B4-BE49-F238E27FC236}">
                <a16:creationId xmlns:a16="http://schemas.microsoft.com/office/drawing/2014/main" id="{B32273DE-3430-8360-DE79-96DCDA13E783}"/>
              </a:ext>
            </a:extLst>
          </p:cNvPr>
          <p:cNvPicPr>
            <a:picLocks noChangeAspect="1"/>
          </p:cNvPicPr>
          <p:nvPr/>
        </p:nvPicPr>
        <p:blipFill>
          <a:blip r:embed="rId6"/>
          <a:stretch>
            <a:fillRect/>
          </a:stretch>
        </p:blipFill>
        <p:spPr>
          <a:xfrm>
            <a:off x="594287" y="2085284"/>
            <a:ext cx="6074344" cy="3640494"/>
          </a:xfrm>
          <a:prstGeom prst="rect">
            <a:avLst/>
          </a:prstGeom>
        </p:spPr>
      </p:pic>
      <p:sp>
        <p:nvSpPr>
          <p:cNvPr id="9" name="CuadroTexto 8">
            <a:extLst>
              <a:ext uri="{FF2B5EF4-FFF2-40B4-BE49-F238E27FC236}">
                <a16:creationId xmlns:a16="http://schemas.microsoft.com/office/drawing/2014/main" id="{B03AC2AB-78DA-685E-793E-5F16E959B52B}"/>
              </a:ext>
            </a:extLst>
          </p:cNvPr>
          <p:cNvSpPr txBox="1"/>
          <p:nvPr/>
        </p:nvSpPr>
        <p:spPr>
          <a:xfrm>
            <a:off x="6846261" y="2085284"/>
            <a:ext cx="5044271" cy="2585323"/>
          </a:xfrm>
          <a:prstGeom prst="rect">
            <a:avLst/>
          </a:prstGeom>
          <a:noFill/>
        </p:spPr>
        <p:txBody>
          <a:bodyPr wrap="square" rtlCol="0">
            <a:spAutoFit/>
          </a:bodyPr>
          <a:lstStyle/>
          <a:p>
            <a:r>
              <a:rPr lang="es-ES_tradnl" dirty="0">
                <a:solidFill>
                  <a:schemeClr val="bg2">
                    <a:lumMod val="25000"/>
                  </a:schemeClr>
                </a:solidFill>
              </a:rPr>
              <a:t>Conexión inicio del carril ciclo peatonal propuesto (playa Postiguet).</a:t>
            </a:r>
          </a:p>
          <a:p>
            <a:pPr marL="285750" indent="-285750">
              <a:lnSpc>
                <a:spcPct val="150000"/>
              </a:lnSpc>
              <a:buFont typeface="Arial" panose="020B0604020202020204" pitchFamily="34" charset="0"/>
              <a:buChar char="•"/>
            </a:pPr>
            <a:r>
              <a:rPr lang="es-ES_tradnl" dirty="0">
                <a:solidFill>
                  <a:schemeClr val="bg2">
                    <a:lumMod val="25000"/>
                  </a:schemeClr>
                </a:solidFill>
              </a:rPr>
              <a:t>Conexión al centro de la ciudad</a:t>
            </a:r>
          </a:p>
          <a:p>
            <a:pPr marL="285750" indent="-285750">
              <a:lnSpc>
                <a:spcPct val="150000"/>
              </a:lnSpc>
              <a:buFont typeface="Arial" panose="020B0604020202020204" pitchFamily="34" charset="0"/>
              <a:buChar char="•"/>
            </a:pPr>
            <a:r>
              <a:rPr lang="es-ES_tradnl" dirty="0">
                <a:solidFill>
                  <a:schemeClr val="bg2">
                    <a:lumMod val="25000"/>
                  </a:schemeClr>
                </a:solidFill>
              </a:rPr>
              <a:t>Firme existente</a:t>
            </a:r>
          </a:p>
          <a:p>
            <a:pPr marL="285750" indent="-285750">
              <a:lnSpc>
                <a:spcPct val="150000"/>
              </a:lnSpc>
              <a:buFont typeface="Arial" panose="020B0604020202020204" pitchFamily="34" charset="0"/>
              <a:buChar char="•"/>
            </a:pPr>
            <a:r>
              <a:rPr lang="es-ES_tradnl" dirty="0">
                <a:solidFill>
                  <a:schemeClr val="bg2">
                    <a:lumMod val="25000"/>
                  </a:schemeClr>
                </a:solidFill>
              </a:rPr>
              <a:t>Falta de señalización y algunos mobiliarios urbanos.</a:t>
            </a:r>
          </a:p>
          <a:p>
            <a:endParaRPr lang="es-ES_tradnl" dirty="0">
              <a:solidFill>
                <a:schemeClr val="bg2">
                  <a:lumMod val="25000"/>
                </a:schemeClr>
              </a:solidFill>
            </a:endParaRPr>
          </a:p>
        </p:txBody>
      </p:sp>
    </p:spTree>
    <p:extLst>
      <p:ext uri="{BB962C8B-B14F-4D97-AF65-F5344CB8AC3E}">
        <p14:creationId xmlns:p14="http://schemas.microsoft.com/office/powerpoint/2010/main" val="2498262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461939"/>
          </a:xfrm>
          <a:prstGeom prst="rect">
            <a:avLst/>
          </a:prstGeom>
          <a:noFill/>
        </p:spPr>
        <p:txBody>
          <a:bodyPr wrap="square" rtlCol="0">
            <a:spAutoFit/>
          </a:bodyPr>
          <a:lstStyle/>
          <a:p>
            <a:r>
              <a:rPr lang="es-ES_tradnl" b="1" dirty="0">
                <a:solidFill>
                  <a:schemeClr val="accent6">
                    <a:lumMod val="50000"/>
                  </a:schemeClr>
                </a:solidFill>
              </a:rPr>
              <a:t>6. 3</a:t>
            </a:r>
            <a:r>
              <a:rPr lang="es-ES_tradnl" dirty="0">
                <a:solidFill>
                  <a:schemeClr val="accent6">
                    <a:lumMod val="50000"/>
                  </a:schemeClr>
                </a:solidFill>
              </a:rPr>
              <a:t>.</a:t>
            </a:r>
            <a:r>
              <a:rPr lang="es-ES_tradnl" sz="1800" b="1" dirty="0">
                <a:solidFill>
                  <a:schemeClr val="accent6">
                    <a:lumMod val="50000"/>
                  </a:schemeClr>
                </a:solidFill>
              </a:rPr>
              <a:t> Conexión.</a:t>
            </a:r>
          </a:p>
          <a:p>
            <a:pPr>
              <a:lnSpc>
                <a:spcPct val="150000"/>
              </a:lnSpc>
            </a:pPr>
            <a:r>
              <a:rPr lang="es-ES_tradnl" dirty="0">
                <a:solidFill>
                  <a:schemeClr val="bg2">
                    <a:lumMod val="25000"/>
                  </a:schemeClr>
                </a:solidFill>
              </a:rPr>
              <a:t>Se proponen dos conexiones en el trazado, justo al empezar el trazado y donde termina el trazado</a:t>
            </a:r>
            <a:r>
              <a:rPr lang="es-ES_tradnl" b="1" dirty="0">
                <a:solidFill>
                  <a:schemeClr val="bg2">
                    <a:lumMod val="25000"/>
                  </a:schemeClr>
                </a:solidFill>
              </a:rPr>
              <a:t>.</a:t>
            </a:r>
            <a:endParaRPr lang="es-ES_tradnl" sz="1800" b="1" dirty="0">
              <a:solidFill>
                <a:schemeClr val="bg2">
                  <a:lumMod val="25000"/>
                </a:schemeClr>
              </a:solidFill>
            </a:endParaRPr>
          </a:p>
          <a:p>
            <a:endParaRPr lang="es-ES_tradnl" dirty="0">
              <a:solidFill>
                <a:schemeClr val="bg2">
                  <a:lumMod val="25000"/>
                </a:schemeClr>
              </a:solidFill>
            </a:endParaRPr>
          </a:p>
          <a:p>
            <a:endParaRPr lang="es-ES_tradnl" sz="2600" b="1" dirty="0">
              <a:solidFill>
                <a:schemeClr val="accent6">
                  <a:lumMod val="50000"/>
                </a:schemeClr>
              </a:solidFill>
            </a:endParaRPr>
          </a:p>
        </p:txBody>
      </p:sp>
      <p:sp>
        <p:nvSpPr>
          <p:cNvPr id="9" name="CuadroTexto 8">
            <a:extLst>
              <a:ext uri="{FF2B5EF4-FFF2-40B4-BE49-F238E27FC236}">
                <a16:creationId xmlns:a16="http://schemas.microsoft.com/office/drawing/2014/main" id="{B03AC2AB-78DA-685E-793E-5F16E959B52B}"/>
              </a:ext>
            </a:extLst>
          </p:cNvPr>
          <p:cNvSpPr txBox="1"/>
          <p:nvPr/>
        </p:nvSpPr>
        <p:spPr>
          <a:xfrm>
            <a:off x="6846261" y="2085284"/>
            <a:ext cx="5044271" cy="3000821"/>
          </a:xfrm>
          <a:prstGeom prst="rect">
            <a:avLst/>
          </a:prstGeom>
          <a:noFill/>
        </p:spPr>
        <p:txBody>
          <a:bodyPr wrap="square" rtlCol="0">
            <a:spAutoFit/>
          </a:bodyPr>
          <a:lstStyle/>
          <a:p>
            <a:r>
              <a:rPr lang="es-ES_tradnl" dirty="0">
                <a:solidFill>
                  <a:schemeClr val="bg2">
                    <a:lumMod val="25000"/>
                  </a:schemeClr>
                </a:solidFill>
              </a:rPr>
              <a:t>Conexión final del carril ciclo peatonal propuesto (playa la Albufereta).</a:t>
            </a:r>
          </a:p>
          <a:p>
            <a:pPr marL="285750" indent="-285750">
              <a:lnSpc>
                <a:spcPct val="150000"/>
              </a:lnSpc>
              <a:buFont typeface="Arial" panose="020B0604020202020204" pitchFamily="34" charset="0"/>
              <a:buChar char="•"/>
            </a:pPr>
            <a:r>
              <a:rPr lang="es-ES_tradnl" dirty="0">
                <a:solidFill>
                  <a:schemeClr val="bg2">
                    <a:lumMod val="25000"/>
                  </a:schemeClr>
                </a:solidFill>
              </a:rPr>
              <a:t>Conexión a playa San juan y al pueblo de San Juan</a:t>
            </a:r>
          </a:p>
          <a:p>
            <a:pPr marL="285750" indent="-285750">
              <a:lnSpc>
                <a:spcPct val="150000"/>
              </a:lnSpc>
              <a:buFont typeface="Arial" panose="020B0604020202020204" pitchFamily="34" charset="0"/>
              <a:buChar char="•"/>
            </a:pPr>
            <a:r>
              <a:rPr lang="es-ES_tradnl" dirty="0">
                <a:solidFill>
                  <a:schemeClr val="bg2">
                    <a:lumMod val="25000"/>
                  </a:schemeClr>
                </a:solidFill>
              </a:rPr>
              <a:t>Firme existente</a:t>
            </a:r>
          </a:p>
          <a:p>
            <a:pPr marL="285750" indent="-285750">
              <a:lnSpc>
                <a:spcPct val="150000"/>
              </a:lnSpc>
              <a:buFont typeface="Arial" panose="020B0604020202020204" pitchFamily="34" charset="0"/>
              <a:buChar char="•"/>
            </a:pPr>
            <a:r>
              <a:rPr lang="es-ES_tradnl" dirty="0">
                <a:solidFill>
                  <a:schemeClr val="bg2">
                    <a:lumMod val="25000"/>
                  </a:schemeClr>
                </a:solidFill>
              </a:rPr>
              <a:t>Falta de señalización y algunos mobiliarios urbanos.</a:t>
            </a:r>
          </a:p>
          <a:p>
            <a:endParaRPr lang="es-ES_tradnl" dirty="0">
              <a:solidFill>
                <a:schemeClr val="bg2">
                  <a:lumMod val="25000"/>
                </a:schemeClr>
              </a:solidFill>
            </a:endParaRPr>
          </a:p>
        </p:txBody>
      </p:sp>
      <p:pic>
        <p:nvPicPr>
          <p:cNvPr id="8" name="Imagen 7">
            <a:extLst>
              <a:ext uri="{FF2B5EF4-FFF2-40B4-BE49-F238E27FC236}">
                <a16:creationId xmlns:a16="http://schemas.microsoft.com/office/drawing/2014/main" id="{70D148F1-8603-6D32-71CF-16C48FE221CA}"/>
              </a:ext>
            </a:extLst>
          </p:cNvPr>
          <p:cNvPicPr>
            <a:picLocks noChangeAspect="1"/>
          </p:cNvPicPr>
          <p:nvPr/>
        </p:nvPicPr>
        <p:blipFill>
          <a:blip r:embed="rId6"/>
          <a:stretch>
            <a:fillRect/>
          </a:stretch>
        </p:blipFill>
        <p:spPr>
          <a:xfrm>
            <a:off x="594287" y="2085284"/>
            <a:ext cx="6169038" cy="3878636"/>
          </a:xfrm>
          <a:prstGeom prst="rect">
            <a:avLst/>
          </a:prstGeom>
        </p:spPr>
      </p:pic>
    </p:spTree>
    <p:extLst>
      <p:ext uri="{BB962C8B-B14F-4D97-AF65-F5344CB8AC3E}">
        <p14:creationId xmlns:p14="http://schemas.microsoft.com/office/powerpoint/2010/main" val="2331252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323439"/>
          </a:xfrm>
          <a:prstGeom prst="rect">
            <a:avLst/>
          </a:prstGeom>
          <a:noFill/>
        </p:spPr>
        <p:txBody>
          <a:bodyPr wrap="square" rtlCol="0">
            <a:spAutoFit/>
          </a:bodyPr>
          <a:lstStyle/>
          <a:p>
            <a:r>
              <a:rPr lang="es-ES_tradnl" b="1" dirty="0">
                <a:solidFill>
                  <a:schemeClr val="accent6">
                    <a:lumMod val="50000"/>
                  </a:schemeClr>
                </a:solidFill>
              </a:rPr>
              <a:t>6. 3</a:t>
            </a:r>
            <a:r>
              <a:rPr lang="es-ES_tradnl" dirty="0">
                <a:solidFill>
                  <a:schemeClr val="accent6">
                    <a:lumMod val="50000"/>
                  </a:schemeClr>
                </a:solidFill>
              </a:rPr>
              <a:t>.</a:t>
            </a:r>
            <a:r>
              <a:rPr lang="es-ES_tradnl" sz="1800" b="1" dirty="0">
                <a:solidFill>
                  <a:schemeClr val="accent6">
                    <a:lumMod val="50000"/>
                  </a:schemeClr>
                </a:solidFill>
              </a:rPr>
              <a:t> Conexión.</a:t>
            </a:r>
          </a:p>
          <a:p>
            <a:r>
              <a:rPr lang="es-ES_tradnl" sz="1800" dirty="0">
                <a:solidFill>
                  <a:schemeClr val="accent6">
                    <a:lumMod val="50000"/>
                  </a:schemeClr>
                </a:solidFill>
              </a:rPr>
              <a:t>Propuesta de actuación de la conexión inicial (playa Postiguet)</a:t>
            </a:r>
          </a:p>
          <a:p>
            <a:endParaRPr lang="es-ES_tradnl" dirty="0">
              <a:solidFill>
                <a:schemeClr val="bg2">
                  <a:lumMod val="25000"/>
                </a:schemeClr>
              </a:solidFill>
            </a:endParaRPr>
          </a:p>
          <a:p>
            <a:endParaRPr lang="es-ES_tradnl" sz="2600" b="1" dirty="0">
              <a:solidFill>
                <a:schemeClr val="accent6">
                  <a:lumMod val="50000"/>
                </a:schemeClr>
              </a:solidFill>
            </a:endParaRPr>
          </a:p>
        </p:txBody>
      </p:sp>
      <p:pic>
        <p:nvPicPr>
          <p:cNvPr id="3" name="Imagen 2">
            <a:extLst>
              <a:ext uri="{FF2B5EF4-FFF2-40B4-BE49-F238E27FC236}">
                <a16:creationId xmlns:a16="http://schemas.microsoft.com/office/drawing/2014/main" id="{602AE0C0-0925-C081-891F-B0AA384F1120}"/>
              </a:ext>
            </a:extLst>
          </p:cNvPr>
          <p:cNvPicPr>
            <a:picLocks noChangeAspect="1"/>
          </p:cNvPicPr>
          <p:nvPr/>
        </p:nvPicPr>
        <p:blipFill>
          <a:blip r:embed="rId6"/>
          <a:stretch>
            <a:fillRect/>
          </a:stretch>
        </p:blipFill>
        <p:spPr>
          <a:xfrm>
            <a:off x="416656" y="2313421"/>
            <a:ext cx="5400040" cy="3067049"/>
          </a:xfrm>
          <a:prstGeom prst="rect">
            <a:avLst/>
          </a:prstGeom>
        </p:spPr>
      </p:pic>
      <p:pic>
        <p:nvPicPr>
          <p:cNvPr id="8" name="Imagen 7">
            <a:extLst>
              <a:ext uri="{FF2B5EF4-FFF2-40B4-BE49-F238E27FC236}">
                <a16:creationId xmlns:a16="http://schemas.microsoft.com/office/drawing/2014/main" id="{7DC55C91-3403-BE61-85A4-EBE9BCB1F3DF}"/>
              </a:ext>
            </a:extLst>
          </p:cNvPr>
          <p:cNvPicPr>
            <a:picLocks noChangeAspect="1"/>
          </p:cNvPicPr>
          <p:nvPr/>
        </p:nvPicPr>
        <p:blipFill>
          <a:blip r:embed="rId7"/>
          <a:stretch>
            <a:fillRect/>
          </a:stretch>
        </p:blipFill>
        <p:spPr>
          <a:xfrm>
            <a:off x="6096000" y="2313420"/>
            <a:ext cx="5400040" cy="3067050"/>
          </a:xfrm>
          <a:prstGeom prst="rect">
            <a:avLst/>
          </a:prstGeom>
        </p:spPr>
      </p:pic>
      <p:graphicFrame>
        <p:nvGraphicFramePr>
          <p:cNvPr id="11" name="Tabla 10">
            <a:extLst>
              <a:ext uri="{FF2B5EF4-FFF2-40B4-BE49-F238E27FC236}">
                <a16:creationId xmlns:a16="http://schemas.microsoft.com/office/drawing/2014/main" id="{9B5B96A5-F3A2-1213-0C2F-E049341AF823}"/>
              </a:ext>
            </a:extLst>
          </p:cNvPr>
          <p:cNvGraphicFramePr>
            <a:graphicFrameLocks noGrp="1"/>
          </p:cNvGraphicFramePr>
          <p:nvPr>
            <p:extLst>
              <p:ext uri="{D42A27DB-BD31-4B8C-83A1-F6EECF244321}">
                <p14:modId xmlns:p14="http://schemas.microsoft.com/office/powerpoint/2010/main" val="3543426090"/>
              </p:ext>
            </p:extLst>
          </p:nvPr>
        </p:nvGraphicFramePr>
        <p:xfrm>
          <a:off x="1828800" y="5559076"/>
          <a:ext cx="8666480" cy="1002592"/>
        </p:xfrm>
        <a:graphic>
          <a:graphicData uri="http://schemas.openxmlformats.org/drawingml/2006/table">
            <a:tbl>
              <a:tblPr firstRow="1" firstCol="1" bandRow="1"/>
              <a:tblGrid>
                <a:gridCol w="2462427">
                  <a:extLst>
                    <a:ext uri="{9D8B030D-6E8A-4147-A177-3AD203B41FA5}">
                      <a16:colId xmlns:a16="http://schemas.microsoft.com/office/drawing/2014/main" val="1839882257"/>
                    </a:ext>
                  </a:extLst>
                </a:gridCol>
                <a:gridCol w="1949845">
                  <a:extLst>
                    <a:ext uri="{9D8B030D-6E8A-4147-A177-3AD203B41FA5}">
                      <a16:colId xmlns:a16="http://schemas.microsoft.com/office/drawing/2014/main" val="3819706494"/>
                    </a:ext>
                  </a:extLst>
                </a:gridCol>
                <a:gridCol w="2127104">
                  <a:extLst>
                    <a:ext uri="{9D8B030D-6E8A-4147-A177-3AD203B41FA5}">
                      <a16:colId xmlns:a16="http://schemas.microsoft.com/office/drawing/2014/main" val="1438268107"/>
                    </a:ext>
                  </a:extLst>
                </a:gridCol>
                <a:gridCol w="2127104">
                  <a:extLst>
                    <a:ext uri="{9D8B030D-6E8A-4147-A177-3AD203B41FA5}">
                      <a16:colId xmlns:a16="http://schemas.microsoft.com/office/drawing/2014/main" val="496782453"/>
                    </a:ext>
                  </a:extLst>
                </a:gridCol>
              </a:tblGrid>
              <a:tr h="501296">
                <a:tc>
                  <a:txBody>
                    <a:bodyPr/>
                    <a:lstStyle/>
                    <a:p>
                      <a:pPr marL="457200">
                        <a:lnSpc>
                          <a:spcPct val="107000"/>
                        </a:lnSpc>
                      </a:pPr>
                      <a:r>
                        <a:rPr lang="es-ES" sz="1600" b="1">
                          <a:effectLst/>
                          <a:latin typeface="Calibri" panose="020F0502020204030204" pitchFamily="34" charset="0"/>
                          <a:ea typeface="Calibri" panose="020F0502020204030204" pitchFamily="34" charset="0"/>
                          <a:cs typeface="Calibri" panose="020F0502020204030204" pitchFamily="34" charset="0"/>
                        </a:rPr>
                        <a:t>Tipo de carril bici</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457200">
                        <a:lnSpc>
                          <a:spcPct val="107000"/>
                        </a:lnSpc>
                      </a:pPr>
                      <a:r>
                        <a:rPr lang="es-ES" sz="1600" b="1">
                          <a:effectLst/>
                          <a:latin typeface="Calibri" panose="020F0502020204030204" pitchFamily="34" charset="0"/>
                          <a:ea typeface="Calibri" panose="020F0502020204030204" pitchFamily="34" charset="0"/>
                          <a:cs typeface="Calibri" panose="020F0502020204030204" pitchFamily="34" charset="0"/>
                        </a:rPr>
                        <a:t>Medidas (m)</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457200">
                        <a:lnSpc>
                          <a:spcPct val="107000"/>
                        </a:lnSpc>
                      </a:pPr>
                      <a:r>
                        <a:rPr lang="es-ES" sz="1600" b="1">
                          <a:effectLst/>
                          <a:latin typeface="Calibri" panose="020F0502020204030204" pitchFamily="34" charset="0"/>
                          <a:ea typeface="Calibri" panose="020F0502020204030204" pitchFamily="34" charset="0"/>
                          <a:cs typeface="Calibri" panose="020F0502020204030204" pitchFamily="34" charset="0"/>
                        </a:rPr>
                        <a:t>Velocidad Max</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457200">
                        <a:lnSpc>
                          <a:spcPct val="107000"/>
                        </a:lnSpc>
                        <a:spcAft>
                          <a:spcPts val="800"/>
                        </a:spcAft>
                      </a:pPr>
                      <a:r>
                        <a:rPr lang="es-ES" sz="1600" b="1" dirty="0">
                          <a:effectLst/>
                          <a:latin typeface="Calibri" panose="020F0502020204030204" pitchFamily="34" charset="0"/>
                          <a:ea typeface="Calibri" panose="020F0502020204030204" pitchFamily="34" charset="0"/>
                          <a:cs typeface="Calibri" panose="020F0502020204030204" pitchFamily="34" charset="0"/>
                        </a:rPr>
                        <a:t>Pintura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3245488591"/>
                  </a:ext>
                </a:extLst>
              </a:tr>
              <a:tr h="501296">
                <a:tc>
                  <a:txBody>
                    <a:bodyPr/>
                    <a:lstStyle/>
                    <a:p>
                      <a:pPr marL="457200">
                        <a:lnSpc>
                          <a:spcPct val="107000"/>
                        </a:lnSpc>
                      </a:pPr>
                      <a:r>
                        <a:rPr lang="es-ES" sz="1600">
                          <a:effectLst/>
                          <a:latin typeface="Calibri" panose="020F0502020204030204" pitchFamily="34" charset="0"/>
                          <a:ea typeface="Calibri" panose="020F0502020204030204" pitchFamily="34" charset="0"/>
                          <a:cs typeface="Calibri" panose="020F0502020204030204" pitchFamily="34" charset="0"/>
                        </a:rPr>
                        <a:t>Bidireccional </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pPr>
                      <a:r>
                        <a:rPr lang="es-ES" sz="1600" dirty="0">
                          <a:effectLst/>
                          <a:latin typeface="Calibri" panose="020F0502020204030204" pitchFamily="34" charset="0"/>
                          <a:ea typeface="Calibri" panose="020F0502020204030204" pitchFamily="34" charset="0"/>
                          <a:cs typeface="Calibri" panose="020F0502020204030204" pitchFamily="34" charset="0"/>
                        </a:rPr>
                        <a:t>2.90 m</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pPr>
                      <a:r>
                        <a:rPr lang="es-ES" sz="1600">
                          <a:effectLst/>
                          <a:latin typeface="Calibri" panose="020F0502020204030204" pitchFamily="34" charset="0"/>
                          <a:ea typeface="Calibri" panose="020F0502020204030204" pitchFamily="34" charset="0"/>
                          <a:cs typeface="Calibri" panose="020F0502020204030204" pitchFamily="34" charset="0"/>
                        </a:rPr>
                        <a:t>10 km/h.</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800"/>
                        </a:spcAft>
                      </a:pPr>
                      <a:r>
                        <a:rPr lang="es-ES" sz="1600" dirty="0">
                          <a:effectLst/>
                          <a:latin typeface="Calibri" panose="020F0502020204030204" pitchFamily="34" charset="0"/>
                          <a:ea typeface="Calibri" panose="020F0502020204030204" pitchFamily="34" charset="0"/>
                          <a:cs typeface="Calibri" panose="020F0502020204030204" pitchFamily="34" charset="0"/>
                        </a:rPr>
                        <a:t>Bituminosa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6204657"/>
                  </a:ext>
                </a:extLst>
              </a:tr>
            </a:tbl>
          </a:graphicData>
        </a:graphic>
      </p:graphicFrame>
    </p:spTree>
    <p:extLst>
      <p:ext uri="{BB962C8B-B14F-4D97-AF65-F5344CB8AC3E}">
        <p14:creationId xmlns:p14="http://schemas.microsoft.com/office/powerpoint/2010/main" val="28797397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046440"/>
          </a:xfrm>
          <a:prstGeom prst="rect">
            <a:avLst/>
          </a:prstGeom>
          <a:noFill/>
        </p:spPr>
        <p:txBody>
          <a:bodyPr wrap="square" rtlCol="0">
            <a:spAutoFit/>
          </a:bodyPr>
          <a:lstStyle/>
          <a:p>
            <a:r>
              <a:rPr lang="es-ES_tradnl" b="1" dirty="0">
                <a:solidFill>
                  <a:schemeClr val="accent6">
                    <a:lumMod val="50000"/>
                  </a:schemeClr>
                </a:solidFill>
              </a:rPr>
              <a:t>6. 3</a:t>
            </a:r>
            <a:r>
              <a:rPr lang="es-ES_tradnl" dirty="0">
                <a:solidFill>
                  <a:schemeClr val="accent6">
                    <a:lumMod val="50000"/>
                  </a:schemeClr>
                </a:solidFill>
              </a:rPr>
              <a:t>.</a:t>
            </a:r>
            <a:r>
              <a:rPr lang="es-ES_tradnl" sz="1800" b="1" dirty="0">
                <a:solidFill>
                  <a:schemeClr val="accent6">
                    <a:lumMod val="50000"/>
                  </a:schemeClr>
                </a:solidFill>
              </a:rPr>
              <a:t> Conexión.</a:t>
            </a:r>
          </a:p>
          <a:p>
            <a:r>
              <a:rPr lang="es-ES_tradnl" dirty="0">
                <a:solidFill>
                  <a:schemeClr val="bg2">
                    <a:lumMod val="25000"/>
                  </a:schemeClr>
                </a:solidFill>
              </a:rPr>
              <a:t>Propuesta de actuación de la conexión final (playa la Albufereta) </a:t>
            </a:r>
          </a:p>
          <a:p>
            <a:endParaRPr lang="es-ES_tradnl" sz="2600" b="1" dirty="0">
              <a:solidFill>
                <a:schemeClr val="accent6">
                  <a:lumMod val="50000"/>
                </a:schemeClr>
              </a:solidFill>
            </a:endParaRPr>
          </a:p>
        </p:txBody>
      </p:sp>
      <p:pic>
        <p:nvPicPr>
          <p:cNvPr id="9" name="Imagen 8">
            <a:extLst>
              <a:ext uri="{FF2B5EF4-FFF2-40B4-BE49-F238E27FC236}">
                <a16:creationId xmlns:a16="http://schemas.microsoft.com/office/drawing/2014/main" id="{4DFBE6A0-6CF0-64F0-F44D-E09D4731A6BB}"/>
              </a:ext>
            </a:extLst>
          </p:cNvPr>
          <p:cNvPicPr>
            <a:picLocks noChangeAspect="1"/>
          </p:cNvPicPr>
          <p:nvPr/>
        </p:nvPicPr>
        <p:blipFill>
          <a:blip r:embed="rId6"/>
          <a:stretch>
            <a:fillRect/>
          </a:stretch>
        </p:blipFill>
        <p:spPr>
          <a:xfrm>
            <a:off x="549755" y="2287929"/>
            <a:ext cx="5400040" cy="3074670"/>
          </a:xfrm>
          <a:prstGeom prst="rect">
            <a:avLst/>
          </a:prstGeom>
        </p:spPr>
      </p:pic>
      <p:pic>
        <p:nvPicPr>
          <p:cNvPr id="10" name="Imagen 9">
            <a:extLst>
              <a:ext uri="{FF2B5EF4-FFF2-40B4-BE49-F238E27FC236}">
                <a16:creationId xmlns:a16="http://schemas.microsoft.com/office/drawing/2014/main" id="{653424DB-013C-AD22-8B12-3AE01A60088E}"/>
              </a:ext>
            </a:extLst>
          </p:cNvPr>
          <p:cNvPicPr>
            <a:picLocks noChangeAspect="1"/>
          </p:cNvPicPr>
          <p:nvPr/>
        </p:nvPicPr>
        <p:blipFill>
          <a:blip r:embed="rId7"/>
          <a:stretch>
            <a:fillRect/>
          </a:stretch>
        </p:blipFill>
        <p:spPr>
          <a:xfrm>
            <a:off x="6096000" y="2287929"/>
            <a:ext cx="5400040" cy="3018817"/>
          </a:xfrm>
          <a:prstGeom prst="rect">
            <a:avLst/>
          </a:prstGeom>
        </p:spPr>
      </p:pic>
      <p:graphicFrame>
        <p:nvGraphicFramePr>
          <p:cNvPr id="11" name="Tabla 10">
            <a:extLst>
              <a:ext uri="{FF2B5EF4-FFF2-40B4-BE49-F238E27FC236}">
                <a16:creationId xmlns:a16="http://schemas.microsoft.com/office/drawing/2014/main" id="{76616DB4-D908-4537-D0F3-67134C6D952F}"/>
              </a:ext>
            </a:extLst>
          </p:cNvPr>
          <p:cNvGraphicFramePr>
            <a:graphicFrameLocks noGrp="1"/>
          </p:cNvGraphicFramePr>
          <p:nvPr>
            <p:extLst>
              <p:ext uri="{D42A27DB-BD31-4B8C-83A1-F6EECF244321}">
                <p14:modId xmlns:p14="http://schemas.microsoft.com/office/powerpoint/2010/main" val="1641073958"/>
              </p:ext>
            </p:extLst>
          </p:nvPr>
        </p:nvGraphicFramePr>
        <p:xfrm>
          <a:off x="1554480" y="5577840"/>
          <a:ext cx="8383344" cy="797401"/>
        </p:xfrm>
        <a:graphic>
          <a:graphicData uri="http://schemas.openxmlformats.org/drawingml/2006/table">
            <a:tbl>
              <a:tblPr firstRow="1" firstCol="1" bandRow="1"/>
              <a:tblGrid>
                <a:gridCol w="2851901">
                  <a:extLst>
                    <a:ext uri="{9D8B030D-6E8A-4147-A177-3AD203B41FA5}">
                      <a16:colId xmlns:a16="http://schemas.microsoft.com/office/drawing/2014/main" val="2241149110"/>
                    </a:ext>
                  </a:extLst>
                </a:gridCol>
                <a:gridCol w="2258057">
                  <a:extLst>
                    <a:ext uri="{9D8B030D-6E8A-4147-A177-3AD203B41FA5}">
                      <a16:colId xmlns:a16="http://schemas.microsoft.com/office/drawing/2014/main" val="6254446"/>
                    </a:ext>
                  </a:extLst>
                </a:gridCol>
                <a:gridCol w="1636693">
                  <a:extLst>
                    <a:ext uri="{9D8B030D-6E8A-4147-A177-3AD203B41FA5}">
                      <a16:colId xmlns:a16="http://schemas.microsoft.com/office/drawing/2014/main" val="2125823658"/>
                    </a:ext>
                  </a:extLst>
                </a:gridCol>
                <a:gridCol w="1636693">
                  <a:extLst>
                    <a:ext uri="{9D8B030D-6E8A-4147-A177-3AD203B41FA5}">
                      <a16:colId xmlns:a16="http://schemas.microsoft.com/office/drawing/2014/main" val="431964390"/>
                    </a:ext>
                  </a:extLst>
                </a:gridCol>
              </a:tblGrid>
              <a:tr h="481490">
                <a:tc>
                  <a:txBody>
                    <a:bodyPr/>
                    <a:lstStyle/>
                    <a:p>
                      <a:pPr marL="457200">
                        <a:lnSpc>
                          <a:spcPct val="107000"/>
                        </a:lnSpc>
                      </a:pPr>
                      <a:r>
                        <a:rPr lang="es-ES" sz="1600" b="1">
                          <a:effectLst/>
                          <a:latin typeface="Calibri" panose="020F0502020204030204" pitchFamily="34" charset="0"/>
                          <a:ea typeface="Calibri" panose="020F0502020204030204" pitchFamily="34" charset="0"/>
                          <a:cs typeface="Calibri" panose="020F0502020204030204" pitchFamily="34" charset="0"/>
                        </a:rPr>
                        <a:t>Tipo de carril bici</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457200">
                        <a:lnSpc>
                          <a:spcPct val="107000"/>
                        </a:lnSpc>
                      </a:pPr>
                      <a:r>
                        <a:rPr lang="es-ES" sz="1600" b="1">
                          <a:effectLst/>
                          <a:latin typeface="Calibri" panose="020F0502020204030204" pitchFamily="34" charset="0"/>
                          <a:ea typeface="Calibri" panose="020F0502020204030204" pitchFamily="34" charset="0"/>
                          <a:cs typeface="Calibri" panose="020F0502020204030204" pitchFamily="34" charset="0"/>
                        </a:rPr>
                        <a:t>Medidas (m)</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457200">
                        <a:lnSpc>
                          <a:spcPct val="107000"/>
                        </a:lnSpc>
                      </a:pPr>
                      <a:r>
                        <a:rPr lang="es-ES" sz="1600" b="1">
                          <a:effectLst/>
                          <a:latin typeface="Calibri" panose="020F0502020204030204" pitchFamily="34" charset="0"/>
                          <a:ea typeface="Calibri" panose="020F0502020204030204" pitchFamily="34" charset="0"/>
                          <a:cs typeface="Calibri" panose="020F0502020204030204" pitchFamily="34" charset="0"/>
                        </a:rPr>
                        <a:t>Velocidad Max</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457200">
                        <a:lnSpc>
                          <a:spcPct val="107000"/>
                        </a:lnSpc>
                        <a:spcAft>
                          <a:spcPts val="800"/>
                        </a:spcAft>
                      </a:pPr>
                      <a:r>
                        <a:rPr lang="es-ES" sz="1600" b="1" dirty="0">
                          <a:effectLst/>
                          <a:latin typeface="Calibri" panose="020F0502020204030204" pitchFamily="34" charset="0"/>
                          <a:ea typeface="Calibri" panose="020F0502020204030204" pitchFamily="34" charset="0"/>
                          <a:cs typeface="Calibri" panose="020F0502020204030204" pitchFamily="34" charset="0"/>
                        </a:rPr>
                        <a:t>Pintura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3630235427"/>
                  </a:ext>
                </a:extLst>
              </a:tr>
              <a:tr h="287178">
                <a:tc>
                  <a:txBody>
                    <a:bodyPr/>
                    <a:lstStyle/>
                    <a:p>
                      <a:pPr marL="457200">
                        <a:lnSpc>
                          <a:spcPct val="107000"/>
                        </a:lnSpc>
                      </a:pPr>
                      <a:r>
                        <a:rPr lang="es-ES" sz="1600">
                          <a:effectLst/>
                          <a:latin typeface="Calibri" panose="020F0502020204030204" pitchFamily="34" charset="0"/>
                          <a:ea typeface="Calibri" panose="020F0502020204030204" pitchFamily="34" charset="0"/>
                          <a:cs typeface="Calibri" panose="020F0502020204030204" pitchFamily="34" charset="0"/>
                        </a:rPr>
                        <a:t>Unidireccional</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pPr>
                      <a:r>
                        <a:rPr lang="es-ES" sz="1600">
                          <a:effectLst/>
                          <a:latin typeface="Calibri" panose="020F0502020204030204" pitchFamily="34" charset="0"/>
                          <a:ea typeface="Calibri" panose="020F0502020204030204" pitchFamily="34" charset="0"/>
                          <a:cs typeface="Calibri" panose="020F0502020204030204" pitchFamily="34" charset="0"/>
                        </a:rPr>
                        <a:t>3.50 m</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pPr>
                      <a:r>
                        <a:rPr lang="es-ES" sz="1600">
                          <a:effectLst/>
                          <a:latin typeface="Calibri" panose="020F0502020204030204" pitchFamily="34" charset="0"/>
                          <a:ea typeface="Calibri" panose="020F0502020204030204" pitchFamily="34" charset="0"/>
                          <a:cs typeface="Calibri" panose="020F0502020204030204" pitchFamily="34" charset="0"/>
                        </a:rPr>
                        <a:t>20 km/h.</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800"/>
                        </a:spcAft>
                      </a:pPr>
                      <a:r>
                        <a:rPr lang="es-ES" sz="1600" dirty="0">
                          <a:effectLst/>
                          <a:latin typeface="Calibri" panose="020F0502020204030204" pitchFamily="34" charset="0"/>
                          <a:ea typeface="Calibri" panose="020F0502020204030204" pitchFamily="34" charset="0"/>
                          <a:cs typeface="Calibri" panose="020F0502020204030204" pitchFamily="34" charset="0"/>
                        </a:rPr>
                        <a:t>Bituminosa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7107015"/>
                  </a:ext>
                </a:extLst>
              </a:tr>
            </a:tbl>
          </a:graphicData>
        </a:graphic>
      </p:graphicFrame>
    </p:spTree>
    <p:extLst>
      <p:ext uri="{BB962C8B-B14F-4D97-AF65-F5344CB8AC3E}">
        <p14:creationId xmlns:p14="http://schemas.microsoft.com/office/powerpoint/2010/main" val="4563106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CuadroTexto 7">
            <a:extLst>
              <a:ext uri="{FF2B5EF4-FFF2-40B4-BE49-F238E27FC236}">
                <a16:creationId xmlns:a16="http://schemas.microsoft.com/office/drawing/2014/main" id="{B0DBB543-2532-7F42-90D0-04434BD21619}"/>
              </a:ext>
            </a:extLst>
          </p:cNvPr>
          <p:cNvSpPr txBox="1"/>
          <p:nvPr/>
        </p:nvSpPr>
        <p:spPr>
          <a:xfrm>
            <a:off x="490185" y="1515397"/>
            <a:ext cx="10992747" cy="4732065"/>
          </a:xfrm>
          <a:prstGeom prst="rect">
            <a:avLst/>
          </a:prstGeom>
          <a:noFill/>
        </p:spPr>
        <p:txBody>
          <a:bodyPr wrap="square" rtlCol="0">
            <a:spAutoFit/>
          </a:bodyPr>
          <a:lstStyle/>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Antecedentes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Localización</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Objetivos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Planteamiento del problema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Análisis de la situación actual de la conexión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Estudio de soluciones para la conexión de movilidad sostenible entre la playa Postiguet y la playa la Albufereta</a:t>
            </a:r>
          </a:p>
          <a:p>
            <a:pPr marL="457200" indent="-457200">
              <a:lnSpc>
                <a:spcPct val="150000"/>
              </a:lnSpc>
              <a:buClr>
                <a:schemeClr val="accent6">
                  <a:lumMod val="75000"/>
                </a:schemeClr>
              </a:buClr>
              <a:buFont typeface="+mj-lt"/>
              <a:buAutoNum type="arabicPeriod"/>
            </a:pPr>
            <a:r>
              <a:rPr lang="es-ES_tradnl" sz="2100" b="1" u="sng" dirty="0">
                <a:effectLst>
                  <a:outerShdw blurRad="38100" dist="38100" dir="2700000" algn="tl">
                    <a:srgbClr val="000000">
                      <a:alpha val="43137"/>
                    </a:srgbClr>
                  </a:outerShdw>
                </a:effectLst>
              </a:rPr>
              <a:t>Valoración económica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Conclusión</a:t>
            </a:r>
          </a:p>
          <a:p>
            <a:pPr marL="285750" indent="-285750">
              <a:buClr>
                <a:schemeClr val="accent1">
                  <a:lumMod val="50000"/>
                </a:schemeClr>
              </a:buClr>
              <a:buFont typeface="Wingdings" pitchFamily="2" charset="2"/>
              <a:buChar char="§"/>
            </a:pPr>
            <a:endParaRPr lang="es-ES_tradnl" dirty="0"/>
          </a:p>
        </p:txBody>
      </p:sp>
      <p:sp>
        <p:nvSpPr>
          <p:cNvPr id="10" name="CuadroTexto 9">
            <a:extLst>
              <a:ext uri="{FF2B5EF4-FFF2-40B4-BE49-F238E27FC236}">
                <a16:creationId xmlns:a16="http://schemas.microsoft.com/office/drawing/2014/main" id="{5F48E52C-75F1-7445-AD2D-666A7D7EEFD5}"/>
              </a:ext>
            </a:extLst>
          </p:cNvPr>
          <p:cNvSpPr txBox="1"/>
          <p:nvPr/>
        </p:nvSpPr>
        <p:spPr>
          <a:xfrm>
            <a:off x="427167" y="1006098"/>
            <a:ext cx="12149462" cy="492443"/>
          </a:xfrm>
          <a:prstGeom prst="rect">
            <a:avLst/>
          </a:prstGeom>
          <a:noFill/>
        </p:spPr>
        <p:txBody>
          <a:bodyPr wrap="square" rtlCol="0">
            <a:spAutoFit/>
          </a:bodyPr>
          <a:lstStyle/>
          <a:p>
            <a:r>
              <a:rPr lang="es-ES_tradnl" sz="2600" b="1" dirty="0">
                <a:solidFill>
                  <a:schemeClr val="accent6">
                    <a:lumMod val="50000"/>
                  </a:schemeClr>
                </a:solidFill>
              </a:rPr>
              <a:t>Índice</a:t>
            </a:r>
          </a:p>
        </p:txBody>
      </p:sp>
      <p:cxnSp>
        <p:nvCxnSpPr>
          <p:cNvPr id="11" name="Conector recto 10">
            <a:extLst>
              <a:ext uri="{FF2B5EF4-FFF2-40B4-BE49-F238E27FC236}">
                <a16:creationId xmlns:a16="http://schemas.microsoft.com/office/drawing/2014/main" id="{E938621E-8C5D-1C40-BBC0-3B9009CE5403}"/>
              </a:ext>
            </a:extLst>
          </p:cNvPr>
          <p:cNvCxnSpPr>
            <a:cxnSpLocks/>
          </p:cNvCxnSpPr>
          <p:nvPr/>
        </p:nvCxnSpPr>
        <p:spPr>
          <a:xfrm>
            <a:off x="490186" y="6398707"/>
            <a:ext cx="11211627" cy="0"/>
          </a:xfrm>
          <a:prstGeom prst="line">
            <a:avLst/>
          </a:prstGeom>
        </p:spPr>
        <p:style>
          <a:lnRef idx="1">
            <a:schemeClr val="accent6"/>
          </a:lnRef>
          <a:fillRef idx="0">
            <a:schemeClr val="accent6"/>
          </a:fillRef>
          <a:effectRef idx="0">
            <a:schemeClr val="accent6"/>
          </a:effectRef>
          <a:fontRef idx="minor">
            <a:schemeClr val="tx1"/>
          </a:fontRef>
        </p:style>
      </p:cxnSp>
      <p:sp>
        <p:nvSpPr>
          <p:cNvPr id="12" name="Marcador de pie de página 1">
            <a:extLst>
              <a:ext uri="{FF2B5EF4-FFF2-40B4-BE49-F238E27FC236}">
                <a16:creationId xmlns:a16="http://schemas.microsoft.com/office/drawing/2014/main" id="{A83242C2-E902-714F-87D7-B7E0E88D5113}"/>
              </a:ext>
            </a:extLst>
          </p:cNvPr>
          <p:cNvSpPr>
            <a:spLocks noGrp="1"/>
          </p:cNvSpPr>
          <p:nvPr>
            <p:ph type="ftr" sz="quarter" idx="11"/>
          </p:nvPr>
        </p:nvSpPr>
        <p:spPr>
          <a:xfrm>
            <a:off x="133283" y="6449362"/>
            <a:ext cx="8019113" cy="365125"/>
          </a:xfrm>
        </p:spPr>
        <p:txBody>
          <a:bodyPr/>
          <a:lstStyle/>
          <a:p>
            <a:r>
              <a:rPr lang="en-US" dirty="0"/>
              <a:t>TFM: </a:t>
            </a:r>
            <a:r>
              <a:rPr lang="es-ES" dirty="0"/>
              <a:t>Análisis </a:t>
            </a:r>
            <a:r>
              <a:rPr lang="es-CO" dirty="0"/>
              <a:t>de la conexión entre la Playa de Postiguet y la Playa La Albufereta de Alicante y propuesta de mejoras.</a:t>
            </a:r>
            <a:endParaRPr lang="en-US" dirty="0"/>
          </a:p>
        </p:txBody>
      </p:sp>
    </p:spTree>
    <p:extLst>
      <p:ext uri="{BB962C8B-B14F-4D97-AF65-F5344CB8AC3E}">
        <p14:creationId xmlns:p14="http://schemas.microsoft.com/office/powerpoint/2010/main" val="9814281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046440"/>
          </a:xfrm>
          <a:prstGeom prst="rect">
            <a:avLst/>
          </a:prstGeom>
          <a:noFill/>
        </p:spPr>
        <p:txBody>
          <a:bodyPr wrap="square" rtlCol="0">
            <a:spAutoFit/>
          </a:bodyPr>
          <a:lstStyle/>
          <a:p>
            <a:r>
              <a:rPr lang="es-ES_tradnl" b="1" dirty="0">
                <a:solidFill>
                  <a:schemeClr val="accent6">
                    <a:lumMod val="50000"/>
                  </a:schemeClr>
                </a:solidFill>
              </a:rPr>
              <a:t>7</a:t>
            </a:r>
            <a:r>
              <a:rPr lang="es-ES_tradnl" dirty="0">
                <a:solidFill>
                  <a:schemeClr val="accent6">
                    <a:lumMod val="50000"/>
                  </a:schemeClr>
                </a:solidFill>
              </a:rPr>
              <a:t>.</a:t>
            </a:r>
            <a:r>
              <a:rPr lang="es-ES_tradnl" sz="1800" b="1" dirty="0">
                <a:solidFill>
                  <a:schemeClr val="accent6">
                    <a:lumMod val="50000"/>
                  </a:schemeClr>
                </a:solidFill>
              </a:rPr>
              <a:t> </a:t>
            </a:r>
            <a:r>
              <a:rPr lang="es-ES_tradnl" b="1" dirty="0">
                <a:solidFill>
                  <a:schemeClr val="accent6">
                    <a:lumMod val="50000"/>
                  </a:schemeClr>
                </a:solidFill>
              </a:rPr>
              <a:t>Valoración económica</a:t>
            </a:r>
            <a:r>
              <a:rPr lang="es-ES_tradnl" sz="1800" b="1" dirty="0">
                <a:solidFill>
                  <a:schemeClr val="accent6">
                    <a:lumMod val="50000"/>
                  </a:schemeClr>
                </a:solidFill>
              </a:rPr>
              <a:t>.</a:t>
            </a:r>
          </a:p>
          <a:p>
            <a:endParaRPr lang="es-ES_tradnl" dirty="0">
              <a:solidFill>
                <a:schemeClr val="bg2">
                  <a:lumMod val="25000"/>
                </a:schemeClr>
              </a:solidFill>
            </a:endParaRPr>
          </a:p>
          <a:p>
            <a:endParaRPr lang="es-ES_tradnl" sz="2600" b="1" dirty="0">
              <a:solidFill>
                <a:schemeClr val="accent6">
                  <a:lumMod val="50000"/>
                </a:schemeClr>
              </a:solidFill>
            </a:endParaRPr>
          </a:p>
        </p:txBody>
      </p:sp>
      <p:pic>
        <p:nvPicPr>
          <p:cNvPr id="3" name="Imagen 2">
            <a:extLst>
              <a:ext uri="{FF2B5EF4-FFF2-40B4-BE49-F238E27FC236}">
                <a16:creationId xmlns:a16="http://schemas.microsoft.com/office/drawing/2014/main" id="{E0678DBE-D23B-4C37-D568-ED1CF50C1ABB}"/>
              </a:ext>
            </a:extLst>
          </p:cNvPr>
          <p:cNvPicPr>
            <a:picLocks noChangeAspect="1"/>
          </p:cNvPicPr>
          <p:nvPr/>
        </p:nvPicPr>
        <p:blipFill>
          <a:blip r:embed="rId6"/>
          <a:stretch>
            <a:fillRect/>
          </a:stretch>
        </p:blipFill>
        <p:spPr>
          <a:xfrm>
            <a:off x="416657" y="1655442"/>
            <a:ext cx="7061103" cy="5007290"/>
          </a:xfrm>
          <a:prstGeom prst="rect">
            <a:avLst/>
          </a:prstGeom>
        </p:spPr>
      </p:pic>
      <p:sp>
        <p:nvSpPr>
          <p:cNvPr id="8" name="CuadroTexto 7">
            <a:extLst>
              <a:ext uri="{FF2B5EF4-FFF2-40B4-BE49-F238E27FC236}">
                <a16:creationId xmlns:a16="http://schemas.microsoft.com/office/drawing/2014/main" id="{292A2943-F84E-4444-8DB6-1481ACD58004}"/>
              </a:ext>
            </a:extLst>
          </p:cNvPr>
          <p:cNvSpPr txBox="1"/>
          <p:nvPr/>
        </p:nvSpPr>
        <p:spPr>
          <a:xfrm>
            <a:off x="7616668" y="2287929"/>
            <a:ext cx="4301012" cy="2862322"/>
          </a:xfrm>
          <a:prstGeom prst="rect">
            <a:avLst/>
          </a:prstGeom>
          <a:noFill/>
        </p:spPr>
        <p:txBody>
          <a:bodyPr wrap="square" rtlCol="0">
            <a:spAutoFit/>
          </a:bodyPr>
          <a:lstStyle/>
          <a:p>
            <a:pPr algn="just"/>
            <a:r>
              <a:rPr lang="es-ES" sz="18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El presupuesto asciende a la expresada cantidad de </a:t>
            </a:r>
            <a:r>
              <a:rPr lang="es-ES" sz="1800" b="1" i="1" u="sng"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DOS MILLONES OCHOCIENTOS SESENTA Y SIETE MIL SEISCIENTOS TREINTA Y CUATRO </a:t>
            </a:r>
            <a:r>
              <a:rPr lang="es-ES" sz="18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Euros.</a:t>
            </a:r>
            <a:endParaRPr lang="es-ES" sz="16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s-ES" sz="18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a:t>
            </a:r>
            <a:endParaRPr lang="es-ES" sz="16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s-ES" sz="18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Teniendo en cuenta que la mayor parte de las construcciones se harán es tramos pocos concurridos, podemos aproximarnos a un tiempo de 8 meses de duración de la obra.</a:t>
            </a:r>
            <a:endParaRPr lang="es-ES" sz="16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s-ES_tradnl" dirty="0">
              <a:solidFill>
                <a:schemeClr val="bg2">
                  <a:lumMod val="25000"/>
                </a:schemeClr>
              </a:solidFill>
            </a:endParaRPr>
          </a:p>
        </p:txBody>
      </p:sp>
    </p:spTree>
    <p:extLst>
      <p:ext uri="{BB962C8B-B14F-4D97-AF65-F5344CB8AC3E}">
        <p14:creationId xmlns:p14="http://schemas.microsoft.com/office/powerpoint/2010/main" val="16998776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CuadroTexto 7">
            <a:extLst>
              <a:ext uri="{FF2B5EF4-FFF2-40B4-BE49-F238E27FC236}">
                <a16:creationId xmlns:a16="http://schemas.microsoft.com/office/drawing/2014/main" id="{B0DBB543-2532-7F42-90D0-04434BD21619}"/>
              </a:ext>
            </a:extLst>
          </p:cNvPr>
          <p:cNvSpPr txBox="1"/>
          <p:nvPr/>
        </p:nvSpPr>
        <p:spPr>
          <a:xfrm>
            <a:off x="490185" y="1515397"/>
            <a:ext cx="10992747" cy="4732065"/>
          </a:xfrm>
          <a:prstGeom prst="rect">
            <a:avLst/>
          </a:prstGeom>
          <a:noFill/>
        </p:spPr>
        <p:txBody>
          <a:bodyPr wrap="square" rtlCol="0">
            <a:spAutoFit/>
          </a:bodyPr>
          <a:lstStyle/>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Antecedentes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Localización</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Objetivos</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Planteamiento del problema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Análisis de la situación actual de la conexión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Estudio de soluciones para la conexión de movilidad sostenible entre la playa Postiguet y la playa la Albufereta</a:t>
            </a:r>
          </a:p>
          <a:p>
            <a:pPr marL="457200" indent="-457200">
              <a:lnSpc>
                <a:spcPct val="150000"/>
              </a:lnSpc>
              <a:buClr>
                <a:schemeClr val="accent6">
                  <a:lumMod val="75000"/>
                </a:schemeClr>
              </a:buClr>
              <a:buFont typeface="+mj-lt"/>
              <a:buAutoNum type="arabicPeriod"/>
            </a:pPr>
            <a:r>
              <a:rPr lang="es-ES_tradnl" sz="2100" dirty="0">
                <a:effectLst>
                  <a:outerShdw blurRad="38100" dist="38100" dir="2700000" algn="tl">
                    <a:srgbClr val="000000">
                      <a:alpha val="43137"/>
                    </a:srgbClr>
                  </a:outerShdw>
                </a:effectLst>
              </a:rPr>
              <a:t>Valoración económica</a:t>
            </a:r>
          </a:p>
          <a:p>
            <a:pPr marL="457200" indent="-457200">
              <a:lnSpc>
                <a:spcPct val="150000"/>
              </a:lnSpc>
              <a:buClr>
                <a:schemeClr val="accent6">
                  <a:lumMod val="75000"/>
                </a:schemeClr>
              </a:buClr>
              <a:buFont typeface="+mj-lt"/>
              <a:buAutoNum type="arabicPeriod"/>
            </a:pPr>
            <a:r>
              <a:rPr lang="es-ES_tradnl" sz="2100" b="1" u="sng" dirty="0">
                <a:effectLst>
                  <a:outerShdw blurRad="38100" dist="38100" dir="2700000" algn="tl">
                    <a:srgbClr val="000000">
                      <a:alpha val="43137"/>
                    </a:srgbClr>
                  </a:outerShdw>
                </a:effectLst>
              </a:rPr>
              <a:t>Conclusión</a:t>
            </a:r>
          </a:p>
          <a:p>
            <a:pPr marL="285750" indent="-285750">
              <a:buClr>
                <a:schemeClr val="accent1">
                  <a:lumMod val="50000"/>
                </a:schemeClr>
              </a:buClr>
              <a:buFont typeface="Wingdings" pitchFamily="2" charset="2"/>
              <a:buChar char="§"/>
            </a:pPr>
            <a:endParaRPr lang="es-ES_tradnl" dirty="0"/>
          </a:p>
        </p:txBody>
      </p:sp>
      <p:sp>
        <p:nvSpPr>
          <p:cNvPr id="10" name="CuadroTexto 9">
            <a:extLst>
              <a:ext uri="{FF2B5EF4-FFF2-40B4-BE49-F238E27FC236}">
                <a16:creationId xmlns:a16="http://schemas.microsoft.com/office/drawing/2014/main" id="{5F48E52C-75F1-7445-AD2D-666A7D7EEFD5}"/>
              </a:ext>
            </a:extLst>
          </p:cNvPr>
          <p:cNvSpPr txBox="1"/>
          <p:nvPr/>
        </p:nvSpPr>
        <p:spPr>
          <a:xfrm>
            <a:off x="427167" y="1006098"/>
            <a:ext cx="12149462" cy="492443"/>
          </a:xfrm>
          <a:prstGeom prst="rect">
            <a:avLst/>
          </a:prstGeom>
          <a:noFill/>
        </p:spPr>
        <p:txBody>
          <a:bodyPr wrap="square" rtlCol="0">
            <a:spAutoFit/>
          </a:bodyPr>
          <a:lstStyle/>
          <a:p>
            <a:r>
              <a:rPr lang="es-ES_tradnl" sz="2600" b="1" dirty="0">
                <a:solidFill>
                  <a:schemeClr val="accent6">
                    <a:lumMod val="50000"/>
                  </a:schemeClr>
                </a:solidFill>
              </a:rPr>
              <a:t>Índice</a:t>
            </a:r>
          </a:p>
        </p:txBody>
      </p:sp>
      <p:cxnSp>
        <p:nvCxnSpPr>
          <p:cNvPr id="11" name="Conector recto 10">
            <a:extLst>
              <a:ext uri="{FF2B5EF4-FFF2-40B4-BE49-F238E27FC236}">
                <a16:creationId xmlns:a16="http://schemas.microsoft.com/office/drawing/2014/main" id="{E938621E-8C5D-1C40-BBC0-3B9009CE5403}"/>
              </a:ext>
            </a:extLst>
          </p:cNvPr>
          <p:cNvCxnSpPr>
            <a:cxnSpLocks/>
          </p:cNvCxnSpPr>
          <p:nvPr/>
        </p:nvCxnSpPr>
        <p:spPr>
          <a:xfrm>
            <a:off x="490186" y="6398707"/>
            <a:ext cx="11211627" cy="0"/>
          </a:xfrm>
          <a:prstGeom prst="line">
            <a:avLst/>
          </a:prstGeom>
        </p:spPr>
        <p:style>
          <a:lnRef idx="1">
            <a:schemeClr val="accent6"/>
          </a:lnRef>
          <a:fillRef idx="0">
            <a:schemeClr val="accent6"/>
          </a:fillRef>
          <a:effectRef idx="0">
            <a:schemeClr val="accent6"/>
          </a:effectRef>
          <a:fontRef idx="minor">
            <a:schemeClr val="tx1"/>
          </a:fontRef>
        </p:style>
      </p:cxnSp>
      <p:sp>
        <p:nvSpPr>
          <p:cNvPr id="12" name="Marcador de pie de página 1">
            <a:extLst>
              <a:ext uri="{FF2B5EF4-FFF2-40B4-BE49-F238E27FC236}">
                <a16:creationId xmlns:a16="http://schemas.microsoft.com/office/drawing/2014/main" id="{A83242C2-E902-714F-87D7-B7E0E88D5113}"/>
              </a:ext>
            </a:extLst>
          </p:cNvPr>
          <p:cNvSpPr>
            <a:spLocks noGrp="1"/>
          </p:cNvSpPr>
          <p:nvPr>
            <p:ph type="ftr" sz="quarter" idx="11"/>
          </p:nvPr>
        </p:nvSpPr>
        <p:spPr>
          <a:xfrm>
            <a:off x="133283" y="6449362"/>
            <a:ext cx="8019113" cy="365125"/>
          </a:xfrm>
        </p:spPr>
        <p:txBody>
          <a:bodyPr/>
          <a:lstStyle/>
          <a:p>
            <a:r>
              <a:rPr lang="en-US" dirty="0"/>
              <a:t>TFM: </a:t>
            </a:r>
            <a:r>
              <a:rPr lang="es-ES" dirty="0"/>
              <a:t>Análisis </a:t>
            </a:r>
            <a:r>
              <a:rPr lang="es-CO" dirty="0"/>
              <a:t>de la conexión entre la Playa de Postiguet y la Playa La Albufereta de Alicante y propuesta de mejoras.</a:t>
            </a:r>
            <a:endParaRPr lang="en-US" dirty="0"/>
          </a:p>
        </p:txBody>
      </p:sp>
    </p:spTree>
    <p:extLst>
      <p:ext uri="{BB962C8B-B14F-4D97-AF65-F5344CB8AC3E}">
        <p14:creationId xmlns:p14="http://schemas.microsoft.com/office/powerpoint/2010/main" val="10584645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416657" y="1132222"/>
            <a:ext cx="11501023" cy="1046440"/>
          </a:xfrm>
          <a:prstGeom prst="rect">
            <a:avLst/>
          </a:prstGeom>
          <a:noFill/>
        </p:spPr>
        <p:txBody>
          <a:bodyPr wrap="square" rtlCol="0">
            <a:spAutoFit/>
          </a:bodyPr>
          <a:lstStyle/>
          <a:p>
            <a:r>
              <a:rPr lang="es-ES_tradnl" b="1" dirty="0">
                <a:solidFill>
                  <a:schemeClr val="accent6">
                    <a:lumMod val="50000"/>
                  </a:schemeClr>
                </a:solidFill>
              </a:rPr>
              <a:t>8</a:t>
            </a:r>
            <a:r>
              <a:rPr lang="es-ES_tradnl" dirty="0">
                <a:solidFill>
                  <a:schemeClr val="accent6">
                    <a:lumMod val="50000"/>
                  </a:schemeClr>
                </a:solidFill>
              </a:rPr>
              <a:t>.</a:t>
            </a:r>
            <a:r>
              <a:rPr lang="es-ES_tradnl" sz="1800" b="1" dirty="0">
                <a:solidFill>
                  <a:schemeClr val="accent6">
                    <a:lumMod val="50000"/>
                  </a:schemeClr>
                </a:solidFill>
              </a:rPr>
              <a:t> Conclusiones.</a:t>
            </a:r>
          </a:p>
          <a:p>
            <a:endParaRPr lang="es-ES_tradnl" dirty="0">
              <a:solidFill>
                <a:schemeClr val="bg2">
                  <a:lumMod val="25000"/>
                </a:schemeClr>
              </a:solidFill>
            </a:endParaRPr>
          </a:p>
          <a:p>
            <a:endParaRPr lang="es-ES_tradnl" sz="2600" b="1" dirty="0">
              <a:solidFill>
                <a:schemeClr val="accent6">
                  <a:lumMod val="50000"/>
                </a:schemeClr>
              </a:solidFill>
            </a:endParaRPr>
          </a:p>
        </p:txBody>
      </p:sp>
      <p:sp>
        <p:nvSpPr>
          <p:cNvPr id="8" name="CuadroTexto 7">
            <a:extLst>
              <a:ext uri="{FF2B5EF4-FFF2-40B4-BE49-F238E27FC236}">
                <a16:creationId xmlns:a16="http://schemas.microsoft.com/office/drawing/2014/main" id="{BAC51D37-54E2-EFB0-9328-3BD1CAC78414}"/>
              </a:ext>
            </a:extLst>
          </p:cNvPr>
          <p:cNvSpPr txBox="1"/>
          <p:nvPr/>
        </p:nvSpPr>
        <p:spPr>
          <a:xfrm>
            <a:off x="507999" y="1639584"/>
            <a:ext cx="11267343" cy="3550011"/>
          </a:xfrm>
          <a:prstGeom prst="rect">
            <a:avLst/>
          </a:prstGeom>
          <a:noFill/>
        </p:spPr>
        <p:txBody>
          <a:bodyPr wrap="square">
            <a:spAutoFit/>
          </a:bodyPr>
          <a:lstStyle/>
          <a:p>
            <a:pPr algn="just">
              <a:lnSpc>
                <a:spcPct val="107000"/>
              </a:lnSpc>
              <a:spcAft>
                <a:spcPts val="800"/>
              </a:spcAft>
            </a:pPr>
            <a:r>
              <a:rPr lang="es-ES" sz="1600" dirty="0">
                <a:effectLst/>
                <a:latin typeface="Calibri" panose="020F0502020204030204" pitchFamily="34" charset="0"/>
                <a:ea typeface="Calibri" panose="020F0502020204030204" pitchFamily="34" charset="0"/>
                <a:cs typeface="Times New Roman" panose="02020603050405020304" pitchFamily="18" charset="0"/>
              </a:rPr>
              <a:t>Se han analizado varias alternativas para la construcción de una vía ciclista en la ciudad de Alicante, y la que se ha escogido es la única que no interactúa con el transporte a motor, lo que brinda al ciclista un entorno seguro para su movilidad. Esta propuesta aprovecha la antigua estructura ferroviaria, utilizando aproximadamente 1.4 km de los casi 4 km de la vía ciclo-peatonal</a:t>
            </a:r>
            <a:r>
              <a:rPr lang="es-ES" sz="1600" dirty="0">
                <a:latin typeface="Calibri" panose="020F0502020204030204" pitchFamily="34" charset="0"/>
                <a:ea typeface="Calibri" panose="020F0502020204030204" pitchFamily="34" charset="0"/>
                <a:cs typeface="Times New Roman" panose="02020603050405020304" pitchFamily="18" charset="0"/>
              </a:rPr>
              <a:t>.</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sz="1600" dirty="0">
                <a:effectLst/>
                <a:latin typeface="Calibri" panose="020F0502020204030204" pitchFamily="34" charset="0"/>
                <a:ea typeface="Calibri" panose="020F0502020204030204" pitchFamily="34" charset="0"/>
                <a:cs typeface="Times New Roman" panose="02020603050405020304" pitchFamily="18" charset="0"/>
              </a:rPr>
              <a:t>Creemos que la construcción de un carril bici puede tener beneficios económicos para la ciudad, como la creación de empleo y la atracción de inversiones, puesto que fomentará el turismo en la ciudad. El trazado completo será un paseo ciclo-peatonal, y se ha determinado que lo más seguro y adecuado, siguiendo las normas de tránsito, es que las bicicletas no sobrepasen los 10 Km/h.</a:t>
            </a:r>
          </a:p>
          <a:p>
            <a:pPr algn="just">
              <a:lnSpc>
                <a:spcPct val="107000"/>
              </a:lnSpc>
              <a:spcAft>
                <a:spcPts val="800"/>
              </a:spcAft>
            </a:pPr>
            <a:r>
              <a:rPr lang="es-ES" sz="1600" dirty="0">
                <a:effectLst/>
                <a:latin typeface="Calibri" panose="020F0502020204030204" pitchFamily="34" charset="0"/>
                <a:ea typeface="Calibri" panose="020F0502020204030204" pitchFamily="34" charset="0"/>
                <a:cs typeface="Times New Roman" panose="02020603050405020304" pitchFamily="18" charset="0"/>
              </a:rPr>
              <a:t>Aunque la zona de la antigua estructura ferroviaria presenta ventajas, como la nivelación del terreno, las instalaciones eléctricas y el buen drenaje, se tendrá que invertir mucho en su transformación, ya que actualmente se encuentra abandonada y se necesitará un gran movimiento de tierra.</a:t>
            </a:r>
          </a:p>
          <a:p>
            <a:pPr algn="just">
              <a:lnSpc>
                <a:spcPct val="107000"/>
              </a:lnSpc>
              <a:spcAft>
                <a:spcPts val="800"/>
              </a:spcAft>
            </a:pPr>
            <a:r>
              <a:rPr lang="es-ES" sz="1600" dirty="0">
                <a:effectLst/>
                <a:latin typeface="Calibri" panose="020F0502020204030204" pitchFamily="34" charset="0"/>
                <a:ea typeface="Calibri" panose="020F0502020204030204" pitchFamily="34" charset="0"/>
                <a:cs typeface="Times New Roman" panose="02020603050405020304" pitchFamily="18" charset="0"/>
              </a:rPr>
              <a:t>En la ciudad de Alicante se ha hecho un esfuerzo importante en los últimos años para promover el uso de la bicicleta como medio de transporte, invirtiendo en la construcción de carriles bici y en la mejora de la infraestructura existente. Sin embargo, aún faltan muchos carriles bici en la ciudad y es necesario crear conexiones entre ellos para mejorar la movilidad sostenible de la ciudadanía.</a:t>
            </a:r>
          </a:p>
        </p:txBody>
      </p:sp>
    </p:spTree>
    <p:extLst>
      <p:ext uri="{BB962C8B-B14F-4D97-AF65-F5344CB8AC3E}">
        <p14:creationId xmlns:p14="http://schemas.microsoft.com/office/powerpoint/2010/main" val="4244272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06401" y="237330"/>
            <a:ext cx="1650438" cy="597940"/>
          </a:xfrm>
          <a:prstGeom prst="rect">
            <a:avLst/>
          </a:prstGeom>
          <a:noFill/>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594287" y="408638"/>
            <a:ext cx="1410359" cy="426631"/>
          </a:xfrm>
          <a:prstGeom prst="rect">
            <a:avLst/>
          </a:prstGeom>
          <a:noFill/>
        </p:spPr>
      </p:pic>
      <p:pic>
        <p:nvPicPr>
          <p:cNvPr id="6" name="Imagen 5"/>
          <p:cNvPicPr>
            <a:picLocks noChangeAspect="1"/>
          </p:cNvPicPr>
          <p:nvPr/>
        </p:nvPicPr>
        <p:blipFill>
          <a:blip r:embed="rId5"/>
          <a:stretch>
            <a:fillRect/>
          </a:stretch>
        </p:blipFill>
        <p:spPr>
          <a:xfrm>
            <a:off x="9937824" y="156530"/>
            <a:ext cx="754471" cy="678740"/>
          </a:xfrm>
          <a:prstGeom prst="rect">
            <a:avLst/>
          </a:prstGeom>
        </p:spPr>
      </p:pic>
      <p:cxnSp>
        <p:nvCxnSpPr>
          <p:cNvPr id="7" name="Conector recto 6">
            <a:extLst>
              <a:ext uri="{FF2B5EF4-FFF2-40B4-BE49-F238E27FC236}">
                <a16:creationId xmlns:a16="http://schemas.microsoft.com/office/drawing/2014/main" id="{0B446B74-374B-674E-9A5F-4F834EEB309D}"/>
              </a:ext>
            </a:extLst>
          </p:cNvPr>
          <p:cNvCxnSpPr>
            <a:cxnSpLocks/>
          </p:cNvCxnSpPr>
          <p:nvPr/>
        </p:nvCxnSpPr>
        <p:spPr>
          <a:xfrm>
            <a:off x="271306" y="1022954"/>
            <a:ext cx="11211627"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2362DCE9-2A90-FB05-9325-6861F5C10317}"/>
              </a:ext>
            </a:extLst>
          </p:cNvPr>
          <p:cNvSpPr txBox="1"/>
          <p:nvPr/>
        </p:nvSpPr>
        <p:spPr>
          <a:xfrm>
            <a:off x="1655687" y="2936260"/>
            <a:ext cx="8442863" cy="1446550"/>
          </a:xfrm>
          <a:prstGeom prst="rect">
            <a:avLst/>
          </a:prstGeom>
          <a:noFill/>
        </p:spPr>
        <p:txBody>
          <a:bodyPr wrap="square" rtlCol="0">
            <a:spAutoFit/>
          </a:bodyPr>
          <a:lstStyle/>
          <a:p>
            <a:pPr algn="ctr"/>
            <a:r>
              <a:rPr lang="es-ES_tradnl" sz="4400" b="1" dirty="0">
                <a:solidFill>
                  <a:schemeClr val="accent6">
                    <a:lumMod val="50000"/>
                  </a:schemeClr>
                </a:solidFill>
              </a:rPr>
              <a:t>GRACIAS POR SU ATENCION</a:t>
            </a:r>
            <a:r>
              <a:rPr lang="es-ES_tradnl" sz="1800" b="1" dirty="0">
                <a:solidFill>
                  <a:schemeClr val="accent6">
                    <a:lumMod val="50000"/>
                  </a:schemeClr>
                </a:solidFill>
              </a:rPr>
              <a:t>.</a:t>
            </a:r>
          </a:p>
          <a:p>
            <a:endParaRPr lang="es-ES_tradnl" dirty="0">
              <a:solidFill>
                <a:schemeClr val="bg2">
                  <a:lumMod val="25000"/>
                </a:schemeClr>
              </a:solidFill>
            </a:endParaRPr>
          </a:p>
          <a:p>
            <a:endParaRPr lang="es-ES_tradnl" sz="2600" b="1" dirty="0">
              <a:solidFill>
                <a:schemeClr val="accent6">
                  <a:lumMod val="50000"/>
                </a:schemeClr>
              </a:solidFill>
            </a:endParaRPr>
          </a:p>
        </p:txBody>
      </p:sp>
    </p:spTree>
    <p:extLst>
      <p:ext uri="{BB962C8B-B14F-4D97-AF65-F5344CB8AC3E}">
        <p14:creationId xmlns:p14="http://schemas.microsoft.com/office/powerpoint/2010/main" val="12605123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TM02836342[[fn=Ion]]</Template>
  <TotalTime>4455</TotalTime>
  <Words>2558</Words>
  <Application>Microsoft Office PowerPoint</Application>
  <PresentationFormat>Panorámica</PresentationFormat>
  <Paragraphs>484</Paragraphs>
  <Slides>42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42</vt:i4>
      </vt:variant>
    </vt:vector>
  </HeadingPairs>
  <TitlesOfParts>
    <vt:vector size="48" baseType="lpstr">
      <vt:lpstr>Arial</vt:lpstr>
      <vt:lpstr>Calibri</vt:lpstr>
      <vt:lpstr>Calibri Light</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Rafa</dc:creator>
  <cp:lastModifiedBy>Rafael Rodríguez</cp:lastModifiedBy>
  <cp:revision>73</cp:revision>
  <dcterms:created xsi:type="dcterms:W3CDTF">2023-08-30T23:23:50Z</dcterms:created>
  <dcterms:modified xsi:type="dcterms:W3CDTF">2023-09-03T15:03:21Z</dcterms:modified>
</cp:coreProperties>
</file>